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Poppins"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3PwZ2J5HGKXQVrQAiU5CxirGG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Sree" userId="0d450852042bf994" providerId="LiveId" clId="{44DE37F8-013E-4691-956D-36CE2C806DC9}"/>
    <pc:docChg chg="modSld">
      <pc:chgData name="Harsha Sree" userId="0d450852042bf994" providerId="LiveId" clId="{44DE37F8-013E-4691-956D-36CE2C806DC9}" dt="2024-09-29T09:02:02.992" v="41" actId="20577"/>
      <pc:docMkLst>
        <pc:docMk/>
      </pc:docMkLst>
      <pc:sldChg chg="modSp mod">
        <pc:chgData name="Harsha Sree" userId="0d450852042bf994" providerId="LiveId" clId="{44DE37F8-013E-4691-956D-36CE2C806DC9}" dt="2024-09-29T09:02:02.992" v="41" actId="20577"/>
        <pc:sldMkLst>
          <pc:docMk/>
          <pc:sldMk cId="0" sldId="256"/>
        </pc:sldMkLst>
        <pc:spChg chg="mod">
          <ac:chgData name="Harsha Sree" userId="0d450852042bf994" providerId="LiveId" clId="{44DE37F8-013E-4691-956D-36CE2C806DC9}" dt="2024-09-29T09:01:53.161" v="37" actId="20577"/>
          <ac:spMkLst>
            <pc:docMk/>
            <pc:sldMk cId="0" sldId="256"/>
            <ac:spMk id="30" creationId="{00000000-0000-0000-0000-000000000000}"/>
          </ac:spMkLst>
        </pc:spChg>
        <pc:spChg chg="mod">
          <ac:chgData name="Harsha Sree" userId="0d450852042bf994" providerId="LiveId" clId="{44DE37F8-013E-4691-956D-36CE2C806DC9}" dt="2024-09-29T09:02:02.992" v="41" actId="20577"/>
          <ac:spMkLst>
            <pc:docMk/>
            <pc:sldMk cId="0" sldId="256"/>
            <ac:spMk id="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3"/>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23"/>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23"/>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23"/>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23"/>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4"/>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24"/>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dirty="0">
                <a:solidFill>
                  <a:schemeClr val="lt1"/>
                </a:solidFill>
                <a:latin typeface="Times New Roman"/>
                <a:ea typeface="Times New Roman"/>
                <a:cs typeface="Times New Roman"/>
                <a:sym typeface="Times New Roman"/>
              </a:rPr>
              <a:t>Dept. of Computer Science and Engineering (AI&amp;ML)</a:t>
            </a:r>
            <a:endParaRPr sz="1600" b="0" i="0" u="none" strike="noStrike" cap="small" dirty="0">
              <a:solidFill>
                <a:schemeClr val="lt1"/>
              </a:solidFill>
              <a:latin typeface="Times New Roman"/>
              <a:ea typeface="Times New Roman"/>
              <a:cs typeface="Times New Roman"/>
              <a:sym typeface="Times New Roman"/>
            </a:endParaRPr>
          </a:p>
        </p:txBody>
      </p:sp>
      <p:sp>
        <p:nvSpPr>
          <p:cNvPr id="21" name="Google Shape;21;p24"/>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24"/>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24"/>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u="none" strike="noStrike" cap="none">
                <a:solidFill>
                  <a:schemeClr val="lt1"/>
                </a:solidFill>
                <a:latin typeface="Times New Roman"/>
                <a:ea typeface="Times New Roman"/>
                <a:cs typeface="Times New Roman"/>
                <a:sym typeface="Times New Roman"/>
              </a:rPr>
              <a:t>Process Mining Virtual Internship</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24"/>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24"/>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dirty="0">
                <a:solidFill>
                  <a:schemeClr val="lt1"/>
                </a:solidFill>
                <a:latin typeface="Times New Roman"/>
                <a:ea typeface="Times New Roman"/>
                <a:cs typeface="Times New Roman"/>
                <a:sym typeface="Times New Roman"/>
              </a:rPr>
              <a:t> 224G1A3359</a:t>
            </a:r>
            <a:endParaRPr sz="1600" b="0" i="0" u="none" strike="noStrike" cap="small" dirty="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US" sz="2600" b="0" i="0" u="none" strike="noStrike" cap="none">
                <a:solidFill>
                  <a:schemeClr val="dk1"/>
                </a:solidFill>
                <a:latin typeface="Times New Roman"/>
                <a:ea typeface="Times New Roman"/>
                <a:cs typeface="Times New Roman"/>
                <a:sym typeface="Times New Roman"/>
              </a:rPr>
              <a:t>U Naga Harsha Sree </a:t>
            </a:r>
            <a:endParaRPr/>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Roll No. 224G1A3359</a:t>
            </a:r>
            <a:endParaRPr/>
          </a:p>
        </p:txBody>
      </p:sp>
      <p:sp>
        <p:nvSpPr>
          <p:cNvPr id="31" name="Google Shape;31;p1"/>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dirty="0">
                <a:solidFill>
                  <a:schemeClr val="dk1"/>
                </a:solidFill>
                <a:latin typeface="Times New Roman"/>
                <a:ea typeface="Times New Roman"/>
                <a:cs typeface="Times New Roman"/>
                <a:sym typeface="Times New Roman"/>
              </a:rPr>
              <a:t>Department of Computer Science and Engineering (</a:t>
            </a:r>
            <a:r>
              <a:rPr lang="en-US" sz="4200" dirty="0">
                <a:solidFill>
                  <a:schemeClr val="dk1"/>
                </a:solidFill>
                <a:latin typeface="Times New Roman"/>
                <a:ea typeface="Times New Roman"/>
                <a:cs typeface="Times New Roman"/>
                <a:sym typeface="Times New Roman"/>
              </a:rPr>
              <a:t>AI &amp; ML</a:t>
            </a:r>
            <a:r>
              <a:rPr lang="en-US" sz="4200" b="0" i="0" u="none" strike="noStrike" cap="none" dirty="0">
                <a:solidFill>
                  <a:schemeClr val="dk1"/>
                </a:solidFill>
                <a:latin typeface="Times New Roman"/>
                <a:ea typeface="Times New Roman"/>
                <a:cs typeface="Times New Roman"/>
                <a:sym typeface="Times New Roman"/>
              </a:rPr>
              <a:t>)      </a:t>
            </a:r>
            <a:endParaRPr dirty="0"/>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dirty="0">
                <a:solidFill>
                  <a:srgbClr val="FF0000"/>
                </a:solidFill>
                <a:latin typeface="Times New Roman"/>
                <a:ea typeface="Times New Roman"/>
                <a:cs typeface="Times New Roman"/>
                <a:sym typeface="Times New Roman"/>
              </a:rPr>
              <a:t>Srinivasa Ramanujan Institute of Technology</a:t>
            </a:r>
            <a:endParaRPr dirty="0"/>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dirty="0">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dirty="0" err="1">
                <a:solidFill>
                  <a:schemeClr val="dk1"/>
                </a:solidFill>
                <a:latin typeface="Times New Roman"/>
                <a:ea typeface="Times New Roman"/>
                <a:cs typeface="Times New Roman"/>
                <a:sym typeface="Times New Roman"/>
              </a:rPr>
              <a:t>Rotarypuram</a:t>
            </a:r>
            <a:r>
              <a:rPr lang="en-US" sz="2300" b="1" i="0" u="none" strike="noStrike" cap="none" dirty="0">
                <a:solidFill>
                  <a:schemeClr val="dk1"/>
                </a:solidFill>
                <a:latin typeface="Times New Roman"/>
                <a:ea typeface="Times New Roman"/>
                <a:cs typeface="Times New Roman"/>
                <a:sym typeface="Times New Roman"/>
              </a:rPr>
              <a:t> Village, B K </a:t>
            </a:r>
            <a:r>
              <a:rPr lang="en-US" sz="2300" b="1" i="0" u="none" strike="noStrike" cap="none" dirty="0" err="1">
                <a:solidFill>
                  <a:schemeClr val="dk1"/>
                </a:solidFill>
                <a:latin typeface="Times New Roman"/>
                <a:ea typeface="Times New Roman"/>
                <a:cs typeface="Times New Roman"/>
                <a:sym typeface="Times New Roman"/>
              </a:rPr>
              <a:t>Samudram</a:t>
            </a:r>
            <a:r>
              <a:rPr lang="en-US" sz="2300" b="1" i="0" u="none" strike="noStrike" cap="none" dirty="0">
                <a:solidFill>
                  <a:schemeClr val="dk1"/>
                </a:solidFill>
                <a:latin typeface="Times New Roman"/>
                <a:ea typeface="Times New Roman"/>
                <a:cs typeface="Times New Roman"/>
                <a:sym typeface="Times New Roman"/>
              </a:rPr>
              <a:t> Mandal, </a:t>
            </a:r>
            <a:r>
              <a:rPr lang="en-US" sz="2300" b="1" i="0" u="none" strike="noStrike" cap="none" dirty="0" err="1">
                <a:solidFill>
                  <a:schemeClr val="dk1"/>
                </a:solidFill>
                <a:latin typeface="Times New Roman"/>
                <a:ea typeface="Times New Roman"/>
                <a:cs typeface="Times New Roman"/>
                <a:sym typeface="Times New Roman"/>
              </a:rPr>
              <a:t>Ananthapuramu</a:t>
            </a:r>
            <a:r>
              <a:rPr lang="en-US" sz="2300" b="1" i="0" u="none" strike="noStrike" cap="none" dirty="0">
                <a:solidFill>
                  <a:schemeClr val="dk1"/>
                </a:solidFill>
                <a:latin typeface="Times New Roman"/>
                <a:ea typeface="Times New Roman"/>
                <a:cs typeface="Times New Roman"/>
                <a:sym typeface="Times New Roman"/>
              </a:rPr>
              <a:t> – 515701.</a:t>
            </a:r>
            <a:endParaRPr dirty="0"/>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dirty="0">
                <a:solidFill>
                  <a:srgbClr val="1E4E79"/>
                </a:solidFill>
                <a:latin typeface="Times New Roman"/>
                <a:ea typeface="Times New Roman"/>
                <a:cs typeface="Times New Roman"/>
                <a:sym typeface="Times New Roman"/>
              </a:rPr>
              <a:t>2024 - 2025</a:t>
            </a:r>
            <a:endParaRPr sz="25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Process Mining Virtual Internship</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4" name="Google Shape;34;p1"/>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Applications</a:t>
            </a:r>
            <a:endParaRPr/>
          </a:p>
        </p:txBody>
      </p:sp>
      <p:sp>
        <p:nvSpPr>
          <p:cNvPr id="94" name="Google Shape;94;p10"/>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US" b="1"/>
              <a:t>Customer journey analysis</a:t>
            </a:r>
            <a:endParaRPr/>
          </a:p>
          <a:p>
            <a:pPr marL="0" lvl="0" indent="0" algn="just" rtl="0">
              <a:lnSpc>
                <a:spcPct val="90000"/>
              </a:lnSpc>
              <a:spcBef>
                <a:spcPts val="1000"/>
              </a:spcBef>
              <a:spcAft>
                <a:spcPts val="0"/>
              </a:spcAft>
              <a:buClr>
                <a:schemeClr val="dk1"/>
              </a:buClr>
              <a:buSzPts val="2800"/>
              <a:buNone/>
            </a:pPr>
            <a:r>
              <a:rPr lang="en-US"/>
              <a:t>        process mining can provide insights into customer interactions with business process and share experience, helps to build strong relationships.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b="1"/>
              <a:t>Healthcare Process Analysis</a:t>
            </a:r>
            <a:endParaRPr/>
          </a:p>
          <a:p>
            <a:pPr marL="0" lvl="0" indent="0" algn="just" rtl="0">
              <a:lnSpc>
                <a:spcPct val="90000"/>
              </a:lnSpc>
              <a:spcBef>
                <a:spcPts val="1000"/>
              </a:spcBef>
              <a:spcAft>
                <a:spcPts val="0"/>
              </a:spcAft>
              <a:buClr>
                <a:schemeClr val="dk1"/>
              </a:buClr>
              <a:buSzPts val="2800"/>
              <a:buNone/>
            </a:pPr>
            <a:r>
              <a:rPr lang="en-US"/>
              <a:t>       process mining can improve patient care and resource allocation</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b="1"/>
              <a:t>Fraud Detection</a:t>
            </a:r>
            <a:endParaRPr/>
          </a:p>
          <a:p>
            <a:pPr marL="0" lvl="0" indent="0" algn="just" rtl="0">
              <a:lnSpc>
                <a:spcPct val="90000"/>
              </a:lnSpc>
              <a:spcBef>
                <a:spcPts val="1000"/>
              </a:spcBef>
              <a:spcAft>
                <a:spcPts val="0"/>
              </a:spcAft>
              <a:buClr>
                <a:schemeClr val="dk1"/>
              </a:buClr>
              <a:buSzPts val="2800"/>
              <a:buNone/>
            </a:pPr>
            <a:r>
              <a:rPr lang="en-US"/>
              <a:t>       process mining can identify unusual patterns of behaviour that might indicate fraud activities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b="1"/>
              <a:t>Risk Management</a:t>
            </a:r>
            <a:endParaRPr/>
          </a:p>
          <a:p>
            <a:pPr marL="0" lvl="0" indent="0" algn="just" rtl="0">
              <a:lnSpc>
                <a:spcPct val="90000"/>
              </a:lnSpc>
              <a:spcBef>
                <a:spcPts val="1000"/>
              </a:spcBef>
              <a:spcAft>
                <a:spcPts val="0"/>
              </a:spcAft>
              <a:buClr>
                <a:schemeClr val="dk1"/>
              </a:buClr>
              <a:buSzPts val="2800"/>
              <a:buNone/>
            </a:pPr>
            <a:r>
              <a:rPr lang="en-US"/>
              <a:t>       process mining can help to identify and mitigate potential risk in processes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Modules</a:t>
            </a:r>
            <a:endParaRPr/>
          </a:p>
        </p:txBody>
      </p:sp>
      <p:sp>
        <p:nvSpPr>
          <p:cNvPr id="100" name="Google Shape;100;p11"/>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US"/>
              <a:t>Introduction to process Mining</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a:t>Process Mining fundamentals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US"/>
              <a:t>Joins &amp; Filters </a:t>
            </a:r>
            <a:endParaRPr/>
          </a:p>
          <a:p>
            <a:pPr marL="228600" lvl="0" indent="-50800" algn="just" rtl="0">
              <a:lnSpc>
                <a:spcPct val="90000"/>
              </a:lnSpc>
              <a:spcBef>
                <a:spcPts val="1000"/>
              </a:spcBef>
              <a:spcAft>
                <a:spcPts val="0"/>
              </a:spcAft>
              <a:buClr>
                <a:schemeClr val="dk1"/>
              </a:buClr>
              <a:buSzPts val="2800"/>
              <a:buFont typeface="Noto Sans Symbols"/>
              <a:buNone/>
            </a:pPr>
            <a:endParaRPr/>
          </a:p>
          <a:p>
            <a:pPr marL="0" lvl="0" indent="0" algn="just"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Introduction to Process Mining</a:t>
            </a:r>
            <a:endParaRPr/>
          </a:p>
        </p:txBody>
      </p:sp>
      <p:sp>
        <p:nvSpPr>
          <p:cNvPr id="106" name="Google Shape;106;p1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Arial"/>
              <a:buChar char="•"/>
            </a:pPr>
            <a:r>
              <a:rPr lang="en-US"/>
              <a:t>Process Mining is the combination of two disciplines: Data Science and Business Process Management.</a:t>
            </a:r>
            <a:endParaRPr/>
          </a:p>
          <a:p>
            <a:pPr marL="228600" lvl="0" indent="-50800" algn="just" rtl="0">
              <a:lnSpc>
                <a:spcPct val="90000"/>
              </a:lnSpc>
              <a:spcBef>
                <a:spcPts val="1000"/>
              </a:spcBef>
              <a:spcAft>
                <a:spcPts val="0"/>
              </a:spcAft>
              <a:buClr>
                <a:schemeClr val="dk1"/>
              </a:buClr>
              <a:buSzPts val="2800"/>
              <a:buFont typeface="Arial"/>
              <a:buNone/>
            </a:pPr>
            <a:endParaRPr/>
          </a:p>
          <a:p>
            <a:pPr marL="228600" lvl="0" indent="-50800" algn="just" rtl="0">
              <a:lnSpc>
                <a:spcPct val="90000"/>
              </a:lnSpc>
              <a:spcBef>
                <a:spcPts val="1000"/>
              </a:spcBef>
              <a:spcAft>
                <a:spcPts val="0"/>
              </a:spcAft>
              <a:buClr>
                <a:schemeClr val="dk1"/>
              </a:buClr>
              <a:buSzPts val="2800"/>
              <a:buFont typeface="Arial"/>
              <a:buNone/>
            </a:pPr>
            <a:endParaRPr/>
          </a:p>
          <a:p>
            <a:pPr marL="228600" lvl="0" indent="-50800" algn="just" rtl="0">
              <a:lnSpc>
                <a:spcPct val="90000"/>
              </a:lnSpc>
              <a:spcBef>
                <a:spcPts val="1000"/>
              </a:spcBef>
              <a:spcAft>
                <a:spcPts val="0"/>
              </a:spcAft>
              <a:buClr>
                <a:schemeClr val="dk1"/>
              </a:buClr>
              <a:buSzPts val="2800"/>
              <a:buFont typeface="Arial"/>
              <a:buNone/>
            </a:pPr>
            <a:endParaRPr/>
          </a:p>
          <a:p>
            <a:pPr marL="228600" lvl="0" indent="-50800" algn="just" rtl="0">
              <a:lnSpc>
                <a:spcPct val="90000"/>
              </a:lnSpc>
              <a:spcBef>
                <a:spcPts val="1000"/>
              </a:spcBef>
              <a:spcAft>
                <a:spcPts val="0"/>
              </a:spcAft>
              <a:buClr>
                <a:schemeClr val="dk1"/>
              </a:buClr>
              <a:buSzPts val="2800"/>
              <a:buFont typeface="Arial"/>
              <a:buNone/>
            </a:pPr>
            <a:endParaRPr/>
          </a:p>
          <a:p>
            <a:pPr marL="228600" lvl="0" indent="-50800" algn="just" rtl="0">
              <a:lnSpc>
                <a:spcPct val="90000"/>
              </a:lnSpc>
              <a:spcBef>
                <a:spcPts val="1000"/>
              </a:spcBef>
              <a:spcAft>
                <a:spcPts val="0"/>
              </a:spcAft>
              <a:buClr>
                <a:schemeClr val="dk1"/>
              </a:buClr>
              <a:buSzPts val="2800"/>
              <a:buFont typeface="Arial"/>
              <a:buNone/>
            </a:pPr>
            <a:endParaRPr/>
          </a:p>
          <a:p>
            <a:pPr marL="228600" lvl="0" indent="-228600" algn="just" rtl="0">
              <a:lnSpc>
                <a:spcPct val="90000"/>
              </a:lnSpc>
              <a:spcBef>
                <a:spcPts val="1000"/>
              </a:spcBef>
              <a:spcAft>
                <a:spcPts val="0"/>
              </a:spcAft>
              <a:buClr>
                <a:schemeClr val="dk1"/>
              </a:buClr>
              <a:buSzPts val="2800"/>
              <a:buFont typeface="Arial"/>
              <a:buChar char="•"/>
            </a:pPr>
            <a:r>
              <a:rPr lang="en-US"/>
              <a:t>Process mining use Data Science techniques, such as big data and AI to address process science problems such as process improvement</a:t>
            </a:r>
            <a:endParaRPr/>
          </a:p>
          <a:p>
            <a:pPr marL="228600" lvl="0" indent="-228600" algn="just" rtl="0">
              <a:lnSpc>
                <a:spcPct val="90000"/>
              </a:lnSpc>
              <a:spcBef>
                <a:spcPts val="1000"/>
              </a:spcBef>
              <a:spcAft>
                <a:spcPts val="0"/>
              </a:spcAft>
              <a:buClr>
                <a:schemeClr val="dk1"/>
              </a:buClr>
              <a:buSzPts val="2800"/>
              <a:buFont typeface="Arial"/>
              <a:buChar char="•"/>
            </a:pPr>
            <a:r>
              <a:rPr lang="en-US"/>
              <a:t>Process Mining achieves the union by taking digital footprints that are created by IT systems and using them to reconstruct and visualize process flow</a:t>
            </a:r>
            <a:endParaRPr/>
          </a:p>
        </p:txBody>
      </p:sp>
      <p:pic>
        <p:nvPicPr>
          <p:cNvPr id="107" name="Google Shape;107;p12"/>
          <p:cNvPicPr preferRelativeResize="0"/>
          <p:nvPr/>
        </p:nvPicPr>
        <p:blipFill rotWithShape="1">
          <a:blip r:embed="rId3">
            <a:alphaModFix/>
          </a:blip>
          <a:srcRect/>
          <a:stretch/>
        </p:blipFill>
        <p:spPr>
          <a:xfrm>
            <a:off x="3305386" y="1923626"/>
            <a:ext cx="4490721" cy="2675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Introduction to Process Mining</a:t>
            </a:r>
            <a:endParaRPr/>
          </a:p>
        </p:txBody>
      </p:sp>
      <p:sp>
        <p:nvSpPr>
          <p:cNvPr id="113" name="Google Shape;113;p1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Digital footprints</a:t>
            </a:r>
            <a:endParaRPr/>
          </a:p>
          <a:p>
            <a:pPr marL="228600" lvl="0" indent="-228600" algn="just" rtl="0">
              <a:lnSpc>
                <a:spcPct val="90000"/>
              </a:lnSpc>
              <a:spcBef>
                <a:spcPts val="1000"/>
              </a:spcBef>
              <a:spcAft>
                <a:spcPts val="0"/>
              </a:spcAft>
              <a:buClr>
                <a:schemeClr val="dk1"/>
              </a:buClr>
              <a:buSzPts val="2400"/>
              <a:buFont typeface="Arial"/>
              <a:buChar char="•"/>
            </a:pPr>
            <a:r>
              <a:rPr lang="en-US" sz="2400"/>
              <a:t>A digital footprint is the information and data trail that is left behind when we use internet.</a:t>
            </a:r>
            <a:endParaRPr/>
          </a:p>
          <a:p>
            <a:pPr marL="0" lvl="0" indent="0" algn="just" rtl="0">
              <a:lnSpc>
                <a:spcPct val="90000"/>
              </a:lnSpc>
              <a:spcBef>
                <a:spcPts val="1000"/>
              </a:spcBef>
              <a:spcAft>
                <a:spcPts val="0"/>
              </a:spcAft>
              <a:buClr>
                <a:schemeClr val="dk1"/>
              </a:buClr>
              <a:buSzPts val="2400"/>
              <a:buNone/>
            </a:pPr>
            <a:r>
              <a:rPr lang="en-US" sz="2400"/>
              <a:t>   Ex: online activities such as web sites</a:t>
            </a:r>
            <a:endParaRPr/>
          </a:p>
          <a:p>
            <a:pPr marL="228600" lvl="0" indent="-228600" algn="just" rtl="0">
              <a:lnSpc>
                <a:spcPct val="90000"/>
              </a:lnSpc>
              <a:spcBef>
                <a:spcPts val="1000"/>
              </a:spcBef>
              <a:spcAft>
                <a:spcPts val="0"/>
              </a:spcAft>
              <a:buClr>
                <a:schemeClr val="dk1"/>
              </a:buClr>
              <a:buSzPts val="2400"/>
              <a:buFont typeface="Arial"/>
              <a:buChar char="•"/>
            </a:pPr>
            <a:r>
              <a:rPr lang="en-US" sz="2400"/>
              <a:t>Data always contains three piece of information </a:t>
            </a:r>
            <a:endParaRPr/>
          </a:p>
          <a:p>
            <a:pPr marL="228600" lvl="0" indent="-228600" algn="just" rtl="0">
              <a:lnSpc>
                <a:spcPct val="90000"/>
              </a:lnSpc>
              <a:spcBef>
                <a:spcPts val="1000"/>
              </a:spcBef>
              <a:spcAft>
                <a:spcPts val="0"/>
              </a:spcAft>
              <a:buClr>
                <a:schemeClr val="dk1"/>
              </a:buClr>
              <a:buSzPts val="2400"/>
              <a:buFont typeface="Arial"/>
              <a:buChar char="•"/>
            </a:pPr>
            <a:r>
              <a:rPr lang="en-US" sz="2400"/>
              <a:t>It include information about activities performed, timestamp, id or user interactions and other relevant data </a:t>
            </a:r>
            <a:endParaRPr/>
          </a:p>
          <a:p>
            <a:pPr marL="0" lvl="0" indent="0" algn="just" rtl="0">
              <a:lnSpc>
                <a:spcPct val="90000"/>
              </a:lnSpc>
              <a:spcBef>
                <a:spcPts val="1000"/>
              </a:spcBef>
              <a:spcAft>
                <a:spcPts val="0"/>
              </a:spcAft>
              <a:buClr>
                <a:schemeClr val="dk1"/>
              </a:buClr>
              <a:buSzPts val="2400"/>
              <a:buNone/>
            </a:pPr>
            <a:r>
              <a:rPr lang="en-US" sz="2400"/>
              <a:t> </a:t>
            </a:r>
            <a:endParaRPr/>
          </a:p>
          <a:p>
            <a:pPr marL="228600" lvl="0" indent="-50800" algn="just" rtl="0">
              <a:lnSpc>
                <a:spcPct val="90000"/>
              </a:lnSpc>
              <a:spcBef>
                <a:spcPts val="1000"/>
              </a:spcBef>
              <a:spcAft>
                <a:spcPts val="0"/>
              </a:spcAft>
              <a:buClr>
                <a:schemeClr val="dk1"/>
              </a:buClr>
              <a:buSzPts val="2800"/>
              <a:buFont typeface="Arial"/>
              <a:buNone/>
            </a:pPr>
            <a:endParaRPr/>
          </a:p>
        </p:txBody>
      </p:sp>
      <p:pic>
        <p:nvPicPr>
          <p:cNvPr id="114" name="Google Shape;114;p13"/>
          <p:cNvPicPr preferRelativeResize="0"/>
          <p:nvPr/>
        </p:nvPicPr>
        <p:blipFill rotWithShape="1">
          <a:blip r:embed="rId3">
            <a:alphaModFix/>
          </a:blip>
          <a:srcRect/>
          <a:stretch/>
        </p:blipFill>
        <p:spPr>
          <a:xfrm>
            <a:off x="7328746" y="3605105"/>
            <a:ext cx="3630507" cy="2947775"/>
          </a:xfrm>
          <a:prstGeom prst="rect">
            <a:avLst/>
          </a:prstGeom>
          <a:noFill/>
          <a:ln>
            <a:noFill/>
          </a:ln>
        </p:spPr>
      </p:pic>
      <p:pic>
        <p:nvPicPr>
          <p:cNvPr id="115" name="Google Shape;115;p13"/>
          <p:cNvPicPr preferRelativeResize="0"/>
          <p:nvPr/>
        </p:nvPicPr>
        <p:blipFill rotWithShape="1">
          <a:blip r:embed="rId4">
            <a:alphaModFix/>
          </a:blip>
          <a:srcRect/>
          <a:stretch/>
        </p:blipFill>
        <p:spPr>
          <a:xfrm>
            <a:off x="846667" y="3745790"/>
            <a:ext cx="5996729" cy="26664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Process Mining Fundamentals</a:t>
            </a:r>
            <a:endParaRPr/>
          </a:p>
        </p:txBody>
      </p:sp>
      <p:sp>
        <p:nvSpPr>
          <p:cNvPr id="121" name="Google Shape;121;p14"/>
          <p:cNvSpPr txBox="1">
            <a:spLocks noGrp="1"/>
          </p:cNvSpPr>
          <p:nvPr>
            <p:ph type="body" idx="1"/>
          </p:nvPr>
        </p:nvSpPr>
        <p:spPr>
          <a:xfrm>
            <a:off x="50492" y="1049866"/>
            <a:ext cx="11779135" cy="539496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Clr>
                <a:srgbClr val="000000"/>
              </a:buClr>
              <a:buSzPct val="100000"/>
              <a:buNone/>
            </a:pPr>
            <a:r>
              <a:rPr lang="en-US" i="1">
                <a:solidFill>
                  <a:srgbClr val="000000"/>
                </a:solidFill>
                <a:latin typeface="Times New Roman"/>
                <a:ea typeface="Times New Roman"/>
                <a:cs typeface="Times New Roman"/>
                <a:sym typeface="Times New Roman"/>
              </a:rPr>
              <a:t> </a:t>
            </a:r>
            <a:r>
              <a:rPr lang="en-US" sz="2600">
                <a:solidFill>
                  <a:srgbClr val="000000"/>
                </a:solidFill>
                <a:latin typeface="Times New Roman"/>
                <a:ea typeface="Times New Roman"/>
                <a:cs typeface="Times New Roman"/>
                <a:sym typeface="Times New Roman"/>
              </a:rPr>
              <a:t>Process Mining works by extracting knowledge from event logs (also called digital footprints) readily available in today’s information systems, to visualize business processes and their every variation as they run</a:t>
            </a:r>
            <a:r>
              <a:rPr lang="en-US" sz="2400">
                <a:solidFill>
                  <a:srgbClr val="000000"/>
                </a:solidFill>
                <a:latin typeface="Times New Roman"/>
                <a:ea typeface="Times New Roman"/>
                <a:cs typeface="Times New Roman"/>
                <a:sym typeface="Times New Roman"/>
              </a:rPr>
              <a:t>.</a:t>
            </a:r>
            <a:r>
              <a:rPr lang="en-US" sz="2400">
                <a:solidFill>
                  <a:srgbClr val="000000"/>
                </a:solidFill>
                <a:latin typeface="Poppins"/>
                <a:ea typeface="Poppins"/>
                <a:cs typeface="Poppins"/>
                <a:sym typeface="Poppins"/>
              </a:rPr>
              <a:t> </a:t>
            </a:r>
            <a:endParaRPr/>
          </a:p>
          <a:p>
            <a:pPr marL="0" lvl="0" indent="0" algn="just" rtl="0">
              <a:lnSpc>
                <a:spcPct val="90000"/>
              </a:lnSpc>
              <a:spcBef>
                <a:spcPts val="1000"/>
              </a:spcBef>
              <a:spcAft>
                <a:spcPts val="0"/>
              </a:spcAft>
              <a:buClr>
                <a:schemeClr val="dk1"/>
              </a:buClr>
              <a:buSzPct val="100000"/>
              <a:buNone/>
            </a:pPr>
            <a:endParaRPr>
              <a:solidFill>
                <a:srgbClr val="000000"/>
              </a:solidFill>
              <a:latin typeface="Poppins"/>
              <a:ea typeface="Poppins"/>
              <a:cs typeface="Poppins"/>
              <a:sym typeface="Poppins"/>
            </a:endParaRPr>
          </a:p>
          <a:p>
            <a:pPr marL="342900" marR="0" lvl="0" indent="-342900" algn="just" rtl="0">
              <a:lnSpc>
                <a:spcPct val="150000"/>
              </a:lnSpc>
              <a:spcBef>
                <a:spcPts val="0"/>
              </a:spcBef>
              <a:spcAft>
                <a:spcPts val="0"/>
              </a:spcAft>
              <a:buClr>
                <a:srgbClr val="000000"/>
              </a:buClr>
              <a:buSzPct val="100000"/>
              <a:buFont typeface="Noto Sans Symbols"/>
              <a:buChar char="∙"/>
            </a:pPr>
            <a:r>
              <a:rPr lang="en-US" sz="2400" b="1">
                <a:solidFill>
                  <a:srgbClr val="000000"/>
                </a:solidFill>
                <a:latin typeface="Times New Roman"/>
                <a:ea typeface="Times New Roman"/>
                <a:cs typeface="Times New Roman"/>
                <a:sym typeface="Times New Roman"/>
              </a:rPr>
              <a:t>Exploratory Approach: </a:t>
            </a:r>
            <a:r>
              <a:rPr lang="en-US" sz="2400">
                <a:solidFill>
                  <a:srgbClr val="000000"/>
                </a:solidFill>
                <a:latin typeface="Times New Roman"/>
                <a:ea typeface="Times New Roman"/>
                <a:cs typeface="Times New Roman"/>
                <a:sym typeface="Times New Roman"/>
              </a:rPr>
              <a:t>An exploratory approach is one where you simply explore the data and see what value opportunities jump out at you. You are diving into the data without specific expectations and with an open mind. Analysis tools such as the Process Explorer, the Variant Explorer, and the Conformance checker are ideal for this.  </a:t>
            </a:r>
            <a:endParaRPr/>
          </a:p>
          <a:p>
            <a:pPr marL="342900" marR="0" lvl="0" indent="-342900" algn="just" rtl="0">
              <a:lnSpc>
                <a:spcPct val="150000"/>
              </a:lnSpc>
              <a:spcBef>
                <a:spcPts val="0"/>
              </a:spcBef>
              <a:spcAft>
                <a:spcPts val="0"/>
              </a:spcAft>
              <a:buClr>
                <a:srgbClr val="000000"/>
              </a:buClr>
              <a:buSzPct val="100000"/>
              <a:buFont typeface="Noto Sans Symbols"/>
              <a:buChar char="∙"/>
            </a:pPr>
            <a:r>
              <a:rPr lang="en-US" sz="2400" b="1">
                <a:solidFill>
                  <a:srgbClr val="000000"/>
                </a:solidFill>
                <a:latin typeface="Times New Roman"/>
                <a:ea typeface="Times New Roman"/>
                <a:cs typeface="Times New Roman"/>
                <a:sym typeface="Times New Roman"/>
              </a:rPr>
              <a:t>Confirmatory Approach: </a:t>
            </a:r>
            <a:r>
              <a:rPr lang="en-US" sz="2400">
                <a:solidFill>
                  <a:srgbClr val="000000"/>
                </a:solidFill>
                <a:latin typeface="Times New Roman"/>
                <a:ea typeface="Times New Roman"/>
                <a:cs typeface="Times New Roman"/>
                <a:sym typeface="Times New Roman"/>
              </a:rPr>
              <a:t>With the confirmatory approach, you are examining the data to see if it confirms or denies a hypothesis. Using your Celonis Analysis, specifically by filtering on attributes and using drilldown tables, you can find out whether the data confirms or denies that these perceived pain points exist and have a significant impact.</a:t>
            </a:r>
            <a:endParaRPr/>
          </a:p>
          <a:p>
            <a:pPr marL="0" lvl="0" indent="0"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Process Mining Fundamentals</a:t>
            </a:r>
            <a:endParaRPr/>
          </a:p>
        </p:txBody>
      </p:sp>
      <p:sp>
        <p:nvSpPr>
          <p:cNvPr id="127" name="Google Shape;127;p1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a:t>Variant explorer with single variant</a:t>
            </a:r>
            <a:endParaRPr/>
          </a:p>
        </p:txBody>
      </p:sp>
      <p:pic>
        <p:nvPicPr>
          <p:cNvPr id="128" name="Google Shape;128;p15"/>
          <p:cNvPicPr preferRelativeResize="0"/>
          <p:nvPr/>
        </p:nvPicPr>
        <p:blipFill rotWithShape="1">
          <a:blip r:embed="rId3">
            <a:alphaModFix/>
          </a:blip>
          <a:srcRect/>
          <a:stretch/>
        </p:blipFill>
        <p:spPr>
          <a:xfrm>
            <a:off x="2411307" y="1569937"/>
            <a:ext cx="6719146" cy="50719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2" y="218582"/>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Joins and Filters</a:t>
            </a:r>
            <a:endParaRPr/>
          </a:p>
        </p:txBody>
      </p:sp>
      <p:sp>
        <p:nvSpPr>
          <p:cNvPr id="134" name="Google Shape;134;p1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The table in data model are connected via specific relationships to associate rows of one table with rows of another table. This is done using </a:t>
            </a:r>
            <a:r>
              <a:rPr lang="en-US" b="1"/>
              <a:t>foreign key.</a:t>
            </a:r>
            <a:endParaRPr/>
          </a:p>
          <a:p>
            <a:pPr marL="0" lvl="0" indent="0" algn="just" rtl="0">
              <a:lnSpc>
                <a:spcPct val="90000"/>
              </a:lnSpc>
              <a:spcBef>
                <a:spcPts val="1000"/>
              </a:spcBef>
              <a:spcAft>
                <a:spcPts val="0"/>
              </a:spcAft>
              <a:buClr>
                <a:schemeClr val="dk1"/>
              </a:buClr>
              <a:buSzPts val="2800"/>
              <a:buNone/>
            </a:pPr>
            <a:r>
              <a:rPr lang="en-US"/>
              <a:t>In general relationships can be classified as</a:t>
            </a:r>
            <a:endParaRPr/>
          </a:p>
          <a:p>
            <a:pPr marL="228600" lvl="0" indent="-228600" algn="just" rtl="0">
              <a:lnSpc>
                <a:spcPct val="90000"/>
              </a:lnSpc>
              <a:spcBef>
                <a:spcPts val="1000"/>
              </a:spcBef>
              <a:spcAft>
                <a:spcPts val="0"/>
              </a:spcAft>
              <a:buClr>
                <a:schemeClr val="dk1"/>
              </a:buClr>
              <a:buSzPts val="2800"/>
              <a:buFont typeface="Arial"/>
              <a:buChar char="•"/>
            </a:pPr>
            <a:r>
              <a:rPr lang="en-US"/>
              <a:t>One-to-one or 1:1</a:t>
            </a:r>
            <a:endParaRPr/>
          </a:p>
          <a:p>
            <a:pPr marL="228600" lvl="0" indent="-228600" algn="just" rtl="0">
              <a:lnSpc>
                <a:spcPct val="90000"/>
              </a:lnSpc>
              <a:spcBef>
                <a:spcPts val="1000"/>
              </a:spcBef>
              <a:spcAft>
                <a:spcPts val="0"/>
              </a:spcAft>
              <a:buClr>
                <a:schemeClr val="dk1"/>
              </a:buClr>
              <a:buSzPts val="2800"/>
              <a:buFont typeface="Arial"/>
              <a:buChar char="•"/>
            </a:pPr>
            <a:r>
              <a:rPr lang="en-US"/>
              <a:t>One-to-many or 1:N</a:t>
            </a:r>
            <a:endParaRPr/>
          </a:p>
          <a:p>
            <a:pPr marL="228600" lvl="0" indent="-228600" algn="just" rtl="0">
              <a:lnSpc>
                <a:spcPct val="90000"/>
              </a:lnSpc>
              <a:spcBef>
                <a:spcPts val="1000"/>
              </a:spcBef>
              <a:spcAft>
                <a:spcPts val="0"/>
              </a:spcAft>
              <a:buClr>
                <a:schemeClr val="dk1"/>
              </a:buClr>
              <a:buSzPts val="2800"/>
              <a:buFont typeface="Arial"/>
              <a:buChar char="•"/>
            </a:pPr>
            <a:r>
              <a:rPr lang="en-US"/>
              <a:t>Many-to-many or N:M</a:t>
            </a:r>
            <a:endParaRPr/>
          </a:p>
          <a:p>
            <a:pPr marL="228600" lvl="0" indent="-50800" algn="just" rtl="0">
              <a:lnSpc>
                <a:spcPct val="90000"/>
              </a:lnSpc>
              <a:spcBef>
                <a:spcPts val="1000"/>
              </a:spcBef>
              <a:spcAft>
                <a:spcPts val="0"/>
              </a:spcAft>
              <a:buClr>
                <a:schemeClr val="dk1"/>
              </a:buClr>
              <a:buSzPts val="2800"/>
              <a:buFont typeface="Arial"/>
              <a:buNone/>
            </a:pPr>
            <a:endParaRPr/>
          </a:p>
          <a:p>
            <a:pPr marL="0" lvl="0" indent="0" algn="just" rtl="0">
              <a:lnSpc>
                <a:spcPct val="90000"/>
              </a:lnSpc>
              <a:spcBef>
                <a:spcPts val="1000"/>
              </a:spcBef>
              <a:spcAft>
                <a:spcPts val="0"/>
              </a:spcAft>
              <a:buClr>
                <a:schemeClr val="dk1"/>
              </a:buClr>
              <a:buSzPts val="2800"/>
              <a:buNone/>
            </a:pPr>
            <a:r>
              <a:rPr lang="en-US" b="1"/>
              <a:t>   </a:t>
            </a:r>
            <a:endParaRPr/>
          </a:p>
        </p:txBody>
      </p:sp>
      <p:pic>
        <p:nvPicPr>
          <p:cNvPr id="135" name="Google Shape;135;p16"/>
          <p:cNvPicPr preferRelativeResize="0"/>
          <p:nvPr/>
        </p:nvPicPr>
        <p:blipFill rotWithShape="1">
          <a:blip r:embed="rId3">
            <a:alphaModFix/>
          </a:blip>
          <a:srcRect/>
          <a:stretch/>
        </p:blipFill>
        <p:spPr>
          <a:xfrm>
            <a:off x="3486574" y="3747135"/>
            <a:ext cx="4127976" cy="27451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Real Time Applications</a:t>
            </a:r>
            <a:endParaRPr/>
          </a:p>
        </p:txBody>
      </p:sp>
      <p:sp>
        <p:nvSpPr>
          <p:cNvPr id="141" name="Google Shape;141;p1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a:bodyPr>
          <a:lstStyle/>
          <a:p>
            <a:pPr marL="342900" marR="0" lvl="0" indent="-342900" algn="just" rtl="0">
              <a:lnSpc>
                <a:spcPct val="150000"/>
              </a:lnSpc>
              <a:spcBef>
                <a:spcPts val="0"/>
              </a:spcBef>
              <a:spcAft>
                <a:spcPts val="0"/>
              </a:spcAft>
              <a:buClr>
                <a:schemeClr val="dk1"/>
              </a:buClr>
              <a:buSzPct val="54054"/>
              <a:buFont typeface="Noto Sans Symbols"/>
              <a:buChar char="∙"/>
            </a:pPr>
            <a:r>
              <a:rPr lang="en-US" sz="2000" b="1">
                <a:latin typeface="Times New Roman"/>
                <a:ea typeface="Times New Roman"/>
                <a:cs typeface="Times New Roman"/>
                <a:sym typeface="Times New Roman"/>
              </a:rPr>
              <a:t>E-commerce:</a:t>
            </a:r>
            <a:r>
              <a:rPr lang="en-US" sz="2000">
                <a:latin typeface="Times New Roman"/>
                <a:ea typeface="Times New Roman"/>
                <a:cs typeface="Times New Roman"/>
                <a:sym typeface="Times New Roman"/>
              </a:rPr>
              <a:t> Organization leaders in the e-commerce sector can boost their conversion rates by getting exclusive insights into buyer behavior, market trends, and growing customer base.</a:t>
            </a:r>
            <a:endParaRPr sz="20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ct val="54054"/>
              <a:buFont typeface="Noto Sans Symbols"/>
              <a:buChar char="∙"/>
            </a:pPr>
            <a:r>
              <a:rPr lang="en-US" sz="2000" b="1">
                <a:latin typeface="Times New Roman"/>
                <a:ea typeface="Times New Roman"/>
                <a:cs typeface="Times New Roman"/>
                <a:sym typeface="Times New Roman"/>
              </a:rPr>
              <a:t>Healthcare:</a:t>
            </a:r>
            <a:r>
              <a:rPr lang="en-US" sz="2000">
                <a:latin typeface="Times New Roman"/>
                <a:ea typeface="Times New Roman"/>
                <a:cs typeface="Times New Roman"/>
                <a:sym typeface="Times New Roman"/>
              </a:rPr>
              <a:t> The healthcare industry has a surplus of data, from health records to appointment booking procedures. Professionals can reconstruct this data digitally with process mining software for seamless integration. </a:t>
            </a:r>
            <a:endParaRPr sz="20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ct val="54054"/>
              <a:buFont typeface="Noto Sans Symbols"/>
              <a:buChar char="∙"/>
            </a:pPr>
            <a:r>
              <a:rPr lang="en-US" sz="2000" b="1">
                <a:latin typeface="Times New Roman"/>
                <a:ea typeface="Times New Roman"/>
                <a:cs typeface="Times New Roman"/>
                <a:sym typeface="Times New Roman"/>
              </a:rPr>
              <a:t>Education:</a:t>
            </a:r>
            <a:r>
              <a:rPr lang="en-US" sz="2000">
                <a:latin typeface="Times New Roman"/>
                <a:ea typeface="Times New Roman"/>
                <a:cs typeface="Times New Roman"/>
                <a:sym typeface="Times New Roman"/>
              </a:rPr>
              <a:t> Educational process mining (EPM) allows administrators to analyze and visualize students’ learning behavior by applying specialized algorithms. The student activity logs provide insights into tracking and monitoring their academic performance. </a:t>
            </a:r>
            <a:endParaRPr sz="20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ct val="54054"/>
              <a:buFont typeface="Noto Sans Symbols"/>
              <a:buChar char="∙"/>
            </a:pPr>
            <a:r>
              <a:rPr lang="en-US" sz="2000" b="1">
                <a:latin typeface="Times New Roman"/>
                <a:ea typeface="Times New Roman"/>
                <a:cs typeface="Times New Roman"/>
                <a:sym typeface="Times New Roman"/>
              </a:rPr>
              <a:t>Finance:</a:t>
            </a:r>
            <a:r>
              <a:rPr lang="en-US" sz="2000">
                <a:latin typeface="Times New Roman"/>
                <a:ea typeface="Times New Roman"/>
                <a:cs typeface="Times New Roman"/>
                <a:sym typeface="Times New Roman"/>
              </a:rPr>
              <a:t> Automation and process enhancement significantly benefits the finance sector. Process mining can optimize audit controls, find root causes for incorrect invoices, mitigate risk, and enhance loan processes. </a:t>
            </a:r>
            <a:endParaRPr sz="2000">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ct val="54054"/>
              <a:buFont typeface="Noto Sans Symbols"/>
              <a:buChar char="∙"/>
            </a:pPr>
            <a:r>
              <a:rPr lang="en-US" sz="2000" b="1">
                <a:latin typeface="Times New Roman"/>
                <a:ea typeface="Times New Roman"/>
                <a:cs typeface="Times New Roman"/>
                <a:sym typeface="Times New Roman"/>
              </a:rPr>
              <a:t>IT &amp; software:</a:t>
            </a:r>
            <a:r>
              <a:rPr lang="en-US" sz="2000">
                <a:latin typeface="Times New Roman"/>
                <a:ea typeface="Times New Roman"/>
                <a:cs typeface="Times New Roman"/>
                <a:sym typeface="Times New Roman"/>
              </a:rPr>
              <a:t> IT professionals benefit from sorting out disorganized engineering processes by gaining clarity and managing the complexity of ERP migrations and implementation. They can also monitor systems in real-time to ensure everything is running smoothly.</a:t>
            </a:r>
            <a:endParaRPr sz="2000">
              <a:latin typeface="Times New Roman"/>
              <a:ea typeface="Times New Roman"/>
              <a:cs typeface="Times New Roman"/>
              <a:sym typeface="Times New Roman"/>
            </a:endParaRPr>
          </a:p>
          <a:p>
            <a:pPr marL="0" marR="0" lvl="0" indent="117475" algn="just" rtl="0">
              <a:lnSpc>
                <a:spcPct val="150000"/>
              </a:lnSpc>
              <a:spcBef>
                <a:spcPts val="0"/>
              </a:spcBef>
              <a:spcAft>
                <a:spcPts val="0"/>
              </a:spcAft>
              <a:buClr>
                <a:schemeClr val="dk1"/>
              </a:buClr>
              <a:buSzPct val="100000"/>
              <a:buNone/>
            </a:pPr>
            <a:endParaRPr sz="2000">
              <a:latin typeface="Times New Roman"/>
              <a:ea typeface="Times New Roman"/>
              <a:cs typeface="Times New Roman"/>
              <a:sym typeface="Times New Roman"/>
            </a:endParaRPr>
          </a:p>
          <a:p>
            <a:pPr marL="228600" lvl="0" indent="-64135" algn="just" rtl="0">
              <a:lnSpc>
                <a:spcPct val="90000"/>
              </a:lnSpc>
              <a:spcBef>
                <a:spcPts val="1000"/>
              </a:spcBef>
              <a:spcAft>
                <a:spcPts val="0"/>
              </a:spcAft>
              <a:buClr>
                <a:schemeClr val="dk1"/>
              </a:buClr>
              <a:buSzPct val="100000"/>
              <a:buFont typeface="Noto Sans Symbols"/>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Learning Outcomes</a:t>
            </a:r>
            <a:endParaRPr/>
          </a:p>
        </p:txBody>
      </p:sp>
      <p:sp>
        <p:nvSpPr>
          <p:cNvPr id="147" name="Google Shape;147;p18"/>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After completion of this training, we should be able to:</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Understand what Process Mining is and the basics of how it works.</a:t>
            </a:r>
            <a:endParaRPr/>
          </a:p>
          <a:p>
            <a:pPr marL="228600" lvl="0" indent="-228600" algn="just" rtl="0">
              <a:lnSpc>
                <a:spcPct val="90000"/>
              </a:lnSpc>
              <a:spcBef>
                <a:spcPts val="1000"/>
              </a:spcBef>
              <a:spcAft>
                <a:spcPts val="0"/>
              </a:spcAft>
              <a:buClr>
                <a:schemeClr val="dk1"/>
              </a:buClr>
              <a:buSzPts val="2000"/>
              <a:buFont typeface="Arial"/>
              <a:buChar char="•"/>
            </a:pPr>
            <a:r>
              <a:rPr lang="en-US" sz="2000"/>
              <a:t>Applying process improvement techniques</a:t>
            </a:r>
            <a:endParaRPr/>
          </a:p>
          <a:p>
            <a:pPr marL="228600" lvl="0" indent="-228600" algn="just" rtl="0">
              <a:lnSpc>
                <a:spcPct val="90000"/>
              </a:lnSpc>
              <a:spcBef>
                <a:spcPts val="100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To extract insights from event logs, identify bottlenecks, inefficiencies, and opportunities for optimization.</a:t>
            </a:r>
            <a:endParaRPr/>
          </a:p>
          <a:p>
            <a:pPr marL="228600" lvl="0" indent="-101600" algn="just" rtl="0">
              <a:lnSpc>
                <a:spcPct val="90000"/>
              </a:lnSpc>
              <a:spcBef>
                <a:spcPts val="1000"/>
              </a:spcBef>
              <a:spcAft>
                <a:spcPts val="0"/>
              </a:spcAft>
              <a:buClr>
                <a:schemeClr val="dk1"/>
              </a:buClr>
              <a:buSzPts val="2000"/>
              <a:buFont typeface="Noto Sans Symbols"/>
              <a:buNone/>
            </a:pPr>
            <a:endParaRPr sz="2000">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Git Hub Dashboard</a:t>
            </a:r>
            <a:endParaRPr/>
          </a:p>
        </p:txBody>
      </p:sp>
      <p:pic>
        <p:nvPicPr>
          <p:cNvPr id="153" name="Google Shape;153;p19"/>
          <p:cNvPicPr preferRelativeResize="0">
            <a:picLocks noGrp="1"/>
          </p:cNvPicPr>
          <p:nvPr>
            <p:ph type="body" idx="1"/>
          </p:nvPr>
        </p:nvPicPr>
        <p:blipFill rotWithShape="1">
          <a:blip r:embed="rId3">
            <a:alphaModFix/>
          </a:blip>
          <a:srcRect/>
          <a:stretch/>
        </p:blipFill>
        <p:spPr>
          <a:xfrm>
            <a:off x="1368325" y="1157624"/>
            <a:ext cx="8182810" cy="51754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04838"/>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40" name="Google Shape;40;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Technology</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Modules</a:t>
            </a:r>
            <a:endParaRPr/>
          </a:p>
          <a:p>
            <a:pPr marL="461963" lvl="0" indent="-461963" algn="just" rtl="0">
              <a:lnSpc>
                <a:spcPct val="150000"/>
              </a:lnSpc>
              <a:spcBef>
                <a:spcPts val="1000"/>
              </a:spcBef>
              <a:spcAft>
                <a:spcPts val="0"/>
              </a:spcAft>
              <a:buClr>
                <a:schemeClr val="dk1"/>
              </a:buClr>
              <a:buSzPct val="100000"/>
              <a:buChar char="•"/>
            </a:pPr>
            <a:r>
              <a:rPr lang="en-US"/>
              <a:t>Real Time applications</a:t>
            </a:r>
            <a:endParaRPr/>
          </a:p>
          <a:p>
            <a:pPr marL="461963" lvl="0" indent="-461963" algn="just" rtl="0">
              <a:lnSpc>
                <a:spcPct val="150000"/>
              </a:lnSpc>
              <a:spcBef>
                <a:spcPts val="1000"/>
              </a:spcBef>
              <a:spcAft>
                <a:spcPts val="0"/>
              </a:spcAft>
              <a:buClr>
                <a:schemeClr val="dk1"/>
              </a:buClr>
              <a:buSzPct val="100000"/>
              <a:buChar char="•"/>
            </a:pPr>
            <a:r>
              <a:rPr lang="en-US"/>
              <a:t>Learning outcomes</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p:nvPr/>
        </p:nvSpPr>
        <p:spPr>
          <a:xfrm>
            <a:off x="2753613" y="2375670"/>
            <a:ext cx="6920484"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Course Objective</a:t>
            </a:r>
            <a:endParaRPr/>
          </a:p>
        </p:txBody>
      </p:sp>
      <p:sp>
        <p:nvSpPr>
          <p:cNvPr id="46" name="Google Shape;46;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chemeClr val="dk1"/>
              </a:buClr>
              <a:buSzPts val="2400"/>
              <a:buChar char="⮚"/>
            </a:pPr>
            <a:r>
              <a:rPr lang="en-US" sz="2400" b="1"/>
              <a:t>Process mining involves how to analyze and improve business processes using data driven techniques.  </a:t>
            </a:r>
            <a:endParaRPr/>
          </a:p>
          <a:p>
            <a:pPr marL="0" lvl="0" indent="0" algn="just" rtl="0">
              <a:lnSpc>
                <a:spcPct val="90000"/>
              </a:lnSpc>
              <a:spcBef>
                <a:spcPts val="1000"/>
              </a:spcBef>
              <a:spcAft>
                <a:spcPts val="0"/>
              </a:spcAft>
              <a:buClr>
                <a:schemeClr val="dk1"/>
              </a:buClr>
              <a:buSzPts val="2400"/>
              <a:buNone/>
            </a:pPr>
            <a:endParaRPr sz="2400" b="1"/>
          </a:p>
          <a:p>
            <a:pPr marL="457200" lvl="0" indent="-457200" algn="just" rtl="0">
              <a:lnSpc>
                <a:spcPct val="90000"/>
              </a:lnSpc>
              <a:spcBef>
                <a:spcPts val="1000"/>
              </a:spcBef>
              <a:spcAft>
                <a:spcPts val="0"/>
              </a:spcAft>
              <a:buClr>
                <a:schemeClr val="dk1"/>
              </a:buClr>
              <a:buSzPts val="2400"/>
              <a:buChar char="⮚"/>
            </a:pPr>
            <a:r>
              <a:rPr lang="en-US" sz="2400" b="1"/>
              <a:t>To extract insights from event logs, identify bottlenecks, optimize processes and enhance overall efficiency</a:t>
            </a:r>
            <a:endParaRPr/>
          </a:p>
          <a:p>
            <a:pPr marL="457200" lvl="0" indent="-304800" algn="just" rtl="0">
              <a:lnSpc>
                <a:spcPct val="90000"/>
              </a:lnSpc>
              <a:spcBef>
                <a:spcPts val="1000"/>
              </a:spcBef>
              <a:spcAft>
                <a:spcPts val="0"/>
              </a:spcAft>
              <a:buClr>
                <a:schemeClr val="dk1"/>
              </a:buClr>
              <a:buSzPts val="2400"/>
              <a:buNone/>
            </a:pPr>
            <a:endParaRPr sz="2400" b="1"/>
          </a:p>
          <a:p>
            <a:pPr marL="457200" lvl="0" indent="-457200" algn="just" rtl="0">
              <a:lnSpc>
                <a:spcPct val="90000"/>
              </a:lnSpc>
              <a:spcBef>
                <a:spcPts val="1000"/>
              </a:spcBef>
              <a:spcAft>
                <a:spcPts val="0"/>
              </a:spcAft>
              <a:buClr>
                <a:schemeClr val="dk1"/>
              </a:buClr>
              <a:buSzPts val="2400"/>
              <a:buChar char="⮚"/>
            </a:pPr>
            <a:r>
              <a:rPr lang="en-US" sz="2400" b="1"/>
              <a:t>Understand the phases of process mining analysis. </a:t>
            </a:r>
            <a:endParaRPr/>
          </a:p>
          <a:p>
            <a:pPr marL="0" lvl="0" indent="0" algn="just" rtl="0">
              <a:lnSpc>
                <a:spcPct val="90000"/>
              </a:lnSpc>
              <a:spcBef>
                <a:spcPts val="1000"/>
              </a:spcBef>
              <a:spcAft>
                <a:spcPts val="0"/>
              </a:spcAft>
              <a:buClr>
                <a:schemeClr val="dk1"/>
              </a:buClr>
              <a:buSzPts val="2400"/>
              <a:buNone/>
            </a:pP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Introduction</a:t>
            </a:r>
            <a:endParaRPr/>
          </a:p>
        </p:txBody>
      </p:sp>
      <p:sp>
        <p:nvSpPr>
          <p:cNvPr id="52" name="Google Shape;52;p4"/>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Process</a:t>
            </a:r>
            <a:endParaRPr/>
          </a:p>
          <a:p>
            <a:pPr marL="228600" lvl="0" indent="-228600" algn="just" rtl="0">
              <a:lnSpc>
                <a:spcPct val="90000"/>
              </a:lnSpc>
              <a:spcBef>
                <a:spcPts val="1000"/>
              </a:spcBef>
              <a:spcAft>
                <a:spcPts val="0"/>
              </a:spcAft>
              <a:buClr>
                <a:schemeClr val="dk1"/>
              </a:buClr>
              <a:buSzPts val="2800"/>
              <a:buFont typeface="Arial"/>
              <a:buChar char="•"/>
            </a:pPr>
            <a:r>
              <a:rPr lang="en-US"/>
              <a:t> Process refer to series of activities or steps perform to achieve a specific goal.</a:t>
            </a:r>
            <a:endParaRPr/>
          </a:p>
          <a:p>
            <a:pPr marL="228600" lvl="0" indent="-228600" algn="just" rtl="0">
              <a:lnSpc>
                <a:spcPct val="90000"/>
              </a:lnSpc>
              <a:spcBef>
                <a:spcPts val="1000"/>
              </a:spcBef>
              <a:spcAft>
                <a:spcPts val="0"/>
              </a:spcAft>
              <a:buClr>
                <a:schemeClr val="dk1"/>
              </a:buClr>
              <a:buSzPts val="2800"/>
              <a:buFont typeface="Arial"/>
              <a:buChar char="•"/>
            </a:pPr>
            <a:r>
              <a:rPr lang="en-US"/>
              <a:t> The purpose of process is to establish and maintain flow that allows a task to be completed.</a:t>
            </a:r>
            <a:endParaRPr/>
          </a:p>
        </p:txBody>
      </p:sp>
      <p:pic>
        <p:nvPicPr>
          <p:cNvPr id="53" name="Google Shape;53;p4"/>
          <p:cNvPicPr preferRelativeResize="0"/>
          <p:nvPr/>
        </p:nvPicPr>
        <p:blipFill rotWithShape="1">
          <a:blip r:embed="rId3">
            <a:alphaModFix/>
          </a:blip>
          <a:srcRect/>
          <a:stretch/>
        </p:blipFill>
        <p:spPr>
          <a:xfrm>
            <a:off x="1278149" y="3348567"/>
            <a:ext cx="9134475"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Introduction</a:t>
            </a:r>
            <a:endParaRPr/>
          </a:p>
        </p:txBody>
      </p:sp>
      <p:sp>
        <p:nvSpPr>
          <p:cNvPr id="59" name="Google Shape;59;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Process Mining</a:t>
            </a:r>
            <a:endParaRPr/>
          </a:p>
          <a:p>
            <a:pPr marL="228600" lvl="0" indent="-228600" algn="just" rtl="0">
              <a:lnSpc>
                <a:spcPct val="90000"/>
              </a:lnSpc>
              <a:spcBef>
                <a:spcPts val="1000"/>
              </a:spcBef>
              <a:spcAft>
                <a:spcPts val="0"/>
              </a:spcAft>
              <a:buClr>
                <a:schemeClr val="dk1"/>
              </a:buClr>
              <a:buSzPts val="2800"/>
              <a:buFont typeface="Arial"/>
              <a:buChar char="•"/>
            </a:pPr>
            <a:r>
              <a:rPr lang="en-US"/>
              <a:t>Process Mining is a method that involves extracting data from event logs to analyze and improve processes within an organization</a:t>
            </a:r>
            <a:endParaRPr/>
          </a:p>
          <a:p>
            <a:pPr marL="228600" lvl="0" indent="-228600" algn="just" rtl="0">
              <a:lnSpc>
                <a:spcPct val="90000"/>
              </a:lnSpc>
              <a:spcBef>
                <a:spcPts val="1000"/>
              </a:spcBef>
              <a:spcAft>
                <a:spcPts val="0"/>
              </a:spcAft>
              <a:buClr>
                <a:schemeClr val="dk1"/>
              </a:buClr>
              <a:buSzPts val="2800"/>
              <a:buFont typeface="Arial"/>
              <a:buChar char="•"/>
            </a:pPr>
            <a:r>
              <a:rPr lang="en-US"/>
              <a:t>By analyzing event data process mining can identify bottlenecks, inefficiencies and deviations from desired process flow.</a:t>
            </a:r>
            <a:endParaRPr/>
          </a:p>
          <a:p>
            <a:pPr marL="228600" lvl="0" indent="-228600" algn="just" rtl="0">
              <a:lnSpc>
                <a:spcPct val="90000"/>
              </a:lnSpc>
              <a:spcBef>
                <a:spcPts val="1000"/>
              </a:spcBef>
              <a:spcAft>
                <a:spcPts val="0"/>
              </a:spcAft>
              <a:buClr>
                <a:schemeClr val="dk1"/>
              </a:buClr>
              <a:buSzPts val="2800"/>
              <a:buFont typeface="Arial"/>
              <a:buChar char="•"/>
            </a:pPr>
            <a:r>
              <a:rPr lang="en-US"/>
              <a:t>It uses algorithms and visualization techniques to discover, monitor,and enhance process performance.</a:t>
            </a:r>
            <a:endParaRPr/>
          </a:p>
        </p:txBody>
      </p:sp>
      <p:pic>
        <p:nvPicPr>
          <p:cNvPr id="60" name="Google Shape;60;p5"/>
          <p:cNvPicPr preferRelativeResize="0"/>
          <p:nvPr/>
        </p:nvPicPr>
        <p:blipFill rotWithShape="1">
          <a:blip r:embed="rId3">
            <a:alphaModFix/>
          </a:blip>
          <a:srcRect/>
          <a:stretch/>
        </p:blipFill>
        <p:spPr>
          <a:xfrm>
            <a:off x="1910080" y="4280748"/>
            <a:ext cx="7938347" cy="2153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Technology</a:t>
            </a:r>
            <a:endParaRPr/>
          </a:p>
        </p:txBody>
      </p:sp>
      <p:sp>
        <p:nvSpPr>
          <p:cNvPr id="66" name="Google Shape;66;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There are three main groups in process mining techniques</a:t>
            </a:r>
            <a:endParaRPr/>
          </a:p>
          <a:p>
            <a:pPr marL="514350" lvl="0" indent="-514350" algn="just" rtl="0">
              <a:lnSpc>
                <a:spcPct val="90000"/>
              </a:lnSpc>
              <a:spcBef>
                <a:spcPts val="1000"/>
              </a:spcBef>
              <a:spcAft>
                <a:spcPts val="0"/>
              </a:spcAft>
              <a:buClr>
                <a:schemeClr val="dk1"/>
              </a:buClr>
              <a:buSzPts val="2800"/>
              <a:buFont typeface="Calibri"/>
              <a:buAutoNum type="arabicPeriod"/>
            </a:pPr>
            <a:r>
              <a:rPr lang="en-US"/>
              <a:t>Process discovery</a:t>
            </a:r>
            <a:endParaRPr/>
          </a:p>
          <a:p>
            <a:pPr marL="514350" lvl="0" indent="-514350" algn="just" rtl="0">
              <a:lnSpc>
                <a:spcPct val="90000"/>
              </a:lnSpc>
              <a:spcBef>
                <a:spcPts val="1000"/>
              </a:spcBef>
              <a:spcAft>
                <a:spcPts val="0"/>
              </a:spcAft>
              <a:buClr>
                <a:schemeClr val="dk1"/>
              </a:buClr>
              <a:buSzPts val="2800"/>
              <a:buFont typeface="Calibri"/>
              <a:buAutoNum type="arabicPeriod"/>
            </a:pPr>
            <a:r>
              <a:rPr lang="en-US"/>
              <a:t>Conformance checking</a:t>
            </a:r>
            <a:endParaRPr/>
          </a:p>
          <a:p>
            <a:pPr marL="514350" lvl="0" indent="-514350" algn="just" rtl="0">
              <a:lnSpc>
                <a:spcPct val="90000"/>
              </a:lnSpc>
              <a:spcBef>
                <a:spcPts val="1000"/>
              </a:spcBef>
              <a:spcAft>
                <a:spcPts val="0"/>
              </a:spcAft>
              <a:buClr>
                <a:schemeClr val="dk1"/>
              </a:buClr>
              <a:buSzPts val="2800"/>
              <a:buFont typeface="Calibri"/>
              <a:buAutoNum type="arabicPeriod"/>
            </a:pPr>
            <a:r>
              <a:rPr lang="en-US"/>
              <a:t>Analysis &amp; Enhancement</a:t>
            </a:r>
            <a:endParaRPr/>
          </a:p>
          <a:p>
            <a:pPr marL="0" lvl="0" indent="0" algn="just" rtl="0">
              <a:lnSpc>
                <a:spcPct val="90000"/>
              </a:lnSpc>
              <a:spcBef>
                <a:spcPts val="1000"/>
              </a:spcBef>
              <a:spcAft>
                <a:spcPts val="0"/>
              </a:spcAft>
              <a:buClr>
                <a:schemeClr val="dk1"/>
              </a:buClr>
              <a:buSzPts val="2800"/>
              <a:buNone/>
            </a:pPr>
            <a:endParaRPr/>
          </a:p>
          <a:p>
            <a:pPr marL="514350" lvl="0" indent="-336550" algn="just" rtl="0">
              <a:lnSpc>
                <a:spcPct val="90000"/>
              </a:lnSpc>
              <a:spcBef>
                <a:spcPts val="1000"/>
              </a:spcBef>
              <a:spcAft>
                <a:spcPts val="0"/>
              </a:spcAft>
              <a:buClr>
                <a:schemeClr val="dk1"/>
              </a:buClr>
              <a:buSzPts val="2800"/>
              <a:buFont typeface="Calibri"/>
              <a:buNone/>
            </a:pPr>
            <a:endParaRPr/>
          </a:p>
        </p:txBody>
      </p:sp>
      <p:pic>
        <p:nvPicPr>
          <p:cNvPr id="67" name="Google Shape;67;p6"/>
          <p:cNvPicPr preferRelativeResize="0"/>
          <p:nvPr/>
        </p:nvPicPr>
        <p:blipFill rotWithShape="1">
          <a:blip r:embed="rId3">
            <a:alphaModFix/>
          </a:blip>
          <a:srcRect/>
          <a:stretch/>
        </p:blipFill>
        <p:spPr>
          <a:xfrm>
            <a:off x="1842192" y="3197013"/>
            <a:ext cx="8493760" cy="3295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2" y="267660"/>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Techology</a:t>
            </a:r>
            <a:endParaRPr/>
          </a:p>
        </p:txBody>
      </p:sp>
      <p:sp>
        <p:nvSpPr>
          <p:cNvPr id="73" name="Google Shape;73;p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1. Process Discovery</a:t>
            </a:r>
            <a:endParaRPr/>
          </a:p>
          <a:p>
            <a:pPr marL="0" lvl="0" indent="0" algn="just" rtl="0">
              <a:lnSpc>
                <a:spcPct val="90000"/>
              </a:lnSpc>
              <a:spcBef>
                <a:spcPts val="1000"/>
              </a:spcBef>
              <a:spcAft>
                <a:spcPts val="0"/>
              </a:spcAft>
              <a:buClr>
                <a:schemeClr val="dk1"/>
              </a:buClr>
              <a:buSzPts val="2800"/>
              <a:buNone/>
            </a:pPr>
            <a:r>
              <a:rPr lang="en-US"/>
              <a:t>          It create a visual representation of process model based on event data.</a:t>
            </a:r>
            <a:endParaRPr/>
          </a:p>
          <a:p>
            <a:pPr marL="0" lvl="0" indent="0" algn="just" rtl="0">
              <a:lnSpc>
                <a:spcPct val="90000"/>
              </a:lnSpc>
              <a:spcBef>
                <a:spcPts val="1000"/>
              </a:spcBef>
              <a:spcAft>
                <a:spcPts val="0"/>
              </a:spcAft>
              <a:buClr>
                <a:schemeClr val="dk1"/>
              </a:buClr>
              <a:buSzPts val="2800"/>
              <a:buNone/>
            </a:pPr>
            <a:r>
              <a:rPr lang="en-US"/>
              <a:t>During discovery ,process mining software traces the entire business workflow</a:t>
            </a:r>
            <a:endParaRPr/>
          </a:p>
          <a:p>
            <a:pPr marL="0" lvl="0" indent="0" algn="just" rtl="0">
              <a:lnSpc>
                <a:spcPct val="90000"/>
              </a:lnSpc>
              <a:spcBef>
                <a:spcPts val="1000"/>
              </a:spcBef>
              <a:spcAft>
                <a:spcPts val="0"/>
              </a:spcAft>
              <a:buClr>
                <a:schemeClr val="dk1"/>
              </a:buClr>
              <a:buSzPts val="2800"/>
              <a:buNone/>
            </a:pPr>
            <a:r>
              <a:rPr lang="en-US"/>
              <a:t>Process discovery algorthims uses various approaches such as alpha, heuristic. </a:t>
            </a:r>
            <a:endParaRPr/>
          </a:p>
          <a:p>
            <a:pPr marL="0" lvl="0" indent="0" algn="just" rtl="0">
              <a:lnSpc>
                <a:spcPct val="90000"/>
              </a:lnSpc>
              <a:spcBef>
                <a:spcPts val="1000"/>
              </a:spcBef>
              <a:spcAft>
                <a:spcPts val="0"/>
              </a:spcAft>
              <a:buClr>
                <a:schemeClr val="dk1"/>
              </a:buClr>
              <a:buSzPts val="2800"/>
              <a:buFont typeface="Arial"/>
              <a:buNone/>
            </a:pPr>
            <a:r>
              <a:rPr lang="en-US" b="1"/>
              <a:t>    </a:t>
            </a:r>
            <a:endParaRPr/>
          </a:p>
        </p:txBody>
      </p:sp>
      <p:pic>
        <p:nvPicPr>
          <p:cNvPr id="74" name="Google Shape;74;p7"/>
          <p:cNvPicPr preferRelativeResize="0"/>
          <p:nvPr/>
        </p:nvPicPr>
        <p:blipFill rotWithShape="1">
          <a:blip r:embed="rId3">
            <a:alphaModFix/>
          </a:blip>
          <a:srcRect/>
          <a:stretch/>
        </p:blipFill>
        <p:spPr>
          <a:xfrm>
            <a:off x="2716106" y="3285067"/>
            <a:ext cx="6041814" cy="3321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Technology</a:t>
            </a:r>
            <a:endParaRPr/>
          </a:p>
        </p:txBody>
      </p:sp>
      <p:sp>
        <p:nvSpPr>
          <p:cNvPr id="80" name="Google Shape;80;p8"/>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2. Conformance check</a:t>
            </a:r>
            <a:endParaRPr/>
          </a:p>
          <a:p>
            <a:pPr marL="0" lvl="0" indent="0" algn="just" rtl="0">
              <a:lnSpc>
                <a:spcPct val="90000"/>
              </a:lnSpc>
              <a:spcBef>
                <a:spcPts val="1000"/>
              </a:spcBef>
              <a:spcAft>
                <a:spcPts val="0"/>
              </a:spcAft>
              <a:buClr>
                <a:schemeClr val="dk1"/>
              </a:buClr>
              <a:buSzPts val="2800"/>
              <a:buNone/>
            </a:pPr>
            <a:r>
              <a:rPr lang="en-US"/>
              <a:t>       It is a technique used to compare a reference process model with actual process flow discovered from the data.</a:t>
            </a:r>
            <a:endParaRPr/>
          </a:p>
          <a:p>
            <a:pPr marL="0" lvl="0" indent="0" algn="just" rtl="0">
              <a:lnSpc>
                <a:spcPct val="90000"/>
              </a:lnSpc>
              <a:spcBef>
                <a:spcPts val="1000"/>
              </a:spcBef>
              <a:spcAft>
                <a:spcPts val="0"/>
              </a:spcAft>
              <a:buClr>
                <a:schemeClr val="dk1"/>
              </a:buClr>
              <a:buSzPts val="2800"/>
              <a:buNone/>
            </a:pPr>
            <a:r>
              <a:rPr lang="en-US"/>
              <a:t>It is used to check actual execution of a business process, as recorded in the event log, conforms to model and vice versa</a:t>
            </a:r>
            <a:endParaRPr/>
          </a:p>
        </p:txBody>
      </p:sp>
      <p:pic>
        <p:nvPicPr>
          <p:cNvPr id="81" name="Google Shape;81;p8"/>
          <p:cNvPicPr preferRelativeResize="0"/>
          <p:nvPr/>
        </p:nvPicPr>
        <p:blipFill rotWithShape="1">
          <a:blip r:embed="rId3">
            <a:alphaModFix/>
          </a:blip>
          <a:srcRect/>
          <a:stretch/>
        </p:blipFill>
        <p:spPr>
          <a:xfrm>
            <a:off x="3197013" y="3557693"/>
            <a:ext cx="4849707" cy="27838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Technology</a:t>
            </a:r>
            <a:endParaRPr/>
          </a:p>
        </p:txBody>
      </p:sp>
      <p:sp>
        <p:nvSpPr>
          <p:cNvPr id="87" name="Google Shape;87;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b="1"/>
              <a:t>3. Analysis and Enhancement</a:t>
            </a:r>
            <a:endParaRPr/>
          </a:p>
          <a:p>
            <a:pPr marL="0" lvl="0" indent="0" algn="just" rtl="0">
              <a:lnSpc>
                <a:spcPct val="90000"/>
              </a:lnSpc>
              <a:spcBef>
                <a:spcPts val="1000"/>
              </a:spcBef>
              <a:spcAft>
                <a:spcPts val="0"/>
              </a:spcAft>
              <a:buClr>
                <a:schemeClr val="dk1"/>
              </a:buClr>
              <a:buSzPts val="2800"/>
              <a:buNone/>
            </a:pPr>
            <a:r>
              <a:rPr lang="en-US" b="1"/>
              <a:t>      </a:t>
            </a:r>
            <a:r>
              <a:rPr lang="en-US"/>
              <a:t>It focus on extending the model with additional information such as location data, costs, timings etc.</a:t>
            </a:r>
            <a:endParaRPr/>
          </a:p>
          <a:p>
            <a:pPr marL="0" lvl="0" indent="0" algn="just" rtl="0">
              <a:lnSpc>
                <a:spcPct val="90000"/>
              </a:lnSpc>
              <a:spcBef>
                <a:spcPts val="1000"/>
              </a:spcBef>
              <a:spcAft>
                <a:spcPts val="0"/>
              </a:spcAft>
              <a:buClr>
                <a:schemeClr val="dk1"/>
              </a:buClr>
              <a:buSzPts val="2800"/>
              <a:buNone/>
            </a:pPr>
            <a:r>
              <a:rPr lang="en-US"/>
              <a:t>It is used to improve an existing process model based on event logs.</a:t>
            </a:r>
            <a:endParaRPr/>
          </a:p>
          <a:p>
            <a:pPr marL="0" lvl="0" indent="0" algn="just" rtl="0">
              <a:lnSpc>
                <a:spcPct val="90000"/>
              </a:lnSpc>
              <a:spcBef>
                <a:spcPts val="1000"/>
              </a:spcBef>
              <a:spcAft>
                <a:spcPts val="0"/>
              </a:spcAft>
              <a:buClr>
                <a:schemeClr val="dk1"/>
              </a:buClr>
              <a:buSzPts val="2800"/>
              <a:buNone/>
            </a:pPr>
            <a:r>
              <a:rPr lang="en-US"/>
              <a:t>This involves identifying bottlenecks, inefficiencies for automation</a:t>
            </a:r>
            <a:endParaRPr/>
          </a:p>
        </p:txBody>
      </p:sp>
      <p:pic>
        <p:nvPicPr>
          <p:cNvPr id="88" name="Google Shape;88;p9"/>
          <p:cNvPicPr preferRelativeResize="0"/>
          <p:nvPr/>
        </p:nvPicPr>
        <p:blipFill rotWithShape="1">
          <a:blip r:embed="rId3">
            <a:alphaModFix/>
          </a:blip>
          <a:srcRect/>
          <a:stretch/>
        </p:blipFill>
        <p:spPr>
          <a:xfrm>
            <a:off x="3381189" y="3713800"/>
            <a:ext cx="4753584" cy="2246733"/>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1040</Words>
  <Application>Microsoft Office PowerPoint</Application>
  <PresentationFormat>Widescreen</PresentationFormat>
  <Paragraphs>116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Poppins</vt:lpstr>
      <vt:lpstr>Courier New</vt:lpstr>
      <vt:lpstr>Arial</vt:lpstr>
      <vt:lpstr>Calibri</vt:lpstr>
      <vt:lpstr>Noto Sans Symbols</vt:lpstr>
      <vt:lpstr>Custom Design</vt:lpstr>
      <vt:lpstr>PowerPoint Presentation</vt:lpstr>
      <vt:lpstr>Contents</vt:lpstr>
      <vt:lpstr>Course Objective</vt:lpstr>
      <vt:lpstr>Introduction</vt:lpstr>
      <vt:lpstr>Introduction</vt:lpstr>
      <vt:lpstr>Technology</vt:lpstr>
      <vt:lpstr>Techology</vt:lpstr>
      <vt:lpstr>Technology</vt:lpstr>
      <vt:lpstr>Technology</vt:lpstr>
      <vt:lpstr>Applications</vt:lpstr>
      <vt:lpstr>Modules</vt:lpstr>
      <vt:lpstr>Introduction to Process Mining</vt:lpstr>
      <vt:lpstr>Introduction to Process Mining</vt:lpstr>
      <vt:lpstr>Process Mining Fundamentals</vt:lpstr>
      <vt:lpstr>Process Mining Fundamentals</vt:lpstr>
      <vt:lpstr>Joins and Filters</vt:lpstr>
      <vt:lpstr>Real Time Applications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venkatesh k</dc:creator>
  <cp:lastModifiedBy>Harsha Sree</cp:lastModifiedBy>
  <cp:revision>2</cp:revision>
  <dcterms:created xsi:type="dcterms:W3CDTF">2019-06-11T05:35:51Z</dcterms:created>
  <dcterms:modified xsi:type="dcterms:W3CDTF">2024-09-29T09:21:25Z</dcterms:modified>
</cp:coreProperties>
</file>