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9" r:id="rId3"/>
    <p:sldId id="258" r:id="rId4"/>
    <p:sldId id="263" r:id="rId5"/>
    <p:sldId id="265" r:id="rId6"/>
    <p:sldId id="264" r:id="rId7"/>
    <p:sldId id="257" r:id="rId8"/>
    <p:sldId id="260" r:id="rId9"/>
    <p:sldId id="261"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41" autoAdjust="0"/>
  </p:normalViewPr>
  <p:slideViewPr>
    <p:cSldViewPr>
      <p:cViewPr varScale="1">
        <p:scale>
          <a:sx n="63" d="100"/>
          <a:sy n="63" d="100"/>
        </p:scale>
        <p:origin x="1308"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168A0F-649F-4C97-B40A-0C44105BD79B}" type="datetimeFigureOut">
              <a:rPr lang="en-US" smtClean="0"/>
              <a:pPr/>
              <a:t>8/7/2024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9E14CC-2DBD-46FF-A4A3-27C8D547286A}" type="slidenum">
              <a:rPr lang="en-US" smtClean="0"/>
              <a:pPr/>
              <a:t>‹#›</a:t>
            </a:fld>
            <a:endParaRPr lang="en-US"/>
          </a:p>
        </p:txBody>
      </p:sp>
    </p:spTree>
    <p:extLst>
      <p:ext uri="{BB962C8B-B14F-4D97-AF65-F5344CB8AC3E}">
        <p14:creationId xmlns:p14="http://schemas.microsoft.com/office/powerpoint/2010/main" val="1705282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10</a:t>
            </a:fld>
            <a:endParaRPr lang="en-US"/>
          </a:p>
        </p:txBody>
      </p:sp>
    </p:spTree>
    <p:extLst>
      <p:ext uri="{BB962C8B-B14F-4D97-AF65-F5344CB8AC3E}">
        <p14:creationId xmlns:p14="http://schemas.microsoft.com/office/powerpoint/2010/main" val="2503559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2</a:t>
            </a:fld>
            <a:endParaRPr lang="en-US"/>
          </a:p>
        </p:txBody>
      </p:sp>
    </p:spTree>
    <p:extLst>
      <p:ext uri="{BB962C8B-B14F-4D97-AF65-F5344CB8AC3E}">
        <p14:creationId xmlns:p14="http://schemas.microsoft.com/office/powerpoint/2010/main" val="1750999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3</a:t>
            </a:fld>
            <a:endParaRPr lang="en-US"/>
          </a:p>
        </p:txBody>
      </p:sp>
    </p:spTree>
    <p:extLst>
      <p:ext uri="{BB962C8B-B14F-4D97-AF65-F5344CB8AC3E}">
        <p14:creationId xmlns:p14="http://schemas.microsoft.com/office/powerpoint/2010/main" val="2859557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4</a:t>
            </a:fld>
            <a:endParaRPr lang="en-US"/>
          </a:p>
        </p:txBody>
      </p:sp>
    </p:spTree>
    <p:extLst>
      <p:ext uri="{BB962C8B-B14F-4D97-AF65-F5344CB8AC3E}">
        <p14:creationId xmlns:p14="http://schemas.microsoft.com/office/powerpoint/2010/main" val="1456723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5</a:t>
            </a:fld>
            <a:endParaRPr lang="en-US"/>
          </a:p>
        </p:txBody>
      </p:sp>
    </p:spTree>
    <p:extLst>
      <p:ext uri="{BB962C8B-B14F-4D97-AF65-F5344CB8AC3E}">
        <p14:creationId xmlns:p14="http://schemas.microsoft.com/office/powerpoint/2010/main" val="840936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6</a:t>
            </a:fld>
            <a:endParaRPr lang="en-US"/>
          </a:p>
        </p:txBody>
      </p:sp>
    </p:spTree>
    <p:extLst>
      <p:ext uri="{BB962C8B-B14F-4D97-AF65-F5344CB8AC3E}">
        <p14:creationId xmlns:p14="http://schemas.microsoft.com/office/powerpoint/2010/main" val="1691696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7</a:t>
            </a:fld>
            <a:endParaRPr lang="en-US"/>
          </a:p>
        </p:txBody>
      </p:sp>
    </p:spTree>
    <p:extLst>
      <p:ext uri="{BB962C8B-B14F-4D97-AF65-F5344CB8AC3E}">
        <p14:creationId xmlns:p14="http://schemas.microsoft.com/office/powerpoint/2010/main" val="3689183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8</a:t>
            </a:fld>
            <a:endParaRPr lang="en-US"/>
          </a:p>
        </p:txBody>
      </p:sp>
    </p:spTree>
    <p:extLst>
      <p:ext uri="{BB962C8B-B14F-4D97-AF65-F5344CB8AC3E}">
        <p14:creationId xmlns:p14="http://schemas.microsoft.com/office/powerpoint/2010/main" val="3947418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9</a:t>
            </a:fld>
            <a:endParaRPr lang="en-US"/>
          </a:p>
        </p:txBody>
      </p:sp>
    </p:spTree>
    <p:extLst>
      <p:ext uri="{BB962C8B-B14F-4D97-AF65-F5344CB8AC3E}">
        <p14:creationId xmlns:p14="http://schemas.microsoft.com/office/powerpoint/2010/main" val="696362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8/7/2024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8/7/2024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8/7/2024</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8/7/2024</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8/7/2024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8/7/2024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What is Dependency Injection</a:t>
            </a:r>
            <a:endParaRPr lang="en-US" dirty="0"/>
          </a:p>
        </p:txBody>
      </p:sp>
      <p:sp>
        <p:nvSpPr>
          <p:cNvPr id="5" name="Content Placeholder 4"/>
          <p:cNvSpPr>
            <a:spLocks noGrp="1"/>
          </p:cNvSpPr>
          <p:nvPr>
            <p:ph sz="quarter" idx="1"/>
          </p:nvPr>
        </p:nvSpPr>
        <p:spPr/>
        <p:txBody>
          <a:bodyPr>
            <a:normAutofit/>
          </a:bodyPr>
          <a:lstStyle/>
          <a:p>
            <a:r>
              <a:rPr lang="en-US" sz="1800" dirty="0">
                <a:cs typeface="Segoe UI" panose="020B0502040204020203" pitchFamily="34" charset="0"/>
              </a:rPr>
              <a:t>“In software engineering, dependency injection is a technique in which an object receives other objects that it depends on. These other objects are called dependencies.”</a:t>
            </a:r>
          </a:p>
          <a:p>
            <a:r>
              <a:rPr lang="en-US" sz="1800" dirty="0">
                <a:cs typeface="Segoe UI" panose="020B0502040204020203" pitchFamily="34" charset="0"/>
              </a:rPr>
              <a:t>Dependency injection is a programming technique that makes a class independent of its dependencies.</a:t>
            </a:r>
          </a:p>
          <a:p>
            <a:r>
              <a:rPr lang="en-US" sz="1800" dirty="0">
                <a:cs typeface="Segoe UI" panose="020B0502040204020203" pitchFamily="34" charset="0"/>
              </a:rPr>
              <a:t>We don’t create objects of other classes (dependencies) in our code directly but ask someone else (DI Container) to create objects for us and once these objects are created, they are provided (injected) in our classes so that we can use them in the code.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a:t>Transient</a:t>
            </a:r>
          </a:p>
        </p:txBody>
      </p:sp>
      <p:sp>
        <p:nvSpPr>
          <p:cNvPr id="2" name="Content Placeholder 1">
            <a:extLst>
              <a:ext uri="{FF2B5EF4-FFF2-40B4-BE49-F238E27FC236}">
                <a16:creationId xmlns:a16="http://schemas.microsoft.com/office/drawing/2014/main" id="{01BF5733-D604-DE22-4D24-CF00923F1D61}"/>
              </a:ext>
            </a:extLst>
          </p:cNvPr>
          <p:cNvSpPr>
            <a:spLocks noGrp="1"/>
          </p:cNvSpPr>
          <p:nvPr>
            <p:ph sz="quarter" idx="1"/>
          </p:nvPr>
        </p:nvSpPr>
        <p:spPr/>
        <p:txBody>
          <a:bodyPr>
            <a:normAutofit/>
          </a:bodyPr>
          <a:lstStyle/>
          <a:p>
            <a:r>
              <a:rPr lang="en-US" sz="1600" dirty="0"/>
              <a:t>Transient</a:t>
            </a:r>
          </a:p>
          <a:p>
            <a:r>
              <a:rPr lang="en-US" sz="1800" dirty="0">
                <a:solidFill>
                  <a:srgbClr val="000000"/>
                </a:solidFill>
                <a:effectLst/>
                <a:ea typeface="Calibri" panose="020F0502020204030204" pitchFamily="34" charset="0"/>
              </a:rPr>
              <a:t>When we use the AddTransient() method to register a service, then it will create a Transient service. It means a new instance of the specified service is created each time when it is requested and they are never shared.</a:t>
            </a:r>
            <a:endParaRPr lang="en-US" sz="1600" dirty="0"/>
          </a:p>
        </p:txBody>
      </p:sp>
      <p:pic>
        <p:nvPicPr>
          <p:cNvPr id="5" name="Picture 4">
            <a:extLst>
              <a:ext uri="{FF2B5EF4-FFF2-40B4-BE49-F238E27FC236}">
                <a16:creationId xmlns:a16="http://schemas.microsoft.com/office/drawing/2014/main" id="{D5F595C0-E155-B226-4046-D7AB1F7AF4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2971800"/>
            <a:ext cx="6407479" cy="2921150"/>
          </a:xfrm>
          <a:prstGeom prst="rect">
            <a:avLst/>
          </a:prstGeom>
        </p:spPr>
      </p:pic>
    </p:spTree>
    <p:extLst>
      <p:ext uri="{BB962C8B-B14F-4D97-AF65-F5344CB8AC3E}">
        <p14:creationId xmlns:p14="http://schemas.microsoft.com/office/powerpoint/2010/main" val="1179601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What is Dependency Injection</a:t>
            </a:r>
            <a:endParaRPr lang="en-US" dirty="0"/>
          </a:p>
        </p:txBody>
      </p:sp>
      <p:pic>
        <p:nvPicPr>
          <p:cNvPr id="8" name="Content Placeholder 7">
            <a:extLst>
              <a:ext uri="{FF2B5EF4-FFF2-40B4-BE49-F238E27FC236}">
                <a16:creationId xmlns:a16="http://schemas.microsoft.com/office/drawing/2014/main" id="{8DCC702E-F1D8-A4FD-9AEB-6E9B62D6DFFF}"/>
              </a:ext>
            </a:extLst>
          </p:cNvPr>
          <p:cNvPicPr>
            <a:picLocks noGrp="1" noChangeAspect="1"/>
          </p:cNvPicPr>
          <p:nvPr>
            <p:ph sz="quarter" idx="2"/>
          </p:nvPr>
        </p:nvPicPr>
        <p:blipFill>
          <a:blip r:embed="rId3"/>
          <a:stretch>
            <a:fillRect/>
          </a:stretch>
        </p:blipFill>
        <p:spPr>
          <a:xfrm>
            <a:off x="609600" y="3136301"/>
            <a:ext cx="3886200" cy="2185598"/>
          </a:xfrm>
          <a:prstGeom prst="rect">
            <a:avLst/>
          </a:prstGeom>
        </p:spPr>
      </p:pic>
      <p:pic>
        <p:nvPicPr>
          <p:cNvPr id="9" name="Content Placeholder 8">
            <a:extLst>
              <a:ext uri="{FF2B5EF4-FFF2-40B4-BE49-F238E27FC236}">
                <a16:creationId xmlns:a16="http://schemas.microsoft.com/office/drawing/2014/main" id="{A3BCDB44-6519-CEA1-9084-E7C3AF63F5B0}"/>
              </a:ext>
            </a:extLst>
          </p:cNvPr>
          <p:cNvPicPr>
            <a:picLocks noGrp="1" noChangeAspect="1"/>
          </p:cNvPicPr>
          <p:nvPr>
            <p:ph sz="quarter" idx="4"/>
          </p:nvPr>
        </p:nvPicPr>
        <p:blipFill>
          <a:blip r:embed="rId4"/>
          <a:stretch>
            <a:fillRect/>
          </a:stretch>
        </p:blipFill>
        <p:spPr>
          <a:xfrm>
            <a:off x="4800600" y="3136301"/>
            <a:ext cx="3886200" cy="2185598"/>
          </a:xfrm>
          <a:prstGeom prst="rect">
            <a:avLst/>
          </a:prstGeom>
        </p:spPr>
      </p:pic>
    </p:spTree>
    <p:extLst>
      <p:ext uri="{BB962C8B-B14F-4D97-AF65-F5344CB8AC3E}">
        <p14:creationId xmlns:p14="http://schemas.microsoft.com/office/powerpoint/2010/main" val="881549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Benefits of Dependency injection</a:t>
            </a:r>
            <a:endParaRPr lang="en-US" dirty="0"/>
          </a:p>
        </p:txBody>
      </p:sp>
      <p:sp>
        <p:nvSpPr>
          <p:cNvPr id="2" name="Content Placeholder 1">
            <a:extLst>
              <a:ext uri="{FF2B5EF4-FFF2-40B4-BE49-F238E27FC236}">
                <a16:creationId xmlns:a16="http://schemas.microsoft.com/office/drawing/2014/main" id="{E244D680-1EF2-832B-69A4-983F9BA01727}"/>
              </a:ext>
            </a:extLst>
          </p:cNvPr>
          <p:cNvSpPr>
            <a:spLocks noGrp="1"/>
          </p:cNvSpPr>
          <p:nvPr>
            <p:ph sz="quarter" idx="1"/>
          </p:nvPr>
        </p:nvSpPr>
        <p:spPr/>
        <p:txBody>
          <a:bodyPr>
            <a:normAutofit/>
          </a:bodyPr>
          <a:lstStyle/>
          <a:p>
            <a:r>
              <a:rPr lang="en-US" sz="1800" b="1" dirty="0"/>
              <a:t>Flexible and Maintainable Code: </a:t>
            </a:r>
            <a:r>
              <a:rPr lang="en-US" sz="1800" dirty="0"/>
              <a:t>it makes our code more flexible and maintainable because we can change the implementation of the class without changing the code or business logic in the application. Code is also easy to read because the initialization or creation of dependencies is done outside the code.</a:t>
            </a:r>
          </a:p>
          <a:p>
            <a:r>
              <a:rPr lang="en-US" sz="1800" b="1" dirty="0"/>
              <a:t>Easy Unit Testing: </a:t>
            </a:r>
            <a:r>
              <a:rPr lang="en-US" sz="1800" dirty="0"/>
              <a:t>We can easily test different implementations by injecting one class or another.</a:t>
            </a:r>
          </a:p>
          <a:p>
            <a:r>
              <a:rPr lang="en-US" sz="1800" b="1" dirty="0"/>
              <a:t>Loose Coupling: </a:t>
            </a:r>
            <a:r>
              <a:rPr lang="en-US" sz="1800" dirty="0"/>
              <a:t>Dependency Injection facilitates loose coupling of software components.</a:t>
            </a:r>
          </a:p>
          <a:p>
            <a:r>
              <a:rPr lang="en-US" sz="1800" b="1" dirty="0"/>
              <a:t>Easy to Scale Applications: </a:t>
            </a:r>
            <a:r>
              <a:rPr lang="en-US" sz="1800" dirty="0"/>
              <a:t>Dependency Injection makes it easy to extend our application as we can not only introduce new components more easily but we can also implement better versions of existing components and inject them into our applications easily.</a:t>
            </a:r>
          </a:p>
        </p:txBody>
      </p:sp>
    </p:spTree>
    <p:extLst>
      <p:ext uri="{BB962C8B-B14F-4D97-AF65-F5344CB8AC3E}">
        <p14:creationId xmlns:p14="http://schemas.microsoft.com/office/powerpoint/2010/main" val="3078140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 Dependency Injection in ASP.NET Core</a:t>
            </a:r>
            <a:endParaRPr lang="en-US" dirty="0"/>
          </a:p>
        </p:txBody>
      </p:sp>
      <p:sp>
        <p:nvSpPr>
          <p:cNvPr id="2" name="Content Placeholder 1">
            <a:extLst>
              <a:ext uri="{FF2B5EF4-FFF2-40B4-BE49-F238E27FC236}">
                <a16:creationId xmlns:a16="http://schemas.microsoft.com/office/drawing/2014/main" id="{E244D680-1EF2-832B-69A4-983F9BA01727}"/>
              </a:ext>
            </a:extLst>
          </p:cNvPr>
          <p:cNvSpPr>
            <a:spLocks noGrp="1"/>
          </p:cNvSpPr>
          <p:nvPr>
            <p:ph sz="quarter" idx="1"/>
          </p:nvPr>
        </p:nvSpPr>
        <p:spPr/>
        <p:txBody>
          <a:bodyPr>
            <a:normAutofit/>
          </a:bodyPr>
          <a:lstStyle/>
          <a:p>
            <a:r>
              <a:rPr lang="en-US" sz="1900" dirty="0"/>
              <a:t>The ASP.NET Core Framework is designed from scratch to support inbuilt support for Dependency Injection. The ASP.NET Core Framework injects objects of dependency classes through constructor or method by using a built-in IoC (Inversion of Control) container.</a:t>
            </a:r>
          </a:p>
          <a:p>
            <a:r>
              <a:rPr lang="en-US" sz="1900" dirty="0"/>
              <a:t>The built-in container is represented by </a:t>
            </a:r>
            <a:r>
              <a:rPr lang="en-US" sz="1900" dirty="0" err="1"/>
              <a:t>IServiceProvider</a:t>
            </a:r>
            <a:r>
              <a:rPr lang="en-US" sz="1900" dirty="0"/>
              <a:t> implementation that supports constructor injection by default. The types (classes) managed by built-in IoC containers are called services.</a:t>
            </a:r>
          </a:p>
          <a:p>
            <a:endParaRPr lang="en-US" dirty="0"/>
          </a:p>
        </p:txBody>
      </p:sp>
    </p:spTree>
    <p:extLst>
      <p:ext uri="{BB962C8B-B14F-4D97-AF65-F5344CB8AC3E}">
        <p14:creationId xmlns:p14="http://schemas.microsoft.com/office/powerpoint/2010/main" val="1316766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Different Types of Dependency Injection in C#?</a:t>
            </a:r>
            <a:endParaRPr lang="en-US" dirty="0"/>
          </a:p>
        </p:txBody>
      </p:sp>
      <p:sp>
        <p:nvSpPr>
          <p:cNvPr id="2" name="Content Placeholder 1">
            <a:extLst>
              <a:ext uri="{FF2B5EF4-FFF2-40B4-BE49-F238E27FC236}">
                <a16:creationId xmlns:a16="http://schemas.microsoft.com/office/drawing/2014/main" id="{E244D680-1EF2-832B-69A4-983F9BA01727}"/>
              </a:ext>
            </a:extLst>
          </p:cNvPr>
          <p:cNvSpPr>
            <a:spLocks noGrp="1"/>
          </p:cNvSpPr>
          <p:nvPr>
            <p:ph sz="quarter" idx="1"/>
          </p:nvPr>
        </p:nvSpPr>
        <p:spPr/>
        <p:txBody>
          <a:bodyPr>
            <a:normAutofit/>
          </a:bodyPr>
          <a:lstStyle/>
          <a:p>
            <a:r>
              <a:rPr lang="en-US" sz="1900" dirty="0"/>
              <a:t>The injector class injects the dependency object to a class in three different ways. They are as follows.</a:t>
            </a:r>
          </a:p>
          <a:p>
            <a:r>
              <a:rPr lang="en-US" sz="1900" b="1" dirty="0"/>
              <a:t>Constructor Injection: </a:t>
            </a:r>
            <a:r>
              <a:rPr lang="en-US" sz="1900" dirty="0"/>
              <a:t>When the Injector injects the dependency object (i.e. service) through the client class constructor, then it is called as Constructor Injection.</a:t>
            </a:r>
          </a:p>
          <a:p>
            <a:r>
              <a:rPr lang="en-US" sz="1900" b="1" dirty="0"/>
              <a:t>Property Injection: </a:t>
            </a:r>
            <a:r>
              <a:rPr lang="en-US" sz="1900" dirty="0"/>
              <a:t>When the Injector injects the dependency object (i.e. service) through the public property of the client class, then it is called as Property Injection. This is also called as the Setter Injection.</a:t>
            </a:r>
          </a:p>
          <a:p>
            <a:r>
              <a:rPr lang="en-US" sz="1900" b="1" dirty="0"/>
              <a:t>Method Injection: </a:t>
            </a:r>
            <a:r>
              <a:rPr lang="en-US" sz="1900" dirty="0"/>
              <a:t>When the Injector injects the dependency object (i.e. service) through a public method of the client class, then it is called as Method Injection. In this case, the client class implements an interface that declares the method(s) to supply the dependency object and the injector uses this interface to supply the dependency object (i.e. service) to the client class.</a:t>
            </a:r>
          </a:p>
          <a:p>
            <a:endParaRPr lang="en-US" dirty="0"/>
          </a:p>
        </p:txBody>
      </p:sp>
    </p:spTree>
    <p:extLst>
      <p:ext uri="{BB962C8B-B14F-4D97-AF65-F5344CB8AC3E}">
        <p14:creationId xmlns:p14="http://schemas.microsoft.com/office/powerpoint/2010/main" val="2399467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 Types of Services in ASP.NET Core</a:t>
            </a:r>
            <a:endParaRPr lang="en-US" dirty="0"/>
          </a:p>
        </p:txBody>
      </p:sp>
      <p:sp>
        <p:nvSpPr>
          <p:cNvPr id="2" name="Content Placeholder 1">
            <a:extLst>
              <a:ext uri="{FF2B5EF4-FFF2-40B4-BE49-F238E27FC236}">
                <a16:creationId xmlns:a16="http://schemas.microsoft.com/office/drawing/2014/main" id="{E244D680-1EF2-832B-69A4-983F9BA01727}"/>
              </a:ext>
            </a:extLst>
          </p:cNvPr>
          <p:cNvSpPr>
            <a:spLocks noGrp="1"/>
          </p:cNvSpPr>
          <p:nvPr>
            <p:ph sz="quarter" idx="1"/>
          </p:nvPr>
        </p:nvSpPr>
        <p:spPr/>
        <p:txBody>
          <a:bodyPr>
            <a:normAutofit/>
          </a:bodyPr>
          <a:lstStyle/>
          <a:p>
            <a:r>
              <a:rPr lang="en-US" sz="1900" dirty="0"/>
              <a:t>There are two types of services in ASP.NET Core. They are as follows:</a:t>
            </a:r>
          </a:p>
          <a:p>
            <a:r>
              <a:rPr lang="en-US" sz="1900" dirty="0"/>
              <a:t>1.	Framework Services: Services that are a part of the ASP.NET Core framework such as </a:t>
            </a:r>
            <a:r>
              <a:rPr lang="en-US" sz="1900" dirty="0" err="1"/>
              <a:t>IApplicationBuilder</a:t>
            </a:r>
            <a:r>
              <a:rPr lang="en-US" sz="1900" dirty="0"/>
              <a:t>, </a:t>
            </a:r>
            <a:r>
              <a:rPr lang="en-US" sz="1900" dirty="0" err="1"/>
              <a:t>IWebHostEnvironment</a:t>
            </a:r>
            <a:r>
              <a:rPr lang="en-US" sz="1900" dirty="0"/>
              <a:t>, </a:t>
            </a:r>
            <a:r>
              <a:rPr lang="en-US" sz="1900" dirty="0" err="1"/>
              <a:t>ILoggerFactory</a:t>
            </a:r>
            <a:r>
              <a:rPr lang="en-US" sz="1900" dirty="0"/>
              <a:t>, etc.</a:t>
            </a:r>
          </a:p>
          <a:p>
            <a:r>
              <a:rPr lang="en-US" sz="1900" dirty="0"/>
              <a:t>2.	Application Services: The services (custom types or classes) which you as a programmer create for your application.</a:t>
            </a:r>
          </a:p>
          <a:p>
            <a:r>
              <a:rPr lang="en-US" sz="1900" dirty="0"/>
              <a:t>In order to let the IoC container automatically inject our application services, we first need to register them with the IoC container.</a:t>
            </a:r>
          </a:p>
          <a:p>
            <a:endParaRPr lang="en-US" dirty="0"/>
          </a:p>
        </p:txBody>
      </p:sp>
    </p:spTree>
    <p:extLst>
      <p:ext uri="{BB962C8B-B14F-4D97-AF65-F5344CB8AC3E}">
        <p14:creationId xmlns:p14="http://schemas.microsoft.com/office/powerpoint/2010/main" val="75352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b="1" dirty="0"/>
              <a:t> Register a Service with ASP.NET Core Dependency Injection Container?</a:t>
            </a:r>
            <a:endParaRPr lang="en-US" sz="2000" dirty="0"/>
          </a:p>
        </p:txBody>
      </p:sp>
      <p:sp>
        <p:nvSpPr>
          <p:cNvPr id="2" name="Content Placeholder 1">
            <a:extLst>
              <a:ext uri="{FF2B5EF4-FFF2-40B4-BE49-F238E27FC236}">
                <a16:creationId xmlns:a16="http://schemas.microsoft.com/office/drawing/2014/main" id="{01BF5733-D604-DE22-4D24-CF00923F1D61}"/>
              </a:ext>
            </a:extLst>
          </p:cNvPr>
          <p:cNvSpPr>
            <a:spLocks noGrp="1"/>
          </p:cNvSpPr>
          <p:nvPr>
            <p:ph sz="quarter" idx="1"/>
          </p:nvPr>
        </p:nvSpPr>
        <p:spPr/>
        <p:txBody>
          <a:bodyPr>
            <a:normAutofit/>
          </a:bodyPr>
          <a:lstStyle/>
          <a:p>
            <a:pPr marL="0" marR="0">
              <a:lnSpc>
                <a:spcPct val="107000"/>
              </a:lnSpc>
              <a:spcBef>
                <a:spcPts val="0"/>
              </a:spcBef>
              <a:spcAft>
                <a:spcPts val="800"/>
              </a:spcAft>
            </a:pPr>
            <a:r>
              <a:rPr lang="en-US" sz="1900" dirty="0">
                <a:solidFill>
                  <a:srgbClr val="000000"/>
                </a:solidFill>
                <a:effectLst/>
                <a:ea typeface="Calibri" panose="020F0502020204030204" pitchFamily="34" charset="0"/>
                <a:cs typeface="Times New Roman" panose="02020603050405020304" pitchFamily="18" charset="0"/>
              </a:rPr>
              <a:t>to register a service with ASP.NET Core Dependency Injection Container within the </a:t>
            </a:r>
            <a:r>
              <a:rPr lang="en-US" sz="1900" dirty="0" err="1">
                <a:solidFill>
                  <a:srgbClr val="000000"/>
                </a:solidFill>
                <a:effectLst/>
                <a:ea typeface="Calibri" panose="020F0502020204030204" pitchFamily="34" charset="0"/>
                <a:cs typeface="Times New Roman" panose="02020603050405020304" pitchFamily="18" charset="0"/>
              </a:rPr>
              <a:t>ConfigureServices</a:t>
            </a:r>
            <a:r>
              <a:rPr lang="en-US" sz="1900" dirty="0">
                <a:solidFill>
                  <a:srgbClr val="000000"/>
                </a:solidFill>
                <a:effectLst/>
                <a:ea typeface="Calibri" panose="020F0502020204030204" pitchFamily="34" charset="0"/>
                <a:cs typeface="Times New Roman" panose="02020603050405020304" pitchFamily="18" charset="0"/>
              </a:rPr>
              <a:t>() method of the Startup class up to 5.0 version.</a:t>
            </a:r>
          </a:p>
          <a:p>
            <a:pPr marL="0">
              <a:lnSpc>
                <a:spcPct val="107000"/>
              </a:lnSpc>
              <a:spcBef>
                <a:spcPts val="0"/>
              </a:spcBef>
              <a:spcAft>
                <a:spcPts val="800"/>
              </a:spcAft>
            </a:pPr>
            <a:r>
              <a:rPr lang="en-US" sz="1900" dirty="0">
                <a:solidFill>
                  <a:srgbClr val="000000"/>
                </a:solidFill>
                <a:effectLst/>
                <a:ea typeface="Calibri" panose="020F0502020204030204" pitchFamily="34" charset="0"/>
                <a:cs typeface="Times New Roman" panose="02020603050405020304" pitchFamily="18" charset="0"/>
              </a:rPr>
              <a:t>to register a service with ASP.NET Core Dependency Injection Container within the Program class from </a:t>
            </a:r>
            <a:r>
              <a:rPr lang="en-US" sz="1900" dirty="0">
                <a:solidFill>
                  <a:srgbClr val="000000"/>
                </a:solidFill>
                <a:ea typeface="Calibri" panose="020F0502020204030204" pitchFamily="34" charset="0"/>
                <a:cs typeface="Times New Roman" panose="02020603050405020304" pitchFamily="18" charset="0"/>
              </a:rPr>
              <a:t>6</a:t>
            </a:r>
            <a:r>
              <a:rPr lang="en-US" sz="1900" dirty="0">
                <a:solidFill>
                  <a:srgbClr val="000000"/>
                </a:solidFill>
                <a:effectLst/>
                <a:ea typeface="Calibri" panose="020F0502020204030204" pitchFamily="34" charset="0"/>
                <a:cs typeface="Times New Roman" panose="02020603050405020304" pitchFamily="18" charset="0"/>
              </a:rPr>
              <a:t>.0 version.</a:t>
            </a:r>
          </a:p>
          <a:p>
            <a:pPr marL="0">
              <a:lnSpc>
                <a:spcPct val="107000"/>
              </a:lnSpc>
              <a:spcBef>
                <a:spcPts val="0"/>
              </a:spcBef>
              <a:spcAft>
                <a:spcPts val="800"/>
              </a:spcAft>
            </a:pPr>
            <a:r>
              <a:rPr lang="en-US" sz="1900" b="1" dirty="0">
                <a:solidFill>
                  <a:srgbClr val="000000"/>
                </a:solidFill>
                <a:effectLst/>
                <a:ea typeface="Times New Roman" panose="02020603050405020304" pitchFamily="18" charset="0"/>
                <a:cs typeface="Times New Roman" panose="02020603050405020304" pitchFamily="18" charset="0"/>
              </a:rPr>
              <a:t>ASP.NET Core Provides  different methods to register a service with Dependency Injection Contains</a:t>
            </a:r>
            <a:endParaRPr lang="en-US" sz="1900" b="1" dirty="0">
              <a:solidFill>
                <a:srgbClr val="2E74B5"/>
              </a:solidFill>
              <a:effectLst/>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r>
              <a:rPr lang="en-US" sz="1900" dirty="0">
                <a:solidFill>
                  <a:srgbClr val="000000"/>
                </a:solidFill>
                <a:effectLst/>
                <a:ea typeface="Times New Roman" panose="02020603050405020304" pitchFamily="18" charset="0"/>
                <a:cs typeface="Times New Roman" panose="02020603050405020304" pitchFamily="18" charset="0"/>
              </a:rPr>
              <a:t>The ASP.NET core provides 3 methods to register a service with the ASP.NET Core Dependency Injection container as follows. The method that we use to register a service will determine the lifetime of that service.</a:t>
            </a:r>
            <a:endParaRPr lang="en-US" sz="1900" dirty="0">
              <a:effectLst/>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tabLst>
                <a:tab pos="457200" algn="l"/>
              </a:tabLst>
            </a:pPr>
            <a:r>
              <a:rPr lang="en-US" sz="1900" b="1" dirty="0">
                <a:solidFill>
                  <a:srgbClr val="0000FF"/>
                </a:solidFill>
                <a:effectLst/>
                <a:ea typeface="Times New Roman" panose="02020603050405020304" pitchFamily="18" charset="0"/>
                <a:cs typeface="Times New Roman" panose="02020603050405020304" pitchFamily="18" charset="0"/>
              </a:rPr>
              <a:t>Singleton</a:t>
            </a:r>
            <a:endParaRPr lang="en-US" sz="1900" dirty="0">
              <a:effectLst/>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tabLst>
                <a:tab pos="457200" algn="l"/>
              </a:tabLst>
            </a:pPr>
            <a:r>
              <a:rPr lang="en-US" sz="1900" b="1" dirty="0">
                <a:solidFill>
                  <a:srgbClr val="0000FF"/>
                </a:solidFill>
                <a:effectLst/>
                <a:ea typeface="Times New Roman" panose="02020603050405020304" pitchFamily="18" charset="0"/>
                <a:cs typeface="Times New Roman" panose="02020603050405020304" pitchFamily="18" charset="0"/>
              </a:rPr>
              <a:t>Transient</a:t>
            </a:r>
            <a:endParaRPr lang="en-US" sz="1900" dirty="0">
              <a:effectLst/>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tabLst>
                <a:tab pos="457200" algn="l"/>
              </a:tabLst>
            </a:pPr>
            <a:r>
              <a:rPr lang="en-US" sz="1900" b="1" dirty="0">
                <a:solidFill>
                  <a:srgbClr val="0000FF"/>
                </a:solidFill>
                <a:effectLst/>
                <a:ea typeface="Times New Roman" panose="02020603050405020304" pitchFamily="18" charset="0"/>
                <a:cs typeface="Times New Roman" panose="02020603050405020304" pitchFamily="18" charset="0"/>
              </a:rPr>
              <a:t>Scoped</a:t>
            </a:r>
            <a:endParaRPr lang="en-US" sz="1900" dirty="0">
              <a:effectLst/>
              <a:ea typeface="Calibri" panose="020F0502020204030204" pitchFamily="34" charset="0"/>
              <a:cs typeface="Times New Roman" panose="02020603050405020304" pitchFamily="18" charset="0"/>
            </a:endParaRPr>
          </a:p>
          <a:p>
            <a:pPr marL="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0505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Singleton</a:t>
            </a:r>
            <a:endParaRPr lang="en-US" dirty="0"/>
          </a:p>
        </p:txBody>
      </p:sp>
      <p:sp>
        <p:nvSpPr>
          <p:cNvPr id="2" name="Content Placeholder 1">
            <a:extLst>
              <a:ext uri="{FF2B5EF4-FFF2-40B4-BE49-F238E27FC236}">
                <a16:creationId xmlns:a16="http://schemas.microsoft.com/office/drawing/2014/main" id="{01BF5733-D604-DE22-4D24-CF00923F1D61}"/>
              </a:ext>
            </a:extLst>
          </p:cNvPr>
          <p:cNvSpPr>
            <a:spLocks noGrp="1"/>
          </p:cNvSpPr>
          <p:nvPr>
            <p:ph sz="quarter" idx="1"/>
          </p:nvPr>
        </p:nvSpPr>
        <p:spPr/>
        <p:txBody>
          <a:bodyPr>
            <a:normAutofit/>
          </a:bodyPr>
          <a:lstStyle/>
          <a:p>
            <a:r>
              <a:rPr lang="en-US" sz="1900" dirty="0">
                <a:solidFill>
                  <a:srgbClr val="000000"/>
                </a:solidFill>
                <a:effectLst/>
                <a:ea typeface="Times New Roman" panose="02020603050405020304" pitchFamily="18" charset="0"/>
              </a:rPr>
              <a:t>When we use the </a:t>
            </a:r>
            <a:r>
              <a:rPr lang="en-US" sz="1900" dirty="0" err="1">
                <a:solidFill>
                  <a:srgbClr val="000000"/>
                </a:solidFill>
                <a:effectLst/>
                <a:ea typeface="Times New Roman" panose="02020603050405020304" pitchFamily="18" charset="0"/>
              </a:rPr>
              <a:t>AddSingleton</a:t>
            </a:r>
            <a:r>
              <a:rPr lang="en-US" sz="1900" dirty="0">
                <a:solidFill>
                  <a:srgbClr val="000000"/>
                </a:solidFill>
                <a:effectLst/>
                <a:ea typeface="Times New Roman" panose="02020603050405020304" pitchFamily="18" charset="0"/>
              </a:rPr>
              <a:t>() method to register a service, then it will create a singleton service. It means a single instance of that service is created and that singleton instance is shared among all the components of the application that require it. That singleton service is created when we requested for the first time</a:t>
            </a:r>
            <a:r>
              <a:rPr lang="en-US" sz="1800" dirty="0">
                <a:solidFill>
                  <a:srgbClr val="000000"/>
                </a:solidFill>
                <a:effectLst/>
                <a:latin typeface="Calibri Light" panose="020F030202020403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endParaRPr lang="en-US" sz="1600" dirty="0"/>
          </a:p>
        </p:txBody>
      </p:sp>
      <p:graphicFrame>
        <p:nvGraphicFramePr>
          <p:cNvPr id="5" name="Table 4">
            <a:extLst>
              <a:ext uri="{FF2B5EF4-FFF2-40B4-BE49-F238E27FC236}">
                <a16:creationId xmlns:a16="http://schemas.microsoft.com/office/drawing/2014/main" id="{3FE27E5A-BD6A-B103-4F80-91B8EF08DB50}"/>
              </a:ext>
            </a:extLst>
          </p:cNvPr>
          <p:cNvGraphicFramePr>
            <a:graphicFrameLocks noGrp="1"/>
          </p:cNvGraphicFramePr>
          <p:nvPr>
            <p:extLst>
              <p:ext uri="{D42A27DB-BD31-4B8C-83A1-F6EECF244321}">
                <p14:modId xmlns:p14="http://schemas.microsoft.com/office/powerpoint/2010/main" val="2853599236"/>
              </p:ext>
            </p:extLst>
          </p:nvPr>
        </p:nvGraphicFramePr>
        <p:xfrm>
          <a:off x="1219200" y="2819400"/>
          <a:ext cx="8226551" cy="548640"/>
        </p:xfrm>
        <a:graphic>
          <a:graphicData uri="http://schemas.openxmlformats.org/drawingml/2006/table">
            <a:tbl>
              <a:tblPr/>
              <a:tblGrid>
                <a:gridCol w="8226551">
                  <a:extLst>
                    <a:ext uri="{9D8B030D-6E8A-4147-A177-3AD203B41FA5}">
                      <a16:colId xmlns:a16="http://schemas.microsoft.com/office/drawing/2014/main" val="3604644622"/>
                    </a:ext>
                  </a:extLst>
                </a:gridCol>
              </a:tblGrid>
              <a:tr h="0">
                <a:tc>
                  <a:txBody>
                    <a:bodyPr/>
                    <a:lstStyle/>
                    <a:p>
                      <a:pPr algn="l" rtl="0" fontAlgn="base"/>
                      <a:br>
                        <a:rPr lang="en-US" b="0" i="0" dirty="0">
                          <a:effectLst/>
                          <a:latin typeface="Monaco"/>
                        </a:rPr>
                      </a:br>
                      <a:r>
                        <a:rPr lang="en-US" b="0" i="0" dirty="0" err="1">
                          <a:effectLst/>
                          <a:latin typeface="Monaco"/>
                        </a:rPr>
                        <a:t>services.AddSingleton</a:t>
                      </a:r>
                      <a:r>
                        <a:rPr lang="en-US" b="0" i="0" dirty="0">
                          <a:effectLst/>
                          <a:latin typeface="Monaco"/>
                        </a:rPr>
                        <a:t>&lt;</a:t>
                      </a:r>
                      <a:r>
                        <a:rPr lang="en-US" b="0" i="0" dirty="0" err="1">
                          <a:effectLst/>
                          <a:latin typeface="Monaco"/>
                        </a:rPr>
                        <a:t>IProductService</a:t>
                      </a:r>
                      <a:r>
                        <a:rPr lang="en-US" b="0" i="0" dirty="0">
                          <a:effectLst/>
                          <a:latin typeface="Monaco"/>
                        </a:rPr>
                        <a:t>, </a:t>
                      </a:r>
                      <a:r>
                        <a:rPr lang="en-US" b="0" i="0" dirty="0" err="1">
                          <a:effectLst/>
                          <a:latin typeface="Monaco"/>
                        </a:rPr>
                        <a:t>ProductService</a:t>
                      </a:r>
                      <a:r>
                        <a:rPr lang="en-US" b="0" i="0" dirty="0">
                          <a:effectLst/>
                          <a:latin typeface="Monaco"/>
                        </a:rPr>
                        <a:t>&gt;();</a:t>
                      </a:r>
                    </a:p>
                  </a:txBody>
                  <a:tcPr marL="0" marR="0" marT="0" marB="0" anchor="ctr">
                    <a:lnL>
                      <a:noFill/>
                    </a:lnL>
                    <a:lnR>
                      <a:noFill/>
                    </a:lnR>
                    <a:lnT>
                      <a:noFill/>
                    </a:lnT>
                    <a:lnB>
                      <a:noFill/>
                    </a:lnB>
                  </a:tcPr>
                </a:tc>
                <a:extLst>
                  <a:ext uri="{0D108BD9-81ED-4DB2-BD59-A6C34878D82A}">
                    <a16:rowId xmlns:a16="http://schemas.microsoft.com/office/drawing/2014/main" val="3184437345"/>
                  </a:ext>
                </a:extLst>
              </a:tr>
            </a:tbl>
          </a:graphicData>
        </a:graphic>
      </p:graphicFrame>
      <p:pic>
        <p:nvPicPr>
          <p:cNvPr id="7" name="Picture 6">
            <a:extLst>
              <a:ext uri="{FF2B5EF4-FFF2-40B4-BE49-F238E27FC236}">
                <a16:creationId xmlns:a16="http://schemas.microsoft.com/office/drawing/2014/main" id="{B278F16C-4572-59C1-A675-8A4A401C34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1630" y="3459480"/>
            <a:ext cx="6515435" cy="3333921"/>
          </a:xfrm>
          <a:prstGeom prst="rect">
            <a:avLst/>
          </a:prstGeom>
        </p:spPr>
      </p:pic>
    </p:spTree>
    <p:extLst>
      <p:ext uri="{BB962C8B-B14F-4D97-AF65-F5344CB8AC3E}">
        <p14:creationId xmlns:p14="http://schemas.microsoft.com/office/powerpoint/2010/main" val="3069412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Scoped</a:t>
            </a:r>
            <a:endParaRPr lang="en-US" dirty="0"/>
          </a:p>
        </p:txBody>
      </p:sp>
      <p:sp>
        <p:nvSpPr>
          <p:cNvPr id="2" name="Content Placeholder 1">
            <a:extLst>
              <a:ext uri="{FF2B5EF4-FFF2-40B4-BE49-F238E27FC236}">
                <a16:creationId xmlns:a16="http://schemas.microsoft.com/office/drawing/2014/main" id="{01BF5733-D604-DE22-4D24-CF00923F1D61}"/>
              </a:ext>
            </a:extLst>
          </p:cNvPr>
          <p:cNvSpPr>
            <a:spLocks noGrp="1"/>
          </p:cNvSpPr>
          <p:nvPr>
            <p:ph sz="quarter" idx="1"/>
          </p:nvPr>
        </p:nvSpPr>
        <p:spPr/>
        <p:txBody>
          <a:bodyPr>
            <a:normAutofit/>
          </a:bodyPr>
          <a:lstStyle/>
          <a:p>
            <a:r>
              <a:rPr lang="en-US" sz="1800" dirty="0"/>
              <a:t>Scoped</a:t>
            </a:r>
          </a:p>
          <a:p>
            <a:pPr marL="0" marR="0" algn="just" fontAlgn="base">
              <a:spcBef>
                <a:spcPts val="0"/>
              </a:spcBef>
              <a:spcAft>
                <a:spcPts val="0"/>
              </a:spcAft>
            </a:pPr>
            <a:r>
              <a:rPr lang="en-US" sz="1800" dirty="0">
                <a:solidFill>
                  <a:srgbClr val="000000"/>
                </a:solidFill>
                <a:effectLst/>
                <a:ea typeface="Times New Roman" panose="02020603050405020304" pitchFamily="18" charset="0"/>
              </a:rPr>
              <a:t>Scoped means instance per request. When we use the </a:t>
            </a:r>
            <a:r>
              <a:rPr lang="en-US" sz="1800" dirty="0" err="1">
                <a:solidFill>
                  <a:srgbClr val="000000"/>
                </a:solidFill>
                <a:effectLst/>
                <a:ea typeface="Times New Roman" panose="02020603050405020304" pitchFamily="18" charset="0"/>
              </a:rPr>
              <a:t>AddScoped</a:t>
            </a:r>
            <a:r>
              <a:rPr lang="en-US" sz="1800" dirty="0">
                <a:solidFill>
                  <a:srgbClr val="000000"/>
                </a:solidFill>
                <a:effectLst/>
                <a:ea typeface="Times New Roman" panose="02020603050405020304" pitchFamily="18" charset="0"/>
              </a:rPr>
              <a:t>() method to register a service, then it will create a Scoped service. It means, an instance of the service is created once per each HTTP request and uses that instance in other calls of the same request.</a:t>
            </a:r>
            <a:endParaRPr lang="en-US" sz="1800" dirty="0">
              <a:effectLst/>
              <a:ea typeface="Times New Roman" panose="02020603050405020304" pitchFamily="18" charset="0"/>
            </a:endParaRPr>
          </a:p>
          <a:p>
            <a:endParaRPr lang="en-US" sz="1600" dirty="0"/>
          </a:p>
          <a:p>
            <a:endParaRPr lang="en-US" sz="1600" dirty="0"/>
          </a:p>
        </p:txBody>
      </p:sp>
      <p:pic>
        <p:nvPicPr>
          <p:cNvPr id="6" name="Picture 5">
            <a:extLst>
              <a:ext uri="{FF2B5EF4-FFF2-40B4-BE49-F238E27FC236}">
                <a16:creationId xmlns:a16="http://schemas.microsoft.com/office/drawing/2014/main" id="{8A494348-B690-7D83-F6CE-393350CCC6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3429000"/>
            <a:ext cx="6420180" cy="2749691"/>
          </a:xfrm>
          <a:prstGeom prst="rect">
            <a:avLst/>
          </a:prstGeom>
        </p:spPr>
      </p:pic>
    </p:spTree>
    <p:extLst>
      <p:ext uri="{BB962C8B-B14F-4D97-AF65-F5344CB8AC3E}">
        <p14:creationId xmlns:p14="http://schemas.microsoft.com/office/powerpoint/2010/main" val="20332560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12813</TotalTime>
  <Words>900</Words>
  <Application>Microsoft Office PowerPoint</Application>
  <PresentationFormat>On-screen Show (4:3)</PresentationFormat>
  <Paragraphs>50</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Calibri</vt:lpstr>
      <vt:lpstr>Calibri Light</vt:lpstr>
      <vt:lpstr>Monaco</vt:lpstr>
      <vt:lpstr>Segoe UI</vt:lpstr>
      <vt:lpstr>Times New Roman</vt:lpstr>
      <vt:lpstr>Tw Cen MT</vt:lpstr>
      <vt:lpstr>Wingdings</vt:lpstr>
      <vt:lpstr>Wingdings 2</vt:lpstr>
      <vt:lpstr>Median</vt:lpstr>
      <vt:lpstr> What is Dependency Injection</vt:lpstr>
      <vt:lpstr> What is Dependency Injection</vt:lpstr>
      <vt:lpstr> Benefits of Dependency injection</vt:lpstr>
      <vt:lpstr> Dependency Injection in ASP.NET Core</vt:lpstr>
      <vt:lpstr>Different Types of Dependency Injection in C#?</vt:lpstr>
      <vt:lpstr> Types of Services in ASP.NET Core</vt:lpstr>
      <vt:lpstr> Register a Service with ASP.NET Core Dependency Injection Container?</vt:lpstr>
      <vt:lpstr> Singleton</vt:lpstr>
      <vt:lpstr> Scoped</vt:lpstr>
      <vt:lpstr>Transient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WCF Instance Management</dc:title>
  <dc:creator>Admin</dc:creator>
  <cp:lastModifiedBy>San San</cp:lastModifiedBy>
  <cp:revision>128</cp:revision>
  <dcterms:created xsi:type="dcterms:W3CDTF">2006-08-16T00:00:00Z</dcterms:created>
  <dcterms:modified xsi:type="dcterms:W3CDTF">2024-08-07T09:05:56Z</dcterms:modified>
</cp:coreProperties>
</file>