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256" r:id="rId3"/>
    <p:sldId id="257" r:id="rId4"/>
    <p:sldId id="258" r:id="rId5"/>
    <p:sldId id="261" r:id="rId6"/>
    <p:sldId id="260"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409" autoAdjust="0"/>
  </p:normalViewPr>
  <p:slideViewPr>
    <p:cSldViewPr>
      <p:cViewPr varScale="1">
        <p:scale>
          <a:sx n="61" d="100"/>
          <a:sy n="61" d="100"/>
        </p:scale>
        <p:origin x="-16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1/29/2017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1/29/2017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8" y="6215063"/>
            <a:ext cx="1643062"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85750" y="214313"/>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4"/>
            <a:ext cx="6500858"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4"/>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2"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2" y="1142984"/>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500813" y="5416550"/>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4" y="3357562"/>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1/29/2017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1/29/2017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1/29/2017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1/29/2017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1/29/2017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0" y="396875"/>
            <a:ext cx="9144000" cy="646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3"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3" y="1000125"/>
            <a:ext cx="871537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Layouts, </a:t>
            </a:r>
            <a:r>
              <a:rPr lang="en-US" dirty="0" err="1" smtClean="0"/>
              <a:t>RenderBody</a:t>
            </a:r>
            <a:r>
              <a:rPr lang="en-US" dirty="0" smtClean="0"/>
              <a:t>, </a:t>
            </a:r>
            <a:r>
              <a:rPr lang="en-US" dirty="0" err="1" smtClean="0"/>
              <a:t>RenderSection</a:t>
            </a:r>
            <a:r>
              <a:rPr lang="en-US" dirty="0" smtClean="0"/>
              <a:t> and </a:t>
            </a:r>
            <a:r>
              <a:rPr lang="en-US" dirty="0" err="1" smtClean="0"/>
              <a:t>RenderPage</a:t>
            </a:r>
            <a:r>
              <a:rPr lang="en-US" dirty="0" smtClean="0"/>
              <a:t> in ASP.NET MVC</a:t>
            </a:r>
            <a:endParaRPr lang="en-US" dirty="0"/>
          </a:p>
        </p:txBody>
      </p:sp>
      <p:sp>
        <p:nvSpPr>
          <p:cNvPr id="5" name="Content Placeholder 4"/>
          <p:cNvSpPr>
            <a:spLocks noGrp="1"/>
          </p:cNvSpPr>
          <p:nvPr>
            <p:ph sz="quarter" idx="1"/>
          </p:nvPr>
        </p:nvSpPr>
        <p:spPr/>
        <p:txBody>
          <a:bodyPr>
            <a:normAutofit/>
          </a:bodyPr>
          <a:lstStyle/>
          <a:p>
            <a:r>
              <a:rPr lang="en-US" sz="2000" dirty="0" smtClean="0"/>
              <a:t>Layouts </a:t>
            </a:r>
            <a:r>
              <a:rPr lang="en-US" sz="2000" dirty="0" smtClean="0"/>
              <a:t>are used to maintain a consistent look and feel across multiple views within ASP.NET MVC application. </a:t>
            </a:r>
            <a:endParaRPr lang="en-US" sz="2000" dirty="0" smtClean="0"/>
          </a:p>
          <a:p>
            <a:r>
              <a:rPr lang="en-US" sz="2000" dirty="0" smtClean="0"/>
              <a:t>An application may contain common parts in the UI which remains the same throughout the application such as the logo, header, left navigation bar, right bar or footer section. ASP.NET MVC introduced a Layout view which contains these common UI parts, so that we don't have to write the same code in every page. The layout view is same as the master page of the ASP.NET </a:t>
            </a:r>
            <a:r>
              <a:rPr lang="en-US" sz="2000" dirty="0" smtClean="0"/>
              <a:t>webform </a:t>
            </a:r>
            <a:r>
              <a:rPr lang="en-US" sz="2000" dirty="0" smtClean="0"/>
              <a:t>application</a:t>
            </a:r>
            <a:r>
              <a:rPr lang="en-US" sz="2000" dirty="0" smtClean="0"/>
              <a:t>.</a:t>
            </a:r>
          </a:p>
          <a:p>
            <a:r>
              <a:rPr lang="en-US" sz="2000" dirty="0" smtClean="0"/>
              <a:t>an application UI may contain Header, Left menu bar, right bar and footer section that remains same in every page and only the centre section changes dynamically as shown below.</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Layouts, </a:t>
            </a:r>
            <a:r>
              <a:rPr lang="en-US" dirty="0" err="1" smtClean="0"/>
              <a:t>RenderBody</a:t>
            </a:r>
            <a:r>
              <a:rPr lang="en-US" dirty="0" smtClean="0"/>
              <a:t>, </a:t>
            </a:r>
            <a:r>
              <a:rPr lang="en-US" dirty="0" err="1" smtClean="0"/>
              <a:t>RenderSection</a:t>
            </a:r>
            <a:r>
              <a:rPr lang="en-US" dirty="0" smtClean="0"/>
              <a:t> and </a:t>
            </a:r>
            <a:r>
              <a:rPr lang="en-US" dirty="0" err="1" smtClean="0"/>
              <a:t>RenderPage</a:t>
            </a:r>
            <a:r>
              <a:rPr lang="en-US" dirty="0" smtClean="0"/>
              <a:t> in ASP.NET MVC</a:t>
            </a:r>
            <a:endParaRPr lang="en-US" dirty="0"/>
          </a:p>
        </p:txBody>
      </p:sp>
      <p:sp>
        <p:nvSpPr>
          <p:cNvPr id="5" name="Content Placeholder 4"/>
          <p:cNvSpPr>
            <a:spLocks noGrp="1"/>
          </p:cNvSpPr>
          <p:nvPr>
            <p:ph sz="quarter" idx="1"/>
          </p:nvPr>
        </p:nvSpPr>
        <p:spPr/>
        <p:txBody>
          <a:bodyPr>
            <a:normAutofit/>
          </a:bodyPr>
          <a:lstStyle/>
          <a:p>
            <a:endParaRPr lang="en-US" sz="2000" dirty="0"/>
          </a:p>
        </p:txBody>
      </p:sp>
      <p:pic>
        <p:nvPicPr>
          <p:cNvPr id="1026" name="Picture 2" descr="C:\Users\Santu\Desktop\layout-view-1.png"/>
          <p:cNvPicPr>
            <a:picLocks noChangeAspect="1" noChangeArrowheads="1"/>
          </p:cNvPicPr>
          <p:nvPr/>
        </p:nvPicPr>
        <p:blipFill>
          <a:blip r:embed="rId3"/>
          <a:srcRect/>
          <a:stretch>
            <a:fillRect/>
          </a:stretch>
        </p:blipFill>
        <p:spPr bwMode="auto">
          <a:xfrm>
            <a:off x="609600" y="1676400"/>
            <a:ext cx="7848600" cy="4419600"/>
          </a:xfrm>
          <a:prstGeom prst="rect">
            <a:avLst/>
          </a:prstGeom>
        </p:spPr>
      </p:pic>
      <p:sp>
        <p:nvSpPr>
          <p:cNvPr id="6" name="Rectangle 5"/>
          <p:cNvSpPr/>
          <p:nvPr/>
        </p:nvSpPr>
        <p:spPr>
          <a:xfrm>
            <a:off x="2590800" y="3200400"/>
            <a:ext cx="38862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Layouts, </a:t>
            </a:r>
            <a:r>
              <a:rPr lang="en-US" dirty="0" err="1" smtClean="0"/>
              <a:t>RenderBody</a:t>
            </a:r>
            <a:r>
              <a:rPr lang="en-US" dirty="0" smtClean="0"/>
              <a:t>, </a:t>
            </a:r>
            <a:r>
              <a:rPr lang="en-US" dirty="0" err="1" smtClean="0"/>
              <a:t>RenderSection</a:t>
            </a:r>
            <a:r>
              <a:rPr lang="en-US" dirty="0" smtClean="0"/>
              <a:t> and </a:t>
            </a:r>
            <a:r>
              <a:rPr lang="en-US" dirty="0" err="1" smtClean="0"/>
              <a:t>RenderPage</a:t>
            </a:r>
            <a:r>
              <a:rPr lang="en-US" dirty="0" smtClean="0"/>
              <a:t> in ASP.NET MVC</a:t>
            </a:r>
            <a:endParaRPr lang="en-US" dirty="0"/>
          </a:p>
        </p:txBody>
      </p:sp>
      <p:sp>
        <p:nvSpPr>
          <p:cNvPr id="5" name="Content Placeholder 4"/>
          <p:cNvSpPr>
            <a:spLocks noGrp="1"/>
          </p:cNvSpPr>
          <p:nvPr>
            <p:ph sz="quarter" idx="1"/>
          </p:nvPr>
        </p:nvSpPr>
        <p:spPr/>
        <p:txBody>
          <a:bodyPr>
            <a:normAutofit fontScale="92500" lnSpcReduction="20000"/>
          </a:bodyPr>
          <a:lstStyle/>
          <a:p>
            <a:r>
              <a:rPr lang="en-US" sz="1900" dirty="0" smtClean="0"/>
              <a:t>Rendering </a:t>
            </a:r>
            <a:r>
              <a:rPr lang="en-US" sz="1900" dirty="0" smtClean="0"/>
              <a:t>Methods:</a:t>
            </a:r>
          </a:p>
          <a:p>
            <a:r>
              <a:rPr lang="en-US" sz="1900" dirty="0" smtClean="0"/>
              <a:t>ASP.NET MVC layout view renders child views using the following </a:t>
            </a:r>
            <a:r>
              <a:rPr lang="en-US" sz="1900" dirty="0" smtClean="0"/>
              <a:t>methods</a:t>
            </a:r>
          </a:p>
          <a:p>
            <a:r>
              <a:rPr lang="en-US" sz="1900" dirty="0" err="1" smtClean="0"/>
              <a:t>RenderBody</a:t>
            </a:r>
            <a:r>
              <a:rPr lang="en-US" sz="1900" dirty="0" smtClean="0"/>
              <a:t>()</a:t>
            </a:r>
          </a:p>
          <a:p>
            <a:r>
              <a:rPr lang="en-US" sz="1900" dirty="0" smtClean="0"/>
              <a:t>Renders </a:t>
            </a:r>
            <a:r>
              <a:rPr lang="en-US" sz="1900" dirty="0" smtClean="0"/>
              <a:t>the portion of the child view that is not within a named section. Layout view must include </a:t>
            </a:r>
            <a:r>
              <a:rPr lang="en-US" sz="1900" dirty="0" err="1" smtClean="0"/>
              <a:t>RenderBody</a:t>
            </a:r>
            <a:r>
              <a:rPr lang="en-US" sz="1900" dirty="0" smtClean="0"/>
              <a:t>() method</a:t>
            </a:r>
            <a:r>
              <a:rPr lang="en-US" sz="1900" dirty="0" smtClean="0"/>
              <a:t>.</a:t>
            </a:r>
          </a:p>
          <a:p>
            <a:pPr lvl="1"/>
            <a:r>
              <a:rPr lang="en-US" sz="1900" b="1" dirty="0" smtClean="0"/>
              <a:t>@</a:t>
            </a:r>
            <a:r>
              <a:rPr lang="en-US" sz="1900" b="1" dirty="0" err="1" smtClean="0"/>
              <a:t>RenderBody</a:t>
            </a:r>
            <a:r>
              <a:rPr lang="en-US" sz="1900" b="1" dirty="0" smtClean="0"/>
              <a:t>()</a:t>
            </a:r>
            <a:endParaRPr lang="en-US" sz="1900" dirty="0" smtClean="0"/>
          </a:p>
          <a:p>
            <a:r>
              <a:rPr lang="en-US" sz="1900" dirty="0" err="1" smtClean="0"/>
              <a:t>RenderSection</a:t>
            </a:r>
            <a:r>
              <a:rPr lang="en-US" sz="1900" dirty="0" smtClean="0"/>
              <a:t>(string name</a:t>
            </a:r>
            <a:r>
              <a:rPr lang="en-US" sz="1900" dirty="0" smtClean="0"/>
              <a:t>)</a:t>
            </a:r>
          </a:p>
          <a:p>
            <a:r>
              <a:rPr lang="en-US" sz="1900" dirty="0" smtClean="0"/>
              <a:t>Renders </a:t>
            </a:r>
            <a:r>
              <a:rPr lang="en-US" sz="1900" dirty="0" smtClean="0"/>
              <a:t>a content of named section and specifies whether the section is required. </a:t>
            </a:r>
            <a:r>
              <a:rPr lang="en-US" sz="1900" dirty="0" err="1" smtClean="0"/>
              <a:t>RenderSection</a:t>
            </a:r>
            <a:r>
              <a:rPr lang="en-US" sz="1900" dirty="0" smtClean="0"/>
              <a:t>() is optional in Layout view</a:t>
            </a:r>
            <a:r>
              <a:rPr lang="en-US" sz="1900" dirty="0" smtClean="0"/>
              <a:t>.</a:t>
            </a:r>
          </a:p>
          <a:p>
            <a:pPr lvl="1"/>
            <a:r>
              <a:rPr lang="en-US" sz="1900" b="1" dirty="0" smtClean="0"/>
              <a:t>@</a:t>
            </a:r>
            <a:r>
              <a:rPr lang="en-US" sz="1900" b="1" dirty="0" err="1" smtClean="0"/>
              <a:t>RenderSection</a:t>
            </a:r>
            <a:r>
              <a:rPr lang="en-US" sz="1900" b="1" dirty="0" smtClean="0"/>
              <a:t>("header")</a:t>
            </a:r>
          </a:p>
          <a:p>
            <a:pPr lvl="1"/>
            <a:r>
              <a:rPr lang="en-US" sz="1900" b="1" dirty="0" smtClean="0"/>
              <a:t>@</a:t>
            </a:r>
            <a:r>
              <a:rPr lang="en-US" sz="1900" b="1" dirty="0" err="1" smtClean="0"/>
              <a:t>RenderSection</a:t>
            </a:r>
            <a:r>
              <a:rPr lang="en-US" sz="1900" b="1" dirty="0" smtClean="0"/>
              <a:t>("</a:t>
            </a:r>
            <a:r>
              <a:rPr lang="en-US" sz="1900" b="1" dirty="0" err="1" smtClean="0"/>
              <a:t>header",false</a:t>
            </a:r>
            <a:r>
              <a:rPr lang="en-US" sz="1900" b="1" dirty="0" smtClean="0"/>
              <a:t>)</a:t>
            </a:r>
            <a:endParaRPr lang="en-US" sz="1900" dirty="0" smtClean="0"/>
          </a:p>
          <a:p>
            <a:r>
              <a:rPr lang="en-US" sz="1900" dirty="0" err="1" smtClean="0"/>
              <a:t>RenderPage</a:t>
            </a:r>
            <a:r>
              <a:rPr lang="en-US" sz="1900" dirty="0" smtClean="0"/>
              <a:t>()</a:t>
            </a:r>
          </a:p>
          <a:p>
            <a:pPr fontAlgn="t"/>
            <a:r>
              <a:rPr lang="en-US" sz="1900" dirty="0" err="1" smtClean="0"/>
              <a:t>RenderPage</a:t>
            </a:r>
            <a:r>
              <a:rPr lang="en-US" sz="1900" dirty="0" smtClean="0"/>
              <a:t> method also exists in the Layout page to render other page exists in your application. A layout page can have multiple </a:t>
            </a:r>
            <a:r>
              <a:rPr lang="en-US" sz="1900" dirty="0" err="1" smtClean="0"/>
              <a:t>RenderPage</a:t>
            </a:r>
            <a:r>
              <a:rPr lang="en-US" sz="1900" dirty="0" smtClean="0"/>
              <a:t> method.</a:t>
            </a:r>
          </a:p>
          <a:p>
            <a:pPr lvl="1"/>
            <a:r>
              <a:rPr lang="en-US" sz="1900" dirty="0" smtClean="0"/>
              <a:t>@</a:t>
            </a:r>
            <a:r>
              <a:rPr lang="en-US" sz="1900" dirty="0" err="1" smtClean="0"/>
              <a:t>RenderPage</a:t>
            </a:r>
            <a:r>
              <a:rPr lang="en-US" sz="1900" dirty="0" smtClean="0"/>
              <a:t>("~/Views/Shared/_</a:t>
            </a:r>
            <a:r>
              <a:rPr lang="en-US" sz="1900" dirty="0" err="1" smtClean="0"/>
              <a:t>Header.cshtml</a:t>
            </a:r>
            <a:r>
              <a:rPr lang="en-US" sz="1900" dirty="0" smtClean="0"/>
              <a:t>")</a:t>
            </a:r>
          </a:p>
          <a:p>
            <a:endParaRPr lang="en-US" sz="1800" dirty="0" smtClean="0"/>
          </a:p>
          <a:p>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Layouts, </a:t>
            </a:r>
            <a:r>
              <a:rPr lang="en-US" dirty="0" err="1" smtClean="0"/>
              <a:t>RenderBody</a:t>
            </a:r>
            <a:r>
              <a:rPr lang="en-US" dirty="0" smtClean="0"/>
              <a:t>, </a:t>
            </a:r>
            <a:r>
              <a:rPr lang="en-US" dirty="0" err="1" smtClean="0"/>
              <a:t>RenderSection</a:t>
            </a:r>
            <a:r>
              <a:rPr lang="en-US" dirty="0" smtClean="0"/>
              <a:t> and </a:t>
            </a:r>
            <a:r>
              <a:rPr lang="en-US" dirty="0" err="1" smtClean="0"/>
              <a:t>RenderPage</a:t>
            </a:r>
            <a:r>
              <a:rPr lang="en-US" dirty="0" smtClean="0"/>
              <a:t> in ASP.NET MVC</a:t>
            </a:r>
            <a:endParaRPr lang="en-US" dirty="0"/>
          </a:p>
        </p:txBody>
      </p:sp>
      <p:graphicFrame>
        <p:nvGraphicFramePr>
          <p:cNvPr id="6" name="Content Placeholder 5"/>
          <p:cNvGraphicFramePr>
            <a:graphicFrameLocks noGrp="1"/>
          </p:cNvGraphicFramePr>
          <p:nvPr>
            <p:ph sz="quarter" idx="1"/>
          </p:nvPr>
        </p:nvGraphicFramePr>
        <p:xfrm>
          <a:off x="457200" y="1828800"/>
          <a:ext cx="8153400" cy="4043680"/>
        </p:xfrm>
        <a:graphic>
          <a:graphicData uri="http://schemas.openxmlformats.org/drawingml/2006/table">
            <a:tbl>
              <a:tblPr firstRow="1" bandRow="1">
                <a:tableStyleId>{5C22544A-7EE6-4342-B048-85BDC9FD1C3A}</a:tableStyleId>
              </a:tblPr>
              <a:tblGrid>
                <a:gridCol w="4076700"/>
                <a:gridCol w="4076700"/>
              </a:tblGrid>
              <a:tr h="370840">
                <a:tc>
                  <a:txBody>
                    <a:bodyPr/>
                    <a:lstStyle/>
                    <a:p>
                      <a:pPr algn="l" fontAlgn="b"/>
                      <a:r>
                        <a:rPr lang="en-US" dirty="0" err="1"/>
                        <a:t>RenderBody</a:t>
                      </a:r>
                      <a:r>
                        <a:rPr lang="en-US" dirty="0"/>
                        <a:t>()</a:t>
                      </a:r>
                    </a:p>
                  </a:txBody>
                  <a:tcPr marL="47625" marR="47625" marT="47625" marB="47625" anchor="b"/>
                </a:tc>
                <a:tc>
                  <a:txBody>
                    <a:bodyPr/>
                    <a:lstStyle/>
                    <a:p>
                      <a:pPr algn="l" fontAlgn="b"/>
                      <a:r>
                        <a:rPr lang="en-US"/>
                        <a:t>RenderSection()</a:t>
                      </a:r>
                    </a:p>
                  </a:txBody>
                  <a:tcPr marL="47625" marR="47625" marT="47625" marB="47625" anchor="b"/>
                </a:tc>
              </a:tr>
              <a:tr h="370840">
                <a:tc>
                  <a:txBody>
                    <a:bodyPr/>
                    <a:lstStyle/>
                    <a:p>
                      <a:pPr fontAlgn="t"/>
                      <a:r>
                        <a:rPr lang="en-US"/>
                        <a:t>RenderBody must be present in the layout view.</a:t>
                      </a:r>
                    </a:p>
                  </a:txBody>
                  <a:tcPr marL="47625" marR="47625" marT="47625" marB="47625"/>
                </a:tc>
                <a:tc>
                  <a:txBody>
                    <a:bodyPr/>
                    <a:lstStyle/>
                    <a:p>
                      <a:pPr fontAlgn="t"/>
                      <a:r>
                        <a:rPr lang="en-US"/>
                        <a:t>RenderSection method is optional.</a:t>
                      </a:r>
                    </a:p>
                  </a:txBody>
                  <a:tcPr marL="47625" marR="47625" marT="47625" marB="47625"/>
                </a:tc>
              </a:tr>
              <a:tr h="370840">
                <a:tc>
                  <a:txBody>
                    <a:bodyPr/>
                    <a:lstStyle/>
                    <a:p>
                      <a:pPr fontAlgn="t"/>
                      <a:r>
                        <a:rPr lang="en-US"/>
                        <a:t>RenderBody renders all the content of child view which is not wrapped in named section.</a:t>
                      </a:r>
                    </a:p>
                  </a:txBody>
                  <a:tcPr marL="47625" marR="47625" marT="47625" marB="47625"/>
                </a:tc>
                <a:tc>
                  <a:txBody>
                    <a:bodyPr/>
                    <a:lstStyle/>
                    <a:p>
                      <a:pPr fontAlgn="t"/>
                      <a:r>
                        <a:rPr lang="en-US"/>
                        <a:t>RenderSection renders only a part child view that is wrapped under named section.</a:t>
                      </a:r>
                    </a:p>
                  </a:txBody>
                  <a:tcPr marL="47625" marR="47625" marT="47625" marB="47625"/>
                </a:tc>
              </a:tr>
              <a:tr h="370840">
                <a:tc>
                  <a:txBody>
                    <a:bodyPr/>
                    <a:lstStyle/>
                    <a:p>
                      <a:pPr fontAlgn="t"/>
                      <a:r>
                        <a:rPr lang="en-US"/>
                        <a:t>Multiple RenderBody() method is </a:t>
                      </a:r>
                      <a:r>
                        <a:rPr lang="en-US" b="1"/>
                        <a:t>NOT</a:t>
                      </a:r>
                      <a:r>
                        <a:rPr lang="en-US"/>
                        <a:t> allowed in a single layout view.</a:t>
                      </a:r>
                    </a:p>
                  </a:txBody>
                  <a:tcPr marL="47625" marR="47625" marT="47625" marB="47625"/>
                </a:tc>
                <a:tc>
                  <a:txBody>
                    <a:bodyPr/>
                    <a:lstStyle/>
                    <a:p>
                      <a:pPr fontAlgn="t"/>
                      <a:r>
                        <a:rPr lang="en-US"/>
                        <a:t>Multiple RenderSection() method is allowed in a single layout view.</a:t>
                      </a:r>
                    </a:p>
                  </a:txBody>
                  <a:tcPr marL="47625" marR="47625" marT="47625" marB="47625"/>
                </a:tc>
              </a:tr>
              <a:tr h="370840">
                <a:tc>
                  <a:txBody>
                    <a:bodyPr/>
                    <a:lstStyle/>
                    <a:p>
                      <a:pPr fontAlgn="t"/>
                      <a:r>
                        <a:rPr lang="en-US"/>
                        <a:t>RenderBody() method does not include any parameter.</a:t>
                      </a:r>
                    </a:p>
                  </a:txBody>
                  <a:tcPr marL="47625" marR="47625" marT="47625" marB="47625"/>
                </a:tc>
                <a:tc>
                  <a:txBody>
                    <a:bodyPr/>
                    <a:lstStyle/>
                    <a:p>
                      <a:pPr fontAlgn="t"/>
                      <a:r>
                        <a:rPr lang="en-US" dirty="0" err="1"/>
                        <a:t>RenderSection</a:t>
                      </a:r>
                      <a:r>
                        <a:rPr lang="en-US" dirty="0"/>
                        <a:t>() method includes </a:t>
                      </a:r>
                      <a:r>
                        <a:rPr lang="en-US" dirty="0" err="1"/>
                        <a:t>boolean</a:t>
                      </a:r>
                      <a:r>
                        <a:rPr lang="en-US" dirty="0"/>
                        <a:t> parameter "required" which makes the section optional or mandatory. If required parameter is true then the child view must contain the section.</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antu\Desktop\layout-view-rendering.png"/>
          <p:cNvPicPr>
            <a:picLocks noChangeAspect="1" noChangeArrowheads="1"/>
          </p:cNvPicPr>
          <p:nvPr/>
        </p:nvPicPr>
        <p:blipFill>
          <a:blip r:embed="rId2"/>
          <a:srcRect/>
          <a:stretch>
            <a:fillRect/>
          </a:stretch>
        </p:blipFill>
        <p:spPr bwMode="auto">
          <a:xfrm>
            <a:off x="685800" y="0"/>
            <a:ext cx="7391400" cy="671623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Layouts, </a:t>
            </a:r>
            <a:r>
              <a:rPr lang="en-US" dirty="0" err="1" smtClean="0"/>
              <a:t>RenderBody</a:t>
            </a:r>
            <a:r>
              <a:rPr lang="en-US" dirty="0" smtClean="0"/>
              <a:t>, </a:t>
            </a:r>
            <a:r>
              <a:rPr lang="en-US" dirty="0" err="1" smtClean="0"/>
              <a:t>RenderSection</a:t>
            </a:r>
            <a:r>
              <a:rPr lang="en-US" dirty="0" smtClean="0"/>
              <a:t> and </a:t>
            </a:r>
            <a:r>
              <a:rPr lang="en-US" dirty="0" err="1" smtClean="0"/>
              <a:t>RenderPage</a:t>
            </a:r>
            <a:r>
              <a:rPr lang="en-US" dirty="0" smtClean="0"/>
              <a:t> in ASP.NET MVC</a:t>
            </a:r>
            <a:endParaRPr lang="en-US" dirty="0"/>
          </a:p>
        </p:txBody>
      </p:sp>
      <p:sp>
        <p:nvSpPr>
          <p:cNvPr id="5" name="Content Placeholder 4"/>
          <p:cNvSpPr>
            <a:spLocks noGrp="1"/>
          </p:cNvSpPr>
          <p:nvPr>
            <p:ph sz="quarter" idx="1"/>
          </p:nvPr>
        </p:nvSpPr>
        <p:spPr/>
        <p:txBody>
          <a:bodyPr>
            <a:normAutofit fontScale="92500" lnSpcReduction="20000"/>
          </a:bodyPr>
          <a:lstStyle/>
          <a:p>
            <a:r>
              <a:rPr lang="en-US" sz="1800" dirty="0" smtClean="0"/>
              <a:t>Points to </a:t>
            </a:r>
            <a:r>
              <a:rPr lang="en-US" sz="1800" dirty="0" smtClean="0"/>
              <a:t>Remember</a:t>
            </a:r>
            <a:endParaRPr lang="en-US" sz="2000" dirty="0" smtClean="0"/>
          </a:p>
          <a:p>
            <a:r>
              <a:rPr lang="en-US" sz="2000" dirty="0" smtClean="0"/>
              <a:t>The </a:t>
            </a:r>
            <a:r>
              <a:rPr lang="en-US" sz="2000" dirty="0" smtClean="0"/>
              <a:t>Layout view contains common parts of a UI. It is same like </a:t>
            </a:r>
            <a:r>
              <a:rPr lang="en-US" sz="2000" dirty="0" err="1" smtClean="0"/>
              <a:t>masterpage</a:t>
            </a:r>
            <a:r>
              <a:rPr lang="en-US" sz="2000" dirty="0" smtClean="0"/>
              <a:t> of ASP.NET </a:t>
            </a:r>
            <a:r>
              <a:rPr lang="en-US" sz="2000" dirty="0" err="1" smtClean="0"/>
              <a:t>webforms</a:t>
            </a:r>
            <a:r>
              <a:rPr lang="en-US" sz="2000" dirty="0" smtClean="0"/>
              <a:t>.</a:t>
            </a:r>
          </a:p>
          <a:p>
            <a:r>
              <a:rPr lang="en-US" sz="2000" dirty="0" smtClean="0"/>
              <a:t>_</a:t>
            </a:r>
            <a:r>
              <a:rPr lang="en-US" sz="2000" dirty="0" err="1" smtClean="0"/>
              <a:t>ViewStart.cshtml</a:t>
            </a:r>
            <a:r>
              <a:rPr lang="en-US" sz="2000" dirty="0" smtClean="0"/>
              <a:t> file can be used to specify path of layout page, which in turn will be applicable to all the views of the folder and its subfolder.</a:t>
            </a:r>
          </a:p>
          <a:p>
            <a:r>
              <a:rPr lang="en-US" sz="2000" dirty="0" smtClean="0"/>
              <a:t>You can set the Layout property in the individual view also, to override default layout page setting of _</a:t>
            </a:r>
            <a:r>
              <a:rPr lang="en-US" sz="2000" dirty="0" err="1" smtClean="0"/>
              <a:t>ViewStart.cshtml</a:t>
            </a:r>
            <a:endParaRPr lang="en-US" sz="2000" dirty="0" smtClean="0"/>
          </a:p>
          <a:p>
            <a:r>
              <a:rPr lang="en-US" sz="2000" dirty="0" smtClean="0"/>
              <a:t>Layout view uses two rendering methods: </a:t>
            </a:r>
            <a:r>
              <a:rPr lang="en-US" sz="2000" dirty="0" err="1" smtClean="0"/>
              <a:t>RenderBody</a:t>
            </a:r>
            <a:r>
              <a:rPr lang="en-US" sz="2000" dirty="0" smtClean="0"/>
              <a:t>() and </a:t>
            </a:r>
            <a:r>
              <a:rPr lang="en-US" sz="2000" dirty="0" err="1" smtClean="0"/>
              <a:t>RenderSection</a:t>
            </a:r>
            <a:r>
              <a:rPr lang="en-US" sz="2000" dirty="0" smtClean="0"/>
              <a:t>().</a:t>
            </a:r>
          </a:p>
          <a:p>
            <a:r>
              <a:rPr lang="en-US" sz="2000" dirty="0" err="1" smtClean="0"/>
              <a:t>RenderBody</a:t>
            </a:r>
            <a:r>
              <a:rPr lang="en-US" sz="2000" dirty="0" smtClean="0"/>
              <a:t> can be used only once in the layout view, whereas the </a:t>
            </a:r>
            <a:r>
              <a:rPr lang="en-US" sz="2000" dirty="0" err="1" smtClean="0"/>
              <a:t>RenderSection</a:t>
            </a:r>
            <a:r>
              <a:rPr lang="en-US" sz="2000" dirty="0" smtClean="0"/>
              <a:t> method can be called multiple time with different name.</a:t>
            </a:r>
          </a:p>
          <a:p>
            <a:r>
              <a:rPr lang="en-US" sz="2000" dirty="0" err="1" smtClean="0"/>
              <a:t>RenderBody</a:t>
            </a:r>
            <a:r>
              <a:rPr lang="en-US" sz="2000" dirty="0" smtClean="0"/>
              <a:t> method renders all the content of view which is not wrapped in named section.</a:t>
            </a:r>
          </a:p>
          <a:p>
            <a:r>
              <a:rPr lang="en-US" sz="2000" dirty="0" err="1" smtClean="0"/>
              <a:t>RenderSection</a:t>
            </a:r>
            <a:r>
              <a:rPr lang="en-US" sz="2000" dirty="0" smtClean="0"/>
              <a:t> method renders the content of a view which is wrapped in named section.</a:t>
            </a:r>
          </a:p>
          <a:p>
            <a:r>
              <a:rPr lang="en-US" sz="2000" dirty="0" err="1" smtClean="0"/>
              <a:t>RenderSection</a:t>
            </a:r>
            <a:r>
              <a:rPr lang="en-US" sz="2000" dirty="0" smtClean="0"/>
              <a:t> can be configured as required or optional. If required, then all the child views must included that named section.</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1191</TotalTime>
  <Words>451</Words>
  <Application>Microsoft Office PowerPoint</Application>
  <PresentationFormat>On-screen Show (4:3)</PresentationFormat>
  <Paragraphs>40</Paragraphs>
  <Slides>6</Slides>
  <Notes>1</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Median</vt:lpstr>
      <vt:lpstr>Custom Design</vt:lpstr>
      <vt:lpstr>Layouts, RenderBody, RenderSection and RenderPage in ASP.NET MVC</vt:lpstr>
      <vt:lpstr>Layouts, RenderBody, RenderSection and RenderPage in ASP.NET MVC</vt:lpstr>
      <vt:lpstr>Layouts, RenderBody, RenderSection and RenderPage in ASP.NET MVC</vt:lpstr>
      <vt:lpstr>Layouts, RenderBody, RenderSection and RenderPage in ASP.NET MVC</vt:lpstr>
      <vt:lpstr>Slide 5</vt:lpstr>
      <vt:lpstr>Layouts, RenderBody, RenderSection and RenderPage in ASP.NET MVC</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Santu</cp:lastModifiedBy>
  <cp:revision>56</cp:revision>
  <dcterms:created xsi:type="dcterms:W3CDTF">2006-08-16T00:00:00Z</dcterms:created>
  <dcterms:modified xsi:type="dcterms:W3CDTF">2017-01-29T16:28:55Z</dcterms:modified>
</cp:coreProperties>
</file>