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5"/>
  </p:notesMasterIdLst>
  <p:sldIdLst>
    <p:sldId id="256" r:id="rId3"/>
    <p:sldId id="257" r:id="rId4"/>
    <p:sldId id="258" r:id="rId5"/>
    <p:sldId id="259" r:id="rId6"/>
    <p:sldId id="260" r:id="rId7"/>
    <p:sldId id="261" r:id="rId8"/>
    <p:sldId id="262" r:id="rId9"/>
    <p:sldId id="263" r:id="rId10"/>
    <p:sldId id="266" r:id="rId11"/>
    <p:sldId id="264" r:id="rId12"/>
    <p:sldId id="265"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09" autoAdjust="0"/>
  </p:normalViewPr>
  <p:slideViewPr>
    <p:cSldViewPr>
      <p:cViewPr varScale="1">
        <p:scale>
          <a:sx n="62" d="100"/>
          <a:sy n="62" d="100"/>
        </p:scale>
        <p:origin x="162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12/21/2020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A3CD1D-C9AF-4900-92F4-C32D639F7F04}" type="slidenum">
              <a:rPr lang="en-US" smtClean="0"/>
              <a:pPr/>
              <a:t>1</a:t>
            </a:fld>
            <a:endParaRPr lang="en-US"/>
          </a:p>
        </p:txBody>
      </p:sp>
    </p:spTree>
    <p:extLst>
      <p:ext uri="{BB962C8B-B14F-4D97-AF65-F5344CB8AC3E}">
        <p14:creationId xmlns:p14="http://schemas.microsoft.com/office/powerpoint/2010/main" val="3224989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A3CD1D-C9AF-4900-92F4-C32D639F7F04}" type="slidenum">
              <a:rPr lang="en-US" smtClean="0"/>
              <a:pPr/>
              <a:t>11</a:t>
            </a:fld>
            <a:endParaRPr lang="en-US"/>
          </a:p>
        </p:txBody>
      </p:sp>
    </p:spTree>
    <p:extLst>
      <p:ext uri="{BB962C8B-B14F-4D97-AF65-F5344CB8AC3E}">
        <p14:creationId xmlns:p14="http://schemas.microsoft.com/office/powerpoint/2010/main" val="1713097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A3CD1D-C9AF-4900-92F4-C32D639F7F04}" type="slidenum">
              <a:rPr lang="en-US" smtClean="0"/>
              <a:pPr/>
              <a:t>12</a:t>
            </a:fld>
            <a:endParaRPr lang="en-US"/>
          </a:p>
        </p:txBody>
      </p:sp>
    </p:spTree>
    <p:extLst>
      <p:ext uri="{BB962C8B-B14F-4D97-AF65-F5344CB8AC3E}">
        <p14:creationId xmlns:p14="http://schemas.microsoft.com/office/powerpoint/2010/main" val="404575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12/21/2020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12/21/2020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8" y="6215063"/>
            <a:ext cx="1643062"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0" y="214313"/>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4"/>
            <a:ext cx="6500858"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4"/>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2"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2" y="1142984"/>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0"/>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4"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4" y="3357562"/>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12/21/2020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12/21/2020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12/21/2020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12/21/2020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5"/>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3"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3"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MVC HTML Helper Class Methods</a:t>
            </a:r>
            <a:endParaRPr lang="en-US" dirty="0"/>
          </a:p>
        </p:txBody>
      </p:sp>
      <p:sp>
        <p:nvSpPr>
          <p:cNvPr id="5" name="Content Placeholder 4"/>
          <p:cNvSpPr>
            <a:spLocks noGrp="1"/>
          </p:cNvSpPr>
          <p:nvPr>
            <p:ph sz="quarter" idx="1"/>
          </p:nvPr>
        </p:nvSpPr>
        <p:spPr/>
        <p:txBody>
          <a:bodyPr>
            <a:normAutofit lnSpcReduction="10000"/>
          </a:bodyPr>
          <a:lstStyle/>
          <a:p>
            <a:r>
              <a:rPr lang="en-US" sz="1800" dirty="0" smtClean="0"/>
              <a:t>HTML Helper Class is a Collections of Extension Methods.</a:t>
            </a:r>
          </a:p>
          <a:p>
            <a:r>
              <a:rPr lang="en-US" sz="1800" dirty="0" smtClean="0"/>
              <a:t>In MVC the </a:t>
            </a:r>
            <a:r>
              <a:rPr lang="en-US" sz="1800" dirty="0"/>
              <a:t>functionality of a View is to display output, we can treat it as a client or Web Form in a traditional web form application</a:t>
            </a:r>
            <a:r>
              <a:rPr lang="en-US" sz="1800" dirty="0" smtClean="0"/>
              <a:t>.</a:t>
            </a:r>
          </a:p>
          <a:p>
            <a:r>
              <a:rPr lang="en-US" sz="1800" dirty="0"/>
              <a:t>For rapid development of a View we can use </a:t>
            </a:r>
            <a:r>
              <a:rPr lang="en-US" sz="1800" dirty="0" smtClean="0"/>
              <a:t> </a:t>
            </a:r>
            <a:r>
              <a:rPr lang="en-US" sz="1800" dirty="0"/>
              <a:t>HTML helper class. It contains many extension methods that we can use to create a HTML element</a:t>
            </a:r>
            <a:r>
              <a:rPr lang="en-US" sz="1800" dirty="0" smtClean="0"/>
              <a:t>.</a:t>
            </a:r>
          </a:p>
          <a:p>
            <a:r>
              <a:rPr lang="en-US" sz="1800" dirty="0" smtClean="0"/>
              <a:t>HtmlHelper class generates html elements using the model class object in razor view.</a:t>
            </a:r>
          </a:p>
          <a:p>
            <a:r>
              <a:rPr lang="en-US" sz="1800" dirty="0" smtClean="0"/>
              <a:t>It binds the model object to html elements to display value of model properties into html elements and also assigns the value of the html elements to the model properties while submitting web form.</a:t>
            </a:r>
          </a:p>
          <a:p>
            <a:r>
              <a:rPr lang="en-US" sz="1800" dirty="0" smtClean="0"/>
              <a:t>HTML Helper Methods are divided into 3 types</a:t>
            </a:r>
          </a:p>
          <a:p>
            <a:pPr lvl="1"/>
            <a:r>
              <a:rPr lang="en-US" sz="1600" dirty="0" smtClean="0"/>
              <a:t>1. Standard HTML helper</a:t>
            </a:r>
          </a:p>
          <a:p>
            <a:pPr lvl="1"/>
            <a:r>
              <a:rPr lang="en-US" sz="1600" dirty="0" smtClean="0"/>
              <a:t>2. Strongly typed HTML helper </a:t>
            </a:r>
          </a:p>
          <a:p>
            <a:pPr lvl="1"/>
            <a:r>
              <a:rPr lang="en-US" sz="1600" dirty="0" smtClean="0"/>
              <a:t>3. Template HTML helper</a:t>
            </a:r>
          </a:p>
          <a:p>
            <a:pPr lvl="1"/>
            <a:r>
              <a:rPr lang="en-US" sz="1600" dirty="0" smtClean="0"/>
              <a:t>4.Tag helpers</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457200" y="228600"/>
          <a:ext cx="8305800" cy="6324599"/>
        </p:xfrm>
        <a:graphic>
          <a:graphicData uri="http://schemas.openxmlformats.org/drawingml/2006/table">
            <a:tbl>
              <a:tblPr firstRow="1" bandRow="1">
                <a:tableStyleId>{5C22544A-7EE6-4342-B048-85BDC9FD1C3A}</a:tableStyleId>
              </a:tblPr>
              <a:tblGrid>
                <a:gridCol w="23876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3530600">
                  <a:extLst>
                    <a:ext uri="{9D8B030D-6E8A-4147-A177-3AD203B41FA5}">
                      <a16:colId xmlns:a16="http://schemas.microsoft.com/office/drawing/2014/main" val="20002"/>
                    </a:ext>
                  </a:extLst>
                </a:gridCol>
              </a:tblGrid>
              <a:tr h="566414">
                <a:tc>
                  <a:txBody>
                    <a:bodyPr/>
                    <a:lstStyle/>
                    <a:p>
                      <a:pPr algn="l" fontAlgn="b"/>
                      <a:r>
                        <a:rPr lang="en-US" b="1" dirty="0"/>
                        <a:t>HtmlHelper</a:t>
                      </a:r>
                      <a:endParaRPr lang="en-US" dirty="0"/>
                    </a:p>
                  </a:txBody>
                  <a:tcPr marL="47625" marR="47625" marT="47625" marB="47625" anchor="b"/>
                </a:tc>
                <a:tc>
                  <a:txBody>
                    <a:bodyPr/>
                    <a:lstStyle/>
                    <a:p>
                      <a:pPr algn="l" fontAlgn="b"/>
                      <a:r>
                        <a:rPr lang="en-US" b="1"/>
                        <a:t>Strogly Typed HtmlHelpers</a:t>
                      </a:r>
                      <a:endParaRPr lang="en-US"/>
                    </a:p>
                  </a:txBody>
                  <a:tcPr marL="47625" marR="47625" marT="47625" marB="47625" anchor="b"/>
                </a:tc>
                <a:tc>
                  <a:txBody>
                    <a:bodyPr/>
                    <a:lstStyle/>
                    <a:p>
                      <a:pPr algn="l" fontAlgn="b"/>
                      <a:r>
                        <a:rPr lang="en-US" b="1"/>
                        <a:t>Html Control</a:t>
                      </a:r>
                      <a:endParaRPr lang="en-US"/>
                    </a:p>
                  </a:txBody>
                  <a:tcPr marL="47625" marR="47625" marT="47625" marB="47625" anchor="b"/>
                </a:tc>
                <a:extLst>
                  <a:ext uri="{0D108BD9-81ED-4DB2-BD59-A6C34878D82A}">
                    <a16:rowId xmlns:a16="http://schemas.microsoft.com/office/drawing/2014/main" val="10000"/>
                  </a:ext>
                </a:extLst>
              </a:tr>
              <a:tr h="325101">
                <a:tc>
                  <a:txBody>
                    <a:bodyPr/>
                    <a:lstStyle/>
                    <a:p>
                      <a:pPr fontAlgn="t"/>
                      <a:r>
                        <a:rPr lang="en-US"/>
                        <a:t>Html.ActionLink</a:t>
                      </a:r>
                    </a:p>
                  </a:txBody>
                  <a:tcPr marL="47625" marR="47625" marT="47625" marB="47625"/>
                </a:tc>
                <a:tc>
                  <a:txBody>
                    <a:bodyPr/>
                    <a:lstStyle/>
                    <a:p>
                      <a:pPr fontAlgn="t"/>
                      <a:endParaRPr lang="en-US"/>
                    </a:p>
                  </a:txBody>
                  <a:tcPr marL="47625" marR="47625" marT="47625" marB="47625"/>
                </a:tc>
                <a:tc>
                  <a:txBody>
                    <a:bodyPr/>
                    <a:lstStyle/>
                    <a:p>
                      <a:pPr fontAlgn="t"/>
                      <a:r>
                        <a:rPr lang="en-US"/>
                        <a:t>Anchor link</a:t>
                      </a:r>
                    </a:p>
                  </a:txBody>
                  <a:tcPr marL="47625" marR="47625" marT="47625" marB="47625"/>
                </a:tc>
                <a:extLst>
                  <a:ext uri="{0D108BD9-81ED-4DB2-BD59-A6C34878D82A}">
                    <a16:rowId xmlns:a16="http://schemas.microsoft.com/office/drawing/2014/main" val="10001"/>
                  </a:ext>
                </a:extLst>
              </a:tr>
              <a:tr h="325101">
                <a:tc>
                  <a:txBody>
                    <a:bodyPr/>
                    <a:lstStyle/>
                    <a:p>
                      <a:pPr fontAlgn="t"/>
                      <a:r>
                        <a:rPr lang="en-US"/>
                        <a:t>Html.TextBox</a:t>
                      </a:r>
                    </a:p>
                  </a:txBody>
                  <a:tcPr marL="47625" marR="47625" marT="47625" marB="47625"/>
                </a:tc>
                <a:tc>
                  <a:txBody>
                    <a:bodyPr/>
                    <a:lstStyle/>
                    <a:p>
                      <a:pPr fontAlgn="t"/>
                      <a:r>
                        <a:rPr lang="en-US"/>
                        <a:t>Html.TextBoxFor</a:t>
                      </a:r>
                    </a:p>
                  </a:txBody>
                  <a:tcPr marL="47625" marR="47625" marT="47625" marB="47625"/>
                </a:tc>
                <a:tc>
                  <a:txBody>
                    <a:bodyPr/>
                    <a:lstStyle/>
                    <a:p>
                      <a:pPr fontAlgn="t"/>
                      <a:r>
                        <a:rPr lang="en-US"/>
                        <a:t>Textbox</a:t>
                      </a:r>
                    </a:p>
                  </a:txBody>
                  <a:tcPr marL="47625" marR="47625" marT="47625" marB="47625"/>
                </a:tc>
                <a:extLst>
                  <a:ext uri="{0D108BD9-81ED-4DB2-BD59-A6C34878D82A}">
                    <a16:rowId xmlns:a16="http://schemas.microsoft.com/office/drawing/2014/main" val="10002"/>
                  </a:ext>
                </a:extLst>
              </a:tr>
              <a:tr h="325101">
                <a:tc>
                  <a:txBody>
                    <a:bodyPr/>
                    <a:lstStyle/>
                    <a:p>
                      <a:pPr fontAlgn="t"/>
                      <a:r>
                        <a:rPr lang="en-US"/>
                        <a:t>Html.TextArea</a:t>
                      </a:r>
                    </a:p>
                  </a:txBody>
                  <a:tcPr marL="47625" marR="47625" marT="47625" marB="47625"/>
                </a:tc>
                <a:tc>
                  <a:txBody>
                    <a:bodyPr/>
                    <a:lstStyle/>
                    <a:p>
                      <a:pPr fontAlgn="t"/>
                      <a:r>
                        <a:rPr lang="en-US"/>
                        <a:t>Html.TextAreaFor</a:t>
                      </a:r>
                    </a:p>
                  </a:txBody>
                  <a:tcPr marL="47625" marR="47625" marT="47625" marB="47625"/>
                </a:tc>
                <a:tc>
                  <a:txBody>
                    <a:bodyPr/>
                    <a:lstStyle/>
                    <a:p>
                      <a:pPr fontAlgn="t"/>
                      <a:r>
                        <a:rPr lang="en-US"/>
                        <a:t>TextArea</a:t>
                      </a:r>
                    </a:p>
                  </a:txBody>
                  <a:tcPr marL="47625" marR="47625" marT="47625" marB="47625"/>
                </a:tc>
                <a:extLst>
                  <a:ext uri="{0D108BD9-81ED-4DB2-BD59-A6C34878D82A}">
                    <a16:rowId xmlns:a16="http://schemas.microsoft.com/office/drawing/2014/main" val="10003"/>
                  </a:ext>
                </a:extLst>
              </a:tr>
              <a:tr h="325101">
                <a:tc>
                  <a:txBody>
                    <a:bodyPr/>
                    <a:lstStyle/>
                    <a:p>
                      <a:pPr fontAlgn="t"/>
                      <a:r>
                        <a:rPr lang="en-US"/>
                        <a:t>Html.CheckBox</a:t>
                      </a:r>
                    </a:p>
                  </a:txBody>
                  <a:tcPr marL="47625" marR="47625" marT="47625" marB="47625"/>
                </a:tc>
                <a:tc>
                  <a:txBody>
                    <a:bodyPr/>
                    <a:lstStyle/>
                    <a:p>
                      <a:pPr fontAlgn="t"/>
                      <a:r>
                        <a:rPr lang="en-US"/>
                        <a:t>Html.CheckBoxFor</a:t>
                      </a:r>
                    </a:p>
                  </a:txBody>
                  <a:tcPr marL="47625" marR="47625" marT="47625" marB="47625"/>
                </a:tc>
                <a:tc>
                  <a:txBody>
                    <a:bodyPr/>
                    <a:lstStyle/>
                    <a:p>
                      <a:pPr fontAlgn="t"/>
                      <a:r>
                        <a:rPr lang="en-US"/>
                        <a:t>Checkbox</a:t>
                      </a:r>
                    </a:p>
                  </a:txBody>
                  <a:tcPr marL="47625" marR="47625" marT="47625" marB="47625"/>
                </a:tc>
                <a:extLst>
                  <a:ext uri="{0D108BD9-81ED-4DB2-BD59-A6C34878D82A}">
                    <a16:rowId xmlns:a16="http://schemas.microsoft.com/office/drawing/2014/main" val="10004"/>
                  </a:ext>
                </a:extLst>
              </a:tr>
              <a:tr h="325101">
                <a:tc>
                  <a:txBody>
                    <a:bodyPr/>
                    <a:lstStyle/>
                    <a:p>
                      <a:pPr fontAlgn="t"/>
                      <a:r>
                        <a:rPr lang="en-US"/>
                        <a:t>Html.RadioButton</a:t>
                      </a:r>
                    </a:p>
                  </a:txBody>
                  <a:tcPr marL="47625" marR="47625" marT="47625" marB="47625"/>
                </a:tc>
                <a:tc>
                  <a:txBody>
                    <a:bodyPr/>
                    <a:lstStyle/>
                    <a:p>
                      <a:pPr fontAlgn="t"/>
                      <a:r>
                        <a:rPr lang="en-US"/>
                        <a:t>Html.RadioButtonFor</a:t>
                      </a:r>
                    </a:p>
                  </a:txBody>
                  <a:tcPr marL="47625" marR="47625" marT="47625" marB="47625"/>
                </a:tc>
                <a:tc>
                  <a:txBody>
                    <a:bodyPr/>
                    <a:lstStyle/>
                    <a:p>
                      <a:pPr fontAlgn="t"/>
                      <a:r>
                        <a:rPr lang="en-US"/>
                        <a:t>Radio button</a:t>
                      </a:r>
                    </a:p>
                  </a:txBody>
                  <a:tcPr marL="47625" marR="47625" marT="47625" marB="47625"/>
                </a:tc>
                <a:extLst>
                  <a:ext uri="{0D108BD9-81ED-4DB2-BD59-A6C34878D82A}">
                    <a16:rowId xmlns:a16="http://schemas.microsoft.com/office/drawing/2014/main" val="10005"/>
                  </a:ext>
                </a:extLst>
              </a:tr>
              <a:tr h="463580">
                <a:tc>
                  <a:txBody>
                    <a:bodyPr/>
                    <a:lstStyle/>
                    <a:p>
                      <a:pPr fontAlgn="t"/>
                      <a:r>
                        <a:rPr lang="en-US"/>
                        <a:t>Html.DropDownList</a:t>
                      </a:r>
                    </a:p>
                  </a:txBody>
                  <a:tcPr marL="47625" marR="47625" marT="47625" marB="47625"/>
                </a:tc>
                <a:tc>
                  <a:txBody>
                    <a:bodyPr/>
                    <a:lstStyle/>
                    <a:p>
                      <a:pPr fontAlgn="t"/>
                      <a:r>
                        <a:rPr lang="en-US"/>
                        <a:t>Html.DropDownListFor</a:t>
                      </a:r>
                    </a:p>
                  </a:txBody>
                  <a:tcPr marL="47625" marR="47625" marT="47625" marB="47625"/>
                </a:tc>
                <a:tc>
                  <a:txBody>
                    <a:bodyPr/>
                    <a:lstStyle/>
                    <a:p>
                      <a:pPr fontAlgn="t"/>
                      <a:r>
                        <a:rPr lang="en-US"/>
                        <a:t>Dropdown, combobox</a:t>
                      </a:r>
                    </a:p>
                  </a:txBody>
                  <a:tcPr marL="47625" marR="47625" marT="47625" marB="47625"/>
                </a:tc>
                <a:extLst>
                  <a:ext uri="{0D108BD9-81ED-4DB2-BD59-A6C34878D82A}">
                    <a16:rowId xmlns:a16="http://schemas.microsoft.com/office/drawing/2014/main" val="10006"/>
                  </a:ext>
                </a:extLst>
              </a:tr>
              <a:tr h="325101">
                <a:tc>
                  <a:txBody>
                    <a:bodyPr/>
                    <a:lstStyle/>
                    <a:p>
                      <a:pPr fontAlgn="t"/>
                      <a:r>
                        <a:rPr lang="en-US"/>
                        <a:t>Html.ListBox</a:t>
                      </a:r>
                    </a:p>
                  </a:txBody>
                  <a:tcPr marL="47625" marR="47625" marT="47625" marB="47625"/>
                </a:tc>
                <a:tc>
                  <a:txBody>
                    <a:bodyPr/>
                    <a:lstStyle/>
                    <a:p>
                      <a:pPr fontAlgn="t"/>
                      <a:r>
                        <a:rPr lang="en-US"/>
                        <a:t>Html.ListBoxFor</a:t>
                      </a:r>
                    </a:p>
                  </a:txBody>
                  <a:tcPr marL="47625" marR="47625" marT="47625" marB="47625"/>
                </a:tc>
                <a:tc>
                  <a:txBody>
                    <a:bodyPr/>
                    <a:lstStyle/>
                    <a:p>
                      <a:pPr fontAlgn="t"/>
                      <a:r>
                        <a:rPr lang="en-US"/>
                        <a:t>multi-select list box</a:t>
                      </a:r>
                    </a:p>
                  </a:txBody>
                  <a:tcPr marL="47625" marR="47625" marT="47625" marB="47625"/>
                </a:tc>
                <a:extLst>
                  <a:ext uri="{0D108BD9-81ED-4DB2-BD59-A6C34878D82A}">
                    <a16:rowId xmlns:a16="http://schemas.microsoft.com/office/drawing/2014/main" val="10007"/>
                  </a:ext>
                </a:extLst>
              </a:tr>
              <a:tr h="325101">
                <a:tc>
                  <a:txBody>
                    <a:bodyPr/>
                    <a:lstStyle/>
                    <a:p>
                      <a:pPr fontAlgn="t"/>
                      <a:r>
                        <a:rPr lang="en-US"/>
                        <a:t>Html.Hidden</a:t>
                      </a:r>
                    </a:p>
                  </a:txBody>
                  <a:tcPr marL="47625" marR="47625" marT="47625" marB="47625"/>
                </a:tc>
                <a:tc>
                  <a:txBody>
                    <a:bodyPr/>
                    <a:lstStyle/>
                    <a:p>
                      <a:pPr fontAlgn="t"/>
                      <a:r>
                        <a:rPr lang="en-US"/>
                        <a:t>Html.HiddenFor</a:t>
                      </a:r>
                    </a:p>
                  </a:txBody>
                  <a:tcPr marL="47625" marR="47625" marT="47625" marB="47625"/>
                </a:tc>
                <a:tc>
                  <a:txBody>
                    <a:bodyPr/>
                    <a:lstStyle/>
                    <a:p>
                      <a:pPr fontAlgn="t"/>
                      <a:r>
                        <a:rPr lang="en-US"/>
                        <a:t>Hidden field</a:t>
                      </a:r>
                    </a:p>
                  </a:txBody>
                  <a:tcPr marL="47625" marR="47625" marT="47625" marB="47625"/>
                </a:tc>
                <a:extLst>
                  <a:ext uri="{0D108BD9-81ED-4DB2-BD59-A6C34878D82A}">
                    <a16:rowId xmlns:a16="http://schemas.microsoft.com/office/drawing/2014/main" val="10008"/>
                  </a:ext>
                </a:extLst>
              </a:tr>
              <a:tr h="325101">
                <a:tc>
                  <a:txBody>
                    <a:bodyPr/>
                    <a:lstStyle/>
                    <a:p>
                      <a:pPr fontAlgn="t"/>
                      <a:r>
                        <a:rPr lang="en-US"/>
                        <a:t>Password</a:t>
                      </a:r>
                    </a:p>
                  </a:txBody>
                  <a:tcPr marL="47625" marR="47625" marT="47625" marB="47625"/>
                </a:tc>
                <a:tc>
                  <a:txBody>
                    <a:bodyPr/>
                    <a:lstStyle/>
                    <a:p>
                      <a:pPr fontAlgn="t"/>
                      <a:r>
                        <a:rPr lang="en-US"/>
                        <a:t>Html.PasswordFor</a:t>
                      </a:r>
                    </a:p>
                  </a:txBody>
                  <a:tcPr marL="47625" marR="47625" marT="47625" marB="47625"/>
                </a:tc>
                <a:tc>
                  <a:txBody>
                    <a:bodyPr/>
                    <a:lstStyle/>
                    <a:p>
                      <a:pPr fontAlgn="t"/>
                      <a:r>
                        <a:rPr lang="en-US"/>
                        <a:t>Password textbox</a:t>
                      </a:r>
                    </a:p>
                  </a:txBody>
                  <a:tcPr marL="47625" marR="47625" marT="47625" marB="47625"/>
                </a:tc>
                <a:extLst>
                  <a:ext uri="{0D108BD9-81ED-4DB2-BD59-A6C34878D82A}">
                    <a16:rowId xmlns:a16="http://schemas.microsoft.com/office/drawing/2014/main" val="10009"/>
                  </a:ext>
                </a:extLst>
              </a:tr>
              <a:tr h="325101">
                <a:tc>
                  <a:txBody>
                    <a:bodyPr/>
                    <a:lstStyle/>
                    <a:p>
                      <a:pPr fontAlgn="t"/>
                      <a:r>
                        <a:rPr lang="en-US"/>
                        <a:t>Html.Display</a:t>
                      </a:r>
                    </a:p>
                  </a:txBody>
                  <a:tcPr marL="47625" marR="47625" marT="47625" marB="47625"/>
                </a:tc>
                <a:tc>
                  <a:txBody>
                    <a:bodyPr/>
                    <a:lstStyle/>
                    <a:p>
                      <a:pPr fontAlgn="t"/>
                      <a:r>
                        <a:rPr lang="en-US"/>
                        <a:t>Html.DisplayFor</a:t>
                      </a:r>
                    </a:p>
                  </a:txBody>
                  <a:tcPr marL="47625" marR="47625" marT="47625" marB="47625"/>
                </a:tc>
                <a:tc>
                  <a:txBody>
                    <a:bodyPr/>
                    <a:lstStyle/>
                    <a:p>
                      <a:pPr fontAlgn="t"/>
                      <a:r>
                        <a:rPr lang="en-US"/>
                        <a:t>Html text</a:t>
                      </a:r>
                    </a:p>
                  </a:txBody>
                  <a:tcPr marL="47625" marR="47625" marT="47625" marB="47625"/>
                </a:tc>
                <a:extLst>
                  <a:ext uri="{0D108BD9-81ED-4DB2-BD59-A6C34878D82A}">
                    <a16:rowId xmlns:a16="http://schemas.microsoft.com/office/drawing/2014/main" val="10010"/>
                  </a:ext>
                </a:extLst>
              </a:tr>
              <a:tr h="325101">
                <a:tc>
                  <a:txBody>
                    <a:bodyPr/>
                    <a:lstStyle/>
                    <a:p>
                      <a:pPr fontAlgn="t"/>
                      <a:r>
                        <a:rPr lang="en-US"/>
                        <a:t>Html.Label</a:t>
                      </a:r>
                    </a:p>
                  </a:txBody>
                  <a:tcPr marL="47625" marR="47625" marT="47625" marB="47625"/>
                </a:tc>
                <a:tc>
                  <a:txBody>
                    <a:bodyPr/>
                    <a:lstStyle/>
                    <a:p>
                      <a:pPr fontAlgn="t"/>
                      <a:r>
                        <a:rPr lang="en-US"/>
                        <a:t>Html.LabelFor</a:t>
                      </a:r>
                    </a:p>
                  </a:txBody>
                  <a:tcPr marL="47625" marR="47625" marT="47625" marB="47625"/>
                </a:tc>
                <a:tc>
                  <a:txBody>
                    <a:bodyPr/>
                    <a:lstStyle/>
                    <a:p>
                      <a:pPr fontAlgn="t"/>
                      <a:r>
                        <a:rPr lang="en-US"/>
                        <a:t>Label</a:t>
                      </a:r>
                    </a:p>
                  </a:txBody>
                  <a:tcPr marL="47625" marR="47625" marT="47625" marB="47625"/>
                </a:tc>
                <a:extLst>
                  <a:ext uri="{0D108BD9-81ED-4DB2-BD59-A6C34878D82A}">
                    <a16:rowId xmlns:a16="http://schemas.microsoft.com/office/drawing/2014/main" val="10011"/>
                  </a:ext>
                </a:extLst>
              </a:tr>
              <a:tr h="1521429">
                <a:tc>
                  <a:txBody>
                    <a:bodyPr/>
                    <a:lstStyle/>
                    <a:p>
                      <a:pPr fontAlgn="t"/>
                      <a:r>
                        <a:rPr lang="en-US"/>
                        <a:t>Html.Editor</a:t>
                      </a:r>
                    </a:p>
                  </a:txBody>
                  <a:tcPr marL="47625" marR="47625" marT="47625" marB="47625"/>
                </a:tc>
                <a:tc>
                  <a:txBody>
                    <a:bodyPr/>
                    <a:lstStyle/>
                    <a:p>
                      <a:pPr fontAlgn="t"/>
                      <a:r>
                        <a:rPr lang="en-US" dirty="0"/>
                        <a:t>Html.EditorFor</a:t>
                      </a:r>
                    </a:p>
                  </a:txBody>
                  <a:tcPr marL="47625" marR="47625" marT="47625" marB="47625"/>
                </a:tc>
                <a:tc>
                  <a:txBody>
                    <a:bodyPr/>
                    <a:lstStyle/>
                    <a:p>
                      <a:pPr fontAlgn="t"/>
                      <a:r>
                        <a:rPr lang="en-US" dirty="0"/>
                        <a:t>Generates Html controls based on data type of specified model property e.g. textbox for string property, numeric field for </a:t>
                      </a:r>
                      <a:r>
                        <a:rPr lang="en-US" dirty="0" err="1"/>
                        <a:t>int</a:t>
                      </a:r>
                      <a:r>
                        <a:rPr lang="en-US" dirty="0"/>
                        <a:t>, double or other numeric type.</a:t>
                      </a:r>
                    </a:p>
                  </a:txBody>
                  <a:tcPr marL="47625" marR="47625" marT="47625" marB="47625"/>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064604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Tag Helpers</a:t>
            </a:r>
          </a:p>
        </p:txBody>
      </p:sp>
      <p:sp>
        <p:nvSpPr>
          <p:cNvPr id="5" name="Content Placeholder 4"/>
          <p:cNvSpPr>
            <a:spLocks noGrp="1"/>
          </p:cNvSpPr>
          <p:nvPr>
            <p:ph sz="quarter" idx="1"/>
          </p:nvPr>
        </p:nvSpPr>
        <p:spPr/>
        <p:txBody>
          <a:bodyPr>
            <a:normAutofit fontScale="92500" lnSpcReduction="20000"/>
          </a:bodyPr>
          <a:lstStyle/>
          <a:p>
            <a:r>
              <a:rPr lang="en-US" dirty="0"/>
              <a:t>Tag Helpers are classes written in C# but are attached to HTML elements in order to run server-side code from Razor view</a:t>
            </a:r>
            <a:r>
              <a:rPr lang="en-US" dirty="0" smtClean="0"/>
              <a:t>.</a:t>
            </a:r>
          </a:p>
          <a:p>
            <a:r>
              <a:rPr lang="en-US" b="1" dirty="0"/>
              <a:t>Using Tag </a:t>
            </a:r>
            <a:r>
              <a:rPr lang="en-US" b="1" dirty="0" smtClean="0"/>
              <a:t>Helpers</a:t>
            </a:r>
          </a:p>
          <a:p>
            <a:r>
              <a:rPr lang="en-US" dirty="0"/>
              <a:t>In order to use the inbuilt or custom Tag Helpers, one has to first reference Tag Helper library named </a:t>
            </a:r>
            <a:r>
              <a:rPr lang="en-US" dirty="0" err="1"/>
              <a:t>Microsoft.AspNetCore.Mvc.TagHelpers</a:t>
            </a:r>
            <a:r>
              <a:rPr lang="en-US" dirty="0"/>
              <a:t>. It can also be taken from </a:t>
            </a:r>
            <a:r>
              <a:rPr lang="en-US" dirty="0" err="1"/>
              <a:t>Nuget</a:t>
            </a:r>
            <a:r>
              <a:rPr lang="en-US" dirty="0"/>
              <a:t>. Once referenced, import it using @</a:t>
            </a:r>
            <a:r>
              <a:rPr lang="en-US" dirty="0" err="1"/>
              <a:t>AddTagHelper</a:t>
            </a:r>
            <a:r>
              <a:rPr lang="en-US" dirty="0"/>
              <a:t> directive as shown below inside _</a:t>
            </a:r>
            <a:r>
              <a:rPr lang="en-US" dirty="0" err="1" smtClean="0"/>
              <a:t>ViewImports.cshtml</a:t>
            </a:r>
            <a:endParaRPr lang="en-US" dirty="0" smtClean="0"/>
          </a:p>
          <a:p>
            <a:r>
              <a:rPr lang="en-US" dirty="0"/>
              <a:t>@</a:t>
            </a:r>
            <a:r>
              <a:rPr lang="en-US" dirty="0" err="1"/>
              <a:t>addTagHelper</a:t>
            </a:r>
            <a:r>
              <a:rPr lang="en-US" dirty="0"/>
              <a:t> *,</a:t>
            </a:r>
            <a:r>
              <a:rPr lang="en-US" dirty="0" err="1"/>
              <a:t>Microsoft.AspNetCore.Mvc.TagHelpers</a:t>
            </a:r>
            <a:r>
              <a:rPr lang="en-US" dirty="0"/>
              <a:t> </a:t>
            </a:r>
            <a:endParaRPr lang="en-US" sz="1600" dirty="0"/>
          </a:p>
        </p:txBody>
      </p:sp>
    </p:spTree>
    <p:extLst>
      <p:ext uri="{BB962C8B-B14F-4D97-AF65-F5344CB8AC3E}">
        <p14:creationId xmlns:p14="http://schemas.microsoft.com/office/powerpoint/2010/main" val="4064604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BUILT-IN TAG HELPERS</a:t>
            </a:r>
          </a:p>
        </p:txBody>
      </p:sp>
      <p:sp>
        <p:nvSpPr>
          <p:cNvPr id="5" name="Content Placeholder 4"/>
          <p:cNvSpPr>
            <a:spLocks noGrp="1"/>
          </p:cNvSpPr>
          <p:nvPr>
            <p:ph sz="quarter" idx="1"/>
          </p:nvPr>
        </p:nvSpPr>
        <p:spPr/>
        <p:txBody>
          <a:bodyPr>
            <a:normAutofit fontScale="92500" lnSpcReduction="20000"/>
          </a:bodyPr>
          <a:lstStyle/>
          <a:p>
            <a:r>
              <a:rPr lang="en-US" dirty="0"/>
              <a:t>Tag Helpers are classes written in C# but are attached to HTML elements in order to run server-side code from Razor view</a:t>
            </a:r>
            <a:r>
              <a:rPr lang="en-US" dirty="0" smtClean="0"/>
              <a:t>.</a:t>
            </a:r>
          </a:p>
          <a:p>
            <a:r>
              <a:rPr lang="en-US" b="1" dirty="0"/>
              <a:t>Using Tag </a:t>
            </a:r>
            <a:r>
              <a:rPr lang="en-US" b="1" dirty="0" smtClean="0"/>
              <a:t>Helpers</a:t>
            </a:r>
          </a:p>
          <a:p>
            <a:r>
              <a:rPr lang="en-US" dirty="0"/>
              <a:t>In order to use the inbuilt or custom Tag Helpers, one has to first reference Tag Helper library named </a:t>
            </a:r>
            <a:r>
              <a:rPr lang="en-US" dirty="0" err="1"/>
              <a:t>Microsoft.AspNetCore.Mvc.TagHelpers</a:t>
            </a:r>
            <a:r>
              <a:rPr lang="en-US" dirty="0"/>
              <a:t>. It can also be taken from </a:t>
            </a:r>
            <a:r>
              <a:rPr lang="en-US" dirty="0" err="1"/>
              <a:t>Nuget</a:t>
            </a:r>
            <a:r>
              <a:rPr lang="en-US" dirty="0"/>
              <a:t>. Once referenced, import it using @</a:t>
            </a:r>
            <a:r>
              <a:rPr lang="en-US" dirty="0" err="1"/>
              <a:t>AddTagHelper</a:t>
            </a:r>
            <a:r>
              <a:rPr lang="en-US" dirty="0"/>
              <a:t> directive as shown below inside _</a:t>
            </a:r>
            <a:r>
              <a:rPr lang="en-US" dirty="0" err="1" smtClean="0"/>
              <a:t>ViewImports.cshtml</a:t>
            </a:r>
            <a:endParaRPr lang="en-US" dirty="0" smtClean="0"/>
          </a:p>
          <a:p>
            <a:r>
              <a:rPr lang="en-US" dirty="0"/>
              <a:t>@</a:t>
            </a:r>
            <a:r>
              <a:rPr lang="en-US" dirty="0" err="1"/>
              <a:t>addTagHelper</a:t>
            </a:r>
            <a:r>
              <a:rPr lang="en-US" dirty="0"/>
              <a:t> *,</a:t>
            </a:r>
            <a:r>
              <a:rPr lang="en-US" dirty="0" err="1"/>
              <a:t>Microsoft.AspNetCore.Mvc.TagHelpers</a:t>
            </a:r>
            <a:r>
              <a:rPr lang="en-US" dirty="0"/>
              <a:t> </a:t>
            </a:r>
            <a:endParaRPr lang="en-US" sz="1600" dirty="0"/>
          </a:p>
        </p:txBody>
      </p:sp>
    </p:spTree>
    <p:extLst>
      <p:ext uri="{BB962C8B-B14F-4D97-AF65-F5344CB8AC3E}">
        <p14:creationId xmlns:p14="http://schemas.microsoft.com/office/powerpoint/2010/main" val="1881516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Standard HTML helper</a:t>
            </a:r>
          </a:p>
        </p:txBody>
      </p:sp>
      <p:sp>
        <p:nvSpPr>
          <p:cNvPr id="5" name="Content Placeholder 4"/>
          <p:cNvSpPr>
            <a:spLocks noGrp="1"/>
          </p:cNvSpPr>
          <p:nvPr>
            <p:ph sz="quarter" idx="1"/>
          </p:nvPr>
        </p:nvSpPr>
        <p:spPr/>
        <p:txBody>
          <a:bodyPr>
            <a:normAutofit lnSpcReduction="10000"/>
          </a:bodyPr>
          <a:lstStyle/>
          <a:p>
            <a:r>
              <a:rPr lang="en-US" sz="1800" dirty="0" smtClean="0"/>
              <a:t>These </a:t>
            </a:r>
            <a:r>
              <a:rPr lang="en-US" sz="1800" dirty="0"/>
              <a:t>helpers are used to render the most common types of HTML elements such as HTML text boxes, checkboxes and so on</a:t>
            </a:r>
            <a:r>
              <a:rPr lang="en-US" sz="1800" dirty="0" smtClean="0"/>
              <a:t>.</a:t>
            </a:r>
          </a:p>
          <a:p>
            <a:r>
              <a:rPr lang="en-US" sz="1800" dirty="0" err="1"/>
              <a:t>Html.ActionLink</a:t>
            </a:r>
            <a:r>
              <a:rPr lang="en-US" sz="1800" dirty="0"/>
              <a:t>()</a:t>
            </a:r>
          </a:p>
          <a:p>
            <a:r>
              <a:rPr lang="en-US" sz="1800" dirty="0" err="1" smtClean="0"/>
              <a:t>Html.BeginForm</a:t>
            </a:r>
            <a:r>
              <a:rPr lang="en-US" sz="1800" dirty="0" smtClean="0"/>
              <a:t>()</a:t>
            </a:r>
          </a:p>
          <a:p>
            <a:r>
              <a:rPr lang="en-US" sz="1800" dirty="0" err="1"/>
              <a:t>Html.EndForm</a:t>
            </a:r>
            <a:r>
              <a:rPr lang="en-US" sz="1800" dirty="0" smtClean="0"/>
              <a:t>()</a:t>
            </a:r>
          </a:p>
          <a:p>
            <a:r>
              <a:rPr lang="en-US" sz="1800" dirty="0" err="1"/>
              <a:t>Html.TextBox</a:t>
            </a:r>
            <a:r>
              <a:rPr lang="en-US" sz="1800" dirty="0" smtClean="0"/>
              <a:t>()</a:t>
            </a:r>
          </a:p>
          <a:p>
            <a:r>
              <a:rPr lang="en-US" sz="1800" dirty="0" err="1"/>
              <a:t>Html.Password</a:t>
            </a:r>
            <a:r>
              <a:rPr lang="en-US" sz="1800" dirty="0" smtClean="0"/>
              <a:t>()</a:t>
            </a:r>
            <a:endParaRPr lang="en-US" sz="1800" dirty="0"/>
          </a:p>
          <a:p>
            <a:r>
              <a:rPr lang="en-US" sz="1800" dirty="0" err="1"/>
              <a:t>Html.CheckBox</a:t>
            </a:r>
            <a:r>
              <a:rPr lang="en-US" sz="1800" dirty="0" smtClean="0"/>
              <a:t>()</a:t>
            </a:r>
          </a:p>
          <a:p>
            <a:r>
              <a:rPr lang="en-US" sz="1800" dirty="0" err="1"/>
              <a:t>Html.RadioButton</a:t>
            </a:r>
            <a:r>
              <a:rPr lang="en-US" sz="1800" dirty="0"/>
              <a:t>()</a:t>
            </a:r>
          </a:p>
          <a:p>
            <a:r>
              <a:rPr lang="en-US" sz="1800" dirty="0" err="1"/>
              <a:t>Html.DropDownList</a:t>
            </a:r>
            <a:r>
              <a:rPr lang="en-US" sz="1800" dirty="0"/>
              <a:t>()</a:t>
            </a:r>
          </a:p>
          <a:p>
            <a:r>
              <a:rPr lang="en-US" sz="1800" dirty="0" err="1" smtClean="0"/>
              <a:t>Html.Hidden</a:t>
            </a:r>
            <a:r>
              <a:rPr lang="en-US" sz="1800" dirty="0"/>
              <a:t>()</a:t>
            </a:r>
          </a:p>
          <a:p>
            <a:r>
              <a:rPr lang="en-US" sz="1800" dirty="0" err="1"/>
              <a:t>Html.ListBox</a:t>
            </a:r>
            <a:r>
              <a:rPr lang="en-US" sz="1800" dirty="0" smtClean="0"/>
              <a:t>()</a:t>
            </a:r>
            <a:endParaRPr lang="en-US" sz="1800" dirty="0"/>
          </a:p>
          <a:p>
            <a:r>
              <a:rPr lang="en-US" sz="1800" dirty="0" err="1"/>
              <a:t>Html.TextArea</a:t>
            </a:r>
            <a:r>
              <a:rPr lang="en-US" sz="1800" dirty="0"/>
              <a:t>()</a:t>
            </a:r>
          </a:p>
          <a:p>
            <a:endParaRPr lang="en-US" sz="1800" dirty="0" smtClean="0"/>
          </a:p>
        </p:txBody>
      </p:sp>
    </p:spTree>
    <p:extLst>
      <p:ext uri="{BB962C8B-B14F-4D97-AF65-F5344CB8AC3E}">
        <p14:creationId xmlns:p14="http://schemas.microsoft.com/office/powerpoint/2010/main" val="2988265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Standard HTML helper</a:t>
            </a:r>
          </a:p>
        </p:txBody>
      </p:sp>
      <p:sp>
        <p:nvSpPr>
          <p:cNvPr id="5" name="Content Placeholder 4"/>
          <p:cNvSpPr>
            <a:spLocks noGrp="1"/>
          </p:cNvSpPr>
          <p:nvPr>
            <p:ph sz="quarter" idx="1"/>
          </p:nvPr>
        </p:nvSpPr>
        <p:spPr/>
        <p:txBody>
          <a:bodyPr>
            <a:normAutofit/>
          </a:bodyPr>
          <a:lstStyle/>
          <a:p>
            <a:pPr>
              <a:buFont typeface="+mj-lt"/>
              <a:buAutoNum type="arabicPeriod"/>
            </a:pPr>
            <a:r>
              <a:rPr lang="en-US" sz="1800" dirty="0" smtClean="0">
                <a:solidFill>
                  <a:srgbClr val="000000"/>
                </a:solidFill>
                <a:latin typeface="Consolas"/>
              </a:rPr>
              <a:t>Form:</a:t>
            </a:r>
          </a:p>
          <a:p>
            <a:pPr>
              <a:buFont typeface="+mj-lt"/>
              <a:buAutoNum type="arabicPeriod"/>
            </a:pPr>
            <a:r>
              <a:rPr lang="en-US" sz="1800" dirty="0" smtClean="0">
                <a:solidFill>
                  <a:srgbClr val="000000"/>
                </a:solidFill>
                <a:latin typeface="Consolas"/>
              </a:rPr>
              <a:t>&lt;</a:t>
            </a:r>
            <a:r>
              <a:rPr lang="en-US" sz="1800" dirty="0">
                <a:solidFill>
                  <a:srgbClr val="000000"/>
                </a:solidFill>
                <a:latin typeface="Consolas"/>
              </a:rPr>
              <a:t>div&gt;   </a:t>
            </a:r>
            <a:endParaRPr lang="en-US" sz="1800" dirty="0">
              <a:solidFill>
                <a:srgbClr val="5C5C5C"/>
              </a:solidFill>
              <a:latin typeface="Consolas"/>
            </a:endParaRPr>
          </a:p>
          <a:p>
            <a:pPr>
              <a:buFont typeface="+mj-lt"/>
              <a:buAutoNum type="arabicPeriod"/>
            </a:pPr>
            <a:r>
              <a:rPr lang="en-US" sz="1800" dirty="0">
                <a:solidFill>
                  <a:srgbClr val="000000"/>
                </a:solidFill>
                <a:latin typeface="Consolas"/>
              </a:rPr>
              <a:t>    @{  </a:t>
            </a:r>
            <a:endParaRPr lang="en-US" sz="1800" dirty="0">
              <a:solidFill>
                <a:srgbClr val="5C5C5C"/>
              </a:solidFill>
              <a:latin typeface="Consolas"/>
            </a:endParaRPr>
          </a:p>
          <a:p>
            <a:pPr>
              <a:buFont typeface="+mj-lt"/>
              <a:buAutoNum type="arabicPeriod"/>
            </a:pPr>
            <a:r>
              <a:rPr lang="en-US" sz="1800" dirty="0">
                <a:solidFill>
                  <a:srgbClr val="000000"/>
                </a:solidFill>
                <a:latin typeface="Consolas"/>
              </a:rPr>
              <a:t>        </a:t>
            </a:r>
            <a:r>
              <a:rPr lang="en-US" sz="1800" dirty="0" err="1">
                <a:solidFill>
                  <a:srgbClr val="000000"/>
                </a:solidFill>
                <a:latin typeface="Consolas"/>
              </a:rPr>
              <a:t>Html.BeginForm</a:t>
            </a:r>
            <a:r>
              <a:rPr lang="en-US" sz="1800" dirty="0">
                <a:solidFill>
                  <a:srgbClr val="000000"/>
                </a:solidFill>
                <a:latin typeface="Consolas"/>
              </a:rPr>
              <a:t>(</a:t>
            </a:r>
            <a:r>
              <a:rPr lang="en-US" sz="1800" dirty="0">
                <a:solidFill>
                  <a:srgbClr val="0000FF"/>
                </a:solidFill>
                <a:latin typeface="Consolas"/>
              </a:rPr>
              <a:t>"action"</a:t>
            </a:r>
            <a:r>
              <a:rPr lang="en-US" sz="1800" dirty="0">
                <a:solidFill>
                  <a:srgbClr val="000000"/>
                </a:solidFill>
                <a:latin typeface="Consolas"/>
              </a:rPr>
              <a:t>, </a:t>
            </a:r>
            <a:r>
              <a:rPr lang="en-US" sz="1800" dirty="0">
                <a:solidFill>
                  <a:srgbClr val="0000FF"/>
                </a:solidFill>
                <a:latin typeface="Consolas"/>
              </a:rPr>
              <a:t>"controller"</a:t>
            </a:r>
            <a:r>
              <a:rPr lang="en-US" sz="1800" dirty="0">
                <a:solidFill>
                  <a:srgbClr val="000000"/>
                </a:solidFill>
                <a:latin typeface="Consolas"/>
              </a:rPr>
              <a:t>, </a:t>
            </a:r>
            <a:r>
              <a:rPr lang="en-US" sz="1800" dirty="0">
                <a:solidFill>
                  <a:srgbClr val="0000FF"/>
                </a:solidFill>
                <a:latin typeface="Consolas"/>
              </a:rPr>
              <a:t>"POST"</a:t>
            </a:r>
            <a:r>
              <a:rPr lang="en-US" sz="1800" dirty="0">
                <a:solidFill>
                  <a:srgbClr val="000000"/>
                </a:solidFill>
                <a:latin typeface="Consolas"/>
              </a:rPr>
              <a:t>);  </a:t>
            </a:r>
            <a:endParaRPr lang="en-US" sz="1800" dirty="0">
              <a:solidFill>
                <a:srgbClr val="5C5C5C"/>
              </a:solidFill>
              <a:latin typeface="Consolas"/>
            </a:endParaRPr>
          </a:p>
          <a:p>
            <a:pPr>
              <a:buFont typeface="+mj-lt"/>
              <a:buAutoNum type="arabicPeriod"/>
            </a:pPr>
            <a:r>
              <a:rPr lang="en-US" sz="1800" dirty="0">
                <a:solidFill>
                  <a:srgbClr val="000000"/>
                </a:solidFill>
                <a:latin typeface="Consolas"/>
              </a:rPr>
              <a:t>        </a:t>
            </a:r>
            <a:r>
              <a:rPr lang="en-US" sz="1800" dirty="0" err="1">
                <a:solidFill>
                  <a:srgbClr val="000000"/>
                </a:solidFill>
                <a:latin typeface="Consolas"/>
              </a:rPr>
              <a:t>Html.EndForm</a:t>
            </a:r>
            <a:r>
              <a:rPr lang="en-US" sz="1800" dirty="0">
                <a:solidFill>
                  <a:srgbClr val="000000"/>
                </a:solidFill>
                <a:latin typeface="Consolas"/>
              </a:rPr>
              <a:t>();  </a:t>
            </a:r>
            <a:endParaRPr lang="en-US" sz="1800" dirty="0">
              <a:solidFill>
                <a:srgbClr val="5C5C5C"/>
              </a:solidFill>
              <a:latin typeface="Consolas"/>
            </a:endParaRPr>
          </a:p>
          <a:p>
            <a:pPr>
              <a:buFont typeface="+mj-lt"/>
              <a:buAutoNum type="arabicPeriod"/>
            </a:pPr>
            <a:r>
              <a:rPr lang="en-US" sz="1800" dirty="0">
                <a:solidFill>
                  <a:srgbClr val="000000"/>
                </a:solidFill>
                <a:latin typeface="Consolas"/>
              </a:rPr>
              <a:t>    }  </a:t>
            </a:r>
            <a:endParaRPr lang="en-US" sz="1800" dirty="0">
              <a:solidFill>
                <a:srgbClr val="5C5C5C"/>
              </a:solidFill>
              <a:latin typeface="Consolas"/>
            </a:endParaRPr>
          </a:p>
          <a:p>
            <a:pPr>
              <a:buFont typeface="+mj-lt"/>
              <a:buAutoNum type="arabicPeriod"/>
            </a:pPr>
            <a:r>
              <a:rPr lang="en-US" sz="1800" dirty="0">
                <a:solidFill>
                  <a:srgbClr val="000000"/>
                </a:solidFill>
                <a:latin typeface="Consolas"/>
              </a:rPr>
              <a:t>&lt;/div&gt;  </a:t>
            </a:r>
            <a:endParaRPr lang="en-US" sz="1800" dirty="0">
              <a:solidFill>
                <a:srgbClr val="5C5C5C"/>
              </a:solidFill>
              <a:latin typeface="Consolas"/>
            </a:endParaRPr>
          </a:p>
          <a:p>
            <a:r>
              <a:rPr lang="en-US" sz="1800" b="1" dirty="0" err="1" smtClean="0"/>
              <a:t>TextBox</a:t>
            </a:r>
            <a:r>
              <a:rPr lang="en-US" sz="1800" dirty="0">
                <a:solidFill>
                  <a:srgbClr val="000000"/>
                </a:solidFill>
                <a:latin typeface="Consolas"/>
              </a:rPr>
              <a:t> </a:t>
            </a:r>
            <a:endParaRPr lang="en-US" sz="1800" dirty="0">
              <a:solidFill>
                <a:srgbClr val="5C5C5C"/>
              </a:solidFill>
              <a:latin typeface="Consolas"/>
            </a:endParaRPr>
          </a:p>
          <a:p>
            <a:pPr>
              <a:buFont typeface="+mj-lt"/>
              <a:buAutoNum type="arabicPeriod"/>
            </a:pPr>
            <a:r>
              <a:rPr lang="en-US" sz="1800" dirty="0" smtClean="0">
                <a:solidFill>
                  <a:srgbClr val="000000"/>
                </a:solidFill>
              </a:rPr>
              <a:t>@</a:t>
            </a:r>
            <a:r>
              <a:rPr lang="en-US" sz="1800" dirty="0" err="1" smtClean="0">
                <a:solidFill>
                  <a:srgbClr val="000000"/>
                </a:solidFill>
              </a:rPr>
              <a:t>Html.TextBox</a:t>
            </a:r>
            <a:r>
              <a:rPr lang="en-US" sz="1800" dirty="0">
                <a:solidFill>
                  <a:srgbClr val="000000"/>
                </a:solidFill>
              </a:rPr>
              <a:t>(</a:t>
            </a:r>
            <a:r>
              <a:rPr lang="en-US" sz="1800" dirty="0">
                <a:solidFill>
                  <a:srgbClr val="0000FF"/>
                </a:solidFill>
              </a:rPr>
              <a:t>"name"</a:t>
            </a:r>
            <a:r>
              <a:rPr lang="en-US" sz="1800" dirty="0">
                <a:solidFill>
                  <a:srgbClr val="000000"/>
                </a:solidFill>
              </a:rPr>
              <a:t>); </a:t>
            </a:r>
            <a:endParaRPr lang="en-US" sz="1800" dirty="0" smtClean="0">
              <a:solidFill>
                <a:srgbClr val="000000"/>
              </a:solidFill>
            </a:endParaRPr>
          </a:p>
          <a:p>
            <a:pPr>
              <a:buFont typeface="+mj-lt"/>
              <a:buAutoNum type="arabicPeriod"/>
            </a:pPr>
            <a:r>
              <a:rPr lang="en-US" sz="1800" dirty="0" smtClean="0"/>
              <a:t>@</a:t>
            </a:r>
            <a:r>
              <a:rPr lang="en-US" sz="1800" dirty="0" err="1" smtClean="0"/>
              <a:t>Html.TextBox</a:t>
            </a:r>
            <a:r>
              <a:rPr lang="en-US" sz="1800" dirty="0" smtClean="0"/>
              <a:t>("</a:t>
            </a:r>
            <a:r>
              <a:rPr lang="en-US" sz="1800" dirty="0" err="1" smtClean="0"/>
              <a:t>StudentName</a:t>
            </a:r>
            <a:r>
              <a:rPr lang="en-US" sz="1800" dirty="0" smtClean="0"/>
              <a:t>", null, new { @class = "form-control" }) </a:t>
            </a:r>
            <a:endParaRPr lang="en-US" sz="1800" dirty="0" smtClean="0">
              <a:solidFill>
                <a:srgbClr val="000000"/>
              </a:solidFill>
              <a:latin typeface="Consolas"/>
            </a:endParaRPr>
          </a:p>
          <a:p>
            <a:pPr>
              <a:buFont typeface="+mj-lt"/>
              <a:buAutoNum type="arabicPeriod"/>
            </a:pPr>
            <a:r>
              <a:rPr lang="en-US" sz="1800" dirty="0" smtClean="0"/>
              <a:t>@</a:t>
            </a:r>
            <a:r>
              <a:rPr lang="en-US" sz="1800" dirty="0" err="1" smtClean="0"/>
              <a:t>Html.TextBox</a:t>
            </a:r>
            <a:r>
              <a:rPr lang="en-US" sz="1800" dirty="0" smtClean="0"/>
              <a:t>("</a:t>
            </a:r>
            <a:r>
              <a:rPr lang="en-US" sz="1800" dirty="0" err="1" smtClean="0"/>
              <a:t>myTextBox</a:t>
            </a:r>
            <a:r>
              <a:rPr lang="en-US" sz="1800" dirty="0" smtClean="0"/>
              <a:t>", "This is value", new { @class = "form-control" }) </a:t>
            </a:r>
            <a:r>
              <a:rPr lang="en-US" sz="1800" dirty="0">
                <a:solidFill>
                  <a:srgbClr val="000000"/>
                </a:solidFill>
                <a:latin typeface="Consolas"/>
              </a:rPr>
              <a:t> </a:t>
            </a:r>
            <a:endParaRPr lang="en-US" sz="1800" dirty="0">
              <a:solidFill>
                <a:srgbClr val="5C5C5C"/>
              </a:solidFill>
              <a:latin typeface="Consolas"/>
            </a:endParaRPr>
          </a:p>
          <a:p>
            <a:endParaRPr lang="en-US" sz="1800" dirty="0" smtClean="0"/>
          </a:p>
        </p:txBody>
      </p:sp>
    </p:spTree>
    <p:extLst>
      <p:ext uri="{BB962C8B-B14F-4D97-AF65-F5344CB8AC3E}">
        <p14:creationId xmlns:p14="http://schemas.microsoft.com/office/powerpoint/2010/main" val="3076696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Standard HTML helper</a:t>
            </a:r>
          </a:p>
        </p:txBody>
      </p:sp>
      <p:sp>
        <p:nvSpPr>
          <p:cNvPr id="5" name="Content Placeholder 4"/>
          <p:cNvSpPr>
            <a:spLocks noGrp="1"/>
          </p:cNvSpPr>
          <p:nvPr>
            <p:ph sz="quarter" idx="1"/>
          </p:nvPr>
        </p:nvSpPr>
        <p:spPr/>
        <p:txBody>
          <a:bodyPr>
            <a:normAutofit/>
          </a:bodyPr>
          <a:lstStyle/>
          <a:p>
            <a:r>
              <a:rPr lang="en-US" sz="1800" dirty="0" err="1" smtClean="0"/>
              <a:t>CheckBox</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r>
              <a:rPr lang="en-US" sz="1800" dirty="0"/>
              <a:t>Radio Button </a:t>
            </a:r>
            <a:endParaRPr lang="en-US" sz="1800" dirty="0" smtClean="0"/>
          </a:p>
          <a:p>
            <a:endParaRPr lang="en-US" sz="1800" dirty="0" smtClean="0"/>
          </a:p>
          <a:p>
            <a:endParaRPr lang="en-US" sz="18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487" y="1981200"/>
            <a:ext cx="808365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342" y="4267200"/>
            <a:ext cx="7855058"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3686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Standard HTML helper</a:t>
            </a:r>
          </a:p>
        </p:txBody>
      </p:sp>
      <p:sp>
        <p:nvSpPr>
          <p:cNvPr id="5" name="Content Placeholder 4"/>
          <p:cNvSpPr>
            <a:spLocks noGrp="1"/>
          </p:cNvSpPr>
          <p:nvPr>
            <p:ph sz="quarter" idx="1"/>
          </p:nvPr>
        </p:nvSpPr>
        <p:spPr/>
        <p:txBody>
          <a:bodyPr>
            <a:normAutofit/>
          </a:bodyPr>
          <a:lstStyle/>
          <a:p>
            <a:r>
              <a:rPr lang="en-US" sz="1800" dirty="0"/>
              <a:t>Drop Down list</a:t>
            </a:r>
          </a:p>
          <a:p>
            <a:endParaRPr lang="en-US" sz="1800" dirty="0" smtClean="0"/>
          </a:p>
          <a:p>
            <a:endParaRPr lang="en-US" sz="1800" dirty="0"/>
          </a:p>
          <a:p>
            <a:endParaRPr lang="en-US" sz="1800" dirty="0" smtClean="0"/>
          </a:p>
          <a:p>
            <a:endParaRPr 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342" y="1920586"/>
            <a:ext cx="7855058" cy="1508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Santu\Desktop\htmlhelpers.png"/>
          <p:cNvPicPr>
            <a:picLocks noChangeAspect="1" noChangeArrowheads="1"/>
          </p:cNvPicPr>
          <p:nvPr/>
        </p:nvPicPr>
        <p:blipFill>
          <a:blip r:embed="rId3"/>
          <a:srcRect/>
          <a:stretch>
            <a:fillRect/>
          </a:stretch>
        </p:blipFill>
        <p:spPr bwMode="auto">
          <a:xfrm>
            <a:off x="533400" y="3657600"/>
            <a:ext cx="8001000" cy="2971800"/>
          </a:xfrm>
          <a:prstGeom prst="rect">
            <a:avLst/>
          </a:prstGeom>
          <a:noFill/>
        </p:spPr>
      </p:pic>
    </p:spTree>
    <p:extLst>
      <p:ext uri="{BB962C8B-B14F-4D97-AF65-F5344CB8AC3E}">
        <p14:creationId xmlns:p14="http://schemas.microsoft.com/office/powerpoint/2010/main" val="1186450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Strongly Typed HTML Helpers</a:t>
            </a:r>
          </a:p>
        </p:txBody>
      </p:sp>
      <p:sp>
        <p:nvSpPr>
          <p:cNvPr id="5" name="Content Placeholder 4"/>
          <p:cNvSpPr>
            <a:spLocks noGrp="1"/>
          </p:cNvSpPr>
          <p:nvPr>
            <p:ph sz="quarter" idx="1"/>
          </p:nvPr>
        </p:nvSpPr>
        <p:spPr/>
        <p:txBody>
          <a:bodyPr>
            <a:normAutofit/>
          </a:bodyPr>
          <a:lstStyle/>
          <a:p>
            <a:r>
              <a:rPr lang="en-US" sz="1800" dirty="0" smtClean="0"/>
              <a:t>These </a:t>
            </a:r>
            <a:r>
              <a:rPr lang="en-US" sz="1800" dirty="0"/>
              <a:t>helpers are used to render the most common types of HTML elements in a strongly typed view such as HTML text boxes, checkboxes and so on. </a:t>
            </a:r>
            <a:endParaRPr lang="en-US" sz="1800" dirty="0" smtClean="0"/>
          </a:p>
          <a:p>
            <a:r>
              <a:rPr lang="en-US" sz="1800" dirty="0" smtClean="0"/>
              <a:t>The </a:t>
            </a:r>
            <a:r>
              <a:rPr lang="en-US" sz="1800" dirty="0"/>
              <a:t>HTML elements are created based on model properties</a:t>
            </a:r>
            <a:r>
              <a:rPr lang="en-US" sz="1800" dirty="0" smtClean="0"/>
              <a:t>.</a:t>
            </a:r>
          </a:p>
          <a:p>
            <a:r>
              <a:rPr lang="en-US" sz="1800" dirty="0"/>
              <a:t>The strongly typed HTML helpers work on lambda expressions. </a:t>
            </a:r>
            <a:endParaRPr lang="en-US" sz="1800" dirty="0" smtClean="0"/>
          </a:p>
          <a:p>
            <a:r>
              <a:rPr lang="en-US" sz="1800" dirty="0" smtClean="0"/>
              <a:t>The </a:t>
            </a:r>
            <a:r>
              <a:rPr lang="en-US" sz="1800" dirty="0"/>
              <a:t>model object is passed as a value to the lambda expression and you can select the field or property from the model object to be used to set the id, name and value attributes of the HTML helper.</a:t>
            </a:r>
          </a:p>
          <a:p>
            <a:endParaRPr lang="en-US" sz="1800" dirty="0"/>
          </a:p>
          <a:p>
            <a:endParaRPr lang="en-US" sz="1800" dirty="0" smtClean="0"/>
          </a:p>
          <a:p>
            <a:endParaRPr lang="en-US" sz="1800" dirty="0"/>
          </a:p>
        </p:txBody>
      </p:sp>
    </p:spTree>
    <p:extLst>
      <p:ext uri="{BB962C8B-B14F-4D97-AF65-F5344CB8AC3E}">
        <p14:creationId xmlns:p14="http://schemas.microsoft.com/office/powerpoint/2010/main" val="1633434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Strongly Typed HTML Helpers</a:t>
            </a:r>
          </a:p>
        </p:txBody>
      </p:sp>
      <p:sp>
        <p:nvSpPr>
          <p:cNvPr id="5" name="Content Placeholder 4"/>
          <p:cNvSpPr>
            <a:spLocks noGrp="1"/>
          </p:cNvSpPr>
          <p:nvPr>
            <p:ph sz="quarter" idx="1"/>
          </p:nvPr>
        </p:nvSpPr>
        <p:spPr/>
        <p:txBody>
          <a:bodyPr>
            <a:normAutofit/>
          </a:bodyPr>
          <a:lstStyle/>
          <a:p>
            <a:r>
              <a:rPr lang="en-US" sz="1800" dirty="0" smtClean="0"/>
              <a:t>Text Box</a:t>
            </a:r>
          </a:p>
          <a:p>
            <a:endParaRPr lang="en-US" sz="1800" dirty="0"/>
          </a:p>
          <a:p>
            <a:endParaRPr lang="en-US" sz="1800" dirty="0" smtClean="0"/>
          </a:p>
          <a:p>
            <a:endParaRPr lang="en-US" sz="1800" dirty="0"/>
          </a:p>
          <a:p>
            <a:pPr marL="0" indent="0">
              <a:buNone/>
            </a:pPr>
            <a:endParaRPr lang="en-US" sz="1800" dirty="0"/>
          </a:p>
          <a:p>
            <a:r>
              <a:rPr lang="en-US" sz="1800" dirty="0" smtClean="0"/>
              <a:t>Password Type</a:t>
            </a:r>
          </a:p>
          <a:p>
            <a:endParaRPr lang="en-US" sz="1800" dirty="0"/>
          </a:p>
          <a:p>
            <a:endParaRPr lang="en-US" sz="1800" dirty="0" smtClean="0"/>
          </a:p>
          <a:p>
            <a:endParaRPr lang="en-US" sz="1800" dirty="0" smtClean="0"/>
          </a:p>
          <a:p>
            <a:r>
              <a:rPr lang="en-US" sz="1800" dirty="0" smtClean="0"/>
              <a:t>Multi </a:t>
            </a:r>
            <a:r>
              <a:rPr lang="en-US" sz="1800" dirty="0"/>
              <a:t>Select </a:t>
            </a:r>
            <a:r>
              <a:rPr lang="en-US" sz="1800" dirty="0" smtClean="0"/>
              <a:t>List</a:t>
            </a:r>
          </a:p>
          <a:p>
            <a:endParaRPr lang="en-US" sz="1800" dirty="0" smtClean="0"/>
          </a:p>
          <a:p>
            <a:endParaRPr lang="en-US" sz="1800" dirty="0"/>
          </a:p>
          <a:p>
            <a:endParaRPr lang="en-US" sz="1800" dirty="0" smtClean="0"/>
          </a:p>
          <a:p>
            <a:pPr marL="0" indent="0">
              <a:buNone/>
            </a:pPr>
            <a:endParaRPr lang="en-US" sz="1800" dirty="0"/>
          </a:p>
          <a:p>
            <a:endParaRPr lang="en-US" sz="1800" dirty="0" smtClean="0"/>
          </a:p>
          <a:p>
            <a:endParaRPr lang="en-US" sz="1800" dirty="0"/>
          </a:p>
          <a:p>
            <a:endParaRPr lang="en-US" sz="1800" dirty="0" smtClean="0"/>
          </a:p>
          <a:p>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85963"/>
            <a:ext cx="7391400" cy="129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795712"/>
            <a:ext cx="6705600"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257800"/>
            <a:ext cx="7696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3804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indent="0"/>
            <a:r>
              <a:rPr lang="en-US" b="1" dirty="0" smtClean="0"/>
              <a:t>Template HTML helper</a:t>
            </a:r>
            <a:endParaRPr lang="en-US" b="1" dirty="0" smtClean="0">
              <a:solidFill>
                <a:srgbClr val="333333"/>
              </a:solidFill>
              <a:latin typeface="Open Sans"/>
            </a:endParaRPr>
          </a:p>
        </p:txBody>
      </p:sp>
      <p:sp>
        <p:nvSpPr>
          <p:cNvPr id="5" name="Content Placeholder 4"/>
          <p:cNvSpPr>
            <a:spLocks noGrp="1"/>
          </p:cNvSpPr>
          <p:nvPr>
            <p:ph sz="quarter" idx="1"/>
          </p:nvPr>
        </p:nvSpPr>
        <p:spPr/>
        <p:txBody>
          <a:bodyPr>
            <a:normAutofit/>
          </a:bodyPr>
          <a:lstStyle/>
          <a:p>
            <a:pPr marL="0" indent="0">
              <a:buNone/>
            </a:pPr>
            <a:r>
              <a:rPr lang="en-US" sz="1800" b="1" dirty="0" smtClean="0">
                <a:solidFill>
                  <a:srgbClr val="333333"/>
                </a:solidFill>
                <a:latin typeface="Open Sans"/>
              </a:rPr>
              <a:t>Display</a:t>
            </a:r>
            <a:r>
              <a:rPr lang="en-US" sz="1800" dirty="0"/>
              <a:t/>
            </a:r>
            <a:br>
              <a:rPr lang="en-US" sz="1800" dirty="0"/>
            </a:br>
            <a:r>
              <a:rPr lang="en-US" sz="1800" dirty="0">
                <a:solidFill>
                  <a:srgbClr val="333333"/>
                </a:solidFill>
                <a:latin typeface="Open Sans"/>
              </a:rPr>
              <a:t>Renders a read-only view of the specified model property and selects an appropriate HTML element based on the property's data type and metadata. </a:t>
            </a:r>
            <a:r>
              <a:rPr lang="en-US" sz="1800" dirty="0" err="1">
                <a:solidFill>
                  <a:srgbClr val="333333"/>
                </a:solidFill>
                <a:latin typeface="Open Sans"/>
              </a:rPr>
              <a:t>DisplayFor</a:t>
            </a:r>
            <a:r>
              <a:rPr lang="en-US" sz="1800" dirty="0">
                <a:solidFill>
                  <a:srgbClr val="333333"/>
                </a:solidFill>
                <a:latin typeface="Open Sans"/>
              </a:rPr>
              <a:t>() is to point to a model property in the strongly typed view.</a:t>
            </a: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en-US" sz="1800" dirty="0"/>
          </a:p>
          <a:p>
            <a:pPr marL="0" indent="0">
              <a:buNone/>
            </a:pPr>
            <a:r>
              <a:rPr lang="en-US" sz="1800" b="1" dirty="0" smtClean="0">
                <a:solidFill>
                  <a:srgbClr val="333333"/>
                </a:solidFill>
                <a:latin typeface="Open Sans"/>
              </a:rPr>
              <a:t>Editor</a:t>
            </a:r>
            <a:r>
              <a:rPr lang="en-US" sz="1800" dirty="0"/>
              <a:t/>
            </a:r>
            <a:br>
              <a:rPr lang="en-US" sz="1800" dirty="0"/>
            </a:br>
            <a:r>
              <a:rPr lang="en-US" sz="1800" dirty="0">
                <a:solidFill>
                  <a:srgbClr val="333333"/>
                </a:solidFill>
                <a:latin typeface="Open Sans"/>
              </a:rPr>
              <a:t>Renders an editor for the specified model property and selects an appropriate HTML element based on the property's data type and metadata,</a:t>
            </a:r>
            <a:r>
              <a:rPr lang="en-US" sz="1800" dirty="0"/>
              <a:t/>
            </a:r>
            <a:br>
              <a:rPr lang="en-US" sz="1800" dirty="0"/>
            </a:br>
            <a:r>
              <a:rPr lang="en-US" sz="1800" dirty="0"/>
              <a:t/>
            </a:r>
            <a:br>
              <a:rPr lang="en-US" sz="1800" dirty="0"/>
            </a:br>
            <a:r>
              <a:rPr lang="en-US" sz="1800" dirty="0"/>
              <a:t/>
            </a:r>
            <a:br>
              <a:rPr lang="en-US" sz="1800" dirty="0"/>
            </a:br>
            <a:endParaRPr lang="en-US" sz="1800" dirty="0"/>
          </a:p>
          <a:p>
            <a:endParaRPr lang="en-US" sz="1800" dirty="0" smtClean="0"/>
          </a:p>
          <a:p>
            <a:endParaRPr lang="en-US" sz="1800" dirty="0"/>
          </a:p>
          <a:p>
            <a:endParaRPr lang="en-US" sz="1800" dirty="0" smtClean="0"/>
          </a:p>
          <a:p>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181600"/>
            <a:ext cx="45053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95600"/>
            <a:ext cx="5340927"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604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indent="0"/>
            <a:r>
              <a:rPr lang="en-US" b="1" dirty="0" smtClean="0"/>
              <a:t>Template HTML helper</a:t>
            </a:r>
            <a:endParaRPr lang="en-US" b="1" dirty="0" smtClean="0">
              <a:solidFill>
                <a:srgbClr val="333333"/>
              </a:solidFill>
              <a:latin typeface="Open Sans"/>
            </a:endParaRPr>
          </a:p>
        </p:txBody>
      </p:sp>
      <p:sp>
        <p:nvSpPr>
          <p:cNvPr id="5" name="Content Placeholder 4"/>
          <p:cNvSpPr>
            <a:spLocks noGrp="1"/>
          </p:cNvSpPr>
          <p:nvPr>
            <p:ph sz="quarter" idx="1"/>
          </p:nvPr>
        </p:nvSpPr>
        <p:spPr/>
        <p:txBody>
          <a:bodyPr>
            <a:normAutofit/>
          </a:bodyPr>
          <a:lstStyle/>
          <a:p>
            <a:pPr marL="0" indent="0">
              <a:buNone/>
            </a:pPr>
            <a:r>
              <a:rPr lang="en-US" sz="1800" b="1" dirty="0" smtClean="0">
                <a:solidFill>
                  <a:srgbClr val="333333"/>
                </a:solidFill>
                <a:latin typeface="Open Sans"/>
              </a:rPr>
              <a:t>Display</a:t>
            </a:r>
            <a:r>
              <a:rPr lang="en-US" sz="1800" dirty="0"/>
              <a:t/>
            </a:r>
            <a:br>
              <a:rPr lang="en-US" sz="1800" dirty="0"/>
            </a:br>
            <a:r>
              <a:rPr lang="en-US" sz="1800" dirty="0">
                <a:solidFill>
                  <a:srgbClr val="333333"/>
                </a:solidFill>
                <a:latin typeface="Open Sans"/>
              </a:rPr>
              <a:t>Renders a read-only view of the specified model property and selects an appropriate HTML element based on the property's data type and metadata. </a:t>
            </a:r>
            <a:r>
              <a:rPr lang="en-US" sz="1800" dirty="0" err="1">
                <a:solidFill>
                  <a:srgbClr val="333333"/>
                </a:solidFill>
                <a:latin typeface="Open Sans"/>
              </a:rPr>
              <a:t>DisplayFor</a:t>
            </a:r>
            <a:r>
              <a:rPr lang="en-US" sz="1800" dirty="0">
                <a:solidFill>
                  <a:srgbClr val="333333"/>
                </a:solidFill>
                <a:latin typeface="Open Sans"/>
              </a:rPr>
              <a:t>() is to point to a model property in the strongly typed view.</a:t>
            </a: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en-US" sz="1800" dirty="0"/>
          </a:p>
          <a:p>
            <a:pPr marL="0" indent="0">
              <a:buNone/>
            </a:pPr>
            <a:r>
              <a:rPr lang="en-US" sz="1800" b="1" dirty="0" smtClean="0">
                <a:solidFill>
                  <a:srgbClr val="333333"/>
                </a:solidFill>
                <a:latin typeface="Open Sans"/>
              </a:rPr>
              <a:t>Editor</a:t>
            </a:r>
            <a:r>
              <a:rPr lang="en-US" sz="1800" dirty="0"/>
              <a:t/>
            </a:r>
            <a:br>
              <a:rPr lang="en-US" sz="1800" dirty="0"/>
            </a:br>
            <a:r>
              <a:rPr lang="en-US" sz="1800" dirty="0">
                <a:solidFill>
                  <a:srgbClr val="333333"/>
                </a:solidFill>
                <a:latin typeface="Open Sans"/>
              </a:rPr>
              <a:t>Renders an editor for the specified model property and selects an appropriate HTML element based on the property's data type and metadata,</a:t>
            </a:r>
            <a:r>
              <a:rPr lang="en-US" sz="1800" dirty="0"/>
              <a:t/>
            </a:r>
            <a:br>
              <a:rPr lang="en-US" sz="1800" dirty="0"/>
            </a:br>
            <a:r>
              <a:rPr lang="en-US" sz="1800" dirty="0"/>
              <a:t/>
            </a:r>
            <a:br>
              <a:rPr lang="en-US" sz="1800" dirty="0"/>
            </a:br>
            <a:r>
              <a:rPr lang="en-US" sz="1800" dirty="0"/>
              <a:t/>
            </a:r>
            <a:br>
              <a:rPr lang="en-US" sz="1800" dirty="0"/>
            </a:br>
            <a:endParaRPr lang="en-US" sz="1800" dirty="0"/>
          </a:p>
          <a:p>
            <a:endParaRPr lang="en-US" sz="1800" dirty="0" smtClean="0"/>
          </a:p>
          <a:p>
            <a:endParaRPr lang="en-US" sz="1800" dirty="0"/>
          </a:p>
          <a:p>
            <a:endParaRPr lang="en-US" sz="1800" dirty="0" smtClean="0"/>
          </a:p>
          <a:p>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181600"/>
            <a:ext cx="45053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95600"/>
            <a:ext cx="5340927"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4606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1848</TotalTime>
  <Words>564</Words>
  <Application>Microsoft Office PowerPoint</Application>
  <PresentationFormat>On-screen Show (4:3)</PresentationFormat>
  <Paragraphs>132</Paragraphs>
  <Slides>12</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Consolas</vt:lpstr>
      <vt:lpstr>Open Sans</vt:lpstr>
      <vt:lpstr>Times New Roman</vt:lpstr>
      <vt:lpstr>Tw Cen MT</vt:lpstr>
      <vt:lpstr>Wingdings</vt:lpstr>
      <vt:lpstr>Wingdings 2</vt:lpstr>
      <vt:lpstr>Median</vt:lpstr>
      <vt:lpstr>Custom Design</vt:lpstr>
      <vt:lpstr>MVC HTML Helper Class Methods</vt:lpstr>
      <vt:lpstr>Standard HTML helper</vt:lpstr>
      <vt:lpstr>Standard HTML helper</vt:lpstr>
      <vt:lpstr>Standard HTML helper</vt:lpstr>
      <vt:lpstr>Standard HTML helper</vt:lpstr>
      <vt:lpstr>Strongly Typed HTML Helpers</vt:lpstr>
      <vt:lpstr>Strongly Typed HTML Helpers</vt:lpstr>
      <vt:lpstr>Template HTML helper</vt:lpstr>
      <vt:lpstr>Template HTML helper</vt:lpstr>
      <vt:lpstr>PowerPoint Presentation</vt:lpstr>
      <vt:lpstr>Tag Helpers</vt:lpstr>
      <vt:lpstr>BUILT-IN TAG HELPERS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SANTHOSH</cp:lastModifiedBy>
  <cp:revision>58</cp:revision>
  <dcterms:created xsi:type="dcterms:W3CDTF">2006-08-16T00:00:00Z</dcterms:created>
  <dcterms:modified xsi:type="dcterms:W3CDTF">2020-12-22T04:16:33Z</dcterms:modified>
</cp:coreProperties>
</file>