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Lst>
  <p:notesMasterIdLst>
    <p:notesMasterId r:id="rId6"/>
  </p:notesMasterIdLst>
  <p:handoutMasterIdLst>
    <p:handoutMasterId r:id="rId7"/>
  </p:handoutMasterIdLst>
  <p:sldIdLst>
    <p:sldId id="1049" r:id="rId5"/>
  </p:sldIdLst>
  <p:sldSz cx="12192000" cy="6858000"/>
  <p:notesSz cx="6858000" cy="9144000"/>
  <p:custDataLst>
    <p:tags r:id="rId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V"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p:scale>
          <a:sx n="100" d="100"/>
          <a:sy n="100" d="100"/>
        </p:scale>
        <p:origin x="-68" y="-106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39947542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7"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6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48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01593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3"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197"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9221"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1269"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12293"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4.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9" name="think-cell Slide" r:id="rId26" imgW="360" imgH="360" progId="">
                  <p:embed/>
                </p:oleObj>
              </mc:Choice>
              <mc:Fallback>
                <p:oleObj name="think-cell Slide" r:id="rId26" imgW="360" imgH="360" progId="">
                  <p:embed/>
                  <p:pic>
                    <p:nvPicPr>
                      <p:cNvPr id="8" name="Object 7" hidden="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2"/>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3"/>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4"/>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5"/>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 id="2147483925" r:id="rId17"/>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github.com/NagaManindra/CaseStudy.git" TargetMode="External"/><Relationship Id="rId7" Type="http://schemas.openxmlformats.org/officeDocument/2006/relationships/hyperlink" Target="https://www.linkedin.com/in/abhishek-kumar-sah-93a1ab203/" TargetMode="External"/><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7.png"/><Relationship Id="rId5" Type="http://schemas.openxmlformats.org/officeDocument/2006/relationships/hyperlink" Target="https://drive.google.com/file/d/1mRndHQlzWLe5u0C6Y5sHfKzAi4OqND_M/view?usp=sharing" TargetMode="External"/><Relationship Id="rId4" Type="http://schemas.openxmlformats.org/officeDocument/2006/relationships/image" Target="../media/image6.pn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810639"/>
          </a:xfrm>
        </p:spPr>
        <p:txBody>
          <a:bodyPr/>
          <a:lstStyle/>
          <a:p>
            <a:pPr eaLnBrk="1" hangingPunct="1">
              <a:lnSpc>
                <a:spcPct val="114000"/>
              </a:lnSpc>
            </a:pPr>
            <a:r>
              <a:rPr lang="en-US" altLang="en-US" b="1" dirty="0"/>
              <a:t>E-Shopping Zone</a:t>
            </a:r>
          </a:p>
          <a:p>
            <a:pPr marL="0" indent="0" eaLnBrk="1" hangingPunct="1">
              <a:lnSpc>
                <a:spcPct val="114000"/>
              </a:lnSpc>
              <a:buNone/>
            </a:pPr>
            <a:r>
              <a:rPr lang="en-US" dirty="0"/>
              <a:t>It is a Shopping Cart application built using Java Spring Boot and React. MongoDB was used as the backend. it was built by using microservices connected with Discovery Server and API Gateway. Java dev tools like SonarQube are also used. API Swaggers 3 is used for documentation. Unit testing with Junit in backend and Jest for frontend.</a:t>
            </a:r>
          </a:p>
          <a:p>
            <a:pPr eaLnBrk="1" hangingPunct="1">
              <a:lnSpc>
                <a:spcPct val="114000"/>
              </a:lnSpc>
            </a:pPr>
            <a:r>
              <a:rPr lang="en-US" b="1" dirty="0"/>
              <a:t>E-Voting System based on Block Chain Technology</a:t>
            </a:r>
            <a:endParaRPr lang="en-IN" altLang="en-US" b="1" dirty="0"/>
          </a:p>
          <a:p>
            <a:pPr marL="0" indent="0" eaLnBrk="1" hangingPunct="1">
              <a:lnSpc>
                <a:spcPct val="114000"/>
              </a:lnSpc>
              <a:buNone/>
            </a:pPr>
            <a:r>
              <a:rPr lang="en-US" dirty="0"/>
              <a:t>It is Online voting system based on Block Chain Technology using python. It which SHA256 algorithm is used from encryption of data.</a:t>
            </a:r>
            <a:endParaRPr lang="en-IN" altLang="en-US" dirty="0"/>
          </a:p>
          <a:p>
            <a:pPr>
              <a:lnSpc>
                <a:spcPct val="114000"/>
              </a:lnSpc>
            </a:pPr>
            <a:r>
              <a:rPr lang="en-IN" b="1" i="0" dirty="0">
                <a:effectLst/>
              </a:rPr>
              <a:t>AWS Certified Cloud Practitioner</a:t>
            </a:r>
          </a:p>
          <a:p>
            <a:pPr marL="0" indent="0">
              <a:lnSpc>
                <a:spcPct val="114000"/>
              </a:lnSpc>
              <a:buNone/>
            </a:pPr>
            <a:r>
              <a:rPr lang="en-IN" altLang="en-US" dirty="0"/>
              <a:t>Certified in AWS  Cloud Practitioner on AUG 30, 2022.</a:t>
            </a:r>
          </a:p>
          <a:p>
            <a:pPr>
              <a:lnSpc>
                <a:spcPct val="114000"/>
              </a:lnSpc>
            </a:pPr>
            <a:r>
              <a:rPr lang="en-IN" b="1" i="0" dirty="0">
                <a:effectLst/>
              </a:rPr>
              <a:t>GCP Cloud Digital Leader</a:t>
            </a:r>
          </a:p>
          <a:p>
            <a:pPr marL="0" indent="0">
              <a:lnSpc>
                <a:spcPct val="114000"/>
              </a:lnSpc>
              <a:buNone/>
            </a:pPr>
            <a:r>
              <a:rPr lang="en-IN" altLang="en-US" dirty="0"/>
              <a:t>Certified in GCP Cloud Digital Leader on OCT 31, 2022.</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3273425" y="665163"/>
            <a:ext cx="5251450" cy="322262"/>
          </a:xfrm>
        </p:spPr>
        <p:txBody>
          <a:bodyPr/>
          <a:lstStyle/>
          <a:p>
            <a:pPr fontAlgn="base">
              <a:spcBef>
                <a:spcPct val="0"/>
              </a:spcBef>
            </a:pPr>
            <a:r>
              <a:rPr lang="nl-NL" altLang="nl-NL" dirty="0"/>
              <a:t>Analyst/Software Engineer</a:t>
            </a:r>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3179570" cy="325438"/>
          </a:xfrm>
        </p:spPr>
        <p:txBody>
          <a:bodyPr/>
          <a:lstStyle/>
          <a:p>
            <a:pPr marL="0" indent="0" eaLnBrk="1" hangingPunct="1">
              <a:buNone/>
            </a:pPr>
            <a:r>
              <a:rPr lang="nl-NL" altLang="nl-NL" dirty="0"/>
              <a:t>NAGA.MANINDRA-GOLLA@CAPGEMINI.COM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92681" y="1770063"/>
            <a:ext cx="2382837" cy="330200"/>
          </a:xfrm>
        </p:spPr>
        <p:txBody>
          <a:bodyPr/>
          <a:lstStyle/>
          <a:p>
            <a:pPr marL="0" indent="0" eaLnBrk="1" hangingPunct="1">
              <a:buNone/>
            </a:pPr>
            <a:r>
              <a:rPr lang="nl-NL" altLang="nl-NL" dirty="0"/>
              <a:t>+91 9515962633</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24834" y="3044826"/>
            <a:ext cx="4265612" cy="3144688"/>
          </a:xfrm>
        </p:spPr>
        <p:txBody>
          <a:bodyPr/>
          <a:lstStyle/>
          <a:p>
            <a:pPr marL="171450" indent="-171450">
              <a:buFont typeface="Arial" panose="020B0604020202020204" pitchFamily="34" charset="0"/>
              <a:buChar char="•"/>
            </a:pPr>
            <a:r>
              <a:rPr lang="en-US" b="1" dirty="0"/>
              <a:t>Java Full Stack Developer </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Spring Boot, Spring Security, Spring Cloud API Gateway, Eureka server</a:t>
            </a:r>
            <a:r>
              <a:rPr lang="en-US" dirty="0"/>
              <a:t>. </a:t>
            </a:r>
          </a:p>
          <a:p>
            <a:pPr marL="171450" indent="-171450">
              <a:buFont typeface="Arial" panose="020B0604020202020204" pitchFamily="34" charset="0"/>
              <a:buChar char="•"/>
            </a:pPr>
            <a:r>
              <a:rPr lang="en-US" dirty="0"/>
              <a:t>Hands on experience in creating Single page Web Application in </a:t>
            </a:r>
            <a:r>
              <a:rPr lang="en-US" b="1" dirty="0"/>
              <a:t>React</a:t>
            </a:r>
            <a:r>
              <a:rPr lang="en-US" dirty="0"/>
              <a:t>. </a:t>
            </a:r>
          </a:p>
          <a:p>
            <a:pPr marL="171450" indent="-171450">
              <a:buFont typeface="Arial" panose="020B0604020202020204" pitchFamily="34" charset="0"/>
              <a:buChar char="•"/>
            </a:pPr>
            <a:r>
              <a:rPr lang="en-US" dirty="0"/>
              <a:t>Hands on experience in connecting </a:t>
            </a:r>
            <a:r>
              <a:rPr lang="en-US" b="1" dirty="0"/>
              <a:t>MongoDB</a:t>
            </a:r>
            <a:r>
              <a:rPr lang="en-US" dirty="0"/>
              <a:t> with spring boot and React. </a:t>
            </a:r>
          </a:p>
          <a:p>
            <a:pPr marL="171450" indent="-171450">
              <a:buFont typeface="Arial" panose="020B0604020202020204" pitchFamily="34" charset="0"/>
              <a:buChar char="•"/>
            </a:pPr>
            <a:r>
              <a:rPr lang="en-US" dirty="0"/>
              <a:t>Experience in creating documentation with Java docs and swagger and in unit testing using Junit, Mockito. </a:t>
            </a:r>
          </a:p>
          <a:p>
            <a:pPr marL="171450" indent="-171450">
              <a:buFont typeface="Arial" panose="020B0604020202020204" pitchFamily="34" charset="0"/>
              <a:buChar char="•"/>
            </a:pPr>
            <a:r>
              <a:rPr lang="en-US" dirty="0"/>
              <a:t>Experience in using Java </a:t>
            </a:r>
            <a:r>
              <a:rPr lang="en-US" dirty="0" err="1"/>
              <a:t>DevTools</a:t>
            </a:r>
            <a:r>
              <a:rPr lang="en-US" dirty="0"/>
              <a:t> like </a:t>
            </a:r>
            <a:r>
              <a:rPr lang="en-US" b="1" dirty="0"/>
              <a:t>SonarQube.</a:t>
            </a:r>
            <a:endParaRPr lang="en-US" dirty="0"/>
          </a:p>
          <a:p>
            <a:pPr marL="171450" indent="-171450">
              <a:buFont typeface="Arial" panose="020B0604020202020204" pitchFamily="34" charset="0"/>
              <a:buChar char="•"/>
            </a:pPr>
            <a:r>
              <a:rPr lang="en-US" dirty="0"/>
              <a:t>Experience in unit testing like </a:t>
            </a:r>
            <a:r>
              <a:rPr lang="en-US" b="1" dirty="0"/>
              <a:t>Junit</a:t>
            </a:r>
            <a:r>
              <a:rPr lang="en-US" dirty="0"/>
              <a:t>, </a:t>
            </a:r>
            <a:r>
              <a:rPr lang="en-US" b="1" dirty="0"/>
              <a:t>Mockito</a:t>
            </a:r>
            <a:r>
              <a:rPr lang="en-US" dirty="0"/>
              <a:t> for Backend and </a:t>
            </a:r>
            <a:r>
              <a:rPr lang="en-US" b="1" dirty="0"/>
              <a:t>Jest</a:t>
            </a:r>
            <a:r>
              <a:rPr lang="en-US" dirty="0"/>
              <a:t> for React. </a:t>
            </a:r>
          </a:p>
          <a:p>
            <a:pPr marL="171450" indent="-171450">
              <a:buFont typeface="Arial" panose="020B0604020202020204" pitchFamily="34" charset="0"/>
              <a:buChar char="•"/>
            </a:pPr>
            <a:r>
              <a:rPr lang="en-US" dirty="0"/>
              <a:t>understanding of deploying spring boot applications in </a:t>
            </a:r>
            <a:r>
              <a:rPr lang="en-US" b="1" dirty="0"/>
              <a:t>AWS</a:t>
            </a:r>
            <a:r>
              <a:rPr lang="en-US" dirty="0"/>
              <a:t> Cloud environment. </a:t>
            </a:r>
          </a:p>
          <a:p>
            <a:pPr marL="171450" indent="-171450">
              <a:buFont typeface="Arial" panose="020B0604020202020204" pitchFamily="34" charset="0"/>
              <a:buChar char="•"/>
            </a:pPr>
            <a:r>
              <a:rPr lang="en-US" dirty="0"/>
              <a:t>Implementation of </a:t>
            </a:r>
            <a:r>
              <a:rPr lang="en-US" b="1" dirty="0"/>
              <a:t>RabbitMQ</a:t>
            </a:r>
            <a:endParaRPr lang="en-US" altLang="nl-NL" b="1" dirty="0"/>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584099" y="6331576"/>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5077636" y="6436352"/>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30031" y="6331576"/>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7"/>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74988" y="198913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727940577"/>
              </p:ext>
            </p:extLst>
          </p:nvPr>
        </p:nvGraphicFramePr>
        <p:xfrm>
          <a:off x="9186863" y="1352223"/>
          <a:ext cx="3179570" cy="4849225"/>
        </p:xfrm>
        <a:graphic>
          <a:graphicData uri="http://schemas.openxmlformats.org/drawingml/2006/table">
            <a:tbl>
              <a:tblPr firstRow="1" bandRow="1">
                <a:tableStyleId>{0E3FDE45-AF77-4B5C-9715-49D594BDF05E}</a:tableStyleId>
              </a:tblPr>
              <a:tblGrid>
                <a:gridCol w="579463">
                  <a:extLst>
                    <a:ext uri="{9D8B030D-6E8A-4147-A177-3AD203B41FA5}">
                      <a16:colId xmlns:a16="http://schemas.microsoft.com/office/drawing/2014/main" val="3331298770"/>
                    </a:ext>
                  </a:extLst>
                </a:gridCol>
                <a:gridCol w="2600107">
                  <a:extLst>
                    <a:ext uri="{9D8B030D-6E8A-4147-A177-3AD203B41FA5}">
                      <a16:colId xmlns:a16="http://schemas.microsoft.com/office/drawing/2014/main" val="879084521"/>
                    </a:ext>
                  </a:extLst>
                </a:gridCol>
              </a:tblGrid>
              <a:tr h="500869">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a:ln>
                            <a:noFill/>
                          </a:ln>
                          <a:effectLst/>
                          <a:uLnTx/>
                          <a:uFillTx/>
                        </a:rPr>
                        <a:t>Junit, Mockito, Servlets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673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344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500869">
                <a:tc>
                  <a:txBody>
                    <a:bodyPr/>
                    <a:lstStyle/>
                    <a:p>
                      <a:r>
                        <a:rPr kumimoji="0" lang="en-US" sz="800" u="none" strike="noStrike" kern="1200" cap="none" spc="0" normalizeH="0" baseline="0" dirty="0">
                          <a:ln>
                            <a:noFill/>
                          </a:ln>
                          <a:effectLst/>
                          <a:uLnTx/>
                          <a:uFillTx/>
                        </a:rPr>
                        <a:t>Spring Data </a:t>
                      </a:r>
                    </a:p>
                    <a:p>
                      <a:r>
                        <a:rPr kumimoji="0" lang="en-US" sz="800" u="none" strike="noStrike" kern="1200" cap="none" spc="0" normalizeH="0" baseline="0" dirty="0">
                          <a:ln>
                            <a:noFill/>
                          </a:ln>
                          <a:effectLst/>
                          <a:uLnTx/>
                          <a:uFillTx/>
                        </a:rPr>
                        <a:t>JPA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 Transaction Management</a:t>
                      </a:r>
                      <a:endParaRPr lang="en-US" sz="800" dirty="0">
                        <a:solidFill>
                          <a:schemeClr val="tx1"/>
                        </a:solidFill>
                      </a:endParaRPr>
                    </a:p>
                  </a:txBody>
                  <a:tcPr/>
                </a:tc>
                <a:extLst>
                  <a:ext uri="{0D108BD9-81ED-4DB2-BD59-A6C34878D82A}">
                    <a16:rowId xmlns:a16="http://schemas.microsoft.com/office/drawing/2014/main" val="668073409"/>
                  </a:ext>
                </a:extLst>
              </a:tr>
              <a:tr h="634434">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Sync/Async comms, Swagger API specifications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36730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a:t>
                      </a:r>
                      <a:r>
                        <a:rPr kumimoji="0" lang="en-US" sz="800" u="none" strike="noStrike" kern="1200" cap="none" spc="0" normalizeH="0" baseline="0" dirty="0" err="1">
                          <a:ln>
                            <a:noFill/>
                          </a:ln>
                          <a:solidFill>
                            <a:schemeClr val="tx1"/>
                          </a:solidFill>
                          <a:effectLst/>
                          <a:uLnTx/>
                          <a:uFillTx/>
                          <a:latin typeface="+mn-lt"/>
                          <a:ea typeface="+mn-ea"/>
                          <a:cs typeface="+mn-cs"/>
                        </a:rPr>
                        <a:t>Hystrix</a:t>
                      </a:r>
                      <a:r>
                        <a:rPr kumimoji="0" lang="en-US" sz="800" u="none" strike="noStrike" kern="1200" cap="none" spc="0" normalizeH="0" baseline="0" dirty="0">
                          <a:ln>
                            <a:noFill/>
                          </a:ln>
                          <a:solidFill>
                            <a:schemeClr val="tx1"/>
                          </a:solidFill>
                          <a:effectLst/>
                          <a:uLnTx/>
                          <a:uFillTx/>
                          <a:latin typeface="+mn-lt"/>
                          <a:ea typeface="+mn-ea"/>
                          <a:cs typeface="+mn-cs"/>
                        </a:rPr>
                        <a:t>, Config Server</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0682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Hooks, Event handling, validation</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6730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Non-SQL</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36730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32334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Eclipse IDE,</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Visual Studio, SonarQube.</a:t>
                      </a:r>
                    </a:p>
                  </a:txBody>
                  <a:tcPr/>
                </a:tc>
                <a:extLst>
                  <a:ext uri="{0D108BD9-81ED-4DB2-BD59-A6C34878D82A}">
                    <a16:rowId xmlns:a16="http://schemas.microsoft.com/office/drawing/2014/main" val="645317192"/>
                  </a:ext>
                </a:extLst>
              </a:tr>
              <a:tr h="36730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09345" y="525602"/>
            <a:ext cx="2424112" cy="603499"/>
          </a:xfrm>
          <a:prstGeom prst="rect">
            <a:avLst/>
          </a:prstGeom>
        </p:spPr>
        <p:txBody>
          <a:bodyPr wrap="square">
            <a:spAutoFit/>
          </a:bodyPr>
          <a:lstStyle/>
          <a:p>
            <a:pPr lvl="0">
              <a:lnSpc>
                <a:spcPct val="114000"/>
              </a:lnSpc>
              <a:defRPr/>
            </a:pPr>
            <a:r>
              <a:rPr lang="en-IN" sz="1000" b="0" i="0" dirty="0">
                <a:solidFill>
                  <a:schemeClr val="tx1">
                    <a:lumMod val="50000"/>
                  </a:schemeClr>
                </a:solidFill>
                <a:effectLst/>
                <a:latin typeface="arial" panose="020B0604020202020204" pitchFamily="34" charset="0"/>
              </a:rPr>
              <a:t>Bachelor of Technology (B-Tech)</a:t>
            </a:r>
          </a:p>
          <a:p>
            <a:pPr lvl="0">
              <a:lnSpc>
                <a:spcPct val="114000"/>
              </a:lnSpc>
              <a:defRPr/>
            </a:pPr>
            <a:r>
              <a:rPr lang="en-IN" altLang="nl-NL" sz="1000" dirty="0">
                <a:solidFill>
                  <a:schemeClr val="tx1">
                    <a:lumMod val="50000"/>
                  </a:schemeClr>
                </a:solidFill>
                <a:latin typeface="arial" panose="020B0604020202020204" pitchFamily="34" charset="0"/>
              </a:rPr>
              <a:t>Computer Science Engineering : 2018-2022</a:t>
            </a:r>
            <a:endParaRPr lang="en-US" altLang="nl-NL" sz="1000" dirty="0">
              <a:solidFill>
                <a:schemeClr val="tx1">
                  <a:lumMod val="50000"/>
                </a:schemeClr>
              </a:solidFill>
              <a:latin typeface="Verdana" panose="020B0604030504040204" pitchFamily="34" charset="0"/>
            </a:endParaRPr>
          </a:p>
        </p:txBody>
      </p:sp>
      <p:sp>
        <p:nvSpPr>
          <p:cNvPr id="6" name="Rectangle 5">
            <a:extLst>
              <a:ext uri="{FF2B5EF4-FFF2-40B4-BE49-F238E27FC236}">
                <a16:creationId xmlns:a16="http://schemas.microsoft.com/office/drawing/2014/main" id="{1616387D-79C4-4D2C-8F4C-617036B1459A}"/>
              </a:ext>
            </a:extLst>
          </p:cNvPr>
          <p:cNvSpPr/>
          <p:nvPr/>
        </p:nvSpPr>
        <p:spPr>
          <a:xfrm>
            <a:off x="9215525" y="1088212"/>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sp>
        <p:nvSpPr>
          <p:cNvPr id="7" name="Text Placeholder 6">
            <a:extLst>
              <a:ext uri="{FF2B5EF4-FFF2-40B4-BE49-F238E27FC236}">
                <a16:creationId xmlns:a16="http://schemas.microsoft.com/office/drawing/2014/main" id="{BC932592-980C-261C-EA9A-D3EFA0FFBF49}"/>
              </a:ext>
            </a:extLst>
          </p:cNvPr>
          <p:cNvSpPr>
            <a:spLocks noGrp="1"/>
          </p:cNvSpPr>
          <p:nvPr>
            <p:ph type="body" sz="quarter" idx="41"/>
          </p:nvPr>
        </p:nvSpPr>
        <p:spPr/>
        <p:txBody>
          <a:bodyPr/>
          <a:lstStyle/>
          <a:p>
            <a:r>
              <a:rPr lang="en-US" dirty="0"/>
              <a:t>Naga Manindra </a:t>
            </a:r>
            <a:r>
              <a:rPr lang="en-US" dirty="0" err="1"/>
              <a:t>Golla</a:t>
            </a:r>
            <a:endParaRPr lang="en-IN" dirty="0"/>
          </a:p>
        </p:txBody>
      </p:sp>
      <p:sp>
        <p:nvSpPr>
          <p:cNvPr id="9" name="Text Placeholder 8">
            <a:extLst>
              <a:ext uri="{FF2B5EF4-FFF2-40B4-BE49-F238E27FC236}">
                <a16:creationId xmlns:a16="http://schemas.microsoft.com/office/drawing/2014/main" id="{CEE4D92A-C05F-FDE9-1DD0-792BE3205A3A}"/>
              </a:ext>
            </a:extLst>
          </p:cNvPr>
          <p:cNvSpPr>
            <a:spLocks noGrp="1"/>
          </p:cNvSpPr>
          <p:nvPr>
            <p:ph type="body" sz="quarter" idx="43"/>
          </p:nvPr>
        </p:nvSpPr>
        <p:spPr>
          <a:xfrm>
            <a:off x="3696643" y="1280458"/>
            <a:ext cx="1268080" cy="143529"/>
          </a:xfrm>
        </p:spPr>
        <p:txBody>
          <a:bodyPr/>
          <a:lstStyle/>
          <a:p>
            <a:pPr marL="0" indent="0">
              <a:buNone/>
            </a:pPr>
            <a:r>
              <a:rPr lang="en-US" dirty="0"/>
              <a:t>Mumbai</a:t>
            </a:r>
            <a:endParaRPr lang="en-IN" dirty="0"/>
          </a:p>
        </p:txBody>
      </p:sp>
      <p:pic>
        <p:nvPicPr>
          <p:cNvPr id="10" name="Picture Placeholder 9" descr="A picture containing text, person, person, posing&#10;&#10;Description automatically generated">
            <a:extLst>
              <a:ext uri="{FF2B5EF4-FFF2-40B4-BE49-F238E27FC236}">
                <a16:creationId xmlns:a16="http://schemas.microsoft.com/office/drawing/2014/main" id="{6B68A0AB-F054-C933-4ADA-71EF23A331C7}"/>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l="5809" t="4293" r="8773" b="15815"/>
          <a:stretch/>
        </p:blipFill>
        <p:spPr>
          <a:xfrm>
            <a:off x="328063" y="287492"/>
            <a:ext cx="1632381" cy="1735628"/>
          </a:xfrm>
        </p:spPr>
      </p:pic>
    </p:spTree>
    <p:extLst>
      <p:ext uri="{BB962C8B-B14F-4D97-AF65-F5344CB8AC3E}">
        <p14:creationId xmlns:p14="http://schemas.microsoft.com/office/powerpoint/2010/main" val="5447714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0" ma:contentTypeDescription="Create a new document." ma:contentTypeScope="" ma:versionID="330ef8c2a5f9c45c7bcdf093f3dffd52">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1a18246c7c040899e8786cff3bef9263"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 ds:uri="e0ffb6ef-0000-48aa-9041-fb29fcb198e5"/>
    <ds:schemaRef ds:uri="900c2a09-0d28-449b-b8ad-3e76d664ec44"/>
  </ds:schemaRefs>
</ds:datastoreItem>
</file>

<file path=customXml/itemProps3.xml><?xml version="1.0" encoding="utf-8"?>
<ds:datastoreItem xmlns:ds="http://schemas.openxmlformats.org/officeDocument/2006/customXml" ds:itemID="{816CDC82-82BA-49AD-93AF-D20F327377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2261</TotalTime>
  <Words>431</Words>
  <Application>Microsoft Office PowerPoint</Application>
  <PresentationFormat>Widescreen</PresentationFormat>
  <Paragraphs>63</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Arial</vt:lpstr>
      <vt:lpstr>Verdana</vt:lpstr>
      <vt:lpstr>Wingdings</vt:lpstr>
      <vt:lpstr>1_CG_2012_Template</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Naga Manindra Golla</cp:lastModifiedBy>
  <cp:revision>134</cp:revision>
  <cp:lastPrinted>2022-05-15T17:27:20Z</cp:lastPrinted>
  <dcterms:created xsi:type="dcterms:W3CDTF">2020-09-22T06:24:34Z</dcterms:created>
  <dcterms:modified xsi:type="dcterms:W3CDTF">2022-11-03T11:15:14Z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y fmtid="{D5CDD505-2E9C-101B-9397-08002B2CF9AE}" pid="3" name="MediaServiceImageTags">
    <vt:lpwstr/>
  </property>
</Properties>
</file>