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72" r:id="rId8"/>
    <p:sldId id="262" r:id="rId9"/>
    <p:sldId id="263" r:id="rId10"/>
    <p:sldId id="264" r:id="rId11"/>
    <p:sldId id="265" r:id="rId12"/>
    <p:sldId id="266" r:id="rId13"/>
    <p:sldId id="267" r:id="rId14"/>
    <p:sldId id="268" r:id="rId15"/>
    <p:sldId id="269" r:id="rId16"/>
    <p:sldId id="273" r:id="rId17"/>
    <p:sldId id="274" r:id="rId18"/>
    <p:sldId id="271"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BC0887-27B1-495A-AD93-9B0A209BEF17}"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713217DC-971F-4685-83D7-733A616A1CD0}" styleName="Table_1">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9706" autoAdjust="0"/>
  </p:normalViewPr>
  <p:slideViewPr>
    <p:cSldViewPr showGuides="1">
      <p:cViewPr varScale="1">
        <p:scale>
          <a:sx n="87" d="100"/>
          <a:sy n="87" d="100"/>
        </p:scale>
        <p:origin x="518" y="82"/>
      </p:cViewPr>
      <p:guideLst>
        <p:guide orient="horz" pos="2160"/>
        <p:guide pos="38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1" name="Google Shape;15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3" name="Google Shape;16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70" name="Google Shape;17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2" name="Google Shape;18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5" name="Google Shape;12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18"/>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7365D"/>
              </a:buClr>
              <a:buSzPts val="2800"/>
              <a:buFont typeface="Verdana" panose="020B0604030504040204"/>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8"/>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17365D"/>
              </a:buClr>
              <a:buSzPts val="2000"/>
              <a:buNone/>
              <a:defRPr sz="2000" b="1">
                <a:solidFill>
                  <a:srgbClr val="17365D"/>
                </a:solidFill>
              </a:defRPr>
            </a:lvl1pPr>
            <a:lvl2pPr lvl="1" algn="ctr">
              <a:lnSpc>
                <a:spcPct val="100000"/>
              </a:lnSpc>
              <a:spcBef>
                <a:spcPts val="400"/>
              </a:spcBef>
              <a:spcAft>
                <a:spcPts val="0"/>
              </a:spcAft>
              <a:buClr>
                <a:srgbClr val="888888"/>
              </a:buClr>
              <a:buSzPts val="2000"/>
              <a:buNone/>
              <a:defRPr>
                <a:solidFill>
                  <a:srgbClr val="888888"/>
                </a:solidFill>
              </a:defRPr>
            </a:lvl2pPr>
            <a:lvl3pPr lvl="2" algn="ctr">
              <a:lnSpc>
                <a:spcPct val="100000"/>
              </a:lnSpc>
              <a:spcBef>
                <a:spcPts val="360"/>
              </a:spcBef>
              <a:spcAft>
                <a:spcPts val="0"/>
              </a:spcAft>
              <a:buClr>
                <a:srgbClr val="888888"/>
              </a:buClr>
              <a:buSzPts val="1800"/>
              <a:buNone/>
              <a:defRPr>
                <a:solidFill>
                  <a:srgbClr val="888888"/>
                </a:solidFill>
              </a:defRPr>
            </a:lvl3pPr>
            <a:lvl4pPr lvl="3" algn="ctr">
              <a:lnSpc>
                <a:spcPct val="100000"/>
              </a:lnSpc>
              <a:spcBef>
                <a:spcPts val="320"/>
              </a:spcBef>
              <a:spcAft>
                <a:spcPts val="0"/>
              </a:spcAft>
              <a:buClr>
                <a:srgbClr val="888888"/>
              </a:buClr>
              <a:buSzPts val="1600"/>
              <a:buNone/>
              <a:defRPr>
                <a:solidFill>
                  <a:srgbClr val="888888"/>
                </a:solidFill>
              </a:defRPr>
            </a:lvl4pPr>
            <a:lvl5pPr lvl="4" algn="ctr">
              <a:lnSpc>
                <a:spcPct val="100000"/>
              </a:lnSpc>
              <a:spcBef>
                <a:spcPts val="320"/>
              </a:spcBef>
              <a:spcAft>
                <a:spcPts val="0"/>
              </a:spcAft>
              <a:buClr>
                <a:srgbClr val="888888"/>
              </a:buClr>
              <a:buSzPts val="16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6" name="Google Shape;16;p1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2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7"/>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4" name="Google Shape;74;p2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28"/>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8"/>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0" name="Google Shape;80;p2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9"/>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7365D"/>
              </a:buClr>
              <a:buSzPts val="2800"/>
              <a:buFont typeface="Verdana" panose="020B0604030504040204"/>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9"/>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a:solidFill>
                  <a:schemeClr val="dk1"/>
                </a:solidFill>
              </a:defRPr>
            </a:lvl1pPr>
            <a:lvl2pPr marL="914400" lvl="1" indent="-355600" algn="l">
              <a:lnSpc>
                <a:spcPct val="100000"/>
              </a:lnSpc>
              <a:spcBef>
                <a:spcPts val="400"/>
              </a:spcBef>
              <a:spcAft>
                <a:spcPts val="0"/>
              </a:spcAft>
              <a:buClr>
                <a:schemeClr val="dk1"/>
              </a:buClr>
              <a:buSzPts val="2000"/>
              <a:buChar char="–"/>
              <a:defRPr>
                <a:solidFill>
                  <a:schemeClr val="dk1"/>
                </a:solidFill>
              </a:defRPr>
            </a:lvl2pPr>
            <a:lvl3pPr marL="1371600" lvl="2" indent="-342900" algn="l">
              <a:lnSpc>
                <a:spcPct val="100000"/>
              </a:lnSpc>
              <a:spcBef>
                <a:spcPts val="360"/>
              </a:spcBef>
              <a:spcAft>
                <a:spcPts val="0"/>
              </a:spcAft>
              <a:buClr>
                <a:schemeClr val="dk1"/>
              </a:buClr>
              <a:buSzPts val="1800"/>
              <a:buChar char="•"/>
              <a:defRPr>
                <a:solidFill>
                  <a:schemeClr val="dk1"/>
                </a:solidFill>
              </a:defRPr>
            </a:lvl3pPr>
            <a:lvl4pPr marL="1828800" lvl="3" indent="-330200" algn="l">
              <a:lnSpc>
                <a:spcPct val="100000"/>
              </a:lnSpc>
              <a:spcBef>
                <a:spcPts val="320"/>
              </a:spcBef>
              <a:spcAft>
                <a:spcPts val="0"/>
              </a:spcAft>
              <a:buClr>
                <a:schemeClr val="dk1"/>
              </a:buClr>
              <a:buSzPts val="1600"/>
              <a:buChar char="–"/>
              <a:defRPr>
                <a:solidFill>
                  <a:schemeClr val="dk1"/>
                </a:solidFill>
              </a:defRPr>
            </a:lvl4pPr>
            <a:lvl5pPr marL="2286000" lvl="4" indent="-330200" algn="l">
              <a:lnSpc>
                <a:spcPct val="100000"/>
              </a:lnSpc>
              <a:spcBef>
                <a:spcPts val="320"/>
              </a:spcBef>
              <a:spcAft>
                <a:spcPts val="0"/>
              </a:spcAft>
              <a:buClr>
                <a:schemeClr val="dk1"/>
              </a:buClr>
              <a:buSzPts val="1600"/>
              <a:buChar char="»"/>
              <a:defRPr>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 name="Google Shape;22;p1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20"/>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FF0000"/>
              </a:buClr>
              <a:buSzPts val="4000"/>
              <a:buFont typeface="Verdana" panose="020B0604030504040204"/>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0"/>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8" name="Google Shape;28;p2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2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2800"/>
              <a:buFont typeface="Verdana" panose="020B0604030504040204"/>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1"/>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4" name="Google Shape;34;p21"/>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5" name="Google Shape;35;p2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22"/>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2800"/>
              <a:buFont typeface="Verdana" panose="020B0604030504040204"/>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2"/>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22"/>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22"/>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22"/>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2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23"/>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lang="en-IN"/>
          </a:p>
        </p:txBody>
      </p:sp>
      <p:pic>
        <p:nvPicPr>
          <p:cNvPr id="52" name="Google Shape;52;p23"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5"/>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0000"/>
              </a:buClr>
              <a:buSzPts val="2000"/>
              <a:buFont typeface="Verdana" panose="020B060403050404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5"/>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0" name="Google Shape;60;p25"/>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1" name="Google Shape;61;p2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6"/>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0000"/>
              </a:buClr>
              <a:buSzPts val="2000"/>
              <a:buFont typeface="Verdana" panose="020B060403050404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6"/>
          <p:cNvSpPr>
            <a:spLocks noGrp="1"/>
          </p:cNvSpPr>
          <p:nvPr>
            <p:ph type="pic" idx="2"/>
          </p:nvPr>
        </p:nvSpPr>
        <p:spPr>
          <a:xfrm>
            <a:off x="2389717" y="612775"/>
            <a:ext cx="7315200" cy="4114800"/>
          </a:xfrm>
          <a:prstGeom prst="rect">
            <a:avLst/>
          </a:prstGeom>
          <a:noFill/>
          <a:ln>
            <a:noFill/>
          </a:ln>
        </p:spPr>
      </p:sp>
      <p:sp>
        <p:nvSpPr>
          <p:cNvPr id="67" name="Google Shape;67;p26"/>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8" name="Google Shape;68;p2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17"/>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8" name="Google Shape;8;p1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9" name="Google Shape;9;p1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10" name="Google Shape;10;p1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lang="en-IN"/>
          </a:p>
        </p:txBody>
      </p:sp>
      <p:cxnSp>
        <p:nvCxnSpPr>
          <p:cNvPr id="11" name="Google Shape;11;p17"/>
          <p:cNvCxnSpPr/>
          <p:nvPr/>
        </p:nvCxnSpPr>
        <p:spPr>
          <a:xfrm>
            <a:off x="812800" y="914400"/>
            <a:ext cx="10668000" cy="0"/>
          </a:xfrm>
          <a:prstGeom prst="straightConnector1">
            <a:avLst/>
          </a:prstGeom>
          <a:noFill/>
          <a:ln w="57150" cap="flat" cmpd="thickThin">
            <a:solidFill>
              <a:schemeClr val="dk1"/>
            </a:solidFill>
            <a:prstDash val="solid"/>
            <a:round/>
            <a:headEnd type="none" w="sm" len="sm"/>
            <a:tailEnd type="none" w="sm" len="sm"/>
          </a:ln>
        </p:spPr>
      </p:cxnSp>
      <p:pic>
        <p:nvPicPr>
          <p:cNvPr id="12" name="Google Shape;12;p17"/>
          <p:cNvPicPr preferRelativeResize="0"/>
          <p:nvPr/>
        </p:nvPicPr>
        <p:blipFill rotWithShape="1">
          <a:blip r:embed="rId13"/>
          <a:srcRect b="18045"/>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arxiv.org/abs/2004.07676" TargetMode="External"/><Relationship Id="rId3" Type="http://schemas.openxmlformats.org/officeDocument/2006/relationships/hyperlink" Target="https://ieeexplore.ieee.org/document/9010912" TargetMode="External"/><Relationship Id="rId7" Type="http://schemas.openxmlformats.org/officeDocument/2006/relationships/hyperlink" Target="https://arxiv.org/abs/2001.00179"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arxiv.org/abs/2006.07397" TargetMode="External"/><Relationship Id="rId5" Type="http://schemas.openxmlformats.org/officeDocument/2006/relationships/hyperlink" Target="https://arxiv.org/abs/1909.12962" TargetMode="External"/><Relationship Id="rId4" Type="http://schemas.openxmlformats.org/officeDocument/2006/relationships/hyperlink" Target="https://arxiv.org/abs/1911.00686"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arxiv.org/abs/2312.04961%20(accessed%20Feb.%2021,%202025)" TargetMode="External"/><Relationship Id="rId3" Type="http://schemas.openxmlformats.org/officeDocument/2006/relationships/hyperlink" Target="https://openaccess.thecvf.com/content/ICCV2021/papers/Zhao_Learning_Self-Consistency_for_Deepfake_Detection_ICCV_2021_paper.pdf" TargetMode="External"/><Relationship Id="rId7" Type="http://schemas.openxmlformats.org/officeDocument/2006/relationships/hyperlink" Target="https://www.sciencedirect.com/journal/applied-soft-computing" TargetMode="External"/><Relationship Id="rId2" Type="http://schemas.openxmlformats.org/officeDocument/2006/relationships/hyperlink" Target="N.%20Bonettini,%20E.%20D.%20Cannas,%20S.%20Mandelli,%20L.%20Bondi,%20P.%20Bestagini,%20and%20S.%20Tubaro,%20&#8220;Video%20Face%20Manipulation%20Detection%20Through%20Ensemble%20of%20CNNs,&#8221;%20arXiv:2004.07676%20%5bcs,%20eess%5d,%20Apr.%202020,%20Available:%20https:/arxiv.org/abs/2004.07676" TargetMode="External"/><Relationship Id="rId1" Type="http://schemas.openxmlformats.org/officeDocument/2006/relationships/slideLayout" Target="../slideLayouts/slideLayout2.xml"/><Relationship Id="rId6" Type="http://schemas.openxmlformats.org/officeDocument/2006/relationships/hyperlink" Target="https://openaccess.thecvf.com/content/CVPR2023/papers/Narayan_DF-Platter_Multi-Face_Heterogeneous_Deepfake_Dataset_CVPR_2023_paper.pdf" TargetMode="External"/><Relationship Id="rId5" Type="http://schemas.openxmlformats.org/officeDocument/2006/relationships/hyperlink" Target="https://doi.org/10.48550/arxiv.2212.02571." TargetMode="External"/><Relationship Id="rId4" Type="http://schemas.openxmlformats.org/officeDocument/2006/relationships/hyperlink" Target="https://arxiv.org/abs/2207.09679"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based-deep-fake-videos" TargetMode="External"/><Relationship Id="rId2" Type="http://schemas.openxmlformats.org/officeDocument/2006/relationships/hyperlink" Target="https://github.com/NikithaPeddisetty/Development-of-AI-ML-" TargetMode="External"/><Relationship Id="rId1" Type="http://schemas.openxmlformats.org/officeDocument/2006/relationships/slideLayout" Target="../slideLayouts/slideLayout2.xml"/><Relationship Id="rId5" Type="http://schemas.openxmlformats.org/officeDocument/2006/relationships/hyperlink" Target="0ZvK9l4f3vGU8CsYauuuovyFd3sj?usp=drive_link" TargetMode="External"/><Relationship Id="rId4" Type="http://schemas.openxmlformats.org/officeDocument/2006/relationships/hyperlink" Target="https://drive.google.com/drive/folders/1PvU-"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17365D"/>
              </a:buClr>
              <a:buSzPts val="2800"/>
              <a:buFont typeface="Verdana" panose="020B0604030504040204"/>
              <a:buNone/>
            </a:pPr>
            <a:r>
              <a:rPr lang="en-IN">
                <a:solidFill>
                  <a:schemeClr val="dk1"/>
                </a:solidFill>
                <a:latin typeface="Cambria" panose="02040503050406030204"/>
                <a:ea typeface="Cambria" panose="02040503050406030204"/>
                <a:cs typeface="Cambria" panose="02040503050406030204"/>
                <a:sym typeface="Cambria" panose="02040503050406030204"/>
              </a:rPr>
              <a:t>Development of AI/ML based solution for detection of face-swap based deep fake videos</a:t>
            </a:r>
            <a:endParaRPr>
              <a:solidFill>
                <a:schemeClr val="dk1"/>
              </a:solidFill>
              <a:latin typeface="Cambria" panose="02040503050406030204"/>
              <a:ea typeface="Cambria" panose="02040503050406030204"/>
              <a:cs typeface="Cambria" panose="02040503050406030204"/>
              <a:sym typeface="Cambria" panose="02040503050406030204"/>
            </a:endParaRPr>
          </a:p>
        </p:txBody>
      </p:sp>
      <p:sp>
        <p:nvSpPr>
          <p:cNvPr id="88" name="Google Shape;88;p1"/>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17365D"/>
              </a:buClr>
              <a:buSzPts val="2000"/>
              <a:buNone/>
            </a:pPr>
            <a:r>
              <a:rPr lang="en-IN">
                <a:latin typeface="Cambria" panose="02040503050406030204"/>
                <a:ea typeface="Cambria" panose="02040503050406030204"/>
                <a:cs typeface="Cambria" panose="02040503050406030204"/>
                <a:sym typeface="Cambria" panose="02040503050406030204"/>
              </a:rPr>
              <a:t> Batch Number: CSE_ISR_CAP_12</a:t>
            </a:r>
            <a:endParaRPr>
              <a:latin typeface="Cambria" panose="02040503050406030204"/>
              <a:ea typeface="Cambria" panose="02040503050406030204"/>
              <a:cs typeface="Cambria" panose="02040503050406030204"/>
              <a:sym typeface="Cambria" panose="02040503050406030204"/>
            </a:endParaRPr>
          </a:p>
          <a:p>
            <a:pPr marL="0" lvl="0" indent="0" algn="l" rtl="0">
              <a:lnSpc>
                <a:spcPct val="100000"/>
              </a:lnSpc>
              <a:spcBef>
                <a:spcPts val="400"/>
              </a:spcBef>
              <a:spcAft>
                <a:spcPts val="0"/>
              </a:spcAft>
              <a:buClr>
                <a:srgbClr val="17365D"/>
              </a:buClr>
              <a:buSzPts val="2000"/>
              <a:buNone/>
            </a:pPr>
            <a:endParaRPr>
              <a:latin typeface="Cambria" panose="02040503050406030204"/>
              <a:ea typeface="Cambria" panose="02040503050406030204"/>
              <a:cs typeface="Cambria" panose="02040503050406030204"/>
              <a:sym typeface="Cambria" panose="02040503050406030204"/>
            </a:endParaRPr>
          </a:p>
        </p:txBody>
      </p:sp>
      <p:graphicFrame>
        <p:nvGraphicFramePr>
          <p:cNvPr id="89" name="Google Shape;89;p1"/>
          <p:cNvGraphicFramePr/>
          <p:nvPr/>
        </p:nvGraphicFramePr>
        <p:xfrm>
          <a:off x="553347" y="2721840"/>
          <a:ext cx="5418675" cy="2773740"/>
        </p:xfrm>
        <a:graphic>
          <a:graphicData uri="http://schemas.openxmlformats.org/drawingml/2006/table">
            <a:tbl>
              <a:tblPr firstRow="1" bandRow="1">
                <a:noFill/>
                <a:tableStyleId>{22BC0887-27B1-495A-AD93-9B0A209BEF17}</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50">
                <a:tc>
                  <a:txBody>
                    <a:bodyPr/>
                    <a:lstStyle/>
                    <a:p>
                      <a:pPr marL="0" marR="0" lvl="1" indent="0" algn="ctr" rtl="0">
                        <a:lnSpc>
                          <a:spcPct val="100000"/>
                        </a:lnSpc>
                        <a:spcBef>
                          <a:spcPts val="0"/>
                        </a:spcBef>
                        <a:spcAft>
                          <a:spcPts val="0"/>
                        </a:spcAft>
                        <a:buClr>
                          <a:srgbClr val="000000"/>
                        </a:buClr>
                        <a:buSzPts val="2000"/>
                        <a:buFont typeface="Arial" panose="020B0604020202020204"/>
                        <a:buNone/>
                      </a:pPr>
                      <a:r>
                        <a:rPr lang="en-IN" sz="2000" b="1" u="none" strike="noStrike" cap="none">
                          <a:solidFill>
                            <a:srgbClr val="17365D"/>
                          </a:solidFill>
                        </a:rPr>
                        <a:t>  </a:t>
                      </a:r>
                      <a:r>
                        <a:rPr lang="en-IN" sz="2000" b="1" u="none" strike="noStrike" cap="none">
                          <a:solidFill>
                            <a:srgbClr val="17365D"/>
                          </a:solidFill>
                          <a:latin typeface="Cambria" panose="02040503050406030204"/>
                          <a:ea typeface="Cambria" panose="02040503050406030204"/>
                          <a:cs typeface="Cambria" panose="02040503050406030204"/>
                          <a:sym typeface="Cambria" panose="02040503050406030204"/>
                        </a:rPr>
                        <a:t>Roll Number</a:t>
                      </a:r>
                      <a:endParaRPr sz="2000" b="1" u="none" strike="noStrike" cap="none">
                        <a:solidFill>
                          <a:srgbClr val="17365D"/>
                        </a:solidFill>
                        <a:latin typeface="Cambria" panose="02040503050406030204"/>
                        <a:ea typeface="Cambria" panose="02040503050406030204"/>
                        <a:cs typeface="Cambria" panose="02040503050406030204"/>
                        <a:sym typeface="Cambria" panose="02040503050406030204"/>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IN" sz="2000" b="1" u="none" strike="noStrike" cap="none">
                          <a:solidFill>
                            <a:srgbClr val="17365D"/>
                          </a:solidFill>
                          <a:latin typeface="Cambria" panose="02040503050406030204"/>
                          <a:ea typeface="Cambria" panose="02040503050406030204"/>
                          <a:cs typeface="Cambria" panose="02040503050406030204"/>
                          <a:sym typeface="Cambria" panose="02040503050406030204"/>
                        </a:rPr>
                        <a:t>Student Name</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IN" sz="1800" u="none" strike="noStrike" cap="none"/>
                        <a:t>  </a:t>
                      </a:r>
                      <a:r>
                        <a:rPr lang="en-IN" sz="1800" u="none" strike="noStrike" cap="none">
                          <a:latin typeface="Cambria" panose="02040503050406030204"/>
                          <a:ea typeface="Cambria" panose="02040503050406030204"/>
                          <a:cs typeface="Cambria" panose="02040503050406030204"/>
                          <a:sym typeface="Cambria" panose="02040503050406030204"/>
                        </a:rPr>
                        <a:t>20211ISR0023        </a:t>
                      </a:r>
                    </a:p>
                    <a:p>
                      <a:pPr marL="0" marR="0" lvl="0" indent="0" algn="ctr" rtl="0">
                        <a:lnSpc>
                          <a:spcPct val="100000"/>
                        </a:lnSpc>
                        <a:spcBef>
                          <a:spcPts val="0"/>
                        </a:spcBef>
                        <a:spcAft>
                          <a:spcPts val="0"/>
                        </a:spcAft>
                        <a:buClr>
                          <a:srgbClr val="000000"/>
                        </a:buClr>
                        <a:buSzPts val="1800"/>
                        <a:buFont typeface="Arial" panose="020B0604020202020204"/>
                        <a:buNone/>
                      </a:pPr>
                      <a:r>
                        <a:rPr lang="en-IN" sz="1800" u="none" strike="noStrike" cap="none">
                          <a:latin typeface="Cambria" panose="02040503050406030204"/>
                          <a:ea typeface="Cambria" panose="02040503050406030204"/>
                          <a:cs typeface="Cambria" panose="02040503050406030204"/>
                          <a:sym typeface="Cambria" panose="02040503050406030204"/>
                        </a:rPr>
                        <a:t>  20211ISR0086</a:t>
                      </a:r>
                    </a:p>
                    <a:p>
                      <a:pPr marL="0" marR="0" lvl="0" indent="0" algn="ctr" rtl="0">
                        <a:lnSpc>
                          <a:spcPct val="100000"/>
                        </a:lnSpc>
                        <a:spcBef>
                          <a:spcPts val="0"/>
                        </a:spcBef>
                        <a:spcAft>
                          <a:spcPts val="0"/>
                        </a:spcAft>
                        <a:buClr>
                          <a:srgbClr val="000000"/>
                        </a:buClr>
                        <a:buSzPts val="1800"/>
                        <a:buFont typeface="Arial" panose="020B0604020202020204"/>
                        <a:buNone/>
                      </a:pPr>
                      <a:r>
                        <a:rPr lang="en-IN" sz="1800" u="none" strike="noStrike" cap="none">
                          <a:latin typeface="Cambria" panose="02040503050406030204"/>
                          <a:ea typeface="Cambria" panose="02040503050406030204"/>
                          <a:cs typeface="Cambria" panose="02040503050406030204"/>
                          <a:sym typeface="Cambria" panose="02040503050406030204"/>
                        </a:rPr>
                        <a:t>  20211ISR0073</a:t>
                      </a:r>
                      <a:endParaRPr sz="1800" u="none" strike="noStrike" cap="none">
                        <a:latin typeface="Cambria" panose="02040503050406030204"/>
                        <a:ea typeface="Cambria" panose="02040503050406030204"/>
                        <a:cs typeface="Cambria" panose="02040503050406030204"/>
                        <a:sym typeface="Cambria" panose="02040503050406030204"/>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IN" sz="1800" u="none" strike="noStrike" cap="none">
                          <a:latin typeface="Cambria" panose="02040503050406030204"/>
                          <a:ea typeface="Cambria" panose="02040503050406030204"/>
                          <a:cs typeface="Cambria" panose="02040503050406030204"/>
                          <a:sym typeface="Cambria" panose="02040503050406030204"/>
                        </a:rPr>
                        <a:t>Naga Nikhitha P</a:t>
                      </a:r>
                    </a:p>
                    <a:p>
                      <a:pPr marL="0" marR="0" lvl="0" indent="0" algn="ctr" rtl="0">
                        <a:lnSpc>
                          <a:spcPct val="100000"/>
                        </a:lnSpc>
                        <a:spcBef>
                          <a:spcPts val="0"/>
                        </a:spcBef>
                        <a:spcAft>
                          <a:spcPts val="0"/>
                        </a:spcAft>
                        <a:buClr>
                          <a:srgbClr val="000000"/>
                        </a:buClr>
                        <a:buSzPts val="1800"/>
                        <a:buFont typeface="Arial" panose="020B0604020202020204"/>
                        <a:buNone/>
                      </a:pPr>
                      <a:r>
                        <a:rPr lang="en-IN" sz="1800" u="none" strike="noStrike" cap="none">
                          <a:latin typeface="Cambria" panose="02040503050406030204"/>
                          <a:ea typeface="Cambria" panose="02040503050406030204"/>
                          <a:cs typeface="Cambria" panose="02040503050406030204"/>
                          <a:sym typeface="Cambria" panose="02040503050406030204"/>
                        </a:rPr>
                        <a:t>Sarthak Mishra</a:t>
                      </a:r>
                    </a:p>
                    <a:p>
                      <a:pPr marL="0" marR="0" lvl="0" indent="0" algn="ctr" rtl="0">
                        <a:lnSpc>
                          <a:spcPct val="100000"/>
                        </a:lnSpc>
                        <a:spcBef>
                          <a:spcPts val="0"/>
                        </a:spcBef>
                        <a:spcAft>
                          <a:spcPts val="0"/>
                        </a:spcAft>
                        <a:buClr>
                          <a:srgbClr val="000000"/>
                        </a:buClr>
                        <a:buSzPts val="1800"/>
                        <a:buFont typeface="Arial" panose="020B0604020202020204"/>
                        <a:buNone/>
                      </a:pPr>
                      <a:r>
                        <a:rPr lang="en-IN" sz="1800" u="none" strike="noStrike" cap="none">
                          <a:latin typeface="Cambria" panose="02040503050406030204"/>
                          <a:ea typeface="Cambria" panose="02040503050406030204"/>
                          <a:cs typeface="Cambria" panose="02040503050406030204"/>
                          <a:sym typeface="Cambria" panose="02040503050406030204"/>
                        </a:rPr>
                        <a:t>Darshan S</a:t>
                      </a:r>
                      <a:endParaRPr sz="1800" u="none" strike="noStrike" cap="none">
                        <a:latin typeface="Cambria" panose="02040503050406030204"/>
                        <a:ea typeface="Cambria" panose="02040503050406030204"/>
                        <a:cs typeface="Cambria" panose="02040503050406030204"/>
                        <a:sym typeface="Cambria" panose="02040503050406030204"/>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
          <p:cNvSpPr txBox="1"/>
          <p:nvPr/>
        </p:nvSpPr>
        <p:spPr>
          <a:xfrm>
            <a:off x="6525369" y="27218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rgbClr val="17365D"/>
              </a:buClr>
              <a:buSzPts val="2000"/>
              <a:buFont typeface="Arial" panose="020B0604020202020204"/>
              <a:buNone/>
            </a:pPr>
            <a:r>
              <a:rPr lang="en-IN" sz="2000" b="1" i="0" u="none" strike="noStrike" cap="none">
                <a:solidFill>
                  <a:srgbClr val="17365D"/>
                </a:solidFill>
                <a:latin typeface="Cambria" panose="02040503050406030204"/>
                <a:ea typeface="Cambria" panose="02040503050406030204"/>
                <a:cs typeface="Cambria" panose="02040503050406030204"/>
                <a:sym typeface="Cambria" panose="02040503050406030204"/>
              </a:rPr>
              <a:t>Under the Supervision of,</a:t>
            </a:r>
            <a:endParaRPr sz="2000" b="1" i="0" u="none" strike="noStrike" cap="none">
              <a:solidFill>
                <a:srgbClr val="17365D"/>
              </a:solidFill>
              <a:latin typeface="Cambria" panose="02040503050406030204"/>
              <a:ea typeface="Cambria" panose="02040503050406030204"/>
              <a:cs typeface="Cambria" panose="02040503050406030204"/>
              <a:sym typeface="Cambria" panose="02040503050406030204"/>
            </a:endParaRPr>
          </a:p>
          <a:p>
            <a:pPr marL="0" marR="0" lvl="0" indent="0" algn="ctr" rtl="0">
              <a:lnSpc>
                <a:spcPct val="100000"/>
              </a:lnSpc>
              <a:spcBef>
                <a:spcPts val="340"/>
              </a:spcBef>
              <a:spcAft>
                <a:spcPts val="0"/>
              </a:spcAft>
              <a:buClr>
                <a:srgbClr val="17365D"/>
              </a:buClr>
              <a:buSzPts val="1700"/>
              <a:buFont typeface="Arial" panose="020B0604020202020204"/>
              <a:buNone/>
            </a:pPr>
            <a:r>
              <a:rPr lang="en-IN" sz="1700" b="1" i="0" u="none" strike="noStrike" cap="none">
                <a:solidFill>
                  <a:srgbClr val="17365D"/>
                </a:solidFill>
                <a:latin typeface="Cambria" panose="02040503050406030204"/>
                <a:ea typeface="Cambria" panose="02040503050406030204"/>
                <a:cs typeface="Cambria" panose="02040503050406030204"/>
                <a:sym typeface="Cambria" panose="02040503050406030204"/>
              </a:rPr>
              <a:t>  Dr. Mohammedi Akheela Khanum</a:t>
            </a:r>
            <a:endParaRPr sz="1700" b="1" i="0" u="none" strike="noStrike" cap="none">
              <a:solidFill>
                <a:srgbClr val="17365D"/>
              </a:solidFill>
              <a:latin typeface="Cambria" panose="02040503050406030204"/>
              <a:ea typeface="Cambria" panose="02040503050406030204"/>
              <a:cs typeface="Cambria" panose="02040503050406030204"/>
              <a:sym typeface="Cambria" panose="02040503050406030204"/>
            </a:endParaRPr>
          </a:p>
          <a:p>
            <a:pPr marL="0" marR="0" lvl="0" indent="0" algn="ctr" rtl="0">
              <a:lnSpc>
                <a:spcPct val="100000"/>
              </a:lnSpc>
              <a:spcBef>
                <a:spcPts val="340"/>
              </a:spcBef>
              <a:spcAft>
                <a:spcPts val="0"/>
              </a:spcAft>
              <a:buClr>
                <a:srgbClr val="17365D"/>
              </a:buClr>
              <a:buSzPts val="1700"/>
              <a:buFont typeface="Arial" panose="020B0604020202020204"/>
              <a:buNone/>
            </a:pPr>
            <a:r>
              <a:rPr lang="en-IN" sz="1700" b="1" i="0" u="none" strike="noStrike" cap="none">
                <a:solidFill>
                  <a:srgbClr val="17365D"/>
                </a:solidFill>
                <a:latin typeface="Cambria" panose="02040503050406030204"/>
                <a:ea typeface="Cambria" panose="02040503050406030204"/>
                <a:cs typeface="Cambria" panose="02040503050406030204"/>
                <a:sym typeface="Cambria" panose="02040503050406030204"/>
              </a:rPr>
              <a:t>   Professor</a:t>
            </a:r>
            <a:endParaRPr sz="1400" b="0" i="0" u="none" strike="noStrike" cap="none">
              <a:solidFill>
                <a:srgbClr val="000000"/>
              </a:solidFill>
              <a:latin typeface="Cambria" panose="02040503050406030204"/>
              <a:ea typeface="Cambria" panose="02040503050406030204"/>
              <a:cs typeface="Cambria" panose="02040503050406030204"/>
              <a:sym typeface="Cambria" panose="02040503050406030204"/>
            </a:endParaRPr>
          </a:p>
          <a:p>
            <a:pPr marL="0" marR="0" lvl="0" indent="0" algn="ctr" rtl="0">
              <a:lnSpc>
                <a:spcPct val="100000"/>
              </a:lnSpc>
              <a:spcBef>
                <a:spcPts val="340"/>
              </a:spcBef>
              <a:spcAft>
                <a:spcPts val="0"/>
              </a:spcAft>
              <a:buClr>
                <a:srgbClr val="17365D"/>
              </a:buClr>
              <a:buSzPts val="1700"/>
              <a:buFont typeface="Arial" panose="020B0604020202020204"/>
              <a:buNone/>
            </a:pPr>
            <a:r>
              <a:rPr lang="en-IN" sz="1700" b="1" i="0" u="none" strike="noStrike" cap="none">
                <a:solidFill>
                  <a:srgbClr val="17365D"/>
                </a:solidFill>
                <a:latin typeface="Cambria" panose="02040503050406030204"/>
                <a:ea typeface="Cambria" panose="02040503050406030204"/>
                <a:cs typeface="Cambria" panose="02040503050406030204"/>
                <a:sym typeface="Cambria" panose="02040503050406030204"/>
              </a:rPr>
              <a:t>     School of Computer Science and Engineering</a:t>
            </a:r>
            <a:endParaRPr sz="1400" b="0" i="0" u="none" strike="noStrike" cap="none">
              <a:solidFill>
                <a:srgbClr val="000000"/>
              </a:solidFill>
              <a:latin typeface="Cambria" panose="02040503050406030204"/>
              <a:ea typeface="Cambria" panose="02040503050406030204"/>
              <a:cs typeface="Cambria" panose="02040503050406030204"/>
              <a:sym typeface="Cambria" panose="02040503050406030204"/>
            </a:endParaRPr>
          </a:p>
          <a:p>
            <a:pPr marL="0" marR="0" lvl="0" indent="0" algn="ctr" rtl="0">
              <a:lnSpc>
                <a:spcPct val="100000"/>
              </a:lnSpc>
              <a:spcBef>
                <a:spcPts val="340"/>
              </a:spcBef>
              <a:spcAft>
                <a:spcPts val="0"/>
              </a:spcAft>
              <a:buClr>
                <a:srgbClr val="17365D"/>
              </a:buClr>
              <a:buSzPts val="1700"/>
              <a:buFont typeface="Arial" panose="020B0604020202020204"/>
              <a:buNone/>
            </a:pPr>
            <a:r>
              <a:rPr lang="en-IN" sz="1700" b="1" i="0" u="none" strike="noStrike" cap="none">
                <a:solidFill>
                  <a:srgbClr val="17365D"/>
                </a:solidFill>
                <a:latin typeface="Cambria" panose="02040503050406030204"/>
                <a:ea typeface="Cambria" panose="02040503050406030204"/>
                <a:cs typeface="Cambria" panose="02040503050406030204"/>
                <a:sym typeface="Cambria" panose="02040503050406030204"/>
              </a:rPr>
              <a:t>       Presidency University</a:t>
            </a:r>
            <a:endParaRPr sz="1400" b="0" i="0" u="none" strike="noStrike" cap="none">
              <a:solidFill>
                <a:srgbClr val="000000"/>
              </a:solidFill>
              <a:latin typeface="Cambria" panose="02040503050406030204"/>
              <a:ea typeface="Cambria" panose="02040503050406030204"/>
              <a:cs typeface="Cambria" panose="02040503050406030204"/>
              <a:sym typeface="Cambria" panose="02040503050406030204"/>
            </a:endParaRPr>
          </a:p>
          <a:p>
            <a:pPr marL="0" marR="0" lvl="0" indent="0" algn="l" rtl="0">
              <a:lnSpc>
                <a:spcPct val="100000"/>
              </a:lnSpc>
              <a:spcBef>
                <a:spcPts val="400"/>
              </a:spcBef>
              <a:spcAft>
                <a:spcPts val="0"/>
              </a:spcAft>
              <a:buClr>
                <a:srgbClr val="17365D"/>
              </a:buClr>
              <a:buSzPts val="2000"/>
              <a:buFont typeface="Arial" panose="020B0604020202020204"/>
              <a:buNone/>
            </a:pPr>
            <a:endParaRPr sz="2000" b="1" i="0" u="none" strike="noStrike" cap="none">
              <a:solidFill>
                <a:srgbClr val="17365D"/>
              </a:solidFill>
              <a:latin typeface="Cambria" panose="02040503050406030204"/>
              <a:ea typeface="Cambria" panose="02040503050406030204"/>
              <a:cs typeface="Cambria" panose="02040503050406030204"/>
              <a:sym typeface="Cambria" panose="02040503050406030204"/>
            </a:endParaRPr>
          </a:p>
        </p:txBody>
      </p:sp>
      <p:sp>
        <p:nvSpPr>
          <p:cNvPr id="91" name="Google Shape;91;p1"/>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2500" lnSpcReduction="20000"/>
          </a:bodyPr>
          <a:lstStyle/>
          <a:p>
            <a:pPr marL="0" marR="0" lvl="0" indent="0" algn="ctr" rtl="0">
              <a:lnSpc>
                <a:spcPct val="100000"/>
              </a:lnSpc>
              <a:spcBef>
                <a:spcPts val="0"/>
              </a:spcBef>
              <a:spcAft>
                <a:spcPts val="0"/>
              </a:spcAft>
              <a:buClr>
                <a:srgbClr val="17365D"/>
              </a:buClr>
              <a:buSzPct val="100000"/>
              <a:buFont typeface="Arial" panose="020B0604020202020204"/>
              <a:buNone/>
            </a:pPr>
            <a:r>
              <a:rPr lang="en-IN" sz="2000" b="1" i="0" u="none" strike="noStrike" cap="none">
                <a:solidFill>
                  <a:srgbClr val="17365D"/>
                </a:solidFill>
                <a:latin typeface="Cambria" panose="02040503050406030204"/>
                <a:ea typeface="Cambria" panose="02040503050406030204"/>
                <a:cs typeface="Cambria" panose="02040503050406030204"/>
                <a:sym typeface="Cambria" panose="02040503050406030204"/>
              </a:rPr>
              <a:t>PIP2001 Capstone Project</a:t>
            </a:r>
            <a:endParaRPr sz="1400" b="0" i="0" u="none" strike="noStrike" cap="none">
              <a:solidFill>
                <a:srgbClr val="000000"/>
              </a:solidFill>
              <a:latin typeface="Cambria" panose="02040503050406030204"/>
              <a:ea typeface="Cambria" panose="02040503050406030204"/>
              <a:cs typeface="Cambria" panose="02040503050406030204"/>
              <a:sym typeface="Cambria" panose="02040503050406030204"/>
            </a:endParaRPr>
          </a:p>
          <a:p>
            <a:pPr marL="0" marR="0" lvl="0" indent="0" algn="ctr" rtl="0">
              <a:lnSpc>
                <a:spcPct val="100000"/>
              </a:lnSpc>
              <a:spcBef>
                <a:spcPts val="310"/>
              </a:spcBef>
              <a:spcAft>
                <a:spcPts val="0"/>
              </a:spcAft>
              <a:buClr>
                <a:srgbClr val="17365D"/>
              </a:buClr>
              <a:buSzPct val="100000"/>
              <a:buFont typeface="Arial" panose="020B0604020202020204"/>
              <a:buNone/>
            </a:pPr>
            <a:r>
              <a:rPr lang="en-IN" sz="2000" b="1" i="0" u="none" strike="noStrike" cap="none">
                <a:solidFill>
                  <a:srgbClr val="17365D"/>
                </a:solidFill>
                <a:latin typeface="Cambria" panose="02040503050406030204"/>
                <a:ea typeface="Cambria" panose="02040503050406030204"/>
                <a:cs typeface="Cambria" panose="02040503050406030204"/>
                <a:sym typeface="Cambria" panose="02040503050406030204"/>
              </a:rPr>
              <a:t>Review-4</a:t>
            </a:r>
          </a:p>
          <a:p>
            <a:pPr marL="0" marR="0" lvl="0" indent="0" algn="ctr" rtl="0">
              <a:lnSpc>
                <a:spcPct val="100000"/>
              </a:lnSpc>
              <a:spcBef>
                <a:spcPts val="310"/>
              </a:spcBef>
              <a:spcAft>
                <a:spcPts val="0"/>
              </a:spcAft>
              <a:buClr>
                <a:srgbClr val="17365D"/>
              </a:buClr>
              <a:buSzPct val="100000"/>
              <a:buFont typeface="Arial" panose="020B0604020202020204"/>
              <a:buNone/>
            </a:pPr>
            <a:endParaRPr sz="2000" b="1" i="0" u="none" strike="noStrike" cap="none">
              <a:solidFill>
                <a:srgbClr val="17365D"/>
              </a:solidFill>
              <a:latin typeface="Cambria" panose="02040503050406030204"/>
              <a:ea typeface="Cambria" panose="02040503050406030204"/>
              <a:cs typeface="Cambria" panose="02040503050406030204"/>
              <a:sym typeface="Cambria" panose="02040503050406030204"/>
            </a:endParaRPr>
          </a:p>
        </p:txBody>
      </p:sp>
      <p:sp>
        <p:nvSpPr>
          <p:cNvPr id="92" name="Google Shape;92;p1"/>
          <p:cNvSpPr txBox="1"/>
          <p:nvPr/>
        </p:nvSpPr>
        <p:spPr>
          <a:xfrm>
            <a:off x="0" y="4783300"/>
            <a:ext cx="12249915" cy="1562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7365D"/>
              </a:buClr>
              <a:buSzPts val="2000"/>
              <a:buFont typeface="Arial" panose="020B0604020202020204"/>
              <a:buNone/>
            </a:pPr>
            <a:r>
              <a:rPr lang="en-IN" sz="2000" b="1" i="0" u="none" strike="noStrike" cap="none">
                <a:solidFill>
                  <a:schemeClr val="accent1"/>
                </a:solidFill>
                <a:latin typeface="Cambria" panose="02040503050406030204"/>
                <a:ea typeface="Cambria" panose="02040503050406030204"/>
                <a:cs typeface="Cambria" panose="02040503050406030204"/>
                <a:sym typeface="Cambria" panose="02040503050406030204"/>
              </a:rPr>
              <a:t>Name of the Program</a:t>
            </a:r>
            <a:r>
              <a:rPr lang="en-IN" sz="2000" b="1" i="0" u="none" strike="noStrike" cap="none">
                <a:solidFill>
                  <a:schemeClr val="dk1"/>
                </a:solidFill>
                <a:latin typeface="Cambria" panose="02040503050406030204"/>
                <a:ea typeface="Cambria" panose="02040503050406030204"/>
                <a:cs typeface="Cambria" panose="02040503050406030204"/>
                <a:sym typeface="Cambria" panose="02040503050406030204"/>
              </a:rPr>
              <a:t>: B. TECH(Information Science and Engineering with AI and Robotics)</a:t>
            </a:r>
            <a:endParaRPr sz="2000" b="1" i="0" u="none" strike="noStrike" cap="none">
              <a:solidFill>
                <a:schemeClr val="dk1"/>
              </a:solidFill>
              <a:latin typeface="Cambria" panose="02040503050406030204"/>
              <a:ea typeface="Cambria" panose="02040503050406030204"/>
              <a:cs typeface="Cambria" panose="02040503050406030204"/>
              <a:sym typeface="Cambria" panose="02040503050406030204"/>
            </a:endParaRPr>
          </a:p>
          <a:p>
            <a:pPr marL="0" marR="0" lvl="0" indent="0" algn="l" rtl="0">
              <a:lnSpc>
                <a:spcPct val="100000"/>
              </a:lnSpc>
              <a:spcBef>
                <a:spcPts val="0"/>
              </a:spcBef>
              <a:spcAft>
                <a:spcPts val="0"/>
              </a:spcAft>
              <a:buClr>
                <a:srgbClr val="17365D"/>
              </a:buClr>
              <a:buSzPts val="2000"/>
              <a:buFont typeface="Arial" panose="020B0604020202020204"/>
              <a:buNone/>
            </a:pPr>
            <a:r>
              <a:rPr lang="en-IN" sz="2000" b="1" i="0" u="none" strike="noStrike" cap="none">
                <a:solidFill>
                  <a:schemeClr val="accent1"/>
                </a:solidFill>
                <a:latin typeface="Cambria" panose="02040503050406030204"/>
                <a:ea typeface="Cambria" panose="02040503050406030204"/>
                <a:cs typeface="Cambria" panose="02040503050406030204"/>
                <a:sym typeface="Cambria" panose="02040503050406030204"/>
              </a:rPr>
              <a:t>Name of the HOD: </a:t>
            </a:r>
            <a:r>
              <a:rPr lang="en-IN" sz="2000" b="1" i="0" u="none" strike="noStrike" cap="none">
                <a:solidFill>
                  <a:schemeClr val="dk1"/>
                </a:solidFill>
                <a:latin typeface="Cambria" panose="02040503050406030204"/>
                <a:ea typeface="Cambria" panose="02040503050406030204"/>
                <a:cs typeface="Cambria" panose="02040503050406030204"/>
                <a:sym typeface="Cambria" panose="02040503050406030204"/>
              </a:rPr>
              <a:t>Dr. Zafar Ali Khan</a:t>
            </a:r>
          </a:p>
          <a:p>
            <a:pPr marL="0" marR="0" lvl="0" indent="0" algn="l" rtl="0">
              <a:lnSpc>
                <a:spcPct val="100000"/>
              </a:lnSpc>
              <a:spcBef>
                <a:spcPts val="0"/>
              </a:spcBef>
              <a:spcAft>
                <a:spcPts val="0"/>
              </a:spcAft>
              <a:buClr>
                <a:srgbClr val="17365D"/>
              </a:buClr>
              <a:buSzPts val="2000"/>
              <a:buFont typeface="Arial" panose="020B0604020202020204"/>
              <a:buNone/>
            </a:pPr>
            <a:r>
              <a:rPr lang="en-IN" sz="2000" b="1" i="0" u="none" strike="noStrike" cap="none">
                <a:solidFill>
                  <a:schemeClr val="accent1"/>
                </a:solidFill>
                <a:latin typeface="Cambria" panose="02040503050406030204"/>
                <a:ea typeface="Cambria" panose="02040503050406030204"/>
                <a:cs typeface="Cambria" panose="02040503050406030204"/>
                <a:sym typeface="Cambria" panose="02040503050406030204"/>
              </a:rPr>
              <a:t>Name of the Program Project Coordinator: </a:t>
            </a:r>
            <a:r>
              <a:rPr lang="en-IN" sz="2000" b="1" i="0" u="none" strike="noStrike" cap="none">
                <a:solidFill>
                  <a:schemeClr val="dk1"/>
                </a:solidFill>
                <a:latin typeface="Cambria" panose="02040503050406030204"/>
                <a:ea typeface="Cambria" panose="02040503050406030204"/>
                <a:cs typeface="Cambria" panose="02040503050406030204"/>
                <a:sym typeface="Cambria" panose="02040503050406030204"/>
              </a:rPr>
              <a:t>Dr. Afroz Pasha</a:t>
            </a:r>
          </a:p>
          <a:p>
            <a:pPr marL="0" marR="0" lvl="0" indent="0" algn="l" rtl="0">
              <a:lnSpc>
                <a:spcPct val="100000"/>
              </a:lnSpc>
              <a:spcBef>
                <a:spcPts val="0"/>
              </a:spcBef>
              <a:spcAft>
                <a:spcPts val="0"/>
              </a:spcAft>
              <a:buNone/>
            </a:pPr>
            <a:r>
              <a:rPr lang="en-IN" sz="2000" b="1" i="0" u="none" strike="noStrike" cap="none">
                <a:solidFill>
                  <a:schemeClr val="accent1"/>
                </a:solidFill>
                <a:latin typeface="Cambria" panose="02040503050406030204"/>
                <a:ea typeface="Cambria" panose="02040503050406030204"/>
                <a:cs typeface="Cambria" panose="02040503050406030204"/>
                <a:sym typeface="Cambria" panose="02040503050406030204"/>
              </a:rPr>
              <a:t>Name of the School Project Coordinators: </a:t>
            </a:r>
            <a:r>
              <a:rPr lang="en-IN" sz="2000" b="1" i="0" u="none" strike="noStrike" cap="none">
                <a:solidFill>
                  <a:schemeClr val="dk1"/>
                </a:solidFill>
                <a:latin typeface="Cambria" panose="02040503050406030204"/>
                <a:ea typeface="Cambria" panose="02040503050406030204"/>
                <a:cs typeface="Cambria" panose="02040503050406030204"/>
                <a:sym typeface="Cambria" panose="02040503050406030204"/>
              </a:rPr>
              <a:t>Dr. Sampath A K / Dr. Abdul Khadar A / Mr. Md Ziaur Rahman</a:t>
            </a:r>
            <a:endParaRPr sz="2000" b="1" i="0" u="none" strike="noStrike" cap="none">
              <a:solidFill>
                <a:schemeClr val="dk1"/>
              </a:solidFill>
              <a:latin typeface="Cambria" panose="02040503050406030204"/>
              <a:ea typeface="Cambria" panose="02040503050406030204"/>
              <a:cs typeface="Cambria" panose="02040503050406030204"/>
              <a:sym typeface="Cambria" panose="02040503050406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9"/>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indent="0" algn="just" rtl="0">
              <a:lnSpc>
                <a:spcPct val="200000"/>
              </a:lnSpc>
              <a:spcBef>
                <a:spcPts val="0"/>
              </a:spcBef>
              <a:spcAft>
                <a:spcPts val="0"/>
              </a:spcAft>
              <a:buClr>
                <a:schemeClr val="dk1"/>
              </a:buClr>
              <a:buSzPts val="2400"/>
              <a:buNone/>
            </a:pPr>
            <a:r>
              <a:rPr lang="en-IN" sz="2800">
                <a:latin typeface="Cambria" panose="02040503050406030204"/>
                <a:ea typeface="Cambria" panose="02040503050406030204"/>
                <a:cs typeface="Cambria" panose="02040503050406030204"/>
                <a:sym typeface="Cambria" panose="02040503050406030204"/>
              </a:rPr>
              <a:t>Proposed Method</a:t>
            </a:r>
          </a:p>
        </p:txBody>
      </p:sp>
      <p:sp>
        <p:nvSpPr>
          <p:cNvPr id="140" name="Google Shape;140;p9"/>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100000"/>
              </a:lnSpc>
              <a:spcBef>
                <a:spcPts val="0"/>
              </a:spcBef>
              <a:spcAft>
                <a:spcPts val="0"/>
              </a:spcAft>
              <a:buClr>
                <a:schemeClr val="dk1"/>
              </a:buClr>
              <a:buSzPts val="2400"/>
              <a:buNone/>
            </a:pPr>
            <a:endParaRPr>
              <a:latin typeface="Cambria" panose="02040503050406030204"/>
              <a:ea typeface="Cambria" panose="02040503050406030204"/>
              <a:cs typeface="Cambria" panose="02040503050406030204"/>
              <a:sym typeface="Cambria" panose="02040503050406030204"/>
            </a:endParaRPr>
          </a:p>
          <a:p>
            <a:pPr marL="342900" lvl="0" indent="-190500" algn="just" rtl="0">
              <a:lnSpc>
                <a:spcPct val="100000"/>
              </a:lnSpc>
              <a:spcBef>
                <a:spcPts val="0"/>
              </a:spcBef>
              <a:spcAft>
                <a:spcPts val="0"/>
              </a:spcAft>
              <a:buClr>
                <a:schemeClr val="dk1"/>
              </a:buClr>
              <a:buSzPts val="2400"/>
              <a:buNone/>
            </a:pPr>
            <a:endParaRPr>
              <a:latin typeface="Cambria" panose="02040503050406030204"/>
              <a:ea typeface="Cambria" panose="02040503050406030204"/>
              <a:cs typeface="Cambria" panose="02040503050406030204"/>
              <a:sym typeface="Cambria" panose="02040503050406030204"/>
            </a:endParaRPr>
          </a:p>
          <a:p>
            <a:pPr marL="342900" lvl="0" indent="-190500" algn="just" rtl="0">
              <a:lnSpc>
                <a:spcPct val="200000"/>
              </a:lnSpc>
              <a:spcBef>
                <a:spcPts val="0"/>
              </a:spcBef>
              <a:spcAft>
                <a:spcPts val="0"/>
              </a:spcAft>
              <a:buClr>
                <a:schemeClr val="dk1"/>
              </a:buClr>
              <a:buSzPts val="2400"/>
              <a:buNone/>
            </a:pPr>
            <a:endParaRPr>
              <a:latin typeface="Cambria" panose="02040503050406030204"/>
              <a:ea typeface="Cambria" panose="02040503050406030204"/>
              <a:cs typeface="Cambria" panose="02040503050406030204"/>
              <a:sym typeface="Cambria" panose="02040503050406030204"/>
            </a:endParaRPr>
          </a:p>
          <a:p>
            <a:pPr marL="342900" lvl="0" indent="-190500" algn="just" rtl="0">
              <a:lnSpc>
                <a:spcPct val="200000"/>
              </a:lnSpc>
              <a:spcBef>
                <a:spcPts val="0"/>
              </a:spcBef>
              <a:spcAft>
                <a:spcPts val="0"/>
              </a:spcAft>
              <a:buClr>
                <a:schemeClr val="dk1"/>
              </a:buClr>
              <a:buSzPts val="2400"/>
              <a:buNone/>
            </a:pPr>
            <a:endParaRPr>
              <a:latin typeface="Cambria" panose="02040503050406030204"/>
              <a:ea typeface="Cambria" panose="02040503050406030204"/>
              <a:cs typeface="Cambria" panose="02040503050406030204"/>
              <a:sym typeface="Cambria" panose="02040503050406030204"/>
            </a:endParaRPr>
          </a:p>
          <a:p>
            <a:pPr marL="342900" lvl="0" indent="-190500" algn="just" rtl="0">
              <a:lnSpc>
                <a:spcPct val="200000"/>
              </a:lnSpc>
              <a:spcBef>
                <a:spcPts val="0"/>
              </a:spcBef>
              <a:spcAft>
                <a:spcPts val="0"/>
              </a:spcAft>
              <a:buClr>
                <a:schemeClr val="dk1"/>
              </a:buClr>
              <a:buSzPts val="2400"/>
              <a:buNone/>
            </a:pPr>
            <a:endParaRPr>
              <a:latin typeface="Cambria" panose="02040503050406030204"/>
              <a:ea typeface="Cambria" panose="02040503050406030204"/>
              <a:cs typeface="Cambria" panose="02040503050406030204"/>
              <a:sym typeface="Cambria" panose="02040503050406030204"/>
            </a:endParaRPr>
          </a:p>
        </p:txBody>
      </p:sp>
      <p:sp>
        <p:nvSpPr>
          <p:cNvPr id="141" name="Google Shape;141;p9"/>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p>
            <a:pPr marL="342900" marR="0" lvl="0" indent="-190500" algn="just" rtl="0">
              <a:lnSpc>
                <a:spcPct val="100000"/>
              </a:lnSpc>
              <a:spcBef>
                <a:spcPts val="0"/>
              </a:spcBef>
              <a:spcAft>
                <a:spcPts val="0"/>
              </a:spcAft>
              <a:buClr>
                <a:schemeClr val="dk1"/>
              </a:buClr>
              <a:buSzPts val="2400"/>
              <a:buFont typeface="Arial" panose="020B0604020202020204"/>
              <a:buNone/>
            </a:pPr>
            <a:endParaRPr sz="2400" b="0" i="0" u="none" strike="noStrike" cap="none">
              <a:solidFill>
                <a:schemeClr val="dk1"/>
              </a:solidFill>
              <a:latin typeface="Cambria" panose="02040503050406030204"/>
              <a:ea typeface="Cambria" panose="02040503050406030204"/>
              <a:cs typeface="Cambria" panose="02040503050406030204"/>
              <a:sym typeface="Cambria" panose="02040503050406030204"/>
            </a:endParaRPr>
          </a:p>
          <a:p>
            <a:pPr marL="342900" marR="0" lvl="0" indent="-190500" algn="just" rtl="0">
              <a:lnSpc>
                <a:spcPct val="100000"/>
              </a:lnSpc>
              <a:spcBef>
                <a:spcPts val="0"/>
              </a:spcBef>
              <a:spcAft>
                <a:spcPts val="0"/>
              </a:spcAft>
              <a:buClr>
                <a:schemeClr val="dk1"/>
              </a:buClr>
              <a:buSzPts val="2400"/>
              <a:buFont typeface="Arial" panose="020B0604020202020204"/>
              <a:buNone/>
            </a:pPr>
            <a:endParaRPr sz="2400" b="0" i="0" u="none" strike="noStrike" cap="none">
              <a:solidFill>
                <a:schemeClr val="dk1"/>
              </a:solidFill>
              <a:latin typeface="Cambria" panose="02040503050406030204"/>
              <a:ea typeface="Cambria" panose="02040503050406030204"/>
              <a:cs typeface="Cambria" panose="02040503050406030204"/>
              <a:sym typeface="Cambria" panose="02040503050406030204"/>
            </a:endParaRPr>
          </a:p>
          <a:p>
            <a:pPr marL="342900" marR="0" lvl="0" indent="-190500" algn="just" rtl="0">
              <a:lnSpc>
                <a:spcPct val="200000"/>
              </a:lnSpc>
              <a:spcBef>
                <a:spcPts val="0"/>
              </a:spcBef>
              <a:spcAft>
                <a:spcPts val="0"/>
              </a:spcAft>
              <a:buClr>
                <a:schemeClr val="dk1"/>
              </a:buClr>
              <a:buSzPts val="2400"/>
              <a:buFont typeface="Arial" panose="020B0604020202020204"/>
              <a:buNone/>
            </a:pPr>
            <a:endParaRPr sz="2400" b="0" i="0" u="none" strike="noStrike" cap="none">
              <a:solidFill>
                <a:schemeClr val="dk1"/>
              </a:solidFill>
              <a:latin typeface="Cambria" panose="02040503050406030204"/>
              <a:ea typeface="Cambria" panose="02040503050406030204"/>
              <a:cs typeface="Cambria" panose="02040503050406030204"/>
              <a:sym typeface="Cambria" panose="02040503050406030204"/>
            </a:endParaRPr>
          </a:p>
          <a:p>
            <a:pPr marL="342900" marR="0" lvl="0" indent="-190500" algn="just" rtl="0">
              <a:lnSpc>
                <a:spcPct val="200000"/>
              </a:lnSpc>
              <a:spcBef>
                <a:spcPts val="0"/>
              </a:spcBef>
              <a:spcAft>
                <a:spcPts val="0"/>
              </a:spcAft>
              <a:buClr>
                <a:schemeClr val="dk1"/>
              </a:buClr>
              <a:buSzPts val="2400"/>
              <a:buFont typeface="Arial" panose="020B0604020202020204"/>
              <a:buNone/>
            </a:pPr>
            <a:endParaRPr sz="2400" b="0" i="0" u="none" strike="noStrike" cap="none">
              <a:solidFill>
                <a:schemeClr val="dk1"/>
              </a:solidFill>
              <a:latin typeface="Cambria" panose="02040503050406030204"/>
              <a:ea typeface="Cambria" panose="02040503050406030204"/>
              <a:cs typeface="Cambria" panose="02040503050406030204"/>
              <a:sym typeface="Cambria" panose="02040503050406030204"/>
            </a:endParaRPr>
          </a:p>
          <a:p>
            <a:pPr marL="342900" marR="0" lvl="0" indent="-190500" algn="just" rtl="0">
              <a:lnSpc>
                <a:spcPct val="200000"/>
              </a:lnSpc>
              <a:spcBef>
                <a:spcPts val="0"/>
              </a:spcBef>
              <a:spcAft>
                <a:spcPts val="0"/>
              </a:spcAft>
              <a:buClr>
                <a:schemeClr val="dk1"/>
              </a:buClr>
              <a:buSzPts val="2400"/>
              <a:buFont typeface="Arial" panose="020B0604020202020204"/>
              <a:buNone/>
            </a:pPr>
            <a:endParaRPr sz="2400" b="0" i="0" u="none" strike="noStrike" cap="none">
              <a:solidFill>
                <a:schemeClr val="dk1"/>
              </a:solidFill>
              <a:latin typeface="Cambria" panose="02040503050406030204"/>
              <a:ea typeface="Cambria" panose="02040503050406030204"/>
              <a:cs typeface="Cambria" panose="02040503050406030204"/>
              <a:sym typeface="Cambria" panose="02040503050406030204"/>
            </a:endParaRPr>
          </a:p>
        </p:txBody>
      </p:sp>
      <p:sp>
        <p:nvSpPr>
          <p:cNvPr id="142" name="Google Shape;142;p9"/>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p>
            <a:pPr marL="457200" marR="0" lvl="0" indent="-381000" algn="just" rtl="0">
              <a:lnSpc>
                <a:spcPct val="150000"/>
              </a:lnSpc>
              <a:spcBef>
                <a:spcPts val="480"/>
              </a:spcBef>
              <a:spcAft>
                <a:spcPts val="0"/>
              </a:spcAft>
              <a:buClr>
                <a:schemeClr val="dk1"/>
              </a:buClr>
              <a:buSzPts val="2400"/>
              <a:buFont typeface="Arial" panose="020B0604020202020204"/>
              <a:buChar char="•"/>
            </a:pPr>
            <a:r>
              <a:rPr lang="en-IN" sz="1800" b="1" i="0" u="none" strike="noStrike" cap="none" dirty="0">
                <a:solidFill>
                  <a:schemeClr val="dk1"/>
                </a:solidFill>
                <a:latin typeface="Cambria" panose="02040503050406030204"/>
                <a:ea typeface="Cambria" panose="02040503050406030204"/>
                <a:cs typeface="Cambria" panose="02040503050406030204"/>
                <a:sym typeface="Cambria" panose="02040503050406030204"/>
              </a:rPr>
              <a:t>Approach:</a:t>
            </a:r>
            <a:r>
              <a:rPr lang="en-IN" sz="1800" b="0" i="0" u="none" strike="noStrike" cap="none" dirty="0">
                <a:solidFill>
                  <a:schemeClr val="dk1"/>
                </a:solidFill>
                <a:latin typeface="Cambria" panose="02040503050406030204"/>
                <a:ea typeface="Cambria" panose="02040503050406030204"/>
                <a:cs typeface="Cambria" panose="02040503050406030204"/>
                <a:sym typeface="Cambria" panose="02040503050406030204"/>
              </a:rPr>
              <a:t> Uses deep learning-based Convolutional Neural Networks (CNNs) and Recurrent Neural Networks (RNNs).</a:t>
            </a:r>
          </a:p>
          <a:p>
            <a:pPr marL="457200" marR="0" lvl="0" indent="-381000" algn="just" rtl="0">
              <a:lnSpc>
                <a:spcPct val="150000"/>
              </a:lnSpc>
              <a:spcBef>
                <a:spcPts val="480"/>
              </a:spcBef>
              <a:spcAft>
                <a:spcPts val="0"/>
              </a:spcAft>
              <a:buClr>
                <a:schemeClr val="dk1"/>
              </a:buClr>
              <a:buSzPts val="2400"/>
              <a:buFont typeface="Arial" panose="020B0604020202020204"/>
              <a:buChar char="•"/>
            </a:pPr>
            <a:r>
              <a:rPr lang="en-IN" sz="1800" b="1" i="0" u="none" strike="noStrike" cap="none" dirty="0">
                <a:solidFill>
                  <a:schemeClr val="dk1"/>
                </a:solidFill>
                <a:latin typeface="Cambria" panose="02040503050406030204"/>
                <a:ea typeface="Cambria" panose="02040503050406030204"/>
                <a:cs typeface="Cambria" panose="02040503050406030204"/>
                <a:sym typeface="Cambria" panose="02040503050406030204"/>
              </a:rPr>
              <a:t>Architecture:</a:t>
            </a:r>
            <a:r>
              <a:rPr lang="en-IN" sz="1800" b="0" i="0" u="none" strike="noStrike" cap="none" dirty="0">
                <a:solidFill>
                  <a:schemeClr val="dk1"/>
                </a:solidFill>
                <a:latin typeface="Cambria" panose="02040503050406030204"/>
                <a:ea typeface="Cambria" panose="02040503050406030204"/>
                <a:cs typeface="Cambria" panose="02040503050406030204"/>
                <a:sym typeface="Cambria" panose="02040503050406030204"/>
              </a:rPr>
              <a:t> ResNeXt CNN for frame-level feature extraction + LSTM-based RNN for temporal analysis.</a:t>
            </a:r>
          </a:p>
          <a:p>
            <a:pPr marL="457200" marR="0" lvl="0" indent="-381000" algn="just" rtl="0">
              <a:lnSpc>
                <a:spcPct val="150000"/>
              </a:lnSpc>
              <a:spcBef>
                <a:spcPts val="480"/>
              </a:spcBef>
              <a:spcAft>
                <a:spcPts val="0"/>
              </a:spcAft>
              <a:buClr>
                <a:schemeClr val="dk1"/>
              </a:buClr>
              <a:buSzPts val="2400"/>
              <a:buFont typeface="Arial" panose="020B0604020202020204"/>
              <a:buChar char="•"/>
            </a:pPr>
            <a:r>
              <a:rPr lang="en-IN" sz="1800" b="1" i="0" u="none" strike="noStrike" cap="none" dirty="0">
                <a:solidFill>
                  <a:schemeClr val="dk1"/>
                </a:solidFill>
                <a:latin typeface="Cambria" panose="02040503050406030204"/>
                <a:ea typeface="Cambria" panose="02040503050406030204"/>
                <a:cs typeface="Cambria" panose="02040503050406030204"/>
                <a:sym typeface="Cambria" panose="02040503050406030204"/>
              </a:rPr>
              <a:t>Datasets Used:</a:t>
            </a:r>
            <a:r>
              <a:rPr lang="en-IN" sz="1800" b="0" i="0" u="none" strike="noStrike" cap="none" dirty="0">
                <a:solidFill>
                  <a:schemeClr val="dk1"/>
                </a:solidFill>
                <a:latin typeface="Cambria" panose="02040503050406030204"/>
                <a:ea typeface="Cambria" panose="02040503050406030204"/>
                <a:cs typeface="Cambria" panose="02040503050406030204"/>
                <a:sym typeface="Cambria" panose="02040503050406030204"/>
              </a:rPr>
              <a:t> FaceForensics++, Deepfake Detection Challenge, Celeb-DF.</a:t>
            </a:r>
          </a:p>
          <a:p>
            <a:pPr marL="457200" marR="0" lvl="0" indent="-381000" algn="just" rtl="0">
              <a:lnSpc>
                <a:spcPct val="150000"/>
              </a:lnSpc>
              <a:spcBef>
                <a:spcPts val="480"/>
              </a:spcBef>
              <a:spcAft>
                <a:spcPts val="0"/>
              </a:spcAft>
              <a:buClr>
                <a:schemeClr val="dk1"/>
              </a:buClr>
              <a:buSzPts val="2400"/>
              <a:buFont typeface="Arial" panose="020B0604020202020204"/>
              <a:buChar char="•"/>
            </a:pPr>
            <a:r>
              <a:rPr lang="en-IN" sz="1800" b="1" i="0" u="none" strike="noStrike" cap="none" dirty="0">
                <a:solidFill>
                  <a:schemeClr val="dk1"/>
                </a:solidFill>
                <a:latin typeface="Cambria" panose="02040503050406030204"/>
                <a:ea typeface="Cambria" panose="02040503050406030204"/>
                <a:cs typeface="Cambria" panose="02040503050406030204"/>
                <a:sym typeface="Cambria" panose="02040503050406030204"/>
              </a:rPr>
              <a:t>Key Features:</a:t>
            </a:r>
            <a:r>
              <a:rPr lang="en-IN" sz="1800" b="0" i="0" u="none" strike="noStrike" cap="none" dirty="0">
                <a:solidFill>
                  <a:schemeClr val="dk1"/>
                </a:solidFill>
                <a:latin typeface="Cambria" panose="02040503050406030204"/>
                <a:ea typeface="Cambria" panose="02040503050406030204"/>
                <a:cs typeface="Cambria" panose="02040503050406030204"/>
                <a:sym typeface="Cambria" panose="02040503050406030204"/>
              </a:rPr>
              <a:t> Detects deepfakes based on frame-by-frame inconsistencies and time-based anomalies.</a:t>
            </a:r>
          </a:p>
          <a:p>
            <a:pPr marL="457200" marR="0" lvl="0" indent="-381000" algn="just" rtl="0">
              <a:lnSpc>
                <a:spcPct val="150000"/>
              </a:lnSpc>
              <a:spcBef>
                <a:spcPts val="480"/>
              </a:spcBef>
              <a:spcAft>
                <a:spcPts val="0"/>
              </a:spcAft>
              <a:buClr>
                <a:schemeClr val="dk1"/>
              </a:buClr>
              <a:buSzPts val="2400"/>
              <a:buFont typeface="Arial" panose="020B0604020202020204"/>
              <a:buChar char="•"/>
            </a:pPr>
            <a:r>
              <a:rPr lang="en-IN" sz="1800" b="1" i="0" u="none" strike="noStrike" cap="none" dirty="0">
                <a:solidFill>
                  <a:schemeClr val="dk1"/>
                </a:solidFill>
                <a:latin typeface="Cambria" panose="02040503050406030204"/>
                <a:ea typeface="Cambria" panose="02040503050406030204"/>
                <a:cs typeface="Cambria" panose="02040503050406030204"/>
                <a:sym typeface="Cambria" panose="02040503050406030204"/>
              </a:rPr>
              <a:t>Advantage:</a:t>
            </a:r>
            <a:r>
              <a:rPr lang="en-IN" sz="1800" b="0" i="0" u="none" strike="noStrike" cap="none" dirty="0">
                <a:solidFill>
                  <a:schemeClr val="dk1"/>
                </a:solidFill>
                <a:latin typeface="Cambria" panose="02040503050406030204"/>
                <a:ea typeface="Cambria" panose="02040503050406030204"/>
                <a:cs typeface="Cambria" panose="02040503050406030204"/>
                <a:sym typeface="Cambria" panose="02040503050406030204"/>
              </a:rPr>
              <a:t> More robust against evolving deepfake techniques.</a:t>
            </a:r>
          </a:p>
          <a:p>
            <a:pPr marL="342900" marR="0" lvl="0" indent="-190500" algn="just" rtl="0">
              <a:lnSpc>
                <a:spcPct val="200000"/>
              </a:lnSpc>
              <a:spcBef>
                <a:spcPts val="0"/>
              </a:spcBef>
              <a:spcAft>
                <a:spcPts val="0"/>
              </a:spcAft>
              <a:buClr>
                <a:schemeClr val="dk1"/>
              </a:buClr>
              <a:buSzPts val="2400"/>
              <a:buFont typeface="Arial" panose="020B0604020202020204"/>
              <a:buNone/>
            </a:pPr>
            <a:endParaRPr sz="2400" b="0" i="0" u="none" strike="noStrike" cap="none" dirty="0">
              <a:solidFill>
                <a:schemeClr val="dk1"/>
              </a:solidFill>
              <a:latin typeface="Cambria" panose="02040503050406030204"/>
              <a:ea typeface="Cambria" panose="02040503050406030204"/>
              <a:cs typeface="Cambria" panose="02040503050406030204"/>
              <a:sym typeface="Cambria" panose="02040503050406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0"/>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indent="0" algn="l" rtl="0">
              <a:lnSpc>
                <a:spcPct val="200000"/>
              </a:lnSpc>
              <a:spcBef>
                <a:spcPts val="0"/>
              </a:spcBef>
              <a:spcAft>
                <a:spcPts val="0"/>
              </a:spcAft>
              <a:buSzPts val="2800"/>
              <a:buNone/>
            </a:pPr>
            <a:r>
              <a:rPr lang="en-IN">
                <a:latin typeface="Cambria" panose="02040503050406030204"/>
                <a:ea typeface="Cambria" panose="02040503050406030204"/>
                <a:cs typeface="Cambria" panose="02040503050406030204"/>
                <a:sym typeface="Cambria" panose="02040503050406030204"/>
              </a:rPr>
              <a:t>Architecture Diagram</a:t>
            </a:r>
          </a:p>
        </p:txBody>
      </p:sp>
      <p:pic>
        <p:nvPicPr>
          <p:cNvPr id="148" name="Google Shape;148;p10"/>
          <p:cNvPicPr preferRelativeResize="0"/>
          <p:nvPr/>
        </p:nvPicPr>
        <p:blipFill rotWithShape="1">
          <a:blip r:embed="rId3"/>
          <a:srcRect/>
          <a:stretch>
            <a:fillRect/>
          </a:stretch>
        </p:blipFill>
        <p:spPr>
          <a:xfrm>
            <a:off x="997528" y="1337742"/>
            <a:ext cx="9451570" cy="475825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indent="0" algn="l" rtl="0">
              <a:lnSpc>
                <a:spcPct val="200000"/>
              </a:lnSpc>
              <a:spcBef>
                <a:spcPts val="0"/>
              </a:spcBef>
              <a:spcAft>
                <a:spcPts val="0"/>
              </a:spcAft>
              <a:buSzPts val="2800"/>
              <a:buNone/>
            </a:pPr>
            <a:r>
              <a:rPr lang="en-IN">
                <a:latin typeface="Cambria" panose="02040503050406030204"/>
                <a:ea typeface="Cambria" panose="02040503050406030204"/>
                <a:cs typeface="Cambria" panose="02040503050406030204"/>
                <a:sym typeface="Cambria" panose="02040503050406030204"/>
              </a:rPr>
              <a:t>Modules</a:t>
            </a:r>
          </a:p>
        </p:txBody>
      </p:sp>
      <p:sp>
        <p:nvSpPr>
          <p:cNvPr id="154" name="Google Shape;154;p11"/>
          <p:cNvSpPr txBox="1">
            <a:spLocks noGrp="1"/>
          </p:cNvSpPr>
          <p:nvPr>
            <p:ph type="body" idx="1"/>
          </p:nvPr>
        </p:nvSpPr>
        <p:spPr>
          <a:xfrm>
            <a:off x="762000" y="908720"/>
            <a:ext cx="10668000" cy="4996780"/>
          </a:xfrm>
          <a:prstGeom prst="rect">
            <a:avLst/>
          </a:prstGeom>
          <a:noFill/>
          <a:ln>
            <a:noFill/>
          </a:ln>
        </p:spPr>
        <p:txBody>
          <a:bodyPr spcFirstLastPara="1" wrap="square" lIns="91425" tIns="45700" rIns="91425" bIns="45700" anchor="t" anchorCtr="0">
            <a:noAutofit/>
          </a:bodyPr>
          <a:lstStyle/>
          <a:p>
            <a:pPr marL="76200" lvl="0" indent="0" algn="just" rtl="0">
              <a:lnSpc>
                <a:spcPct val="100000"/>
              </a:lnSpc>
              <a:spcBef>
                <a:spcPts val="480"/>
              </a:spcBef>
              <a:spcAft>
                <a:spcPts val="0"/>
              </a:spcAft>
              <a:buSzPts val="2400"/>
              <a:buNone/>
            </a:pPr>
            <a:r>
              <a:rPr lang="en-IN" sz="1600" b="1" dirty="0">
                <a:latin typeface="Cambria" panose="02040503050406030204"/>
                <a:ea typeface="Cambria" panose="02040503050406030204"/>
                <a:cs typeface="Cambria" panose="02040503050406030204"/>
                <a:sym typeface="Cambria" panose="02040503050406030204"/>
              </a:rPr>
              <a:t>1.  Data Collection &amp; Preprocessing</a:t>
            </a:r>
          </a:p>
          <a:p>
            <a:pPr marL="914400" lvl="1" indent="-355600" algn="just" rtl="0">
              <a:lnSpc>
                <a:spcPct val="100000"/>
              </a:lnSpc>
              <a:spcBef>
                <a:spcPts val="400"/>
              </a:spcBef>
              <a:spcAft>
                <a:spcPts val="0"/>
              </a:spcAft>
              <a:buSzPts val="2000"/>
              <a:buFont typeface="Arial" panose="020B0604020202020204"/>
              <a:buChar char="•"/>
            </a:pPr>
            <a:r>
              <a:rPr lang="en-IN" sz="1600" dirty="0">
                <a:latin typeface="Cambria" panose="02040503050406030204"/>
                <a:ea typeface="Cambria" panose="02040503050406030204"/>
                <a:cs typeface="Cambria" panose="02040503050406030204"/>
                <a:sym typeface="Cambria" panose="02040503050406030204"/>
              </a:rPr>
              <a:t>Gather datasets like FaceForensics++, Celeb-DF, and the Deepfake Detection Challenge dataset.</a:t>
            </a:r>
          </a:p>
          <a:p>
            <a:pPr marL="914400" lvl="1" indent="-355600" algn="just" rtl="0">
              <a:lnSpc>
                <a:spcPct val="100000"/>
              </a:lnSpc>
              <a:spcBef>
                <a:spcPts val="400"/>
              </a:spcBef>
              <a:spcAft>
                <a:spcPts val="0"/>
              </a:spcAft>
              <a:buSzPts val="2000"/>
              <a:buFont typeface="Arial" panose="020B0604020202020204"/>
              <a:buChar char="•"/>
            </a:pPr>
            <a:r>
              <a:rPr lang="en-IN" sz="1600" dirty="0">
                <a:latin typeface="Cambria" panose="02040503050406030204"/>
                <a:ea typeface="Cambria" panose="02040503050406030204"/>
                <a:cs typeface="Cambria" panose="02040503050406030204"/>
                <a:sym typeface="Cambria" panose="02040503050406030204"/>
              </a:rPr>
              <a:t>Perform data cleaning, augmentation, and format conversion.</a:t>
            </a:r>
          </a:p>
          <a:p>
            <a:pPr marL="914400" lvl="1" indent="-355600" algn="just" rtl="0">
              <a:lnSpc>
                <a:spcPct val="100000"/>
              </a:lnSpc>
              <a:spcBef>
                <a:spcPts val="400"/>
              </a:spcBef>
              <a:spcAft>
                <a:spcPts val="0"/>
              </a:spcAft>
              <a:buSzPts val="2000"/>
              <a:buFont typeface="Arial" panose="020B0604020202020204"/>
              <a:buChar char="•"/>
            </a:pPr>
            <a:r>
              <a:rPr lang="en-IN" sz="1600" dirty="0">
                <a:latin typeface="Cambria" panose="02040503050406030204"/>
                <a:ea typeface="Cambria" panose="02040503050406030204"/>
                <a:cs typeface="Cambria" panose="02040503050406030204"/>
                <a:sym typeface="Cambria" panose="02040503050406030204"/>
              </a:rPr>
              <a:t>Normalize and resize video frames for consistency.</a:t>
            </a:r>
          </a:p>
          <a:p>
            <a:pPr marL="76200" lvl="0" indent="0" algn="just" rtl="0">
              <a:lnSpc>
                <a:spcPct val="100000"/>
              </a:lnSpc>
              <a:spcBef>
                <a:spcPts val="480"/>
              </a:spcBef>
              <a:spcAft>
                <a:spcPts val="0"/>
              </a:spcAft>
              <a:buSzPts val="2400"/>
              <a:buNone/>
            </a:pPr>
            <a:r>
              <a:rPr lang="en-IN" sz="1600" b="1" dirty="0">
                <a:latin typeface="Cambria" panose="02040503050406030204"/>
                <a:ea typeface="Cambria" panose="02040503050406030204"/>
                <a:cs typeface="Cambria" panose="02040503050406030204"/>
                <a:sym typeface="Cambria" panose="02040503050406030204"/>
              </a:rPr>
              <a:t>2.  Feature Extraction (CNN-based Analysis)</a:t>
            </a:r>
          </a:p>
          <a:p>
            <a:pPr marL="914400" lvl="1" indent="-355600" algn="just" rtl="0">
              <a:lnSpc>
                <a:spcPct val="100000"/>
              </a:lnSpc>
              <a:spcBef>
                <a:spcPts val="400"/>
              </a:spcBef>
              <a:spcAft>
                <a:spcPts val="0"/>
              </a:spcAft>
              <a:buSzPts val="2000"/>
              <a:buFont typeface="Arial" panose="020B0604020202020204"/>
              <a:buChar char="•"/>
            </a:pPr>
            <a:r>
              <a:rPr lang="en-IN" sz="1600" dirty="0">
                <a:latin typeface="Cambria" panose="02040503050406030204"/>
                <a:ea typeface="Cambria" panose="02040503050406030204"/>
                <a:cs typeface="Cambria" panose="02040503050406030204"/>
                <a:sym typeface="Cambria" panose="02040503050406030204"/>
              </a:rPr>
              <a:t>Use a Convolutional Neural Network (CNN) (e.g., ResNeXt) to extract frame-level features.</a:t>
            </a:r>
          </a:p>
          <a:p>
            <a:pPr marL="914400" lvl="1" indent="-355600" algn="just" rtl="0">
              <a:lnSpc>
                <a:spcPct val="100000"/>
              </a:lnSpc>
              <a:spcBef>
                <a:spcPts val="400"/>
              </a:spcBef>
              <a:spcAft>
                <a:spcPts val="0"/>
              </a:spcAft>
              <a:buSzPts val="2000"/>
              <a:buFont typeface="Arial" panose="020B0604020202020204"/>
              <a:buChar char="•"/>
            </a:pPr>
            <a:r>
              <a:rPr lang="en-IN" sz="1600" dirty="0">
                <a:latin typeface="Cambria" panose="02040503050406030204"/>
                <a:ea typeface="Cambria" panose="02040503050406030204"/>
                <a:cs typeface="Cambria" panose="02040503050406030204"/>
                <a:sym typeface="Cambria" panose="02040503050406030204"/>
              </a:rPr>
              <a:t>Identify deepfake artifacts such as pixel inconsistencies, unnatural lighting, and facial distortions.</a:t>
            </a:r>
          </a:p>
          <a:p>
            <a:pPr marL="76200" lvl="0" indent="0" algn="just" rtl="0">
              <a:lnSpc>
                <a:spcPct val="100000"/>
              </a:lnSpc>
              <a:spcBef>
                <a:spcPts val="480"/>
              </a:spcBef>
              <a:spcAft>
                <a:spcPts val="0"/>
              </a:spcAft>
              <a:buSzPts val="2400"/>
              <a:buNone/>
            </a:pPr>
            <a:r>
              <a:rPr lang="en-IN" sz="1600" b="1" dirty="0">
                <a:latin typeface="Cambria" panose="02040503050406030204"/>
                <a:ea typeface="Cambria" panose="02040503050406030204"/>
                <a:cs typeface="Cambria" panose="02040503050406030204"/>
                <a:sym typeface="Cambria" panose="02040503050406030204"/>
              </a:rPr>
              <a:t>3.  Temporal Analysis (LSTM-based Analysis)</a:t>
            </a:r>
          </a:p>
          <a:p>
            <a:pPr marL="914400" lvl="1" indent="-355600" algn="just" rtl="0">
              <a:lnSpc>
                <a:spcPct val="100000"/>
              </a:lnSpc>
              <a:spcBef>
                <a:spcPts val="400"/>
              </a:spcBef>
              <a:spcAft>
                <a:spcPts val="0"/>
              </a:spcAft>
              <a:buSzPts val="2000"/>
              <a:buFont typeface="Arial" panose="020B0604020202020204"/>
              <a:buChar char="•"/>
            </a:pPr>
            <a:r>
              <a:rPr lang="en-IN" sz="1600" dirty="0">
                <a:latin typeface="Cambria" panose="02040503050406030204"/>
                <a:ea typeface="Cambria" panose="02040503050406030204"/>
                <a:cs typeface="Cambria" panose="02040503050406030204"/>
                <a:sym typeface="Cambria" panose="02040503050406030204"/>
              </a:rPr>
              <a:t>Use Long Short-Term Memory (LSTM) networks to analyze frame sequences over time.</a:t>
            </a:r>
          </a:p>
          <a:p>
            <a:pPr marL="914400" lvl="1" indent="-355600" algn="just" rtl="0">
              <a:lnSpc>
                <a:spcPct val="100000"/>
              </a:lnSpc>
              <a:spcBef>
                <a:spcPts val="400"/>
              </a:spcBef>
              <a:spcAft>
                <a:spcPts val="0"/>
              </a:spcAft>
              <a:buSzPts val="2000"/>
              <a:buFont typeface="Arial" panose="020B0604020202020204"/>
              <a:buChar char="•"/>
            </a:pPr>
            <a:r>
              <a:rPr lang="en-IN" sz="1600" dirty="0">
                <a:latin typeface="Cambria" panose="02040503050406030204"/>
                <a:ea typeface="Cambria" panose="02040503050406030204"/>
                <a:cs typeface="Cambria" panose="02040503050406030204"/>
                <a:sym typeface="Cambria" panose="02040503050406030204"/>
              </a:rPr>
              <a:t>Detect inconsistencies in facial movements and expressions that occur across frames.</a:t>
            </a:r>
          </a:p>
          <a:p>
            <a:pPr marL="76200" lvl="0" indent="0" algn="just" rtl="0">
              <a:lnSpc>
                <a:spcPct val="100000"/>
              </a:lnSpc>
              <a:spcBef>
                <a:spcPts val="480"/>
              </a:spcBef>
              <a:spcAft>
                <a:spcPts val="0"/>
              </a:spcAft>
              <a:buSzPts val="2400"/>
              <a:buNone/>
            </a:pPr>
            <a:r>
              <a:rPr lang="en-IN" sz="1600" b="1" dirty="0">
                <a:latin typeface="Cambria" panose="02040503050406030204"/>
                <a:ea typeface="Cambria" panose="02040503050406030204"/>
                <a:cs typeface="Cambria" panose="02040503050406030204"/>
                <a:sym typeface="Cambria" panose="02040503050406030204"/>
              </a:rPr>
              <a:t>4.  Model Training &amp; Evaluation</a:t>
            </a:r>
          </a:p>
          <a:p>
            <a:pPr marL="914400" lvl="1" indent="-355600" algn="just" rtl="0">
              <a:lnSpc>
                <a:spcPct val="100000"/>
              </a:lnSpc>
              <a:spcBef>
                <a:spcPts val="400"/>
              </a:spcBef>
              <a:spcAft>
                <a:spcPts val="0"/>
              </a:spcAft>
              <a:buSzPts val="2000"/>
              <a:buFont typeface="Arial" panose="020B0604020202020204"/>
              <a:buChar char="•"/>
            </a:pPr>
            <a:r>
              <a:rPr lang="en-IN" sz="1600" dirty="0">
                <a:latin typeface="Cambria" panose="02040503050406030204"/>
                <a:ea typeface="Cambria" panose="02040503050406030204"/>
                <a:cs typeface="Cambria" panose="02040503050406030204"/>
                <a:sym typeface="Cambria" panose="02040503050406030204"/>
              </a:rPr>
              <a:t>Train the deep learning model using labeled real and fake videos.</a:t>
            </a:r>
          </a:p>
          <a:p>
            <a:pPr marL="914400" lvl="1" indent="-355600" algn="just" rtl="0">
              <a:lnSpc>
                <a:spcPct val="100000"/>
              </a:lnSpc>
              <a:spcBef>
                <a:spcPts val="400"/>
              </a:spcBef>
              <a:spcAft>
                <a:spcPts val="0"/>
              </a:spcAft>
              <a:buSzPts val="2000"/>
              <a:buFont typeface="Arial" panose="020B0604020202020204"/>
              <a:buChar char="•"/>
            </a:pPr>
            <a:r>
              <a:rPr lang="en-IN" sz="1600" dirty="0">
                <a:latin typeface="Cambria" panose="02040503050406030204"/>
                <a:ea typeface="Cambria" panose="02040503050406030204"/>
                <a:cs typeface="Cambria" panose="02040503050406030204"/>
                <a:sym typeface="Cambria" panose="02040503050406030204"/>
              </a:rPr>
              <a:t>Evaluate performance with accuracy, precision, recall, and F1-score.</a:t>
            </a:r>
          </a:p>
          <a:p>
            <a:pPr marL="914400" lvl="1" indent="-355600" algn="just" rtl="0">
              <a:lnSpc>
                <a:spcPct val="100000"/>
              </a:lnSpc>
              <a:spcBef>
                <a:spcPts val="400"/>
              </a:spcBef>
              <a:spcAft>
                <a:spcPts val="0"/>
              </a:spcAft>
              <a:buSzPts val="2000"/>
              <a:buFont typeface="Arial" panose="020B0604020202020204"/>
              <a:buChar char="•"/>
            </a:pPr>
            <a:r>
              <a:rPr lang="en-IN" sz="1600" dirty="0">
                <a:latin typeface="Cambria" panose="02040503050406030204"/>
                <a:ea typeface="Cambria" panose="02040503050406030204"/>
                <a:cs typeface="Cambria" panose="02040503050406030204"/>
                <a:sym typeface="Cambria" panose="02040503050406030204"/>
              </a:rPr>
              <a:t>Optimize hyperparameters for better deepfake detection.</a:t>
            </a:r>
          </a:p>
          <a:p>
            <a:pPr marL="76200" lvl="0" indent="0" algn="just" rtl="0">
              <a:lnSpc>
                <a:spcPct val="100000"/>
              </a:lnSpc>
              <a:spcBef>
                <a:spcPts val="480"/>
              </a:spcBef>
              <a:spcAft>
                <a:spcPts val="0"/>
              </a:spcAft>
              <a:buSzPts val="2400"/>
              <a:buNone/>
            </a:pPr>
            <a:r>
              <a:rPr lang="en-IN" sz="1600" b="1" dirty="0">
                <a:latin typeface="Cambria" panose="02040503050406030204"/>
                <a:ea typeface="Cambria" panose="02040503050406030204"/>
                <a:cs typeface="Cambria" panose="02040503050406030204"/>
                <a:sym typeface="Cambria" panose="02040503050406030204"/>
              </a:rPr>
              <a:t>5.  Deployment &amp; Real-Time Detection</a:t>
            </a:r>
          </a:p>
          <a:p>
            <a:pPr marL="914400" lvl="1" indent="-355600" algn="just" rtl="0">
              <a:lnSpc>
                <a:spcPct val="100000"/>
              </a:lnSpc>
              <a:spcBef>
                <a:spcPts val="400"/>
              </a:spcBef>
              <a:spcAft>
                <a:spcPts val="0"/>
              </a:spcAft>
              <a:buSzPts val="2000"/>
              <a:buFont typeface="Arial" panose="020B0604020202020204"/>
              <a:buChar char="•"/>
            </a:pPr>
            <a:r>
              <a:rPr lang="en-IN" sz="1600" dirty="0">
                <a:latin typeface="Cambria" panose="02040503050406030204"/>
                <a:ea typeface="Cambria" panose="02040503050406030204"/>
                <a:cs typeface="Cambria" panose="02040503050406030204"/>
                <a:sym typeface="Cambria" panose="02040503050406030204"/>
              </a:rPr>
              <a:t>Convert the trained model into a deployable format (e.g., TensorFlow/ONNX).</a:t>
            </a:r>
          </a:p>
          <a:p>
            <a:pPr marL="914400" lvl="1" indent="-355600" algn="just" rtl="0">
              <a:lnSpc>
                <a:spcPct val="100000"/>
              </a:lnSpc>
              <a:spcBef>
                <a:spcPts val="400"/>
              </a:spcBef>
              <a:spcAft>
                <a:spcPts val="0"/>
              </a:spcAft>
              <a:buSzPts val="2000"/>
              <a:buFont typeface="Arial" panose="020B0604020202020204"/>
              <a:buChar char="•"/>
            </a:pPr>
            <a:r>
              <a:rPr lang="en-IN" sz="1600" dirty="0">
                <a:latin typeface="Cambria" panose="02040503050406030204"/>
                <a:ea typeface="Cambria" panose="02040503050406030204"/>
                <a:cs typeface="Cambria" panose="02040503050406030204"/>
                <a:sym typeface="Cambria" panose="02040503050406030204"/>
              </a:rPr>
              <a:t>Integrate with a real-time video processing system for live detection.</a:t>
            </a:r>
          </a:p>
          <a:p>
            <a:pPr marL="914400" lvl="1" indent="-355600" algn="just" rtl="0">
              <a:lnSpc>
                <a:spcPct val="100000"/>
              </a:lnSpc>
              <a:spcBef>
                <a:spcPts val="400"/>
              </a:spcBef>
              <a:spcAft>
                <a:spcPts val="0"/>
              </a:spcAft>
              <a:buSzPts val="2000"/>
              <a:buFont typeface="Arial" panose="020B0604020202020204"/>
              <a:buChar char="•"/>
            </a:pPr>
            <a:r>
              <a:rPr lang="en-IN" sz="1600" dirty="0">
                <a:latin typeface="Cambria" panose="02040503050406030204"/>
                <a:ea typeface="Cambria" panose="02040503050406030204"/>
                <a:cs typeface="Cambria" panose="02040503050406030204"/>
                <a:sym typeface="Cambria" panose="02040503050406030204"/>
              </a:rPr>
              <a:t>Test the system with real-world videos and enhance detection accuracy.</a:t>
            </a:r>
          </a:p>
          <a:p>
            <a:pPr marL="152400" lvl="0" indent="0" algn="just" rtl="0">
              <a:lnSpc>
                <a:spcPct val="150000"/>
              </a:lnSpc>
              <a:spcBef>
                <a:spcPts val="0"/>
              </a:spcBef>
              <a:spcAft>
                <a:spcPts val="0"/>
              </a:spcAft>
              <a:buSzPts val="2000"/>
              <a:buNone/>
            </a:pPr>
            <a:endParaRPr sz="1600" b="1" dirty="0">
              <a:latin typeface="Cambria" panose="02040503050406030204"/>
              <a:ea typeface="Cambria" panose="02040503050406030204"/>
              <a:cs typeface="Cambria" panose="02040503050406030204"/>
              <a:sym typeface="Cambria" panose="02040503050406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indent="0" algn="l" rtl="0">
              <a:lnSpc>
                <a:spcPct val="200000"/>
              </a:lnSpc>
              <a:spcBef>
                <a:spcPts val="0"/>
              </a:spcBef>
              <a:spcAft>
                <a:spcPts val="0"/>
              </a:spcAft>
              <a:buSzPts val="2800"/>
              <a:buNone/>
            </a:pPr>
            <a:r>
              <a:rPr lang="en-IN">
                <a:latin typeface="Cambria" panose="02040503050406030204"/>
                <a:ea typeface="Cambria" panose="02040503050406030204"/>
                <a:cs typeface="Cambria" panose="02040503050406030204"/>
                <a:sym typeface="Cambria" panose="02040503050406030204"/>
              </a:rPr>
              <a:t>Software Components</a:t>
            </a:r>
          </a:p>
        </p:txBody>
      </p:sp>
      <p:sp>
        <p:nvSpPr>
          <p:cNvPr id="160" name="Google Shape;160;p12"/>
          <p:cNvSpPr txBox="1">
            <a:spLocks noGrp="1"/>
          </p:cNvSpPr>
          <p:nvPr>
            <p:ph type="body" idx="1"/>
          </p:nvPr>
        </p:nvSpPr>
        <p:spPr>
          <a:xfrm>
            <a:off x="812800" y="952500"/>
            <a:ext cx="10668000" cy="4953000"/>
          </a:xfrm>
          <a:prstGeom prst="rect">
            <a:avLst/>
          </a:prstGeom>
          <a:noFill/>
          <a:ln>
            <a:noFill/>
          </a:ln>
        </p:spPr>
        <p:txBody>
          <a:bodyPr spcFirstLastPara="1" wrap="square" lIns="91425" tIns="45700" rIns="91425" bIns="45700" anchor="t" anchorCtr="0">
            <a:noAutofit/>
          </a:bodyPr>
          <a:lstStyle/>
          <a:p>
            <a:pPr marL="152400" lvl="0" indent="0" algn="just" rtl="0">
              <a:spcBef>
                <a:spcPts val="0"/>
              </a:spcBef>
              <a:spcAft>
                <a:spcPts val="0"/>
              </a:spcAft>
              <a:buClr>
                <a:schemeClr val="dk1"/>
              </a:buClr>
              <a:buSzPct val="100000"/>
              <a:buNone/>
            </a:pPr>
            <a:r>
              <a:rPr lang="en-IN" sz="1800" b="1" dirty="0">
                <a:latin typeface="Cambria" panose="02040503050406030204"/>
                <a:ea typeface="Cambria" panose="02040503050406030204"/>
                <a:cs typeface="Cambria" panose="02040503050406030204"/>
                <a:sym typeface="Cambria" panose="02040503050406030204"/>
              </a:rPr>
              <a:t>1.   Programming Language:</a:t>
            </a:r>
          </a:p>
          <a:p>
            <a:pPr marL="952500" lvl="1" indent="-342900" algn="just" rtl="0">
              <a:spcBef>
                <a:spcPts val="0"/>
              </a:spcBef>
              <a:spcAft>
                <a:spcPts val="0"/>
              </a:spcAft>
              <a:buSzPct val="100000"/>
              <a:buChar char="–"/>
            </a:pPr>
            <a:r>
              <a:rPr lang="en-IN" sz="1800" dirty="0">
                <a:latin typeface="Cambria" panose="02040503050406030204"/>
                <a:ea typeface="Cambria" panose="02040503050406030204"/>
                <a:cs typeface="Cambria" panose="02040503050406030204"/>
                <a:sym typeface="Cambria" panose="02040503050406030204"/>
              </a:rPr>
              <a:t>Python3 – Primary language for AI/ML model development, data processing, and automation.</a:t>
            </a:r>
          </a:p>
          <a:p>
            <a:pPr marL="952500" lvl="1" indent="-342900" algn="just" rtl="0">
              <a:spcBef>
                <a:spcPts val="0"/>
              </a:spcBef>
              <a:spcAft>
                <a:spcPts val="0"/>
              </a:spcAft>
              <a:buSzPct val="100000"/>
              <a:buChar char="–"/>
            </a:pPr>
            <a:r>
              <a:rPr lang="en-IN" sz="1800" dirty="0">
                <a:latin typeface="Cambria" panose="02040503050406030204"/>
                <a:ea typeface="Cambria" panose="02040503050406030204"/>
                <a:cs typeface="Cambria" panose="02040503050406030204"/>
                <a:sym typeface="Cambria" panose="02040503050406030204"/>
              </a:rPr>
              <a:t>JavaScript – For frontend development.</a:t>
            </a:r>
          </a:p>
          <a:p>
            <a:pPr marL="152400" lvl="0" indent="0" algn="just" rtl="0">
              <a:spcBef>
                <a:spcPts val="0"/>
              </a:spcBef>
              <a:spcAft>
                <a:spcPts val="0"/>
              </a:spcAft>
              <a:buSzPct val="100000"/>
              <a:buNone/>
            </a:pPr>
            <a:r>
              <a:rPr lang="en-IN" sz="1800" b="1" dirty="0">
                <a:latin typeface="Cambria" panose="02040503050406030204"/>
                <a:ea typeface="Cambria" panose="02040503050406030204"/>
                <a:cs typeface="Cambria" panose="02040503050406030204"/>
                <a:sym typeface="Cambria" panose="02040503050406030204"/>
              </a:rPr>
              <a:t>2.</a:t>
            </a:r>
            <a:r>
              <a:rPr lang="en-IN" sz="1800" dirty="0">
                <a:latin typeface="Cambria" panose="02040503050406030204"/>
                <a:ea typeface="Cambria" panose="02040503050406030204"/>
                <a:cs typeface="Cambria" panose="02040503050406030204"/>
                <a:sym typeface="Cambria" panose="02040503050406030204"/>
              </a:rPr>
              <a:t>   </a:t>
            </a:r>
            <a:r>
              <a:rPr lang="en-IN" sz="1800" b="1" dirty="0">
                <a:latin typeface="Cambria" panose="02040503050406030204"/>
                <a:ea typeface="Cambria" panose="02040503050406030204"/>
                <a:cs typeface="Cambria" panose="02040503050406030204"/>
                <a:sym typeface="Cambria" panose="02040503050406030204"/>
              </a:rPr>
              <a:t>Web &amp; API Development</a:t>
            </a:r>
          </a:p>
          <a:p>
            <a:pPr marL="952500" lvl="1" indent="-342900" algn="just" rtl="0">
              <a:spcBef>
                <a:spcPts val="0"/>
              </a:spcBef>
              <a:spcAft>
                <a:spcPts val="0"/>
              </a:spcAft>
              <a:buSzPct val="100000"/>
              <a:buChar char="–"/>
            </a:pPr>
            <a:r>
              <a:rPr lang="en-IN" sz="1800" dirty="0">
                <a:latin typeface="Cambria" panose="02040503050406030204"/>
                <a:ea typeface="Cambria" panose="02040503050406030204"/>
                <a:cs typeface="Cambria" panose="02040503050406030204"/>
                <a:sym typeface="Cambria" panose="02040503050406030204"/>
              </a:rPr>
              <a:t>Django(Backend)- For backend processing and user management.</a:t>
            </a:r>
          </a:p>
          <a:p>
            <a:pPr marL="952500" lvl="1" indent="-342900" algn="just" rtl="0">
              <a:spcBef>
                <a:spcPts val="0"/>
              </a:spcBef>
              <a:spcAft>
                <a:spcPts val="0"/>
              </a:spcAft>
              <a:buSzPct val="100000"/>
              <a:buChar char="–"/>
            </a:pPr>
            <a:r>
              <a:rPr lang="en-IN" sz="1800" dirty="0">
                <a:latin typeface="Cambria" panose="02040503050406030204"/>
                <a:ea typeface="Cambria" panose="02040503050406030204"/>
                <a:cs typeface="Cambria" panose="02040503050406030204"/>
                <a:sym typeface="Cambria" panose="02040503050406030204"/>
              </a:rPr>
              <a:t>HTML5,CSS3,JavaScript- For basic frontend structure.</a:t>
            </a:r>
          </a:p>
          <a:p>
            <a:pPr marL="952500" lvl="1" indent="-342900" algn="just" rtl="0">
              <a:spcBef>
                <a:spcPts val="0"/>
              </a:spcBef>
              <a:spcAft>
                <a:spcPts val="0"/>
              </a:spcAft>
              <a:buSzPct val="100000"/>
              <a:buChar char="–"/>
            </a:pPr>
            <a:r>
              <a:rPr lang="en-IN" sz="1800" dirty="0">
                <a:latin typeface="Cambria" panose="02040503050406030204"/>
                <a:ea typeface="Cambria" panose="02040503050406030204"/>
                <a:cs typeface="Cambria" panose="02040503050406030204"/>
                <a:sym typeface="Cambria" panose="02040503050406030204"/>
              </a:rPr>
              <a:t>Bootstrap- For UI styling.</a:t>
            </a:r>
            <a:endParaRPr sz="1800" dirty="0">
              <a:latin typeface="Cambria" panose="02040503050406030204"/>
              <a:ea typeface="Cambria" panose="02040503050406030204"/>
              <a:cs typeface="Cambria" panose="02040503050406030204"/>
              <a:sym typeface="Cambria" panose="02040503050406030204"/>
            </a:endParaRPr>
          </a:p>
          <a:p>
            <a:pPr marL="152400" lvl="0" indent="0" algn="just" rtl="0">
              <a:spcBef>
                <a:spcPts val="0"/>
              </a:spcBef>
              <a:spcAft>
                <a:spcPts val="0"/>
              </a:spcAft>
              <a:buSzPct val="100000"/>
              <a:buNone/>
            </a:pPr>
            <a:r>
              <a:rPr lang="en-IN" sz="1800" b="1" dirty="0">
                <a:latin typeface="Cambria" panose="02040503050406030204"/>
                <a:ea typeface="Cambria" panose="02040503050406030204"/>
                <a:cs typeface="Cambria" panose="02040503050406030204"/>
                <a:sym typeface="Cambria" panose="02040503050406030204"/>
              </a:rPr>
              <a:t>3.   Machine Learning &amp; Deep Learning Models</a:t>
            </a:r>
          </a:p>
          <a:p>
            <a:pPr marL="952500" lvl="1" indent="-342900" algn="just" rtl="0">
              <a:spcBef>
                <a:spcPts val="0"/>
              </a:spcBef>
              <a:spcAft>
                <a:spcPts val="0"/>
              </a:spcAft>
              <a:buSzPct val="100000"/>
              <a:buChar char="–"/>
            </a:pPr>
            <a:r>
              <a:rPr lang="en-IN" sz="1800" dirty="0">
                <a:latin typeface="Cambria" panose="02040503050406030204"/>
                <a:ea typeface="Cambria" panose="02040503050406030204"/>
                <a:cs typeface="Cambria" panose="02040503050406030204"/>
                <a:sym typeface="Cambria" panose="02040503050406030204"/>
              </a:rPr>
              <a:t>CNN-based Face Forgery Detection – Trained on deep fake datasets</a:t>
            </a:r>
          </a:p>
          <a:p>
            <a:pPr marL="952500" lvl="1" indent="-342900" algn="just" rtl="0">
              <a:spcBef>
                <a:spcPts val="0"/>
              </a:spcBef>
              <a:spcAft>
                <a:spcPts val="0"/>
              </a:spcAft>
              <a:buSzPct val="100000"/>
              <a:buChar char="–"/>
            </a:pPr>
            <a:r>
              <a:rPr lang="en-IN" sz="1800" dirty="0">
                <a:latin typeface="Cambria" panose="02040503050406030204"/>
                <a:ea typeface="Cambria" panose="02040503050406030204"/>
                <a:cs typeface="Cambria" panose="02040503050406030204"/>
                <a:sym typeface="Cambria" panose="02040503050406030204"/>
              </a:rPr>
              <a:t>RNN/LSTM-based Temporal Analysis – For detecting inconsistencies in facial movements</a:t>
            </a:r>
          </a:p>
          <a:p>
            <a:pPr marL="152400" lvl="0" indent="0" algn="just" rtl="0">
              <a:spcBef>
                <a:spcPts val="0"/>
              </a:spcBef>
              <a:spcAft>
                <a:spcPts val="0"/>
              </a:spcAft>
              <a:buSzPct val="100000"/>
              <a:buNone/>
            </a:pPr>
            <a:r>
              <a:rPr lang="en-IN" sz="1800" b="1" dirty="0">
                <a:latin typeface="Cambria" panose="02040503050406030204"/>
                <a:ea typeface="Cambria" panose="02040503050406030204"/>
                <a:cs typeface="Cambria" panose="02040503050406030204"/>
                <a:sym typeface="Cambria" panose="02040503050406030204"/>
              </a:rPr>
              <a:t>4.   Datasets</a:t>
            </a:r>
          </a:p>
          <a:p>
            <a:pPr marL="952500" lvl="1" indent="-342900" algn="just" rtl="0">
              <a:spcBef>
                <a:spcPts val="0"/>
              </a:spcBef>
              <a:spcAft>
                <a:spcPts val="0"/>
              </a:spcAft>
              <a:buSzPct val="100000"/>
              <a:buChar char="–"/>
            </a:pPr>
            <a:r>
              <a:rPr lang="en-IN" sz="1800" dirty="0">
                <a:latin typeface="Cambria" panose="02040503050406030204"/>
                <a:ea typeface="Cambria" panose="02040503050406030204"/>
                <a:cs typeface="Cambria" panose="02040503050406030204"/>
                <a:sym typeface="Cambria" panose="02040503050406030204"/>
              </a:rPr>
              <a:t>FaceForensics++ – A dataset for training deep fake detection.</a:t>
            </a:r>
          </a:p>
          <a:p>
            <a:pPr marL="952500" lvl="1" indent="-342900" algn="just" rtl="0">
              <a:spcBef>
                <a:spcPts val="0"/>
              </a:spcBef>
              <a:spcAft>
                <a:spcPts val="0"/>
              </a:spcAft>
              <a:buSzPct val="100000"/>
              <a:buChar char="–"/>
            </a:pPr>
            <a:r>
              <a:rPr lang="en-IN" sz="1800" dirty="0">
                <a:latin typeface="Cambria" panose="02040503050406030204"/>
                <a:ea typeface="Cambria" panose="02040503050406030204"/>
                <a:cs typeface="Cambria" panose="02040503050406030204"/>
                <a:sym typeface="Cambria" panose="02040503050406030204"/>
              </a:rPr>
              <a:t>DeepFakeDetection Challenge (DFDC) Dataset – Pretrained dataset from Facebook’s DFDC dataset.</a:t>
            </a:r>
          </a:p>
          <a:p>
            <a:pPr marL="952500" lvl="1" indent="-342900" algn="just" rtl="0">
              <a:spcBef>
                <a:spcPts val="0"/>
              </a:spcBef>
              <a:spcAft>
                <a:spcPts val="0"/>
              </a:spcAft>
              <a:buSzPct val="100000"/>
              <a:buChar char="–"/>
            </a:pPr>
            <a:r>
              <a:rPr lang="en-IN" sz="1800" dirty="0">
                <a:latin typeface="Cambria" panose="02040503050406030204"/>
                <a:ea typeface="Cambria" panose="02040503050406030204"/>
                <a:cs typeface="Cambria" panose="02040503050406030204"/>
                <a:sym typeface="Cambria" panose="02040503050406030204"/>
              </a:rPr>
              <a:t>Celeb_DF - </a:t>
            </a:r>
            <a:r>
              <a:rPr lang="en-IN" sz="1800" b="0" i="0" dirty="0">
                <a:solidFill>
                  <a:srgbClr val="040C28"/>
                </a:solidFill>
                <a:latin typeface="Cambria" panose="02040503050406030204"/>
                <a:ea typeface="Cambria" panose="02040503050406030204"/>
                <a:cs typeface="Cambria" panose="02040503050406030204"/>
                <a:sym typeface="Cambria" panose="02040503050406030204"/>
              </a:rPr>
              <a:t>A Large-Scale Challenging Dataset for Deepfake Forensics</a:t>
            </a:r>
            <a:endParaRPr sz="1800" b="1" dirty="0">
              <a:latin typeface="Cambria" panose="02040503050406030204"/>
              <a:ea typeface="Cambria" panose="02040503050406030204"/>
              <a:cs typeface="Cambria" panose="02040503050406030204"/>
              <a:sym typeface="Cambria" panose="02040503050406030204"/>
            </a:endParaRPr>
          </a:p>
          <a:p>
            <a:pPr marL="609600" lvl="0" indent="-457200" algn="just" rtl="0">
              <a:spcBef>
                <a:spcPts val="0"/>
              </a:spcBef>
              <a:spcAft>
                <a:spcPts val="0"/>
              </a:spcAft>
              <a:buSzPct val="100000"/>
              <a:buAutoNum type="arabicPeriod" startAt="5"/>
            </a:pPr>
            <a:r>
              <a:rPr lang="en-IN" sz="1800" b="1" dirty="0">
                <a:latin typeface="Cambria" panose="02040503050406030204"/>
                <a:ea typeface="Cambria" panose="02040503050406030204"/>
                <a:cs typeface="Cambria" panose="02040503050406030204"/>
                <a:sym typeface="Cambria" panose="02040503050406030204"/>
              </a:rPr>
              <a:t>Integrated Development Environment(IDE):</a:t>
            </a:r>
          </a:p>
          <a:p>
            <a:pPr marL="952500" lvl="1" indent="-342900" algn="just" rtl="0">
              <a:spcBef>
                <a:spcPts val="0"/>
              </a:spcBef>
              <a:spcAft>
                <a:spcPts val="0"/>
              </a:spcAft>
              <a:buSzPct val="100000"/>
              <a:buChar char="–"/>
            </a:pPr>
            <a:r>
              <a:rPr lang="en-IN" sz="1800" dirty="0">
                <a:latin typeface="Cambria" panose="02040503050406030204"/>
                <a:ea typeface="Cambria" panose="02040503050406030204"/>
                <a:cs typeface="Cambria" panose="02040503050406030204"/>
                <a:sym typeface="Cambria" panose="02040503050406030204"/>
              </a:rPr>
              <a:t>Visual Studio Code - A code editor for writing and debugging Python, JavaScript, and web components.</a:t>
            </a:r>
            <a:endParaRPr sz="1800" b="1" dirty="0">
              <a:latin typeface="Cambria" panose="02040503050406030204"/>
              <a:ea typeface="Cambria" panose="02040503050406030204"/>
              <a:cs typeface="Cambria" panose="02040503050406030204"/>
              <a:sym typeface="Cambria" panose="02040503050406030204"/>
            </a:endParaRPr>
          </a:p>
          <a:p>
            <a:pPr marL="152400" lvl="0" indent="0" algn="just" rtl="0">
              <a:spcBef>
                <a:spcPts val="0"/>
              </a:spcBef>
              <a:spcAft>
                <a:spcPts val="0"/>
              </a:spcAft>
              <a:buSzPct val="100000"/>
              <a:buNone/>
            </a:pPr>
            <a:endParaRPr sz="1800" dirty="0">
              <a:latin typeface="Cambria" panose="02040503050406030204"/>
              <a:ea typeface="Cambria" panose="02040503050406030204"/>
              <a:cs typeface="Cambria" panose="02040503050406030204"/>
              <a:sym typeface="Cambria" panose="0204050305040603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panose="020B0604030504040204"/>
              <a:buNone/>
            </a:pPr>
            <a:r>
              <a:rPr lang="en-IN">
                <a:latin typeface="Cambria" panose="02040503050406030204"/>
                <a:ea typeface="Cambria" panose="02040503050406030204"/>
                <a:cs typeface="Cambria" panose="02040503050406030204"/>
                <a:sym typeface="Cambria" panose="02040503050406030204"/>
              </a:rPr>
              <a:t>Timeline of the Project (Gantt Chart)</a:t>
            </a:r>
            <a:endParaRPr>
              <a:latin typeface="Cambria" panose="02040503050406030204"/>
              <a:ea typeface="Cambria" panose="02040503050406030204"/>
              <a:cs typeface="Cambria" panose="02040503050406030204"/>
              <a:sym typeface="Cambria" panose="02040503050406030204"/>
            </a:endParaRPr>
          </a:p>
        </p:txBody>
      </p:sp>
      <p:sp>
        <p:nvSpPr>
          <p:cNvPr id="166" name="Google Shape;166;p13"/>
          <p:cNvSpPr txBox="1">
            <a:spLocks noGrp="1"/>
          </p:cNvSpPr>
          <p:nvPr>
            <p:ph type="body" idx="1"/>
          </p:nvPr>
        </p:nvSpPr>
        <p:spPr>
          <a:xfrm>
            <a:off x="2804160" y="4297679"/>
            <a:ext cx="3921760" cy="1085187"/>
          </a:xfrm>
          <a:prstGeom prst="rect">
            <a:avLst/>
          </a:prstGeom>
          <a:noFill/>
          <a:ln>
            <a:noFill/>
          </a:ln>
        </p:spPr>
        <p:txBody>
          <a:bodyPr spcFirstLastPara="1" wrap="square" lIns="91425" tIns="45700" rIns="91425" bIns="45700" anchor="t" anchorCtr="0">
            <a:normAutofit/>
          </a:bodyPr>
          <a:lstStyle/>
          <a:p>
            <a:pPr marL="342900" lvl="0" indent="-190500" algn="just" rtl="0">
              <a:lnSpc>
                <a:spcPct val="100000"/>
              </a:lnSpc>
              <a:spcBef>
                <a:spcPts val="0"/>
              </a:spcBef>
              <a:spcAft>
                <a:spcPts val="0"/>
              </a:spcAft>
              <a:buClr>
                <a:schemeClr val="dk1"/>
              </a:buClr>
              <a:buSzPts val="2400"/>
              <a:buNone/>
            </a:pPr>
            <a:endParaRPr>
              <a:latin typeface="Cambria" panose="02040503050406030204"/>
              <a:ea typeface="Cambria" panose="02040503050406030204"/>
              <a:cs typeface="Cambria" panose="02040503050406030204"/>
              <a:sym typeface="Cambria" panose="02040503050406030204"/>
            </a:endParaRPr>
          </a:p>
        </p:txBody>
      </p:sp>
      <p:pic>
        <p:nvPicPr>
          <p:cNvPr id="167" name="Google Shape;167;p13" descr="Output image"/>
          <p:cNvPicPr preferRelativeResize="0"/>
          <p:nvPr/>
        </p:nvPicPr>
        <p:blipFill rotWithShape="1">
          <a:blip r:embed="rId3"/>
          <a:srcRect/>
          <a:stretch>
            <a:fillRect/>
          </a:stretch>
        </p:blipFill>
        <p:spPr>
          <a:xfrm>
            <a:off x="1018540" y="1283307"/>
            <a:ext cx="8887459" cy="472125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2800"/>
              <a:buNone/>
            </a:pPr>
            <a:r>
              <a:rPr lang="en-IN" dirty="0">
                <a:latin typeface="Cambria" panose="02040503050406030204"/>
                <a:ea typeface="Cambria" panose="02040503050406030204"/>
                <a:cs typeface="Cambria" panose="02040503050406030204"/>
                <a:sym typeface="Cambria" panose="02040503050406030204"/>
              </a:rPr>
              <a:t>References (IEEE Paper format)</a:t>
            </a:r>
            <a:endParaRPr>
              <a:latin typeface="Cambria" panose="02040503050406030204"/>
              <a:ea typeface="Cambria" panose="02040503050406030204"/>
              <a:cs typeface="Cambria" panose="02040503050406030204"/>
              <a:sym typeface="Cambria" panose="02040503050406030204"/>
            </a:endParaRPr>
          </a:p>
        </p:txBody>
      </p:sp>
      <p:sp>
        <p:nvSpPr>
          <p:cNvPr id="173" name="Google Shape;173;p14"/>
          <p:cNvSpPr txBox="1">
            <a:spLocks noGrp="1"/>
          </p:cNvSpPr>
          <p:nvPr>
            <p:ph type="body" idx="1"/>
          </p:nvPr>
        </p:nvSpPr>
        <p:spPr>
          <a:xfrm>
            <a:off x="812800" y="1214755"/>
            <a:ext cx="10668000" cy="4780200"/>
          </a:xfrm>
          <a:prstGeom prst="rect">
            <a:avLst/>
          </a:prstGeom>
          <a:noFill/>
          <a:ln>
            <a:noFill/>
          </a:ln>
        </p:spPr>
        <p:txBody>
          <a:bodyPr spcFirstLastPara="1" wrap="square" lIns="91425" tIns="45700" rIns="91425" bIns="45700" anchor="t" anchorCtr="0">
            <a:noAutofit/>
          </a:bodyPr>
          <a:lstStyle/>
          <a:p>
            <a:pPr marL="76200" indent="0" algn="l">
              <a:spcAft>
                <a:spcPts val="750"/>
              </a:spcAft>
              <a:buNone/>
            </a:pPr>
            <a:r>
              <a:rPr lang="en-IN" sz="1800" dirty="0">
                <a:solidFill>
                  <a:srgbClr val="000000"/>
                </a:solidFill>
                <a:latin typeface="Cambria" panose="02040503050406030204" pitchFamily="18" charset="0"/>
                <a:ea typeface="Cambria" panose="02040503050406030204" pitchFamily="18" charset="0"/>
                <a:cs typeface="Cambria" panose="02040503050406030204"/>
                <a:sym typeface="Cambria" panose="02040503050406030204"/>
              </a:rPr>
              <a:t>[1]. </a:t>
            </a:r>
            <a:r>
              <a:rPr lang="en-IN" sz="1800" b="0" i="0" dirty="0">
                <a:solidFill>
                  <a:srgbClr val="2C3E50"/>
                </a:solidFill>
                <a:effectLst/>
                <a:latin typeface="Cambria" panose="02040503050406030204" pitchFamily="18" charset="0"/>
                <a:ea typeface="Cambria" panose="02040503050406030204" pitchFamily="18" charset="0"/>
              </a:rPr>
              <a:t>A. </a:t>
            </a:r>
            <a:r>
              <a:rPr lang="en-IN" sz="1800" b="0" i="0" dirty="0" err="1">
                <a:solidFill>
                  <a:srgbClr val="2C3E50"/>
                </a:solidFill>
                <a:effectLst/>
                <a:latin typeface="Cambria" panose="02040503050406030204" pitchFamily="18" charset="0"/>
                <a:ea typeface="Cambria" panose="02040503050406030204" pitchFamily="18" charset="0"/>
              </a:rPr>
              <a:t>Rössler</a:t>
            </a:r>
            <a:r>
              <a:rPr lang="en-IN" sz="1800" b="0" i="0" dirty="0">
                <a:solidFill>
                  <a:srgbClr val="2C3E50"/>
                </a:solidFill>
                <a:effectLst/>
                <a:latin typeface="Cambria" panose="02040503050406030204" pitchFamily="18" charset="0"/>
                <a:ea typeface="Cambria" panose="02040503050406030204" pitchFamily="18" charset="0"/>
              </a:rPr>
              <a:t>, D. Cozzolino, L. </a:t>
            </a:r>
            <a:r>
              <a:rPr lang="en-IN" sz="1800" b="0" i="0" dirty="0" err="1">
                <a:solidFill>
                  <a:srgbClr val="2C3E50"/>
                </a:solidFill>
                <a:effectLst/>
                <a:latin typeface="Cambria" panose="02040503050406030204" pitchFamily="18" charset="0"/>
                <a:ea typeface="Cambria" panose="02040503050406030204" pitchFamily="18" charset="0"/>
              </a:rPr>
              <a:t>Verdoliva</a:t>
            </a:r>
            <a:r>
              <a:rPr lang="en-IN" sz="1800" b="0" i="0" dirty="0">
                <a:solidFill>
                  <a:srgbClr val="2C3E50"/>
                </a:solidFill>
                <a:effectLst/>
                <a:latin typeface="Cambria" panose="02040503050406030204" pitchFamily="18" charset="0"/>
                <a:ea typeface="Cambria" panose="02040503050406030204" pitchFamily="18" charset="0"/>
              </a:rPr>
              <a:t>, C. Riess, J. Thies, and M. </a:t>
            </a:r>
            <a:r>
              <a:rPr lang="en-IN" sz="1800" b="0" i="0" dirty="0" err="1">
                <a:solidFill>
                  <a:srgbClr val="2C3E50"/>
                </a:solidFill>
                <a:effectLst/>
                <a:latin typeface="Cambria" panose="02040503050406030204" pitchFamily="18" charset="0"/>
                <a:ea typeface="Cambria" panose="02040503050406030204" pitchFamily="18" charset="0"/>
              </a:rPr>
              <a:t>Niessner</a:t>
            </a:r>
            <a:r>
              <a:rPr lang="en-IN" sz="1800" b="0" i="0" dirty="0">
                <a:solidFill>
                  <a:srgbClr val="2C3E50"/>
                </a:solidFill>
                <a:effectLst/>
                <a:latin typeface="Cambria" panose="02040503050406030204" pitchFamily="18" charset="0"/>
                <a:ea typeface="Cambria" panose="02040503050406030204" pitchFamily="18" charset="0"/>
              </a:rPr>
              <a:t>, “</a:t>
            </a:r>
            <a:r>
              <a:rPr lang="en-IN" sz="1800" b="0" i="0" dirty="0" err="1">
                <a:solidFill>
                  <a:srgbClr val="2C3E50"/>
                </a:solidFill>
                <a:effectLst/>
                <a:latin typeface="Cambria" panose="02040503050406030204" pitchFamily="18" charset="0"/>
                <a:ea typeface="Cambria" panose="02040503050406030204" pitchFamily="18" charset="0"/>
              </a:rPr>
              <a:t>FaceForensics</a:t>
            </a:r>
            <a:r>
              <a:rPr lang="en-IN" sz="1800" b="0" i="0" dirty="0">
                <a:solidFill>
                  <a:srgbClr val="2C3E50"/>
                </a:solidFill>
                <a:effectLst/>
                <a:latin typeface="Cambria" panose="02040503050406030204" pitchFamily="18" charset="0"/>
                <a:ea typeface="Cambria" panose="02040503050406030204" pitchFamily="18" charset="0"/>
              </a:rPr>
              <a:t>++: Learning to Detect Manipulated Facial Images,” </a:t>
            </a:r>
            <a:r>
              <a:rPr lang="en-IN" sz="1800" b="0" i="1" dirty="0">
                <a:solidFill>
                  <a:srgbClr val="2C3E50"/>
                </a:solidFill>
                <a:effectLst/>
                <a:latin typeface="Cambria" panose="02040503050406030204" pitchFamily="18" charset="0"/>
                <a:ea typeface="Cambria" panose="02040503050406030204" pitchFamily="18" charset="0"/>
              </a:rPr>
              <a:t>IEEE Xplore</a:t>
            </a:r>
            <a:r>
              <a:rPr lang="en-IN" sz="1800" b="0" i="0" dirty="0">
                <a:solidFill>
                  <a:srgbClr val="2C3E50"/>
                </a:solidFill>
                <a:effectLst/>
                <a:latin typeface="Cambria" panose="02040503050406030204" pitchFamily="18" charset="0"/>
                <a:ea typeface="Cambria" panose="02040503050406030204" pitchFamily="18" charset="0"/>
              </a:rPr>
              <a:t>, Oct. 01, 2019. </a:t>
            </a:r>
            <a:r>
              <a:rPr lang="en-IN" sz="1800" b="0" i="0" dirty="0">
                <a:solidFill>
                  <a:srgbClr val="2C3E50"/>
                </a:solidFill>
                <a:effectLst/>
                <a:latin typeface="Cambria" panose="02040503050406030204" pitchFamily="18" charset="0"/>
                <a:ea typeface="Cambria" panose="02040503050406030204" pitchFamily="18" charset="0"/>
                <a:hlinkClick r:id="rId3"/>
              </a:rPr>
              <a:t>https://ieeexplore.ieee.org/document/9010912</a:t>
            </a:r>
            <a:endParaRPr lang="en-US" sz="1800" i="1" dirty="0">
              <a:solidFill>
                <a:srgbClr val="000000"/>
              </a:solidFill>
              <a:latin typeface="Cambria" panose="02040503050406030204" pitchFamily="18" charset="0"/>
              <a:ea typeface="Cambria" panose="02040503050406030204" pitchFamily="18" charset="0"/>
              <a:cs typeface="Cambria" panose="02040503050406030204"/>
              <a:sym typeface="Cambria" panose="02040503050406030204"/>
            </a:endParaRPr>
          </a:p>
          <a:p>
            <a:pPr marL="0" indent="0">
              <a:spcBef>
                <a:spcPts val="0"/>
              </a:spcBef>
              <a:buNone/>
            </a:pPr>
            <a:r>
              <a:rPr lang="en-IN" sz="1800" dirty="0">
                <a:solidFill>
                  <a:srgbClr val="000000"/>
                </a:solidFill>
                <a:latin typeface="Cambria" panose="02040503050406030204" pitchFamily="18" charset="0"/>
                <a:ea typeface="Cambria" panose="02040503050406030204" pitchFamily="18" charset="0"/>
                <a:cs typeface="Cambria" panose="02040503050406030204"/>
                <a:sym typeface="Cambria" panose="02040503050406030204"/>
              </a:rPr>
              <a:t>[2].</a:t>
            </a:r>
            <a:r>
              <a:rPr lang="en-US" sz="1800" dirty="0">
                <a:latin typeface="Cambria" panose="02040503050406030204" pitchFamily="18" charset="0"/>
                <a:ea typeface="Cambria" panose="02040503050406030204" pitchFamily="18" charset="0"/>
              </a:rPr>
              <a:t> </a:t>
            </a:r>
            <a:r>
              <a:rPr lang="en-IN" sz="1800" b="0" i="0" dirty="0">
                <a:solidFill>
                  <a:srgbClr val="2C3E50"/>
                </a:solidFill>
                <a:effectLst/>
                <a:latin typeface="Cambria" panose="02040503050406030204" pitchFamily="18" charset="0"/>
                <a:ea typeface="Cambria" panose="02040503050406030204" pitchFamily="18" charset="0"/>
              </a:rPr>
              <a:t>R. </a:t>
            </a:r>
            <a:r>
              <a:rPr lang="en-IN" sz="1800" b="0" i="0" dirty="0" err="1">
                <a:solidFill>
                  <a:srgbClr val="2C3E50"/>
                </a:solidFill>
                <a:effectLst/>
                <a:latin typeface="Cambria" panose="02040503050406030204" pitchFamily="18" charset="0"/>
                <a:ea typeface="Cambria" panose="02040503050406030204" pitchFamily="18" charset="0"/>
              </a:rPr>
              <a:t>Durall</a:t>
            </a:r>
            <a:r>
              <a:rPr lang="en-IN" sz="1800" b="0" i="0" dirty="0">
                <a:solidFill>
                  <a:srgbClr val="2C3E50"/>
                </a:solidFill>
                <a:effectLst/>
                <a:latin typeface="Cambria" panose="02040503050406030204" pitchFamily="18" charset="0"/>
                <a:ea typeface="Cambria" panose="02040503050406030204" pitchFamily="18" charset="0"/>
              </a:rPr>
              <a:t>, M. </a:t>
            </a:r>
            <a:r>
              <a:rPr lang="en-IN" sz="1800" b="0" i="0" dirty="0" err="1">
                <a:solidFill>
                  <a:srgbClr val="2C3E50"/>
                </a:solidFill>
                <a:effectLst/>
                <a:latin typeface="Cambria" panose="02040503050406030204" pitchFamily="18" charset="0"/>
                <a:ea typeface="Cambria" panose="02040503050406030204" pitchFamily="18" charset="0"/>
              </a:rPr>
              <a:t>Keuper</a:t>
            </a:r>
            <a:r>
              <a:rPr lang="en-IN" sz="1800" b="0" i="0" dirty="0">
                <a:solidFill>
                  <a:srgbClr val="2C3E50"/>
                </a:solidFill>
                <a:effectLst/>
                <a:latin typeface="Cambria" panose="02040503050406030204" pitchFamily="18" charset="0"/>
                <a:ea typeface="Cambria" panose="02040503050406030204" pitchFamily="18" charset="0"/>
              </a:rPr>
              <a:t>, F.-J. </a:t>
            </a:r>
            <a:r>
              <a:rPr lang="en-IN" sz="1800" b="0" i="0" dirty="0" err="1">
                <a:solidFill>
                  <a:srgbClr val="2C3E50"/>
                </a:solidFill>
                <a:effectLst/>
                <a:latin typeface="Cambria" panose="02040503050406030204" pitchFamily="18" charset="0"/>
                <a:ea typeface="Cambria" panose="02040503050406030204" pitchFamily="18" charset="0"/>
              </a:rPr>
              <a:t>Pfreundt</a:t>
            </a:r>
            <a:r>
              <a:rPr lang="en-IN" sz="1800" b="0" i="0" dirty="0">
                <a:solidFill>
                  <a:srgbClr val="2C3E50"/>
                </a:solidFill>
                <a:effectLst/>
                <a:latin typeface="Cambria" panose="02040503050406030204" pitchFamily="18" charset="0"/>
                <a:ea typeface="Cambria" panose="02040503050406030204" pitchFamily="18" charset="0"/>
              </a:rPr>
              <a:t>, and J. </a:t>
            </a:r>
            <a:r>
              <a:rPr lang="en-IN" sz="1800" b="0" i="0" dirty="0" err="1">
                <a:solidFill>
                  <a:srgbClr val="2C3E50"/>
                </a:solidFill>
                <a:effectLst/>
                <a:latin typeface="Cambria" panose="02040503050406030204" pitchFamily="18" charset="0"/>
                <a:ea typeface="Cambria" panose="02040503050406030204" pitchFamily="18" charset="0"/>
              </a:rPr>
              <a:t>Keuper</a:t>
            </a:r>
            <a:r>
              <a:rPr lang="en-IN" sz="1800" b="0" i="0" dirty="0">
                <a:solidFill>
                  <a:srgbClr val="2C3E50"/>
                </a:solidFill>
                <a:effectLst/>
                <a:latin typeface="Cambria" panose="02040503050406030204" pitchFamily="18" charset="0"/>
                <a:ea typeface="Cambria" panose="02040503050406030204" pitchFamily="18" charset="0"/>
              </a:rPr>
              <a:t>, “Unmasking </a:t>
            </a:r>
            <a:r>
              <a:rPr lang="en-IN" sz="1800" b="0" i="0" dirty="0" err="1">
                <a:solidFill>
                  <a:srgbClr val="2C3E50"/>
                </a:solidFill>
                <a:effectLst/>
                <a:latin typeface="Cambria" panose="02040503050406030204" pitchFamily="18" charset="0"/>
                <a:ea typeface="Cambria" panose="02040503050406030204" pitchFamily="18" charset="0"/>
              </a:rPr>
              <a:t>DeepFakes</a:t>
            </a:r>
            <a:r>
              <a:rPr lang="en-IN" sz="1800" b="0" i="0" dirty="0">
                <a:solidFill>
                  <a:srgbClr val="2C3E50"/>
                </a:solidFill>
                <a:effectLst/>
                <a:latin typeface="Cambria" panose="02040503050406030204" pitchFamily="18" charset="0"/>
                <a:ea typeface="Cambria" panose="02040503050406030204" pitchFamily="18" charset="0"/>
              </a:rPr>
              <a:t> with simple Features,” </a:t>
            </a:r>
            <a:r>
              <a:rPr lang="en-IN" sz="1800" b="0" i="1" dirty="0">
                <a:solidFill>
                  <a:srgbClr val="2C3E50"/>
                </a:solidFill>
                <a:effectLst/>
                <a:latin typeface="Cambria" panose="02040503050406030204" pitchFamily="18" charset="0"/>
                <a:ea typeface="Cambria" panose="02040503050406030204" pitchFamily="18" charset="0"/>
              </a:rPr>
              <a:t>arXiv:1911.00686 [cs, stat]</a:t>
            </a:r>
            <a:r>
              <a:rPr lang="en-IN" sz="1800" b="0" i="0" dirty="0">
                <a:solidFill>
                  <a:srgbClr val="2C3E50"/>
                </a:solidFill>
                <a:effectLst/>
                <a:latin typeface="Cambria" panose="02040503050406030204" pitchFamily="18" charset="0"/>
                <a:ea typeface="Cambria" panose="02040503050406030204" pitchFamily="18" charset="0"/>
              </a:rPr>
              <a:t>, Mar. 2020, Available: </a:t>
            </a:r>
            <a:r>
              <a:rPr lang="en-IN" sz="1800" b="0" i="0" dirty="0">
                <a:solidFill>
                  <a:srgbClr val="2C3E50"/>
                </a:solidFill>
                <a:effectLst/>
                <a:latin typeface="Cambria" panose="02040503050406030204" pitchFamily="18" charset="0"/>
                <a:ea typeface="Cambria" panose="02040503050406030204" pitchFamily="18" charset="0"/>
                <a:hlinkClick r:id="rId4"/>
              </a:rPr>
              <a:t>https://arxiv.org/abs/1911.00686</a:t>
            </a:r>
            <a:endParaRPr lang="en-US" sz="1800" i="1" dirty="0">
              <a:latin typeface="Cambria" panose="02040503050406030204" pitchFamily="18" charset="0"/>
              <a:ea typeface="Cambria" panose="02040503050406030204" pitchFamily="18" charset="0"/>
            </a:endParaRPr>
          </a:p>
          <a:p>
            <a:pPr marL="0" indent="0">
              <a:spcBef>
                <a:spcPts val="0"/>
              </a:spcBef>
              <a:buNone/>
            </a:pPr>
            <a:endParaRPr lang="en-IN" sz="1800" i="1" dirty="0">
              <a:latin typeface="Cambria" panose="02040503050406030204" pitchFamily="18" charset="0"/>
              <a:ea typeface="Cambria" panose="02040503050406030204" pitchFamily="18" charset="0"/>
            </a:endParaRPr>
          </a:p>
          <a:p>
            <a:pPr marL="0" lvl="0" indent="0">
              <a:spcBef>
                <a:spcPts val="0"/>
              </a:spcBef>
              <a:buNone/>
            </a:pPr>
            <a:r>
              <a:rPr lang="en-IN" sz="1800" dirty="0">
                <a:latin typeface="Cambria" panose="02040503050406030204" pitchFamily="18" charset="0"/>
                <a:ea typeface="Cambria" panose="02040503050406030204" pitchFamily="18" charset="0"/>
              </a:rPr>
              <a:t>[3].</a:t>
            </a:r>
            <a:r>
              <a:rPr lang="en-IN" sz="1800" b="0" i="0" dirty="0">
                <a:solidFill>
                  <a:srgbClr val="2C3E50"/>
                </a:solidFill>
                <a:effectLst/>
                <a:latin typeface="Cambria" panose="02040503050406030204" pitchFamily="18" charset="0"/>
                <a:ea typeface="Cambria" panose="02040503050406030204" pitchFamily="18" charset="0"/>
              </a:rPr>
              <a:t> Y. Li, X. Yang, P. Sun, H. Qi, and S. Lyu, “Celeb-DF: A Large-scale Challenging Dataset for </a:t>
            </a:r>
            <a:r>
              <a:rPr lang="en-IN" sz="1800" b="0" i="0" dirty="0" err="1">
                <a:solidFill>
                  <a:srgbClr val="2C3E50"/>
                </a:solidFill>
                <a:effectLst/>
                <a:latin typeface="Cambria" panose="02040503050406030204" pitchFamily="18" charset="0"/>
                <a:ea typeface="Cambria" panose="02040503050406030204" pitchFamily="18" charset="0"/>
              </a:rPr>
              <a:t>DeepFake</a:t>
            </a:r>
            <a:r>
              <a:rPr lang="en-IN" sz="1800" b="0" i="0" dirty="0">
                <a:solidFill>
                  <a:srgbClr val="2C3E50"/>
                </a:solidFill>
                <a:effectLst/>
                <a:latin typeface="Cambria" panose="02040503050406030204" pitchFamily="18" charset="0"/>
                <a:ea typeface="Cambria" panose="02040503050406030204" pitchFamily="18" charset="0"/>
              </a:rPr>
              <a:t> Forensics,” </a:t>
            </a:r>
            <a:r>
              <a:rPr lang="en-IN" sz="1800" b="0" i="1" dirty="0">
                <a:solidFill>
                  <a:srgbClr val="2C3E50"/>
                </a:solidFill>
                <a:effectLst/>
                <a:latin typeface="Cambria" panose="02040503050406030204" pitchFamily="18" charset="0"/>
                <a:ea typeface="Cambria" panose="02040503050406030204" pitchFamily="18" charset="0"/>
              </a:rPr>
              <a:t>arxiv.org</a:t>
            </a:r>
            <a:r>
              <a:rPr lang="en-IN" sz="1800" b="0" i="0" dirty="0">
                <a:solidFill>
                  <a:srgbClr val="2C3E50"/>
                </a:solidFill>
                <a:effectLst/>
                <a:latin typeface="Cambria" panose="02040503050406030204" pitchFamily="18" charset="0"/>
                <a:ea typeface="Cambria" panose="02040503050406030204" pitchFamily="18" charset="0"/>
              </a:rPr>
              <a:t>, Sep. 2019, Available: </a:t>
            </a:r>
            <a:r>
              <a:rPr lang="en-IN" sz="1800" b="0" i="0" dirty="0">
                <a:solidFill>
                  <a:srgbClr val="2C3E50"/>
                </a:solidFill>
                <a:effectLst/>
                <a:latin typeface="Cambria" panose="02040503050406030204" pitchFamily="18" charset="0"/>
                <a:ea typeface="Cambria" panose="02040503050406030204" pitchFamily="18" charset="0"/>
                <a:hlinkClick r:id="rId5"/>
              </a:rPr>
              <a:t>https://arxiv.org/abs/1909.12962</a:t>
            </a:r>
            <a:endParaRPr lang="en-IN" sz="1800" b="0" i="0" dirty="0">
              <a:solidFill>
                <a:srgbClr val="2C3E50"/>
              </a:solidFill>
              <a:effectLst/>
              <a:latin typeface="Cambria" panose="02040503050406030204" pitchFamily="18" charset="0"/>
              <a:ea typeface="Cambria" panose="02040503050406030204" pitchFamily="18" charset="0"/>
            </a:endParaRPr>
          </a:p>
          <a:p>
            <a:pPr marL="0" lvl="0" indent="0">
              <a:spcBef>
                <a:spcPts val="0"/>
              </a:spcBef>
              <a:buNone/>
            </a:pPr>
            <a:endParaRPr lang="en-IN" sz="1800" dirty="0">
              <a:latin typeface="Cambria" panose="02040503050406030204" pitchFamily="18" charset="0"/>
              <a:ea typeface="Cambria" panose="02040503050406030204" pitchFamily="18" charset="0"/>
            </a:endParaRPr>
          </a:p>
          <a:p>
            <a:pPr marL="0" lvl="0" indent="0">
              <a:spcBef>
                <a:spcPts val="0"/>
              </a:spcBef>
              <a:buNone/>
            </a:pPr>
            <a:r>
              <a:rPr lang="en-IN" sz="1800" dirty="0">
                <a:latin typeface="Cambria" panose="02040503050406030204" pitchFamily="18" charset="0"/>
                <a:ea typeface="Cambria" panose="02040503050406030204" pitchFamily="18" charset="0"/>
              </a:rPr>
              <a:t>[4]. </a:t>
            </a:r>
            <a:r>
              <a:rPr lang="en-IN" sz="1800" b="0" i="0" dirty="0">
                <a:solidFill>
                  <a:srgbClr val="2C3E50"/>
                </a:solidFill>
                <a:effectLst/>
                <a:latin typeface="Cambria" panose="02040503050406030204" pitchFamily="18" charset="0"/>
                <a:ea typeface="Cambria" panose="02040503050406030204" pitchFamily="18" charset="0"/>
              </a:rPr>
              <a:t>B. </a:t>
            </a:r>
            <a:r>
              <a:rPr lang="en-IN" sz="1800" b="0" i="0" dirty="0" err="1">
                <a:solidFill>
                  <a:srgbClr val="2C3E50"/>
                </a:solidFill>
                <a:effectLst/>
                <a:latin typeface="Cambria" panose="02040503050406030204" pitchFamily="18" charset="0"/>
                <a:ea typeface="Cambria" panose="02040503050406030204" pitchFamily="18" charset="0"/>
              </a:rPr>
              <a:t>Dolhansky</a:t>
            </a:r>
            <a:r>
              <a:rPr lang="en-IN" sz="1800" b="0" i="0" dirty="0">
                <a:solidFill>
                  <a:srgbClr val="2C3E50"/>
                </a:solidFill>
                <a:effectLst/>
                <a:latin typeface="Cambria" panose="02040503050406030204" pitchFamily="18" charset="0"/>
                <a:ea typeface="Cambria" panose="02040503050406030204" pitchFamily="18" charset="0"/>
              </a:rPr>
              <a:t> </a:t>
            </a:r>
            <a:r>
              <a:rPr lang="en-IN" sz="1800" b="0" i="1" dirty="0">
                <a:solidFill>
                  <a:srgbClr val="2C3E50"/>
                </a:solidFill>
                <a:effectLst/>
                <a:latin typeface="Cambria" panose="02040503050406030204" pitchFamily="18" charset="0"/>
                <a:ea typeface="Cambria" panose="02040503050406030204" pitchFamily="18" charset="0"/>
              </a:rPr>
              <a:t>et al.</a:t>
            </a:r>
            <a:r>
              <a:rPr lang="en-IN" sz="1800" b="0" i="0" dirty="0">
                <a:solidFill>
                  <a:srgbClr val="2C3E50"/>
                </a:solidFill>
                <a:effectLst/>
                <a:latin typeface="Cambria" panose="02040503050406030204" pitchFamily="18" charset="0"/>
                <a:ea typeface="Cambria" panose="02040503050406030204" pitchFamily="18" charset="0"/>
              </a:rPr>
              <a:t>, “The </a:t>
            </a:r>
            <a:r>
              <a:rPr lang="en-IN" sz="1800" b="0" i="0" dirty="0" err="1">
                <a:solidFill>
                  <a:srgbClr val="2C3E50"/>
                </a:solidFill>
                <a:effectLst/>
                <a:latin typeface="Cambria" panose="02040503050406030204" pitchFamily="18" charset="0"/>
                <a:ea typeface="Cambria" panose="02040503050406030204" pitchFamily="18" charset="0"/>
              </a:rPr>
              <a:t>DeepFake</a:t>
            </a:r>
            <a:r>
              <a:rPr lang="en-IN" sz="1800" b="0" i="0" dirty="0">
                <a:solidFill>
                  <a:srgbClr val="2C3E50"/>
                </a:solidFill>
                <a:effectLst/>
                <a:latin typeface="Cambria" panose="02040503050406030204" pitchFamily="18" charset="0"/>
                <a:ea typeface="Cambria" panose="02040503050406030204" pitchFamily="18" charset="0"/>
              </a:rPr>
              <a:t> Detection Challenge Dataset,” </a:t>
            </a:r>
            <a:r>
              <a:rPr lang="en-IN" sz="1800" b="0" i="1" dirty="0">
                <a:solidFill>
                  <a:srgbClr val="2C3E50"/>
                </a:solidFill>
                <a:effectLst/>
                <a:latin typeface="Cambria" panose="02040503050406030204" pitchFamily="18" charset="0"/>
                <a:ea typeface="Cambria" panose="02040503050406030204" pitchFamily="18" charset="0"/>
              </a:rPr>
              <a:t>arXiv:2006.07397 [cs]</a:t>
            </a:r>
            <a:r>
              <a:rPr lang="en-IN" sz="1800" b="0" i="0" dirty="0">
                <a:solidFill>
                  <a:srgbClr val="2C3E50"/>
                </a:solidFill>
                <a:effectLst/>
                <a:latin typeface="Cambria" panose="02040503050406030204" pitchFamily="18" charset="0"/>
                <a:ea typeface="Cambria" panose="02040503050406030204" pitchFamily="18" charset="0"/>
              </a:rPr>
              <a:t>, Jun. 2020, Available: </a:t>
            </a:r>
            <a:r>
              <a:rPr lang="en-IN" sz="1800" b="0" i="0" dirty="0">
                <a:solidFill>
                  <a:srgbClr val="2C3E50"/>
                </a:solidFill>
                <a:effectLst/>
                <a:latin typeface="Cambria" panose="02040503050406030204" pitchFamily="18" charset="0"/>
                <a:ea typeface="Cambria" panose="02040503050406030204" pitchFamily="18" charset="0"/>
                <a:hlinkClick r:id="rId6"/>
              </a:rPr>
              <a:t>https://arxiv.org/abs/2006.07397</a:t>
            </a:r>
            <a:endParaRPr lang="en-US" sz="1800" dirty="0">
              <a:latin typeface="Cambria" panose="02040503050406030204" pitchFamily="18" charset="0"/>
              <a:ea typeface="Cambria" panose="02040503050406030204" pitchFamily="18" charset="0"/>
            </a:endParaRPr>
          </a:p>
          <a:p>
            <a:pPr marL="0" indent="0">
              <a:spcBef>
                <a:spcPts val="0"/>
              </a:spcBef>
              <a:buNone/>
            </a:pPr>
            <a:endParaRPr lang="en-IN" sz="1800" dirty="0">
              <a:latin typeface="Cambria" panose="02040503050406030204" pitchFamily="18" charset="0"/>
              <a:ea typeface="Cambria" panose="02040503050406030204" pitchFamily="18" charset="0"/>
            </a:endParaRPr>
          </a:p>
          <a:p>
            <a:pPr marL="0" lvl="0" indent="0">
              <a:spcBef>
                <a:spcPts val="0"/>
              </a:spcBef>
              <a:buNone/>
            </a:pPr>
            <a:r>
              <a:rPr lang="en-IN" sz="1800" dirty="0">
                <a:latin typeface="Cambria" panose="02040503050406030204" pitchFamily="18" charset="0"/>
                <a:ea typeface="Cambria" panose="02040503050406030204" pitchFamily="18" charset="0"/>
              </a:rPr>
              <a:t>[5]. </a:t>
            </a:r>
            <a:r>
              <a:rPr lang="en-IN" sz="1800" b="0" i="0" dirty="0">
                <a:solidFill>
                  <a:srgbClr val="2C3E50"/>
                </a:solidFill>
                <a:effectLst/>
                <a:latin typeface="Cambria" panose="02040503050406030204" pitchFamily="18" charset="0"/>
                <a:ea typeface="Cambria" panose="02040503050406030204" pitchFamily="18" charset="0"/>
              </a:rPr>
              <a:t>R. </a:t>
            </a:r>
            <a:r>
              <a:rPr lang="en-IN" sz="1800" b="0" i="0" dirty="0" err="1">
                <a:solidFill>
                  <a:srgbClr val="2C3E50"/>
                </a:solidFill>
                <a:effectLst/>
                <a:latin typeface="Cambria" panose="02040503050406030204" pitchFamily="18" charset="0"/>
                <a:ea typeface="Cambria" panose="02040503050406030204" pitchFamily="18" charset="0"/>
              </a:rPr>
              <a:t>Tolosana</a:t>
            </a:r>
            <a:r>
              <a:rPr lang="en-IN" sz="1800" b="0" i="0" dirty="0">
                <a:solidFill>
                  <a:srgbClr val="2C3E50"/>
                </a:solidFill>
                <a:effectLst/>
                <a:latin typeface="Cambria" panose="02040503050406030204" pitchFamily="18" charset="0"/>
                <a:ea typeface="Cambria" panose="02040503050406030204" pitchFamily="18" charset="0"/>
              </a:rPr>
              <a:t>, R. Vera-Rodriguez, J. </a:t>
            </a:r>
            <a:r>
              <a:rPr lang="en-IN" sz="1800" b="0" i="0" dirty="0" err="1">
                <a:solidFill>
                  <a:srgbClr val="2C3E50"/>
                </a:solidFill>
                <a:effectLst/>
                <a:latin typeface="Cambria" panose="02040503050406030204" pitchFamily="18" charset="0"/>
                <a:ea typeface="Cambria" panose="02040503050406030204" pitchFamily="18" charset="0"/>
              </a:rPr>
              <a:t>Fierrez</a:t>
            </a:r>
            <a:r>
              <a:rPr lang="en-IN" sz="1800" b="0" i="0" dirty="0">
                <a:solidFill>
                  <a:srgbClr val="2C3E50"/>
                </a:solidFill>
                <a:effectLst/>
                <a:latin typeface="Cambria" panose="02040503050406030204" pitchFamily="18" charset="0"/>
                <a:ea typeface="Cambria" panose="02040503050406030204" pitchFamily="18" charset="0"/>
              </a:rPr>
              <a:t>, A. Morales, and J. Ortega-Garcia, “</a:t>
            </a:r>
            <a:r>
              <a:rPr lang="en-IN" sz="1800" b="0" i="0" dirty="0" err="1">
                <a:solidFill>
                  <a:srgbClr val="2C3E50"/>
                </a:solidFill>
                <a:effectLst/>
                <a:latin typeface="Cambria" panose="02040503050406030204" pitchFamily="18" charset="0"/>
                <a:ea typeface="Cambria" panose="02040503050406030204" pitchFamily="18" charset="0"/>
              </a:rPr>
              <a:t>DeepFakes</a:t>
            </a:r>
            <a:r>
              <a:rPr lang="en-IN" sz="1800" b="0" i="0" dirty="0">
                <a:solidFill>
                  <a:srgbClr val="2C3E50"/>
                </a:solidFill>
                <a:effectLst/>
                <a:latin typeface="Cambria" panose="02040503050406030204" pitchFamily="18" charset="0"/>
                <a:ea typeface="Cambria" panose="02040503050406030204" pitchFamily="18" charset="0"/>
              </a:rPr>
              <a:t> and Beyond: A Survey of Face Manipulation and Fake Detection,” </a:t>
            </a:r>
            <a:r>
              <a:rPr lang="en-IN" sz="1800" b="0" i="1" dirty="0">
                <a:solidFill>
                  <a:srgbClr val="2C3E50"/>
                </a:solidFill>
                <a:effectLst/>
                <a:latin typeface="Cambria" panose="02040503050406030204" pitchFamily="18" charset="0"/>
                <a:ea typeface="Cambria" panose="02040503050406030204" pitchFamily="18" charset="0"/>
              </a:rPr>
              <a:t>arXiv:2001.00179 [cs]</a:t>
            </a:r>
            <a:r>
              <a:rPr lang="en-IN" sz="1800" b="0" i="0" dirty="0">
                <a:solidFill>
                  <a:srgbClr val="2C3E50"/>
                </a:solidFill>
                <a:effectLst/>
                <a:latin typeface="Cambria" panose="02040503050406030204" pitchFamily="18" charset="0"/>
                <a:ea typeface="Cambria" panose="02040503050406030204" pitchFamily="18" charset="0"/>
              </a:rPr>
              <a:t>, Jun. 2020, Available: </a:t>
            </a:r>
            <a:r>
              <a:rPr lang="en-IN" sz="1800" b="0" i="0" dirty="0">
                <a:solidFill>
                  <a:srgbClr val="2C3E50"/>
                </a:solidFill>
                <a:effectLst/>
                <a:latin typeface="Cambria" panose="02040503050406030204" pitchFamily="18" charset="0"/>
                <a:ea typeface="Cambria" panose="02040503050406030204" pitchFamily="18" charset="0"/>
                <a:hlinkClick r:id="rId7"/>
              </a:rPr>
              <a:t>https://arxiv.org/abs/2001.00179</a:t>
            </a:r>
            <a:endParaRPr lang="en-IN" sz="1800" dirty="0">
              <a:latin typeface="Cambria" panose="02040503050406030204" pitchFamily="18" charset="0"/>
              <a:ea typeface="Cambria" panose="02040503050406030204" pitchFamily="18" charset="0"/>
            </a:endParaRPr>
          </a:p>
          <a:p>
            <a:pPr marL="0" lvl="0" indent="0">
              <a:spcBef>
                <a:spcPts val="0"/>
              </a:spcBef>
              <a:buNone/>
            </a:pPr>
            <a:r>
              <a:rPr lang="en-IN" sz="1800" dirty="0">
                <a:latin typeface="Cambria" panose="02040503050406030204" pitchFamily="18" charset="0"/>
                <a:ea typeface="Cambria" panose="02040503050406030204" pitchFamily="18" charset="0"/>
              </a:rPr>
              <a:t>[6]. </a:t>
            </a:r>
            <a:r>
              <a:rPr lang="en-IN" sz="1800" b="0" i="0" dirty="0">
                <a:solidFill>
                  <a:srgbClr val="2C3E50"/>
                </a:solidFill>
                <a:effectLst/>
                <a:latin typeface="Cambria" panose="02040503050406030204" pitchFamily="18" charset="0"/>
                <a:ea typeface="Cambria" panose="02040503050406030204" pitchFamily="18" charset="0"/>
              </a:rPr>
              <a:t>N. </a:t>
            </a:r>
            <a:r>
              <a:rPr lang="en-IN" sz="1800" b="0" i="0" dirty="0" err="1">
                <a:solidFill>
                  <a:srgbClr val="2C3E50"/>
                </a:solidFill>
                <a:effectLst/>
                <a:latin typeface="Cambria" panose="02040503050406030204" pitchFamily="18" charset="0"/>
                <a:ea typeface="Cambria" panose="02040503050406030204" pitchFamily="18" charset="0"/>
              </a:rPr>
              <a:t>Bonettini</a:t>
            </a:r>
            <a:r>
              <a:rPr lang="en-IN" sz="1800" b="0" i="0" dirty="0">
                <a:solidFill>
                  <a:srgbClr val="2C3E50"/>
                </a:solidFill>
                <a:effectLst/>
                <a:latin typeface="Cambria" panose="02040503050406030204" pitchFamily="18" charset="0"/>
                <a:ea typeface="Cambria" panose="02040503050406030204" pitchFamily="18" charset="0"/>
              </a:rPr>
              <a:t>, E. D. Cannas, S. </a:t>
            </a:r>
            <a:r>
              <a:rPr lang="en-IN" sz="1800" b="0" i="0" dirty="0" err="1">
                <a:solidFill>
                  <a:srgbClr val="2C3E50"/>
                </a:solidFill>
                <a:effectLst/>
                <a:latin typeface="Cambria" panose="02040503050406030204" pitchFamily="18" charset="0"/>
                <a:ea typeface="Cambria" panose="02040503050406030204" pitchFamily="18" charset="0"/>
              </a:rPr>
              <a:t>Mandelli</a:t>
            </a:r>
            <a:r>
              <a:rPr lang="en-IN" sz="1800" b="0" i="0" dirty="0">
                <a:solidFill>
                  <a:srgbClr val="2C3E50"/>
                </a:solidFill>
                <a:effectLst/>
                <a:latin typeface="Cambria" panose="02040503050406030204" pitchFamily="18" charset="0"/>
                <a:ea typeface="Cambria" panose="02040503050406030204" pitchFamily="18" charset="0"/>
              </a:rPr>
              <a:t>, L. Bondi, P. </a:t>
            </a:r>
            <a:r>
              <a:rPr lang="en-IN" sz="1800" b="0" i="0" dirty="0" err="1">
                <a:solidFill>
                  <a:srgbClr val="2C3E50"/>
                </a:solidFill>
                <a:effectLst/>
                <a:latin typeface="Cambria" panose="02040503050406030204" pitchFamily="18" charset="0"/>
                <a:ea typeface="Cambria" panose="02040503050406030204" pitchFamily="18" charset="0"/>
              </a:rPr>
              <a:t>Bestagini</a:t>
            </a:r>
            <a:r>
              <a:rPr lang="en-IN" sz="1800" b="0" i="0" dirty="0">
                <a:solidFill>
                  <a:srgbClr val="2C3E50"/>
                </a:solidFill>
                <a:effectLst/>
                <a:latin typeface="Cambria" panose="02040503050406030204" pitchFamily="18" charset="0"/>
                <a:ea typeface="Cambria" panose="02040503050406030204" pitchFamily="18" charset="0"/>
              </a:rPr>
              <a:t>, and S. </a:t>
            </a:r>
            <a:r>
              <a:rPr lang="en-IN" sz="1800" b="0" i="0" dirty="0" err="1">
                <a:solidFill>
                  <a:srgbClr val="2C3E50"/>
                </a:solidFill>
                <a:effectLst/>
                <a:latin typeface="Cambria" panose="02040503050406030204" pitchFamily="18" charset="0"/>
                <a:ea typeface="Cambria" panose="02040503050406030204" pitchFamily="18" charset="0"/>
              </a:rPr>
              <a:t>Tubaro</a:t>
            </a:r>
            <a:r>
              <a:rPr lang="en-IN" sz="1800" b="0" i="0" dirty="0">
                <a:solidFill>
                  <a:srgbClr val="2C3E50"/>
                </a:solidFill>
                <a:effectLst/>
                <a:latin typeface="Cambria" panose="02040503050406030204" pitchFamily="18" charset="0"/>
                <a:ea typeface="Cambria" panose="02040503050406030204" pitchFamily="18" charset="0"/>
              </a:rPr>
              <a:t>, “Video Face Manipulation Detection Through Ensemble of CNNs,” </a:t>
            </a:r>
            <a:r>
              <a:rPr lang="en-IN" sz="1800" b="0" i="1" dirty="0">
                <a:solidFill>
                  <a:srgbClr val="2C3E50"/>
                </a:solidFill>
                <a:effectLst/>
                <a:latin typeface="Cambria" panose="02040503050406030204" pitchFamily="18" charset="0"/>
                <a:ea typeface="Cambria" panose="02040503050406030204" pitchFamily="18" charset="0"/>
              </a:rPr>
              <a:t>arXiv:2004.07676 [cs, </a:t>
            </a:r>
            <a:r>
              <a:rPr lang="en-IN" sz="1800" b="0" i="1" dirty="0" err="1">
                <a:solidFill>
                  <a:srgbClr val="2C3E50"/>
                </a:solidFill>
                <a:effectLst/>
                <a:latin typeface="Cambria" panose="02040503050406030204" pitchFamily="18" charset="0"/>
                <a:ea typeface="Cambria" panose="02040503050406030204" pitchFamily="18" charset="0"/>
              </a:rPr>
              <a:t>eess</a:t>
            </a:r>
            <a:r>
              <a:rPr lang="en-IN" sz="1800" b="0" i="1" dirty="0">
                <a:solidFill>
                  <a:srgbClr val="2C3E50"/>
                </a:solidFill>
                <a:effectLst/>
                <a:latin typeface="Cambria" panose="02040503050406030204" pitchFamily="18" charset="0"/>
                <a:ea typeface="Cambria" panose="02040503050406030204" pitchFamily="18" charset="0"/>
              </a:rPr>
              <a:t>]</a:t>
            </a:r>
            <a:r>
              <a:rPr lang="en-IN" sz="1800" b="0" i="0" dirty="0">
                <a:solidFill>
                  <a:srgbClr val="2C3E50"/>
                </a:solidFill>
                <a:effectLst/>
                <a:latin typeface="Cambria" panose="02040503050406030204" pitchFamily="18" charset="0"/>
                <a:ea typeface="Cambria" panose="02040503050406030204" pitchFamily="18" charset="0"/>
              </a:rPr>
              <a:t>, Apr. 2020, Available: </a:t>
            </a:r>
            <a:r>
              <a:rPr lang="en-IN" sz="1800" b="0" i="0" dirty="0">
                <a:solidFill>
                  <a:srgbClr val="2C3E50"/>
                </a:solidFill>
                <a:effectLst/>
                <a:latin typeface="Cambria" panose="02040503050406030204" pitchFamily="18" charset="0"/>
                <a:ea typeface="Cambria" panose="02040503050406030204" pitchFamily="18" charset="0"/>
                <a:hlinkClick r:id="rId8"/>
              </a:rPr>
              <a:t>https://arxiv.org/abs/2004.07676</a:t>
            </a:r>
            <a:endParaRPr lang="en-IN" sz="1800" dirty="0">
              <a:latin typeface="Cambria" panose="02040503050406030204" pitchFamily="18" charset="0"/>
              <a:ea typeface="Cambria" panose="020405030504060302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mbria" panose="02040503050406030204"/>
                <a:ea typeface="Cambria" panose="02040503050406030204"/>
                <a:cs typeface="Cambria" panose="02040503050406030204"/>
                <a:sym typeface="Cambria" panose="02040503050406030204"/>
              </a:rPr>
              <a:t>References (IEEE Paper format)</a:t>
            </a:r>
            <a:endParaRPr lang="en-US" dirty="0"/>
          </a:p>
        </p:txBody>
      </p:sp>
      <p:sp>
        <p:nvSpPr>
          <p:cNvPr id="3" name="Text Placeholder 2"/>
          <p:cNvSpPr>
            <a:spLocks noGrp="1"/>
          </p:cNvSpPr>
          <p:nvPr>
            <p:ph type="body" idx="1"/>
          </p:nvPr>
        </p:nvSpPr>
        <p:spPr>
          <a:xfrm>
            <a:off x="762000" y="1052736"/>
            <a:ext cx="10668000" cy="4953000"/>
          </a:xfrm>
        </p:spPr>
        <p:txBody>
          <a:bodyPr>
            <a:noAutofit/>
          </a:bodyPr>
          <a:lstStyle/>
          <a:p>
            <a:pPr marL="0" lvl="0" indent="0" algn="just">
              <a:spcBef>
                <a:spcPts val="0"/>
              </a:spcBef>
              <a:buNone/>
            </a:pPr>
            <a:r>
              <a:rPr lang="en-IN" sz="1800" dirty="0"/>
              <a:t> </a:t>
            </a:r>
            <a:r>
              <a:rPr lang="en-IN" sz="1800" dirty="0">
                <a:latin typeface="Cambria" panose="02040503050406030204" pitchFamily="18" charset="0"/>
                <a:ea typeface="Cambria" panose="02040503050406030204" pitchFamily="18" charset="0"/>
              </a:rPr>
              <a:t>[7]. </a:t>
            </a:r>
            <a:r>
              <a:rPr lang="en-IN" sz="1800" b="0" i="0" dirty="0">
                <a:solidFill>
                  <a:srgbClr val="2C3E50"/>
                </a:solidFill>
                <a:effectLst/>
                <a:latin typeface="Cambria" panose="02040503050406030204" pitchFamily="18" charset="0"/>
                <a:ea typeface="Cambria" panose="02040503050406030204" pitchFamily="18" charset="0"/>
              </a:rPr>
              <a:t>N. </a:t>
            </a:r>
            <a:r>
              <a:rPr lang="en-IN" sz="1800" b="0" i="0" dirty="0" err="1">
                <a:solidFill>
                  <a:srgbClr val="2C3E50"/>
                </a:solidFill>
                <a:effectLst/>
                <a:latin typeface="Cambria" panose="02040503050406030204" pitchFamily="18" charset="0"/>
                <a:ea typeface="Cambria" panose="02040503050406030204" pitchFamily="18" charset="0"/>
              </a:rPr>
              <a:t>Bonettini</a:t>
            </a:r>
            <a:r>
              <a:rPr lang="en-IN" sz="1800" b="0" i="0" dirty="0">
                <a:solidFill>
                  <a:srgbClr val="2C3E50"/>
                </a:solidFill>
                <a:effectLst/>
                <a:latin typeface="Cambria" panose="02040503050406030204" pitchFamily="18" charset="0"/>
                <a:ea typeface="Cambria" panose="02040503050406030204" pitchFamily="18" charset="0"/>
              </a:rPr>
              <a:t>, E. D. Cannas, S. </a:t>
            </a:r>
            <a:r>
              <a:rPr lang="en-IN" sz="1800" b="0" i="0" dirty="0" err="1">
                <a:solidFill>
                  <a:srgbClr val="2C3E50"/>
                </a:solidFill>
                <a:effectLst/>
                <a:latin typeface="Cambria" panose="02040503050406030204" pitchFamily="18" charset="0"/>
                <a:ea typeface="Cambria" panose="02040503050406030204" pitchFamily="18" charset="0"/>
              </a:rPr>
              <a:t>Mandelli</a:t>
            </a:r>
            <a:r>
              <a:rPr lang="en-IN" sz="1800" b="0" i="0" dirty="0">
                <a:solidFill>
                  <a:srgbClr val="2C3E50"/>
                </a:solidFill>
                <a:effectLst/>
                <a:latin typeface="Cambria" panose="02040503050406030204" pitchFamily="18" charset="0"/>
                <a:ea typeface="Cambria" panose="02040503050406030204" pitchFamily="18" charset="0"/>
              </a:rPr>
              <a:t>, L. Bondi, P. </a:t>
            </a:r>
            <a:r>
              <a:rPr lang="en-IN" sz="1800" b="0" i="0" dirty="0" err="1">
                <a:solidFill>
                  <a:srgbClr val="2C3E50"/>
                </a:solidFill>
                <a:effectLst/>
                <a:latin typeface="Cambria" panose="02040503050406030204" pitchFamily="18" charset="0"/>
                <a:ea typeface="Cambria" panose="02040503050406030204" pitchFamily="18" charset="0"/>
              </a:rPr>
              <a:t>Bestagini</a:t>
            </a:r>
            <a:r>
              <a:rPr lang="en-IN" sz="1800" b="0" i="0" dirty="0">
                <a:solidFill>
                  <a:srgbClr val="2C3E50"/>
                </a:solidFill>
                <a:effectLst/>
                <a:latin typeface="Cambria" panose="02040503050406030204" pitchFamily="18" charset="0"/>
                <a:ea typeface="Cambria" panose="02040503050406030204" pitchFamily="18" charset="0"/>
              </a:rPr>
              <a:t>, and S. </a:t>
            </a:r>
            <a:r>
              <a:rPr lang="en-IN" sz="1800" b="0" i="0" dirty="0" err="1">
                <a:solidFill>
                  <a:srgbClr val="2C3E50"/>
                </a:solidFill>
                <a:effectLst/>
                <a:latin typeface="Cambria" panose="02040503050406030204" pitchFamily="18" charset="0"/>
                <a:ea typeface="Cambria" panose="02040503050406030204" pitchFamily="18" charset="0"/>
              </a:rPr>
              <a:t>Tubaro</a:t>
            </a:r>
            <a:r>
              <a:rPr lang="en-IN" sz="1800" b="0" i="0" dirty="0">
                <a:solidFill>
                  <a:srgbClr val="2C3E50"/>
                </a:solidFill>
                <a:effectLst/>
                <a:latin typeface="Cambria" panose="02040503050406030204" pitchFamily="18" charset="0"/>
                <a:ea typeface="Cambria" panose="02040503050406030204" pitchFamily="18" charset="0"/>
              </a:rPr>
              <a:t>, “Video Face Manipulation         Detection Through Ensemble of CNNs,” </a:t>
            </a:r>
            <a:r>
              <a:rPr lang="en-IN" sz="1800" b="0" i="1" dirty="0">
                <a:solidFill>
                  <a:srgbClr val="2C3E50"/>
                </a:solidFill>
                <a:effectLst/>
                <a:latin typeface="Cambria" panose="02040503050406030204" pitchFamily="18" charset="0"/>
                <a:ea typeface="Cambria" panose="02040503050406030204" pitchFamily="18" charset="0"/>
              </a:rPr>
              <a:t>arXiv:2004.07676 [cs, </a:t>
            </a:r>
            <a:r>
              <a:rPr lang="en-IN" sz="1800" b="0" i="1" dirty="0" err="1">
                <a:solidFill>
                  <a:srgbClr val="2C3E50"/>
                </a:solidFill>
                <a:effectLst/>
                <a:latin typeface="Cambria" panose="02040503050406030204" pitchFamily="18" charset="0"/>
                <a:ea typeface="Cambria" panose="02040503050406030204" pitchFamily="18" charset="0"/>
              </a:rPr>
              <a:t>eess</a:t>
            </a:r>
            <a:r>
              <a:rPr lang="en-IN" sz="1800" b="0" i="1" dirty="0">
                <a:solidFill>
                  <a:srgbClr val="2C3E50"/>
                </a:solidFill>
                <a:effectLst/>
                <a:latin typeface="Cambria" panose="02040503050406030204" pitchFamily="18" charset="0"/>
                <a:ea typeface="Cambria" panose="02040503050406030204" pitchFamily="18" charset="0"/>
              </a:rPr>
              <a:t>]</a:t>
            </a:r>
            <a:r>
              <a:rPr lang="en-IN" sz="1800" b="0" i="0" dirty="0">
                <a:solidFill>
                  <a:srgbClr val="2C3E50"/>
                </a:solidFill>
                <a:effectLst/>
                <a:latin typeface="Cambria" panose="02040503050406030204" pitchFamily="18" charset="0"/>
                <a:ea typeface="Cambria" panose="02040503050406030204" pitchFamily="18" charset="0"/>
              </a:rPr>
              <a:t>, Apr. 2020, Available: </a:t>
            </a:r>
            <a:r>
              <a:rPr lang="en-IN" sz="1800" b="0" i="0" dirty="0">
                <a:solidFill>
                  <a:srgbClr val="2C3E50"/>
                </a:solidFill>
                <a:effectLst/>
                <a:latin typeface="Cambria" panose="02040503050406030204" pitchFamily="18" charset="0"/>
                <a:ea typeface="Cambria" panose="02040503050406030204" pitchFamily="18" charset="0"/>
                <a:hlinkClick r:id="rId2"/>
              </a:rPr>
              <a:t>https://arxiv.org/abs/2004.07676</a:t>
            </a:r>
            <a:endParaRPr lang="en-IN" sz="1800" dirty="0">
              <a:latin typeface="Cambria" panose="02040503050406030204" pitchFamily="18" charset="0"/>
              <a:ea typeface="Cambria" panose="02040503050406030204" pitchFamily="18" charset="0"/>
            </a:endParaRPr>
          </a:p>
          <a:p>
            <a:pPr marL="0" lvl="0" indent="0" algn="just">
              <a:spcBef>
                <a:spcPts val="0"/>
              </a:spcBef>
              <a:buNone/>
            </a:pPr>
            <a:r>
              <a:rPr lang="en-IN" sz="1800" dirty="0">
                <a:latin typeface="Cambria" panose="02040503050406030204" pitchFamily="18" charset="0"/>
                <a:ea typeface="Cambria" panose="02040503050406030204" pitchFamily="18" charset="0"/>
              </a:rPr>
              <a:t> [8]. </a:t>
            </a:r>
            <a:r>
              <a:rPr lang="en-US" sz="1800" b="0" i="0" dirty="0">
                <a:solidFill>
                  <a:srgbClr val="2C3E50"/>
                </a:solidFill>
                <a:effectLst/>
                <a:latin typeface="Cambria" panose="02040503050406030204" pitchFamily="18" charset="0"/>
                <a:ea typeface="Cambria" panose="02040503050406030204" pitchFamily="18" charset="0"/>
              </a:rPr>
              <a:t>T. Zhao, X. Xu, M. Xu, H. Ding, Y. Xiong, and W. Xia, “Learning Self-Consistency for Deepfake Detection.”     </a:t>
            </a:r>
            <a:r>
              <a:rPr lang="en-US" sz="1800" b="0" i="0" dirty="0" err="1">
                <a:solidFill>
                  <a:srgbClr val="2C3E50"/>
                </a:solidFill>
                <a:effectLst/>
                <a:latin typeface="Cambria" panose="02040503050406030204" pitchFamily="18" charset="0"/>
                <a:ea typeface="Cambria" panose="02040503050406030204" pitchFamily="18" charset="0"/>
              </a:rPr>
              <a:t>Available:</a:t>
            </a:r>
            <a:r>
              <a:rPr lang="en-US" sz="1800" b="0" i="0" dirty="0" err="1">
                <a:solidFill>
                  <a:srgbClr val="2C3E50"/>
                </a:solidFill>
                <a:effectLst/>
                <a:latin typeface="Cambria" panose="02040503050406030204" pitchFamily="18" charset="0"/>
                <a:ea typeface="Cambria" panose="02040503050406030204" pitchFamily="18" charset="0"/>
                <a:hlinkClick r:id="rId3"/>
              </a:rPr>
              <a:t>https</a:t>
            </a:r>
            <a:r>
              <a:rPr lang="en-US" sz="1800" b="0" i="0" dirty="0">
                <a:solidFill>
                  <a:srgbClr val="2C3E50"/>
                </a:solidFill>
                <a:effectLst/>
                <a:latin typeface="Cambria" panose="02040503050406030204" pitchFamily="18" charset="0"/>
                <a:ea typeface="Cambria" panose="02040503050406030204" pitchFamily="18" charset="0"/>
                <a:hlinkClick r:id="rId3"/>
              </a:rPr>
              <a:t>://openaccess.thecvf.com/content/ICCV2021/papers/Zhao_Learning_Self-Consistency_for_Deepfake_Detection_ICCV_2021_paper.pdf</a:t>
            </a:r>
            <a:endParaRPr lang="en-IN" sz="1800" dirty="0">
              <a:latin typeface="Cambria" panose="02040503050406030204" pitchFamily="18" charset="0"/>
              <a:ea typeface="Cambria" panose="02040503050406030204" pitchFamily="18" charset="0"/>
              <a:cs typeface="Calibri" panose="020F0502020204030204" pitchFamily="34" charset="0"/>
            </a:endParaRPr>
          </a:p>
          <a:p>
            <a:pPr algn="just">
              <a:buNone/>
            </a:pPr>
            <a:r>
              <a:rPr lang="en-IN" sz="1800" dirty="0">
                <a:latin typeface="Cambria" panose="02040503050406030204" pitchFamily="18" charset="0"/>
                <a:ea typeface="Cambria" panose="02040503050406030204" pitchFamily="18" charset="0"/>
                <a:cs typeface="Calibri" panose="020F0502020204030204" pitchFamily="34" charset="0"/>
              </a:rPr>
              <a:t>[9]. </a:t>
            </a:r>
            <a:r>
              <a:rPr lang="en-US" sz="1800" b="0" i="0" dirty="0">
                <a:solidFill>
                  <a:srgbClr val="2C3E50"/>
                </a:solidFill>
                <a:effectLst/>
                <a:latin typeface="Cambria" panose="02040503050406030204" pitchFamily="18" charset="0"/>
                <a:ea typeface="Cambria" panose="02040503050406030204" pitchFamily="18" charset="0"/>
                <a:cs typeface="Calibri" panose="020F0502020204030204" pitchFamily="34" charset="0"/>
              </a:rPr>
              <a:t>S. Dong, J. Wang, J. Liang, H. Fan, and R. Ji, “Explaining Deepfake Detection by </a:t>
            </a:r>
            <a:r>
              <a:rPr lang="en-US" sz="1800" b="0" i="0" dirty="0" err="1">
                <a:solidFill>
                  <a:srgbClr val="2C3E50"/>
                </a:solidFill>
                <a:effectLst/>
                <a:latin typeface="Cambria" panose="02040503050406030204" pitchFamily="18" charset="0"/>
                <a:ea typeface="Cambria" panose="02040503050406030204" pitchFamily="18" charset="0"/>
                <a:cs typeface="Calibri" panose="020F0502020204030204" pitchFamily="34" charset="0"/>
              </a:rPr>
              <a:t>Analysing</a:t>
            </a:r>
            <a:r>
              <a:rPr lang="en-US" sz="1800" b="0" i="0" dirty="0">
                <a:solidFill>
                  <a:srgbClr val="2C3E50"/>
                </a:solidFill>
                <a:effectLst/>
                <a:latin typeface="Cambria" panose="02040503050406030204" pitchFamily="18" charset="0"/>
                <a:ea typeface="Cambria" panose="02040503050406030204" pitchFamily="18" charset="0"/>
                <a:cs typeface="Calibri" panose="020F0502020204030204" pitchFamily="34" charset="0"/>
              </a:rPr>
              <a:t> Image Matching,” </a:t>
            </a:r>
            <a:r>
              <a:rPr lang="en-US" sz="1800" b="0" i="1" dirty="0">
                <a:solidFill>
                  <a:srgbClr val="2C3E50"/>
                </a:solidFill>
                <a:effectLst/>
                <a:latin typeface="Cambria" panose="02040503050406030204" pitchFamily="18" charset="0"/>
                <a:ea typeface="Cambria" panose="02040503050406030204" pitchFamily="18" charset="0"/>
                <a:cs typeface="Calibri" panose="020F0502020204030204" pitchFamily="34" charset="0"/>
              </a:rPr>
              <a:t>arXiv.org</a:t>
            </a:r>
            <a:r>
              <a:rPr lang="en-US" sz="1800" b="0" i="0" dirty="0">
                <a:solidFill>
                  <a:srgbClr val="2C3E50"/>
                </a:solidFill>
                <a:effectLst/>
                <a:latin typeface="Cambria" panose="02040503050406030204" pitchFamily="18" charset="0"/>
                <a:ea typeface="Cambria" panose="02040503050406030204" pitchFamily="18" charset="0"/>
                <a:cs typeface="Calibri" panose="020F0502020204030204" pitchFamily="34" charset="0"/>
              </a:rPr>
              <a:t>, 2022. </a:t>
            </a:r>
            <a:r>
              <a:rPr lang="en-US" sz="1800" b="0" i="0" dirty="0">
                <a:solidFill>
                  <a:srgbClr val="2C3E50"/>
                </a:solidFill>
                <a:effectLst/>
                <a:latin typeface="Cambria" panose="02040503050406030204" pitchFamily="18" charset="0"/>
                <a:ea typeface="Cambria" panose="02040503050406030204" pitchFamily="18" charset="0"/>
                <a:cs typeface="Calibri" panose="020F0502020204030204" pitchFamily="34" charset="0"/>
                <a:hlinkClick r:id="rId4"/>
              </a:rPr>
              <a:t>https://arxiv.org/abs/2207.09679 </a:t>
            </a:r>
            <a:r>
              <a:rPr lang="en-US" sz="1800" b="0" i="0" dirty="0">
                <a:solidFill>
                  <a:srgbClr val="2C3E50"/>
                </a:solidFill>
                <a:effectLst/>
                <a:latin typeface="Cambria" panose="02040503050406030204" pitchFamily="18" charset="0"/>
                <a:ea typeface="Cambria" panose="02040503050406030204" pitchFamily="18" charset="0"/>
                <a:cs typeface="Calibri" panose="020F0502020204030204" pitchFamily="34" charset="0"/>
              </a:rPr>
              <a:t>(accessed Feb. 21, 2025).</a:t>
            </a:r>
            <a:endParaRPr lang="en-IN" sz="1800" i="1" dirty="0">
              <a:latin typeface="Cambria" panose="02040503050406030204" pitchFamily="18" charset="0"/>
              <a:ea typeface="Cambria" panose="02040503050406030204" pitchFamily="18" charset="0"/>
              <a:cs typeface="Calibri" panose="020F0502020204030204" pitchFamily="34" charset="0"/>
            </a:endParaRPr>
          </a:p>
          <a:p>
            <a:pPr lvl="0" algn="just">
              <a:buNone/>
            </a:pPr>
            <a:r>
              <a:rPr lang="en-IN" sz="1800" dirty="0">
                <a:latin typeface="Cambria" panose="02040503050406030204" pitchFamily="18" charset="0"/>
                <a:ea typeface="Cambria" panose="02040503050406030204" pitchFamily="18" charset="0"/>
                <a:cs typeface="Calibri" panose="020F0502020204030204" pitchFamily="34" charset="0"/>
              </a:rPr>
              <a:t>[10]. </a:t>
            </a:r>
            <a:r>
              <a:rPr lang="en-US" sz="1800" b="0" i="0" dirty="0">
                <a:solidFill>
                  <a:srgbClr val="2C3E50"/>
                </a:solidFill>
                <a:effectLst/>
                <a:latin typeface="Cambria" panose="02040503050406030204" pitchFamily="18" charset="0"/>
                <a:ea typeface="Cambria" panose="02040503050406030204" pitchFamily="18" charset="0"/>
                <a:cs typeface="Calibri" panose="020F0502020204030204" pitchFamily="34" charset="0"/>
              </a:rPr>
              <a:t>A. Jain, N. Memon, and J. </a:t>
            </a:r>
            <a:r>
              <a:rPr lang="en-US" sz="1800" b="0" i="0" dirty="0" err="1">
                <a:solidFill>
                  <a:srgbClr val="2C3E50"/>
                </a:solidFill>
                <a:effectLst/>
                <a:latin typeface="Cambria" panose="02040503050406030204" pitchFamily="18" charset="0"/>
                <a:ea typeface="Cambria" panose="02040503050406030204" pitchFamily="18" charset="0"/>
                <a:cs typeface="Calibri" panose="020F0502020204030204" pitchFamily="34" charset="0"/>
              </a:rPr>
              <a:t>Togelius</a:t>
            </a:r>
            <a:r>
              <a:rPr lang="en-US" sz="1800" b="0" i="0" dirty="0">
                <a:solidFill>
                  <a:srgbClr val="2C3E50"/>
                </a:solidFill>
                <a:effectLst/>
                <a:latin typeface="Cambria" panose="02040503050406030204" pitchFamily="18" charset="0"/>
                <a:ea typeface="Cambria" panose="02040503050406030204" pitchFamily="18" charset="0"/>
                <a:cs typeface="Calibri" panose="020F0502020204030204" pitchFamily="34" charset="0"/>
              </a:rPr>
              <a:t>, “A </a:t>
            </a:r>
            <a:r>
              <a:rPr lang="en-US" sz="1800" b="0" i="0" dirty="0" err="1">
                <a:solidFill>
                  <a:srgbClr val="2C3E50"/>
                </a:solidFill>
                <a:effectLst/>
                <a:latin typeface="Cambria" panose="02040503050406030204" pitchFamily="18" charset="0"/>
                <a:ea typeface="Cambria" panose="02040503050406030204" pitchFamily="18" charset="0"/>
                <a:cs typeface="Calibri" panose="020F0502020204030204" pitchFamily="34" charset="0"/>
              </a:rPr>
              <a:t>Dataless</a:t>
            </a:r>
            <a:r>
              <a:rPr lang="en-US" sz="1800" b="0" i="0" dirty="0">
                <a:solidFill>
                  <a:srgbClr val="2C3E50"/>
                </a:solidFill>
                <a:effectLst/>
                <a:latin typeface="Cambria" panose="02040503050406030204" pitchFamily="18" charset="0"/>
                <a:ea typeface="Cambria" panose="02040503050406030204" pitchFamily="18" charset="0"/>
                <a:cs typeface="Calibri" panose="020F0502020204030204" pitchFamily="34" charset="0"/>
              </a:rPr>
              <a:t> </a:t>
            </a:r>
            <a:r>
              <a:rPr lang="en-US" sz="1800" b="0" i="0" dirty="0" err="1">
                <a:solidFill>
                  <a:srgbClr val="2C3E50"/>
                </a:solidFill>
                <a:effectLst/>
                <a:latin typeface="Cambria" panose="02040503050406030204" pitchFamily="18" charset="0"/>
                <a:ea typeface="Cambria" panose="02040503050406030204" pitchFamily="18" charset="0"/>
                <a:cs typeface="Calibri" panose="020F0502020204030204" pitchFamily="34" charset="0"/>
              </a:rPr>
              <a:t>FaceSwap</a:t>
            </a:r>
            <a:r>
              <a:rPr lang="en-US" sz="1800" b="0" i="0" dirty="0">
                <a:solidFill>
                  <a:srgbClr val="2C3E50"/>
                </a:solidFill>
                <a:effectLst/>
                <a:latin typeface="Cambria" panose="02040503050406030204" pitchFamily="18" charset="0"/>
                <a:ea typeface="Cambria" panose="02040503050406030204" pitchFamily="18" charset="0"/>
                <a:cs typeface="Calibri" panose="020F0502020204030204" pitchFamily="34" charset="0"/>
              </a:rPr>
              <a:t> Detection Approach Using Synthetic Images,” </a:t>
            </a:r>
            <a:r>
              <a:rPr lang="en-US" sz="1800" b="0" i="1" dirty="0" err="1">
                <a:solidFill>
                  <a:srgbClr val="2C3E50"/>
                </a:solidFill>
                <a:effectLst/>
                <a:latin typeface="Cambria" panose="02040503050406030204" pitchFamily="18" charset="0"/>
                <a:ea typeface="Cambria" panose="02040503050406030204" pitchFamily="18" charset="0"/>
                <a:cs typeface="Calibri" panose="020F0502020204030204" pitchFamily="34" charset="0"/>
              </a:rPr>
              <a:t>arXiv</a:t>
            </a:r>
            <a:r>
              <a:rPr lang="en-US" sz="1800" b="0" i="1" dirty="0">
                <a:solidFill>
                  <a:srgbClr val="2C3E50"/>
                </a:solidFill>
                <a:effectLst/>
                <a:latin typeface="Cambria" panose="02040503050406030204" pitchFamily="18" charset="0"/>
                <a:ea typeface="Cambria" panose="02040503050406030204" pitchFamily="18" charset="0"/>
                <a:cs typeface="Calibri" panose="020F0502020204030204" pitchFamily="34" charset="0"/>
              </a:rPr>
              <a:t> (Cornell University)</a:t>
            </a:r>
            <a:r>
              <a:rPr lang="en-US" sz="1800" b="0" i="0" dirty="0">
                <a:solidFill>
                  <a:srgbClr val="2C3E50"/>
                </a:solidFill>
                <a:effectLst/>
                <a:latin typeface="Cambria" panose="02040503050406030204" pitchFamily="18" charset="0"/>
                <a:ea typeface="Cambria" panose="02040503050406030204" pitchFamily="18" charset="0"/>
                <a:cs typeface="Calibri" panose="020F0502020204030204" pitchFamily="34" charset="0"/>
              </a:rPr>
              <a:t>, Dec. 2022, </a:t>
            </a:r>
            <a:r>
              <a:rPr lang="en-US" sz="1800" b="0" i="0" dirty="0" err="1">
                <a:solidFill>
                  <a:srgbClr val="2C3E50"/>
                </a:solidFill>
                <a:effectLst/>
                <a:latin typeface="Cambria" panose="02040503050406030204" pitchFamily="18" charset="0"/>
                <a:ea typeface="Cambria" panose="02040503050406030204" pitchFamily="18" charset="0"/>
                <a:cs typeface="Calibri" panose="020F0502020204030204" pitchFamily="34" charset="0"/>
              </a:rPr>
              <a:t>doi</a:t>
            </a:r>
            <a:r>
              <a:rPr lang="en-US" sz="1800" b="0" i="0" dirty="0">
                <a:solidFill>
                  <a:srgbClr val="2C3E50"/>
                </a:solidFill>
                <a:effectLst/>
                <a:latin typeface="Cambria" panose="02040503050406030204" pitchFamily="18" charset="0"/>
                <a:ea typeface="Cambria" panose="02040503050406030204" pitchFamily="18" charset="0"/>
                <a:cs typeface="Calibri" panose="020F0502020204030204" pitchFamily="34" charset="0"/>
              </a:rPr>
              <a:t>: </a:t>
            </a:r>
            <a:r>
              <a:rPr lang="en-US" sz="1800" b="0" i="0" dirty="0">
                <a:solidFill>
                  <a:srgbClr val="2C3E50"/>
                </a:solidFill>
                <a:effectLst/>
                <a:latin typeface="Cambria" panose="02040503050406030204" pitchFamily="18" charset="0"/>
                <a:ea typeface="Cambria" panose="02040503050406030204" pitchFamily="18" charset="0"/>
                <a:cs typeface="Calibri" panose="020F0502020204030204" pitchFamily="34" charset="0"/>
                <a:hlinkClick r:id="rId5"/>
              </a:rPr>
              <a:t>https://doi.org/10.48550/arxiv.2212.02571.</a:t>
            </a:r>
            <a:endParaRPr lang="en-IN" sz="1800" i="1" dirty="0">
              <a:latin typeface="Cambria" panose="02040503050406030204" pitchFamily="18" charset="0"/>
              <a:ea typeface="Cambria" panose="02040503050406030204" pitchFamily="18" charset="0"/>
              <a:cs typeface="Calibri" panose="020F0502020204030204" pitchFamily="34" charset="0"/>
            </a:endParaRPr>
          </a:p>
          <a:p>
            <a:pPr algn="just">
              <a:buNone/>
            </a:pPr>
            <a:r>
              <a:rPr lang="en-IN" sz="1800" dirty="0">
                <a:latin typeface="Cambria" panose="02040503050406030204" pitchFamily="18" charset="0"/>
                <a:ea typeface="Cambria" panose="02040503050406030204" pitchFamily="18" charset="0"/>
                <a:cs typeface="Calibri" panose="020F0502020204030204" pitchFamily="34" charset="0"/>
              </a:rPr>
              <a:t>[11]. </a:t>
            </a:r>
            <a:r>
              <a:rPr lang="en-IN" sz="1800" b="0" i="0" dirty="0">
                <a:solidFill>
                  <a:srgbClr val="2C3E50"/>
                </a:solidFill>
                <a:effectLst/>
                <a:latin typeface="Cambria" panose="02040503050406030204" pitchFamily="18" charset="0"/>
                <a:ea typeface="Cambria" panose="02040503050406030204" pitchFamily="18" charset="0"/>
                <a:cs typeface="Calibri" panose="020F0502020204030204" pitchFamily="34" charset="0"/>
              </a:rPr>
              <a:t>K. Narayan, H. Agarwal, K. Thakral, S. Mittal, M. Vatsa, and R. Singh, “DF-Platter: Multi-Face Heterogeneous Deepfake Dataset.” Accessed: Feb. 21, 2025. [Online]. Available: </a:t>
            </a:r>
            <a:r>
              <a:rPr lang="en-IN" sz="1800" b="0" i="0" dirty="0">
                <a:solidFill>
                  <a:srgbClr val="2C3E50"/>
                </a:solidFill>
                <a:effectLst/>
                <a:latin typeface="Cambria" panose="02040503050406030204" pitchFamily="18" charset="0"/>
                <a:ea typeface="Cambria" panose="02040503050406030204" pitchFamily="18" charset="0"/>
                <a:cs typeface="Calibri" panose="020F0502020204030204" pitchFamily="34" charset="0"/>
                <a:hlinkClick r:id="rId6"/>
              </a:rPr>
              <a:t>https://openaccess.thecvf.com/content/CVPR2023/papers/Narayan_DF-Platter_Multi-Face_Heterogeneous_Deepfake_Dataset_CVPR_2023_paper.pdf</a:t>
            </a:r>
            <a:endParaRPr lang="en-IN" sz="1800" dirty="0">
              <a:latin typeface="Cambria" panose="02040503050406030204" pitchFamily="18" charset="0"/>
              <a:ea typeface="Cambria" panose="02040503050406030204" pitchFamily="18" charset="0"/>
              <a:cs typeface="Calibri" panose="020F0502020204030204" pitchFamily="34" charset="0"/>
            </a:endParaRPr>
          </a:p>
          <a:p>
            <a:pPr algn="just">
              <a:buNone/>
            </a:pPr>
            <a:r>
              <a:rPr lang="en-IN" sz="1800" dirty="0">
                <a:latin typeface="Cambria" panose="02040503050406030204" pitchFamily="18" charset="0"/>
                <a:ea typeface="Cambria" panose="02040503050406030204" pitchFamily="18" charset="0"/>
                <a:cs typeface="Calibri" panose="020F0502020204030204" pitchFamily="34" charset="0"/>
              </a:rPr>
              <a:t>[12]. </a:t>
            </a:r>
            <a:r>
              <a:rPr lang="en-US" sz="1800" b="0" i="0" dirty="0">
                <a:solidFill>
                  <a:srgbClr val="2C3E50"/>
                </a:solidFill>
                <a:effectLst/>
                <a:latin typeface="Cambria" panose="02040503050406030204" pitchFamily="18" charset="0"/>
                <a:ea typeface="Cambria" panose="02040503050406030204" pitchFamily="18" charset="0"/>
                <a:cs typeface="Calibri" panose="020F0502020204030204" pitchFamily="34" charset="0"/>
              </a:rPr>
              <a:t>“Applied Soft Computing | Journal | ScienceDirect.com by Elsevier,” </a:t>
            </a:r>
            <a:r>
              <a:rPr lang="en-US" sz="1800" b="0" i="1" dirty="0">
                <a:solidFill>
                  <a:srgbClr val="2C3E50"/>
                </a:solidFill>
                <a:effectLst/>
                <a:latin typeface="Cambria" panose="02040503050406030204" pitchFamily="18" charset="0"/>
                <a:ea typeface="Cambria" panose="02040503050406030204" pitchFamily="18" charset="0"/>
                <a:cs typeface="Calibri" panose="020F0502020204030204" pitchFamily="34" charset="0"/>
              </a:rPr>
              <a:t>www.sciencedirect.com</a:t>
            </a:r>
            <a:r>
              <a:rPr lang="en-US" sz="1800" b="0" i="0" dirty="0">
                <a:solidFill>
                  <a:srgbClr val="2C3E50"/>
                </a:solidFill>
                <a:effectLst/>
                <a:latin typeface="Cambria" panose="02040503050406030204" pitchFamily="18" charset="0"/>
                <a:ea typeface="Cambria" panose="02040503050406030204" pitchFamily="18" charset="0"/>
                <a:cs typeface="Calibri" panose="020F0502020204030204" pitchFamily="34" charset="0"/>
              </a:rPr>
              <a:t>. </a:t>
            </a:r>
            <a:r>
              <a:rPr lang="en-US" sz="1800" b="0" i="0" dirty="0">
                <a:solidFill>
                  <a:srgbClr val="2C3E50"/>
                </a:solidFill>
                <a:effectLst/>
                <a:latin typeface="Cambria" panose="02040503050406030204" pitchFamily="18" charset="0"/>
                <a:ea typeface="Cambria" panose="02040503050406030204" pitchFamily="18" charset="0"/>
                <a:cs typeface="Calibri" panose="020F0502020204030204" pitchFamily="34" charset="0"/>
                <a:hlinkClick r:id="rId7"/>
              </a:rPr>
              <a:t>https://www.sciencedirect.com/journal/applied-soft-computing</a:t>
            </a:r>
            <a:endParaRPr lang="en-IN" sz="1800" i="1" dirty="0">
              <a:latin typeface="Cambria" panose="02040503050406030204" pitchFamily="18" charset="0"/>
              <a:ea typeface="Cambria" panose="02040503050406030204" pitchFamily="18" charset="0"/>
              <a:cs typeface="Calibri" panose="020F0502020204030204" pitchFamily="34" charset="0"/>
            </a:endParaRPr>
          </a:p>
          <a:p>
            <a:pPr algn="just">
              <a:buNone/>
            </a:pPr>
            <a:r>
              <a:rPr lang="en-IN" sz="1800" dirty="0">
                <a:latin typeface="Cambria" panose="02040503050406030204" pitchFamily="18" charset="0"/>
                <a:ea typeface="Cambria" panose="02040503050406030204" pitchFamily="18" charset="0"/>
                <a:cs typeface="Calibri" panose="020F0502020204030204" pitchFamily="34" charset="0"/>
              </a:rPr>
              <a:t>[13]. </a:t>
            </a:r>
            <a:r>
              <a:rPr lang="en-IN" sz="1800" b="0" i="0" dirty="0">
                <a:solidFill>
                  <a:srgbClr val="2C3E50"/>
                </a:solidFill>
                <a:effectLst/>
                <a:latin typeface="Cambria" panose="02040503050406030204" pitchFamily="18" charset="0"/>
                <a:ea typeface="Cambria" panose="02040503050406030204" pitchFamily="18" charset="0"/>
                <a:cs typeface="Calibri" panose="020F0502020204030204" pitchFamily="34" charset="0"/>
              </a:rPr>
              <a:t>C. Peng, H. Guo, D. Liu, N. Wang, R. Hu, and X. Gao, “</a:t>
            </a:r>
            <a:r>
              <a:rPr lang="en-IN" sz="1800" b="0" i="0" dirty="0" err="1">
                <a:solidFill>
                  <a:srgbClr val="2C3E50"/>
                </a:solidFill>
                <a:effectLst/>
                <a:latin typeface="Cambria" panose="02040503050406030204" pitchFamily="18" charset="0"/>
                <a:ea typeface="Cambria" panose="02040503050406030204" pitchFamily="18" charset="0"/>
                <a:cs typeface="Calibri" panose="020F0502020204030204" pitchFamily="34" charset="0"/>
              </a:rPr>
              <a:t>DeepFidelity</a:t>
            </a:r>
            <a:r>
              <a:rPr lang="en-IN" sz="1800" b="0" i="0" dirty="0">
                <a:solidFill>
                  <a:srgbClr val="2C3E50"/>
                </a:solidFill>
                <a:effectLst/>
                <a:latin typeface="Cambria" panose="02040503050406030204" pitchFamily="18" charset="0"/>
                <a:ea typeface="Cambria" panose="02040503050406030204" pitchFamily="18" charset="0"/>
                <a:cs typeface="Calibri" panose="020F0502020204030204" pitchFamily="34" charset="0"/>
              </a:rPr>
              <a:t>: Perceptual Forgery Fidelity Assessment for Deepfake Detection,” </a:t>
            </a:r>
            <a:r>
              <a:rPr lang="en-IN" sz="1800" b="0" i="1" dirty="0">
                <a:solidFill>
                  <a:srgbClr val="2C3E50"/>
                </a:solidFill>
                <a:effectLst/>
                <a:latin typeface="Cambria" panose="02040503050406030204" pitchFamily="18" charset="0"/>
                <a:ea typeface="Cambria" panose="02040503050406030204" pitchFamily="18" charset="0"/>
                <a:cs typeface="Calibri" panose="020F0502020204030204" pitchFamily="34" charset="0"/>
              </a:rPr>
              <a:t>arXiv.org</a:t>
            </a:r>
            <a:r>
              <a:rPr lang="en-IN" sz="1800" b="0" i="0" dirty="0">
                <a:solidFill>
                  <a:srgbClr val="2C3E50"/>
                </a:solidFill>
                <a:effectLst/>
                <a:latin typeface="Cambria" panose="02040503050406030204" pitchFamily="18" charset="0"/>
                <a:ea typeface="Cambria" panose="02040503050406030204" pitchFamily="18" charset="0"/>
                <a:cs typeface="Calibri" panose="020F0502020204030204" pitchFamily="34" charset="0"/>
              </a:rPr>
              <a:t>, 2023. </a:t>
            </a:r>
            <a:r>
              <a:rPr lang="en-IN" sz="1800" b="0" i="0" dirty="0">
                <a:solidFill>
                  <a:srgbClr val="2C3E50"/>
                </a:solidFill>
                <a:effectLst/>
                <a:latin typeface="Cambria" panose="02040503050406030204" pitchFamily="18" charset="0"/>
                <a:ea typeface="Cambria" panose="02040503050406030204" pitchFamily="18" charset="0"/>
                <a:cs typeface="Calibri" panose="020F0502020204030204" pitchFamily="34" charset="0"/>
                <a:hlinkClick r:id="rId8"/>
              </a:rPr>
              <a:t>https://arxiv.org/abs/2312.04961 (accessed Feb. </a:t>
            </a:r>
            <a:endParaRPr lang="en-US" sz="1800" dirty="0">
              <a:latin typeface="Cambria" panose="02040503050406030204" pitchFamily="18" charset="0"/>
              <a:ea typeface="Cambria" panose="02040503050406030204" pitchFamily="18" charset="0"/>
              <a:cs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Github</a:t>
            </a:r>
            <a:r>
              <a:rPr lang="en-IN" dirty="0"/>
              <a:t> Repository Link</a:t>
            </a:r>
            <a:endParaRPr lang="en-US" dirty="0"/>
          </a:p>
        </p:txBody>
      </p:sp>
      <p:sp>
        <p:nvSpPr>
          <p:cNvPr id="3" name="Text Placeholder 2"/>
          <p:cNvSpPr>
            <a:spLocks noGrp="1"/>
          </p:cNvSpPr>
          <p:nvPr>
            <p:ph type="body" idx="1"/>
          </p:nvPr>
        </p:nvSpPr>
        <p:spPr/>
        <p:txBody>
          <a:bodyPr/>
          <a:lstStyle/>
          <a:p>
            <a:r>
              <a:rPr lang="en-IN" dirty="0"/>
              <a:t>GITHUB LINK :-</a:t>
            </a:r>
          </a:p>
          <a:p>
            <a:pPr marL="76200" indent="0" algn="just">
              <a:buNone/>
            </a:pPr>
            <a:r>
              <a:rPr lang="en-IN" dirty="0"/>
              <a:t>	</a:t>
            </a:r>
            <a:r>
              <a:rPr lang="en-IN" dirty="0">
                <a:hlinkClick r:id="rId2"/>
              </a:rPr>
              <a:t>https://github.com/NikithaPeddisetty/Development-of-AI-ML-</a:t>
            </a:r>
            <a:r>
              <a:rPr lang="en-IN" dirty="0"/>
              <a:t>    </a:t>
            </a:r>
            <a:r>
              <a:rPr lang="en-IN" dirty="0">
                <a:hlinkClick r:id="rId3" action="ppaction://hlinkfile"/>
              </a:rPr>
              <a:t>based-solution-for-detection-of-face-swap-based-deep-fake-videos</a:t>
            </a:r>
            <a:endParaRPr lang="en-IN" dirty="0"/>
          </a:p>
          <a:p>
            <a:pPr algn="just"/>
            <a:endParaRPr lang="en-IN" dirty="0"/>
          </a:p>
          <a:p>
            <a:endParaRPr lang="en-IN" dirty="0"/>
          </a:p>
          <a:p>
            <a:endParaRPr lang="en-IN" dirty="0"/>
          </a:p>
          <a:p>
            <a:r>
              <a:rPr lang="en-IN" dirty="0"/>
              <a:t>DRIVE LINK:-</a:t>
            </a:r>
          </a:p>
          <a:p>
            <a:pPr marL="76200" indent="0">
              <a:buNone/>
            </a:pPr>
            <a:r>
              <a:rPr lang="en-US" dirty="0"/>
              <a:t>	</a:t>
            </a:r>
            <a:r>
              <a:rPr lang="en-US" dirty="0">
                <a:hlinkClick r:id="rId4"/>
              </a:rPr>
              <a:t>https://drive.google.com/drive/folders/1PvU-</a:t>
            </a:r>
            <a:r>
              <a:rPr lang="en-US" dirty="0"/>
              <a:t>	</a:t>
            </a:r>
            <a:r>
              <a:rPr lang="en-US" dirty="0">
                <a:hlinkClick r:id="rId5" action="ppaction://hlinkfile"/>
              </a:rPr>
              <a:t>0ZvK9l4f3vGU8CsYauuuovyFd3sj?usp=</a:t>
            </a:r>
            <a:r>
              <a:rPr lang="en-US" dirty="0" err="1">
                <a:hlinkClick r:id="rId5" action="ppaction://hlinkfile"/>
              </a:rPr>
              <a:t>drive_link</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16"/>
          <p:cNvPicPr preferRelativeResize="0"/>
          <p:nvPr/>
        </p:nvPicPr>
        <p:blipFill rotWithShape="1">
          <a:blip r:embed="rId3"/>
          <a:srcRect/>
          <a:stretch>
            <a:fillRect/>
          </a:stretch>
        </p:blipFill>
        <p:spPr>
          <a:xfrm>
            <a:off x="4082811" y="1441315"/>
            <a:ext cx="3893305" cy="39354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panose="020B0604030504040204"/>
              <a:buNone/>
            </a:pPr>
            <a:r>
              <a:rPr lang="en-IN">
                <a:latin typeface="Cambria" panose="02040503050406030204"/>
                <a:ea typeface="Cambria" panose="02040503050406030204"/>
                <a:cs typeface="Cambria" panose="02040503050406030204"/>
                <a:sym typeface="Cambria" panose="02040503050406030204"/>
              </a:rPr>
              <a:t>Content</a:t>
            </a:r>
            <a:endParaRPr>
              <a:latin typeface="Cambria" panose="02040503050406030204"/>
              <a:ea typeface="Cambria" panose="02040503050406030204"/>
              <a:cs typeface="Cambria" panose="02040503050406030204"/>
              <a:sym typeface="Cambria" panose="02040503050406030204"/>
            </a:endParaRPr>
          </a:p>
        </p:txBody>
      </p:sp>
      <p:sp>
        <p:nvSpPr>
          <p:cNvPr id="98" name="Google Shape;98;p2"/>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fontScale="25000" lnSpcReduction="20000"/>
          </a:bodyPr>
          <a:lstStyle/>
          <a:p>
            <a:pPr marL="495300" lvl="0" indent="-342900" algn="just" rtl="0">
              <a:lnSpc>
                <a:spcPct val="200000"/>
              </a:lnSpc>
              <a:spcBef>
                <a:spcPts val="0"/>
              </a:spcBef>
              <a:spcAft>
                <a:spcPts val="0"/>
              </a:spcAft>
              <a:buSzPct val="133000"/>
              <a:buFont typeface="Noto Sans Symbols"/>
              <a:buChar char="⮚"/>
            </a:pPr>
            <a:r>
              <a:rPr lang="en-IN" sz="7200">
                <a:latin typeface="Cambria" panose="02040503050406030204"/>
                <a:ea typeface="Cambria" panose="02040503050406030204"/>
                <a:cs typeface="Cambria" panose="02040503050406030204"/>
                <a:sym typeface="Cambria" panose="02040503050406030204"/>
              </a:rPr>
              <a:t>Abstract</a:t>
            </a:r>
          </a:p>
          <a:p>
            <a:pPr marL="495300" lvl="0" indent="-342900" algn="just" rtl="0">
              <a:lnSpc>
                <a:spcPct val="200000"/>
              </a:lnSpc>
              <a:spcBef>
                <a:spcPts val="0"/>
              </a:spcBef>
              <a:spcAft>
                <a:spcPts val="0"/>
              </a:spcAft>
              <a:buSzPct val="133000"/>
              <a:buFont typeface="Noto Sans Symbols"/>
              <a:buChar char="⮚"/>
            </a:pPr>
            <a:r>
              <a:rPr lang="en-IN" sz="7200">
                <a:latin typeface="Cambria" panose="02040503050406030204"/>
                <a:ea typeface="Cambria" panose="02040503050406030204"/>
                <a:cs typeface="Cambria" panose="02040503050406030204"/>
                <a:sym typeface="Cambria" panose="02040503050406030204"/>
              </a:rPr>
              <a:t>Literature Survey</a:t>
            </a:r>
          </a:p>
          <a:p>
            <a:pPr marL="495300" lvl="0" indent="-342900" algn="just" rtl="0">
              <a:lnSpc>
                <a:spcPct val="200000"/>
              </a:lnSpc>
              <a:spcBef>
                <a:spcPts val="0"/>
              </a:spcBef>
              <a:spcAft>
                <a:spcPts val="0"/>
              </a:spcAft>
              <a:buSzPct val="133000"/>
              <a:buFont typeface="Noto Sans Symbols"/>
              <a:buChar char="⮚"/>
            </a:pPr>
            <a:r>
              <a:rPr lang="en-IN" sz="7200">
                <a:latin typeface="Cambria" panose="02040503050406030204"/>
                <a:ea typeface="Cambria" panose="02040503050406030204"/>
                <a:cs typeface="Cambria" panose="02040503050406030204"/>
                <a:sym typeface="Cambria" panose="02040503050406030204"/>
              </a:rPr>
              <a:t>Objectives</a:t>
            </a:r>
          </a:p>
          <a:p>
            <a:pPr marL="495300" lvl="0" indent="-342900" algn="just" rtl="0">
              <a:lnSpc>
                <a:spcPct val="200000"/>
              </a:lnSpc>
              <a:spcBef>
                <a:spcPts val="0"/>
              </a:spcBef>
              <a:spcAft>
                <a:spcPts val="0"/>
              </a:spcAft>
              <a:buSzPct val="133000"/>
              <a:buFont typeface="Noto Sans Symbols"/>
              <a:buChar char="⮚"/>
            </a:pPr>
            <a:r>
              <a:rPr lang="en-IN" sz="7200">
                <a:latin typeface="Cambria" panose="02040503050406030204"/>
                <a:ea typeface="Cambria" panose="02040503050406030204"/>
                <a:cs typeface="Cambria" panose="02040503050406030204"/>
                <a:sym typeface="Cambria" panose="02040503050406030204"/>
              </a:rPr>
              <a:t> Existing Methods-Drawbacks</a:t>
            </a:r>
            <a:endParaRPr sz="7200">
              <a:latin typeface="Cambria" panose="02040503050406030204"/>
              <a:ea typeface="Cambria" panose="02040503050406030204"/>
              <a:cs typeface="Cambria" panose="02040503050406030204"/>
              <a:sym typeface="Cambria" panose="02040503050406030204"/>
            </a:endParaRPr>
          </a:p>
          <a:p>
            <a:pPr marL="495300" lvl="0" indent="-342900" algn="just" rtl="0">
              <a:lnSpc>
                <a:spcPct val="200000"/>
              </a:lnSpc>
              <a:spcBef>
                <a:spcPts val="0"/>
              </a:spcBef>
              <a:spcAft>
                <a:spcPts val="0"/>
              </a:spcAft>
              <a:buClr>
                <a:schemeClr val="dk1"/>
              </a:buClr>
              <a:buSzPct val="133000"/>
              <a:buFont typeface="Noto Sans Symbols"/>
              <a:buChar char="⮚"/>
            </a:pPr>
            <a:r>
              <a:rPr lang="en-IN" sz="7200">
                <a:latin typeface="Cambria" panose="02040503050406030204"/>
                <a:ea typeface="Cambria" panose="02040503050406030204"/>
                <a:cs typeface="Cambria" panose="02040503050406030204"/>
                <a:sym typeface="Cambria" panose="02040503050406030204"/>
              </a:rPr>
              <a:t>Proposed Method</a:t>
            </a:r>
          </a:p>
          <a:p>
            <a:pPr marL="495300" lvl="0" indent="-342900" algn="just" rtl="0">
              <a:lnSpc>
                <a:spcPct val="200000"/>
              </a:lnSpc>
              <a:spcBef>
                <a:spcPts val="0"/>
              </a:spcBef>
              <a:spcAft>
                <a:spcPts val="0"/>
              </a:spcAft>
              <a:buSzPct val="133000"/>
              <a:buFont typeface="Noto Sans Symbols"/>
              <a:buChar char="⮚"/>
            </a:pPr>
            <a:r>
              <a:rPr lang="en-IN" sz="7200">
                <a:latin typeface="Cambria" panose="02040503050406030204"/>
                <a:ea typeface="Cambria" panose="02040503050406030204"/>
                <a:cs typeface="Cambria" panose="02040503050406030204"/>
                <a:sym typeface="Cambria" panose="02040503050406030204"/>
              </a:rPr>
              <a:t>Architecture Diagram</a:t>
            </a:r>
            <a:endParaRPr sz="7200">
              <a:latin typeface="Cambria" panose="02040503050406030204"/>
              <a:ea typeface="Cambria" panose="02040503050406030204"/>
              <a:cs typeface="Cambria" panose="02040503050406030204"/>
              <a:sym typeface="Cambria" panose="02040503050406030204"/>
            </a:endParaRPr>
          </a:p>
          <a:p>
            <a:pPr marL="495300" lvl="0" indent="-342900" algn="just" rtl="0">
              <a:lnSpc>
                <a:spcPct val="200000"/>
              </a:lnSpc>
              <a:spcBef>
                <a:spcPts val="0"/>
              </a:spcBef>
              <a:spcAft>
                <a:spcPts val="0"/>
              </a:spcAft>
              <a:buSzPct val="133000"/>
              <a:buFont typeface="Noto Sans Symbols"/>
              <a:buChar char="⮚"/>
            </a:pPr>
            <a:r>
              <a:rPr lang="en-IN" sz="7200">
                <a:latin typeface="Cambria" panose="02040503050406030204"/>
                <a:ea typeface="Cambria" panose="02040503050406030204"/>
                <a:cs typeface="Cambria" panose="02040503050406030204"/>
                <a:sym typeface="Cambria" panose="02040503050406030204"/>
              </a:rPr>
              <a:t>Modules</a:t>
            </a:r>
            <a:endParaRPr sz="7200">
              <a:latin typeface="Cambria" panose="02040503050406030204"/>
              <a:ea typeface="Cambria" panose="02040503050406030204"/>
              <a:cs typeface="Cambria" panose="02040503050406030204"/>
              <a:sym typeface="Cambria" panose="02040503050406030204"/>
            </a:endParaRPr>
          </a:p>
          <a:p>
            <a:pPr marL="495300" lvl="0" indent="-342900" algn="just" rtl="0">
              <a:lnSpc>
                <a:spcPct val="200000"/>
              </a:lnSpc>
              <a:spcBef>
                <a:spcPts val="0"/>
              </a:spcBef>
              <a:spcAft>
                <a:spcPts val="0"/>
              </a:spcAft>
              <a:buSzPct val="133000"/>
              <a:buFont typeface="Noto Sans Symbols"/>
              <a:buChar char="⮚"/>
            </a:pPr>
            <a:r>
              <a:rPr lang="en-IN" sz="7200">
                <a:latin typeface="Cambria" panose="02040503050406030204"/>
                <a:ea typeface="Cambria" panose="02040503050406030204"/>
                <a:cs typeface="Cambria" panose="02040503050406030204"/>
                <a:sym typeface="Cambria" panose="02040503050406030204"/>
              </a:rPr>
              <a:t>Hardware and Software Details</a:t>
            </a:r>
          </a:p>
          <a:p>
            <a:pPr marL="495300" lvl="0" indent="-342900" algn="just" rtl="0">
              <a:lnSpc>
                <a:spcPct val="200000"/>
              </a:lnSpc>
              <a:spcBef>
                <a:spcPts val="0"/>
              </a:spcBef>
              <a:spcAft>
                <a:spcPts val="0"/>
              </a:spcAft>
              <a:buSzPct val="133000"/>
              <a:buFont typeface="Noto Sans Symbols"/>
              <a:buChar char="⮚"/>
            </a:pPr>
            <a:r>
              <a:rPr lang="en-IN" sz="7200">
                <a:latin typeface="Cambria" panose="02040503050406030204"/>
                <a:ea typeface="Cambria" panose="02040503050406030204"/>
                <a:cs typeface="Cambria" panose="02040503050406030204"/>
                <a:sym typeface="Cambria" panose="02040503050406030204"/>
              </a:rPr>
              <a:t>Time Line by Gantt Chart</a:t>
            </a:r>
            <a:endParaRPr sz="7200">
              <a:latin typeface="Cambria" panose="02040503050406030204"/>
              <a:ea typeface="Cambria" panose="02040503050406030204"/>
              <a:cs typeface="Cambria" panose="02040503050406030204"/>
              <a:sym typeface="Cambria" panose="02040503050406030204"/>
            </a:endParaRPr>
          </a:p>
          <a:p>
            <a:pPr marL="495300" lvl="0" indent="-342900" algn="just" rtl="0">
              <a:lnSpc>
                <a:spcPct val="200000"/>
              </a:lnSpc>
              <a:spcBef>
                <a:spcPts val="0"/>
              </a:spcBef>
              <a:spcAft>
                <a:spcPts val="0"/>
              </a:spcAft>
              <a:buClr>
                <a:schemeClr val="dk1"/>
              </a:buClr>
              <a:buSzPct val="133000"/>
              <a:buFont typeface="Noto Sans Symbols"/>
              <a:buChar char="⮚"/>
            </a:pPr>
            <a:r>
              <a:rPr lang="en-IN" sz="7200">
                <a:latin typeface="Cambria" panose="02040503050406030204"/>
                <a:ea typeface="Cambria" panose="02040503050406030204"/>
                <a:cs typeface="Cambria" panose="02040503050406030204"/>
                <a:sym typeface="Cambria" panose="02040503050406030204"/>
              </a:rPr>
              <a:t>References</a:t>
            </a:r>
          </a:p>
          <a:p>
            <a:pPr marL="495300" lvl="0" indent="-190500" algn="just" rtl="0">
              <a:lnSpc>
                <a:spcPct val="200000"/>
              </a:lnSpc>
              <a:spcBef>
                <a:spcPts val="0"/>
              </a:spcBef>
              <a:spcAft>
                <a:spcPts val="0"/>
              </a:spcAft>
              <a:buClr>
                <a:schemeClr val="dk1"/>
              </a:buClr>
              <a:buSzPts val="2400"/>
              <a:buFont typeface="Noto Sans Symbols"/>
              <a:buNone/>
            </a:pPr>
            <a:endParaRPr>
              <a:latin typeface="Cambria" panose="02040503050406030204"/>
              <a:ea typeface="Cambria" panose="02040503050406030204"/>
              <a:cs typeface="Cambria" panose="02040503050406030204"/>
              <a:sym typeface="Cambria" panose="02040503050406030204"/>
            </a:endParaRPr>
          </a:p>
          <a:p>
            <a:pPr marL="495300" lvl="0" indent="-190500" algn="just" rtl="0">
              <a:lnSpc>
                <a:spcPct val="200000"/>
              </a:lnSpc>
              <a:spcBef>
                <a:spcPts val="0"/>
              </a:spcBef>
              <a:spcAft>
                <a:spcPts val="0"/>
              </a:spcAft>
              <a:buClr>
                <a:schemeClr val="dk1"/>
              </a:buClr>
              <a:buSzPts val="2400"/>
              <a:buFont typeface="Noto Sans Symbols"/>
              <a:buNone/>
            </a:pPr>
            <a:endParaRPr>
              <a:latin typeface="Cambria" panose="02040503050406030204"/>
              <a:ea typeface="Cambria" panose="02040503050406030204"/>
              <a:cs typeface="Cambria" panose="02040503050406030204"/>
              <a:sym typeface="Cambria" panose="02040503050406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panose="020B0604030504040204"/>
              <a:buNone/>
            </a:pPr>
            <a:r>
              <a:rPr lang="en-IN">
                <a:latin typeface="Cambria" panose="02040503050406030204"/>
                <a:ea typeface="Cambria" panose="02040503050406030204"/>
                <a:cs typeface="Cambria" panose="02040503050406030204"/>
                <a:sym typeface="Cambria" panose="02040503050406030204"/>
              </a:rPr>
              <a:t>Abstract</a:t>
            </a:r>
            <a:endParaRPr>
              <a:latin typeface="Cambria" panose="02040503050406030204"/>
              <a:ea typeface="Cambria" panose="02040503050406030204"/>
              <a:cs typeface="Cambria" panose="02040503050406030204"/>
              <a:sym typeface="Cambria" panose="02040503050406030204"/>
            </a:endParaRPr>
          </a:p>
        </p:txBody>
      </p:sp>
      <p:sp>
        <p:nvSpPr>
          <p:cNvPr id="104" name="Google Shape;104;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marL="76200" lvl="0" indent="0" algn="just" rtl="0">
              <a:lnSpc>
                <a:spcPct val="150000"/>
              </a:lnSpc>
              <a:spcBef>
                <a:spcPts val="480"/>
              </a:spcBef>
              <a:spcAft>
                <a:spcPts val="0"/>
              </a:spcAft>
              <a:buSzPts val="2400"/>
              <a:buNone/>
            </a:pPr>
            <a:r>
              <a:rPr lang="en-US" altLang="en-GB" sz="1400" dirty="0">
                <a:latin typeface="Cambria" panose="02040503050406030204"/>
                <a:ea typeface="Cambria" panose="02040503050406030204"/>
                <a:cs typeface="Cambria" panose="02040503050406030204"/>
                <a:sym typeface="Cambria" panose="02040503050406030204"/>
              </a:rPr>
              <a:t>Deepfake technology in the form of face-swapped video is a potential threat to digital media authenticity and trust. The advanced deep learning algorithms employed for generating these artificial videos can imitate real people convincingly and are bound to be utilized to perpetrate acts of misinformation campaigning, identity forgery, and loss of public confidence. This paper aims at constructing a robust AI/ML-based system to detect face-swap manipulations in video material</a:t>
            </a:r>
          </a:p>
          <a:p>
            <a:pPr marL="76200" lvl="0" indent="0" algn="just" rtl="0">
              <a:lnSpc>
                <a:spcPct val="150000"/>
              </a:lnSpc>
              <a:spcBef>
                <a:spcPts val="480"/>
              </a:spcBef>
              <a:spcAft>
                <a:spcPts val="0"/>
              </a:spcAft>
              <a:buSzPts val="2400"/>
              <a:buNone/>
            </a:pPr>
            <a:r>
              <a:rPr lang="en-US" altLang="en-GB" sz="1400" dirty="0">
                <a:latin typeface="Cambria" panose="02040503050406030204"/>
                <a:ea typeface="Cambria" panose="02040503050406030204"/>
                <a:cs typeface="Cambria" panose="02040503050406030204"/>
                <a:sym typeface="Cambria" panose="02040503050406030204"/>
              </a:rPr>
              <a:t>The method suggested employs Convolutional Neural Networks (CNNs) and Long Short-Term Memory (LSTM) networks for extracting spatial and temporal inconsistencies present in deepfakes. CNNs are employed to extract features from individual frames for detecting unnatural texture of the skin, varying illumination, and deviation in facial contours. LSTM networks are subsequently employed to analyze temporal motions between frames to identify inconsistencies in face movements and expressions that are most likely to be indicative of tampering. This combined feature allows extensive scrutiny of video content to enhance detection of subtle artifacts added in face-swapping.</a:t>
            </a:r>
          </a:p>
          <a:p>
            <a:pPr marL="76200" lvl="0" indent="0" algn="just" rtl="0">
              <a:lnSpc>
                <a:spcPct val="150000"/>
              </a:lnSpc>
              <a:spcBef>
                <a:spcPts val="480"/>
              </a:spcBef>
              <a:spcAft>
                <a:spcPts val="0"/>
              </a:spcAft>
              <a:buSzPts val="2400"/>
              <a:buNone/>
            </a:pPr>
            <a:r>
              <a:rPr lang="en-US" altLang="en-GB" sz="1400" dirty="0">
                <a:latin typeface="Cambria" panose="02040503050406030204"/>
                <a:ea typeface="Cambria" panose="02040503050406030204"/>
                <a:cs typeface="Cambria" panose="02040503050406030204"/>
                <a:sym typeface="Cambria" panose="02040503050406030204"/>
              </a:rPr>
              <a:t>Training is conducted on publicly available data sets like FaceForensics++, Celeb-DF, and the Deep Fake Detection Challenge (DFDC) data set to provide a diverse set of manipulation strategies and video qualities. The model returns a probabilistic value between zero and one as a measure of the probability of manipulation to facilitate simple binary classification decisions. The value that can be generated using this can be applied in social media content moderation, forensic analysis, and anti-disinformation activities to ensure trust in digital information platforms.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panose="020B0604030504040204"/>
              <a:buNone/>
            </a:pPr>
            <a:r>
              <a:rPr lang="en-IN"/>
              <a:t>Literature Survey</a:t>
            </a:r>
          </a:p>
        </p:txBody>
      </p:sp>
      <p:graphicFrame>
        <p:nvGraphicFramePr>
          <p:cNvPr id="5" name="Table 4"/>
          <p:cNvGraphicFramePr>
            <a:graphicFrameLocks noGrp="1"/>
          </p:cNvGraphicFramePr>
          <p:nvPr/>
        </p:nvGraphicFramePr>
        <p:xfrm>
          <a:off x="839416" y="1000107"/>
          <a:ext cx="10657183" cy="5010964"/>
        </p:xfrm>
        <a:graphic>
          <a:graphicData uri="http://schemas.openxmlformats.org/drawingml/2006/table">
            <a:tbl>
              <a:tblPr firstRow="1" bandRow="1">
                <a:tableStyleId>{713217DC-971F-4685-83D7-733A616A1CD0}</a:tableStyleId>
              </a:tblPr>
              <a:tblGrid>
                <a:gridCol w="2155685">
                  <a:extLst>
                    <a:ext uri="{9D8B030D-6E8A-4147-A177-3AD203B41FA5}">
                      <a16:colId xmlns:a16="http://schemas.microsoft.com/office/drawing/2014/main" val="20000"/>
                    </a:ext>
                  </a:extLst>
                </a:gridCol>
                <a:gridCol w="2182301">
                  <a:extLst>
                    <a:ext uri="{9D8B030D-6E8A-4147-A177-3AD203B41FA5}">
                      <a16:colId xmlns:a16="http://schemas.microsoft.com/office/drawing/2014/main" val="20001"/>
                    </a:ext>
                  </a:extLst>
                </a:gridCol>
                <a:gridCol w="2182301">
                  <a:extLst>
                    <a:ext uri="{9D8B030D-6E8A-4147-A177-3AD203B41FA5}">
                      <a16:colId xmlns:a16="http://schemas.microsoft.com/office/drawing/2014/main" val="20002"/>
                    </a:ext>
                  </a:extLst>
                </a:gridCol>
                <a:gridCol w="2182301">
                  <a:extLst>
                    <a:ext uri="{9D8B030D-6E8A-4147-A177-3AD203B41FA5}">
                      <a16:colId xmlns:a16="http://schemas.microsoft.com/office/drawing/2014/main" val="20003"/>
                    </a:ext>
                  </a:extLst>
                </a:gridCol>
                <a:gridCol w="1954595">
                  <a:extLst>
                    <a:ext uri="{9D8B030D-6E8A-4147-A177-3AD203B41FA5}">
                      <a16:colId xmlns:a16="http://schemas.microsoft.com/office/drawing/2014/main" val="20004"/>
                    </a:ext>
                  </a:extLst>
                </a:gridCol>
              </a:tblGrid>
              <a:tr h="484677">
                <a:tc>
                  <a:txBody>
                    <a:bodyPr/>
                    <a:lstStyle/>
                    <a:p>
                      <a:pPr algn="ctr">
                        <a:lnSpc>
                          <a:spcPct val="150000"/>
                        </a:lnSpc>
                      </a:pPr>
                      <a:r>
                        <a:rPr lang="en-IN" b="1" dirty="0"/>
                        <a:t>TITLE</a:t>
                      </a:r>
                      <a:endParaRPr lang="en-US" b="1" dirty="0"/>
                    </a:p>
                  </a:txBody>
                  <a:tcPr/>
                </a:tc>
                <a:tc>
                  <a:txBody>
                    <a:bodyPr/>
                    <a:lstStyle/>
                    <a:p>
                      <a:pPr algn="ctr">
                        <a:lnSpc>
                          <a:spcPct val="150000"/>
                        </a:lnSpc>
                      </a:pPr>
                      <a:r>
                        <a:rPr lang="en-IN" dirty="0"/>
                        <a:t> </a:t>
                      </a:r>
                      <a:r>
                        <a:rPr lang="en-US" sz="1400" b="1" i="0" u="none" strike="noStrike" cap="none" dirty="0">
                          <a:solidFill>
                            <a:srgbClr val="000000"/>
                          </a:solidFill>
                          <a:latin typeface="Arial" panose="020B0604020202020204"/>
                          <a:ea typeface="Arial" panose="020B0604020202020204"/>
                          <a:cs typeface="Arial" panose="020B0604020202020204"/>
                          <a:sym typeface="Arial" panose="020B0604020202020204"/>
                        </a:rPr>
                        <a:t>YEAR</a:t>
                      </a:r>
                      <a:endParaRPr lang="en-US" b="1" dirty="0"/>
                    </a:p>
                  </a:txBody>
                  <a:tcPr/>
                </a:tc>
                <a:tc>
                  <a:txBody>
                    <a:bodyPr/>
                    <a:lstStyle/>
                    <a:p>
                      <a:pPr algn="ctr">
                        <a:lnSpc>
                          <a:spcPct val="150000"/>
                        </a:lnSpc>
                      </a:pPr>
                      <a:r>
                        <a:rPr lang="en-US" sz="1400" b="1" i="0" u="none" strike="noStrike" cap="none" dirty="0">
                          <a:solidFill>
                            <a:srgbClr val="000000"/>
                          </a:solidFill>
                          <a:latin typeface="Arial" panose="020B0604020202020204"/>
                          <a:ea typeface="Arial" panose="020B0604020202020204"/>
                          <a:cs typeface="Arial" panose="020B0604020202020204"/>
                          <a:sym typeface="Arial" panose="020B0604020202020204"/>
                        </a:rPr>
                        <a:t>TECHNIQUE USED</a:t>
                      </a:r>
                      <a:endParaRPr lang="en-US" b="1" dirty="0"/>
                    </a:p>
                  </a:txBody>
                  <a:tcPr/>
                </a:tc>
                <a:tc>
                  <a:txBody>
                    <a:bodyPr/>
                    <a:lstStyle/>
                    <a:p>
                      <a:pPr algn="ctr">
                        <a:lnSpc>
                          <a:spcPct val="150000"/>
                        </a:lnSpc>
                      </a:pPr>
                      <a:r>
                        <a:rPr lang="en-US" sz="1400" b="1" i="0" u="none" strike="noStrike" cap="none" dirty="0">
                          <a:solidFill>
                            <a:srgbClr val="000000"/>
                          </a:solidFill>
                          <a:latin typeface="Arial" panose="020B0604020202020204"/>
                          <a:ea typeface="Arial" panose="020B0604020202020204"/>
                          <a:cs typeface="Arial" panose="020B0604020202020204"/>
                          <a:sym typeface="Arial" panose="020B0604020202020204"/>
                        </a:rPr>
                        <a:t>DESCRIPTION</a:t>
                      </a:r>
                      <a:endParaRPr lang="en-US" b="1" dirty="0"/>
                    </a:p>
                  </a:txBody>
                  <a:tcPr/>
                </a:tc>
                <a:tc>
                  <a:txBody>
                    <a:bodyPr/>
                    <a:lstStyle/>
                    <a:p>
                      <a:pPr algn="ctr">
                        <a:lnSpc>
                          <a:spcPct val="150000"/>
                        </a:lnSpc>
                      </a:pPr>
                      <a:r>
                        <a:rPr lang="en-IN" b="1" dirty="0"/>
                        <a:t>ACCURACY</a:t>
                      </a:r>
                      <a:endParaRPr lang="en-US" b="1" dirty="0"/>
                    </a:p>
                  </a:txBody>
                  <a:tcPr/>
                </a:tc>
                <a:extLst>
                  <a:ext uri="{0D108BD9-81ED-4DB2-BD59-A6C34878D82A}">
                    <a16:rowId xmlns:a16="http://schemas.microsoft.com/office/drawing/2014/main" val="10000"/>
                  </a:ext>
                </a:extLst>
              </a:tr>
              <a:tr h="1584959">
                <a:tc>
                  <a:txBody>
                    <a:bodyPr/>
                    <a:lstStyle/>
                    <a:p>
                      <a:pPr algn="l"/>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Face Forensics++: Learning to Detect Manipulated Facial Images [1]</a:t>
                      </a:r>
                      <a:endParaRPr lang="en-US" dirty="0"/>
                    </a:p>
                  </a:txBody>
                  <a:tcPr/>
                </a:tc>
                <a:tc>
                  <a:txBody>
                    <a:bodyPr/>
                    <a:lstStyle/>
                    <a:p>
                      <a:pPr algn="ctr"/>
                      <a:r>
                        <a:rPr lang="en-IN" dirty="0"/>
                        <a:t>2019</a:t>
                      </a:r>
                      <a:endParaRPr lang="en-US" dirty="0"/>
                    </a:p>
                  </a:txBody>
                  <a:tcPr/>
                </a:tc>
                <a:tc>
                  <a:txBody>
                    <a:bodyPr/>
                    <a:lstStyle/>
                    <a:p>
                      <a:pPr algn="l"/>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Convolutional neural networks (CNNs).</a:t>
                      </a:r>
                    </a:p>
                    <a:p>
                      <a:pPr algn="l"/>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Dataset:1000videos.</a:t>
                      </a:r>
                      <a:endParaRPr lang="en-US" dirty="0"/>
                    </a:p>
                  </a:txBody>
                  <a:tcPr/>
                </a:tc>
                <a:tc>
                  <a:txBody>
                    <a:bodyPr/>
                    <a:lstStyle/>
                    <a:p>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It helps to detect fake images from videos by trained forgery detectors.</a:t>
                      </a:r>
                    </a:p>
                    <a:p>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Acquiring the skill of identifying altered facial photographs. </a:t>
                      </a:r>
                      <a:endParaRPr lang="en-US" dirty="0"/>
                    </a:p>
                  </a:txBody>
                  <a:tcPr/>
                </a:tc>
                <a:tc>
                  <a:txBody>
                    <a:bodyPr/>
                    <a:lstStyle/>
                    <a:p>
                      <a:pPr algn="ctr"/>
                      <a:r>
                        <a:rPr lang="en-US" dirty="0"/>
                        <a:t>85.1%</a:t>
                      </a:r>
                    </a:p>
                  </a:txBody>
                  <a:tcPr/>
                </a:tc>
                <a:extLst>
                  <a:ext uri="{0D108BD9-81ED-4DB2-BD59-A6C34878D82A}">
                    <a16:rowId xmlns:a16="http://schemas.microsoft.com/office/drawing/2014/main" val="10001"/>
                  </a:ext>
                </a:extLst>
              </a:tr>
              <a:tr h="1798319">
                <a:tc>
                  <a:txBody>
                    <a:bodyPr/>
                    <a:lstStyle/>
                    <a:p>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Unmasking Deep Fakes with simple Features[2]</a:t>
                      </a:r>
                      <a:endParaRPr lang="en-US" dirty="0"/>
                    </a:p>
                  </a:txBody>
                  <a:tcPr/>
                </a:tc>
                <a:tc>
                  <a:txBody>
                    <a:bodyPr/>
                    <a:lstStyle/>
                    <a:p>
                      <a:pPr algn="ctr"/>
                      <a:r>
                        <a:rPr lang="en-IN" dirty="0"/>
                        <a:t>2019</a:t>
                      </a:r>
                      <a:endParaRPr lang="en-US" dirty="0"/>
                    </a:p>
                  </a:txBody>
                  <a:tcPr/>
                </a:tc>
                <a:tc>
                  <a:txBody>
                    <a:bodyPr/>
                    <a:lstStyle/>
                    <a:p>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GAN</a:t>
                      </a:r>
                    </a:p>
                    <a:p>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Two datasets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Our novel machine learning approach accurately detects manipulated videos with a 90% success rate by analyzing a low resolution video.</a:t>
                      </a:r>
                    </a:p>
                    <a:p>
                      <a:endParaRPr lang="en-US" dirty="0"/>
                    </a:p>
                  </a:txBody>
                  <a:tcPr/>
                </a:tc>
                <a:tc>
                  <a:txBody>
                    <a:bodyPr/>
                    <a:lstStyle/>
                    <a:p>
                      <a:pPr algn="ctr"/>
                      <a:r>
                        <a:rPr lang="en-US" dirty="0"/>
                        <a:t>61.4%</a:t>
                      </a:r>
                    </a:p>
                  </a:txBody>
                  <a:tcPr/>
                </a:tc>
                <a:extLst>
                  <a:ext uri="{0D108BD9-81ED-4DB2-BD59-A6C34878D82A}">
                    <a16:rowId xmlns:a16="http://schemas.microsoft.com/office/drawing/2014/main" val="10002"/>
                  </a:ext>
                </a:extLst>
              </a:tr>
              <a:tr h="1143008">
                <a:tc>
                  <a:txBody>
                    <a:bodyPr/>
                    <a:lstStyle/>
                    <a:p>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Celeb-DF:A Large-scale Challenging Dataset for Deep Fake Forensics[3]</a:t>
                      </a:r>
                      <a:endParaRPr lang="en-US" dirty="0"/>
                    </a:p>
                  </a:txBody>
                  <a:tcPr/>
                </a:tc>
                <a:tc>
                  <a:txBody>
                    <a:bodyPr/>
                    <a:lstStyle/>
                    <a:p>
                      <a:pPr algn="ctr"/>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2020</a:t>
                      </a:r>
                      <a:endParaRPr lang="en-US" dirty="0"/>
                    </a:p>
                  </a:txBody>
                  <a:tcPr/>
                </a:tc>
                <a:tc>
                  <a:txBody>
                    <a:bodyPr/>
                    <a:lstStyle/>
                    <a:p>
                      <a:pPr algn="l"/>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Deep Neural Networks (DNNs)</a:t>
                      </a:r>
                      <a:r>
                        <a:rPr lang="en-US" sz="1400" b="0" i="0" u="none" strike="noStrike" cap="none" baseline="0" dirty="0">
                          <a:solidFill>
                            <a:srgbClr val="000000"/>
                          </a:solidFill>
                          <a:latin typeface="Arial" panose="020B0604020202020204"/>
                          <a:ea typeface="Arial" panose="020B0604020202020204"/>
                          <a:cs typeface="Arial" panose="020B0604020202020204"/>
                          <a:sym typeface="Arial" panose="020B0604020202020204"/>
                        </a:rPr>
                        <a:t>  </a:t>
                      </a:r>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Dataset:5639 high quality videos.</a:t>
                      </a:r>
                      <a:endParaRPr lang="en-US" dirty="0"/>
                    </a:p>
                  </a:txBody>
                  <a:tcPr/>
                </a:tc>
                <a:tc>
                  <a:txBody>
                    <a:bodyPr/>
                    <a:lstStyle/>
                    <a:p>
                      <a:pPr algn="l"/>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Celeb DF is a comprehensive dataset designed to challenge  deep fake.</a:t>
                      </a:r>
                      <a:endParaRPr lang="en-US" dirty="0"/>
                    </a:p>
                  </a:txBody>
                  <a:tcPr/>
                </a:tc>
                <a:tc>
                  <a:txBody>
                    <a:bodyPr/>
                    <a:lstStyle/>
                    <a:p>
                      <a:pPr algn="ctr"/>
                      <a:r>
                        <a:rPr lang="en-US" dirty="0"/>
                        <a:t>75.3%</a:t>
                      </a:r>
                    </a:p>
                    <a:p>
                      <a:pPr algn="ct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panose="020B0604030504040204"/>
              <a:buNone/>
            </a:pPr>
            <a:r>
              <a:rPr lang="en-IN" dirty="0">
                <a:latin typeface="Cambria" panose="02040503050406030204"/>
                <a:ea typeface="Cambria" panose="02040503050406030204"/>
                <a:cs typeface="Cambria" panose="02040503050406030204"/>
                <a:sym typeface="Cambria" panose="02040503050406030204"/>
              </a:rPr>
              <a:t>Literature Review</a:t>
            </a:r>
          </a:p>
        </p:txBody>
      </p:sp>
      <p:graphicFrame>
        <p:nvGraphicFramePr>
          <p:cNvPr id="4" name="Table 3"/>
          <p:cNvGraphicFramePr>
            <a:graphicFrameLocks noGrp="1"/>
          </p:cNvGraphicFramePr>
          <p:nvPr/>
        </p:nvGraphicFramePr>
        <p:xfrm>
          <a:off x="812801" y="1071546"/>
          <a:ext cx="10668000" cy="5320106"/>
        </p:xfrm>
        <a:graphic>
          <a:graphicData uri="http://schemas.openxmlformats.org/drawingml/2006/table">
            <a:tbl>
              <a:tblPr firstRow="1" bandRow="1">
                <a:tableStyleId>{713217DC-971F-4685-83D7-733A616A1CD0}</a:tableStyleId>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2106763">
                  <a:extLst>
                    <a:ext uri="{9D8B030D-6E8A-4147-A177-3AD203B41FA5}">
                      <a16:colId xmlns:a16="http://schemas.microsoft.com/office/drawing/2014/main" val="20002"/>
                    </a:ext>
                  </a:extLst>
                </a:gridCol>
                <a:gridCol w="2160437">
                  <a:extLst>
                    <a:ext uri="{9D8B030D-6E8A-4147-A177-3AD203B41FA5}">
                      <a16:colId xmlns:a16="http://schemas.microsoft.com/office/drawing/2014/main" val="20003"/>
                    </a:ext>
                  </a:extLst>
                </a:gridCol>
                <a:gridCol w="2133600">
                  <a:extLst>
                    <a:ext uri="{9D8B030D-6E8A-4147-A177-3AD203B41FA5}">
                      <a16:colId xmlns:a16="http://schemas.microsoft.com/office/drawing/2014/main" val="20004"/>
                    </a:ext>
                  </a:extLst>
                </a:gridCol>
              </a:tblGrid>
              <a:tr h="185300">
                <a:tc>
                  <a:txBody>
                    <a:bodyPr/>
                    <a:lstStyle/>
                    <a:p>
                      <a:pPr algn="ctr"/>
                      <a:r>
                        <a:rPr lang="en-IN" b="1" dirty="0"/>
                        <a:t>TITLE</a:t>
                      </a:r>
                      <a:endParaRPr lang="en-US" b="1" dirty="0"/>
                    </a:p>
                  </a:txBody>
                  <a:tcPr/>
                </a:tc>
                <a:tc>
                  <a:txBody>
                    <a:bodyPr/>
                    <a:lstStyle/>
                    <a:p>
                      <a:pPr algn="ctr"/>
                      <a:r>
                        <a:rPr lang="en-IN" b="1" dirty="0"/>
                        <a:t>YEAR</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b="1" i="0" u="none" strike="noStrike" cap="none" dirty="0">
                          <a:solidFill>
                            <a:srgbClr val="000000"/>
                          </a:solidFill>
                          <a:latin typeface="Arial" panose="020B0604020202020204"/>
                          <a:ea typeface="Arial" panose="020B0604020202020204"/>
                          <a:cs typeface="Arial" panose="020B0604020202020204"/>
                          <a:sym typeface="Arial" panose="020B0604020202020204"/>
                        </a:rPr>
                        <a:t>TECHNIQUE USED</a:t>
                      </a:r>
                      <a:endParaRPr lang="en-US" b="1" dirty="0"/>
                    </a:p>
                    <a:p>
                      <a:pPr algn="ct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b="1" i="0" u="none" strike="noStrike" cap="none" dirty="0">
                          <a:solidFill>
                            <a:srgbClr val="000000"/>
                          </a:solidFill>
                          <a:latin typeface="Arial" panose="020B0604020202020204"/>
                          <a:ea typeface="Arial" panose="020B0604020202020204"/>
                          <a:cs typeface="Arial" panose="020B0604020202020204"/>
                          <a:sym typeface="Arial" panose="020B0604020202020204"/>
                        </a:rPr>
                        <a:t>DESCRIPTION</a:t>
                      </a:r>
                      <a:endParaRPr lang="en-US" b="1" dirty="0"/>
                    </a:p>
                    <a:p>
                      <a:pPr algn="ct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IN" b="1" dirty="0"/>
                        <a:t>ACCURACY</a:t>
                      </a:r>
                      <a:endParaRPr lang="en-US" b="1" dirty="0"/>
                    </a:p>
                    <a:p>
                      <a:pPr algn="ctr"/>
                      <a:endParaRPr lang="en-US" b="1" dirty="0"/>
                    </a:p>
                  </a:txBody>
                  <a:tcPr/>
                </a:tc>
                <a:extLst>
                  <a:ext uri="{0D108BD9-81ED-4DB2-BD59-A6C34878D82A}">
                    <a16:rowId xmlns:a16="http://schemas.microsoft.com/office/drawing/2014/main" val="10000"/>
                  </a:ext>
                </a:extLst>
              </a:tr>
              <a:tr h="1385177">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The Deep Fake Detection Challenge (DFDC) Dataset [4]</a:t>
                      </a:r>
                      <a:endParaRPr lang="en-US" b="1" dirty="0"/>
                    </a:p>
                  </a:txBody>
                  <a:tcPr/>
                </a:tc>
                <a:tc>
                  <a:txBody>
                    <a:bodyPr/>
                    <a:lstStyle/>
                    <a:p>
                      <a:pPr algn="ctr"/>
                      <a:r>
                        <a:rPr lang="en-IN" dirty="0"/>
                        <a:t>2020</a:t>
                      </a:r>
                      <a:endParaRPr lang="en-US" dirty="0"/>
                    </a:p>
                  </a:txBody>
                  <a:tcPr/>
                </a:tc>
                <a:tc>
                  <a:txBody>
                    <a:bodyPr/>
                    <a:lstStyle/>
                    <a:p>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GAN</a:t>
                      </a:r>
                    </a:p>
                    <a:p>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MTCNN Dataset: 100000 clips from 3426 paidactors.</a:t>
                      </a:r>
                      <a:endParaRPr lang="en-US" dirty="0"/>
                    </a:p>
                  </a:txBody>
                  <a:tcPr/>
                </a:tc>
                <a:tc>
                  <a:txBody>
                    <a:bodyPr/>
                    <a:lstStyle/>
                    <a:p>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A deep fake detection model trained solely on the DFDC dataset has the ability to generalize to </a:t>
                      </a:r>
                      <a:r>
                        <a:rPr lang="en-US" sz="1400" b="0" i="0" u="none" strike="noStrike" cap="none" dirty="0" err="1">
                          <a:solidFill>
                            <a:srgbClr val="000000"/>
                          </a:solidFill>
                          <a:latin typeface="Arial" panose="020B0604020202020204"/>
                          <a:ea typeface="Arial" panose="020B0604020202020204"/>
                          <a:cs typeface="Arial" panose="020B0604020202020204"/>
                          <a:sym typeface="Arial" panose="020B0604020202020204"/>
                        </a:rPr>
                        <a:t>authentic"in</a:t>
                      </a:r>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-the- wild" deep fake videos.</a:t>
                      </a:r>
                      <a:endParaRPr lang="en-US" dirty="0"/>
                    </a:p>
                  </a:txBody>
                  <a:tcPr/>
                </a:tc>
                <a:tc>
                  <a:txBody>
                    <a:bodyPr/>
                    <a:lstStyle/>
                    <a:p>
                      <a:pPr algn="ctr"/>
                      <a:r>
                        <a:rPr lang="en-US" dirty="0"/>
                        <a:t>55.9%</a:t>
                      </a:r>
                    </a:p>
                  </a:txBody>
                  <a:tcPr/>
                </a:tc>
                <a:extLst>
                  <a:ext uri="{0D108BD9-81ED-4DB2-BD59-A6C34878D82A}">
                    <a16:rowId xmlns:a16="http://schemas.microsoft.com/office/drawing/2014/main" val="10001"/>
                  </a:ext>
                </a:extLst>
              </a:tr>
              <a:tr h="1816121">
                <a:tc>
                  <a:txBody>
                    <a:bodyPr/>
                    <a:lstStyle/>
                    <a:p>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Video Face</a:t>
                      </a:r>
                      <a:r>
                        <a:rPr lang="en-US" sz="1400" b="0" i="0" u="none" strike="noStrike" cap="none" baseline="0" dirty="0">
                          <a:solidFill>
                            <a:srgbClr val="000000"/>
                          </a:solidFill>
                          <a:latin typeface="Arial" panose="020B0604020202020204"/>
                          <a:ea typeface="Arial" panose="020B0604020202020204"/>
                          <a:cs typeface="Arial" panose="020B0604020202020204"/>
                          <a:sym typeface="Arial" panose="020B0604020202020204"/>
                        </a:rPr>
                        <a:t> </a:t>
                      </a:r>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Manipulation Detection Through Ensemble of CNNs [5]</a:t>
                      </a:r>
                      <a:endParaRPr lang="en-US" dirty="0"/>
                    </a:p>
                  </a:txBody>
                  <a:tcPr/>
                </a:tc>
                <a:tc>
                  <a:txBody>
                    <a:bodyPr/>
                    <a:lstStyle/>
                    <a:p>
                      <a:pPr algn="ctr"/>
                      <a:r>
                        <a:rPr lang="en-IN" dirty="0"/>
                        <a:t>2020</a:t>
                      </a:r>
                      <a:endParaRPr lang="en-US" dirty="0"/>
                    </a:p>
                  </a:txBody>
                  <a:tcPr/>
                </a:tc>
                <a:tc>
                  <a:txBody>
                    <a:bodyPr/>
                    <a:lstStyle/>
                    <a:p>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CNN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The solution presented involves deriving various models from a</a:t>
                      </a:r>
                      <a:r>
                        <a:rPr lang="en-US" sz="1400" b="0" i="0" u="none" strike="noStrike" cap="none" baseline="0" dirty="0">
                          <a:solidFill>
                            <a:srgbClr val="000000"/>
                          </a:solidFill>
                          <a:latin typeface="Arial" panose="020B0604020202020204"/>
                          <a:ea typeface="Arial" panose="020B0604020202020204"/>
                          <a:cs typeface="Arial" panose="020B0604020202020204"/>
                          <a:sym typeface="Arial" panose="020B0604020202020204"/>
                        </a:rPr>
                        <a:t> </a:t>
                      </a:r>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foundational network (EfficientNetB4) by incorporating attention layers</a:t>
                      </a:r>
                    </a:p>
                    <a:p>
                      <a:endParaRPr lang="en-US" dirty="0"/>
                    </a:p>
                  </a:txBody>
                  <a:tcPr/>
                </a:tc>
                <a:tc>
                  <a:txBody>
                    <a:bodyPr/>
                    <a:lstStyle/>
                    <a:p>
                      <a:pPr algn="ctr"/>
                      <a:r>
                        <a:rPr lang="en-US" dirty="0"/>
                        <a:t>72.7%</a:t>
                      </a:r>
                    </a:p>
                  </a:txBody>
                  <a:tcPr/>
                </a:tc>
                <a:extLst>
                  <a:ext uri="{0D108BD9-81ED-4DB2-BD59-A6C34878D82A}">
                    <a16:rowId xmlns:a16="http://schemas.microsoft.com/office/drawing/2014/main" val="10002"/>
                  </a:ext>
                </a:extLst>
              </a:tr>
              <a:tr h="1600648">
                <a:tc>
                  <a:txBody>
                    <a:bodyPr/>
                    <a:lstStyle/>
                    <a:p>
                      <a:pPr algn="l"/>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Learning Self Consistency for  Deep fake Detection [6]</a:t>
                      </a:r>
                      <a:endParaRPr lang="en-US" dirty="0"/>
                    </a:p>
                  </a:txBody>
                  <a:tcPr/>
                </a:tc>
                <a:tc>
                  <a:txBody>
                    <a:bodyPr/>
                    <a:lstStyle/>
                    <a:p>
                      <a:pPr algn="ctr"/>
                      <a:r>
                        <a:rPr lang="en-IN" dirty="0"/>
                        <a:t>2021</a:t>
                      </a:r>
                      <a:endParaRPr lang="en-US" dirty="0"/>
                    </a:p>
                  </a:txBody>
                  <a:tcPr/>
                </a:tc>
                <a:tc>
                  <a:txBody>
                    <a:bodyPr/>
                    <a:lstStyle/>
                    <a:p>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Pair-</a:t>
                      </a:r>
                      <a:r>
                        <a:rPr lang="en-US" sz="1400" b="0" i="0" u="none" strike="noStrike" cap="none" dirty="0" err="1">
                          <a:solidFill>
                            <a:srgbClr val="000000"/>
                          </a:solidFill>
                          <a:latin typeface="Arial" panose="020B0604020202020204"/>
                          <a:ea typeface="Arial" panose="020B0604020202020204"/>
                          <a:cs typeface="Arial" panose="020B0604020202020204"/>
                          <a:sym typeface="Arial" panose="020B0604020202020204"/>
                        </a:rPr>
                        <a:t>wiseself</a:t>
                      </a:r>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-consistency learning (PCL)</a:t>
                      </a:r>
                      <a:endParaRPr lang="en-US" dirty="0"/>
                    </a:p>
                  </a:txBody>
                  <a:tcPr/>
                </a:tc>
                <a:tc>
                  <a:txBody>
                    <a:bodyPr/>
                    <a:lstStyle/>
                    <a:p>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The new Deep fake detection system is effectively differentiate between authentic and manipulated  faces bas do their varying image quality.</a:t>
                      </a:r>
                      <a:endParaRPr lang="en-US" dirty="0"/>
                    </a:p>
                  </a:txBody>
                  <a:tcPr/>
                </a:tc>
                <a:tc>
                  <a:txBody>
                    <a:bodyPr/>
                    <a:lstStyle/>
                    <a:p>
                      <a:pPr algn="ctr"/>
                      <a:r>
                        <a:rPr lang="en-US" dirty="0"/>
                        <a:t>56.5%</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6"/>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panose="020B0604030504040204"/>
              <a:buNone/>
            </a:pPr>
            <a:r>
              <a:rPr lang="en-IN"/>
              <a:t>Literature Review</a:t>
            </a:r>
          </a:p>
        </p:txBody>
      </p:sp>
      <p:graphicFrame>
        <p:nvGraphicFramePr>
          <p:cNvPr id="4" name="Table 3"/>
          <p:cNvGraphicFramePr>
            <a:graphicFrameLocks noGrp="1"/>
          </p:cNvGraphicFramePr>
          <p:nvPr/>
        </p:nvGraphicFramePr>
        <p:xfrm>
          <a:off x="812801" y="928670"/>
          <a:ext cx="10668000" cy="5913120"/>
        </p:xfrm>
        <a:graphic>
          <a:graphicData uri="http://schemas.openxmlformats.org/drawingml/2006/table">
            <a:tbl>
              <a:tblPr firstRow="1" bandRow="1">
                <a:tableStyleId>{713217DC-971F-4685-83D7-733A616A1CD0}</a:tableStyleId>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gridCol w="2133600">
                  <a:extLst>
                    <a:ext uri="{9D8B030D-6E8A-4147-A177-3AD203B41FA5}">
                      <a16:colId xmlns:a16="http://schemas.microsoft.com/office/drawing/2014/main" val="20004"/>
                    </a:ext>
                  </a:extLst>
                </a:gridCol>
              </a:tblGrid>
              <a:tr h="475186">
                <a:tc>
                  <a:txBody>
                    <a:bodyPr/>
                    <a:lstStyle/>
                    <a:p>
                      <a:pPr algn="ctr"/>
                      <a:r>
                        <a:rPr lang="en-IN" b="1" dirty="0"/>
                        <a:t>TITLE</a:t>
                      </a:r>
                      <a:endParaRPr lang="en-US" b="1" dirty="0"/>
                    </a:p>
                  </a:txBody>
                  <a:tcPr/>
                </a:tc>
                <a:tc>
                  <a:txBody>
                    <a:bodyPr/>
                    <a:lstStyle/>
                    <a:p>
                      <a:pPr algn="ctr"/>
                      <a:r>
                        <a:rPr lang="en-IN" b="1" dirty="0"/>
                        <a:t> YEAR</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b="1" i="0" u="none" strike="noStrike" cap="none" dirty="0">
                          <a:solidFill>
                            <a:srgbClr val="000000"/>
                          </a:solidFill>
                          <a:latin typeface="Arial" panose="020B0604020202020204"/>
                          <a:ea typeface="Arial" panose="020B0604020202020204"/>
                          <a:cs typeface="Arial" panose="020B0604020202020204"/>
                          <a:sym typeface="Arial" panose="020B0604020202020204"/>
                        </a:rPr>
                        <a:t>TECHNIQUE USED</a:t>
                      </a:r>
                      <a:endParaRPr lang="en-US" b="1" dirty="0"/>
                    </a:p>
                    <a:p>
                      <a:pPr algn="ctr"/>
                      <a:endParaRPr lang="en-US" b="1" dirty="0"/>
                    </a:p>
                  </a:txBody>
                  <a:tcPr/>
                </a:tc>
                <a:tc>
                  <a:txBody>
                    <a:bodyPr/>
                    <a:lstStyle/>
                    <a:p>
                      <a:pPr algn="ctr"/>
                      <a:r>
                        <a:rPr lang="en-IN" b="1" dirty="0"/>
                        <a:t>DESCRIPTION </a:t>
                      </a:r>
                      <a:endParaRPr lang="en-US" b="1" dirty="0"/>
                    </a:p>
                  </a:txBody>
                  <a:tcPr/>
                </a:tc>
                <a:tc>
                  <a:txBody>
                    <a:bodyPr/>
                    <a:lstStyle/>
                    <a:p>
                      <a:pPr algn="ctr"/>
                      <a:r>
                        <a:rPr lang="en-IN" b="1" dirty="0"/>
                        <a:t> ACCURACY</a:t>
                      </a:r>
                      <a:endParaRPr lang="en-US" b="1" dirty="0"/>
                    </a:p>
                  </a:txBody>
                  <a:tcPr/>
                </a:tc>
                <a:extLst>
                  <a:ext uri="{0D108BD9-81ED-4DB2-BD59-A6C34878D82A}">
                    <a16:rowId xmlns:a16="http://schemas.microsoft.com/office/drawing/2014/main" val="10000"/>
                  </a:ext>
                </a:extLst>
              </a:tr>
              <a:tr h="1993459">
                <a:tc>
                  <a:txBody>
                    <a:bodyPr/>
                    <a:lstStyle/>
                    <a:p>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Wild Deep fake: A Challenging</a:t>
                      </a:r>
                      <a:r>
                        <a:rPr lang="en-US" sz="1400" b="0" i="0" u="none" strike="noStrike" cap="none" baseline="0" dirty="0">
                          <a:solidFill>
                            <a:srgbClr val="000000"/>
                          </a:solidFill>
                          <a:latin typeface="Arial" panose="020B0604020202020204"/>
                          <a:ea typeface="Arial" panose="020B0604020202020204"/>
                          <a:cs typeface="Arial" panose="020B0604020202020204"/>
                          <a:sym typeface="Arial" panose="020B0604020202020204"/>
                        </a:rPr>
                        <a:t> </a:t>
                      </a:r>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Real- World Dataset for Deep fake Detection[7]</a:t>
                      </a:r>
                      <a:endParaRPr lang="en-US" dirty="0"/>
                    </a:p>
                  </a:txBody>
                  <a:tcPr/>
                </a:tc>
                <a:tc>
                  <a:txBody>
                    <a:bodyPr/>
                    <a:lstStyle/>
                    <a:p>
                      <a:pPr algn="ctr"/>
                      <a:r>
                        <a:rPr lang="en-IN" dirty="0"/>
                        <a:t>2021</a:t>
                      </a:r>
                      <a:endParaRPr lang="en-US" dirty="0"/>
                    </a:p>
                  </a:txBody>
                  <a:tcPr/>
                </a:tc>
                <a:tc>
                  <a:txBody>
                    <a:bodyPr/>
                    <a:lstStyle/>
                    <a:p>
                      <a:pPr algn="l"/>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Attention- based Deep fake Detection Networks (ADDNets)</a:t>
                      </a:r>
                      <a:endParaRPr lang="en-US" dirty="0"/>
                    </a:p>
                  </a:txBody>
                  <a:tcPr/>
                </a:tc>
                <a:tc>
                  <a:txBody>
                    <a:bodyPr/>
                    <a:lstStyle/>
                    <a:p>
                      <a:pPr algn="l"/>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The dataset includes a diverse range of deep fake videos that have been meticulously crafted to closely resemble authentic footage, making it a formidable test for even the most advanced detection systems.</a:t>
                      </a:r>
                      <a:endParaRPr lang="en-US" sz="1400" dirty="0"/>
                    </a:p>
                  </a:txBody>
                  <a:tcPr/>
                </a:tc>
                <a:tc>
                  <a:txBody>
                    <a:bodyPr/>
                    <a:lstStyle/>
                    <a:p>
                      <a:pPr algn="ctr"/>
                      <a:r>
                        <a:rPr lang="en-US" dirty="0"/>
                        <a:t>52.8%</a:t>
                      </a:r>
                    </a:p>
                  </a:txBody>
                  <a:tcPr/>
                </a:tc>
                <a:extLst>
                  <a:ext uri="{0D108BD9-81ED-4DB2-BD59-A6C34878D82A}">
                    <a16:rowId xmlns:a16="http://schemas.microsoft.com/office/drawing/2014/main" val="10001"/>
                  </a:ext>
                </a:extLst>
              </a:tr>
              <a:tr h="1611152">
                <a:tc>
                  <a:txBody>
                    <a:bodyPr/>
                    <a:lstStyle/>
                    <a:p>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Detecting Deep fakes with</a:t>
                      </a:r>
                      <a:r>
                        <a:rPr lang="en-US" sz="1400" b="0" i="0" u="none" strike="noStrike" cap="none" baseline="0" dirty="0">
                          <a:solidFill>
                            <a:srgbClr val="000000"/>
                          </a:solidFill>
                          <a:latin typeface="Arial" panose="020B0604020202020204"/>
                          <a:ea typeface="Arial" panose="020B0604020202020204"/>
                          <a:cs typeface="Arial" panose="020B0604020202020204"/>
                          <a:sym typeface="Arial" panose="020B0604020202020204"/>
                        </a:rPr>
                        <a:t> </a:t>
                      </a:r>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Self-Blended Images [8]</a:t>
                      </a:r>
                      <a:endParaRPr lang="en-US" dirty="0"/>
                    </a:p>
                  </a:txBody>
                  <a:tcPr/>
                </a:tc>
                <a:tc>
                  <a:txBody>
                    <a:bodyPr/>
                    <a:lstStyle/>
                    <a:p>
                      <a:pPr algn="ctr"/>
                      <a:r>
                        <a:rPr lang="en-IN" dirty="0"/>
                        <a:t>2022</a:t>
                      </a:r>
                      <a:endParaRPr lang="en-US" dirty="0"/>
                    </a:p>
                  </a:txBody>
                  <a:tcPr/>
                </a:tc>
                <a:tc>
                  <a:txBody>
                    <a:bodyPr/>
                    <a:lstStyle/>
                    <a:p>
                      <a:pPr algn="l"/>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Self blended images(SBIs)</a:t>
                      </a:r>
                      <a:endParaRPr lang="en-US" dirty="0"/>
                    </a:p>
                  </a:txBody>
                  <a:tcPr/>
                </a:tc>
                <a:tc>
                  <a:txBody>
                    <a:bodyPr/>
                    <a:lstStyle/>
                    <a:p>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Self-Blended Images involve the use of advanced algorithms and machine learning techniques to analyze and compare various facial features within a video. </a:t>
                      </a:r>
                      <a:endParaRPr lang="en-US" sz="1400" dirty="0"/>
                    </a:p>
                  </a:txBody>
                  <a:tcPr/>
                </a:tc>
                <a:tc>
                  <a:txBody>
                    <a:bodyPr/>
                    <a:lstStyle/>
                    <a:p>
                      <a:pPr algn="ctr"/>
                      <a:r>
                        <a:rPr lang="en-US" dirty="0"/>
                        <a:t>56.1%</a:t>
                      </a:r>
                    </a:p>
                  </a:txBody>
                  <a:tcPr/>
                </a:tc>
                <a:extLst>
                  <a:ext uri="{0D108BD9-81ED-4DB2-BD59-A6C34878D82A}">
                    <a16:rowId xmlns:a16="http://schemas.microsoft.com/office/drawing/2014/main" val="10002"/>
                  </a:ext>
                </a:extLst>
              </a:tr>
              <a:tr h="1228845">
                <a:tc>
                  <a:txBody>
                    <a:bodyPr/>
                    <a:lstStyle/>
                    <a:p>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Explaining Deepfake Detection by Analysing Image Matching [9]</a:t>
                      </a:r>
                      <a:endParaRPr lang="en-US" dirty="0"/>
                    </a:p>
                  </a:txBody>
                  <a:tcPr/>
                </a:tc>
                <a:tc>
                  <a:txBody>
                    <a:bodyPr/>
                    <a:lstStyle/>
                    <a:p>
                      <a:pPr algn="ctr"/>
                      <a:r>
                        <a:rPr lang="en-IN" dirty="0"/>
                        <a:t>2022</a:t>
                      </a:r>
                      <a:endParaRPr lang="en-US" dirty="0"/>
                    </a:p>
                  </a:txBody>
                  <a:tcPr/>
                </a:tc>
                <a:tc>
                  <a:txBody>
                    <a:bodyPr/>
                    <a:lstStyle/>
                    <a:p>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FST-Matching, DNNs</a:t>
                      </a:r>
                      <a:endParaRPr lang="en-US" dirty="0"/>
                    </a:p>
                  </a:txBody>
                  <a:tcPr/>
                </a:tc>
                <a:tc>
                  <a:txBody>
                    <a:bodyPr/>
                    <a:lstStyle/>
                    <a:p>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The process of identifying deep fake content involves a thorough analysis of image matching techniques.</a:t>
                      </a:r>
                      <a:endParaRPr lang="en-US" dirty="0"/>
                    </a:p>
                  </a:txBody>
                  <a:tcPr/>
                </a:tc>
                <a:tc>
                  <a:txBody>
                    <a:bodyPr/>
                    <a:lstStyle/>
                    <a:p>
                      <a:pPr algn="ctr"/>
                      <a:r>
                        <a:rPr lang="en-US" dirty="0"/>
                        <a:t>81.1%</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mbria" panose="02040503050406030204"/>
                <a:ea typeface="Cambria" panose="02040503050406030204"/>
                <a:cs typeface="Cambria" panose="02040503050406030204"/>
                <a:sym typeface="Cambria" panose="02040503050406030204"/>
              </a:rPr>
              <a:t>Literature Review</a:t>
            </a:r>
            <a:endParaRPr lang="en-US" dirty="0"/>
          </a:p>
        </p:txBody>
      </p:sp>
      <p:sp>
        <p:nvSpPr>
          <p:cNvPr id="3" name="Text Placeholder 2"/>
          <p:cNvSpPr>
            <a:spLocks noGrp="1"/>
          </p:cNvSpPr>
          <p:nvPr>
            <p:ph type="body" idx="1"/>
          </p:nvPr>
        </p:nvSpPr>
        <p:spPr>
          <a:xfrm>
            <a:off x="11435080" y="6050281"/>
            <a:ext cx="45719" cy="45719"/>
          </a:xfrm>
        </p:spPr>
        <p:txBody>
          <a:bodyPr>
            <a:normAutofit fontScale="25000" lnSpcReduction="20000"/>
          </a:bodyPr>
          <a:lstStyle/>
          <a:p>
            <a:endParaRPr lang="en-US" dirty="0"/>
          </a:p>
        </p:txBody>
      </p:sp>
      <p:graphicFrame>
        <p:nvGraphicFramePr>
          <p:cNvPr id="4" name="Table 3"/>
          <p:cNvGraphicFramePr>
            <a:graphicFrameLocks noGrp="1"/>
          </p:cNvGraphicFramePr>
          <p:nvPr/>
        </p:nvGraphicFramePr>
        <p:xfrm>
          <a:off x="812800" y="1268760"/>
          <a:ext cx="10668000" cy="5109213"/>
        </p:xfrm>
        <a:graphic>
          <a:graphicData uri="http://schemas.openxmlformats.org/drawingml/2006/table">
            <a:tbl>
              <a:tblPr firstRow="1" bandRow="1">
                <a:tableStyleId>{713217DC-971F-4685-83D7-733A616A1CD0}</a:tableStyleId>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gridCol w="2133600">
                  <a:extLst>
                    <a:ext uri="{9D8B030D-6E8A-4147-A177-3AD203B41FA5}">
                      <a16:colId xmlns:a16="http://schemas.microsoft.com/office/drawing/2014/main" val="20004"/>
                    </a:ext>
                  </a:extLst>
                </a:gridCol>
              </a:tblGrid>
              <a:tr h="445773">
                <a:tc>
                  <a:txBody>
                    <a:bodyPr/>
                    <a:lstStyle/>
                    <a:p>
                      <a:pPr algn="ctr"/>
                      <a:r>
                        <a:rPr lang="en-IN" b="1" dirty="0"/>
                        <a:t>TITLE</a:t>
                      </a:r>
                      <a:endParaRPr lang="en-US" b="1" dirty="0"/>
                    </a:p>
                  </a:txBody>
                  <a:tcPr/>
                </a:tc>
                <a:tc>
                  <a:txBody>
                    <a:bodyPr/>
                    <a:lstStyle/>
                    <a:p>
                      <a:pPr algn="ctr"/>
                      <a:r>
                        <a:rPr lang="en-IN" b="1" dirty="0"/>
                        <a:t>YEAR</a:t>
                      </a:r>
                      <a:endParaRPr lang="en-US" b="1" dirty="0"/>
                    </a:p>
                  </a:txBody>
                  <a:tcPr/>
                </a:tc>
                <a:tc>
                  <a:txBody>
                    <a:bodyPr/>
                    <a:lstStyle/>
                    <a:p>
                      <a:pPr algn="ctr"/>
                      <a:r>
                        <a:rPr lang="en-IN" b="1" dirty="0"/>
                        <a:t>TECHNIQUES</a:t>
                      </a:r>
                      <a:r>
                        <a:rPr lang="en-IN" b="1" baseline="0" dirty="0"/>
                        <a:t> USED</a:t>
                      </a:r>
                      <a:endParaRPr lang="en-US" b="1" dirty="0"/>
                    </a:p>
                  </a:txBody>
                  <a:tcPr/>
                </a:tc>
                <a:tc>
                  <a:txBody>
                    <a:bodyPr/>
                    <a:lstStyle/>
                    <a:p>
                      <a:pPr algn="ctr"/>
                      <a:r>
                        <a:rPr lang="en-IN" b="1" dirty="0"/>
                        <a:t> DESCRIPTION</a:t>
                      </a:r>
                      <a:endParaRPr lang="en-US" b="1" dirty="0"/>
                    </a:p>
                  </a:txBody>
                  <a:tcPr/>
                </a:tc>
                <a:tc>
                  <a:txBody>
                    <a:bodyPr/>
                    <a:lstStyle/>
                    <a:p>
                      <a:pPr algn="ctr"/>
                      <a:r>
                        <a:rPr lang="en-IN" b="1" dirty="0"/>
                        <a:t>ACCURACY</a:t>
                      </a:r>
                      <a:endParaRPr lang="en-US" b="1" dirty="0"/>
                    </a:p>
                  </a:txBody>
                  <a:tcPr/>
                </a:tc>
                <a:extLst>
                  <a:ext uri="{0D108BD9-81ED-4DB2-BD59-A6C34878D82A}">
                    <a16:rowId xmlns:a16="http://schemas.microsoft.com/office/drawing/2014/main" val="10000"/>
                  </a:ext>
                </a:extLst>
              </a:tr>
              <a:tr h="1960695">
                <a:tc>
                  <a:txBody>
                    <a:bodyPr/>
                    <a:lstStyle/>
                    <a:p>
                      <a:pPr algn="l"/>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Deep Fidelity:</a:t>
                      </a:r>
                    </a:p>
                    <a:p>
                      <a:pPr algn="l"/>
                      <a:r>
                        <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rPr>
                        <a:t>Perceptual Forgery Fidelity Assessment for Deep fake Detection [10]</a:t>
                      </a:r>
                      <a:endParaRPr lang="en-US" dirty="0"/>
                    </a:p>
                  </a:txBody>
                  <a:tcPr/>
                </a:tc>
                <a:tc>
                  <a:txBody>
                    <a:bodyPr/>
                    <a:lstStyle/>
                    <a:p>
                      <a:pPr algn="ctr"/>
                      <a:r>
                        <a:rPr lang="en-IN" dirty="0"/>
                        <a:t>2023</a:t>
                      </a:r>
                      <a:endParaRPr lang="en-US" dirty="0"/>
                    </a:p>
                  </a:txBody>
                  <a:tcPr/>
                </a:tc>
                <a:tc>
                  <a:txBody>
                    <a:bodyPr/>
                    <a:lstStyle/>
                    <a:p>
                      <a:r>
                        <a:rPr lang="en-US" dirty="0"/>
                        <a:t>SSAAFormer</a:t>
                      </a:r>
                    </a:p>
                  </a:txBody>
                  <a:tcPr/>
                </a:tc>
                <a:tc>
                  <a:txBody>
                    <a:bodyPr/>
                    <a:lstStyle/>
                    <a:p>
                      <a:r>
                        <a:rPr lang="en-US" dirty="0"/>
                        <a:t>The proposed Deep Fidelity framework aims to dynamically identify real and fake faces by examining the fidelity of facial images, taking into account the diverse quality levels present in</a:t>
                      </a:r>
                      <a:r>
                        <a:rPr lang="en-US" baseline="0" dirty="0"/>
                        <a:t> </a:t>
                      </a:r>
                      <a:r>
                        <a:rPr lang="en-US" dirty="0"/>
                        <a:t>both categories.</a:t>
                      </a:r>
                    </a:p>
                  </a:txBody>
                  <a:tcPr/>
                </a:tc>
                <a:tc>
                  <a:txBody>
                    <a:bodyPr/>
                    <a:lstStyle/>
                    <a:p>
                      <a:pPr algn="ctr"/>
                      <a:r>
                        <a:rPr lang="en-US" dirty="0"/>
                        <a:t>55.9%</a:t>
                      </a:r>
                    </a:p>
                  </a:txBody>
                  <a:tcPr/>
                </a:tc>
                <a:extLst>
                  <a:ext uri="{0D108BD9-81ED-4DB2-BD59-A6C34878D82A}">
                    <a16:rowId xmlns:a16="http://schemas.microsoft.com/office/drawing/2014/main" val="10001"/>
                  </a:ext>
                </a:extLst>
              </a:tr>
              <a:tr h="2584553">
                <a:tc>
                  <a:txBody>
                    <a:bodyPr/>
                    <a:lstStyle/>
                    <a:p>
                      <a:r>
                        <a:rPr lang="en-US" dirty="0"/>
                        <a:t>Masked Conditional Diffusion Model for Enhancing Deep fake Detection [11]</a:t>
                      </a:r>
                    </a:p>
                  </a:txBody>
                  <a:tcPr/>
                </a:tc>
                <a:tc>
                  <a:txBody>
                    <a:bodyPr/>
                    <a:lstStyle/>
                    <a:p>
                      <a:pPr algn="ctr"/>
                      <a:r>
                        <a:rPr lang="en-IN" dirty="0"/>
                        <a:t>2024</a:t>
                      </a:r>
                      <a:endParaRPr lang="en-US" dirty="0"/>
                    </a:p>
                  </a:txBody>
                  <a:tcPr/>
                </a:tc>
                <a:tc>
                  <a:txBody>
                    <a:bodyPr/>
                    <a:lstStyle/>
                    <a:p>
                      <a:r>
                        <a:rPr lang="en-US" dirty="0"/>
                        <a:t>Masked Conditional Diffusion Model (MCDM) Data Augmentation</a:t>
                      </a:r>
                    </a:p>
                  </a:txBody>
                  <a:tcPr/>
                </a:tc>
                <a:tc>
                  <a:txBody>
                    <a:bodyPr/>
                    <a:lstStyle/>
                    <a:p>
                      <a:r>
                        <a:rPr lang="en-US" dirty="0"/>
                        <a:t>The MCDM is a cutting-edge technique that has been developed to enhance the detection of deep fake videos. Deep fake videos are</a:t>
                      </a:r>
                      <a:r>
                        <a:rPr lang="en-US" baseline="0" dirty="0"/>
                        <a:t> </a:t>
                      </a:r>
                      <a:r>
                        <a:rPr lang="en-US" dirty="0"/>
                        <a:t>manipulated</a:t>
                      </a:r>
                      <a:r>
                        <a:rPr lang="en-US" baseline="0" dirty="0"/>
                        <a:t> </a:t>
                      </a:r>
                      <a:r>
                        <a:rPr lang="en-US" dirty="0"/>
                        <a:t>videos that use artificial intelligence to replace the face of a person in an existing video with</a:t>
                      </a:r>
                      <a:r>
                        <a:rPr lang="en-US" baseline="0" dirty="0"/>
                        <a:t> </a:t>
                      </a:r>
                      <a:r>
                        <a:rPr lang="en-US" dirty="0"/>
                        <a:t>someone</a:t>
                      </a:r>
                      <a:r>
                        <a:rPr lang="en-US" baseline="0" dirty="0"/>
                        <a:t> </a:t>
                      </a:r>
                      <a:r>
                        <a:rPr lang="en-US" dirty="0"/>
                        <a:t>else's face</a:t>
                      </a:r>
                    </a:p>
                  </a:txBody>
                  <a:tcPr/>
                </a:tc>
                <a:tc>
                  <a:txBody>
                    <a:bodyPr/>
                    <a:lstStyle/>
                    <a:p>
                      <a:pPr algn="ctr"/>
                      <a:r>
                        <a:rPr lang="en-US" dirty="0"/>
                        <a:t>89.0%</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7"/>
          <p:cNvSpPr txBox="1">
            <a:spLocks noGrp="1"/>
          </p:cNvSpPr>
          <p:nvPr>
            <p:ph type="title"/>
          </p:nvPr>
        </p:nvSpPr>
        <p:spPr>
          <a:xfrm>
            <a:off x="829425" y="266326"/>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panose="020B0604030504040204"/>
              <a:buNone/>
            </a:pPr>
            <a:r>
              <a:rPr lang="en-IN">
                <a:latin typeface="Cambria" panose="02040503050406030204"/>
                <a:ea typeface="Cambria" panose="02040503050406030204"/>
                <a:cs typeface="Cambria" panose="02040503050406030204"/>
                <a:sym typeface="Cambria" panose="02040503050406030204"/>
              </a:rPr>
              <a:t>Objectives</a:t>
            </a:r>
          </a:p>
        </p:txBody>
      </p:sp>
      <p:sp>
        <p:nvSpPr>
          <p:cNvPr id="128" name="Google Shape;128;p7"/>
          <p:cNvSpPr txBox="1">
            <a:spLocks noGrp="1"/>
          </p:cNvSpPr>
          <p:nvPr>
            <p:ph type="body" idx="1"/>
          </p:nvPr>
        </p:nvSpPr>
        <p:spPr>
          <a:xfrm>
            <a:off x="580044" y="893619"/>
            <a:ext cx="10668000" cy="4953000"/>
          </a:xfrm>
          <a:prstGeom prst="rect">
            <a:avLst/>
          </a:prstGeom>
          <a:noFill/>
          <a:ln>
            <a:noFill/>
          </a:ln>
        </p:spPr>
        <p:txBody>
          <a:bodyPr spcFirstLastPara="1" wrap="square" lIns="91425" tIns="45700" rIns="91425" bIns="45700" anchor="t" anchorCtr="0">
            <a:noAutofit/>
          </a:bodyPr>
          <a:lstStyle/>
          <a:p>
            <a:pPr marL="609600" lvl="0" indent="-457200" algn="just" rtl="0">
              <a:lnSpc>
                <a:spcPct val="170000"/>
              </a:lnSpc>
              <a:spcBef>
                <a:spcPts val="0"/>
              </a:spcBef>
              <a:spcAft>
                <a:spcPts val="0"/>
              </a:spcAft>
              <a:buSzPts val="2400"/>
              <a:buChar char="•"/>
            </a:pPr>
            <a:r>
              <a:rPr lang="en-IN" sz="1600" b="1" dirty="0">
                <a:latin typeface="Cambria" panose="02040503050406030204"/>
                <a:ea typeface="Cambria" panose="02040503050406030204"/>
                <a:cs typeface="Cambria" panose="02040503050406030204"/>
                <a:sym typeface="Cambria" panose="02040503050406030204"/>
              </a:rPr>
              <a:t>Develop an Effective Deepfake Detection System:</a:t>
            </a:r>
            <a:r>
              <a:rPr lang="en-IN" sz="1600" dirty="0">
                <a:latin typeface="Cambria" panose="02040503050406030204"/>
                <a:ea typeface="Cambria" panose="02040503050406030204"/>
                <a:cs typeface="Cambria" panose="02040503050406030204"/>
                <a:sym typeface="Cambria" panose="02040503050406030204"/>
              </a:rPr>
              <a:t> Build a robust AI-based model capable of accurately detecting face-swapped deepfake videos.</a:t>
            </a:r>
          </a:p>
          <a:p>
            <a:pPr marL="609600" lvl="0" indent="-457200" algn="just" rtl="0">
              <a:lnSpc>
                <a:spcPct val="170000"/>
              </a:lnSpc>
              <a:spcBef>
                <a:spcPts val="0"/>
              </a:spcBef>
              <a:spcAft>
                <a:spcPts val="0"/>
              </a:spcAft>
              <a:buSzPts val="2400"/>
              <a:buChar char="•"/>
            </a:pPr>
            <a:r>
              <a:rPr lang="en-IN" sz="1600" b="1" dirty="0">
                <a:latin typeface="Cambria" panose="02040503050406030204"/>
                <a:ea typeface="Cambria" panose="02040503050406030204"/>
                <a:cs typeface="Cambria" panose="02040503050406030204"/>
                <a:sym typeface="Cambria" panose="02040503050406030204"/>
              </a:rPr>
              <a:t>Leverage Deep Learning for Feature Extraction:</a:t>
            </a:r>
            <a:r>
              <a:rPr lang="en-IN" sz="1600" dirty="0">
                <a:latin typeface="Cambria" panose="02040503050406030204"/>
                <a:ea typeface="Cambria" panose="02040503050406030204"/>
                <a:cs typeface="Cambria" panose="02040503050406030204"/>
                <a:sym typeface="Cambria" panose="02040503050406030204"/>
              </a:rPr>
              <a:t> Utilize ResNeXt Convolutional Neural Networks (CNNs) to extract frame-level features that help distinguish real and manipulated videos.</a:t>
            </a:r>
          </a:p>
          <a:p>
            <a:pPr marL="609600" lvl="0" indent="-457200" algn="just" rtl="0">
              <a:lnSpc>
                <a:spcPct val="170000"/>
              </a:lnSpc>
              <a:spcBef>
                <a:spcPts val="0"/>
              </a:spcBef>
              <a:spcAft>
                <a:spcPts val="0"/>
              </a:spcAft>
              <a:buSzPts val="2400"/>
              <a:buChar char="•"/>
            </a:pPr>
            <a:r>
              <a:rPr lang="en-IN" sz="1600" b="1" dirty="0">
                <a:latin typeface="Cambria" panose="02040503050406030204"/>
                <a:ea typeface="Cambria" panose="02040503050406030204"/>
                <a:cs typeface="Cambria" panose="02040503050406030204"/>
                <a:sym typeface="Cambria" panose="02040503050406030204"/>
              </a:rPr>
              <a:t>Implement a Sequential Analysis Model: </a:t>
            </a:r>
            <a:r>
              <a:rPr lang="en-IN" sz="1600" dirty="0">
                <a:latin typeface="Cambria" panose="02040503050406030204"/>
                <a:ea typeface="Cambria" panose="02040503050406030204"/>
                <a:cs typeface="Cambria" panose="02040503050406030204"/>
                <a:sym typeface="Cambria" panose="02040503050406030204"/>
              </a:rPr>
              <a:t>Integrate a Long Short-Term Memory (LSTM)-based Recurrent Neural Network (RNN) to analyze temporal inconsistencies in videos for improved deepfake detection.</a:t>
            </a:r>
          </a:p>
          <a:p>
            <a:pPr marL="609600" lvl="0" indent="-457200" algn="just" rtl="0">
              <a:lnSpc>
                <a:spcPct val="170000"/>
              </a:lnSpc>
              <a:spcBef>
                <a:spcPts val="0"/>
              </a:spcBef>
              <a:spcAft>
                <a:spcPts val="0"/>
              </a:spcAft>
              <a:buSzPts val="2400"/>
              <a:buChar char="•"/>
            </a:pPr>
            <a:r>
              <a:rPr lang="en-IN" sz="1600" b="1" dirty="0">
                <a:latin typeface="Cambria" panose="02040503050406030204"/>
                <a:ea typeface="Cambria" panose="02040503050406030204"/>
                <a:cs typeface="Cambria" panose="02040503050406030204"/>
                <a:sym typeface="Cambria" panose="02040503050406030204"/>
              </a:rPr>
              <a:t>Enhance Real-World Applicability: </a:t>
            </a:r>
            <a:r>
              <a:rPr lang="en-IN" sz="1600" dirty="0">
                <a:latin typeface="Cambria" panose="02040503050406030204"/>
                <a:ea typeface="Cambria" panose="02040503050406030204"/>
                <a:cs typeface="Cambria" panose="02040503050406030204"/>
                <a:sym typeface="Cambria" panose="02040503050406030204"/>
              </a:rPr>
              <a:t>Train and evaluate the model using diverse datasets, including FaceForensics++, Deepfake Detection Challenge, and Celeb-DF, to improve performance in real-world scenarios.</a:t>
            </a:r>
          </a:p>
          <a:p>
            <a:pPr marL="609600" lvl="0" indent="-457200" algn="just" rtl="0">
              <a:lnSpc>
                <a:spcPct val="170000"/>
              </a:lnSpc>
              <a:spcBef>
                <a:spcPts val="0"/>
              </a:spcBef>
              <a:spcAft>
                <a:spcPts val="0"/>
              </a:spcAft>
              <a:buSzPts val="2400"/>
              <a:buChar char="•"/>
            </a:pPr>
            <a:r>
              <a:rPr lang="en-IN" sz="1600" b="1" dirty="0">
                <a:latin typeface="Cambria" panose="02040503050406030204"/>
                <a:ea typeface="Cambria" panose="02040503050406030204"/>
                <a:cs typeface="Cambria" panose="02040503050406030204"/>
                <a:sym typeface="Cambria" panose="02040503050406030204"/>
              </a:rPr>
              <a:t>Ensure Model Robustness and Accuracy: </a:t>
            </a:r>
            <a:r>
              <a:rPr lang="en-IN" sz="1600" dirty="0">
                <a:latin typeface="Cambria" panose="02040503050406030204"/>
                <a:ea typeface="Cambria" panose="02040503050406030204"/>
                <a:cs typeface="Cambria" panose="02040503050406030204"/>
                <a:sym typeface="Cambria" panose="02040503050406030204"/>
              </a:rPr>
              <a:t>Optimize the model to achieve high detection accuracy while maintaining computational efficiency for real-time and large-scale applications.</a:t>
            </a:r>
          </a:p>
          <a:p>
            <a:pPr marL="609600" lvl="0" indent="-457200" algn="just" rtl="0">
              <a:lnSpc>
                <a:spcPct val="170000"/>
              </a:lnSpc>
              <a:spcBef>
                <a:spcPts val="0"/>
              </a:spcBef>
              <a:spcAft>
                <a:spcPts val="0"/>
              </a:spcAft>
              <a:buSzPts val="2400"/>
              <a:buChar char="•"/>
            </a:pPr>
            <a:r>
              <a:rPr lang="en-IN" sz="1600" b="1" dirty="0">
                <a:latin typeface="Cambria" panose="02040503050406030204"/>
                <a:ea typeface="Cambria" panose="02040503050406030204"/>
                <a:cs typeface="Cambria" panose="02040503050406030204"/>
                <a:sym typeface="Cambria" panose="02040503050406030204"/>
              </a:rPr>
              <a:t>Contribute to Digital Security and Misinformation Prevention: </a:t>
            </a:r>
            <a:r>
              <a:rPr lang="en-IN" sz="1600" dirty="0">
                <a:latin typeface="Cambria" panose="02040503050406030204"/>
                <a:ea typeface="Cambria" panose="02040503050406030204"/>
                <a:cs typeface="Cambria" panose="02040503050406030204"/>
                <a:sym typeface="Cambria" panose="02040503050406030204"/>
              </a:rPr>
              <a:t>Provide a reliable tool for security agencies, researchers, and media organizations to combat the spread of deepfake-based misinformation, fraud, and privacy violations.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8"/>
          <p:cNvSpPr txBox="1">
            <a:spLocks noGrp="1"/>
          </p:cNvSpPr>
          <p:nvPr>
            <p:ph type="title"/>
          </p:nvPr>
        </p:nvSpPr>
        <p:spPr>
          <a:xfrm>
            <a:off x="870989" y="378709"/>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panose="020B0604030504040204"/>
              <a:buNone/>
            </a:pPr>
            <a:r>
              <a:rPr lang="en-IN">
                <a:latin typeface="Cambria" panose="02040503050406030204"/>
                <a:ea typeface="Cambria" panose="02040503050406030204"/>
                <a:cs typeface="Cambria" panose="02040503050406030204"/>
                <a:sym typeface="Cambria" panose="02040503050406030204"/>
              </a:rPr>
              <a:t>Existing Methods-Drawbacks</a:t>
            </a:r>
          </a:p>
        </p:txBody>
      </p:sp>
      <p:sp>
        <p:nvSpPr>
          <p:cNvPr id="134" name="Google Shape;134;p8"/>
          <p:cNvSpPr txBox="1">
            <a:spLocks noGrp="1"/>
          </p:cNvSpPr>
          <p:nvPr>
            <p:ph type="body" idx="1"/>
          </p:nvPr>
        </p:nvSpPr>
        <p:spPr>
          <a:xfrm>
            <a:off x="812800" y="866209"/>
            <a:ext cx="9775433" cy="5909310"/>
          </a:xfrm>
          <a:prstGeom prst="rect">
            <a:avLst/>
          </a:prstGeom>
          <a:noFill/>
          <a:ln>
            <a:noFill/>
          </a:ln>
        </p:spPr>
        <p:txBody>
          <a:bodyPr spcFirstLastPara="1" wrap="square" lIns="91425" tIns="45700" rIns="91425" bIns="45700" anchor="ctr" anchorCtr="0">
            <a:spAutoFit/>
          </a:bodyPr>
          <a:lstStyle/>
          <a:p>
            <a:pPr marL="342900" marR="0" lvl="0" indent="-342900" algn="just" rtl="0">
              <a:lnSpc>
                <a:spcPct val="100000"/>
              </a:lnSpc>
              <a:spcBef>
                <a:spcPts val="0"/>
              </a:spcBef>
              <a:spcAft>
                <a:spcPts val="0"/>
              </a:spcAft>
              <a:buClr>
                <a:schemeClr val="dk1"/>
              </a:buClr>
              <a:buSzPts val="1800"/>
              <a:buFont typeface="Arial" panose="020B0604020202020204"/>
              <a:buAutoNum type="arabicPeriod"/>
            </a:pPr>
            <a:r>
              <a:rPr lang="en-IN" sz="1800" b="1" i="0" u="none" strike="noStrike" cap="none" dirty="0">
                <a:solidFill>
                  <a:schemeClr val="dk1"/>
                </a:solidFill>
                <a:latin typeface="Cambria" panose="02040503050406030204"/>
                <a:ea typeface="Cambria" panose="02040503050406030204"/>
                <a:cs typeface="Cambria" panose="02040503050406030204"/>
                <a:sym typeface="Cambria" panose="02040503050406030204"/>
              </a:rPr>
              <a:t>Manual Detection by Experts</a:t>
            </a:r>
            <a:endParaRPr sz="1800" b="0" i="0" u="none" strike="noStrike" cap="none" dirty="0">
              <a:solidFill>
                <a:schemeClr val="dk1"/>
              </a:solidFill>
              <a:latin typeface="Cambria" panose="02040503050406030204"/>
              <a:ea typeface="Cambria" panose="02040503050406030204"/>
              <a:cs typeface="Cambria" panose="02040503050406030204"/>
              <a:sym typeface="Cambria" panose="02040503050406030204"/>
            </a:endParaRPr>
          </a:p>
          <a:p>
            <a:pPr marL="457200" lvl="1" indent="-114300" algn="just" rtl="0">
              <a:lnSpc>
                <a:spcPct val="100000"/>
              </a:lnSpc>
              <a:spcBef>
                <a:spcPts val="0"/>
              </a:spcBef>
              <a:spcAft>
                <a:spcPts val="0"/>
              </a:spcAft>
              <a:buClr>
                <a:schemeClr val="dk1"/>
              </a:buClr>
              <a:buSzPts val="1800"/>
              <a:buFont typeface="Cambria" panose="02040503050406030204"/>
              <a:buChar char="•"/>
            </a:pPr>
            <a:r>
              <a:rPr lang="en-IN" sz="1800" b="0" i="0" u="none" strike="noStrike" cap="none" dirty="0">
                <a:solidFill>
                  <a:schemeClr val="dk1"/>
                </a:solidFill>
                <a:latin typeface="Cambria" panose="02040503050406030204"/>
                <a:ea typeface="Cambria" panose="02040503050406030204"/>
                <a:cs typeface="Cambria" panose="02040503050406030204"/>
                <a:sym typeface="Cambria" panose="02040503050406030204"/>
              </a:rPr>
              <a:t>Detects unnatural expressions, lip-sync issues, and lighting inconsistencies.</a:t>
            </a:r>
          </a:p>
          <a:p>
            <a:pPr marL="457200" lvl="1" indent="-114300" algn="just" rtl="0">
              <a:lnSpc>
                <a:spcPct val="100000"/>
              </a:lnSpc>
              <a:spcBef>
                <a:spcPts val="0"/>
              </a:spcBef>
              <a:spcAft>
                <a:spcPts val="0"/>
              </a:spcAft>
              <a:buClr>
                <a:schemeClr val="dk1"/>
              </a:buClr>
              <a:buSzPts val="1800"/>
              <a:buFont typeface="Cambria" panose="02040503050406030204"/>
              <a:buChar char="•"/>
            </a:pPr>
            <a:r>
              <a:rPr lang="en-IN" sz="1800" b="1" i="0" u="none" strike="noStrike" cap="none" dirty="0">
                <a:solidFill>
                  <a:schemeClr val="dk1"/>
                </a:solidFill>
                <a:latin typeface="Cambria" panose="02040503050406030204"/>
                <a:ea typeface="Cambria" panose="02040503050406030204"/>
                <a:cs typeface="Cambria" panose="02040503050406030204"/>
                <a:sym typeface="Cambria" panose="02040503050406030204"/>
              </a:rPr>
              <a:t>Drawbacks:</a:t>
            </a:r>
            <a:r>
              <a:rPr lang="en-IN" sz="1800" b="0" i="0" u="none" strike="noStrike" cap="none" dirty="0">
                <a:solidFill>
                  <a:schemeClr val="dk1"/>
                </a:solidFill>
                <a:latin typeface="Cambria" panose="02040503050406030204"/>
                <a:ea typeface="Cambria" panose="02040503050406030204"/>
                <a:cs typeface="Cambria" panose="02040503050406030204"/>
                <a:sym typeface="Cambria" panose="02040503050406030204"/>
              </a:rPr>
              <a:t> Time-consuming, prone to human error, ineffective for high-quality deepfakes.</a:t>
            </a:r>
          </a:p>
          <a:p>
            <a:pPr marL="457200" lvl="1" indent="0" algn="just" rtl="0">
              <a:lnSpc>
                <a:spcPct val="100000"/>
              </a:lnSpc>
              <a:spcBef>
                <a:spcPts val="0"/>
              </a:spcBef>
              <a:spcAft>
                <a:spcPts val="0"/>
              </a:spcAft>
              <a:buClr>
                <a:schemeClr val="dk1"/>
              </a:buClr>
              <a:buSzPts val="1800"/>
              <a:buNone/>
            </a:pPr>
            <a:endParaRPr sz="1800" dirty="0">
              <a:solidFill>
                <a:schemeClr val="dk1"/>
              </a:solidFill>
              <a:latin typeface="Cambria" panose="02040503050406030204"/>
              <a:ea typeface="Cambria" panose="02040503050406030204"/>
              <a:cs typeface="Cambria" panose="02040503050406030204"/>
              <a:sym typeface="Cambria" panose="02040503050406030204"/>
            </a:endParaRPr>
          </a:p>
          <a:p>
            <a:pPr marL="342900" marR="0" lvl="0" indent="-342900" algn="just" rtl="0">
              <a:lnSpc>
                <a:spcPct val="100000"/>
              </a:lnSpc>
              <a:spcBef>
                <a:spcPts val="0"/>
              </a:spcBef>
              <a:spcAft>
                <a:spcPts val="0"/>
              </a:spcAft>
              <a:buClr>
                <a:schemeClr val="dk1"/>
              </a:buClr>
              <a:buSzPts val="1800"/>
              <a:buFont typeface="Arial" panose="020B0604020202020204"/>
              <a:buAutoNum type="arabicPeriod"/>
            </a:pPr>
            <a:r>
              <a:rPr lang="en-IN" sz="1800" b="1" i="0" u="none" strike="noStrike" cap="none" dirty="0">
                <a:solidFill>
                  <a:schemeClr val="dk1"/>
                </a:solidFill>
                <a:latin typeface="Cambria" panose="02040503050406030204"/>
                <a:ea typeface="Cambria" panose="02040503050406030204"/>
                <a:cs typeface="Cambria" panose="02040503050406030204"/>
                <a:sym typeface="Cambria" panose="02040503050406030204"/>
              </a:rPr>
              <a:t>Traditional Image Forensics Techniques</a:t>
            </a:r>
            <a:endParaRPr sz="1800" b="0" i="0" u="none" strike="noStrike" cap="none" dirty="0">
              <a:solidFill>
                <a:schemeClr val="dk1"/>
              </a:solidFill>
              <a:latin typeface="Cambria" panose="02040503050406030204"/>
              <a:ea typeface="Cambria" panose="02040503050406030204"/>
              <a:cs typeface="Cambria" panose="02040503050406030204"/>
              <a:sym typeface="Cambria" panose="02040503050406030204"/>
            </a:endParaRPr>
          </a:p>
          <a:p>
            <a:pPr marL="457200" lvl="1" indent="-114300" algn="just" rtl="0">
              <a:lnSpc>
                <a:spcPct val="100000"/>
              </a:lnSpc>
              <a:spcBef>
                <a:spcPts val="0"/>
              </a:spcBef>
              <a:spcAft>
                <a:spcPts val="0"/>
              </a:spcAft>
              <a:buClr>
                <a:schemeClr val="dk1"/>
              </a:buClr>
              <a:buSzPts val="1800"/>
              <a:buFont typeface="Cambria" panose="02040503050406030204"/>
              <a:buChar char="•"/>
            </a:pPr>
            <a:r>
              <a:rPr lang="en-IN" sz="1800" b="0" i="0" u="none" strike="noStrike" cap="none" dirty="0">
                <a:solidFill>
                  <a:schemeClr val="dk1"/>
                </a:solidFill>
                <a:latin typeface="Cambria" panose="02040503050406030204"/>
                <a:ea typeface="Cambria" panose="02040503050406030204"/>
                <a:cs typeface="Cambria" panose="02040503050406030204"/>
                <a:sym typeface="Cambria" panose="02040503050406030204"/>
              </a:rPr>
              <a:t>Examines artifacts, lighting mismatches, and compression inconsistencies.</a:t>
            </a:r>
          </a:p>
          <a:p>
            <a:pPr marL="457200" lvl="1" indent="-114300" algn="just" rtl="0">
              <a:lnSpc>
                <a:spcPct val="100000"/>
              </a:lnSpc>
              <a:spcBef>
                <a:spcPts val="0"/>
              </a:spcBef>
              <a:spcAft>
                <a:spcPts val="0"/>
              </a:spcAft>
              <a:buClr>
                <a:schemeClr val="dk1"/>
              </a:buClr>
              <a:buSzPts val="1800"/>
              <a:buFont typeface="Cambria" panose="02040503050406030204"/>
              <a:buChar char="•"/>
            </a:pPr>
            <a:r>
              <a:rPr lang="en-IN" sz="1800" b="1" i="0" u="none" strike="noStrike" cap="none" dirty="0">
                <a:solidFill>
                  <a:schemeClr val="dk1"/>
                </a:solidFill>
                <a:latin typeface="Cambria" panose="02040503050406030204"/>
                <a:ea typeface="Cambria" panose="02040503050406030204"/>
                <a:cs typeface="Cambria" panose="02040503050406030204"/>
                <a:sym typeface="Cambria" panose="02040503050406030204"/>
              </a:rPr>
              <a:t>Drawbacks:</a:t>
            </a:r>
            <a:r>
              <a:rPr lang="en-IN" sz="1800" b="0" i="0" u="none" strike="noStrike" cap="none" dirty="0">
                <a:solidFill>
                  <a:schemeClr val="dk1"/>
                </a:solidFill>
                <a:latin typeface="Cambria" panose="02040503050406030204"/>
                <a:ea typeface="Cambria" panose="02040503050406030204"/>
                <a:cs typeface="Cambria" panose="02040503050406030204"/>
                <a:sym typeface="Cambria" panose="02040503050406030204"/>
              </a:rPr>
              <a:t> Struggles with high-resolution deepfakes, not adaptable to evolving models.</a:t>
            </a:r>
          </a:p>
          <a:p>
            <a:pPr marL="457200" lvl="1" indent="0" algn="just" rtl="0">
              <a:lnSpc>
                <a:spcPct val="100000"/>
              </a:lnSpc>
              <a:spcBef>
                <a:spcPts val="0"/>
              </a:spcBef>
              <a:spcAft>
                <a:spcPts val="0"/>
              </a:spcAft>
              <a:buClr>
                <a:schemeClr val="dk1"/>
              </a:buClr>
              <a:buSzPts val="1800"/>
              <a:buNone/>
            </a:pPr>
            <a:endParaRPr sz="1800" b="0" i="0" u="none" strike="noStrike" cap="none" dirty="0">
              <a:solidFill>
                <a:schemeClr val="dk1"/>
              </a:solidFill>
              <a:latin typeface="Cambria" panose="02040503050406030204"/>
              <a:ea typeface="Cambria" panose="02040503050406030204"/>
              <a:cs typeface="Cambria" panose="02040503050406030204"/>
              <a:sym typeface="Cambria" panose="02040503050406030204"/>
            </a:endParaRPr>
          </a:p>
          <a:p>
            <a:pPr marL="342900" marR="0" lvl="0" indent="-342900" algn="just" rtl="0">
              <a:lnSpc>
                <a:spcPct val="100000"/>
              </a:lnSpc>
              <a:spcBef>
                <a:spcPts val="0"/>
              </a:spcBef>
              <a:spcAft>
                <a:spcPts val="0"/>
              </a:spcAft>
              <a:buClr>
                <a:schemeClr val="dk1"/>
              </a:buClr>
              <a:buSzPts val="1800"/>
              <a:buFont typeface="Arial" panose="020B0604020202020204"/>
              <a:buAutoNum type="arabicPeriod"/>
            </a:pPr>
            <a:r>
              <a:rPr lang="en-IN" sz="1800" b="1" i="0" u="none" strike="noStrike" cap="none" dirty="0">
                <a:solidFill>
                  <a:schemeClr val="dk1"/>
                </a:solidFill>
                <a:latin typeface="Cambria" panose="02040503050406030204"/>
                <a:ea typeface="Cambria" panose="02040503050406030204"/>
                <a:cs typeface="Cambria" panose="02040503050406030204"/>
                <a:sym typeface="Cambria" panose="02040503050406030204"/>
              </a:rPr>
              <a:t>Frequency-Based Analysis</a:t>
            </a:r>
            <a:endParaRPr sz="1800" b="0" i="0" u="none" strike="noStrike" cap="none" dirty="0">
              <a:solidFill>
                <a:schemeClr val="dk1"/>
              </a:solidFill>
              <a:latin typeface="Cambria" panose="02040503050406030204"/>
              <a:ea typeface="Cambria" panose="02040503050406030204"/>
              <a:cs typeface="Cambria" panose="02040503050406030204"/>
              <a:sym typeface="Cambria" panose="02040503050406030204"/>
            </a:endParaRPr>
          </a:p>
          <a:p>
            <a:pPr marL="457200" lvl="1" indent="-114300" algn="just" rtl="0">
              <a:lnSpc>
                <a:spcPct val="100000"/>
              </a:lnSpc>
              <a:spcBef>
                <a:spcPts val="0"/>
              </a:spcBef>
              <a:spcAft>
                <a:spcPts val="0"/>
              </a:spcAft>
              <a:buClr>
                <a:schemeClr val="dk1"/>
              </a:buClr>
              <a:buSzPts val="1800"/>
              <a:buFont typeface="Cambria" panose="02040503050406030204"/>
              <a:buChar char="•"/>
            </a:pPr>
            <a:r>
              <a:rPr lang="en-IN" sz="1800" b="0" i="0" u="none" strike="noStrike" cap="none" dirty="0">
                <a:solidFill>
                  <a:schemeClr val="dk1"/>
                </a:solidFill>
                <a:latin typeface="Cambria" panose="02040503050406030204"/>
                <a:ea typeface="Cambria" panose="02040503050406030204"/>
                <a:cs typeface="Cambria" panose="02040503050406030204"/>
                <a:sym typeface="Cambria" panose="02040503050406030204"/>
              </a:rPr>
              <a:t>Uses Fourier Transform and Wavelet Analysis to detect frequency artifacts.</a:t>
            </a:r>
          </a:p>
          <a:p>
            <a:pPr marL="457200" lvl="1" indent="-114300" algn="just" rtl="0">
              <a:lnSpc>
                <a:spcPct val="100000"/>
              </a:lnSpc>
              <a:spcBef>
                <a:spcPts val="0"/>
              </a:spcBef>
              <a:spcAft>
                <a:spcPts val="0"/>
              </a:spcAft>
              <a:buClr>
                <a:schemeClr val="dk1"/>
              </a:buClr>
              <a:buSzPts val="1800"/>
              <a:buFont typeface="Cambria" panose="02040503050406030204"/>
              <a:buChar char="•"/>
            </a:pPr>
            <a:r>
              <a:rPr lang="en-IN" sz="1800" b="1" i="0" u="none" strike="noStrike" cap="none" dirty="0">
                <a:solidFill>
                  <a:schemeClr val="dk1"/>
                </a:solidFill>
                <a:latin typeface="Cambria" panose="02040503050406030204"/>
                <a:ea typeface="Cambria" panose="02040503050406030204"/>
                <a:cs typeface="Cambria" panose="02040503050406030204"/>
                <a:sym typeface="Cambria" panose="02040503050406030204"/>
              </a:rPr>
              <a:t>Drawbacks:</a:t>
            </a:r>
            <a:r>
              <a:rPr lang="en-IN" sz="1800" b="0" i="0" u="none" strike="noStrike" cap="none" dirty="0">
                <a:solidFill>
                  <a:schemeClr val="dk1"/>
                </a:solidFill>
                <a:latin typeface="Cambria" panose="02040503050406030204"/>
                <a:ea typeface="Cambria" panose="02040503050406030204"/>
                <a:cs typeface="Cambria" panose="02040503050406030204"/>
                <a:sym typeface="Cambria" panose="02040503050406030204"/>
              </a:rPr>
              <a:t> High computational cost, requires high-quality video.</a:t>
            </a:r>
          </a:p>
          <a:p>
            <a:pPr marL="457200" lvl="1" indent="0" algn="just" rtl="0">
              <a:lnSpc>
                <a:spcPct val="100000"/>
              </a:lnSpc>
              <a:spcBef>
                <a:spcPts val="0"/>
              </a:spcBef>
              <a:spcAft>
                <a:spcPts val="0"/>
              </a:spcAft>
              <a:buClr>
                <a:schemeClr val="dk1"/>
              </a:buClr>
              <a:buSzPts val="1800"/>
              <a:buNone/>
            </a:pPr>
            <a:endParaRPr sz="1800" b="0" i="0" u="none" strike="noStrike" cap="none" dirty="0">
              <a:solidFill>
                <a:schemeClr val="dk1"/>
              </a:solidFill>
              <a:latin typeface="Cambria" panose="02040503050406030204"/>
              <a:ea typeface="Cambria" panose="02040503050406030204"/>
              <a:cs typeface="Cambria" panose="02040503050406030204"/>
              <a:sym typeface="Cambria" panose="02040503050406030204"/>
            </a:endParaRPr>
          </a:p>
          <a:p>
            <a:pPr marL="0" marR="0" lvl="0" indent="0" algn="just" rtl="0">
              <a:lnSpc>
                <a:spcPct val="100000"/>
              </a:lnSpc>
              <a:spcBef>
                <a:spcPts val="0"/>
              </a:spcBef>
              <a:spcAft>
                <a:spcPts val="0"/>
              </a:spcAft>
              <a:buClr>
                <a:schemeClr val="dk1"/>
              </a:buClr>
              <a:buSzPts val="1800"/>
              <a:buNone/>
            </a:pPr>
            <a:r>
              <a:rPr lang="en-IN" sz="1800" b="1" i="0" u="none" strike="noStrike" cap="none" dirty="0">
                <a:solidFill>
                  <a:schemeClr val="dk1"/>
                </a:solidFill>
                <a:latin typeface="Cambria" panose="02040503050406030204"/>
                <a:ea typeface="Cambria" panose="02040503050406030204"/>
                <a:cs typeface="Cambria" panose="02040503050406030204"/>
                <a:sym typeface="Cambria" panose="02040503050406030204"/>
              </a:rPr>
              <a:t>4.  GAN Detection Models</a:t>
            </a:r>
            <a:endParaRPr sz="1800" b="0" i="0" u="none" strike="noStrike" cap="none" dirty="0">
              <a:solidFill>
                <a:schemeClr val="dk1"/>
              </a:solidFill>
              <a:latin typeface="Cambria" panose="02040503050406030204"/>
              <a:ea typeface="Cambria" panose="02040503050406030204"/>
              <a:cs typeface="Cambria" panose="02040503050406030204"/>
              <a:sym typeface="Cambria" panose="02040503050406030204"/>
            </a:endParaRPr>
          </a:p>
          <a:p>
            <a:pPr marL="457200" lvl="1" indent="-114300" algn="just" rtl="0">
              <a:lnSpc>
                <a:spcPct val="100000"/>
              </a:lnSpc>
              <a:spcBef>
                <a:spcPts val="0"/>
              </a:spcBef>
              <a:spcAft>
                <a:spcPts val="0"/>
              </a:spcAft>
              <a:buClr>
                <a:schemeClr val="dk1"/>
              </a:buClr>
              <a:buSzPts val="1800"/>
              <a:buFont typeface="Cambria" panose="02040503050406030204"/>
              <a:buChar char="•"/>
            </a:pPr>
            <a:r>
              <a:rPr lang="en-IN" sz="1800" b="0" i="0" u="none" strike="noStrike" cap="none" dirty="0">
                <a:solidFill>
                  <a:schemeClr val="dk1"/>
                </a:solidFill>
                <a:latin typeface="Cambria" panose="02040503050406030204"/>
                <a:ea typeface="Cambria" panose="02040503050406030204"/>
                <a:cs typeface="Cambria" panose="02040503050406030204"/>
                <a:sym typeface="Cambria" panose="02040503050406030204"/>
              </a:rPr>
              <a:t>Uses Generative Adversarial Networks (GANs) for detection.</a:t>
            </a:r>
          </a:p>
          <a:p>
            <a:pPr marL="457200" lvl="1" indent="-114300" algn="just" rtl="0">
              <a:lnSpc>
                <a:spcPct val="100000"/>
              </a:lnSpc>
              <a:spcBef>
                <a:spcPts val="0"/>
              </a:spcBef>
              <a:spcAft>
                <a:spcPts val="0"/>
              </a:spcAft>
              <a:buClr>
                <a:schemeClr val="dk1"/>
              </a:buClr>
              <a:buSzPts val="1800"/>
              <a:buFont typeface="Cambria" panose="02040503050406030204"/>
              <a:buChar char="•"/>
            </a:pPr>
            <a:r>
              <a:rPr lang="en-IN" sz="1800" b="1" i="0" u="none" strike="noStrike" cap="none" dirty="0">
                <a:solidFill>
                  <a:schemeClr val="dk1"/>
                </a:solidFill>
                <a:latin typeface="Cambria" panose="02040503050406030204"/>
                <a:ea typeface="Cambria" panose="02040503050406030204"/>
                <a:cs typeface="Cambria" panose="02040503050406030204"/>
                <a:sym typeface="Cambria" panose="02040503050406030204"/>
              </a:rPr>
              <a:t>Drawbacks:</a:t>
            </a:r>
            <a:r>
              <a:rPr lang="en-IN" sz="1800" b="0" i="0" u="none" strike="noStrike" cap="none" dirty="0">
                <a:solidFill>
                  <a:schemeClr val="dk1"/>
                </a:solidFill>
                <a:latin typeface="Cambria" panose="02040503050406030204"/>
                <a:ea typeface="Cambria" panose="02040503050406030204"/>
                <a:cs typeface="Cambria" panose="02040503050406030204"/>
                <a:sym typeface="Cambria" panose="02040503050406030204"/>
              </a:rPr>
              <a:t> Computationally expensive, vulnerable to adversarial attacks.</a:t>
            </a:r>
          </a:p>
          <a:p>
            <a:pPr marL="457200" lvl="1" indent="0" algn="just" rtl="0">
              <a:lnSpc>
                <a:spcPct val="100000"/>
              </a:lnSpc>
              <a:spcBef>
                <a:spcPts val="0"/>
              </a:spcBef>
              <a:spcAft>
                <a:spcPts val="0"/>
              </a:spcAft>
              <a:buClr>
                <a:schemeClr val="dk1"/>
              </a:buClr>
              <a:buSzPts val="1800"/>
              <a:buNone/>
            </a:pPr>
            <a:endParaRPr sz="1800" b="0" i="0" u="none" strike="noStrike" cap="none" dirty="0">
              <a:solidFill>
                <a:schemeClr val="dk1"/>
              </a:solidFill>
              <a:latin typeface="Cambria" panose="02040503050406030204"/>
              <a:ea typeface="Cambria" panose="02040503050406030204"/>
              <a:cs typeface="Cambria" panose="02040503050406030204"/>
              <a:sym typeface="Cambria" panose="02040503050406030204"/>
            </a:endParaRPr>
          </a:p>
          <a:p>
            <a:pPr marL="0" marR="0" lvl="0" indent="0" algn="just" rtl="0">
              <a:lnSpc>
                <a:spcPct val="100000"/>
              </a:lnSpc>
              <a:spcBef>
                <a:spcPts val="0"/>
              </a:spcBef>
              <a:spcAft>
                <a:spcPts val="0"/>
              </a:spcAft>
              <a:buClr>
                <a:schemeClr val="dk1"/>
              </a:buClr>
              <a:buSzPts val="1800"/>
              <a:buNone/>
            </a:pPr>
            <a:r>
              <a:rPr lang="en-IN" sz="1800" b="1" i="0" u="none" strike="noStrike" cap="none" dirty="0">
                <a:solidFill>
                  <a:schemeClr val="dk1"/>
                </a:solidFill>
                <a:latin typeface="Cambria" panose="02040503050406030204"/>
                <a:ea typeface="Cambria" panose="02040503050406030204"/>
                <a:cs typeface="Cambria" panose="02040503050406030204"/>
                <a:sym typeface="Cambria" panose="02040503050406030204"/>
              </a:rPr>
              <a:t>5.  Audio-Visual Inconsistency Detection</a:t>
            </a:r>
            <a:endParaRPr sz="1800" b="0" i="0" u="none" strike="noStrike" cap="none" dirty="0">
              <a:solidFill>
                <a:schemeClr val="dk1"/>
              </a:solidFill>
              <a:latin typeface="Cambria" panose="02040503050406030204"/>
              <a:ea typeface="Cambria" panose="02040503050406030204"/>
              <a:cs typeface="Cambria" panose="02040503050406030204"/>
              <a:sym typeface="Cambria" panose="02040503050406030204"/>
            </a:endParaRPr>
          </a:p>
          <a:p>
            <a:pPr marL="457200" lvl="1" indent="-114300" algn="just" rtl="0">
              <a:lnSpc>
                <a:spcPct val="100000"/>
              </a:lnSpc>
              <a:spcBef>
                <a:spcPts val="0"/>
              </a:spcBef>
              <a:spcAft>
                <a:spcPts val="0"/>
              </a:spcAft>
              <a:buClr>
                <a:schemeClr val="dk1"/>
              </a:buClr>
              <a:buSzPts val="1800"/>
              <a:buFont typeface="Cambria" panose="02040503050406030204"/>
              <a:buChar char="•"/>
            </a:pPr>
            <a:r>
              <a:rPr lang="en-IN" sz="1800" b="0" i="0" u="none" strike="noStrike" cap="none" dirty="0">
                <a:solidFill>
                  <a:schemeClr val="dk1"/>
                </a:solidFill>
                <a:latin typeface="Cambria" panose="02040503050406030204"/>
                <a:ea typeface="Cambria" panose="02040503050406030204"/>
                <a:cs typeface="Cambria" panose="02040503050406030204"/>
                <a:sym typeface="Cambria" panose="02040503050406030204"/>
              </a:rPr>
              <a:t>Checks for mismatched lip movements and speech inconsistencies.</a:t>
            </a:r>
          </a:p>
          <a:p>
            <a:pPr marL="457200" lvl="1" indent="-114300" algn="just" rtl="0">
              <a:lnSpc>
                <a:spcPct val="100000"/>
              </a:lnSpc>
              <a:spcBef>
                <a:spcPts val="0"/>
              </a:spcBef>
              <a:spcAft>
                <a:spcPts val="0"/>
              </a:spcAft>
              <a:buClr>
                <a:schemeClr val="dk1"/>
              </a:buClr>
              <a:buSzPts val="1800"/>
              <a:buFont typeface="Cambria" panose="02040503050406030204"/>
              <a:buChar char="•"/>
            </a:pPr>
            <a:r>
              <a:rPr lang="en-IN" sz="1800" b="1" i="0" u="none" strike="noStrike" cap="none" dirty="0">
                <a:solidFill>
                  <a:schemeClr val="dk1"/>
                </a:solidFill>
                <a:latin typeface="Cambria" panose="02040503050406030204"/>
                <a:ea typeface="Cambria" panose="02040503050406030204"/>
                <a:cs typeface="Cambria" panose="02040503050406030204"/>
                <a:sym typeface="Cambria" panose="02040503050406030204"/>
              </a:rPr>
              <a:t>Drawbacks:</a:t>
            </a:r>
            <a:r>
              <a:rPr lang="en-IN" sz="1800" b="0" i="0" u="none" strike="noStrike" cap="none" dirty="0">
                <a:solidFill>
                  <a:schemeClr val="dk1"/>
                </a:solidFill>
                <a:latin typeface="Cambria" panose="02040503050406030204"/>
                <a:ea typeface="Cambria" panose="02040503050406030204"/>
                <a:cs typeface="Cambria" panose="02040503050406030204"/>
                <a:sym typeface="Cambria" panose="02040503050406030204"/>
              </a:rPr>
              <a:t> Limited effectiveness for silent videos or voiceover content.</a:t>
            </a:r>
          </a:p>
          <a:p>
            <a:pPr marL="0" marR="0" lvl="0" indent="0" algn="just" rtl="0">
              <a:lnSpc>
                <a:spcPct val="100000"/>
              </a:lnSpc>
              <a:spcBef>
                <a:spcPts val="0"/>
              </a:spcBef>
              <a:spcAft>
                <a:spcPts val="0"/>
              </a:spcAft>
              <a:buClr>
                <a:schemeClr val="dk1"/>
              </a:buClr>
              <a:buSzPts val="1800"/>
              <a:buFont typeface="Verdana" panose="020B0604030504040204"/>
              <a:buNone/>
            </a:pP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0"/>
              </a:spcBef>
              <a:spcAft>
                <a:spcPts val="0"/>
              </a:spcAft>
              <a:buClr>
                <a:schemeClr val="dk1"/>
              </a:buClr>
              <a:buSzPts val="1800"/>
              <a:buFont typeface="Verdana" panose="020B0604030504040204"/>
              <a:buNone/>
            </a:pPr>
            <a:endParaRPr sz="1800" b="0"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2488</Words>
  <Application>Microsoft Office PowerPoint</Application>
  <PresentationFormat>Widescreen</PresentationFormat>
  <Paragraphs>223</Paragraphs>
  <Slides>18</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Cambria</vt:lpstr>
      <vt:lpstr>Noto Sans Symbols</vt:lpstr>
      <vt:lpstr>Verdana</vt:lpstr>
      <vt:lpstr>Bioinformatics</vt:lpstr>
      <vt:lpstr>Development of AI/ML based solution for detection of face-swap based deep fake videos</vt:lpstr>
      <vt:lpstr>Content</vt:lpstr>
      <vt:lpstr>Abstract</vt:lpstr>
      <vt:lpstr>Literature Survey</vt:lpstr>
      <vt:lpstr>Literature Review</vt:lpstr>
      <vt:lpstr>Literature Review</vt:lpstr>
      <vt:lpstr>Literature Review</vt:lpstr>
      <vt:lpstr>Objectives</vt:lpstr>
      <vt:lpstr>Existing Methods-Drawbacks</vt:lpstr>
      <vt:lpstr>Proposed Method</vt:lpstr>
      <vt:lpstr>Architecture Diagram</vt:lpstr>
      <vt:lpstr>Modules</vt:lpstr>
      <vt:lpstr>Software Components</vt:lpstr>
      <vt:lpstr>Timeline of the Project (Gantt Chart)</vt:lpstr>
      <vt:lpstr>References (IEEE Paper format)</vt:lpstr>
      <vt:lpstr>References (IEEE Paper format)</vt:lpstr>
      <vt:lpstr>Github Repository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AI/ML based solution for detection of face-swap based deep fake videos</dc:title>
  <dc:creator>Admin</dc:creator>
  <cp:lastModifiedBy>Naga Nikitha</cp:lastModifiedBy>
  <cp:revision>29</cp:revision>
  <dcterms:created xsi:type="dcterms:W3CDTF">2025-02-20T13:55:00Z</dcterms:created>
  <dcterms:modified xsi:type="dcterms:W3CDTF">2025-05-12T05:49:34Z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74D30F04B1F043C8A67F917610F4AA08_12</vt:lpwstr>
  </property>
  <property fmtid="{D5CDD505-2E9C-101B-9397-08002B2CF9AE}" pid="3" name="KSOProductBuildVer">
    <vt:lpwstr>2057-12.2.0.20796</vt:lpwstr>
  </property>
</Properties>
</file>