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88" r:id="rId4"/>
    <p:sldId id="257" r:id="rId5"/>
    <p:sldId id="258" r:id="rId6"/>
    <p:sldId id="289" r:id="rId7"/>
    <p:sldId id="260" r:id="rId8"/>
    <p:sldId id="264" r:id="rId9"/>
    <p:sldId id="265" r:id="rId10"/>
    <p:sldId id="269" r:id="rId11"/>
    <p:sldId id="290" r:id="rId12"/>
    <p:sldId id="291" r:id="rId13"/>
    <p:sldId id="292" r:id="rId14"/>
    <p:sldId id="293" r:id="rId15"/>
    <p:sldId id="294" r:id="rId16"/>
    <p:sldId id="295" r:id="rId17"/>
    <p:sldId id="296" r:id="rId18"/>
    <p:sldId id="297" r:id="rId19"/>
    <p:sldId id="298" r:id="rId20"/>
    <p:sldId id="301" r:id="rId21"/>
    <p:sldId id="300" r:id="rId22"/>
    <p:sldId id="29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sorterViewPr>
    <p:cViewPr>
      <p:scale>
        <a:sx n="100" d="100"/>
        <a:sy n="100" d="100"/>
      </p:scale>
      <p:origin x="0" y="-18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81447D-2DB6-4EEB-922A-E81C1254D55E}"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117154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1447D-2DB6-4EEB-922A-E81C1254D55E}"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1757552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1447D-2DB6-4EEB-922A-E81C1254D55E}"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3611130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1447D-2DB6-4EEB-922A-E81C1254D55E}"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421362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1447D-2DB6-4EEB-922A-E81C1254D55E}"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333882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81447D-2DB6-4EEB-922A-E81C1254D55E}"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226400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1447D-2DB6-4EEB-922A-E81C1254D55E}"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306646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1447D-2DB6-4EEB-922A-E81C1254D55E}"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107501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1447D-2DB6-4EEB-922A-E81C1254D55E}"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293745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1447D-2DB6-4EEB-922A-E81C1254D55E}"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394386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1447D-2DB6-4EEB-922A-E81C1254D55E}"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1DBEB3-E619-4316-B843-0871AE987511}" type="slidenum">
              <a:rPr lang="en-IN" smtClean="0"/>
              <a:t>‹#›</a:t>
            </a:fld>
            <a:endParaRPr lang="en-IN"/>
          </a:p>
        </p:txBody>
      </p:sp>
    </p:spTree>
    <p:extLst>
      <p:ext uri="{BB962C8B-B14F-4D97-AF65-F5344CB8AC3E}">
        <p14:creationId xmlns:p14="http://schemas.microsoft.com/office/powerpoint/2010/main" val="114557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1447D-2DB6-4EEB-922A-E81C1254D55E}" type="datetimeFigureOut">
              <a:rPr lang="en-IN" smtClean="0"/>
              <a:t>27-11-2023</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DBEB3-E619-4316-B843-0871AE987511}" type="slidenum">
              <a:rPr lang="en-IN" smtClean="0"/>
              <a:t>‹#›</a:t>
            </a:fld>
            <a:endParaRPr lang="en-IN"/>
          </a:p>
        </p:txBody>
      </p:sp>
    </p:spTree>
    <p:extLst>
      <p:ext uri="{BB962C8B-B14F-4D97-AF65-F5344CB8AC3E}">
        <p14:creationId xmlns:p14="http://schemas.microsoft.com/office/powerpoint/2010/main" val="14954249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1F983-3431-B2F8-3667-0B7E131E1F06}"/>
              </a:ext>
            </a:extLst>
          </p:cNvPr>
          <p:cNvSpPr>
            <a:spLocks noGrp="1"/>
          </p:cNvSpPr>
          <p:nvPr>
            <p:ph type="ctrTitle"/>
          </p:nvPr>
        </p:nvSpPr>
        <p:spPr>
          <a:xfrm>
            <a:off x="5295330" y="1752602"/>
            <a:ext cx="3111691" cy="1829761"/>
          </a:xfrm>
        </p:spPr>
        <p:txBody>
          <a:bodyPr/>
          <a:lstStyle/>
          <a:p>
            <a:endParaRPr lang="en-IN" dirty="0"/>
          </a:p>
        </p:txBody>
      </p:sp>
      <p:sp>
        <p:nvSpPr>
          <p:cNvPr id="3" name="Subtitle 2">
            <a:extLst>
              <a:ext uri="{FF2B5EF4-FFF2-40B4-BE49-F238E27FC236}">
                <a16:creationId xmlns="" xmlns:a16="http://schemas.microsoft.com/office/drawing/2014/main" id="{EDB1B83E-738E-EE89-356E-3AC5C752DDB1}"/>
              </a:ext>
            </a:extLst>
          </p:cNvPr>
          <p:cNvSpPr>
            <a:spLocks noGrp="1"/>
          </p:cNvSpPr>
          <p:nvPr>
            <p:ph type="subTitle" idx="1"/>
          </p:nvPr>
        </p:nvSpPr>
        <p:spPr>
          <a:xfrm>
            <a:off x="914400" y="3848669"/>
            <a:ext cx="10363200" cy="962642"/>
          </a:xfrm>
        </p:spPr>
        <p:txBody>
          <a:bodyPr>
            <a:normAutofit lnSpcReduction="10000"/>
          </a:bodyPr>
          <a:lstStyle/>
          <a:p>
            <a:pPr algn="ctr"/>
            <a:r>
              <a:rPr lang="en-IN" sz="2800" b="1" dirty="0" smtClean="0">
                <a:solidFill>
                  <a:schemeClr val="tx1"/>
                </a:solidFill>
                <a:latin typeface="Bookman Old Style" panose="02050604050505020204" pitchFamily="18" charset="0"/>
              </a:rPr>
              <a:t>A Visual Exploration of Refrigerator</a:t>
            </a:r>
            <a:endParaRPr lang="en-IN" sz="2800" b="1" dirty="0">
              <a:solidFill>
                <a:schemeClr val="tx1"/>
              </a:solidFill>
              <a:latin typeface="Bookman Old Style" panose="02050604050505020204" pitchFamily="18" charset="0"/>
            </a:endParaRPr>
          </a:p>
          <a:p>
            <a:pPr algn="ctr"/>
            <a:r>
              <a:rPr lang="en-IN" sz="2800" b="1" dirty="0" smtClean="0">
                <a:solidFill>
                  <a:schemeClr val="tx1"/>
                </a:solidFill>
                <a:latin typeface="Bookman Old Style" panose="02050604050505020204" pitchFamily="18" charset="0"/>
              </a:rPr>
              <a:t> Attributes</a:t>
            </a:r>
          </a:p>
          <a:p>
            <a:pPr algn="ctr"/>
            <a:endParaRPr lang="en-IN" sz="4500" b="1" dirty="0">
              <a:latin typeface="Bookman Old Style" panose="02050604050505020204" pitchFamily="18" charset="0"/>
            </a:endParaRPr>
          </a:p>
        </p:txBody>
      </p:sp>
      <p:pic>
        <p:nvPicPr>
          <p:cNvPr id="5" name="Picture 4">
            <a:extLst>
              <a:ext uri="{FF2B5EF4-FFF2-40B4-BE49-F238E27FC236}">
                <a16:creationId xmlns="" xmlns:a16="http://schemas.microsoft.com/office/drawing/2014/main" id="{795A0B2F-9744-3FD3-05D9-900C097BF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096" y="1040223"/>
            <a:ext cx="7560859" cy="2595619"/>
          </a:xfrm>
          <a:prstGeom prst="rect">
            <a:avLst/>
          </a:prstGeom>
        </p:spPr>
      </p:pic>
    </p:spTree>
    <p:extLst>
      <p:ext uri="{BB962C8B-B14F-4D97-AF65-F5344CB8AC3E}">
        <p14:creationId xmlns:p14="http://schemas.microsoft.com/office/powerpoint/2010/main" val="590196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E16AD-FBD3-6F1B-D344-ED05481C5188}"/>
              </a:ext>
            </a:extLst>
          </p:cNvPr>
          <p:cNvSpPr>
            <a:spLocks noGrp="1"/>
          </p:cNvSpPr>
          <p:nvPr>
            <p:ph type="title"/>
          </p:nvPr>
        </p:nvSpPr>
        <p:spPr/>
        <p:txBody>
          <a:bodyPr>
            <a:normAutofit/>
          </a:bodyPr>
          <a:lstStyle/>
          <a:p>
            <a:r>
              <a:rPr lang="en-IN" sz="2800" b="1" dirty="0" smtClean="0">
                <a:solidFill>
                  <a:srgbClr val="FF0000"/>
                </a:solidFill>
              </a:rPr>
              <a:t>DATA VISUALIZATION </a:t>
            </a:r>
            <a:endParaRPr lang="en-IN" sz="2800" b="1" dirty="0">
              <a:solidFill>
                <a:srgbClr val="FF0000"/>
              </a:solidFill>
            </a:endParaRPr>
          </a:p>
        </p:txBody>
      </p:sp>
      <p:sp>
        <p:nvSpPr>
          <p:cNvPr id="3" name="Content Placeholder 2">
            <a:extLst>
              <a:ext uri="{FF2B5EF4-FFF2-40B4-BE49-F238E27FC236}">
                <a16:creationId xmlns="" xmlns:a16="http://schemas.microsoft.com/office/drawing/2014/main" id="{13AD08CB-055C-ADB7-7AA5-F5E1A7F4C4E5}"/>
              </a:ext>
            </a:extLst>
          </p:cNvPr>
          <p:cNvSpPr>
            <a:spLocks noGrp="1"/>
          </p:cNvSpPr>
          <p:nvPr>
            <p:ph idx="1"/>
          </p:nvPr>
        </p:nvSpPr>
        <p:spPr/>
        <p:txBody>
          <a:bodyPr/>
          <a:lstStyle/>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Univariate</a:t>
            </a:r>
            <a:r>
              <a:rPr lang="en-US" sz="2400" b="1" dirty="0">
                <a:latin typeface="Times New Roman" panose="02020603050405020304" pitchFamily="18" charset="0"/>
                <a:cs typeface="Times New Roman" panose="02020603050405020304" pitchFamily="18" charset="0"/>
              </a:rPr>
              <a:t> Analysis :</a:t>
            </a:r>
            <a:r>
              <a:rPr lang="en-US" sz="2400" dirty="0">
                <a:latin typeface="Times New Roman" panose="02020603050405020304" pitchFamily="18" charset="0"/>
                <a:cs typeface="Times New Roman" panose="02020603050405020304" pitchFamily="18" charset="0"/>
              </a:rPr>
              <a:t> The examination of the distribution of cases on only one variable at   a time   (e.g., weight of </a:t>
            </a:r>
            <a:r>
              <a:rPr lang="en-US" sz="2400" dirty="0" err="1">
                <a:latin typeface="Times New Roman" panose="02020603050405020304" pitchFamily="18" charset="0"/>
                <a:cs typeface="Times New Roman" panose="02020603050405020304" pitchFamily="18" charset="0"/>
              </a:rPr>
              <a:t>innomatics</a:t>
            </a:r>
            <a:r>
              <a:rPr lang="en-US" sz="2400" dirty="0">
                <a:latin typeface="Times New Roman" panose="02020603050405020304" pitchFamily="18" charset="0"/>
                <a:cs typeface="Times New Roman" panose="02020603050405020304" pitchFamily="18" charset="0"/>
              </a:rPr>
              <a:t> students)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Bivariate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 The examination of two variables simultaneously (e.g., the relation between gender and weight of </a:t>
            </a:r>
            <a:r>
              <a:rPr lang="en-US" sz="2400" dirty="0" err="1">
                <a:latin typeface="Times New Roman" panose="02020603050405020304" pitchFamily="18" charset="0"/>
                <a:cs typeface="Times New Roman" panose="02020603050405020304" pitchFamily="18" charset="0"/>
              </a:rPr>
              <a:t>innomatics</a:t>
            </a:r>
            <a:r>
              <a:rPr lang="en-US" sz="2400" dirty="0">
                <a:latin typeface="Times New Roman" panose="02020603050405020304" pitchFamily="18" charset="0"/>
                <a:cs typeface="Times New Roman" panose="02020603050405020304" pitchFamily="18" charset="0"/>
              </a:rPr>
              <a:t> students)</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Multivariate Analysis </a:t>
            </a:r>
            <a:r>
              <a:rPr lang="en-US" sz="2400" dirty="0">
                <a:latin typeface="Times New Roman" panose="02020603050405020304" pitchFamily="18" charset="0"/>
                <a:cs typeface="Times New Roman" panose="02020603050405020304" pitchFamily="18" charset="0"/>
              </a:rPr>
              <a:t>: The examination of more than two variables simultaneously (e.g., the relationship between gender, height and weight of </a:t>
            </a:r>
            <a:r>
              <a:rPr lang="en-US" sz="2400" dirty="0" err="1">
                <a:latin typeface="Times New Roman" panose="02020603050405020304" pitchFamily="18" charset="0"/>
                <a:cs typeface="Times New Roman" panose="02020603050405020304" pitchFamily="18" charset="0"/>
              </a:rPr>
              <a:t>innomatics</a:t>
            </a:r>
            <a:r>
              <a:rPr lang="en-US" sz="2400" dirty="0">
                <a:latin typeface="Times New Roman" panose="02020603050405020304" pitchFamily="18" charset="0"/>
                <a:cs typeface="Times New Roman" panose="02020603050405020304" pitchFamily="18" charset="0"/>
              </a:rPr>
              <a:t> students)</a:t>
            </a:r>
          </a:p>
          <a:p>
            <a:pPr marL="114300" indent="0">
              <a:buNone/>
            </a:pPr>
            <a:endParaRPr lang="en-US" sz="2400" dirty="0"/>
          </a:p>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5" name="Picture 4">
            <a:extLst>
              <a:ext uri="{FF2B5EF4-FFF2-40B4-BE49-F238E27FC236}">
                <a16:creationId xmlns="" xmlns:a16="http://schemas.microsoft.com/office/drawing/2014/main" id="{744E02F9-DFD6-36FB-D4F7-27E70D1AF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2559" y="6176963"/>
            <a:ext cx="2720576" cy="594412"/>
          </a:xfrm>
          <a:prstGeom prst="rect">
            <a:avLst/>
          </a:prstGeom>
        </p:spPr>
      </p:pic>
    </p:spTree>
    <p:extLst>
      <p:ext uri="{BB962C8B-B14F-4D97-AF65-F5344CB8AC3E}">
        <p14:creationId xmlns:p14="http://schemas.microsoft.com/office/powerpoint/2010/main" val="3415602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55601"/>
            <a:ext cx="10363200" cy="927100"/>
          </a:xfrm>
        </p:spPr>
        <p:txBody>
          <a:bodyPr/>
          <a:lstStyle/>
          <a:p>
            <a:pPr algn="l"/>
            <a:r>
              <a:rPr lang="en-US" sz="2800" b="1" dirty="0" err="1" smtClean="0">
                <a:solidFill>
                  <a:srgbClr val="FF0000"/>
                </a:solidFill>
              </a:rPr>
              <a:t>Uni</a:t>
            </a:r>
            <a:r>
              <a:rPr lang="en-US" sz="2800" b="1" dirty="0" smtClean="0">
                <a:solidFill>
                  <a:srgbClr val="FF0000"/>
                </a:solidFill>
              </a:rPr>
              <a:t> </a:t>
            </a:r>
            <a:r>
              <a:rPr lang="en-US" sz="2800" b="1" dirty="0" err="1">
                <a:solidFill>
                  <a:srgbClr val="FF0000"/>
                </a:solidFill>
              </a:rPr>
              <a:t>V</a:t>
            </a:r>
            <a:r>
              <a:rPr lang="en-US" sz="2800" b="1" dirty="0" err="1" smtClean="0">
                <a:solidFill>
                  <a:srgbClr val="FF0000"/>
                </a:solidFill>
              </a:rPr>
              <a:t>ariate</a:t>
            </a:r>
            <a:r>
              <a:rPr lang="en-US" sz="2800" b="1" dirty="0" smtClean="0">
                <a:solidFill>
                  <a:srgbClr val="FF0000"/>
                </a:solidFill>
              </a:rPr>
              <a:t> </a:t>
            </a:r>
            <a:r>
              <a:rPr lang="en-US" sz="2800" b="1" dirty="0" smtClean="0">
                <a:solidFill>
                  <a:srgbClr val="FF0000"/>
                </a:solidFill>
              </a:rPr>
              <a:t>Analysis</a:t>
            </a:r>
            <a:endParaRPr lang="en-US" b="1" dirty="0">
              <a:solidFill>
                <a:srgbClr val="FF0000"/>
              </a:solidFill>
            </a:endParaRPr>
          </a:p>
        </p:txBody>
      </p:sp>
      <p:sp>
        <p:nvSpPr>
          <p:cNvPr id="3" name="Subtitle 2"/>
          <p:cNvSpPr>
            <a:spLocks noGrp="1"/>
          </p:cNvSpPr>
          <p:nvPr>
            <p:ph type="subTitle" idx="1"/>
          </p:nvPr>
        </p:nvSpPr>
        <p:spPr>
          <a:xfrm>
            <a:off x="977900" y="5791200"/>
            <a:ext cx="10401300" cy="825500"/>
          </a:xfrm>
        </p:spPr>
        <p:txBody>
          <a:bodyPr>
            <a:normAutofit fontScale="62500" lnSpcReduction="20000"/>
          </a:bodyPr>
          <a:lstStyle/>
          <a:p>
            <a:r>
              <a:rPr lang="en-US" dirty="0" smtClean="0">
                <a:solidFill>
                  <a:schemeClr val="tx1"/>
                </a:solidFill>
              </a:rPr>
              <a:t>In the above bar plot the </a:t>
            </a:r>
            <a:r>
              <a:rPr lang="en-US" dirty="0">
                <a:solidFill>
                  <a:schemeClr val="tx1"/>
                </a:solidFill>
              </a:rPr>
              <a:t>S</a:t>
            </a:r>
            <a:r>
              <a:rPr lang="en-US" dirty="0" smtClean="0">
                <a:solidFill>
                  <a:schemeClr val="tx1"/>
                </a:solidFill>
              </a:rPr>
              <a:t>amsung </a:t>
            </a:r>
            <a:r>
              <a:rPr lang="en-US" dirty="0" smtClean="0">
                <a:solidFill>
                  <a:schemeClr val="tx1"/>
                </a:solidFill>
              </a:rPr>
              <a:t>refrigerator brand  is having more count followed by LG and </a:t>
            </a:r>
          </a:p>
          <a:p>
            <a:r>
              <a:rPr lang="en-US" dirty="0" smtClean="0">
                <a:solidFill>
                  <a:schemeClr val="tx1"/>
                </a:solidFill>
              </a:rPr>
              <a:t>less count is having </a:t>
            </a:r>
            <a:r>
              <a:rPr lang="en-US" dirty="0" err="1" smtClean="0">
                <a:solidFill>
                  <a:schemeClr val="tx1"/>
                </a:solidFill>
              </a:rPr>
              <a:t>Hyundai,Lifelong</a:t>
            </a:r>
            <a:r>
              <a:rPr lang="en-US" dirty="0" smtClean="0">
                <a:solidFill>
                  <a:schemeClr val="tx1"/>
                </a:solidFill>
              </a:rPr>
              <a:t> and </a:t>
            </a:r>
            <a:r>
              <a:rPr lang="en-US" dirty="0" err="1" smtClean="0">
                <a:solidFill>
                  <a:schemeClr val="tx1"/>
                </a:solidFill>
              </a:rPr>
              <a:t>MarQ</a:t>
            </a:r>
            <a:endParaRPr lang="en-US" dirty="0">
              <a:solidFill>
                <a:schemeClr val="tx1"/>
              </a:solidFill>
            </a:endParaRPr>
          </a:p>
        </p:txBody>
      </p:sp>
      <p:sp>
        <p:nvSpPr>
          <p:cNvPr id="4" name="AutoShape 2" descr="data:image/png;base64,iVBORw0KGgoAAAANSUhEUgAAAigAAAHVCAYAAADb6QDfAAAAOXRFWHRTb2Z0d2FyZQBNYXRwbG90bGliIHZlcnNpb24zLjcuMCwgaHR0cHM6Ly9tYXRwbG90bGliLm9yZy88F64QAAAACXBIWXMAAA9hAAAPYQGoP6dpAABhfUlEQVR4nO3dd1gU1/s28HspUqSKCqKIYIsFC9aoib0Qe4k9asTE3qPRGCP2aBRrjF+NBTWKxp6YxC6KWBAEFXsFC2pUUAFB5Xn/8Me+LkWRnYWB3J/rmivZmfGcswvs3nvmzDkaEREQERERqYhRTjeAiIiIKDUGFCIiIlIdBhQiIiJSHQYUIiIiUh0GFCIiIlIdBhQiIiJSHQYUIiIiUh2TnG5AViQnJ+Pu3buwtraGRqPJ6eYQERFRJogInj17BmdnZxgZvbuPJFcGlLt378LFxSWnm0FERERZEBUVhWLFir3znFwZUKytrQG8eYI2NjY53BoiIiLKjKdPn8LFxUX7Of4uuTKgpFzWsbGxYUAhIiLKZTIzPIODZImIiEh1GFCIiIhIdRhQiIiISHUYUIiIiEh1GFCIiIhIdRhQiIiISHUYUIiIiEh1GFCIiIhIdRhQiIiISHUYUIiIiEh1GFCIiIhIdRhQiIiISHUYUIiIiEh1GFCIiIhIdRhQiIiISHVMcroBhlBi3K4POv/mjy0N1BIiIiLKCvagEBERkeowoBAREZHqMKAQERGR6jCgEBERkeowoBAREZHqMKAQERGR6jCgEBERkeowoBAREZHqMKAQERGR6jCgEBERkeowoBAREZHqMKAQERGR6jCgEBERkeowoBAREZHqMKAQERGR6jCgEBERkeowoBAREZHqfHBAOXz4MFq3bg1nZ2doNBps375de+zly5f49ttv4eHhgfz588PZ2Rm9evXC3bt3dcpITEzE0KFDUbBgQeTPnx9t2rTB7du39X4yRERElDd8cECJi4tD5cqVsXjx4jTH4uPjERoaiokTJyI0NBRbt27F5cuX0aZNG53zRowYgW3btsHf3x+BgYF4/vw5WrVqhdevX2f9mRAREVGeYfKh/8DLywteXl7pHrO1tcXevXt19i1atAg1a9ZEZGQkihcvjtjYWKxYsQJr165FkyZNAADr1q2Di4sL9u3bh+bNm2fhaRAREVFeYvAxKLGxsdBoNLCzswMAhISE4OXLl2jWrJn2HGdnZ1SsWBFBQUHplpGYmIinT5/qbERERJR3GTSgvHjxAuPGjUP37t1hY2MDAIiOjka+fPlgb2+vc66joyOio6PTLWfmzJmwtbXVbi4uLoZsNhEREeUwgwWUly9fomvXrkhOTsaSJUvee76IQKPRpHts/PjxiI2N1W5RUVFKN5eIiIhUxCAB5eXLl+jcuTNu3LiBvXv3antPAMDJyQlJSUl48uSJzr958OABHB0d0y3PzMwMNjY2OhsRERHlXYoHlJRwcuXKFezbtw8ODg46x6tVqwZTU1OdwbT37t3DuXPnUKdOHaWbQ0RERLnQB9/F8/z5c1y9elX7+MaNGwgLC0OBAgXg7OyMTp06ITQ0FH/++Sdev36tHVdSoEAB5MuXD7a2tvD29sbo0aPh4OCAAgUK4JtvvoGHh4f2rh4iIiL6b/vggHLq1Ck0bNhQ+3jUqFEAgN69e8PHxwc7d+4EAFSpUkXn3x08eBANGjQAAMybNw8mJibo3LkzEhIS0LhxY6xevRrGxsZZfBpERESUl2hERHK6ER/q6dOnsLW1RWxsbLrjUUqM2/VB5d38saVSTSMiIqIMvO/z+21ci4e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OeDA8rhw4fRunVrODs7Q6PRYPv27TrHRQQ+Pj5wdnaGhYUFGjRogIiICJ1zEhMTMXToUBQsWBD58+dHmzZtcPv2bb2eCBEREeUdHxxQ4uLiULlyZSxevDjd47Nnz4avry8WL16M4OBgODk5oWnTpnj27Jn2nBEjRmDbtm3w9/dHYGAgnj9/jlatWuH169dZfyZERESUZ5h86D/w8vKCl5dXusdEBPPnz8eECRPQoUMHAICfnx8cHR2xfv169O/fH7GxsVixYgXWrl2LJk2aAADWrVsHFxcX7Nu3D82bN9fj6RAREVFeoOgYlBs3biA6OhrNmjXT7jMzM0P9+vURFBQEAAgJCcHLly91znF2dkbFihW156SWmJiIp0+f6mxERESUd31wD8q7REdHAwAcHR119js6OuLWrVvac/Llywd7e/s056T8+9RmzpyJyZMnK9lUvZQYt+uD/83NH1saoCVERER5k0Hu4tFoNDqPRSTNvtTedc748eMRGxur3aKiohRrKxEREamPogHFyckJANL0hDx48EDbq+Lk5ISkpCQ8efIkw3NSMzMzg42Njc5GREREeZeiAcXNzQ1OTk7Yu3evdl9SUhICAgJQp04dAEC1atVgamqqc869e/dw7tw57TlERET03/bBY1CeP3+Oq1evah/fuHEDYWFhKFCgAIoXL44RI0ZgxowZKF26NEqXLo0ZM2bA0tIS3bt3BwDY2trC29sbo0ePhoODAwoUKIBvvvkGHh4e2rt6iIiI6L/tgwPKqVOn0LBhQ+3jUaNGAQB69+6N1atXY+zYsUhISMCgQYPw5MkT1KpVC3v27IG1tbX238ybNw8mJibo3LkzEhIS0LhxY6xevRrGxsYKPCUiIiLK7TQiIjndiA/19OlT2NraIjY2Nt3xKB96l82H3mHDu3iIiIg+3Ps+v9/GtXi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UDyivXr3C999/Dzc3N1hYWMDd3R1TpkxBcnKy9hwRgY+PD5ydnWFhYYEGDRogIiJC6aYQERFRLqV4QJk1axaWLl2KxYsX48KFC5g9ezZ++uknLFq0SHvO7Nmz4evri8WLFyM4OBhOTk5o2rQpnj17pnRziIiIKBdSPKAcO3YMbdu2RcuWLVGiRAl06tQJzZo1w6lTpwC86T2ZP38+JkyYgA4dOqBixYrw8/NDfHw81q9fr3RziIiIKBdSPKDUq1cP+/fvx+XLlwEA4eHhCAwMxGeffQYAuHHjBqKjo9GsWTPtvzEzM0P9+vURFBSUbpmJiYl4+vSpzkZERER5l4nSBX777beIjY3FRx99BGNjY7x+/RrTp09Ht27dAADR0dEAAEdHR51/5+joiFu3bqVb5syZMzF58mSlm0pEREQqpXgPysaNG7Fu3TqsX78eoaGh8PPzw5w5c+Dn56dznkaj0XksImn2pRg/fjxiY2O1W1RUlNLNJiIiIhVRvAdlzJgxGDduHLp27QoA8PDwwK1btzBz5kz07t0bTk5OAN70pBQpUkT77x48eJCmVyWFmZkZzMzMlG4qERERqZTiPSjx8fEwMtIt1tjYWHubsZubG5ycnLB3717t8aSkJAQEBKBOnTpKN4eIiIhyIcV7UFq3bo3p06ejePHiqFChAk6fPg1fX1/07dsXwJtLOyNGjMCMGTNQunRplC5dGjNmzIClpSW6d++udHOIiIgoF1I8oCxatAgTJ07EoEGD8ODBAzg7O6N///744YcftOeMHTsWCQkJGDRoEJ48eYJatWphz549sLa2Vro5uVaJcbs++N/c/LGlAVpCRESU/RQPKNbW1pg/fz7mz5+f4TkajQY+Pj7w8fFRunoiIiLKA7gWDx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jkECyp07d9CzZ084ODjA0tISVapUQUhIiPa4iMDHxwfOzs6wsLBAgwYNEBERYYimEBERUS6keEB58uQJ6tatC1NTU/z99984f/485s6dCzs7O+05s2fPhq+vLxYvXozg4GA4OTmhadOmePbsmdLNISIiolzIROkCZ82aBRcXF6xatUq7r0SJEtr/FxHMnz8fEyZMQIcOHQAAfn5+cHR0xPr169G/f3+lm0RERES5jOI9KDt37kT16tXx+eefo3DhwqhatSqWL1+uPX7jxg1ER0ejWbNm2n1mZmaoX78+goKC0i0zMTERT58+1dmIiIgo71I8oFy/fh2//PILSpcujd27d2PAgAEYNmwY1qxZAwCIjo4GADg6Our8O0dHR+2x1GbOnAlbW1vt5uLionSziYiISEUUDyjJycnw9PTEjBkzULVqVfTv3x9fffUVfvnlF53zNBqNzmMRSbMvxfjx4xEbG6vdoqKilG42ERERqYjiAaVIkSIoX768zr5y5cohMjISAODk5AQAaXpLHjx4kKZXJYWZmRlsbGx0NiIiIsq7FA8odevWxaVLl3T2Xb58Ga6urgAANzc3ODk5Ye/evdrjSUlJCAgIQJ06dZRuDhEREeVCit/FM3LkSNSpUwczZsxA586dcfLkSSxbtgzLli0D8ObSzogRIzBjxgyULl0apUuXxowZM2BpaYnu3bsr3RwiIiLKhRQPKDVq1MC2bdswfvx4TJkyBW5ubpg/fz569OihPWfs2LFISEjAoEGD8OTJE9SqVQt79uyBtbW10s0hIiKiXEjxgAIArVq1QqtWrTI8rtFo4OPjAx8fH0NUT0RERLkc1+I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UxeECZOXMmNBoNRowYod0nIvDx8YGzszMsLCzQoEEDREREGLopRERElEuYGLLw4OBgLFu2DJUqVdLZP3v2bPj6+mL16tUoU6YMpk2bhqZNm+LSpUuwtrY2ZJPoLSXG7fqg82/+2NJALSEiItJlsB6U58+fo0ePHli+fDns7e21+0UE8+fPx4QJE9ChQwdUrFgRfn5+iI+Px/r16w3VHCIiIspFDBZQBg8ejJYtW6JJkyY6+2/cuIHo6Gg0a9ZMu8/MzAz169dHUFBQumUlJibi6dOnOhsRERHlXQa5xOPv74/Q0FAEBwenORYdHQ0AcHR01Nnv6OiIW7dupVvezJkzMXnyZOUbSkRERKqkeA9KVFQUhg8fjnXr1sHc3DzD8zQajc5jEUmzL8X48eMRGxur3aKiohRtMxEREamL4j0oISEhePDgAapVq6bd9/r1axw+fBiLFy/GpUuXALzpSSlSpIj2nAcPHqTpVUlhZmYGMzMzpZtKREREKqV4D0rjxo1x9uxZhIWFabfq1aujR48eCAsLg7u7O5ycnLB3717tv0lKSkJAQADq1KmjdHOIiIgoF1K8B8Xa2hoVK1bU2Zc/f344ODho948YMQIzZsxA6dKlUbp0acyYMQOWlpbo3r270s0hIiKiXMig86BkZOzYsUhISMCgQYPw5MkT1KpVC3v27OEcKERERAQgmwLKoUOHdB5rNBr4+PjAx8cnO6onIiKiXIZr8RAREZHq5MglHvrv4HT6RESUFexB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UxyekGEOmrxLhdH3T+zR9bGqglRESkFPagEBERkeooHlBmzpyJGjVqwNraGoULF0a7du1w6dIlnXNEBD4+PnB2doaFhQUaNGiAiIgIpZtCREREuZTiASUgIACDBw/G8ePHsXfvXrx69QrNmjVDXFyc9pzZs2fD19cXixcvRnBwMJycnNC0aVM8e/ZM6eYQERFRLqT4GJR//vlH5/GqVatQuHBhhISE4NNPP4WIYP78+ZgwYQI6dOgAAPDz84OjoyPWr1+P/v37K90kIiIiymUMPgYlNjYWAFCgQAEAwI0bNxAdHY1mzZppzzEzM0P9+vURFBSUbhmJiYl4+vSpzkZERER5l0EDiohg1KhRqFevHipWrAgAiI6OBgA4OjrqnOvo6Kg9ltrMmTNha2ur3VxcXAzZbCIiIsphBg0oQ4YMwZkzZ7Bhw4Y0xzQajc5jEUmzL8X48eMRGxur3aKiogzSXiIiIlIHg82DMnToUOzcuROHDx9GsWLFtPudnJwAvOlJKVKkiHb/gwcP0vSqpDAzM4OZmZmhmkpEREQqo3gPiohgyJAh2Lp1Kw4cOAA3Nzed425ubnBycsLevXu1+5KSkhAQEIA6deoo3RwiIiLKhRTvQRk8eDDWr1+PHTt2wNraWjuuxNbWFhYWFtBoNBgxYgRmzJiB0qVLo3Tp0pgxYwYsLS3RvXt3pZtDREREuZDiAeWXX34BADRo0EBn/6pVq9CnTx8AwNixY5GQkIBBgwbhyZMnqFWrFvbs2QNra2ulm0NERES5kOIBRUTee45Go4GPjw98fHyUrp6IiIjyAK7FQ0RERKrDgEJERESqw4BCREREqsOAQkRERKrDgEJERESqw4BCREREqsOAQkRERKrDgEJERESqw4BCREREqmOw1YyJ8ooS43Z98L+5+WNL1dVBRJSbsAeFiIiIVIcBhYiIiFSHAYWIiIhUhwGFiIiIVIcBhYiIiFSHAYWIiIhUhwGFiIiIVIfzoBD9R3zoXCucZ4WIchJ7UIiIiEh1GFCIiIhIdXiJh4gUw8tIRKQU9qAQERGR6jCgEBERkeowoBAREZHqMKAQERGR6jCgEBERkeowoBAREZHqMKAQERGR6nAeFCLKVQw918qHlp+VOojo/diDQkRERKrDgEJERESqw4BCREREqsOAQkRERKrDgEJERESqw7t4iIiyWXbcKcSVpSm3Yw8KERERqQ4DChEREakOAwoRERGpDgMKERERqQ4HyRIRUZZkx0BcDvb972IPChEREakOAwoRERGpDi/xEBHRfxZXr1Yv9qAQERGR6uRoQFmyZAnc3Nxgbm6OatWq4ciRIznZHCIiIlKJHLvEs3HjRowYMQJLlixB3bp18b///Q9eXl44f/48ihcvnlPNIiIiUlReWdogu++oyrEeFF9fX3h7e6Nfv34oV64c5s+fDxcXF/zyyy851SQiIiJSiRzpQUlKSkJISAjGjRuns79Zs2YICgpKc35iYiISExO1j2NjYwEAT58+Tbf85MT4D2pPRuVk5EPLzyt1fGj5eaUONf4ssqMONf4ssqMONf4ssqMONf4ssqMONf4ssqOOnPpZpOwTkfcXIDngzp07AkCOHj2qs3/69OlSpkyZNOdPmjRJAHDjxo0bN27c8sAWFRX13qyQo7cZazQanccikmYfAIwfPx6jRo3SPk5OTsbjx4/h4OCQ7vnpefr0KVxcXBAVFQUbGxv9Gp5DdeSF58A61FM+61BXHXnhObAO9ZSv1jpEBM+ePYOzs/N7z82RgFKwYEEYGxsjOjpaZ/+DBw/g6OiY5nwzMzOYmZnp7LOzs8tS3TY2Ngb7QWVXHXnhObAO9ZTPOtRVR154DqxDPeWrsQ5bW9tMnZcjg2Tz5cuHatWqYe/evTr79+7dizp16uREk4iIiEhFcuwSz6hRo/DFF1+gevXq+Pjjj7Fs2TJERkZiwIABOdUkIiIiUokcCyhdunTBo0ePMGXKFNy7dw8VK1bEX3/9BVdXV4PUZ2ZmhkmTJqW5VJSb6sgLz4F1qKd81qGuOvLCc2Ad6ik/L9ShEcnMvT5ERERE2Ydr8RAREZHqMKAQERGR6jCgEBERkeowoBAREZHqMKAQERGR6jCgkMGJCG7duoWEhIScboqinj59iu3bt+PChQs53ZT/jI4dO+LRo0c53QwiygZ58jbj5ORkREREwMPDAwCwdOlSJCUlaY8bGxtj4MCBMDJSZz5buHBhps8dNmxYlurw9PTE/v37YW9vj6pVq75zTSMrKytUqFAB3333HVxcXD64ruTkZJibmyMiIgKlS5fOUnvVoHPnzvj0008xZMgQJCQkoHLlyrh58yZEBP7+/ujYsaPedbx69QrTp09H3759s/Ra53V16tTB9evXsXz5crRu3Tqnm5MrvHr1Cubm5ggLC0PFihUNUkdERAQqVKiQ7rF//vkHLVq0MEi9lLfl6GKBhuLv74///e9/CAgIAACMGTMGdnZ2MDF583T//fdfmJubw9vbW696nj59ql174K+//sKrV6+0x4yNjdGyZcsslTtv3rxMnafRaLIcUNq2baudWKddu3bvPDcxMRH79+9Hz549ta/phzAyMkLp0qXx6NEjgwaUYcOGoVSpUmlek8WLF+Pq1auYP3++XuUfPnwYEyZMAABs27YNIoKYmBj4+flh2rRpigQUExMT/PTTT+jdu7feZeWE94XdFKGhoVkq/+jRo5gzZw66dOmCbt26Yf78+bC2ts5SWZl1+/Zt7Ny5E5GRkTpfdADA19dXkTqOHDmC//3vf7h27Ro2b96MokWLYu3atXBzc0O9evX0KtvExASurq54/fq1Im1NT/Xq1TF79mwMHTpUuy8xMRGjR4/GihUrFOs9jYmJwebNm3Ht2jWMGTMGBQoUQGhoKBwdHVG0aNEslblz5054eXnB1NQUO3fufOe5bdq0yVIdb0tISMDevXtx+fJl5MuXD2XKlEHTpk1hbGysd9kpMvo71Gg0MDc3R6lSpdCnTx80bNgw02WeOXMGFStWhJGREc6cOfPOcytVqvTBbU7Xe9c7zoWaNGki69ev1z62srKSa9euaR//8ssv0qBBA73q+OOPP6RKlSo6dWg0Gu1mZGQkv//+u151qMnVq1fFzMwsy//+zz//lHr16snZs2cVbJUuZ2dnOXXqVJr9ISEhUrRoUb3LNzc3l8jISBER+eKLL+Tbb78VEZFbt25J/vz59S4/Rdu2bWXVqlWKlZfCzs5O7O3tM7VllY+Pj3abNGmS5MuXT4YNG6az38fHR+/ncuHCBaldu7a4urrK3LlzZcGCBTqbUvbt2yeWlpZSoUIFMTExkSpVqoidnZ3Y2tpKw4YNFalj8+bNYmFhIf369RMzMzPte9XPP/8sXl5eitSxcuVK8fLykkePHilSXmpbtmwRBwcHadGihdy7d09Onz4t5cqVk3LlyklISIgidYSHh0uhQoWkVKlSYmJion2dvv/+e/niiy+yXK5Go5H79+9r/z+jzcjISO/nsGPHDilUqFCasosVKyYBAQHa865fv65XPePGjRNbW1upV6+ejBo1SkaOHCmffPKJ2NrayvDhw6Vp06ZiZGQk27dvz3SZqV8nIyOjNK+PUq9TijwZUIoWLSphYWHax6kDyvnz5/V6ExYRad26tfz6668Z1jFr1izF3lxSJCcnS3JysqJlpnj58qXs3btXli5dKk+fPhURkTt37sizZ8+058TExGS5fDs7O8mXL58YGRmJubm5Yh+IbzMzM5MrV66k2X/lyhW9wlWK0qVLy8aNG+X58+dSqFAh2b9/v4iIhIWFiYODg97lp1i6dKk4OTnJ6NGjZf369bJjxw6dLatWr16t3ebOnSv29vbStWtX7Yd6165dxd7eXnx9fRV7Lqn/LpS0fPlyMTY2lmLFikmJEiW0m5ubm2J11KhRQyZOnCgi//+5PHv2TNq0aSNLlixRpI4qVaqIn5+fTh0iIqdPnxZHR0fF6rCyshIzMzMpU6aMVK1aVWdTwp07d6RJkybi4OAg5ubmMnDgQImPj1ekbBGRxo0by5gxY0RE93U6evSouLq6KlaPoRw9elRMTU2lY8eOEhQUJE+ePJEnT57I0aNHpUOHDmJubi4XLlyQsWPHyuTJk/Wqq1+/fjJlypQ0+6dOnSr9+vUTEZEffvhBqlWrlukyb968qf38uXnz5js3peTJgGJmZiZXr17VPn7w4IG8fv1a+/jKlSuSL18+vepwdXWV4OBg7ePUb8RnzpyRQoUK6VVHCj8/P6lYsaKYmZmJmZmZeHh4yJo1axQpW+TNL9tHH30klpaWYmxsrH0ew4cPl/79+ytSx9sfjultSqhQoYIsWrQozf6FCxdKuXLl9C7/559/FhMTE7Gzs5PKlStrf6cWLlyod4/c2wz9LU5EpEOHDum+VosWLZK2bdsqUoeIYQJKdHS0tGrVSuzs7BT73cmIlZWV9r3Ezs5Ozp07JyJvQqlSH4oWFhZy48YNbX0pr9e1a9cUCdYikqYHS+keLRGRyMhI+fTTT8XOzk5MTU1l8uTJOu+7+rKxsdH+LN5+nW7evKnY62RIXl5e8vXXX2d4/Ouvv5aCBQuKg4ODzhfsrLCxscnwy5qNjY2IvOmFtLKy0qseQ8uTY1AcHR1x6dIllCxZEgBQqFAhneMXLlyAk5OTXnVER0fDwcFB+/jgwYM6gxqtrKwQGxurVx3Am2vcEydOxJAhQ1C3bl2ICI4ePYoBAwbg33//xciRI/WuY/jw4ahevTrCw8N1nlP79u3Rr18/vcsHkC1jKkaNGoUhQ4bg4cOHaNSoEQBg//79mDt3rt7jTwBg0KBBqFWrFiIjI9G0aVPtIGt3d3dMmzZN7/JTJCcnK1ZWRnbv3o1Zs2al2d+8eXOMGzfO4PVnlb+/P4YMGYKqVavizJkzBh9InD9/fiQmJgIAnJ2dce3aNe1g0H///VeROooUKYKrV6+iRIkSOvsDAwPh7u6uSB2TJk1SpJyM+Pv7Y+DAgfjkk09w+fJlhIWF4csvv8Tu3buxdu1aRZ6Hubk5nj59mmb/pUuX0rzH62P//v3Yv38/Hjx4kOZvceXKlVku99ixY+n+zaUYPHgwli9fjtDQUFSuXDnL9QBvXqugoCCUKlVKZ39QUBDMzc0BvHmf0XeBv/Pnz6c7NkuJsToA8uYYlC+//FLq1KmT7rHk5GT5+OOP5csvv9SrjiJFisjevXszPL57925xcnLSqw4RkRIlSmi7f9+2evVqKVGihN7li4g4ODjIxYsXRUT3m8mNGzfEwsJCkTpE3oxjmTBhgnTt2lV7LfPvv//WfitVwpIlS6Ro0aLaHgc3N7d0Xz+1evnypRgbGxt0rI6ISPHixWX27Nlp9s+ePVuKFy+uWD1K96BYWlrKwoULFSvvfdq2bSvLli0TEZExY8ZIqVKlZNq0aeLp6SmNGzdWpI5Zs2ZJ+fLl5fjx42JtbS1HjhyRdevWSaFChdLt5dLHqVOnZO3atbJu3ToJDQ1VrFxLS8s0l7weP34sn3/+uVhbWytSx1dffSXt2rWTpKQksbKykuvXr8utW7ekatWqMnz4cEXq8PHxESMjI6lZs6a0bdtW2rVrp7Ppw9zc/J2XP27evCnm5uZ61ZFi6tSpYmFhIcOGDdP+vIcNGyaWlpYybdo0ERHx9fWVJk2aZKn8a9euSaVKldKMRTEyMuIYlPe5evWq2NjYSM2aNWXTpk0SFhYm4eHhsnHjRqlRo0aG3V8fokuXLtK6desMj7ds2VI6d+6sVx0iGY+ruHz5smLdmvb29hIRESEiuh8oR44ckcKFCytSx6FDh8TCwkKaNGki+fLl09Yxa9Ys6dixoyJ1vO3Bgwc642eUEhUVJT///LN8++23MnLkSJ1NKe7u7np38b7PqlWrxMjISD777DOZOnWqTJ06VVq2bCnGxsZ6DdBNPVjV3NxcJk6cqNgg1suXL4vIm/FQv//+u/z0008yZ84c2bJli8TGxma53Ixcu3ZNwsPDRUQkLi5OBg4cKB4eHtK+fXtFr7V/9913YmFhoX2jNzc3l++//16x8u/fvy8NGzYUjUYj9vb2YmdnJxqNRho1aiQPHjzQu/yULzjpUepydGxsrNStW1fs7OzE2NhYXFxcxNTUVD799FN5/vy5InU4OTkpevn8bZUqVZKVK1dmeHzFihXi4eGhWH3r1q2T2rVra8f51a5dW3777Tft8fj4eElISMhS2a1atZK2bdvKgwcPxMrKSs6fPy9HjhyRmjVryuHDh5V6CnkzoIiInDhxQsqVK6eT6jQajZQrV06OHz+ud/mhoaFiZmYmnTp1kpMnT0pMTIzExMTIiRMnpEOHDmJmZqbI6PUKFSrI9OnT0+yfOnWqVKxYUe/yRUQ6d+4sX331lYiI9pvJs2fPpFGjRtKnTx9F6qhdu7bMnTtXW0dKQDl58qQ4OzsrUoehZccdHSKGv+MixfHjx6V79+5StWpVqVKlinTv3l3vv423B6tmtOk7iHXt2rVia2ubZnyOnZ2d+Pv761V2ToqLi5Pg4GA5ceKE4uG6c+fOUq1aNTl//rx2X0REhFSvXl26du2qaF2Gtn//fvnpp59k1qxZ7+zFzooCBQrojF9Ukq+vrxQoUEB27dqV5tiff/4pDg4O2vdItXNwcNAGdxsbG21A3b9/v87drfrKkxO1ve306dO4cuUKAKB06dKoWrWqYmXv2LED/fr1w+PHj3X229vb49dff33v/CKZsWXLFnTp0gVNmjRB3bp1odFoEBgYiP3792PTpk1o37693nXcuXMHjRo1grGxMa5cuYLq1avjypUrKFiwIA4fPozChQvrXYeVlRXOnj0LNzc3WFtbIzw8HO7u7rh58yY++ugjvHjxIkvlfsiEc1mdeyNFzZo10aJFC0yZMkX7HAoXLowePXqgRYsWGDhwoF7lp6hatSquXr2Kly9fwtXVFfnz59c5ru/zyM1CQ0NRq1Yt9OjRAyNHjsRHH30EEcH58+cxf/58+Pv7Izg4WO9r+G8zxNwb2c3W1hb79u1DjRo1dPafPHkSzZo1Q0xMjF7l9+3b953H9Rm78S4xMTGws7NTrLxvv/0WVlZWmDhxomJlpkhOTkaXLl2wZcsWlC1bFuXKlQPwZhzHlStX0LZtW2zevFnRCUSTkpLSHUtTvHhxvcq1t7dHSEgI3N3dUbJkSfz6669o2LAhrl27Bg8PD8THx+tVfoo8OUj2bVWrVlU0lLytbdu2aNq0KXbv3q0Tgpo1a4bHjx+jb9++ev9hduzYESdOnMC8efOwfft2iAjKly+PkydPKva8ihYtirCwMPj7+yMkJATJycnw9vZGjx49YGFhoUgddnZ2uHfvHtzc3HT2nz59Wq83+Q+ZcE5fFy5cwIYNGwC8mfwqISEBVlZWmDJlCtq2batYQDH08wCABg0aoG/fvvj8888V+xlnh0WLFqFdu3ZYvXq1zn5PT0+sWbMG8fHxWLBggWIfiGfOnEGTJk1ga2uLmzdv4quvvkKBAgWwbds23Lp1C2vWrNG7jhcvXmDRokU4ePBguh8mSgTS5ORkmJqaptlvamqqyKDsJ0+e6Dx++fIlzp07h5iYGO2AdX3NmjULJUqUQJcuXQC8mdl5y5YtcHJywl9//ZXlUDpq1Cjt/ycnJ2PZsmXYt28fKlWqlOY102diPiMjI/z+++/YtGkT1q9fj4sXLwIAypYtCx8fH3Tt2jXLZad25coV9O3bF0FBQTr7RQQajUbvSfsqVqyIM2fOwN3dHbVq1cLs2bORL18+LFu2TLGB3UAenep+ypQpmTrvhx9+MFgbwsPD4enpadDZG5Xw8uVLlC1bFn/++SfKly9vsHrGjh2LY8eO4ffff0eZMmUQGhqK+/fvo1evXujVq5fB7zJQgpOTEw4cOIDy5cujQoUKmDlzJtq0aYPw8HDUrVsXz58/z+kmZtro0aPx22+/ISEhAZ07d4a3tzdq166td7kHDhzAkCFDcPz4ce0syyliY2NRp04d/PLLL/j000+zVH6ZMmWwZMkSNGnSJN3j+/btw6BBg3D58uUslZ9akyZN4OnpidmzZ+v0/AUFBaF79+64efOm3nV0794de/fuRadOneDo6JimF1CJv422bdsiJiYGGzZsgLOzM4A3Pac9evSAvb09tm3bpncdqSUnJ2PQoEFwd3fH2LFj9S7P3d0d69atQ506dbB371507twZGzduxKZNmxAZGYk9e/ZkqdzMzqaq0Whw4MCBLNWR4tWrV/jtt9/QrFkzFClSRK+y3qVu3bowMTHBuHHjUKRIkTS/U/r2MO7evRtxcXHo0KEDrl+/jlatWuHixYtwcHDAxo0bFQuleXIMSpUqVTLcqlatKpaWloqONE5PWFiYYnW8evVKNm/eLFOnTpVp06bJ1q1b5dWrV4qULfJmBta3r00bQlJSknTv3l07FsjU1FSMjIykZ8+eij4XEZHExESJioqSW7du6Wz6yo47OlI8efJEli9fLuPGjdOORQkJCZHbt28rVserV69k+/bt0rZtWzE1NZVy5crJTz/9JNHR0Vkus3Xr1u+c6G3BggV63Q2RP3/+d/4sb926JZaWllkuP7XsmHvDxsZGAgMDFSkrI5GRkVK1alUxNTUVd3d3KVmypJiamoqnp6dERUUZrN6LFy8qcjejiO5MzsOGDdPOKXLp0iWxs7NTpI7sYGFhoegA6/RYWlrKhQsXDFpHao8ePVJ8ItE8GVAycvr0aWnevLmYmpoqNgFZRpQKKFeuXJEyZcqIpaWldjCjpaWllC1bVrHBXDNnzpTevXvLy5cvFSnvXa5evSq///67bNy4UXtHhlIuXbok9erV0w6KfntwtBI/i+y6o8NQU3q/y4MHD2Tq1Klibm4upqam0rZtW+1MuR+iePHi7wy7Fy5cEBcXlyy38+3pttMTHR2t6JePwoULa2/HfTug7N69W4oVK6ZIHeXKldP+Xhnanj17ZOHChbJgwQLFB5imZ9euXVKwYEFFyipSpIgcPXpURETKlCkjmzZtEpE3IUipW5ljYmLSHZz+6NEjxe4Sa9CggWzbtk2RsjJSvXp1OXLkiEHryA55fgwKANy4cQMTJ07Exo0b0aFDh1y1qu6wYcPg7u6OY8eOoUCBAgCAR48eoWfPnhg2bBh27dqldx0nTpzA/v37sWfPHnh4eKQZlLl161a960hRsmRJ7QR6Svvyyy9hYmKCP//8M91uTX29fW3V0tISS5YsUbT8FKNGjUKfPn20lxVSeHl5oXv37orXd/LkSaxatQobNmxA4cKF0adPH9y7dw+tW7fGwIEDMWfOnEyXdf/+/XTHOqQwMTHBw4cP9Wrv7t27YWtrm+4xfQd7pta2bVtMmTIFmzZtAvCmmz8yMhLjxo1TZHFIAJg7dy6+/fZbLF26FK6uroqUmdqaNWvQpUsXNG3aFE2bNtXuT0pKgr+/P3r16qVX+W+P4wDejHW4d+8edu3apdgkjR06dED37t21C496eXkBAMLCwtJMSJZVXbt2RevWrTFo0CCd/Zs2bcLOnTvx119/6V3HoEGDMHr0aNy+fRvVqlVL836rxEJ7s2bNwtixYzFjxgx4eHik+ZtMffk1Mzp06JDpc5X6zMiTY1BS/Pvvv5g8eTKWLVuGevXq4ccff0wzij2r3vfDiomJQUBAgN5jUPLnz4/jx4/Dw8NDZ7+S4x6+/PLLdx5ftWpVlsodNWoUpk6divz586d5A0tNiVVh8+fPj5CQEHz00Ud6l5Ued3d3BAcH68y2C7z5WXt6euL69euK1GNra4vQ0FCULFlSZ9zDrVu3ULZs2Szf8fS2Bw8eYO3atVi1ahWuXLmC1q1bo1+/fmjevLk22O3btw/t2rX7oN+xkiVLYs6cORneXbZ161Z88803WX6tMnOHgxKDAFM8ffoUn332GSIiIvDs2TM4OzsjOjoaH3/8Mf766680Hy5Z8fDhQ3Tu3BmHDx+GpaVlmg+T1HcJZoWxsTHu3buX5o68R48eoXDhwnq/XqnHcRgZGaFQoUJo1KgR+vbtq11JXh8vX77EggULEBUVhT59+mhvEpg/fz6srKwUmfW6QIECOHr0qPYOmxQXL15E3bp18ejRI73rSO93WKPRKDaA9e06Un9J06eOtz8nRATbtm2Dra0tqlevDgAICQlBTEwMOnTokOXPjNTyZA9KXFwc5syZA19fX5QqVQp//PEHmjVrpmgdGX2De/u4vt9KAMDMzAzPnj1Ls//58+fIly+f3uUDWQ8g73P69Gm8fPlS+/8ZUaqno3z58opNP56emzdvpvuHnZiYiDt37ihWT3ZM6V2sWDGULFkSffv2RZ8+fdItt2bNmh8c6D/77DP88MMP8PLy0k6pnSIhIQGTJk1Cq1atstzu7FgG4G02NjYIDAzEgQMHEBoaiuTkZHh6emY4SDcrunXrhjt37mDGjBnpDpJVQsoHU2q3b99+73tZZhw8eFDvMt7H1NQU33zzTZr9I0aMUKyOxMREvHr1Ks3+ly9fIiEhQZE6bty4oUg572KIn8fbnxPffvstOnfujKVLl8LY2BgA8Pr1awwaNChLvTMZyZM9KE5OTnj27BmGDh2Kbt26ZfgHr0RXmqH16tULoaGhWLFiBWrWrAngzSWZr776CtWqVUtzu+V/2YEDB/D9998r2q0JADt37gTw5vZfPz8/nTf0169fY//+/di7dy8uXbqU9ca/5euvv8bDhw+xadMmFChQAGfOnIGxsTHatWuHTz/9VJF1hY4cOYJPPvlE/8amcv/+fXh6esLY2BhDhgxB2bJlodFocOHCBfz88894/fq1dg4ResPS0hLHjh1TdO6WFClzA4WHh6NChQo6PRmvX7/GjRs30KJFC+0lLLW7fPkyDh06lO7t2ErcldmgQQN4eHhg0aJFOvsHDx6MM2fO4MiRI3rXkRcUKlQIgYGBKFu2rM7+S5cuoU6dOor0NAF5NKC83YWW0nWW+rGS3cCGFBMTg969e+OPP/7QfuC+evUKbdq0werVq7P87ed9k5q9LbdMDGaIbs3U5ab+czE1NUWJEiUwd+5cvXoG3pYdlxVSPHz4EJcuXYJGo0GZMmUU6aG5desWBg4ciN27d2tfL41Gg+bNm2PJkiVpFsX7EIcPH87UeVm9jRkAFi5cmOlzhw0bluV6Unh6emLJkiWK3Oad2uTJk7X/HT16NKysrLTH8uXLhxIlSqBjx45Z6o3N7veQ5cuXY+DAgShYsCCcnJx06tZoNIrUcfToUTRp0gQ1atRA48aNAbxZPDA4OBh79uxRNNQbeqG9mJgYrFixAhcuXIBGo0H58uXRt29fRXrM7O3tsWrVqjRzNm3fvh1ffvllmnlxsipPBpRbt25l6jxDDUgzhCtXruDChQsA3lzK0HdQWMobF/BmoqglS5agfPny+PjjjwEAx48fR0REBAYNGoSZM2fqVVeK4OBg/P777+n+USoxqCogIOCdx+vXr69X+W5ubggODkbBggX1KiezDHlZIT4+HkOGDMHatWu1wc3Y2Bi9evXCokWLYGlpqXcdT548wdWrVyEiKF26NOzt7fUu811jUFI+sDQaTbrd9JmVejLBhw8fIj4+XjtjaUxMDCwtLVG4cGFFxh3t2bMHkydPxvTp0xXt+Xubn58funTpkuaymz7efg95HyXmcnF1dcWgQYPw7bff6l3Wu4SFheGnn35CWFgYLCwsUKlSJYwfP16xGyuuX7+O9u3b4+zZszpfelJ+f5X44nzq1Ck0b94cFhYWqFmzJkQEp06dQkJCAvbs2QNPT0+9yh81ahRWr16N7777Thusjx8/jh9//BG9evVSZEwhgLw5D0pelZycrPh95iIi3t7e6S5M9sMPP+i96nOKDRs2iKmpqbRs2VLy5csnrVq1krJly4qtra1i6/1Q5n399dfi7u4uf/31l8TGxkpsbKzs2rVLSpYsKQMGDFC8vps3b0pERIS8fv1ar3JS1rxKvd29e1e+/fZbsbCwkAoVKijUapHffvtN6tatq7MY3sWLF+WTTz6RdevWKVJH6pVglb49Pq+wtrZWdGXsnJIdC+3Vq1dP+vTpozN1xMuXL6V3797yySef6F3+69evZdasWeLs7Kz9/XV2dpZZs2YpOq9VnuxByagb2NbWFqVKlVK0izw7rFixAvPmzdOZTn/EiBGKjFoH3rwup06dSvMNIWVdntjYWL3rqFSpEvr374/Bgwdr70xxc3ND//79UaRIkQ/6NvYuSndrZnd3f4r9+/dj//796V5rV2Ia94IFC2Lz5s1o0KCBzv6DBw+ic+fOWb4V2M/PD0+ePNEZuPj1119jxYoVAN5M67179264uLhktek6kpOTsXLlSkyePBlGRkbw8fFB7969FVvPpGTJkti8eXOaZSVCQkLQqVMnRQY8GrrnD3jzrXzevHnaWVdT92AqcacQ8OZ1eftvT8llRry9vVGjRg0MGDBAsTLfJSEhQTvIP4USvVkFCxbEgQMHUKlSJdja2uLkyZMoW7YsDhw4gNGjR7/zhoLMsrCwwOnTp9Pc0Xj+/HlUr15dsbVyAGgH9Cs5OFZLsaijIqlXOX17MzExkaFDh0pSUlJONzNTvv/+e8mfP7+MGzdOduzYITt27JBx48aJlZWVTJgwQZE6HB0d010GfOXKlVK4cGFF6rC0tJQbN26IyJuVMM+cOSMiIufPn1dspsng4GApUKCAFC1aVNq3by/t2rWTYsWKiYODQ5ZXls7M6rxKrND7Nh8fHzEyMpKaNWtK27ZtpV27djqbEiwsLNKdUO3cuXN6zcRau3Ztnd+lv//+W0xMTGTdunUSEhIiH3/8sXh7e2e5/Ldt2bJFypYtKwUKFJCffvpJXrx4oUi5b7OwsJATJ06k2X/ixAmxsLBQvD5DmThxohQpUkR++uknMTc3l6lTp4q3t7c4ODjIggUL9C7//v370rBhQ9FoNGJvby92dnai0WikUaNG8uDBAwWegciMGTOkYMGC0rt3b5kzZ44sWLBAZ1NCXFycDB48WAoVKpSmR0up3iw7OzttT5C7u7scOHBARN5MYqnU71ThwoVl9+7dafb/888/ir2nZ4c8GVAy6ga+efOmbNq0SVxdXWX69Ok53cxMcXBwkPXr16fZv379enFwcFCkjpkzZ4qZmZkMHjxY1q5dK2vXrpXBgweLhYWFzJw5U5E6ihUrpg0llSpV0j6noKAgsbGxUaQOQ3drZhcnJydZs2aNQeto1KiRfP7555KQkKDdFx8fL59//rle0/YXKFBA+3MWERkwYIB06NBB+/jgwYNSokSJLJcvInLo0CGpVauWWFpayvjx4yUmJkav8t6lVatWUqlSJQkODtZeXg0ODpYqVapI69ats1xueHh4pjcluLu7y59//ikib2bETZmFesGCBdKtWze9y+/cubNUq1ZNJ/RGRERI9erVpWvXrnqXL/LuLwtKfUEYNGiQlCtXTn7//XexsLCQlStXytSpU6VYsWKKXdKrV6+edibZbt26SYsWLSQwMFB69eql2OXJoUOHSrFixcTf318iIyMlKipKNmzYIMWKFZPhw4frXX50dLT07NlTihQpIsbGxgYJciJ5NKC8z/bt26V8+fI53YxMsbOzS3dK+EuXLomtra1i9WzcuFHq1Kkj9vb2Ym9vL3Xq1JGNGzcqVn63bt1k7ty5IiIybdo0KVSokPTr109cXV2lffv2itRhbm6e7voTERERin/bNdR4IJE3H/JKLWOQkbNnz0rRokXFwcFBGjVqJI0bNxYHBwcpWrSonDt3Lsvlpl5npFKlSjJ//nzt41u3bom5uXmWy/fy8pJ8+fJJ//795d69e1kuJ7MePHggXl5eotFoJF++fJIvXz4xMjISLy+vd065/z4p40ve1dur5BgUS0tL7RpGTk5O2h7Fa9euKfIFwcbGRk6ePJlm/4kTJxR9nzI0FxcXOXjwoIi8GfNy5coVERFZs2aNeHl5KVLHP//8I1u2bBGRN69/uXLlRKPRSMGCBWXfvn2K1JGYmCjDhg3T/r4aGRmJmZmZjBgxQpGexhYtWkj58uVlyZIlsm3bNtm+fbvOppT/ZEC5ceOG5M+fP6ebkSlDhgyRkSNHptk/evRoGTRoUA60KGsePXokd+7cEZH/P8CqdevWMnLkSHn8+LEidWRHt6afn59UrFhRzMzMxMzMTDw8PBTv7Rg7dqxMmTJF0TLTEx8fL8uWLZNRo0bJyJEjZfny5RIfH69XmR999JH2zffhw4dibGwsp06d0h4/ceKEODo6Zrn8lIUm7ezstGE6vU1ply5dkh07dsj27dvl0qVLepd38+bNTG9KKFOmjBw/flxE3nyDT+kZ9ff3l0KFCuldvpWVlZw+fTrN/tDQUMXWyUmRmJgoFy9eNMjaYfnz59e+5kWLFtVe3rt+/bpBPzMMsdCeyJtLVmfOnJHw8HCJi4tTrNyMft5Ky5Mzyb7P3bt300z5rGYrVqzAnj17dG7nioqKQq9evXSmkNf31i5DDHBLGUBlYmICKysr7eMBAwYoPtitS5cu8Pb2xpw5c1CnTh1oNBoEBgZizJgx6Natm97l+/r6YuLEiRgyZAjq1q0LEcHRo0cxYMAA/Pvvvxg5cmSWy37755icnIxly5Zh3759qFSpUprbTpW6hc/CwgJfffWVImWl6NWrFwYPHoyIiAgcOHAAH330EapVq6Y9HhQUhIoVK2a5fEPNevw+ZcqUQZkyZRQrL7unOGjfvj3279+PWrVqYfjw4ejWrRtWrFiByMhIvX5vUzRq1AjDhw/Hhg0b4OzsDAC4c+cORo4cqZ1PRF/x8fEYOnQo/Pz8ALyZtM3d3R3Dhg2Ds7Mzxo0bp3cd7u7uuHnzJlxdXVG+fHls2rQJNWvWxB9//KG9zTyr+vbtm6nzlBgEn8LS0jLNMilKcHFxSTMnlCHkybt43uXBgwfo2rUr3N3d8euvv+Z0c94r9RoXGdFoNDhw4ECW6kh5TQ4dOgQ7OzuICGJjY9GwYUP4+/vrNXmXkZFRpiZzUuLe/6SkJIwZMwZLly7VzoNhamqKgQMH4scff4SZmZle5bu5uWHy5MlpljDw8/ODj4+PXnd0ZMfPOWVG3MzI6mRRycnJmDRpEv788084OTnB19dXZ12Tzz//HC1atIC3t3eWys+MV69e6bX2S3avIZXC0BN3ve348eMICgpCqVKlFCk/KioKbdu2xblz5+Di4qJdVNHDwwM7duxAsWLF9K5j+PDhOHr0KObPn48WLVrgzJkzcHd3x86dOzFp0iRF7n6ZN28ejI2NMWzYMBw8eBAtW7bE69ev8erVK/j6+mL48OFZLtvIyAiurq6oWrXqOz/ct23blqXys3Mxvz179mDu3Ln43//+p9fEi++TJwNKRjMcxsbG4vbt2yhXrhz27NmTq3pRDKlLly64du0a1q5dq/0wOX/+PHr37o1SpUphw4YNWS777VsoRQSfffYZfv31VxQtWlTnPCVupUwRHx+Pa9euQURQqlQpRSYdA96skXPu3Lk0k+RduXIFHh4eiiziZ0iZvfU2t8yynNr58+exYsUKrFu3Dvfv389yOQ0bNsS2bdtgZ2f33uCoxJon2TFxV3bZu3cvLl68CBFB+fLlFZ1c0NXVFRs3bkTt2rV1FtG8evUqPD09012/Sl+RkZE4deoUSpYsqfdSBIMGDYK/vz+KFy+Ovn37omfPntoV6pXwvkVf36ZvT6S9vT3i4+Px6tUrgy1wCeTRgJLRnBo2Njb46KOP0KxZM+0CR/RmHpR9+/alWRju5MmTaNasmaJL2L/9xmJoT58+xYEDB1C2bNk0q5NmRcWKFdG9e3d89913OvunTZuGjRs34uzZs3rXkVpUVBQ0Go0i30AzIzIyEpMmTdL7DSwhIQF79+7F5cuXodFoULp0aTRt2hQWFhYKtfSN58+fw9/fHytWrEBwcDBq166Njh07KnLZIru0bt0axsbGWL58Odzd3XHy5Ek8evQIo0ePxpw5cxSbXt1Q69i8evUK5ubmCAsL0+vy3ftYWlri3LlzcHd313kfCQ8Px6effqrIfE1r1qxBly5d0vS2JiUlwd/fX+8FYBMTE7F161asXLkSQUFBaNmyJby9vdGsWTODLBJpKCmX2TLSu3dvRerJkwElt8vOrjrgTWg4cuQIqlSporP/9OnTqF+/vqLfTAwZUDp37oxPP/0UQ4YMQUJCAipXroybN29CRODv74+OHTtmqdywsDBUqVIFW7duRefOndGkSRPUrVtXO8Zl//792LRpE9q3b6/I83j16hUmT56MhQsX4vnz5wAAKysrDB06FJMmTUrzbUVJ4eHh8PT01Otb+86dO9GvX780K0sXLFgQK1asQOvWrfVtJgIDA/Hrr79iy5YtcHNzw/nz5xEQEIC6devqXTaQufECGo1GOwGdPrJj4i5Dr2NTsmRJbN261SALHqaoX78+OnXqhKFDh8La2hpnzpyBm5sbhgwZgqtXr+Kff/7Ruw5jY2Pcu3cvTe/6o0ePULhwYUV7s27duoXVq1djzZo1ePnyJc6fP6+zVpK+Xr16hUOHDuHatWvo3r07rK2tcffuXdjY2ChajyH9ZwbJvnjxAhs3bkRcXByaNm2q2LoKhqDEYk4fIjsGuGWHw4cPY8KECQDeXMcVEcTExMDPzw/Tpk3LckDx9PRE1apV0a9fP5w8eRK+vr7Yvn27thv75MmTis6YOWTIEGzbtg2zZ8/Wro107Ngx+Pj44N9//8XSpUsVq0tpQUFB6NSpE9q0aYPRo0frXDKcO3cuOnXqhEOHDmmf14eaPXs2Vq5ciefPn6Nbt24IDAxE5cqVYWpqqshaPylWr16dqfECSnj9+rX2A6NgwYK4e/cuypYtC1dXV8VWyJ42bRqmT59usHVsvv/+e4wfPx7r1q1T9LLF22bOnIkWLVrg/PnzePXqFRYsWICIiAgcO3bsvbPxZpb838Kiqd2+fVvx92WNRqO9pJe6R0tft27dQosWLRAZGYnExEQ0bdoU1tbWmD17Nl68eKH3e0hkZOQ7jxcvXlyv8rUMfp9QDvjmm29k2LBh2seJiYlSuXJlMTU1FVtbW8mfP78EBQXlYAszJzk5WW7evKno7WHpiYyMlKpVq4qpqam4u7tLyZIlxcTERDw9PSUqKkrRuqysrOT69euKlpnC3NxcIiMjRUTkiy++kG+//VZE3sy9oc8tgkFBQdKvXz+xsbERCwsL6dGjh+zfv1+RNqfHxsZG/vrrrzT7//rrL8UmtctIWFiYXnNveHl5yddff53h8a+//lqv+SSMjY3lu+++S7Peh4mJiURERGS53NQGDhwo9vb2UrlyZVmwYIE8evRIsbJTy46Juwy9jk2VKlXEyspKzMzMpEyZMlK1alWdTSlnzpzRvi7lypWTHj166EwMmFVVqlSRqlWripGRkXh4eOi0vVKlSmJtbS2ff/653vW8ePFC1q9fL02aNBFzc3Pp1KmT7Nq1S+81qlJr27at9OzZUxITE8XKykr7sz906JCUKlVK7/LTWzvKEBO15ckelL///hszZszQPv7tt98QGRmJK1euaAcoTZs2Dbt27crBVr6f/N8qsBEREQbt8XFxcUFoaCj27duHCxcuKDrALfXlqhcvXmDAgAFp1kNS4lKVi4sLjh07hgIFCuCff/6Bv78/gDer6uqziuvHH3+Mjz/+GAsXLsSmTZuwatUqNG3aFCVKlEDfvn3Ru3dvRceImJubpzsyvkSJEsiXL59i9RjCsWPHMGvWrAyPDx48WK8B0VOmTMHq1auxdu1adOvWDV988YVBxj0sWbIE8+bN044XGD9+vMHGC3z//feIi4sD8Kano1WrVvjkk0/g4OCAjRs3KlLH559/jj179hhsHZu2bdtmyxgKDw+P945/yIp27doBeHM5t3nz5jqXQPLly4cSJUpkuQc2xduDZL/88kv4+/vDwcFBrzIzEhgYiKNHj6Z5v3B1dcWdO3f0Lj/1ZceXL1/i9OnT8PX1xfTp0/UuP0WeHINiY2OD0NBQ7d0W3bp1g7W1NZYtWwbgzS/hZ599hrt37+ZkMzOlQoUKWLFihXYOFCUlJCRg//79aNWqFQBg/PjxSExM1B43MTHBlClT9Ppwz+zIciXmt1iyZAmGDx8OKysruLq6IjQ0FEZGRli0aBG2bt2qyB0XKa5du4ZVq1ZhzZo1uHfvHpo2bYq//vpLkbKnTJmCixcvYtWqVdrBeomJifD29kbp0qX1Wrr+feObYmJiEBAQkOVr7RYWFrh48WKG83zcunUL5cqV03uxsoCAAKxcuRJbtmxByZIlERERoegYlNQMPV4gtcePH8Pe3l6xD/2ZM2fC19cXLVu2hIeHR5pxTEoudGkooaGhMDU11c7rsWPHDqxatQrly5eHj4+PIuHdz88PXbp00es9LyNGRkYoXrx4hneZplDiy1qBAgUQGBiI8uXL64z7CwwMRMeOHfW6y+1ddu3ahZ9++gmHDh1SpLw8GVDs7OwQHBys7XVwc3PDxIkTtQPfbt68iXLlyiEhISEnm5kpu3btwo8//ohffvlF8W+K//vf//Dnn3/ijz/+APBmAGuFChW0d1pcvHgRY8eOzVV3RISEhCAyMhJNmzbVfoDs2rULdnZ2in94PX/+HL/99hu+++47xMTE6DWALnVw2LdvH8zMzLSDDsPDw5GUlITGjRvr9QZm6MBYuXJljBgxIsN6Vq5cifnz5+PMmTNZKj+1Z8+e4bfffsOqVasQEhKCmjVrolOnTu+dv+RDRUZGYvXq1Vi9ejWSkpJw8eJFxQPK1atXce3aNXz66aewsLDIcDxEVri5uWV4TKPR4Pr163qV7+7ujuDg4DQ9AjExMfD09NS7fACoUaMGxo0bh44dO+L69esoX748OnTogODgYLRs2RLz58/Xuw5D6tOnT6Z+nkp8WevSpQtsbW2xbNky7YDiQoUKoW3btihevLjBJjy8cuUKqlSpou0R1JtiF4tUpFatWtp1X86dOydGRkY64x4OHTokrq6uOdS6D2NnZ6ddT8Hc3FzRKb0/+eQT2bp1q/bx29cqRUTWrl0rtWvX1quOvOjQoUPSq1cvyZ8/v9jY2Ei/fv3k2LFjepXZp0+fTG9q5uvrKwUKFJBdu3alOfbnn3+Kg4OD+Pr6GqTus2fPyogRIxSZul0k+8YL/Pvvv9KoUSPtdf2Uv8G+ffvKqFGjFK3LUDQaTbprE0VHR4upqakiddjY2GjXqPrxxx+lWbNmIiISGBgoxYoVy3K59vb28vDhQxGRbF9CwVDu3LkjZcqUkXLlyomJiYnUrl1bHBwcpGzZsnqtIZUiNjZWZ4uJiZELFy5Ily5dpHLlyvo/gf+TJ8egpExtvmvXLkREROCzzz7T+Qbx119/oWbNmjnYwswz5LeCy5cv60zfbW5urjOZV82aNTF48GCD1W8It2/fxs6dO9OdkVOfWT+joqK036Bv3LiBOnXqYNGiRejcuXOa8TRZkVNTuCtt+PDhCAoKQqtWrXTmnzl//jwuX76M9u3b6zUb54EDBzBkyBAcP34cNjY2OsdcXFywe/durF+/Xq/nAGTveIGRI0fC1NQUkZGROvP1dOnSBSNHjsTcuXMNUq8S3p6dePfu3Tp3urx+/Rr79+9/Z+/Nh5C37nbZt2+f9tK0i4tLmlvaP8S8efNgbW2t/f/cNB9JRpydnREWFgZ/f3+EhIQgOTkZ3t7e6NGjhyJzEdnZ2aV5nUQELi4u2rF/SsiTl3iAN7/Au3btgpOTE4YOHaozm+jkyZNRv359NGjQIOcaqAIWFhYICwtD2bJl0z1+8eJFVKlSRfUzpKbYv38/2rRpAzc3N1y6dAkVK1bUzoPi6emZ5SnimzZtioMHD6JQoULo1asX+vbtm+FrppTcPofBxo0bsX79ely5cgXAm7Vsunbtiq5du+pVbps2bdCwYcMMLzsuXLgQBw8ezPJ04Smyc7yAk5MTdu/ejcqVK+uMF7hx4wY8PDy0c+F8qOyYsj/lC83bM+CmMDU1RYkSJTB37lxtmNBHo0aN4OLigiZNmsDb2xvnz59HqVKlEBAQgN69e+PmzZtZLjuzcz2lDsVq4unpif3798Pe3h5TpkzBN998o9gs2qkdOnRI5+/CyMgIhQoVQqlSpfRaZiK1PNmDAgBNmjTJ8C4UfQYZZoenT59q/xDe94ejzx9MsWLFcO7cuQw/bM+cOZNtM5gqYfz48Rg9ejSmTJkCa2trbNmyBYULF0aPHj3QokWLLJdrYWGBLVu2oFWrVtkyA7Gh5zDIDk2aNEGXLl0AvBm/8euvvyIkJARFixbVa2bU8PDwd94l1KxZM8yZMyfL5afo1atXtn2TjouLS/eD5N9//9Vr/ajTp0/j5cuX2v/PiD7PM6VHw83NDcHBwShYsGCWy3qf+fPno0ePHti+fTsmTJigvQli8+bNqFOnjl5lp9cjkB41Lztw4cIFxMXFwd7eHpMnT8aAAQMMFlBq1KihSM/x++TJHpT3TSKTQrHJZBT29myGGS22J/83gE6fP5jhw4dj3759CAkJSTNqPSEhAdWrV0eTJk2wYMGCLNeRnaytrREWFoaSJUvC3t4egYGBqFChAsLDw9G2bVu9vmFlp3bt2sHa2horVqyAg4OD9ht1QEAA+vXrp+2VUKOzZ8+idevWiIqKQunSpeHv748WLVogLi4ORkZGiIuLw+bNm7W3dX6ojNZDSnH16lV4eHjkigHwKVq2bAlPT09MnTpVO6DR1dUVXbt2RXJyMjZv3pzTTVS1Fy9ewNjYWK8ZlnNizTClffzxx7CyskK9evUwefJkfPPNNxn2tuqztAHwZmbrzp07o2/fvqhXr55eZb1LnuxBefuap6RaeCtln5oXRDtw4IB2NkYlb41N7bvvvsOmTZtQtmxZDBkyBGXKlIFGo8HFixexePFivHr1Ks26M2qWP39+7W3Szs7OuHbtGipUqAAAel2jzm6GnsPAkMaOHQsPDw+sW7cO69atQ6tWreDl5aWdEn7o0KH48ccfsxxQihYtirNnz2YYUM6cOYMiRYpktfk5Ys6cOahfvz5OnTqFpKQkjB07FhEREXj8+DGOHj2qSB1+fn7o1KmTwb71Dhs2DKVKlUpzu/LixYtx9epVg46lU+KW4NTBw9jYGLVr186WNcOUsnr1au1K4hqNBn///Xe6l1s0Go3eAWXDhg1YvXo1GjduDFdXV/Tt2xe9evXSzkSuGMWG26qIsbGxuLq6yqRJk+TUqVMSFhaW7kYi169fl+bNm4uRkZFoNBrtnQTNmzc36MyThtC2bVtZtmyZiIiMGTNGSpUqJdOmTRNPT09p3LhxDrcu8+zt7bWzor59Z9WRI0ekcOHCOdm093JwcJDw8HAREXn27JloNBoJDg7WHr9w4YLY2tpmufwhQ4ZIxYoVJSEhIc2x+Ph4qVixogwdOjTL5We3pKQkadCggRw7dkx++OEHadmypXh5ecmECRPk7t27itVTsGBBsbS0lC5dusgff/whL1++VKxsERFnZ2c5depUmv0hISFStGjRLJebU3fYpL6jMbfJ6K4qpf3777/i6+srlSpVEhMTE2nZsqVs2bJFsd+vPHmJJzo6Gn5+fli9ejWePHmCnj17wtvbW5EVbXNCTEwMTp48me4qpPqurpni8ePHuHr1KgCgVKlSBltPw5CuX7+O58+fo1KlSoiPj8c333yDwMBAlCpVCvPmzctw8jC1yak5DJRgZGSE6Oho7WJrqReHvH//PpydnbPce3n//n14enrC2NgYQ4YMQdmyZaHRaHDhwgX8/PPPeP36NUJDQ+Ho6KjYczK0QoUKISgoyKCzRb969Qr//PMPNmzYgB07dsDCwgKff/45evbsqff4DSDjS29Xr15FxYoVszzQ3s/PD127doWZmRlWr179znEiSq2gC2Tvqut5xaJFizBmzBgkJSWhYMGCGDBgAMaNG6fXOJg8GVDeFhgYiFWrVuH3339H+fLl4e3tDW9vb53badXsjz/+QI8ePRAXFwdra+s0q5A+fvw4B1tHhnD37l00bNgQxsbGuHLlCqpXr44rV66gYMGCOHz4cJqVVtXEyMgI9+/fR6FChQBAZ9VZQP+AArwZRDxw4EDs3r1b5xJu8+bNsWTJknSXCVCz0aNHw9TUFD/++GO21BcfH49t27Zh/fr12LdvH4oVK4Zr167pVWbFihUxYMAADBkyRGf/okWL8Msvv+D8+fNZLjsn7rBJ/XubG+zcuRNeXl4wNTXVuf07PW3atFGkzujoaKxZswarVq1CZGQk2rdvD29vb9y9exc//vgjihQpgj179mS5/DwfUFLcv38f3bp1Q0BAAB4+fJhregjKlCmDzz77DDNmzDDYiOy8JikpKd3eJrUOik5PQkICNmzYgNDQUCQnJ8PT01OxOQwMycjICF5eXtq7T/744w80atRIO/YhMTER//zzjyLjv548eYKrV69q16xScjXj7DR06FCsWbMGpUqVQvXq1dOME9Fn/p6M/Pvvv/D398fSpUtx4cIFvX8eK1euxJAhQzBmzBg0atQIwJvb/ufOnYv58+fjq6++ynLZGd0okJqSMzmn/r1NocRt5Ybydu/lu76AKzH+cuvWrVi1ahV2796N8uXLo1+/fujZsyfs7Oy050RERKBq1app5qP6EHk+oAQFBWHlypX4/fffUbZsWfTt2xdff/11rulByZ8/P86ePcuuxky4fPkyvL29ERQUpLNfVD4oOi/JzrWX8oqGDRtmeEyj0WR5/p7UUnpOfvvtN+zbtw8uLi7o1q0bevToocjl719++QXTp0/XrnFWokQJ+Pj46H0ZOjvusPmv/N5GRkZi0qRJej8PW1tbdO3aFf369UONGjXSPSchIQGzZ8/Wa1qPPBlQ7t27p+12evLkCXr06AFvb2/tHR25SYcOHdC1a1d07tw5p5uienXr1oWJiQnGjRuHIkWKpPnWlbKujRrlRPcs/Xd069YNf/zxBywtLfH555+jR48eiow9Sc/Dhw9hYWFhsAkFOT4k68LDw+Hp6ZnlL2spl9vi4uLeeUeYUpfb8uRtxq6urnB2dkbv3r3Rpk0bmJqa4vXr12kWKKtUqVIOtfDd3v6AatmyJcaMGYPz58+nuwopP6z+v7CwMISEhOCjjz7K6aZ8sHbt2mm7Z991Cy57gigrNBoNNm7ciObNmys60+fbUs9+DCBXzX5M7/e+Ce2U7q3Okz0ob1++SXkxUz9NNb/RZ/byk5qfQ06oUaMG5s2bZ9CJg3KSUt2zREpLPfvx5cuX4e7ujhEjRig++zF7ULJO3x6U7J7QLk/2oNy4cSOnm6CX5ORkXLlyxaC3HeZFs2bNwtixYzFjxox0e5vUvI5GZjx58kR76ZLofRYuXJjpc1NPsPahhg8fjurVqyM8PFxnUcX27dujX79+epWdnrywoF9ulN0T2uXJgJKZ+S7CwsJUPS9G2bJlUbRoUTRq1AgNGzZEw4YNVd1eNUhZe6lx48Y6+zlIlv6L5s2bl6nzNBqN3gHFkLMfp77D5sWLFxgwYECuusMmu6R+rVKLiYnJnoYoJE8GlIzExsbit99+w6+//orw8HBVf2AFBAQgICAAhw4dwuDBg/HixQsUL15cJ7Ck7lb7rzPksgBEuU129iQnJyen+356+/ZtWFtb61W2ra2tzuOePXvqVV5elvq1Su+4UpN7Zoc8OQYltQMHDmDlypXYunUrXF1d0bFjR3Ts2BFVq1bN6aZlysuXL3Hs2DEcOnQIhw4dwvHjx5GYmIhSpUrh0qVLOd08yib6Xj8mSkpKwo0bN1CyZElFB8vm5tmPKesMPaFdng0ot2/fxurVq7Fy5UrExcWhc+fOWLp0KcLDw1G+fPmcbl6WJCQkIDAwELt378by5cvx/PlzflilIz4+HpGRkWkmCFLrXVspMtM9GxAQwJ85fbD4+HgMHToUfn5+AKAdxDps2DA4Oztj3LhxepWfm2c/pszL7gnt8uQlns8++wyBgYFo1aoVFi1ahBYtWsDY2FjRkeTZ4cWLFwgKCsLBgwdx6NAhBAcHw83NDfXr18cvv/yi6qW/c8LDhw/x5Zdf4u+//073uNo/2PNa9yypx/jx4xEeHo5Dhw6hRYsW2v1NmjTBpEmT9A4ozs7OCAsL05n92NvbO1fMfkyZl92X2/JkD4qJiQmGDRuGgQMH6twJY2pqmmt6UOrXr4/g4GCULFkSn376KerXr4/69evnqkXQsluPHj1w8+ZNzJ8/Hw0bNsS2bdtw//59TJs2DXPnzkXLli1zuolEOcLV1RUbN25E7dq1dW7TvXr1Kjw9PTO93g1RdsqTPShHjhzBypUrUb16dXz00Uf44osv0KVLl5xu1gcJCgpCkSJF0LBhQzRo0ACffvopChYsmNPNUrUDBw5gx44dqFGjBoyMjODq6oqmTZvCxsYGM2fOZECh/6yHDx+me5klLi4uy7fsvm/G47dxQknKijzZg5IiPj4e/v7+WLlyJU6ePInXr1/D19cXffv21XtkuaHFxcXhyJEjOHToEA4ePIiwsDCUKVMG9evXR4MGDVC/fn3tirH0ho2NDc6cOYMSJUqgRIkS+O2331C3bl3cuHEDFSpUQHx8fE43kShH1K9fH506dcLQoUN1BjYOGTIEV65cwe7duz+4TE4oSYaWpwPK2y5duoQVK1Zg7dq1iImJQdOmTT/oG0BOe/bsGQIDA7XjUcLDw1G6dGmcO3cup5umGjVq1MC0adPQvHlztGvXTttzsnDhQmzevFnvJeWJcqugoCC0aNECPXr0wOrVq9G/f39EREQgKCgIhw8fRrVq1XK6iURp5I4lfRVQtmxZzJ49G7dv34a/v39ON+eD5c+fHwUKFECBAgVgb28PExMTXLhwIaebpSojRozAvXv3AACTJk3CP//8g+LFi2PhwoWYMWNGDreOKPvNmTMHAFCnTh0cPXoU8fHxKFmyJPbs2QNHR0ccO3YMgwcPznL5n332GWJjY7WPp0+frjMZ2KNHj3LFmD9SpzzZg3LixAk8fvwYXl5e2n1r1qzBpEmTEBcXh3bt2mHRokUwMzPLwVa+W3JyMk6dOqW9xHP06FHExcWhaNGi2onaOLvsG/Hx8RgzZgy2b9+Oly9fokmTJli4cCEsLS1x8eJFFC9enON36D/JwsICS5YswZdffpnm2LNnz9C8eXPExMTg/PnzWSrfyMhIu8gl8OYya1hYmHbq8/v378PZ2ZmXeChL8uQgWR8fHzRo0EAbUM6ePQtvb2/06dMH5cqVw08//QRnZ2f4+PjkbEPfwc7ODnFxcShSpAgaNGgAX19fNGzYECVLlszppqnOpEmTsHr1au0tjevXr8fAgQPx+++/w9PTM6ebR5Rj1q5diy+++AL29vY6q2THxcWhRYsWePToEQ4fPqxYfXnw+y7lJMmDnJycJDg4WPv4u+++k7p162ofb9q0ScqVK5cTTcu0pUuXyqVLl3K6GbmCu7u7bNiwQfv4xIkTYmJiIq9evcrBVhGpw/Lly8XCwkIOHDggIiLPnj2TunXrSunSpeXOnTt6la3RaOT+/fvax1ZWVnLt2jXt4+joaDEyMtKrDvrvypM9KE+ePNGZLyQgIEBncqIaNWogKioqJ5qWaf3798/pJuQaUVFR+OSTT7SPa9asCRMTE9y9excuLi452DKinNevXz88fvwY7dq1w44dOzBx4kRER0cjICAAzs7OepWt0WjS3KbMlYZJKXkyoDg6OuLGjRtwcXFBUlISQkNDMXnyZO3xZ8+ewdTUNAdbSEp6/fp1mlVUTUxM8OrVqxxqEZG6jB07Fk+ePEHjxo1RokQJBAQEKLLYqIigT58+2vF8qVcaTkxM1LsO+u/KkwGlRYsWGDduHGbNmoXt27fD0tJS5xv2mTNnOJYjD0n9JgmkvyQ7l2On/5rUa6eYmpqiYMGCGDZsmM7+rP5t9O7dW+dxelOfc3kGyqo8GVCmTZuGDh06oH79+rCysoKfn5/ON+yVK1eiWbNmOdhCUlLqN0mAS7ITAWnXTunWrZui5XOVYjKkPHmbcYrY2FhYWVnB2NhYZ//jx49hZWWV5rIAERERqUOeDihERESUO/1nZpIlIiKi3IMBhYiIiFSHAYWIiIhUhwGFiIiIVIcBhYiIiFSHAYWIiIhUhwGFiIiIVOf/AXfobb2nKIiE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igAAAHVCAYAAADb6QDfAAAAOXRFWHRTb2Z0d2FyZQBNYXRwbG90bGliIHZlcnNpb24zLjcuMCwgaHR0cHM6Ly9tYXRwbG90bGliLm9yZy88F64QAAAACXBIWXMAAA9hAAAPYQGoP6dpAABhfUlEQVR4nO3dd1gU1/s28HspUqSKCqKIYIsFC9aoib0Qe4k9asTE3qPRGCP2aBRrjF+NBTWKxp6YxC6KWBAEFXsFC2pUUAFB5Xn/8Me+LkWRnYWB3J/rmivZmfGcswvs3nvmzDkaEREQERERqYhRTjeAiIiIKDUGFCIiIlIdBhQiIiJSHQYUIiIiUh0GFCIiIlIdBhQiIiJSHQYUIiIiUh2TnG5AViQnJ+Pu3buwtraGRqPJ6eYQERFRJogInj17BmdnZxgZvbuPJFcGlLt378LFxSWnm0FERERZEBUVhWLFir3znFwZUKytrQG8eYI2NjY53BoiIiLKjKdPn8LFxUX7Of4uuTKgpFzWsbGxYUAhIiLKZTIzPIODZImIiEh1GFCIiIhIdRhQiIiISHUYUIiIiEh1GFCIiIhIdRhQiIiISHUYUIiIiEh1GFCIiIhIdRhQiIiISHUYUIiIiEh1GFCIiIhIdRhQiIiISHUYUIiIiEh1GFCIiIhIdRhQiIiISHVMcroBhlBi3K4POv/mjy0N1BIiIiLKCvagEBERkeowoBAREZHqMKAQERGR6jCgEBERkeowoBAREZHqMKAQERGR6jCgEBERkeowoBAREZHqMKAQERGR6jCgEBERkeowoBAREZHqMKAQERGR6jCgEBERkeowoBAREZHqMKAQERGR6jCgEBERkeowoBAREZHqfHBAOXz4MFq3bg1nZ2doNBps375de+zly5f49ttv4eHhgfz588PZ2Rm9evXC3bt3dcpITEzE0KFDUbBgQeTPnx9t2rTB7du39X4yRERElDd8cECJi4tD5cqVsXjx4jTH4uPjERoaiokTJyI0NBRbt27F5cuX0aZNG53zRowYgW3btsHf3x+BgYF4/vw5WrVqhdevX2f9mRAREVGeYfKh/8DLywteXl7pHrO1tcXevXt19i1atAg1a9ZEZGQkihcvjtjYWKxYsQJr165FkyZNAADr1q2Di4sL9u3bh+bNm2fhaRAREVFeYvAxKLGxsdBoNLCzswMAhISE4OXLl2jWrJn2HGdnZ1SsWBFBQUHplpGYmIinT5/qbERERJR3GTSgvHjxAuPGjUP37t1hY2MDAIiOjka+fPlgb2+vc66joyOio6PTLWfmzJmwtbXVbi4uLoZsNhEREeUwgwWUly9fomvXrkhOTsaSJUvee76IQKPRpHts/PjxiI2N1W5RUVFKN5eIiIhUxCAB5eXLl+jcuTNu3LiBvXv3antPAMDJyQlJSUl48uSJzr958OABHB0d0y3PzMwMNjY2OhsRERHlXYoHlJRwcuXKFezbtw8ODg46x6tVqwZTU1OdwbT37t3DuXPnUKdOHaWbQ0RERLnQB9/F8/z5c1y9elX7+MaNGwgLC0OBAgXg7OyMTp06ITQ0FH/++Sdev36tHVdSoEAB5MuXD7a2tvD29sbo0aPh4OCAAgUK4JtvvoGHh4f2rh4iIiL6b/vggHLq1Ck0bNhQ+3jUqFEAgN69e8PHxwc7d+4EAFSpUkXn3x08eBANGjQAAMybNw8mJibo3LkzEhIS0LhxY6xevRrGxsZZfBpERESUl2hERHK6ER/q6dOnsLW1RWxsbLrjUUqM2/VB5d38saVSTSMiIqIMvO/z+21ci4e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IcBhYiIiFSHAYWIiIhUhwGFiIiIVOeDA8rhw4fRunVrODs7Q6PRYPv27TrHRQQ+Pj5wdnaGhYUFGjRogIiICJ1zEhMTMXToUBQsWBD58+dHmzZtcPv2bb2eCBEREeUdHxxQ4uLiULlyZSxevDjd47Nnz4avry8WL16M4OBgODk5oWnTpnj27Jn2nBEjRmDbtm3w9/dHYGAgnj9/jlatWuH169dZfyZERESUZ5h86D/w8vKCl5dXusdEBPPnz8eECRPQoUMHAICfnx8cHR2xfv169O/fH7GxsVixYgXWrl2LJk2aAADWrVsHFxcX7Nu3D82bN9fj6RAREVFeoOgYlBs3biA6OhrNmjXT7jMzM0P9+vURFBQEAAgJCcHLly91znF2dkbFihW156SWmJiIp0+f6mxERESUd31wD8q7REdHAwAcHR119js6OuLWrVvac/Llywd7e/s056T8+9RmzpyJyZMnK9lUvZQYt+uD/83NH1saoCVERER5k0Hu4tFoNDqPRSTNvtTedc748eMRGxur3aKiohRrKxEREamPogHFyckJANL0hDx48EDbq+Lk5ISkpCQ8efIkw3NSMzMzg42Njc5GREREeZeiAcXNzQ1OTk7Yu3evdl9SUhICAgJQp04dAEC1atVgamqqc869e/dw7tw57TlERET03/bBY1CeP3+Oq1evah/fuHEDYWFhKFCgAIoXL44RI0ZgxowZKF26NEqXLo0ZM2bA0tIS3bt3BwDY2trC29sbo0ePhoODAwoUKIBvvvkGHh4e2rt6iIiI6L/tgwPKqVOn0LBhQ+3jUaNGAQB69+6N1atXY+zYsUhISMCgQYPw5MkT1KpVC3v27IG1tbX238ybNw8mJibo3LkzEhIS0LhxY6xevRrGxsYKPCUiIiLK7TQiIjndiA/19OlT2NraIjY2Nt3xKB96l82H3mHDu3iIiIg+3Ps+v9/GtXi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YUIiIiEh1GFCIiIhIdRhQiIiISHUUDyivXr3C999/Dzc3N1hYWMDd3R1TpkxBcnKy9hwRgY+PD5ydnWFhYYEGDRogIiJC6aYQERFRLqV4QJk1axaWLl2KxYsX48KFC5g9ezZ++uknLFq0SHvO7Nmz4evri8WLFyM4OBhOTk5o2rQpnj17pnRziIiIKBdSPKAcO3YMbdu2RcuWLVGiRAl06tQJzZo1w6lTpwC86T2ZP38+JkyYgA4dOqBixYrw8/NDfHw81q9fr3RziIiIKBdSPKDUq1cP+/fvx+XLlwEA4eHhCAwMxGeffQYAuHHjBqKjo9GsWTPtvzEzM0P9+vURFBSUbpmJiYl4+vSpzkZERER5l4nSBX777beIjY3FRx99BGNjY7x+/RrTp09Ht27dAADR0dEAAEdHR51/5+joiFu3bqVb5syZMzF58mSlm0pEREQqpXgPysaNG7Fu3TqsX78eoaGh8PPzw5w5c+Dn56dznkaj0XksImn2pRg/fjxiY2O1W1RUlNLNJiIiIhVRvAdlzJgxGDduHLp27QoA8PDwwK1btzBz5kz07t0bTk5OAN70pBQpUkT77x48eJCmVyWFmZkZzMzMlG4qERERqZTiPSjx8fEwMtIt1tjYWHubsZubG5ycnLB3717t8aSkJAQEBKBOnTpKN4eIiIhyIcV7UFq3bo3p06ejePHiqFChAk6fPg1fX1/07dsXwJtLOyNGjMCMGTNQunRplC5dGjNmzIClpSW6d++udHOIiIgoF1I8oCxatAgTJ07EoEGD8ODBAzg7O6N///744YcftOeMHTsWCQkJGDRoEJ48eYJatWphz549sLa2Vro5uVaJcbs++N/c/LGlAVpCRESU/RQPKNbW1pg/fz7mz5+f4TkajQY+Pj7w8fFRunoiIiLKA7gWDx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DgMKERERqQ4DChEREakOAwoRERGpjkECyp07d9CzZ084ODjA0tISVapUQUhIiPa4iMDHxwfOzs6wsLBAgwYNEBERYYimEBERUS6keEB58uQJ6tatC1NTU/z99984f/485s6dCzs7O+05s2fPhq+vLxYvXozg4GA4OTmhadOmePbsmdLNISIiolzIROkCZ82aBRcXF6xatUq7r0SJEtr/FxHMnz8fEyZMQIcOHQAAfn5+cHR0xPr169G/f3+lm0RERES5jOI9KDt37kT16tXx+eefo3DhwqhatSqWL1+uPX7jxg1ER0ejWbNm2n1mZmaoX78+goKC0i0zMTERT58+1dmIiIgo71I8oFy/fh2//PILSpcujd27d2PAgAEYNmwY1qxZAwCIjo4GADg6Our8O0dHR+2x1GbOnAlbW1vt5uLionSziYiISEUUDyjJycnw9PTEjBkzULVqVfTv3x9fffUVfvnlF53zNBqNzmMRSbMvxfjx4xEbG6vdoqKilG42ERERqYjiAaVIkSIoX768zr5y5cohMjISAODk5AQAaXpLHjx4kKZXJYWZmRlsbGx0NiIiIsq7FA8odevWxaVLl3T2Xb58Ga6urgAANzc3ODk5Ye/evdrjSUlJCAgIQJ06dZRuDhEREeVCit/FM3LkSNSpUwczZsxA586dcfLkSSxbtgzLli0D8ObSzogRIzBjxgyULl0apUuXxowZM2BpaYnu3bsr3RwiIiLKhRQPKDVq1MC2bdswfvx4TJkyBW5ubpg/fz569OihPWfs2LFISEjAoEGD8OTJE9SqVQt79uyBtbW10s0hIiKiXEjxgAIArVq1QqtWrTI8rtFo4OPjAx8fH0NUT0RERLkc1+I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UxeECZOXMmNBoNRowYod0nIvDx8YGzszMsLCzQoEEDREREGLopRERElEuYGLLw4OBgLFu2DJUqVdLZP3v2bPj6+mL16tUoU6YMpk2bhqZNm+LSpUuwtrY2ZJPoLSXG7fqg82/+2NJALSEiItJlsB6U58+fo0ePHli+fDns7e21+0UE8+fPx4QJE9ChQwdUrFgRfn5+iI+Px/r16w3VHCIiIspFDBZQBg8ejJYtW6JJkyY6+2/cuIHo6Gg0a9ZMu8/MzAz169dHUFBQumUlJibi6dOnOhsRERHlXQa5xOPv74/Q0FAEBwenORYdHQ0AcHR01Nnv6OiIW7dupVvezJkzMXnyZOUbSkRERKqkeA9KVFQUhg8fjnXr1sHc3DzD8zQajc5jEUmzL8X48eMRGxur3aKiohRtMxEREamL4j0oISEhePDgAapVq6bd9/r1axw+fBiLFy/GpUuXALzpSSlSpIj2nAcPHqTpVUlhZmYGMzMzpZtKREREKqV4D0rjxo1x9uxZhIWFabfq1aujR48eCAsLg7u7O5ycnLB3717tv0lKSkJAQADq1KmjdHOIiIgoF1K8B8Xa2hoVK1bU2Zc/f344ODho948YMQIzZsxA6dKlUbp0acyYMQOWlpbo3r270s0hIiKiXMig86BkZOzYsUhISMCgQYPw5MkT1KpVC3v27OEcKERERAQgmwLKoUOHdB5rNBr4+PjAx8cnO6onIiKiXIZr8RAREZHq5MglHvrv4HT6RESUFexB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VhQCEiIiLVYUAhIiIi1WFAISIiItUxyekGEOmrxLhdH3T+zR9bGqglRESkFPagEBERkeooHlBmzpyJGjVqwNraGoULF0a7du1w6dIlnXNEBD4+PnB2doaFhQUaNGiAiIgIpZtCREREuZTiASUgIACDBw/G8ePHsXfvXrx69QrNmjVDXFyc9pzZs2fD19cXixcvRnBwMJycnNC0aVM8e/ZM6eYQERFRLqT4GJR//vlH5/GqVatQuHBhhISE4NNPP4WIYP78+ZgwYQI6dOgAAPDz84OjoyPWr1+P/v37K90kIiIiymUMPgYlNjYWAFCgQAEAwI0bNxAdHY1mzZppzzEzM0P9+vURFBSUbhmJiYl4+vSpzkZERER5l0EDiohg1KhRqFevHipWrAgAiI6OBgA4OjrqnOvo6Kg9ltrMmTNha2ur3VxcXAzZbCIiIsphBg0oQ4YMwZkzZ7Bhw4Y0xzQajc5jEUmzL8X48eMRGxur3aKiogzSXiIiIlIHg82DMnToUOzcuROHDx9GsWLFtPudnJwAvOlJKVKkiHb/gwcP0vSqpDAzM4OZmZmhmkpEREQqo3gPiohgyJAh2Lp1Kw4cOAA3Nzed425ubnBycsLevXu1+5KSkhAQEIA6deoo3RwiIiLKhRTvQRk8eDDWr1+PHTt2wNraWjuuxNbWFhYWFtBoNBgxYgRmzJiB0qVLo3Tp0pgxYwYsLS3RvXt3pZtDREREuZDiAeWXX34BADRo0EBn/6pVq9CnTx8AwNixY5GQkIBBgwbhyZMnqFWrFvbs2QNra2ulm0NERES5kOIBRUTee45Go4GPjw98fHyUrp6IiIjyAK7FQ0RERKrDgEJERESqw4BCREREqsOAQkRERKrDgEJERESqw4BCREREqsOAQkRERKrDgEJERESqw4BCREREqmOw1YyJ8ooS43Z98L+5+WNL1dVBRJSbsAeFiIiIVIcBhYiIiFSHAYWIiIhUhwGFiIiIVIcBhYiIiFSHAYWIiIhUhwGFiIiIVIfzoBD9R3zoXCucZ4WIchJ7UIiIiEh1GFCIiIhIdXiJh4gUw8tIRKQU9qAQERGR6jCgEBERkeowoBAREZHqMKAQERGR6jCgEBERkeowoBAREZHqMKAQERGR6nAeFCLKVQw918qHlp+VOojo/diDQkRERKrDgEJERESqw4BCREREqsOAQkRERKrDgEJERESqw7t4iIiyWXbcKcSVpSm3Yw8KERERqQ4DChEREakOAwoRERGpDgMKERERqQ4HyRIRUZZkx0BcDvb972IPChEREakOAwoRERGpDi/xEBHRfxZXr1Yv9qAQERGR6uRoQFmyZAnc3Nxgbm6OatWq4ciRIznZHCIiIlKJHLvEs3HjRowYMQJLlixB3bp18b///Q9eXl44f/48ihcvnlPNIiIiUlReWdogu++oyrEeFF9fX3h7e6Nfv34oV64c5s+fDxcXF/zyyy851SQiIiJSiRzpQUlKSkJISAjGjRuns79Zs2YICgpKc35iYiISExO1j2NjYwEAT58+Tbf85MT4D2pPRuVk5EPLzyt1fGj5eaUONf4ssqMONf4ssqMONf4ssqMONf4ssqMONf4ssqOOnPpZpOwTkfcXIDngzp07AkCOHj2qs3/69OlSpkyZNOdPmjRJAHDjxo0bN27c8sAWFRX13qyQo7cZazQanccikmYfAIwfPx6jRo3SPk5OTsbjx4/h4OCQ7vnpefr0KVxcXBAVFQUbGxv9Gp5DdeSF58A61FM+61BXHXnhObAO9ZSv1jpEBM+ePYOzs/N7z82RgFKwYEEYGxsjOjpaZ/+DBw/g6OiY5nwzMzOYmZnp7LOzs8tS3TY2Ngb7QWVXHXnhObAO9ZTPOtRVR154DqxDPeWrsQ5bW9tMnZcjg2Tz5cuHatWqYe/evTr79+7dizp16uREk4iIiEhFcuwSz6hRo/DFF1+gevXq+Pjjj7Fs2TJERkZiwIABOdUkIiIiUokcCyhdunTBo0ePMGXKFNy7dw8VK1bEX3/9BVdXV4PUZ2ZmhkmTJqW5VJSb6sgLz4F1qKd81qGuOvLCc2Ad6ik/L9ShEcnMvT5ERERE2Ydr8RAREZHqMKAQERGR6jCgEBERkeowoBAREZHqMKAQERGR6jCgkMGJCG7duoWEhIScboqinj59iu3bt+PChQs53ZT/jI4dO+LRo0c53QwiygZ58jbj5ORkREREwMPDAwCwdOlSJCUlaY8bGxtj4MCBMDJSZz5buHBhps8dNmxYlurw9PTE/v37YW9vj6pVq75zTSMrKytUqFAB3333HVxcXD64ruTkZJibmyMiIgKlS5fOUnvVoHPnzvj0008xZMgQJCQkoHLlyrh58yZEBP7+/ujYsaPedbx69QrTp09H3759s/Ra53V16tTB9evXsXz5crRu3Tqnm5MrvHr1Cubm5ggLC0PFihUNUkdERAQqVKiQ7rF//vkHLVq0MEi9lLfl6GKBhuLv74///e9/CAgIAACMGTMGdnZ2MDF583T//fdfmJubw9vbW696nj59ql174K+//sKrV6+0x4yNjdGyZcsslTtv3rxMnafRaLIcUNq2baudWKddu3bvPDcxMRH79+9Hz549ta/phzAyMkLp0qXx6NEjgwaUYcOGoVSpUmlek8WLF+Pq1auYP3++XuUfPnwYEyZMAABs27YNIoKYmBj4+flh2rRpigQUExMT/PTTT+jdu7feZeWE94XdFKGhoVkq/+jRo5gzZw66dOmCbt26Yf78+bC2ts5SWZl1+/Zt7Ny5E5GRkTpfdADA19dXkTqOHDmC//3vf7h27Ro2b96MokWLYu3atXBzc0O9evX0KtvExASurq54/fq1Im1NT/Xq1TF79mwMHTpUuy8xMRGjR4/GihUrFOs9jYmJwebNm3Ht2jWMGTMGBQoUQGhoKBwdHVG0aNEslblz5054eXnB1NQUO3fufOe5bdq0yVIdb0tISMDevXtx+fJl5MuXD2XKlEHTpk1hbGysd9kpMvo71Gg0MDc3R6lSpdCnTx80bNgw02WeOXMGFStWhJGREc6cOfPOcytVqvTBbU7Xe9c7zoWaNGki69ev1z62srKSa9euaR//8ssv0qBBA73q+OOPP6RKlSo6dWg0Gu1mZGQkv//+u151qMnVq1fFzMwsy//+zz//lHr16snZs2cVbJUuZ2dnOXXqVJr9ISEhUrRoUb3LNzc3l8jISBER+eKLL+Tbb78VEZFbt25J/vz59S4/Rdu2bWXVqlWKlZfCzs5O7O3tM7VllY+Pj3abNGmS5MuXT4YNG6az38fHR+/ncuHCBaldu7a4urrK3LlzZcGCBTqbUvbt2yeWlpZSoUIFMTExkSpVqoidnZ3Y2tpKw4YNFalj8+bNYmFhIf369RMzMzPte9XPP/8sXl5eitSxcuVK8fLykkePHilSXmpbtmwRBwcHadGihdy7d09Onz4t5cqVk3LlyklISIgidYSHh0uhQoWkVKlSYmJion2dvv/+e/niiy+yXK5Go5H79+9r/z+jzcjISO/nsGPHDilUqFCasosVKyYBAQHa865fv65XPePGjRNbW1upV6+ejBo1SkaOHCmffPKJ2NrayvDhw6Vp06ZiZGQk27dvz3SZqV8nIyOjNK+PUq9TijwZUIoWLSphYWHax6kDyvnz5/V6ExYRad26tfz6668Z1jFr1izF3lxSJCcnS3JysqJlpnj58qXs3btXli5dKk+fPhURkTt37sizZ8+058TExGS5fDs7O8mXL58YGRmJubm5Yh+IbzMzM5MrV66k2X/lyhW9wlWK0qVLy8aNG+X58+dSqFAh2b9/v4iIhIWFiYODg97lp1i6dKk4OTnJ6NGjZf369bJjxw6dLatWr16t3ebOnSv29vbStWtX7Yd6165dxd7eXnx9fRV7Lqn/LpS0fPlyMTY2lmLFikmJEiW0m5ubm2J11KhRQyZOnCgi//+5PHv2TNq0aSNLlixRpI4qVaqIn5+fTh0iIqdPnxZHR0fF6rCyshIzMzMpU6aMVK1aVWdTwp07d6RJkybi4OAg5ubmMnDgQImPj1ekbBGRxo0by5gxY0RE93U6evSouLq6KlaPoRw9elRMTU2lY8eOEhQUJE+ePJEnT57I0aNHpUOHDmJubi4XLlyQsWPHyuTJk/Wqq1+/fjJlypQ0+6dOnSr9+vUTEZEffvhBqlWrlukyb968qf38uXnz5js3peTJgGJmZiZXr17VPn7w4IG8fv1a+/jKlSuSL18+vepwdXWV4OBg7ePUb8RnzpyRQoUK6VVHCj8/P6lYsaKYmZmJmZmZeHh4yJo1axQpW+TNL9tHH30klpaWYmxsrH0ew4cPl/79+ytSx9sfjultSqhQoYIsWrQozf6FCxdKuXLl9C7/559/FhMTE7Gzs5PKlStrf6cWLlyod4/c2wz9LU5EpEOHDum+VosWLZK2bdsqUoeIYQJKdHS0tGrVSuzs7BT73cmIlZWV9r3Ezs5Ozp07JyJvQqlSH4oWFhZy48YNbX0pr9e1a9cUCdYikqYHS+keLRGRyMhI+fTTT8XOzk5MTU1l8uTJOu+7+rKxsdH+LN5+nW7evKnY62RIXl5e8vXXX2d4/Ouvv5aCBQuKg4ODzhfsrLCxscnwy5qNjY2IvOmFtLKy0qseQ8uTY1AcHR1x6dIllCxZEgBQqFAhneMXLlyAk5OTXnVER0fDwcFB+/jgwYM6gxqtrKwQGxurVx3Am2vcEydOxJAhQ1C3bl2ICI4ePYoBAwbg33//xciRI/WuY/jw4ahevTrCw8N1nlP79u3Rr18/vcsHkC1jKkaNGoUhQ4bg4cOHaNSoEQBg//79mDt3rt7jTwBg0KBBqFWrFiIjI9G0aVPtIGt3d3dMmzZN7/JTJCcnK1ZWRnbv3o1Zs2al2d+8eXOMGzfO4PVnlb+/P4YMGYKqVavizJkzBh9InD9/fiQmJgIAnJ2dce3aNe1g0H///VeROooUKYKrV6+iRIkSOvsDAwPh7u6uSB2TJk1SpJyM+Pv7Y+DAgfjkk09w+fJlhIWF4csvv8Tu3buxdu1aRZ6Hubk5nj59mmb/pUuX0rzH62P//v3Yv38/Hjx4kOZvceXKlVku99ixY+n+zaUYPHgwli9fjtDQUFSuXDnL9QBvXqugoCCUKlVKZ39QUBDMzc0BvHmf0XeBv/Pnz6c7NkuJsToA8uYYlC+//FLq1KmT7rHk5GT5+OOP5csvv9SrjiJFisjevXszPL57925xcnLSqw4RkRIlSmi7f9+2evVqKVGihN7li4g4ODjIxYsXRUT3m8mNGzfEwsJCkTpE3oxjmTBhgnTt2lV7LfPvv//WfitVwpIlS6Ro0aLaHgc3N7d0Xz+1evnypRgbGxt0rI6ISPHixWX27Nlp9s+ePVuKFy+uWD1K96BYWlrKwoULFSvvfdq2bSvLli0TEZExY8ZIqVKlZNq0aeLp6SmNGzdWpI5Zs2ZJ+fLl5fjx42JtbS1HjhyRdevWSaFChdLt5dLHqVOnZO3atbJu3ToJDQ1VrFxLS8s0l7weP34sn3/+uVhbWytSx1dffSXt2rWTpKQksbKykuvXr8utW7ekatWqMnz4cEXq8PHxESMjI6lZs6a0bdtW2rVrp7Ppw9zc/J2XP27evCnm5uZ61ZFi6tSpYmFhIcOGDdP+vIcNGyaWlpYybdo0ERHx9fWVJk2aZKn8a9euSaVKldKMRTEyMuIYlPe5evWq2NjYSM2aNWXTpk0SFhYm4eHhsnHjRqlRo0aG3V8fokuXLtK6desMj7ds2VI6d+6sVx0iGY+ruHz5smLdmvb29hIRESEiuh8oR44ckcKFCytSx6FDh8TCwkKaNGki+fLl09Yxa9Ys6dixoyJ1vO3Bgwc642eUEhUVJT///LN8++23MnLkSJ1NKe7u7np38b7PqlWrxMjISD777DOZOnWqTJ06VVq2bCnGxsZ6DdBNPVjV3NxcJk6cqNgg1suXL4vIm/FQv//+u/z0008yZ84c2bJli8TGxma53Ixcu3ZNwsPDRUQkLi5OBg4cKB4eHtK+fXtFr7V/9913YmFhoX2jNzc3l++//16x8u/fvy8NGzYUjUYj9vb2YmdnJxqNRho1aiQPHjzQu/yULzjpUepydGxsrNStW1fs7OzE2NhYXFxcxNTUVD799FN5/vy5InU4OTkpevn8bZUqVZKVK1dmeHzFihXi4eGhWH3r1q2T2rVra8f51a5dW3777Tft8fj4eElISMhS2a1atZK2bdvKgwcPxMrKSs6fPy9HjhyRmjVryuHDh5V6CnkzoIiInDhxQsqVK6eT6jQajZQrV06OHz+ud/mhoaFiZmYmnTp1kpMnT0pMTIzExMTIiRMnpEOHDmJmZqbI6PUKFSrI9OnT0+yfOnWqVKxYUe/yRUQ6d+4sX331lYiI9pvJs2fPpFGjRtKnTx9F6qhdu7bMnTtXW0dKQDl58qQ4OzsrUoehZccdHSKGv+MixfHjx6V79+5StWpVqVKlinTv3l3vv423B6tmtOk7iHXt2rVia2ubZnyOnZ2d+Pv761V2ToqLi5Pg4GA5ceKE4uG6c+fOUq1aNTl//rx2X0REhFSvXl26du2qaF2Gtn//fvnpp59k1qxZ7+zFzooCBQrojF9Ukq+vrxQoUEB27dqV5tiff/4pDg4O2vdItXNwcNAGdxsbG21A3b9/v87drfrKkxO1ve306dO4cuUKAKB06dKoWrWqYmXv2LED/fr1w+PHj3X229vb49dff33v/CKZsWXLFnTp0gVNmjRB3bp1odFoEBgYiP3792PTpk1o37693nXcuXMHjRo1grGxMa5cuYLq1avjypUrKFiwIA4fPozChQvrXYeVlRXOnj0LNzc3WFtbIzw8HO7u7rh58yY++ugjvHjxIkvlfsiEc1mdeyNFzZo10aJFC0yZMkX7HAoXLowePXqgRYsWGDhwoF7lp6hatSquXr2Kly9fwtXVFfnz59c5ru/zyM1CQ0NRq1Yt9OjRAyNHjsRHH30EEcH58+cxf/58+Pv7Izg4WO9r+G8zxNwb2c3W1hb79u1DjRo1dPafPHkSzZo1Q0xMjF7l9+3b953H9Rm78S4xMTGws7NTrLxvv/0WVlZWmDhxomJlpkhOTkaXLl2wZcsWlC1bFuXKlQPwZhzHlStX0LZtW2zevFnRCUSTkpLSHUtTvHhxvcq1t7dHSEgI3N3dUbJkSfz6669o2LAhrl27Bg8PD8THx+tVfoo8OUj2bVWrVlU0lLytbdu2aNq0KXbv3q0Tgpo1a4bHjx+jb9++ev9hduzYESdOnMC8efOwfft2iAjKly+PkydPKva8ihYtirCwMPj7+yMkJATJycnw9vZGjx49YGFhoUgddnZ2uHfvHtzc3HT2nz59Wq83+Q+ZcE5fFy5cwIYNGwC8mfwqISEBVlZWmDJlCtq2batYQDH08wCABg0aoG/fvvj8888V+xlnh0WLFqFdu3ZYvXq1zn5PT0+sWbMG8fHxWLBggWIfiGfOnEGTJk1ga2uLmzdv4quvvkKBAgWwbds23Lp1C2vWrNG7jhcvXmDRokU4ePBguh8mSgTS5ORkmJqaptlvamqqyKDsJ0+e6Dx++fIlzp07h5iYGO2AdX3NmjULJUqUQJcuXQC8mdl5y5YtcHJywl9//ZXlUDpq1Cjt/ycnJ2PZsmXYt28fKlWqlOY102diPiMjI/z+++/YtGkT1q9fj4sXLwIAypYtCx8fH3Tt2jXLZad25coV9O3bF0FBQTr7RQQajUbvSfsqVqyIM2fOwN3dHbVq1cLs2bORL18+LFu2TLGB3UAenep+ypQpmTrvhx9+MFgbwsPD4enpadDZG5Xw8uVLlC1bFn/++SfKly9vsHrGjh2LY8eO4ffff0eZMmUQGhqK+/fvo1evXujVq5fB7zJQgpOTEw4cOIDy5cujQoUKmDlzJtq0aYPw8HDUrVsXz58/z+kmZtro0aPx22+/ISEhAZ07d4a3tzdq166td7kHDhzAkCFDcPz4ce0syyliY2NRp04d/PLLL/j000+zVH6ZMmWwZMkSNGnSJN3j+/btw6BBg3D58uUslZ9akyZN4OnpidmzZ+v0/AUFBaF79+64efOm3nV0794de/fuRadOneDo6JimF1CJv422bdsiJiYGGzZsgLOzM4A3Pac9evSAvb09tm3bpncdqSUnJ2PQoEFwd3fH2LFj9S7P3d0d69atQ506dbB371507twZGzduxKZNmxAZGYk9e/ZkqdzMzqaq0Whw4MCBLNWR4tWrV/jtt9/QrFkzFClSRK+y3qVu3bowMTHBuHHjUKRIkTS/U/r2MO7evRtxcXHo0KEDrl+/jlatWuHixYtwcHDAxo0bFQuleXIMSpUqVTLcqlatKpaWloqONE5PWFiYYnW8evVKNm/eLFOnTpVp06bJ1q1b5dWrV4qULfJmBta3r00bQlJSknTv3l07FsjU1FSMjIykZ8+eij4XEZHExESJioqSW7du6Wz6yo47OlI8efJEli9fLuPGjdOORQkJCZHbt28rVserV69k+/bt0rZtWzE1NZVy5crJTz/9JNHR0Vkus3Xr1u+c6G3BggV63Q2RP3/+d/4sb926JZaWllkuP7XsmHvDxsZGAgMDFSkrI5GRkVK1alUxNTUVd3d3KVmypJiamoqnp6dERUUZrN6LFy8qcjejiO5MzsOGDdPOKXLp0iWxs7NTpI7sYGFhoegA6/RYWlrKhQsXDFpHao8ePVJ8ItE8GVAycvr0aWnevLmYmpoqNgFZRpQKKFeuXJEyZcqIpaWldjCjpaWllC1bVrHBXDNnzpTevXvLy5cvFSnvXa5evSq///67bNy4UXtHhlIuXbok9erV0w6KfntwtBI/i+y6o8NQU3q/y4MHD2Tq1Klibm4upqam0rZtW+1MuR+iePHi7wy7Fy5cEBcXlyy38+3pttMTHR2t6JePwoULa2/HfTug7N69W4oVK6ZIHeXKldP+Xhnanj17ZOHChbJgwQLFB5imZ9euXVKwYEFFyipSpIgcPXpURETKlCkjmzZtEpE3IUipW5ljYmLSHZz+6NEjxe4Sa9CggWzbtk2RsjJSvXp1OXLkiEHryA55fgwKANy4cQMTJ07Exo0b0aFDh1y1qu6wYcPg7u6OY8eOoUCBAgCAR48eoWfPnhg2bBh27dqldx0nTpzA/v37sWfPHnh4eKQZlLl161a960hRsmRJ7QR6Svvyyy9hYmKCP//8M91uTX29fW3V0tISS5YsUbT8FKNGjUKfPn20lxVSeHl5oXv37orXd/LkSaxatQobNmxA4cKF0adPH9y7dw+tW7fGwIEDMWfOnEyXdf/+/XTHOqQwMTHBw4cP9Wrv7t27YWtrm+4xfQd7pta2bVtMmTIFmzZtAvCmmz8yMhLjxo1TZHFIAJg7dy6+/fZbLF26FK6uroqUmdqaNWvQpUsXNG3aFE2bNtXuT0pKgr+/P3r16qVX+W+P4wDejHW4d+8edu3apdgkjR06dED37t21C496eXkBAMLCwtJMSJZVXbt2RevWrTFo0CCd/Zs2bcLOnTvx119/6V3HoEGDMHr0aNy+fRvVqlVL836rxEJ7s2bNwtixYzFjxgx4eHik+ZtMffk1Mzp06JDpc5X6zMiTY1BS/Pvvv5g8eTKWLVuGevXq4ccff0wzij2r3vfDiomJQUBAgN5jUPLnz4/jx4/Dw8NDZ7+S4x6+/PLLdx5ftWpVlsodNWoUpk6divz586d5A0tNiVVh8+fPj5CQEHz00Ud6l5Ued3d3BAcH68y2C7z5WXt6euL69euK1GNra4vQ0FCULFlSZ9zDrVu3ULZs2Szf8fS2Bw8eYO3atVi1ahWuXLmC1q1bo1+/fmjevLk22O3btw/t2rX7oN+xkiVLYs6cORneXbZ161Z88803WX6tMnOHgxKDAFM8ffoUn332GSIiIvDs2TM4OzsjOjoaH3/8Mf766680Hy5Z8fDhQ3Tu3BmHDx+GpaVlmg+T1HcJZoWxsTHu3buX5o68R48eoXDhwnq/XqnHcRgZGaFQoUJo1KgR+vbtq11JXh8vX77EggULEBUVhT59+mhvEpg/fz6srKwUmfW6QIECOHr0qPYOmxQXL15E3bp18ejRI73rSO93WKPRKDaA9e06Un9J06eOtz8nRATbtm2Dra0tqlevDgAICQlBTEwMOnTokOXPjNTyZA9KXFwc5syZA19fX5QqVQp//PEHmjVrpmgdGX2De/u4vt9KAMDMzAzPnj1Ls//58+fIly+f3uUDWQ8g73P69Gm8fPlS+/8ZUaqno3z58opNP56emzdvpvuHnZiYiDt37ihWT3ZM6V2sWDGULFkSffv2RZ8+fdItt2bNmh8c6D/77DP88MMP8PLy0k6pnSIhIQGTJk1Cq1atstzu7FgG4G02NjYIDAzEgQMHEBoaiuTkZHh6emY4SDcrunXrhjt37mDGjBnpDpJVQsoHU2q3b99+73tZZhw8eFDvMt7H1NQU33zzTZr9I0aMUKyOxMREvHr1Ks3+ly9fIiEhQZE6bty4oUg572KIn8fbnxPffvstOnfujKVLl8LY2BgA8Pr1awwaNChLvTMZyZM9KE5OTnj27BmGDh2Kbt26ZfgHr0RXmqH16tULoaGhWLFiBWrWrAngzSWZr776CtWqVUtzu+V/2YEDB/D9998r2q0JADt37gTw5vZfPz8/nTf0169fY//+/di7dy8uXbqU9ca/5euvv8bDhw+xadMmFChQAGfOnIGxsTHatWuHTz/9VJF1hY4cOYJPPvlE/8amcv/+fXh6esLY2BhDhgxB2bJlodFocOHCBfz88894/fq1dg4ResPS0hLHjh1TdO6WFClzA4WHh6NChQo6PRmvX7/GjRs30KJFC+0lLLW7fPkyDh06lO7t2ErcldmgQQN4eHhg0aJFOvsHDx6MM2fO4MiRI3rXkRcUKlQIgYGBKFu2rM7+S5cuoU6dOor0NAF5NKC83YWW0nWW+rGS3cCGFBMTg969e+OPP/7QfuC+evUKbdq0werVq7P87ed9k5q9LbdMDGaIbs3U5ab+czE1NUWJEiUwd+5cvXoG3pYdlxVSPHz4EJcuXYJGo0GZMmUU6aG5desWBg4ciN27d2tfL41Gg+bNm2PJkiVpFsX7EIcPH87UeVm9jRkAFi5cmOlzhw0bluV6Unh6emLJkiWK3Oad2uTJk7X/HT16NKysrLTH8uXLhxIlSqBjx45Z6o3N7veQ5cuXY+DAgShYsCCcnJx06tZoNIrUcfToUTRp0gQ1atRA48aNAbxZPDA4OBh79uxRNNQbeqG9mJgYrFixAhcuXIBGo0H58uXRt29fRXrM7O3tsWrVqjRzNm3fvh1ffvllmnlxsipPBpRbt25l6jxDDUgzhCtXruDChQsA3lzK0HdQWMobF/BmoqglS5agfPny+PjjjwEAx48fR0REBAYNGoSZM2fqVVeK4OBg/P777+n+USoxqCogIOCdx+vXr69X+W5ubggODkbBggX1KiezDHlZIT4+HkOGDMHatWu1wc3Y2Bi9evXCokWLYGlpqXcdT548wdWrVyEiKF26NOzt7fUu811jUFI+sDQaTbrd9JmVejLBhw8fIj4+XjtjaUxMDCwtLVG4cGFFxh3t2bMHkydPxvTp0xXt+Xubn58funTpkuaymz7efg95HyXmcnF1dcWgQYPw7bff6l3Wu4SFheGnn35CWFgYLCwsUKlSJYwfP16xGyuuX7+O9u3b4+zZszpfelJ+f5X44nzq1Ck0b94cFhYWqFmzJkQEp06dQkJCAvbs2QNPT0+9yh81ahRWr16N7777Thusjx8/jh9//BG9evVSZEwhgLw5D0pelZycrPh95iIi3t7e6S5M9sMPP+i96nOKDRs2iKmpqbRs2VLy5csnrVq1krJly4qtra1i6/1Q5n399dfi7u4uf/31l8TGxkpsbKzs2rVLSpYsKQMGDFC8vps3b0pERIS8fv1ar3JS1rxKvd29e1e+/fZbsbCwkAoVKijUapHffvtN6tatq7MY3sWLF+WTTz6RdevWKVJH6pVglb49Pq+wtrZWdGXsnJIdC+3Vq1dP+vTpozN1xMuXL6V3797yySef6F3+69evZdasWeLs7Kz9/XV2dpZZs2YpOq9VnuxByagb2NbWFqVKlVK0izw7rFixAvPmzdOZTn/EiBGKjFoH3rwup06dSvMNIWVdntjYWL3rqFSpEvr374/Bgwdr70xxc3ND//79UaRIkQ/6NvYuSndrZnd3f4r9+/dj//796V5rV2Ia94IFC2Lz5s1o0KCBzv6DBw+ic+fOWb4V2M/PD0+ePNEZuPj1119jxYoVAN5M67179264uLhktek6kpOTsXLlSkyePBlGRkbw8fFB7969FVvPpGTJkti8eXOaZSVCQkLQqVMnRQY8GrrnD3jzrXzevHnaWVdT92AqcacQ8OZ1eftvT8llRry9vVGjRg0MGDBAsTLfJSEhQTvIP4USvVkFCxbEgQMHUKlSJdja2uLkyZMoW7YsDhw4gNGjR7/zhoLMsrCwwOnTp9Pc0Xj+/HlUr15dsbVyAGgH9Cs5OFZLsaijIqlXOX17MzExkaFDh0pSUlJONzNTvv/+e8mfP7+MGzdOduzYITt27JBx48aJlZWVTJgwQZE6HB0d010GfOXKlVK4cGFF6rC0tJQbN26IyJuVMM+cOSMiIufPn1dspsng4GApUKCAFC1aVNq3by/t2rWTYsWKiYODQ5ZXls7M6rxKrND7Nh8fHzEyMpKaNWtK27ZtpV27djqbEiwsLNKdUO3cuXN6zcRau3Ztnd+lv//+W0xMTGTdunUSEhIiH3/8sXh7e2e5/Ldt2bJFypYtKwUKFJCffvpJXrx4oUi5b7OwsJATJ06k2X/ixAmxsLBQvD5DmThxohQpUkR++uknMTc3l6lTp4q3t7c4ODjIggUL9C7//v370rBhQ9FoNGJvby92dnai0WikUaNG8uDBAwWegciMGTOkYMGC0rt3b5kzZ44sWLBAZ1NCXFycDB48WAoVKpSmR0up3iw7OzttT5C7u7scOHBARN5MYqnU71ThwoVl9+7dafb/888/ir2nZ4c8GVAy6ga+efOmbNq0SVxdXWX69Ok53cxMcXBwkPXr16fZv379enFwcFCkjpkzZ4qZmZkMHjxY1q5dK2vXrpXBgweLhYWFzJw5U5E6ihUrpg0llSpV0j6noKAgsbGxUaQOQ3drZhcnJydZs2aNQeto1KiRfP7555KQkKDdFx8fL59//rle0/YXKFBA+3MWERkwYIB06NBB+/jgwYNSokSJLJcvInLo0CGpVauWWFpayvjx4yUmJkav8t6lVatWUqlSJQkODtZeXg0ODpYqVapI69ats1xueHh4pjcluLu7y59//ikib2bETZmFesGCBdKtWze9y+/cubNUq1ZNJ/RGRERI9erVpWvXrnqXL/LuLwtKfUEYNGiQlCtXTn7//XexsLCQlStXytSpU6VYsWKKXdKrV6+edibZbt26SYsWLSQwMFB69eql2OXJoUOHSrFixcTf318iIyMlKipKNmzYIMWKFZPhw4frXX50dLT07NlTihQpIsbGxgYJciJ5NKC8z/bt26V8+fI53YxMsbOzS3dK+EuXLomtra1i9WzcuFHq1Kkj9vb2Ym9vL3Xq1JGNGzcqVn63bt1k7ty5IiIybdo0KVSokPTr109cXV2lffv2itRhbm6e7voTERERin/bNdR4IJE3H/JKLWOQkbNnz0rRokXFwcFBGjVqJI0bNxYHBwcpWrSonDt3Lsvlpl5npFKlSjJ//nzt41u3bom5uXmWy/fy8pJ8+fJJ//795d69e1kuJ7MePHggXl5eotFoJF++fJIvXz4xMjISLy+vd065/z4p40ve1dur5BgUS0tL7RpGTk5O2h7Fa9euKfIFwcbGRk6ePJlm/4kTJxR9nzI0FxcXOXjwoIi8GfNy5coVERFZs2aNeHl5KVLHP//8I1u2bBGRN69/uXLlRKPRSMGCBWXfvn2K1JGYmCjDhg3T/r4aGRmJmZmZjBgxQpGexhYtWkj58uVlyZIlsm3bNtm+fbvOppT/ZEC5ceOG5M+fP6ebkSlDhgyRkSNHptk/evRoGTRoUA60KGsePXokd+7cEZH/P8CqdevWMnLkSHn8+LEidWRHt6afn59UrFhRzMzMxMzMTDw8PBTv7Rg7dqxMmTJF0TLTEx8fL8uWLZNRo0bJyJEjZfny5RIfH69XmR999JH2zffhw4dibGwsp06d0h4/ceKEODo6Zrn8lIUm7ezstGE6vU1ply5dkh07dsj27dvl0qVLepd38+bNTG9KKFOmjBw/flxE3nyDT+kZ9ff3l0KFCuldvpWVlZw+fTrN/tDQUMXWyUmRmJgoFy9eNMjaYfnz59e+5kWLFtVe3rt+/bpBPzMMsdCeyJtLVmfOnJHw8HCJi4tTrNyMft5Ky5Mzyb7P3bt300z5rGYrVqzAnj17dG7nioqKQq9evXSmkNf31i5DDHBLGUBlYmICKysr7eMBAwYoPtitS5cu8Pb2xpw5c1CnTh1oNBoEBgZizJgx6Natm97l+/r6YuLEiRgyZAjq1q0LEcHRo0cxYMAA/Pvvvxg5cmSWy37755icnIxly5Zh3759qFSpUprbTpW6hc/CwgJfffWVImWl6NWrFwYPHoyIiAgcOHAAH330EapVq6Y9HhQUhIoVK2a5fEPNevw+ZcqUQZkyZRQrL7unOGjfvj3279+PWrVqYfjw4ejWrRtWrFiByMhIvX5vUzRq1AjDhw/Hhg0b4OzsDAC4c+cORo4cqZ1PRF/x8fEYOnQo/Pz8ALyZtM3d3R3Dhg2Ds7Mzxo0bp3cd7u7uuHnzJlxdXVG+fHls2rQJNWvWxB9//KG9zTyr+vbtm6nzlBgEn8LS0jLNMilKcHFxSTMnlCHkybt43uXBgwfo2rUr3N3d8euvv+Z0c94r9RoXGdFoNDhw4ECW6kh5TQ4dOgQ7OzuICGJjY9GwYUP4+/vrNXmXkZFRpiZzUuLe/6SkJIwZMwZLly7VzoNhamqKgQMH4scff4SZmZle5bu5uWHy5MlpljDw8/ODj4+PXnd0ZMfPOWVG3MzI6mRRycnJmDRpEv788084OTnB19dXZ12Tzz//HC1atIC3t3eWys+MV69e6bX2S3avIZXC0BN3ve348eMICgpCqVKlFCk/KioKbdu2xblz5+Di4qJdVNHDwwM7duxAsWLF9K5j+PDhOHr0KObPn48WLVrgzJkzcHd3x86dOzFp0iRF7n6ZN28ejI2NMWzYMBw8eBAtW7bE69ev8erVK/j6+mL48OFZLtvIyAiurq6oWrXqOz/ct23blqXys3Mxvz179mDu3Ln43//+p9fEi++TJwNKRjMcxsbG4vbt2yhXrhz27NmTq3pRDKlLly64du0a1q5dq/0wOX/+PHr37o1SpUphw4YNWS777VsoRQSfffYZfv31VxQtWlTnPCVupUwRHx+Pa9euQURQqlQpRSYdA96skXPu3Lk0k+RduXIFHh4eiiziZ0iZvfU2t8yynNr58+exYsUKrFu3Dvfv389yOQ0bNsS2bdtgZ2f33uCoxJon2TFxV3bZu3cvLl68CBFB+fLlFZ1c0NXVFRs3bkTt2rV1FtG8evUqPD09012/Sl+RkZE4deoUSpYsqfdSBIMGDYK/vz+KFy+Ovn37omfPntoV6pXwvkVf36ZvT6S9vT3i4+Px6tUrgy1wCeTRgJLRnBo2Njb46KOP0KxZM+0CR/RmHpR9+/alWRju5MmTaNasmaJL2L/9xmJoT58+xYEDB1C2bNk0q5NmRcWKFdG9e3d89913OvunTZuGjRs34uzZs3rXkVpUVBQ0Go0i30AzIzIyEpMmTdL7DSwhIQF79+7F5cuXodFoULp0aTRt2hQWFhYKtfSN58+fw9/fHytWrEBwcDBq166Njh07KnLZIru0bt0axsbGWL58Odzd3XHy5Ek8evQIo0ePxpw5cxSbXt1Q69i8evUK5ubmCAsL0+vy3ftYWlri3LlzcHd313kfCQ8Px6effqrIfE1r1qxBly5d0vS2JiUlwd/fX+8FYBMTE7F161asXLkSQUFBaNmyJby9vdGsWTODLBJpKCmX2TLSu3dvRerJkwElt8vOrjrgTWg4cuQIqlSporP/9OnTqF+/vqLfTAwZUDp37oxPP/0UQ4YMQUJCAipXroybN29CRODv74+OHTtmqdywsDBUqVIFW7duRefOndGkSRPUrVtXO8Zl//792LRpE9q3b6/I83j16hUmT56MhQsX4vnz5wAAKysrDB06FJMmTUrzbUVJ4eHh8PT01Otb+86dO9GvX780K0sXLFgQK1asQOvWrfVtJgIDA/Hrr79iy5YtcHNzw/nz5xEQEIC6devqXTaQufECGo1GOwGdPrJj4i5Dr2NTsmRJbN261SALHqaoX78+OnXqhKFDh8La2hpnzpyBm5sbhgwZgqtXr+Kff/7Ruw5jY2Pcu3cvTe/6o0ePULhwYUV7s27duoXVq1djzZo1ePnyJc6fP6+zVpK+Xr16hUOHDuHatWvo3r07rK2tcffuXdjY2ChajyH9ZwbJvnjxAhs3bkRcXByaNm2q2LoKhqDEYk4fIjsGuGWHw4cPY8KECQDeXMcVEcTExMDPzw/Tpk3LckDx9PRE1apV0a9fP5w8eRK+vr7Yvn27thv75MmTis6YOWTIEGzbtg2zZ8/Wro107Ngx+Pj44N9//8XSpUsVq0tpQUFB6NSpE9q0aYPRo0frXDKcO3cuOnXqhEOHDmmf14eaPXs2Vq5ciefPn6Nbt24IDAxE5cqVYWpqqshaPylWr16dqfECSnj9+rX2A6NgwYK4e/cuypYtC1dXV8VWyJ42bRqmT59usHVsvv/+e4wfPx7r1q1T9LLF22bOnIkWLVrg/PnzePXqFRYsWICIiAgcO3bsvbPxZpb838Kiqd2+fVvx92WNRqO9pJe6R0tft27dQosWLRAZGYnExEQ0bdoU1tbWmD17Nl68eKH3e0hkZOQ7jxcvXlyv8rUMfp9QDvjmm29k2LBh2seJiYlSuXJlMTU1FVtbW8mfP78EBQXlYAszJzk5WW7evKno7WHpiYyMlKpVq4qpqam4u7tLyZIlxcTERDw9PSUqKkrRuqysrOT69euKlpnC3NxcIiMjRUTkiy++kG+//VZE3sy9oc8tgkFBQdKvXz+xsbERCwsL6dGjh+zfv1+RNqfHxsZG/vrrrzT7//rrL8UmtctIWFiYXnNveHl5yddff53h8a+//lqv+SSMjY3lu+++S7Peh4mJiURERGS53NQGDhwo9vb2UrlyZVmwYIE8evRIsbJTy46Juwy9jk2VKlXEyspKzMzMpEyZMlK1alWdTSlnzpzRvi7lypWTHj166EwMmFVVqlSRqlWripGRkXh4eOi0vVKlSmJtbS2ff/653vW8ePFC1q9fL02aNBFzc3Pp1KmT7Nq1S+81qlJr27at9OzZUxITE8XKykr7sz906JCUKlVK7/LTWzvKEBO15ckelL///hszZszQPv7tt98QGRmJK1euaAcoTZs2Dbt27crBVr6f/N8qsBEREQbt8XFxcUFoaCj27duHCxcuKDrALfXlqhcvXmDAgAFp1kNS4lKVi4sLjh07hgIFCuCff/6Bv78/gDer6uqziuvHH3+Mjz/+GAsXLsSmTZuwatUqNG3aFCVKlEDfvn3Ru3dvRceImJubpzsyvkSJEsiXL59i9RjCsWPHMGvWrAyPDx48WK8B0VOmTMHq1auxdu1adOvWDV988YVBxj0sWbIE8+bN044XGD9+vMHGC3z//feIi4sD8Kano1WrVvjkk0/g4OCAjRs3KlLH559/jj179hhsHZu2bdtmyxgKDw+P945/yIp27doBeHM5t3nz5jqXQPLly4cSJUpkuQc2xduDZL/88kv4+/vDwcFBrzIzEhgYiKNHj6Z5v3B1dcWdO3f0Lj/1ZceXL1/i9OnT8PX1xfTp0/UuP0WeHINiY2OD0NBQ7d0W3bp1g7W1NZYtWwbgzS/hZ599hrt37+ZkMzOlQoUKWLFihXYOFCUlJCRg//79aNWqFQBg/PjxSExM1B43MTHBlClT9Ppwz+zIciXmt1iyZAmGDx8OKysruLq6IjQ0FEZGRli0aBG2bt2qyB0XKa5du4ZVq1ZhzZo1uHfvHpo2bYq//vpLkbKnTJmCixcvYtWqVdrBeomJifD29kbp0qX1Wrr+feObYmJiEBAQkOVr7RYWFrh48WKG83zcunUL5cqV03uxsoCAAKxcuRJbtmxByZIlERERoegYlNQMPV4gtcePH8Pe3l6xD/2ZM2fC19cXLVu2hIeHR5pxTEoudGkooaGhMDU11c7rsWPHDqxatQrly5eHj4+PIuHdz88PXbp00es9LyNGRkYoXrx4hneZplDiy1qBAgUQGBiI8uXL64z7CwwMRMeOHfW6y+1ddu3ahZ9++gmHDh1SpLw8GVDs7OwQHBys7XVwc3PDxIkTtQPfbt68iXLlyiEhISEnm5kpu3btwo8//ohffvlF8W+K//vf//Dnn3/ijz/+APBmAGuFChW0d1pcvHgRY8eOzVV3RISEhCAyMhJNmzbVfoDs2rULdnZ2in94PX/+HL/99hu+++47xMTE6DWALnVw2LdvH8zMzLSDDsPDw5GUlITGjRvr9QZm6MBYuXJljBgxIsN6Vq5cifnz5+PMmTNZKj+1Z8+e4bfffsOqVasQEhKCmjVrolOnTu+dv+RDRUZGYvXq1Vi9ejWSkpJw8eJFxQPK1atXce3aNXz66aewsLDIcDxEVri5uWV4TKPR4Pr163qV7+7ujuDg4DQ9AjExMfD09NS7fACoUaMGxo0bh44dO+L69esoX748OnTogODgYLRs2RLz58/Xuw5D6tOnT6Z+nkp8WevSpQtsbW2xbNky7YDiQoUKoW3btihevLjBJjy8cuUKqlSpou0R1JtiF4tUpFatWtp1X86dOydGRkY64x4OHTokrq6uOdS6D2NnZ6ddT8Hc3FzRKb0/+eQT2bp1q/bx29cqRUTWrl0rtWvX1quOvOjQoUPSq1cvyZ8/v9jY2Ei/fv3k2LFjepXZp0+fTG9q5uvrKwUKFJBdu3alOfbnn3+Kg4OD+Pr6GqTus2fPyogRIxSZul0k+8YL/Pvvv9KoUSPtdf2Uv8G+ffvKqFGjFK3LUDQaTbprE0VHR4upqakiddjY2GjXqPrxxx+lWbNmIiISGBgoxYoVy3K59vb28vDhQxGRbF9CwVDu3LkjZcqUkXLlyomJiYnUrl1bHBwcpGzZsnqtIZUiNjZWZ4uJiZELFy5Ily5dpHLlyvo/gf+TJ8egpExtvmvXLkREROCzzz7T+Qbx119/oWbNmjnYwswz5LeCy5cv60zfbW5urjOZV82aNTF48GCD1W8It2/fxs6dO9OdkVOfWT+joqK036Bv3LiBOnXqYNGiRejcuXOa8TRZkVNTuCtt+PDhCAoKQqtWrXTmnzl//jwuX76M9u3b6zUb54EDBzBkyBAcP34cNjY2OsdcXFywe/durF+/Xq/nAGTveIGRI0fC1NQUkZGROvP1dOnSBSNHjsTcuXMNUq8S3p6dePfu3Tp3urx+/Rr79+9/Z+/Nh5C37nbZt2+f9tK0i4tLmlvaP8S8efNgbW2t/f/cNB9JRpydnREWFgZ/f3+EhIQgOTkZ3t7e6NGjhyJzEdnZ2aV5nUQELi4u2rF/SsiTl3iAN7/Au3btgpOTE4YOHaozm+jkyZNRv359NGjQIOcaqAIWFhYICwtD2bJl0z1+8eJFVKlSRfUzpKbYv38/2rRpAzc3N1y6dAkVK1bUzoPi6emZ5SnimzZtioMHD6JQoULo1asX+vbtm+FrppTcPofBxo0bsX79ely5cgXAm7Vsunbtiq5du+pVbps2bdCwYcMMLzsuXLgQBw8ezPJ04Smyc7yAk5MTdu/ejcqVK+uMF7hx4wY8PDy0c+F8qOyYsj/lC83bM+CmMDU1RYkSJTB37lxtmNBHo0aN4OLigiZNmsDb2xvnz59HqVKlEBAQgN69e+PmzZtZLjuzcz2lDsVq4unpif3798Pe3h5TpkzBN998o9gs2qkdOnRI5+/CyMgIhQoVQqlSpfRaZiK1PNmDAgBNmjTJ8C4UfQYZZoenT59q/xDe94ejzx9MsWLFcO7cuQw/bM+cOZNtM5gqYfz48Rg9ejSmTJkCa2trbNmyBYULF0aPHj3QokWLLJdrYWGBLVu2oFWrVtkyA7Gh5zDIDk2aNEGXLl0AvBm/8euvvyIkJARFixbVa2bU8PDwd94l1KxZM8yZMyfL5afo1atXtn2TjouLS/eD5N9//9Vr/ajTp0/j5cuX2v/PiD7PM6VHw83NDcHBwShYsGCWy3qf+fPno0ePHti+fTsmTJigvQli8+bNqFOnjl5lp9cjkB41Lztw4cIFxMXFwd7eHpMnT8aAAQMMFlBq1KihSM/x++TJHpT3TSKTQrHJZBT29myGGS22J/83gE6fP5jhw4dj3759CAkJSTNqPSEhAdWrV0eTJk2wYMGCLNeRnaytrREWFoaSJUvC3t4egYGBqFChAsLDw9G2bVu9vmFlp3bt2sHa2horVqyAg4OD9ht1QEAA+vXrp+2VUKOzZ8+idevWiIqKQunSpeHv748WLVogLi4ORkZGiIuLw+bNm7W3dX6ojNZDSnH16lV4eHjkigHwKVq2bAlPT09MnTpVO6DR1dUVXbt2RXJyMjZv3pzTTVS1Fy9ewNjYWK8ZlnNizTClffzxx7CyskK9evUwefJkfPPNNxn2tuqztAHwZmbrzp07o2/fvqhXr55eZb1LnuxBefuap6RaeCtln5oXRDtw4IB2NkYlb41N7bvvvsOmTZtQtmxZDBkyBGXKlIFGo8HFixexePFivHr1Ks26M2qWP39+7W3Szs7OuHbtGipUqAAAel2jzm6GnsPAkMaOHQsPDw+sW7cO69atQ6tWreDl5aWdEn7o0KH48ccfsxxQihYtirNnz2YYUM6cOYMiRYpktfk5Ys6cOahfvz5OnTqFpKQkjB07FhEREXj8+DGOHj2qSB1+fn7o1KmTwb71Dhs2DKVKlUpzu/LixYtx9epVg46lU+KW4NTBw9jYGLVr186WNcOUsnr1au1K4hqNBn///Xe6l1s0Go3eAWXDhg1YvXo1GjduDFdXV/Tt2xe9evXSzkSuGMWG26qIsbGxuLq6yqRJk+TUqVMSFhaW7kYi169fl+bNm4uRkZFoNBrtnQTNmzc36MyThtC2bVtZtmyZiIiMGTNGSpUqJdOmTRNPT09p3LhxDrcu8+zt7bWzor59Z9WRI0ekcOHCOdm093JwcJDw8HAREXn27JloNBoJDg7WHr9w4YLY2tpmufwhQ4ZIxYoVJSEhIc2x+Ph4qVixogwdOjTL5We3pKQkadCggRw7dkx++OEHadmypXh5ecmECRPk7t27itVTsGBBsbS0lC5dusgff/whL1++VKxsERFnZ2c5depUmv0hISFStGjRLJebU3fYpL6jMbfJ6K4qpf3777/i6+srlSpVEhMTE2nZsqVs2bJFsd+vPHmJJzo6Gn5+fli9ejWePHmCnj17wtvbW5EVbXNCTEwMTp48me4qpPqurpni8ePHuHr1KgCgVKlSBltPw5CuX7+O58+fo1KlSoiPj8c333yDwMBAlCpVCvPmzctw8jC1yak5DJRgZGSE6Oho7WJrqReHvH//PpydnbPce3n//n14enrC2NgYQ4YMQdmyZaHRaHDhwgX8/PPPeP36NUJDQ+Ho6KjYczK0QoUKISgoyKCzRb969Qr//PMPNmzYgB07dsDCwgKff/45evbsqff4DSDjS29Xr15FxYoVszzQ3s/PD127doWZmRlWr179znEiSq2gC2Tvqut5xaJFizBmzBgkJSWhYMGCGDBgAMaNG6fXOJg8GVDeFhgYiFWrVuH3339H+fLl4e3tDW9vb53badXsjz/+QI8ePRAXFwdra+s0q5A+fvw4B1tHhnD37l00bNgQxsbGuHLlCqpXr44rV66gYMGCOHz4cJqVVtXEyMgI9+/fR6FChQBAZ9VZQP+AArwZRDxw4EDs3r1b5xJu8+bNsWTJknSXCVCz0aNHw9TUFD/++GO21BcfH49t27Zh/fr12LdvH4oVK4Zr167pVWbFihUxYMAADBkyRGf/okWL8Msvv+D8+fNZLjsn7rBJ/XubG+zcuRNeXl4wNTXVuf07PW3atFGkzujoaKxZswarVq1CZGQk2rdvD29vb9y9exc//vgjihQpgj179mS5/DwfUFLcv38f3bp1Q0BAAB4+fJhregjKlCmDzz77DDNmzDDYiOy8JikpKd3eJrUOik5PQkICNmzYgNDQUCQnJ8PT01OxOQwMycjICF5eXtq7T/744w80atRIO/YhMTER//zzjyLjv548eYKrV69q16xScjXj7DR06FCsWbMGpUqVQvXq1dOME9Fn/p6M/Pvvv/D398fSpUtx4cIFvX8eK1euxJAhQzBmzBg0atQIwJvb/ufOnYv58+fjq6++ynLZGd0okJqSMzmn/r1NocRt5Ybydu/lu76AKzH+cuvWrVi1ahV2796N8uXLo1+/fujZsyfs7Oy050RERKBq1app5qP6EHk+oAQFBWHlypX4/fffUbZsWfTt2xdff/11rulByZ8/P86ePcuuxky4fPkyvL29ERQUpLNfVD4oOi/JzrWX8oqGDRtmeEyj0WR5/p7UUnpOfvvtN+zbtw8uLi7o1q0bevToocjl719++QXTp0/XrnFWokQJ+Pj46H0ZOjvusPmv/N5GRkZi0qRJej8PW1tbdO3aFf369UONGjXSPSchIQGzZ8/Wa1qPPBlQ7t27p+12evLkCXr06AFvb2/tHR25SYcOHdC1a1d07tw5p5uienXr1oWJiQnGjRuHIkWKpPnWlbKujRrlRPcs/Xd069YNf/zxBywtLfH555+jR48eiow9Sc/Dhw9hYWFhsAkFOT4k68LDw+Hp6ZnlL2spl9vi4uLeeUeYUpfb8uRtxq6urnB2dkbv3r3Rpk0bmJqa4vXr12kWKKtUqVIOtfDd3v6AatmyJcaMGYPz58+nuwopP6z+v7CwMISEhOCjjz7K6aZ8sHbt2mm7Z991Cy57gigrNBoNNm7ciObNmys60+fbUs9+DCBXzX5M7/e+Ce2U7q3Okz0ob1++SXkxUz9NNb/RZ/byk5qfQ06oUaMG5s2bZ9CJg3KSUt2zREpLPfvx5cuX4e7ujhEjRig++zF7ULJO3x6U7J7QLk/2oNy4cSOnm6CX5ORkXLlyxaC3HeZFs2bNwtixYzFjxox0e5vUvI5GZjx58kR76ZLofRYuXJjpc1NPsPahhg8fjurVqyM8PFxnUcX27dujX79+epWdnrywoF9ulN0T2uXJgJKZ+S7CwsJUPS9G2bJlUbRoUTRq1AgNGzZEw4YNVd1eNUhZe6lx48Y6+zlIlv6L5s2bl6nzNBqN3gHFkLMfp77D5sWLFxgwYECuusMmu6R+rVKLiYnJnoYoJE8GlIzExsbit99+w6+//orw8HBVf2AFBAQgICAAhw4dwuDBg/HixQsUL15cJ7Ck7lb7rzPksgBEuU129iQnJyen+356+/ZtWFtb61W2ra2tzuOePXvqVV5elvq1Su+4UpN7Zoc8OQYltQMHDmDlypXYunUrXF1d0bFjR3Ts2BFVq1bN6aZlysuXL3Hs2DEcOnQIhw4dwvHjx5GYmIhSpUrh0qVLOd08yib6Xj8mSkpKwo0bN1CyZElFB8vm5tmPKesMPaFdng0ot2/fxurVq7Fy5UrExcWhc+fOWLp0KcLDw1G+fPmcbl6WJCQkIDAwELt378by5cvx/PlzflilIz4+HpGRkWkmCFLrXVspMtM9GxAQwJ85fbD4+HgMHToUfn5+AKAdxDps2DA4Oztj3LhxepWfm2c/pszL7gnt8uQlns8++wyBgYFo1aoVFi1ahBYtWsDY2FjRkeTZ4cWLFwgKCsLBgwdx6NAhBAcHw83NDfXr18cvv/yi6qW/c8LDhw/x5Zdf4u+//073uNo/2PNa9yypx/jx4xEeHo5Dhw6hRYsW2v1NmjTBpEmT9A4ozs7OCAsL05n92NvbO1fMfkyZl92X2/JkD4qJiQmGDRuGgQMH6twJY2pqmmt6UOrXr4/g4GCULFkSn376KerXr4/69evnqkXQsluPHj1w8+ZNzJ8/Hw0bNsS2bdtw//59TJs2DXPnzkXLli1zuolEOcLV1RUbN25E7dq1dW7TvXr1Kjw9PTO93g1RdsqTPShHjhzBypUrUb16dXz00Uf44osv0KVLl5xu1gcJCgpCkSJF0LBhQzRo0ACffvopChYsmNPNUrUDBw5gx44dqFGjBoyMjODq6oqmTZvCxsYGM2fOZECh/6yHDx+me5klLi4uy7fsvm/G47dxQknKijzZg5IiPj4e/v7+WLlyJU6ePInXr1/D19cXffv21XtkuaHFxcXhyJEjOHToEA4ePIiwsDCUKVMG9evXR4MGDVC/fn3tirH0ho2NDc6cOYMSJUqgRIkS+O2331C3bl3cuHEDFSpUQHx8fE43kShH1K9fH506dcLQoUN1BjYOGTIEV65cwe7duz+4TE4oSYaWpwPK2y5duoQVK1Zg7dq1iImJQdOmTT/oG0BOe/bsGQIDA7XjUcLDw1G6dGmcO3cup5umGjVq1MC0adPQvHlztGvXTttzsnDhQmzevFnvJeWJcqugoCC0aNECPXr0wOrVq9G/f39EREQgKCgIhw8fRrVq1XK6iURp5I4lfRVQtmxZzJ49G7dv34a/v39ON+eD5c+fHwUKFECBAgVgb28PExMTXLhwIaebpSojRozAvXv3AACTJk3CP//8g+LFi2PhwoWYMWNGDreOKPvNmTMHAFCnTh0cPXoU8fHxKFmyJPbs2QNHR0ccO3YMgwcPznL5n332GWJjY7WPp0+frjMZ2KNHj3LFmD9SpzzZg3LixAk8fvwYXl5e2n1r1qzBpEmTEBcXh3bt2mHRokUwMzPLwVa+W3JyMk6dOqW9xHP06FHExcWhaNGi2onaOLvsG/Hx8RgzZgy2b9+Oly9fokmTJli4cCEsLS1x8eJFFC9enON36D/JwsICS5YswZdffpnm2LNnz9C8eXPExMTg/PnzWSrfyMhIu8gl8OYya1hYmHbq8/v378PZ2ZmXeChL8uQgWR8fHzRo0EAbUM6ePQtvb2/06dMH5cqVw08//QRnZ2f4+PjkbEPfwc7ODnFxcShSpAgaNGgAX19fNGzYECVLlszppqnOpEmTsHr1au0tjevXr8fAgQPx+++/w9PTM6ebR5Rj1q5diy+++AL29vY6q2THxcWhRYsWePToEQ4fPqxYfXnw+y7lJMmDnJycJDg4WPv4u+++k7p162ofb9q0ScqVK5cTTcu0pUuXyqVLl3K6GbmCu7u7bNiwQfv4xIkTYmJiIq9evcrBVhGpw/Lly8XCwkIOHDggIiLPnj2TunXrSunSpeXOnTt6la3RaOT+/fvax1ZWVnLt2jXt4+joaDEyMtKrDvrvypM9KE+ePNGZLyQgIEBncqIaNWogKioqJ5qWaf3798/pJuQaUVFR+OSTT7SPa9asCRMTE9y9excuLi452DKinNevXz88fvwY7dq1w44dOzBx4kRER0cjICAAzs7OepWt0WjS3KbMlYZJKXkyoDg6OuLGjRtwcXFBUlISQkNDMXnyZO3xZ8+ewdTUNAdbSEp6/fp1mlVUTUxM8OrVqxxqEZG6jB07Fk+ePEHjxo1RokQJBAQEKLLYqIigT58+2vF8qVcaTkxM1LsO+u/KkwGlRYsWGDduHGbNmoXt27fD0tJS5xv2mTNnOJYjD0n9JgmkvyQ7l2On/5rUa6eYmpqiYMGCGDZsmM7+rP5t9O7dW+dxelOfc3kGyqo8GVCmTZuGDh06oH79+rCysoKfn5/ON+yVK1eiWbNmOdhCUlLqN0mAS7ITAWnXTunWrZui5XOVYjKkPHmbcYrY2FhYWVnB2NhYZ//jx49hZWWV5rIAERERqUOeDihERESUO/1nZpIlIiKi3IMBhYiIiFSHAYWIiIhUhwGFiIiIVIcBhYiIiFSHAYWIiIhUhwGFiIiIVOf/AXfobb2nKIiE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00" y="1171575"/>
            <a:ext cx="807085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71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4900" y="2130428"/>
            <a:ext cx="1498600" cy="1470025"/>
          </a:xfrm>
        </p:spPr>
        <p:txBody>
          <a:bodyPr/>
          <a:lstStyle/>
          <a:p>
            <a:endParaRPr lang="en-US" dirty="0"/>
          </a:p>
        </p:txBody>
      </p:sp>
      <p:sp>
        <p:nvSpPr>
          <p:cNvPr id="3" name="Subtitle 2"/>
          <p:cNvSpPr>
            <a:spLocks noGrp="1"/>
          </p:cNvSpPr>
          <p:nvPr>
            <p:ph type="subTitle" idx="1"/>
          </p:nvPr>
        </p:nvSpPr>
        <p:spPr>
          <a:xfrm>
            <a:off x="787400" y="5384800"/>
            <a:ext cx="10718800" cy="901700"/>
          </a:xfrm>
        </p:spPr>
        <p:txBody>
          <a:bodyPr>
            <a:normAutofit/>
          </a:bodyPr>
          <a:lstStyle/>
          <a:p>
            <a:r>
              <a:rPr lang="en-US" sz="2000" dirty="0" smtClean="0">
                <a:solidFill>
                  <a:schemeClr val="tx1"/>
                </a:solidFill>
              </a:rPr>
              <a:t>In the above count plot the frost free is having more count compare to direct cool type</a:t>
            </a:r>
            <a:endParaRPr lang="en-US" sz="20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888999"/>
            <a:ext cx="6527800" cy="403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102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87800" y="2130426"/>
            <a:ext cx="2197100" cy="193674"/>
          </a:xfrm>
        </p:spPr>
        <p:txBody>
          <a:bodyPr>
            <a:normAutofit fontScale="90000"/>
          </a:bodyPr>
          <a:lstStyle/>
          <a:p>
            <a:endParaRPr lang="en-US" dirty="0"/>
          </a:p>
        </p:txBody>
      </p:sp>
      <p:sp>
        <p:nvSpPr>
          <p:cNvPr id="3" name="Subtitle 2"/>
          <p:cNvSpPr>
            <a:spLocks noGrp="1"/>
          </p:cNvSpPr>
          <p:nvPr>
            <p:ph type="subTitle" idx="1"/>
          </p:nvPr>
        </p:nvSpPr>
        <p:spPr>
          <a:xfrm>
            <a:off x="1828800" y="5016500"/>
            <a:ext cx="8534400" cy="1295400"/>
          </a:xfrm>
        </p:spPr>
        <p:txBody>
          <a:bodyPr>
            <a:normAutofit/>
          </a:bodyPr>
          <a:lstStyle/>
          <a:p>
            <a:r>
              <a:rPr lang="en-US" sz="2000" dirty="0" smtClean="0">
                <a:solidFill>
                  <a:schemeClr val="tx1"/>
                </a:solidFill>
              </a:rPr>
              <a:t>In the above pie chart the 3 star refrigerators are having high percentage , </a:t>
            </a:r>
          </a:p>
          <a:p>
            <a:r>
              <a:rPr lang="en-US" sz="2000" dirty="0" smtClean="0">
                <a:solidFill>
                  <a:schemeClr val="tx1"/>
                </a:solidFill>
              </a:rPr>
              <a:t>the 2 star also having good percentage similar to 3 star and </a:t>
            </a:r>
          </a:p>
          <a:p>
            <a:r>
              <a:rPr lang="en-US" sz="2000" dirty="0" smtClean="0">
                <a:solidFill>
                  <a:schemeClr val="tx1"/>
                </a:solidFill>
              </a:rPr>
              <a:t>one star refrigerators are with very low percentage.</a:t>
            </a:r>
            <a:endParaRPr lang="en-US" sz="2000" dirty="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254000"/>
            <a:ext cx="728980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9676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977900" y="4953000"/>
            <a:ext cx="10096500" cy="1422400"/>
          </a:xfrm>
        </p:spPr>
        <p:txBody>
          <a:bodyPr>
            <a:normAutofit fontScale="92500"/>
          </a:bodyPr>
          <a:lstStyle/>
          <a:p>
            <a:r>
              <a:rPr lang="en-US" sz="2000" dirty="0" smtClean="0">
                <a:solidFill>
                  <a:schemeClr val="tx1"/>
                </a:solidFill>
              </a:rPr>
              <a:t>In the above histogram the no of </a:t>
            </a:r>
            <a:r>
              <a:rPr lang="en-US" sz="2000" dirty="0" smtClean="0">
                <a:solidFill>
                  <a:schemeClr val="tx1"/>
                </a:solidFill>
              </a:rPr>
              <a:t>fridges </a:t>
            </a:r>
            <a:r>
              <a:rPr lang="en-US" sz="2000" dirty="0" smtClean="0">
                <a:solidFill>
                  <a:schemeClr val="tx1"/>
                </a:solidFill>
              </a:rPr>
              <a:t>are </a:t>
            </a:r>
            <a:r>
              <a:rPr lang="en-US" sz="2000" dirty="0" err="1">
                <a:solidFill>
                  <a:schemeClr val="tx1"/>
                </a:solidFill>
              </a:rPr>
              <a:t>O</a:t>
            </a:r>
            <a:r>
              <a:rPr lang="en-US" sz="2000" dirty="0" err="1" smtClean="0">
                <a:solidFill>
                  <a:schemeClr val="tx1"/>
                </a:solidFill>
              </a:rPr>
              <a:t>ccured</a:t>
            </a:r>
            <a:r>
              <a:rPr lang="en-US" sz="2000" dirty="0" smtClean="0">
                <a:solidFill>
                  <a:schemeClr val="tx1"/>
                </a:solidFill>
              </a:rPr>
              <a:t> </a:t>
            </a:r>
            <a:r>
              <a:rPr lang="en-US" sz="2000" dirty="0" smtClean="0">
                <a:solidFill>
                  <a:schemeClr val="tx1"/>
                </a:solidFill>
              </a:rPr>
              <a:t>in the price range is above 20k and below 35k,</a:t>
            </a:r>
          </a:p>
          <a:p>
            <a:r>
              <a:rPr lang="en-US" sz="2000" dirty="0" smtClean="0">
                <a:solidFill>
                  <a:schemeClr val="tx1"/>
                </a:solidFill>
              </a:rPr>
              <a:t>the least </a:t>
            </a:r>
            <a:r>
              <a:rPr lang="en-US" sz="2000" dirty="0" err="1">
                <a:solidFill>
                  <a:schemeClr val="tx1"/>
                </a:solidFill>
              </a:rPr>
              <a:t>O</a:t>
            </a:r>
            <a:r>
              <a:rPr lang="en-US" sz="2000" dirty="0" err="1" smtClean="0">
                <a:solidFill>
                  <a:schemeClr val="tx1"/>
                </a:solidFill>
              </a:rPr>
              <a:t>ccured</a:t>
            </a:r>
            <a:r>
              <a:rPr lang="en-US" sz="2000" dirty="0" smtClean="0">
                <a:solidFill>
                  <a:schemeClr val="tx1"/>
                </a:solidFill>
              </a:rPr>
              <a:t> </a:t>
            </a:r>
            <a:r>
              <a:rPr lang="en-US" sz="2000" dirty="0" smtClean="0">
                <a:solidFill>
                  <a:schemeClr val="tx1"/>
                </a:solidFill>
              </a:rPr>
              <a:t>are in the price range of 175k to 195k,</a:t>
            </a:r>
          </a:p>
          <a:p>
            <a:r>
              <a:rPr lang="en-US" sz="2000" dirty="0" smtClean="0">
                <a:solidFill>
                  <a:schemeClr val="tx1"/>
                </a:solidFill>
              </a:rPr>
              <a:t>the second highest are in the price range of below 20k and there are no fridges between 120k to 135k and above 195k.</a:t>
            </a:r>
            <a:endParaRPr lang="en-US" sz="2000"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355600"/>
            <a:ext cx="11303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8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19101"/>
            <a:ext cx="10363200" cy="1066800"/>
          </a:xfrm>
        </p:spPr>
        <p:txBody>
          <a:bodyPr>
            <a:normAutofit/>
          </a:bodyPr>
          <a:lstStyle/>
          <a:p>
            <a:pPr algn="l"/>
            <a:r>
              <a:rPr lang="en-US" sz="3200" b="1" dirty="0" smtClean="0">
                <a:solidFill>
                  <a:srgbClr val="FF0000"/>
                </a:solidFill>
              </a:rPr>
              <a:t>Bi </a:t>
            </a:r>
            <a:r>
              <a:rPr lang="en-US" sz="3200" b="1" dirty="0" err="1">
                <a:solidFill>
                  <a:srgbClr val="FF0000"/>
                </a:solidFill>
              </a:rPr>
              <a:t>V</a:t>
            </a:r>
            <a:r>
              <a:rPr lang="en-US" sz="3200" b="1" dirty="0" err="1" smtClean="0">
                <a:solidFill>
                  <a:srgbClr val="FF0000"/>
                </a:solidFill>
              </a:rPr>
              <a:t>ariate</a:t>
            </a:r>
            <a:r>
              <a:rPr lang="en-US" sz="3200" b="1" dirty="0" smtClean="0">
                <a:solidFill>
                  <a:srgbClr val="FF0000"/>
                </a:solidFill>
              </a:rPr>
              <a:t> </a:t>
            </a:r>
            <a:r>
              <a:rPr lang="en-US" sz="3200" b="1" dirty="0" smtClean="0">
                <a:solidFill>
                  <a:srgbClr val="FF0000"/>
                </a:solidFill>
              </a:rPr>
              <a:t>Analysis -  </a:t>
            </a:r>
            <a:r>
              <a:rPr lang="en-US" sz="2800" b="1" dirty="0" smtClean="0"/>
              <a:t>Liter storage Vs Brand</a:t>
            </a:r>
            <a:endParaRPr lang="en-US" sz="2800" b="1" dirty="0"/>
          </a:p>
        </p:txBody>
      </p:sp>
      <p:sp>
        <p:nvSpPr>
          <p:cNvPr id="3" name="Subtitle 2"/>
          <p:cNvSpPr>
            <a:spLocks noGrp="1"/>
          </p:cNvSpPr>
          <p:nvPr>
            <p:ph type="subTitle" idx="1"/>
          </p:nvPr>
        </p:nvSpPr>
        <p:spPr>
          <a:xfrm>
            <a:off x="660400" y="5384800"/>
            <a:ext cx="10756900" cy="812800"/>
          </a:xfrm>
        </p:spPr>
        <p:txBody>
          <a:bodyPr>
            <a:noAutofit/>
          </a:bodyPr>
          <a:lstStyle/>
          <a:p>
            <a:r>
              <a:rPr lang="en-US" sz="2000" dirty="0" smtClean="0">
                <a:solidFill>
                  <a:schemeClr val="tx1"/>
                </a:solidFill>
              </a:rPr>
              <a:t>In the above scatterplot there are more brand fridges which are having 200Liter storage to 350Liter storage,</a:t>
            </a:r>
          </a:p>
          <a:p>
            <a:r>
              <a:rPr lang="en-US" sz="2000" dirty="0" smtClean="0">
                <a:solidFill>
                  <a:schemeClr val="tx1"/>
                </a:solidFill>
              </a:rPr>
              <a:t>and 0L to 100L storage are very brands</a:t>
            </a:r>
            <a:endParaRPr lang="en-US" sz="2000"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1" y="1270000"/>
            <a:ext cx="7888288"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76808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17501"/>
            <a:ext cx="10363200" cy="863600"/>
          </a:xfrm>
        </p:spPr>
        <p:txBody>
          <a:bodyPr>
            <a:normAutofit/>
          </a:bodyPr>
          <a:lstStyle/>
          <a:p>
            <a:r>
              <a:rPr lang="en-US" sz="2800" b="1" dirty="0" smtClean="0"/>
              <a:t>Brand Vs </a:t>
            </a:r>
            <a:r>
              <a:rPr lang="en-US" sz="2800" b="1" dirty="0" smtClean="0"/>
              <a:t>Price</a:t>
            </a:r>
            <a:endParaRPr lang="en-US" sz="2800" b="1" dirty="0"/>
          </a:p>
        </p:txBody>
      </p:sp>
      <p:sp>
        <p:nvSpPr>
          <p:cNvPr id="3" name="Subtitle 2"/>
          <p:cNvSpPr>
            <a:spLocks noGrp="1"/>
          </p:cNvSpPr>
          <p:nvPr>
            <p:ph type="subTitle" idx="1"/>
          </p:nvPr>
        </p:nvSpPr>
        <p:spPr>
          <a:xfrm>
            <a:off x="1828800" y="5359400"/>
            <a:ext cx="8534400" cy="279400"/>
          </a:xfrm>
        </p:spPr>
        <p:txBody>
          <a:bodyPr>
            <a:noAutofit/>
          </a:bodyPr>
          <a:lstStyle/>
          <a:p>
            <a:r>
              <a:rPr lang="en-US" sz="2000" dirty="0" smtClean="0">
                <a:solidFill>
                  <a:schemeClr val="tx1"/>
                </a:solidFill>
              </a:rPr>
              <a:t>In the above </a:t>
            </a:r>
            <a:r>
              <a:rPr lang="en-US" sz="2000" dirty="0" err="1" smtClean="0">
                <a:solidFill>
                  <a:schemeClr val="tx1"/>
                </a:solidFill>
              </a:rPr>
              <a:t>barplot</a:t>
            </a:r>
            <a:r>
              <a:rPr lang="en-US" sz="2000" dirty="0" smtClean="0">
                <a:solidFill>
                  <a:schemeClr val="tx1"/>
                </a:solidFill>
              </a:rPr>
              <a:t> the </a:t>
            </a:r>
            <a:r>
              <a:rPr lang="en-US" sz="2000" dirty="0" err="1" smtClean="0">
                <a:solidFill>
                  <a:schemeClr val="tx1"/>
                </a:solidFill>
              </a:rPr>
              <a:t>samsung</a:t>
            </a:r>
            <a:r>
              <a:rPr lang="en-US" sz="2000" dirty="0" smtClean="0">
                <a:solidFill>
                  <a:schemeClr val="tx1"/>
                </a:solidFill>
              </a:rPr>
              <a:t> brand with the high price is having more count followed by </a:t>
            </a:r>
            <a:r>
              <a:rPr lang="en-US" sz="2000" dirty="0" err="1" smtClean="0">
                <a:solidFill>
                  <a:schemeClr val="tx1"/>
                </a:solidFill>
              </a:rPr>
              <a:t>haier</a:t>
            </a:r>
            <a:r>
              <a:rPr lang="en-US" sz="2000" dirty="0" smtClean="0">
                <a:solidFill>
                  <a:schemeClr val="tx1"/>
                </a:solidFill>
              </a:rPr>
              <a:t> and </a:t>
            </a:r>
          </a:p>
          <a:p>
            <a:r>
              <a:rPr lang="en-US" sz="2000" dirty="0" smtClean="0">
                <a:solidFill>
                  <a:schemeClr val="tx1"/>
                </a:solidFill>
              </a:rPr>
              <a:t>LG and the less count with least price are </a:t>
            </a:r>
            <a:r>
              <a:rPr lang="en-US" sz="2000" dirty="0" err="1" smtClean="0">
                <a:solidFill>
                  <a:schemeClr val="tx1"/>
                </a:solidFill>
              </a:rPr>
              <a:t>hyundai</a:t>
            </a:r>
            <a:r>
              <a:rPr lang="en-US" sz="2000" dirty="0" smtClean="0">
                <a:solidFill>
                  <a:schemeClr val="tx1"/>
                </a:solidFill>
              </a:rPr>
              <a:t> brand.</a:t>
            </a:r>
            <a:endParaRPr lang="en-US" sz="2000" dirty="0">
              <a:solidFill>
                <a:schemeClr val="tx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1052513"/>
            <a:ext cx="9448799"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2101"/>
            <a:ext cx="10363200" cy="698500"/>
          </a:xfrm>
        </p:spPr>
        <p:txBody>
          <a:bodyPr>
            <a:normAutofit/>
          </a:bodyPr>
          <a:lstStyle/>
          <a:p>
            <a:r>
              <a:rPr lang="en-US" sz="2800" b="1" dirty="0" smtClean="0"/>
              <a:t>Cool type Vs </a:t>
            </a:r>
            <a:r>
              <a:rPr lang="en-US" sz="2800" b="1" dirty="0" smtClean="0"/>
              <a:t>Star</a:t>
            </a:r>
            <a:endParaRPr lang="en-US" sz="2800" b="1" dirty="0"/>
          </a:p>
        </p:txBody>
      </p:sp>
      <p:sp>
        <p:nvSpPr>
          <p:cNvPr id="3" name="Subtitle 2"/>
          <p:cNvSpPr>
            <a:spLocks noGrp="1"/>
          </p:cNvSpPr>
          <p:nvPr>
            <p:ph type="subTitle" idx="1"/>
          </p:nvPr>
        </p:nvSpPr>
        <p:spPr>
          <a:xfrm>
            <a:off x="1828800" y="4902200"/>
            <a:ext cx="8534400" cy="1625600"/>
          </a:xfrm>
        </p:spPr>
        <p:txBody>
          <a:bodyPr>
            <a:normAutofit/>
          </a:bodyPr>
          <a:lstStyle/>
          <a:p>
            <a:r>
              <a:rPr lang="en-US" sz="2000" dirty="0" smtClean="0">
                <a:solidFill>
                  <a:schemeClr val="tx1"/>
                </a:solidFill>
              </a:rPr>
              <a:t>In the above </a:t>
            </a:r>
            <a:r>
              <a:rPr lang="en-US" sz="2000" dirty="0" err="1" smtClean="0">
                <a:solidFill>
                  <a:schemeClr val="tx1"/>
                </a:solidFill>
              </a:rPr>
              <a:t>barplot</a:t>
            </a:r>
            <a:r>
              <a:rPr lang="en-US" sz="2000" dirty="0" smtClean="0">
                <a:solidFill>
                  <a:schemeClr val="tx1"/>
                </a:solidFill>
              </a:rPr>
              <a:t> the direct cool  type refrigerators with </a:t>
            </a:r>
            <a:r>
              <a:rPr lang="en-US" sz="2000" dirty="0" err="1" smtClean="0">
                <a:solidFill>
                  <a:schemeClr val="tx1"/>
                </a:solidFill>
              </a:rPr>
              <a:t>upto</a:t>
            </a:r>
            <a:r>
              <a:rPr lang="en-US" sz="2000" dirty="0" smtClean="0">
                <a:solidFill>
                  <a:schemeClr val="tx1"/>
                </a:solidFill>
              </a:rPr>
              <a:t> 4 star are more and</a:t>
            </a:r>
          </a:p>
          <a:p>
            <a:r>
              <a:rPr lang="en-US" sz="2000" dirty="0" smtClean="0">
                <a:solidFill>
                  <a:schemeClr val="tx1"/>
                </a:solidFill>
              </a:rPr>
              <a:t>less are frost free with below 2 star</a:t>
            </a:r>
            <a:endParaRPr lang="en-US" sz="2000" dirty="0">
              <a:solidFill>
                <a:schemeClr val="tx1"/>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1096963"/>
            <a:ext cx="7111999"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2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30201"/>
            <a:ext cx="10363200" cy="723900"/>
          </a:xfrm>
        </p:spPr>
        <p:txBody>
          <a:bodyPr>
            <a:normAutofit/>
          </a:bodyPr>
          <a:lstStyle/>
          <a:p>
            <a:pPr algn="l"/>
            <a:r>
              <a:rPr lang="en-US" sz="2800" b="1" dirty="0" smtClean="0">
                <a:solidFill>
                  <a:srgbClr val="FF0000"/>
                </a:solidFill>
              </a:rPr>
              <a:t>Multivariate Analysis- </a:t>
            </a:r>
            <a:r>
              <a:rPr lang="en-US" sz="2400" b="1" dirty="0" smtClean="0"/>
              <a:t>Brand Vs Cool type Vs Star</a:t>
            </a:r>
            <a:endParaRPr lang="en-US" sz="2400" b="1" dirty="0"/>
          </a:p>
        </p:txBody>
      </p:sp>
      <p:sp>
        <p:nvSpPr>
          <p:cNvPr id="3" name="Subtitle 2"/>
          <p:cNvSpPr>
            <a:spLocks noGrp="1"/>
          </p:cNvSpPr>
          <p:nvPr>
            <p:ph type="subTitle" idx="1"/>
          </p:nvPr>
        </p:nvSpPr>
        <p:spPr>
          <a:xfrm>
            <a:off x="1828800" y="5549900"/>
            <a:ext cx="8534400" cy="1066800"/>
          </a:xfrm>
        </p:spPr>
        <p:txBody>
          <a:bodyPr>
            <a:normAutofit/>
          </a:bodyPr>
          <a:lstStyle/>
          <a:p>
            <a:r>
              <a:rPr lang="en-US" sz="2000" dirty="0" smtClean="0">
                <a:solidFill>
                  <a:schemeClr val="tx1"/>
                </a:solidFill>
              </a:rPr>
              <a:t>In the above </a:t>
            </a:r>
            <a:r>
              <a:rPr lang="en-US" sz="2000" dirty="0" err="1">
                <a:solidFill>
                  <a:schemeClr val="tx1"/>
                </a:solidFill>
              </a:rPr>
              <a:t>H</a:t>
            </a:r>
            <a:r>
              <a:rPr lang="en-US" sz="2000" dirty="0" err="1" smtClean="0">
                <a:solidFill>
                  <a:schemeClr val="tx1"/>
                </a:solidFill>
              </a:rPr>
              <a:t>eatmap</a:t>
            </a:r>
            <a:r>
              <a:rPr lang="en-US" sz="2000" dirty="0" smtClean="0">
                <a:solidFill>
                  <a:schemeClr val="tx1"/>
                </a:solidFill>
              </a:rPr>
              <a:t> </a:t>
            </a:r>
            <a:r>
              <a:rPr lang="en-US" sz="2000" dirty="0" smtClean="0">
                <a:solidFill>
                  <a:schemeClr val="tx1"/>
                </a:solidFill>
              </a:rPr>
              <a:t>there are more number of star </a:t>
            </a:r>
            <a:r>
              <a:rPr lang="en-US" sz="2000" dirty="0" smtClean="0">
                <a:solidFill>
                  <a:schemeClr val="tx1"/>
                </a:solidFill>
              </a:rPr>
              <a:t>fridges </a:t>
            </a:r>
            <a:r>
              <a:rPr lang="en-US" sz="2000" dirty="0" smtClean="0">
                <a:solidFill>
                  <a:schemeClr val="tx1"/>
                </a:solidFill>
              </a:rPr>
              <a:t>are in </a:t>
            </a:r>
            <a:r>
              <a:rPr lang="en-US" sz="2000" dirty="0">
                <a:solidFill>
                  <a:schemeClr val="tx1"/>
                </a:solidFill>
              </a:rPr>
              <a:t>S</a:t>
            </a:r>
            <a:r>
              <a:rPr lang="en-US" sz="2000" dirty="0" smtClean="0">
                <a:solidFill>
                  <a:schemeClr val="tx1"/>
                </a:solidFill>
              </a:rPr>
              <a:t>amsung </a:t>
            </a:r>
            <a:r>
              <a:rPr lang="en-US" sz="2000" dirty="0" smtClean="0">
                <a:solidFill>
                  <a:schemeClr val="tx1"/>
                </a:solidFill>
              </a:rPr>
              <a:t>brand with frost free and none </a:t>
            </a:r>
            <a:r>
              <a:rPr lang="en-US" sz="2000" dirty="0" err="1" smtClean="0">
                <a:solidFill>
                  <a:schemeClr val="tx1"/>
                </a:solidFill>
              </a:rPr>
              <a:t>cool_type</a:t>
            </a:r>
            <a:r>
              <a:rPr lang="en-US" sz="2000" dirty="0" smtClean="0">
                <a:solidFill>
                  <a:schemeClr val="tx1"/>
                </a:solidFill>
              </a:rPr>
              <a:t> </a:t>
            </a:r>
          </a:p>
          <a:p>
            <a:r>
              <a:rPr lang="en-US" sz="2000" dirty="0" smtClean="0">
                <a:solidFill>
                  <a:schemeClr val="tx1"/>
                </a:solidFill>
              </a:rPr>
              <a:t>followed by LG and less star fridges are in lifelong and </a:t>
            </a:r>
            <a:r>
              <a:rPr lang="en-US" sz="2000" dirty="0">
                <a:solidFill>
                  <a:schemeClr val="tx1"/>
                </a:solidFill>
              </a:rPr>
              <a:t>H</a:t>
            </a:r>
            <a:r>
              <a:rPr lang="en-US" sz="2000" dirty="0" smtClean="0">
                <a:solidFill>
                  <a:schemeClr val="tx1"/>
                </a:solidFill>
              </a:rPr>
              <a:t>yundai</a:t>
            </a:r>
            <a:r>
              <a:rPr lang="en-US" sz="2000" dirty="0" smtClean="0">
                <a:solidFill>
                  <a:schemeClr val="tx1"/>
                </a:solidFill>
              </a:rPr>
              <a:t>.</a:t>
            </a:r>
            <a:endParaRPr lang="en-US" sz="2000" dirty="0">
              <a:solidFill>
                <a:schemeClr val="tx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800" y="1338263"/>
            <a:ext cx="82296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05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
            <a:ext cx="10363200" cy="1485900"/>
          </a:xfrm>
        </p:spPr>
        <p:txBody>
          <a:bodyPr>
            <a:normAutofit/>
          </a:bodyPr>
          <a:lstStyle/>
          <a:p>
            <a:pPr algn="l"/>
            <a:r>
              <a:rPr lang="en-US" sz="2800" b="1" dirty="0" smtClean="0">
                <a:solidFill>
                  <a:srgbClr val="FF0000"/>
                </a:solidFill>
              </a:rPr>
              <a:t>CONCLUSION</a:t>
            </a:r>
            <a:br>
              <a:rPr lang="en-US" sz="2800" b="1" dirty="0" smtClean="0">
                <a:solidFill>
                  <a:srgbClr val="FF0000"/>
                </a:solidFill>
              </a:rPr>
            </a:br>
            <a:r>
              <a:rPr lang="en-IN" sz="2400" dirty="0" smtClean="0">
                <a:solidFill>
                  <a:schemeClr val="tx1"/>
                </a:solidFill>
              </a:rPr>
              <a:t>By doing analysis we can conclude that</a:t>
            </a:r>
            <a:endParaRPr lang="en-US" sz="2400" b="1" dirty="0">
              <a:solidFill>
                <a:srgbClr val="FF0000"/>
              </a:solidFill>
            </a:endParaRPr>
          </a:p>
        </p:txBody>
      </p:sp>
      <p:sp>
        <p:nvSpPr>
          <p:cNvPr id="3" name="Subtitle 2"/>
          <p:cNvSpPr>
            <a:spLocks noGrp="1"/>
          </p:cNvSpPr>
          <p:nvPr>
            <p:ph type="subTitle" idx="1"/>
          </p:nvPr>
        </p:nvSpPr>
        <p:spPr>
          <a:xfrm>
            <a:off x="1066800" y="1447800"/>
            <a:ext cx="9296400" cy="4686300"/>
          </a:xfrm>
        </p:spPr>
        <p:txBody>
          <a:bodyPr/>
          <a:lstStyle/>
          <a:p>
            <a:pPr algn="l"/>
            <a:r>
              <a:rPr lang="en-IN" sz="2800" dirty="0">
                <a:solidFill>
                  <a:schemeClr val="tx1"/>
                </a:solidFill>
              </a:rPr>
              <a:t>Most </a:t>
            </a:r>
            <a:r>
              <a:rPr lang="en-IN" sz="2800" dirty="0" smtClean="0">
                <a:solidFill>
                  <a:schemeClr val="tx1"/>
                </a:solidFill>
              </a:rPr>
              <a:t>People have to </a:t>
            </a:r>
            <a:r>
              <a:rPr lang="en-IN" sz="2800" dirty="0">
                <a:solidFill>
                  <a:schemeClr val="tx1"/>
                </a:solidFill>
              </a:rPr>
              <a:t>buy </a:t>
            </a:r>
            <a:r>
              <a:rPr lang="en-IN" sz="2800" dirty="0" smtClean="0">
                <a:solidFill>
                  <a:schemeClr val="tx1"/>
                </a:solidFill>
              </a:rPr>
              <a:t>Refrigerator</a:t>
            </a:r>
          </a:p>
          <a:p>
            <a:pPr marL="457200" indent="-457200" algn="l">
              <a:buFont typeface="Arial" pitchFamily="34" charset="0"/>
              <a:buChar char="•"/>
            </a:pPr>
            <a:r>
              <a:rPr lang="en-IN" sz="2400" dirty="0" smtClean="0">
                <a:solidFill>
                  <a:schemeClr val="tx1"/>
                </a:solidFill>
              </a:rPr>
              <a:t>In the price range of between 20k to 35k.</a:t>
            </a:r>
          </a:p>
          <a:p>
            <a:pPr marL="457200" indent="-457200" algn="l">
              <a:buFont typeface="Arial" pitchFamily="34" charset="0"/>
              <a:buChar char="•"/>
            </a:pPr>
            <a:r>
              <a:rPr lang="en-IN" sz="2400" dirty="0" smtClean="0">
                <a:solidFill>
                  <a:schemeClr val="tx1"/>
                </a:solidFill>
              </a:rPr>
              <a:t>Which are having 200Liter storage to 350Liter storage</a:t>
            </a:r>
          </a:p>
          <a:p>
            <a:pPr marL="457200" indent="-457200" algn="l">
              <a:buFont typeface="Arial" pitchFamily="34" charset="0"/>
              <a:buChar char="•"/>
            </a:pPr>
            <a:r>
              <a:rPr lang="en-IN" sz="2400" dirty="0" smtClean="0">
                <a:solidFill>
                  <a:schemeClr val="tx1"/>
                </a:solidFill>
              </a:rPr>
              <a:t>Better to prefer direct cool type fridges</a:t>
            </a:r>
          </a:p>
          <a:p>
            <a:pPr marL="457200" indent="-457200" algn="l">
              <a:buFont typeface="Arial" pitchFamily="34" charset="0"/>
              <a:buChar char="•"/>
            </a:pPr>
            <a:r>
              <a:rPr lang="en-IN" sz="2400" dirty="0" smtClean="0">
                <a:solidFill>
                  <a:schemeClr val="tx1"/>
                </a:solidFill>
              </a:rPr>
              <a:t>Highly prefer the 3 star  fridges</a:t>
            </a:r>
          </a:p>
          <a:p>
            <a:pPr algn="l"/>
            <a:endParaRPr lang="en-IN" sz="2800" dirty="0">
              <a:solidFill>
                <a:schemeClr val="tx1"/>
              </a:solidFill>
            </a:endParaRPr>
          </a:p>
          <a:p>
            <a:pPr algn="l"/>
            <a:r>
              <a:rPr lang="en-IN" sz="2800" dirty="0" smtClean="0">
                <a:solidFill>
                  <a:schemeClr val="tx1"/>
                </a:solidFill>
              </a:rPr>
              <a:t>According to the data the </a:t>
            </a:r>
            <a:r>
              <a:rPr lang="en-IN" sz="2800" dirty="0">
                <a:solidFill>
                  <a:schemeClr val="tx1"/>
                </a:solidFill>
              </a:rPr>
              <a:t>S</a:t>
            </a:r>
            <a:r>
              <a:rPr lang="en-IN" sz="2800" dirty="0" smtClean="0">
                <a:solidFill>
                  <a:schemeClr val="tx1"/>
                </a:solidFill>
              </a:rPr>
              <a:t>amsung refrigerator company has more number of count with good price and  with best features.</a:t>
            </a:r>
          </a:p>
          <a:p>
            <a:pPr marL="457200" indent="-457200" algn="l">
              <a:buFont typeface="Arial" pitchFamily="34" charset="0"/>
              <a:buChar char="•"/>
            </a:pPr>
            <a:endParaRPr lang="en-IN" sz="2000" dirty="0" smtClean="0">
              <a:solidFill>
                <a:schemeClr val="tx1"/>
              </a:solidFill>
            </a:endParaRPr>
          </a:p>
          <a:p>
            <a:pPr marL="457200" indent="-457200" algn="l">
              <a:buFont typeface="Arial" pitchFamily="34" charset="0"/>
              <a:buChar char="•"/>
            </a:pPr>
            <a:endParaRPr lang="en-IN" sz="2800" dirty="0">
              <a:solidFill>
                <a:schemeClr val="tx1"/>
              </a:solidFill>
            </a:endParaRPr>
          </a:p>
          <a:p>
            <a:pPr algn="l"/>
            <a:endParaRPr lang="en-US" dirty="0"/>
          </a:p>
        </p:txBody>
      </p:sp>
      <p:pic>
        <p:nvPicPr>
          <p:cNvPr id="4" name="Picture 3">
            <a:extLst>
              <a:ext uri="{FF2B5EF4-FFF2-40B4-BE49-F238E27FC236}">
                <a16:creationId xmlns="" xmlns:a16="http://schemas.microsoft.com/office/drawing/2014/main" id="{CDB53AA1-8F37-0E98-3F07-CC5F4779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112" y="5812241"/>
            <a:ext cx="2720576" cy="594412"/>
          </a:xfrm>
          <a:prstGeom prst="rect">
            <a:avLst/>
          </a:prstGeom>
        </p:spPr>
      </p:pic>
    </p:spTree>
    <p:extLst>
      <p:ext uri="{BB962C8B-B14F-4D97-AF65-F5344CB8AC3E}">
        <p14:creationId xmlns:p14="http://schemas.microsoft.com/office/powerpoint/2010/main" val="341006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0376"/>
            <a:ext cx="2347415" cy="1119117"/>
          </a:xfrm>
        </p:spPr>
        <p:txBody>
          <a:bodyPr>
            <a:normAutofit/>
          </a:bodyPr>
          <a:lstStyle/>
          <a:p>
            <a:pPr lvl="0"/>
            <a:r>
              <a:rPr lang="en-IN" sz="2800" b="1" i="0" u="none" strike="noStrike" cap="none" dirty="0" smtClean="0">
                <a:solidFill>
                  <a:srgbClr val="FF0000"/>
                </a:solidFill>
                <a:latin typeface="Lato Black"/>
                <a:ea typeface="Lato Black"/>
                <a:cs typeface="Lato Black"/>
                <a:sym typeface="Lato Black"/>
              </a:rPr>
              <a:t>ABOUT </a:t>
            </a:r>
            <a:r>
              <a:rPr lang="en-IN" sz="2800" b="1" dirty="0" smtClean="0">
                <a:solidFill>
                  <a:srgbClr val="FF0000"/>
                </a:solidFill>
                <a:latin typeface="Lato Black"/>
                <a:ea typeface="Lato Black"/>
                <a:cs typeface="Lato Black"/>
                <a:sym typeface="Lato Black"/>
              </a:rPr>
              <a:t>US</a:t>
            </a:r>
            <a:endParaRPr lang="en-US" sz="2800" dirty="0"/>
          </a:p>
        </p:txBody>
      </p:sp>
      <p:sp>
        <p:nvSpPr>
          <p:cNvPr id="3" name="Subtitle 2"/>
          <p:cNvSpPr>
            <a:spLocks noGrp="1"/>
          </p:cNvSpPr>
          <p:nvPr>
            <p:ph type="subTitle" idx="1"/>
          </p:nvPr>
        </p:nvSpPr>
        <p:spPr>
          <a:xfrm>
            <a:off x="914400" y="1257300"/>
            <a:ext cx="10363200" cy="5156200"/>
          </a:xfrm>
        </p:spPr>
        <p:txBody>
          <a:bodyPr>
            <a:normAutofit fontScale="92500" lnSpcReduction="10000"/>
          </a:bodyPr>
          <a:lstStyle/>
          <a:p>
            <a:pPr algn="l"/>
            <a:endParaRPr lang="en-US" sz="2000" dirty="0"/>
          </a:p>
          <a:p>
            <a:pPr marL="285750" lvl="0" indent="-285750" algn="l">
              <a:spcBef>
                <a:spcPts val="0"/>
              </a:spcBef>
              <a:buClr>
                <a:schemeClr val="dk1"/>
              </a:buClr>
              <a:buSzPts val="1800"/>
            </a:pPr>
            <a:r>
              <a:rPr lang="en-US" sz="1700" b="1" dirty="0">
                <a:solidFill>
                  <a:schemeClr val="dk1"/>
                </a:solidFill>
                <a:ea typeface="Calibri"/>
                <a:cs typeface="Calibri"/>
                <a:sym typeface="Calibri"/>
              </a:rPr>
              <a:t>Name:- 				 </a:t>
            </a:r>
            <a:r>
              <a:rPr lang="en-US" sz="1700" b="1" dirty="0" smtClean="0">
                <a:solidFill>
                  <a:schemeClr val="dk1"/>
                </a:solidFill>
                <a:ea typeface="Calibri"/>
                <a:cs typeface="Calibri"/>
                <a:sym typeface="Calibri"/>
              </a:rPr>
              <a:t>        </a:t>
            </a:r>
            <a:r>
              <a:rPr lang="en-US" sz="1700" dirty="0" smtClean="0">
                <a:solidFill>
                  <a:schemeClr val="dk1"/>
                </a:solidFill>
                <a:ea typeface="Calibri"/>
                <a:cs typeface="Calibri"/>
                <a:sym typeface="Calibri"/>
              </a:rPr>
              <a:t>Gogineni Naga </a:t>
            </a:r>
            <a:r>
              <a:rPr lang="en-US" sz="1700" dirty="0" err="1" smtClean="0">
                <a:solidFill>
                  <a:schemeClr val="dk1"/>
                </a:solidFill>
                <a:ea typeface="Calibri"/>
                <a:cs typeface="Calibri"/>
                <a:sym typeface="Calibri"/>
              </a:rPr>
              <a:t>Sai</a:t>
            </a:r>
            <a:endParaRPr lang="en-US" sz="1700" dirty="0">
              <a:solidFill>
                <a:schemeClr val="dk1"/>
              </a:solidFill>
              <a:ea typeface="Calibri"/>
              <a:cs typeface="Calibri"/>
              <a:sym typeface="Calibri"/>
            </a:endParaRPr>
          </a:p>
          <a:p>
            <a:pPr marL="285750" lvl="0" indent="-285750" algn="l">
              <a:spcBef>
                <a:spcPts val="0"/>
              </a:spcBef>
              <a:buClr>
                <a:schemeClr val="dk1"/>
              </a:buClr>
              <a:buSzPts val="1800"/>
            </a:pPr>
            <a:r>
              <a:rPr lang="en-US" sz="1700" b="1" dirty="0">
                <a:solidFill>
                  <a:schemeClr val="dk1"/>
                </a:solidFill>
                <a:ea typeface="Calibri"/>
                <a:cs typeface="Calibri"/>
                <a:sym typeface="Calibri"/>
              </a:rPr>
              <a:t>Background :- 			</a:t>
            </a:r>
            <a:r>
              <a:rPr lang="en-US" sz="1700" b="1" dirty="0" smtClean="0">
                <a:solidFill>
                  <a:schemeClr val="dk1"/>
                </a:solidFill>
                <a:ea typeface="Calibri"/>
                <a:cs typeface="Calibri"/>
                <a:sym typeface="Calibri"/>
              </a:rPr>
              <a:t>         </a:t>
            </a:r>
            <a:r>
              <a:rPr lang="en-US" sz="1700" dirty="0" smtClean="0">
                <a:solidFill>
                  <a:schemeClr val="dk1"/>
                </a:solidFill>
                <a:ea typeface="Calibri"/>
                <a:cs typeface="Calibri"/>
                <a:sym typeface="Calibri"/>
              </a:rPr>
              <a:t>MBA</a:t>
            </a:r>
          </a:p>
          <a:p>
            <a:pPr marL="285750" indent="-285750" algn="l">
              <a:spcBef>
                <a:spcPts val="0"/>
              </a:spcBef>
              <a:buClr>
                <a:schemeClr val="dk1"/>
              </a:buClr>
              <a:buSzPts val="1800"/>
            </a:pPr>
            <a:r>
              <a:rPr lang="en-US" sz="1700" b="1" dirty="0" smtClean="0">
                <a:solidFill>
                  <a:schemeClr val="dk1"/>
                </a:solidFill>
                <a:ea typeface="Calibri"/>
                <a:cs typeface="Calibri"/>
                <a:sym typeface="Calibri"/>
              </a:rPr>
              <a:t>Why </a:t>
            </a:r>
            <a:r>
              <a:rPr lang="en-US" sz="1700" b="1" dirty="0">
                <a:solidFill>
                  <a:schemeClr val="dk1"/>
                </a:solidFill>
                <a:ea typeface="Calibri"/>
                <a:cs typeface="Calibri"/>
                <a:sym typeface="Calibri"/>
              </a:rPr>
              <a:t>you want to learn Data Science</a:t>
            </a:r>
            <a:r>
              <a:rPr lang="en-US" sz="1700" b="1" dirty="0">
                <a:solidFill>
                  <a:schemeClr val="tx1"/>
                </a:solidFill>
                <a:ea typeface="Calibri"/>
                <a:cs typeface="Calibri"/>
                <a:sym typeface="Calibri"/>
              </a:rPr>
              <a:t>:- </a:t>
            </a:r>
            <a:r>
              <a:rPr lang="en-US" sz="1700" b="1" dirty="0" smtClean="0">
                <a:solidFill>
                  <a:schemeClr val="tx1"/>
                </a:solidFill>
                <a:ea typeface="Calibri"/>
                <a:cs typeface="Calibri"/>
                <a:sym typeface="Calibri"/>
              </a:rPr>
              <a:t>               </a:t>
            </a:r>
            <a:r>
              <a:rPr lang="en-US" sz="1700" dirty="0" smtClean="0">
                <a:solidFill>
                  <a:schemeClr val="tx1"/>
                </a:solidFill>
              </a:rPr>
              <a:t>Data science is a very expanding and challenging field .This field is most exciting  one that  helps us to keep learning in continuous manner, which becomes an interest fact about this field where we can really never get bored of dealing with data.</a:t>
            </a:r>
          </a:p>
          <a:p>
            <a:pPr marL="285750" lvl="0" indent="-285750" algn="l">
              <a:spcBef>
                <a:spcPts val="0"/>
              </a:spcBef>
              <a:buClr>
                <a:schemeClr val="dk1"/>
              </a:buClr>
              <a:buSzPts val="1800"/>
            </a:pPr>
            <a:r>
              <a:rPr lang="en-US" sz="1700" b="1" dirty="0">
                <a:solidFill>
                  <a:schemeClr val="dk1"/>
                </a:solidFill>
                <a:ea typeface="Calibri"/>
                <a:cs typeface="Calibri"/>
                <a:sym typeface="Calibri"/>
              </a:rPr>
              <a:t>	</a:t>
            </a:r>
            <a:endParaRPr lang="en-US" sz="1700" b="1" dirty="0" smtClean="0">
              <a:solidFill>
                <a:schemeClr val="dk1"/>
              </a:solidFill>
              <a:ea typeface="Calibri"/>
              <a:cs typeface="Calibri"/>
              <a:sym typeface="Calibri"/>
            </a:endParaRPr>
          </a:p>
          <a:p>
            <a:pPr marL="285750" lvl="0" indent="-285750" algn="l">
              <a:spcBef>
                <a:spcPts val="0"/>
              </a:spcBef>
              <a:buClr>
                <a:schemeClr val="dk1"/>
              </a:buClr>
              <a:buSzPts val="1800"/>
            </a:pPr>
            <a:r>
              <a:rPr lang="en-US" sz="1700" b="1" dirty="0" smtClean="0">
                <a:solidFill>
                  <a:schemeClr val="dk1"/>
                </a:solidFill>
                <a:ea typeface="Calibri"/>
                <a:cs typeface="Calibri"/>
                <a:sym typeface="Calibri"/>
              </a:rPr>
              <a:t>Any </a:t>
            </a:r>
            <a:r>
              <a:rPr lang="en-US" sz="1700" b="1" dirty="0">
                <a:solidFill>
                  <a:schemeClr val="dk1"/>
                </a:solidFill>
                <a:ea typeface="Calibri"/>
                <a:cs typeface="Calibri"/>
                <a:sym typeface="Calibri"/>
              </a:rPr>
              <a:t>work experience:- 		 </a:t>
            </a:r>
            <a:r>
              <a:rPr lang="en-US" sz="1700" b="1" dirty="0" smtClean="0">
                <a:solidFill>
                  <a:schemeClr val="dk1"/>
                </a:solidFill>
                <a:ea typeface="Calibri"/>
                <a:cs typeface="Calibri"/>
                <a:sym typeface="Calibri"/>
              </a:rPr>
              <a:t>          </a:t>
            </a:r>
            <a:r>
              <a:rPr lang="en-US" sz="1700" dirty="0" smtClean="0">
                <a:solidFill>
                  <a:schemeClr val="dk1"/>
                </a:solidFill>
                <a:ea typeface="Calibri"/>
                <a:cs typeface="Calibri"/>
                <a:sym typeface="Calibri"/>
              </a:rPr>
              <a:t>Fresher</a:t>
            </a:r>
            <a:endParaRPr lang="en-US" sz="1700" dirty="0">
              <a:solidFill>
                <a:schemeClr val="dk1"/>
              </a:solidFill>
              <a:ea typeface="Calibri"/>
              <a:cs typeface="Calibri"/>
              <a:sym typeface="Calibri"/>
            </a:endParaRPr>
          </a:p>
          <a:p>
            <a:pPr marL="342900" indent="-342900" algn="l">
              <a:buFont typeface="Arial" pitchFamily="34" charset="0"/>
              <a:buChar char="•"/>
            </a:pPr>
            <a:endParaRPr lang="en-US" sz="2000" dirty="0" smtClean="0"/>
          </a:p>
          <a:p>
            <a:pPr marL="285750" lvl="0" indent="-285750" algn="l">
              <a:spcBef>
                <a:spcPts val="0"/>
              </a:spcBef>
              <a:buClr>
                <a:schemeClr val="dk1"/>
              </a:buClr>
              <a:buSzPts val="1800"/>
            </a:pPr>
            <a:r>
              <a:rPr lang="en-US" sz="1700" b="1" dirty="0" smtClean="0">
                <a:solidFill>
                  <a:schemeClr val="dk1"/>
                </a:solidFill>
                <a:ea typeface="Calibri"/>
                <a:cs typeface="Calibri"/>
                <a:sym typeface="Calibri"/>
              </a:rPr>
              <a:t>Name:- 				         </a:t>
            </a:r>
            <a:r>
              <a:rPr lang="en-US" sz="1700" dirty="0" smtClean="0">
                <a:solidFill>
                  <a:schemeClr val="dk1"/>
                </a:solidFill>
                <a:ea typeface="Calibri"/>
                <a:cs typeface="Calibri"/>
                <a:sym typeface="Calibri"/>
              </a:rPr>
              <a:t>Sri Naga </a:t>
            </a:r>
            <a:r>
              <a:rPr lang="en-US" sz="1700" dirty="0" err="1" smtClean="0">
                <a:solidFill>
                  <a:schemeClr val="dk1"/>
                </a:solidFill>
                <a:ea typeface="Calibri"/>
                <a:cs typeface="Calibri"/>
                <a:sym typeface="Calibri"/>
              </a:rPr>
              <a:t>Padmini</a:t>
            </a:r>
            <a:endParaRPr lang="en-US" sz="1700" dirty="0" smtClean="0">
              <a:solidFill>
                <a:schemeClr val="dk1"/>
              </a:solidFill>
              <a:ea typeface="Calibri"/>
              <a:cs typeface="Calibri"/>
              <a:sym typeface="Calibri"/>
            </a:endParaRPr>
          </a:p>
          <a:p>
            <a:pPr marL="285750" lvl="0" indent="-285750" algn="l">
              <a:spcBef>
                <a:spcPts val="0"/>
              </a:spcBef>
              <a:buClr>
                <a:schemeClr val="dk1"/>
              </a:buClr>
              <a:buSzPts val="1800"/>
            </a:pPr>
            <a:r>
              <a:rPr lang="en-US" sz="1700" b="1" dirty="0" smtClean="0">
                <a:solidFill>
                  <a:schemeClr val="dk1"/>
                </a:solidFill>
                <a:ea typeface="Calibri"/>
                <a:cs typeface="Calibri"/>
                <a:sym typeface="Calibri"/>
              </a:rPr>
              <a:t>Background :- 			         </a:t>
            </a:r>
            <a:r>
              <a:rPr lang="en-US" sz="1700" dirty="0" smtClean="0">
                <a:solidFill>
                  <a:schemeClr val="dk1"/>
                </a:solidFill>
                <a:ea typeface="Calibri"/>
                <a:cs typeface="Calibri"/>
                <a:sym typeface="Calibri"/>
              </a:rPr>
              <a:t>B-Tech</a:t>
            </a:r>
          </a:p>
          <a:p>
            <a:pPr marL="285750" indent="-285750" algn="l">
              <a:spcBef>
                <a:spcPts val="0"/>
              </a:spcBef>
              <a:buClr>
                <a:schemeClr val="dk1"/>
              </a:buClr>
              <a:buSzPts val="1800"/>
            </a:pPr>
            <a:r>
              <a:rPr lang="en-US" sz="1700" b="1" dirty="0" smtClean="0">
                <a:solidFill>
                  <a:schemeClr val="dk1"/>
                </a:solidFill>
                <a:ea typeface="Calibri"/>
                <a:cs typeface="Calibri"/>
                <a:sym typeface="Calibri"/>
              </a:rPr>
              <a:t>Why you want to learn Data Science</a:t>
            </a:r>
            <a:r>
              <a:rPr lang="en-US" sz="1700" b="1" dirty="0" smtClean="0">
                <a:solidFill>
                  <a:schemeClr val="tx1"/>
                </a:solidFill>
                <a:ea typeface="Calibri"/>
                <a:cs typeface="Calibri"/>
                <a:sym typeface="Calibri"/>
              </a:rPr>
              <a:t>:-                    </a:t>
            </a:r>
            <a:r>
              <a:rPr lang="en-US" sz="1700" dirty="0">
                <a:solidFill>
                  <a:schemeClr val="tx1"/>
                </a:solidFill>
              </a:rPr>
              <a:t>Data science is a field that involves analyzing large and complex data sets to extract insights and inform decision-making. With the explosion of data in recent years, there is a high demand for </a:t>
            </a:r>
            <a:r>
              <a:rPr lang="en-US" sz="1700" dirty="0" smtClean="0">
                <a:solidFill>
                  <a:schemeClr val="tx1"/>
                </a:solidFill>
              </a:rPr>
              <a:t>us where we </a:t>
            </a:r>
            <a:r>
              <a:rPr lang="en-US" sz="1700" dirty="0">
                <a:solidFill>
                  <a:schemeClr val="tx1"/>
                </a:solidFill>
              </a:rPr>
              <a:t>can collect, clean, and analyze data to derive meaningful insights.</a:t>
            </a:r>
            <a:r>
              <a:rPr lang="en-US" sz="1700" b="1" dirty="0" smtClean="0">
                <a:solidFill>
                  <a:schemeClr val="dk1"/>
                </a:solidFill>
                <a:ea typeface="Calibri"/>
                <a:cs typeface="Calibri"/>
                <a:sym typeface="Calibri"/>
              </a:rPr>
              <a:t>	</a:t>
            </a:r>
          </a:p>
          <a:p>
            <a:pPr marL="285750" lvl="0" indent="-285750" algn="l">
              <a:spcBef>
                <a:spcPts val="0"/>
              </a:spcBef>
              <a:buClr>
                <a:schemeClr val="dk1"/>
              </a:buClr>
              <a:buSzPts val="1800"/>
            </a:pPr>
            <a:r>
              <a:rPr lang="en-US" sz="1700" b="1" dirty="0" smtClean="0">
                <a:solidFill>
                  <a:schemeClr val="dk1"/>
                </a:solidFill>
                <a:ea typeface="Calibri"/>
                <a:cs typeface="Calibri"/>
                <a:sym typeface="Calibri"/>
              </a:rPr>
              <a:t>Any work experience:- 		           </a:t>
            </a:r>
            <a:r>
              <a:rPr lang="en-US" sz="1700" dirty="0" smtClean="0">
                <a:solidFill>
                  <a:schemeClr val="dk1"/>
                </a:solidFill>
                <a:ea typeface="Calibri"/>
                <a:cs typeface="Calibri"/>
                <a:sym typeface="Calibri"/>
              </a:rPr>
              <a:t>Fresher</a:t>
            </a:r>
          </a:p>
          <a:p>
            <a:pPr algn="l"/>
            <a:endParaRPr lang="en-US" sz="2000" dirty="0" smtClean="0"/>
          </a:p>
          <a:p>
            <a:pPr marL="457200" indent="-457200" algn="l">
              <a:buFont typeface="Arial" pitchFamily="34" charset="0"/>
              <a:buChar char="•"/>
            </a:pPr>
            <a:endParaRPr lang="en-US" sz="2800" dirty="0" smtClean="0"/>
          </a:p>
          <a:p>
            <a:r>
              <a:rPr lang="en-US" sz="2800" dirty="0" smtClean="0"/>
              <a:t> </a:t>
            </a:r>
            <a:endParaRPr lang="en-US" sz="2800" dirty="0"/>
          </a:p>
        </p:txBody>
      </p:sp>
      <p:pic>
        <p:nvPicPr>
          <p:cNvPr id="4" name="Picture 3">
            <a:extLst>
              <a:ext uri="{FF2B5EF4-FFF2-40B4-BE49-F238E27FC236}">
                <a16:creationId xmlns="" xmlns:a16="http://schemas.microsoft.com/office/drawing/2014/main" id="{CDB53AA1-8F37-0E98-3F07-CC5F4779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112" y="5812241"/>
            <a:ext cx="2720576" cy="594412"/>
          </a:xfrm>
          <a:prstGeom prst="rect">
            <a:avLst/>
          </a:prstGeom>
        </p:spPr>
      </p:pic>
    </p:spTree>
    <p:extLst>
      <p:ext uri="{BB962C8B-B14F-4D97-AF65-F5344CB8AC3E}">
        <p14:creationId xmlns:p14="http://schemas.microsoft.com/office/powerpoint/2010/main" val="2991164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1257300"/>
            <a:ext cx="6946900" cy="4406900"/>
          </a:xfrm>
          <a:prstGeom prst="rect">
            <a:avLst/>
          </a:prstGeom>
        </p:spPr>
      </p:pic>
      <p:pic>
        <p:nvPicPr>
          <p:cNvPr id="3" name="Picture 2">
            <a:extLst>
              <a:ext uri="{FF2B5EF4-FFF2-40B4-BE49-F238E27FC236}">
                <a16:creationId xmlns="" xmlns:a16="http://schemas.microsoft.com/office/drawing/2014/main" id="{CDB53AA1-8F37-0E98-3F07-CC5F4779A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112" y="5812241"/>
            <a:ext cx="2720576" cy="594412"/>
          </a:xfrm>
          <a:prstGeom prst="rect">
            <a:avLst/>
          </a:prstGeom>
        </p:spPr>
      </p:pic>
    </p:spTree>
    <p:extLst>
      <p:ext uri="{BB962C8B-B14F-4D97-AF65-F5344CB8AC3E}">
        <p14:creationId xmlns:p14="http://schemas.microsoft.com/office/powerpoint/2010/main" val="2686442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92101"/>
            <a:ext cx="10363200" cy="1435100"/>
          </a:xfrm>
        </p:spPr>
        <p:txBody>
          <a:bodyPr>
            <a:normAutofit/>
          </a:bodyPr>
          <a:lstStyle/>
          <a:p>
            <a:pPr algn="l"/>
            <a:r>
              <a:rPr lang="en-US" sz="2800" b="1" dirty="0" smtClean="0">
                <a:solidFill>
                  <a:srgbClr val="FF0000"/>
                </a:solidFill>
              </a:rPr>
              <a:t>CHALLENGES FACED</a:t>
            </a:r>
            <a:endParaRPr lang="en-US" sz="2800" b="1" dirty="0">
              <a:solidFill>
                <a:srgbClr val="FF0000"/>
              </a:solidFill>
            </a:endParaRPr>
          </a:p>
        </p:txBody>
      </p:sp>
      <p:sp>
        <p:nvSpPr>
          <p:cNvPr id="3" name="Subtitle 2"/>
          <p:cNvSpPr>
            <a:spLocks noGrp="1"/>
          </p:cNvSpPr>
          <p:nvPr>
            <p:ph type="subTitle" idx="1"/>
          </p:nvPr>
        </p:nvSpPr>
        <p:spPr>
          <a:xfrm>
            <a:off x="1003300" y="1422400"/>
            <a:ext cx="9359900" cy="4216400"/>
          </a:xfrm>
        </p:spPr>
        <p:txBody>
          <a:bodyPr>
            <a:normAutofit/>
          </a:bodyPr>
          <a:lstStyle/>
          <a:p>
            <a:pPr marL="457200" indent="-457200" algn="l">
              <a:buFont typeface="Arial" pitchFamily="34" charset="0"/>
              <a:buChar char="•"/>
            </a:pPr>
            <a:r>
              <a:rPr lang="en-US" sz="2200" kern="100" spc="110" dirty="0">
                <a:solidFill>
                  <a:schemeClr val="tx1"/>
                </a:solidFill>
                <a:latin typeface="Calibri" panose="020F0502020204030204" pitchFamily="34" charset="0"/>
                <a:cs typeface="Calibri" panose="020F0502020204030204" pitchFamily="34" charset="0"/>
              </a:rPr>
              <a:t>We have to </a:t>
            </a:r>
            <a:r>
              <a:rPr lang="en-US" sz="2200" kern="100" spc="110" dirty="0" smtClean="0">
                <a:solidFill>
                  <a:schemeClr val="tx1"/>
                </a:solidFill>
                <a:latin typeface="Calibri" panose="020F0502020204030204" pitchFamily="34" charset="0"/>
                <a:cs typeface="Calibri" panose="020F0502020204030204" pitchFamily="34" charset="0"/>
              </a:rPr>
              <a:t>scrape the </a:t>
            </a:r>
            <a:r>
              <a:rPr lang="en-US" sz="2200" kern="100" spc="110" dirty="0">
                <a:solidFill>
                  <a:schemeClr val="tx1"/>
                </a:solidFill>
                <a:latin typeface="Calibri" panose="020F0502020204030204" pitchFamily="34" charset="0"/>
                <a:cs typeface="Calibri" panose="020F0502020204030204" pitchFamily="34" charset="0"/>
              </a:rPr>
              <a:t>data of every tabs in the website, there is a huge work to take the data from the website.</a:t>
            </a:r>
          </a:p>
          <a:p>
            <a:pPr marL="457200" indent="-457200" algn="l">
              <a:buFont typeface="Arial" pitchFamily="34" charset="0"/>
              <a:buChar char="•"/>
            </a:pPr>
            <a:r>
              <a:rPr lang="en-US" sz="2200" kern="100" spc="110" dirty="0">
                <a:solidFill>
                  <a:schemeClr val="tx1"/>
                </a:solidFill>
                <a:latin typeface="Calibri" panose="020F0502020204030204" pitchFamily="34" charset="0"/>
                <a:cs typeface="Calibri" panose="020F0502020204030204" pitchFamily="34" charset="0"/>
              </a:rPr>
              <a:t>The major challenge is finding website </a:t>
            </a:r>
            <a:r>
              <a:rPr lang="en-US" sz="2200" kern="100" spc="110" dirty="0" smtClean="0">
                <a:solidFill>
                  <a:schemeClr val="tx1"/>
                </a:solidFill>
                <a:latin typeface="Calibri" panose="020F0502020204030204" pitchFamily="34" charset="0"/>
                <a:cs typeface="Calibri" panose="020F0502020204030204" pitchFamily="34" charset="0"/>
              </a:rPr>
              <a:t>which we will be having </a:t>
            </a:r>
            <a:r>
              <a:rPr lang="en-US" sz="2200" kern="100" spc="110" dirty="0">
                <a:solidFill>
                  <a:schemeClr val="tx1"/>
                </a:solidFill>
                <a:latin typeface="Calibri" panose="020F0502020204030204" pitchFamily="34" charset="0"/>
                <a:cs typeface="Calibri" panose="020F0502020204030204" pitchFamily="34" charset="0"/>
              </a:rPr>
              <a:t>whole data we want where we face a lot of  null values in column  .</a:t>
            </a:r>
          </a:p>
          <a:p>
            <a:pPr marL="457200" indent="-457200" algn="l">
              <a:buFont typeface="Arial" pitchFamily="34" charset="0"/>
              <a:buChar char="•"/>
            </a:pPr>
            <a:r>
              <a:rPr lang="en-IN" sz="2200" kern="100" spc="110" dirty="0">
                <a:solidFill>
                  <a:schemeClr val="tx1"/>
                </a:solidFill>
                <a:latin typeface="Calibri" panose="020F0502020204030204" pitchFamily="34" charset="0"/>
                <a:cs typeface="Calibri" panose="020F0502020204030204" pitchFamily="34" charset="0"/>
              </a:rPr>
              <a:t>Missing values  are the main thing u struggle of where it is a dataset of fact where we cannot take mean mode or median for these </a:t>
            </a:r>
            <a:endParaRPr lang="en-US" sz="2200" kern="100" spc="110" dirty="0">
              <a:solidFill>
                <a:schemeClr val="tx1"/>
              </a:solidFill>
              <a:latin typeface="Calibri" panose="020F0502020204030204" pitchFamily="34" charset="0"/>
              <a:cs typeface="Calibri" panose="020F0502020204030204" pitchFamily="34" charset="0"/>
            </a:endParaRPr>
          </a:p>
          <a:p>
            <a:pPr algn="l"/>
            <a:endParaRPr lang="en-US" dirty="0"/>
          </a:p>
        </p:txBody>
      </p:sp>
      <p:pic>
        <p:nvPicPr>
          <p:cNvPr id="5" name="Picture 4">
            <a:extLst>
              <a:ext uri="{FF2B5EF4-FFF2-40B4-BE49-F238E27FC236}">
                <a16:creationId xmlns="" xmlns:a16="http://schemas.microsoft.com/office/drawing/2014/main" id="{CDB53AA1-8F37-0E98-3F07-CC5F4779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112" y="5812241"/>
            <a:ext cx="2720576" cy="594412"/>
          </a:xfrm>
          <a:prstGeom prst="rect">
            <a:avLst/>
          </a:prstGeom>
        </p:spPr>
      </p:pic>
    </p:spTree>
    <p:extLst>
      <p:ext uri="{BB962C8B-B14F-4D97-AF65-F5344CB8AC3E}">
        <p14:creationId xmlns:p14="http://schemas.microsoft.com/office/powerpoint/2010/main" val="409646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6;p5"/>
          <p:cNvPicPr preferRelativeResize="0"/>
          <p:nvPr/>
        </p:nvPicPr>
        <p:blipFill rotWithShape="1">
          <a:blip r:embed="rId2">
            <a:alphaModFix/>
          </a:blip>
          <a:srcRect/>
          <a:stretch/>
        </p:blipFill>
        <p:spPr>
          <a:xfrm>
            <a:off x="6466516" y="1850749"/>
            <a:ext cx="4465643" cy="2834317"/>
          </a:xfrm>
          <a:prstGeom prst="rect">
            <a:avLst/>
          </a:prstGeom>
          <a:noFill/>
          <a:ln>
            <a:noFill/>
          </a:ln>
        </p:spPr>
      </p:pic>
      <p:sp>
        <p:nvSpPr>
          <p:cNvPr id="3" name="Rectangle 2"/>
          <p:cNvSpPr/>
          <p:nvPr/>
        </p:nvSpPr>
        <p:spPr>
          <a:xfrm>
            <a:off x="800099" y="3244334"/>
            <a:ext cx="6059411" cy="830997"/>
          </a:xfrm>
          <a:prstGeom prst="rect">
            <a:avLst/>
          </a:prstGeom>
        </p:spPr>
        <p:txBody>
          <a:bodyPr wrap="square">
            <a:spAutoFit/>
          </a:bodyPr>
          <a:lstStyle/>
          <a:p>
            <a:pPr lvl="0">
              <a:buClr>
                <a:srgbClr val="C00000"/>
              </a:buClr>
              <a:buSzPts val="4400"/>
            </a:pPr>
            <a:r>
              <a:rPr lang="en-IN" sz="4800" b="1" dirty="0">
                <a:solidFill>
                  <a:srgbClr val="C00000"/>
                </a:solidFill>
                <a:latin typeface="Libre Baskerville"/>
                <a:ea typeface="Libre Baskerville"/>
                <a:cs typeface="Libre Baskerville"/>
                <a:sym typeface="Libre Baskerville"/>
              </a:rPr>
              <a:t>THANK YOU</a:t>
            </a:r>
            <a:endParaRPr lang="en-IN" sz="4800" b="1" dirty="0">
              <a:solidFill>
                <a:schemeClr val="dk1"/>
              </a:solidFill>
              <a:ea typeface="Calibri"/>
              <a:cs typeface="Calibri"/>
              <a:sym typeface="Calibri"/>
            </a:endParaRPr>
          </a:p>
        </p:txBody>
      </p:sp>
      <p:pic>
        <p:nvPicPr>
          <p:cNvPr id="4" name="Picture 3">
            <a:extLst>
              <a:ext uri="{FF2B5EF4-FFF2-40B4-BE49-F238E27FC236}">
                <a16:creationId xmlns="" xmlns:a16="http://schemas.microsoft.com/office/drawing/2014/main" id="{CDB53AA1-8F37-0E98-3F07-CC5F4779A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112" y="5799541"/>
            <a:ext cx="2720576" cy="594412"/>
          </a:xfrm>
          <a:prstGeom prst="rect">
            <a:avLst/>
          </a:prstGeom>
        </p:spPr>
      </p:pic>
    </p:spTree>
    <p:extLst>
      <p:ext uri="{BB962C8B-B14F-4D97-AF65-F5344CB8AC3E}">
        <p14:creationId xmlns:p14="http://schemas.microsoft.com/office/powerpoint/2010/main" val="2187190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825500"/>
            <a:ext cx="10363200" cy="876299"/>
          </a:xfrm>
        </p:spPr>
        <p:txBody>
          <a:bodyPr>
            <a:normAutofit/>
          </a:bodyPr>
          <a:lstStyle/>
          <a:p>
            <a:pPr algn="l"/>
            <a:r>
              <a:rPr lang="en-IN" sz="2800" b="1" dirty="0" smtClean="0">
                <a:solidFill>
                  <a:srgbClr val="FF0000"/>
                </a:solidFill>
              </a:rPr>
              <a:t>CONTENTS</a:t>
            </a:r>
            <a:endParaRPr lang="en-US" sz="2800" dirty="0"/>
          </a:p>
        </p:txBody>
      </p:sp>
      <p:sp>
        <p:nvSpPr>
          <p:cNvPr id="3" name="Subtitle 2"/>
          <p:cNvSpPr>
            <a:spLocks noGrp="1"/>
          </p:cNvSpPr>
          <p:nvPr>
            <p:ph type="subTitle" idx="1"/>
          </p:nvPr>
        </p:nvSpPr>
        <p:spPr>
          <a:xfrm>
            <a:off x="660400" y="1587500"/>
            <a:ext cx="9702800" cy="4051300"/>
          </a:xfrm>
        </p:spPr>
        <p:txBody>
          <a:bodyPr>
            <a:normAutofit/>
          </a:bodyPr>
          <a:lstStyle/>
          <a:p>
            <a:pPr marL="342900" indent="-342900" algn="l">
              <a:buFont typeface="Arial" pitchFamily="34" charset="0"/>
              <a:buChar char="•"/>
            </a:pPr>
            <a:r>
              <a:rPr lang="en-IN" sz="2400" dirty="0" smtClean="0">
                <a:solidFill>
                  <a:schemeClr val="tx1"/>
                </a:solidFill>
              </a:rPr>
              <a:t>Introduction</a:t>
            </a:r>
          </a:p>
          <a:p>
            <a:pPr marL="342900" indent="-342900" algn="l">
              <a:buFont typeface="Arial" pitchFamily="34" charset="0"/>
              <a:buChar char="•"/>
            </a:pPr>
            <a:r>
              <a:rPr lang="en-IN" sz="2400" dirty="0" smtClean="0">
                <a:solidFill>
                  <a:schemeClr val="tx1"/>
                </a:solidFill>
              </a:rPr>
              <a:t>Data Collection and Cleaning</a:t>
            </a:r>
          </a:p>
          <a:p>
            <a:pPr marL="342900" indent="-342900" algn="l">
              <a:buFont typeface="Arial" pitchFamily="34" charset="0"/>
              <a:buChar char="•"/>
            </a:pPr>
            <a:r>
              <a:rPr lang="en-IN" sz="2400" dirty="0" smtClean="0">
                <a:solidFill>
                  <a:schemeClr val="tx1"/>
                </a:solidFill>
              </a:rPr>
              <a:t>Exploratory Data Analysis</a:t>
            </a:r>
          </a:p>
          <a:p>
            <a:pPr marL="342900" indent="-342900" algn="l">
              <a:buFont typeface="Arial" pitchFamily="34" charset="0"/>
              <a:buChar char="•"/>
            </a:pPr>
            <a:r>
              <a:rPr lang="en-IN" sz="2400" dirty="0" err="1" smtClean="0">
                <a:solidFill>
                  <a:schemeClr val="tx1"/>
                </a:solidFill>
              </a:rPr>
              <a:t>UniVariate</a:t>
            </a:r>
            <a:r>
              <a:rPr lang="en-IN" sz="2400" dirty="0" smtClean="0">
                <a:solidFill>
                  <a:schemeClr val="tx1"/>
                </a:solidFill>
              </a:rPr>
              <a:t> Analysis</a:t>
            </a:r>
          </a:p>
          <a:p>
            <a:pPr marL="342900" indent="-342900" algn="l">
              <a:buFont typeface="Arial" pitchFamily="34" charset="0"/>
              <a:buChar char="•"/>
            </a:pPr>
            <a:r>
              <a:rPr lang="en-IN" sz="2400" dirty="0" err="1" smtClean="0">
                <a:solidFill>
                  <a:schemeClr val="tx1"/>
                </a:solidFill>
              </a:rPr>
              <a:t>BiVariate</a:t>
            </a:r>
            <a:r>
              <a:rPr lang="en-IN" sz="2400" dirty="0" smtClean="0">
                <a:solidFill>
                  <a:schemeClr val="tx1"/>
                </a:solidFill>
              </a:rPr>
              <a:t> Analysis</a:t>
            </a:r>
          </a:p>
          <a:p>
            <a:pPr marL="342900" indent="-342900" algn="l">
              <a:buFont typeface="Arial" pitchFamily="34" charset="0"/>
              <a:buChar char="•"/>
            </a:pPr>
            <a:r>
              <a:rPr lang="en-IN" sz="2400" dirty="0" err="1" smtClean="0">
                <a:solidFill>
                  <a:schemeClr val="tx1"/>
                </a:solidFill>
              </a:rPr>
              <a:t>MultiVariate</a:t>
            </a:r>
            <a:r>
              <a:rPr lang="en-IN" sz="2400" dirty="0" smtClean="0">
                <a:solidFill>
                  <a:schemeClr val="tx1"/>
                </a:solidFill>
              </a:rPr>
              <a:t> Analysis</a:t>
            </a:r>
          </a:p>
          <a:p>
            <a:pPr marL="342900" indent="-342900" algn="l">
              <a:buFont typeface="Arial" pitchFamily="34" charset="0"/>
              <a:buChar char="•"/>
            </a:pPr>
            <a:r>
              <a:rPr lang="en-IN" sz="2400" dirty="0" smtClean="0">
                <a:solidFill>
                  <a:schemeClr val="tx1"/>
                </a:solidFill>
              </a:rPr>
              <a:t>Conclusion</a:t>
            </a:r>
            <a:endParaRPr lang="en-US" sz="2400" dirty="0" smtClean="0">
              <a:solidFill>
                <a:schemeClr val="tx1"/>
              </a:solidFill>
            </a:endParaRPr>
          </a:p>
          <a:p>
            <a:pPr algn="l"/>
            <a:endParaRPr lang="en-US" dirty="0"/>
          </a:p>
        </p:txBody>
      </p:sp>
      <p:pic>
        <p:nvPicPr>
          <p:cNvPr id="4" name="Picture 3">
            <a:extLst>
              <a:ext uri="{FF2B5EF4-FFF2-40B4-BE49-F238E27FC236}">
                <a16:creationId xmlns="" xmlns:a16="http://schemas.microsoft.com/office/drawing/2014/main" id="{CDB53AA1-8F37-0E98-3F07-CC5F4779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112" y="5812241"/>
            <a:ext cx="2720576" cy="594412"/>
          </a:xfrm>
          <a:prstGeom prst="rect">
            <a:avLst/>
          </a:prstGeom>
        </p:spPr>
      </p:pic>
    </p:spTree>
    <p:extLst>
      <p:ext uri="{BB962C8B-B14F-4D97-AF65-F5344CB8AC3E}">
        <p14:creationId xmlns:p14="http://schemas.microsoft.com/office/powerpoint/2010/main" val="147118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B5E84-22A8-3BD4-0574-CBAF4CD6B261}"/>
              </a:ext>
            </a:extLst>
          </p:cNvPr>
          <p:cNvSpPr>
            <a:spLocks noGrp="1"/>
          </p:cNvSpPr>
          <p:nvPr>
            <p:ph type="title"/>
          </p:nvPr>
        </p:nvSpPr>
        <p:spPr/>
        <p:txBody>
          <a:bodyPr>
            <a:normAutofit/>
          </a:bodyPr>
          <a:lstStyle/>
          <a:p>
            <a:pPr algn="l"/>
            <a:r>
              <a:rPr lang="en-IN" sz="2800" dirty="0" smtClean="0"/>
              <a:t>   </a:t>
            </a:r>
            <a:r>
              <a:rPr lang="en-IN" sz="2800" b="1" dirty="0" smtClean="0">
                <a:solidFill>
                  <a:srgbClr val="FF0000"/>
                </a:solidFill>
              </a:rPr>
              <a:t>PROBLEM STATEMENT</a:t>
            </a:r>
            <a:endParaRPr lang="en-IN" sz="2800" b="1" dirty="0">
              <a:solidFill>
                <a:srgbClr val="FF0000"/>
              </a:solidFill>
            </a:endParaRPr>
          </a:p>
        </p:txBody>
      </p:sp>
      <p:sp>
        <p:nvSpPr>
          <p:cNvPr id="3" name="Content Placeholder 2">
            <a:extLst>
              <a:ext uri="{FF2B5EF4-FFF2-40B4-BE49-F238E27FC236}">
                <a16:creationId xmlns="" xmlns:a16="http://schemas.microsoft.com/office/drawing/2014/main" id="{3730B8D3-984C-0EEC-B400-5F1B4816B7AF}"/>
              </a:ext>
            </a:extLst>
          </p:cNvPr>
          <p:cNvSpPr>
            <a:spLocks noGrp="1"/>
          </p:cNvSpPr>
          <p:nvPr>
            <p:ph idx="1"/>
          </p:nvPr>
        </p:nvSpPr>
        <p:spPr/>
        <p:txBody>
          <a:bodyPr>
            <a:normAutofit/>
          </a:bodyPr>
          <a:lstStyle/>
          <a:p>
            <a:r>
              <a:rPr lang="en-IN" sz="2800" dirty="0" smtClean="0"/>
              <a:t>Here the problem statement is when we are going to buy a certain item in online  we will compare lot of brands with lot of features  before making a choice.</a:t>
            </a:r>
          </a:p>
          <a:p>
            <a:r>
              <a:rPr lang="en-IN" sz="2800" dirty="0" smtClean="0"/>
              <a:t>In this, our analysis is on refrigerators using online </a:t>
            </a:r>
            <a:r>
              <a:rPr lang="en-IN" sz="2800" dirty="0" err="1" smtClean="0"/>
              <a:t>webiste</a:t>
            </a:r>
            <a:r>
              <a:rPr lang="en-IN" sz="2800" dirty="0" smtClean="0"/>
              <a:t> which brand is having more count and which price range the brand varies.</a:t>
            </a:r>
          </a:p>
          <a:p>
            <a:r>
              <a:rPr lang="en-IN" sz="2800" dirty="0" smtClean="0"/>
              <a:t>By this project, the </a:t>
            </a:r>
            <a:r>
              <a:rPr lang="en-IN" sz="2800" dirty="0" smtClean="0"/>
              <a:t>consumers </a:t>
            </a:r>
            <a:r>
              <a:rPr lang="en-IN" sz="2800" dirty="0" smtClean="0"/>
              <a:t>can buy easily and make a choice  which brand is best with the price by seeing our analysis.</a:t>
            </a:r>
            <a:endParaRPr lang="en-IN" sz="2800" dirty="0"/>
          </a:p>
        </p:txBody>
      </p:sp>
      <p:pic>
        <p:nvPicPr>
          <p:cNvPr id="7" name="Picture 6">
            <a:extLst>
              <a:ext uri="{FF2B5EF4-FFF2-40B4-BE49-F238E27FC236}">
                <a16:creationId xmlns="" xmlns:a16="http://schemas.microsoft.com/office/drawing/2014/main" id="{CDB53AA1-8F37-0E98-3F07-CC5F4779A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112" y="5812241"/>
            <a:ext cx="2720576" cy="594412"/>
          </a:xfrm>
          <a:prstGeom prst="rect">
            <a:avLst/>
          </a:prstGeom>
        </p:spPr>
      </p:pic>
    </p:spTree>
    <p:extLst>
      <p:ext uri="{BB962C8B-B14F-4D97-AF65-F5344CB8AC3E}">
        <p14:creationId xmlns:p14="http://schemas.microsoft.com/office/powerpoint/2010/main" val="537003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DD3CBC-9CBD-3375-3D6C-BD39264077C3}"/>
              </a:ext>
            </a:extLst>
          </p:cNvPr>
          <p:cNvSpPr>
            <a:spLocks noGrp="1"/>
          </p:cNvSpPr>
          <p:nvPr>
            <p:ph type="title"/>
          </p:nvPr>
        </p:nvSpPr>
        <p:spPr/>
        <p:txBody>
          <a:bodyPr>
            <a:normAutofit/>
          </a:bodyPr>
          <a:lstStyle/>
          <a:p>
            <a:pPr algn="l"/>
            <a:r>
              <a:rPr lang="en-IN" sz="2800" dirty="0" smtClean="0"/>
              <a:t>         </a:t>
            </a:r>
            <a:r>
              <a:rPr lang="en-IN" sz="2800" b="1" dirty="0" smtClean="0">
                <a:solidFill>
                  <a:srgbClr val="FF0000"/>
                </a:solidFill>
              </a:rPr>
              <a:t>WEB SCRAPING-DETAILS</a:t>
            </a:r>
            <a:br>
              <a:rPr lang="en-IN" sz="2800" b="1" dirty="0" smtClean="0">
                <a:solidFill>
                  <a:srgbClr val="FF0000"/>
                </a:solidFill>
              </a:rPr>
            </a:br>
            <a:r>
              <a:rPr lang="en-IN" sz="2800" b="1" dirty="0" smtClean="0">
                <a:solidFill>
                  <a:srgbClr val="FF0000"/>
                </a:solidFill>
              </a:rPr>
              <a:t>         </a:t>
            </a:r>
            <a:r>
              <a:rPr lang="en-IN" sz="2000" dirty="0" smtClean="0"/>
              <a:t>Here we have taken Flipkart website for our analysis</a:t>
            </a:r>
            <a:endParaRPr lang="en-IN" sz="2000" dirty="0"/>
          </a:p>
        </p:txBody>
      </p:sp>
      <p:pic>
        <p:nvPicPr>
          <p:cNvPr id="5" name="Content Placeholder 4">
            <a:extLst>
              <a:ext uri="{FF2B5EF4-FFF2-40B4-BE49-F238E27FC236}">
                <a16:creationId xmlns="" xmlns:a16="http://schemas.microsoft.com/office/drawing/2014/main" id="{A7E6CCFD-44C4-ED03-03B9-D1ED75716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650" y="1269999"/>
            <a:ext cx="9442700" cy="4330701"/>
          </a:xfrm>
        </p:spPr>
      </p:pic>
      <p:pic>
        <p:nvPicPr>
          <p:cNvPr id="7" name="Picture 6">
            <a:extLst>
              <a:ext uri="{FF2B5EF4-FFF2-40B4-BE49-F238E27FC236}">
                <a16:creationId xmlns="" xmlns:a16="http://schemas.microsoft.com/office/drawing/2014/main" id="{872C4CDD-62CD-6DDA-072B-E45EE8D94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136" y="6195669"/>
            <a:ext cx="2720576" cy="594412"/>
          </a:xfrm>
          <a:prstGeom prst="rect">
            <a:avLst/>
          </a:prstGeom>
        </p:spPr>
      </p:pic>
    </p:spTree>
    <p:extLst>
      <p:ext uri="{BB962C8B-B14F-4D97-AF65-F5344CB8AC3E}">
        <p14:creationId xmlns:p14="http://schemas.microsoft.com/office/powerpoint/2010/main" val="2658461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06401"/>
            <a:ext cx="10363200" cy="888999"/>
          </a:xfrm>
        </p:spPr>
        <p:txBody>
          <a:bodyPr>
            <a:normAutofit/>
          </a:bodyPr>
          <a:lstStyle/>
          <a:p>
            <a:pPr algn="l"/>
            <a:r>
              <a:rPr lang="en-US" sz="2800" b="1" dirty="0" smtClean="0">
                <a:solidFill>
                  <a:srgbClr val="FF0000"/>
                </a:solidFill>
              </a:rPr>
              <a:t>The Structure of the Web Scraping and tools used</a:t>
            </a:r>
            <a:endParaRPr lang="en-US" sz="2800" b="1" dirty="0">
              <a:solidFill>
                <a:srgbClr val="FF0000"/>
              </a:solidFill>
            </a:endParaRPr>
          </a:p>
        </p:txBody>
      </p:sp>
      <p:sp>
        <p:nvSpPr>
          <p:cNvPr id="3" name="Subtitle 2"/>
          <p:cNvSpPr>
            <a:spLocks noGrp="1"/>
          </p:cNvSpPr>
          <p:nvPr>
            <p:ph type="subTitle" idx="1"/>
          </p:nvPr>
        </p:nvSpPr>
        <p:spPr>
          <a:xfrm>
            <a:off x="1016000" y="1371600"/>
            <a:ext cx="9347200" cy="787400"/>
          </a:xfrm>
        </p:spPr>
        <p:txBody>
          <a:bodyPr/>
          <a:lstStyle/>
          <a:p>
            <a:endParaRPr lang="en-US" dirty="0"/>
          </a:p>
        </p:txBody>
      </p:sp>
      <p:pic>
        <p:nvPicPr>
          <p:cNvPr id="4" name="Picture 3">
            <a:extLst>
              <a:ext uri="{FF2B5EF4-FFF2-40B4-BE49-F238E27FC236}">
                <a16:creationId xmlns="" xmlns:a16="http://schemas.microsoft.com/office/drawing/2014/main" id="{5D1293EE-01AF-FFE6-B4D7-7F1CC1B30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67" y="1460500"/>
            <a:ext cx="9983065" cy="4203700"/>
          </a:xfrm>
          <a:prstGeom prst="rect">
            <a:avLst/>
          </a:prstGeom>
        </p:spPr>
      </p:pic>
    </p:spTree>
    <p:extLst>
      <p:ext uri="{BB962C8B-B14F-4D97-AF65-F5344CB8AC3E}">
        <p14:creationId xmlns:p14="http://schemas.microsoft.com/office/powerpoint/2010/main" val="4226919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409E6-8C6A-CC78-8514-16261159AE81}"/>
              </a:ext>
            </a:extLst>
          </p:cNvPr>
          <p:cNvSpPr>
            <a:spLocks noGrp="1"/>
          </p:cNvSpPr>
          <p:nvPr>
            <p:ph type="title"/>
          </p:nvPr>
        </p:nvSpPr>
        <p:spPr/>
        <p:txBody>
          <a:bodyPr>
            <a:normAutofit fontScale="90000"/>
          </a:bodyPr>
          <a:lstStyle/>
          <a:p>
            <a:pPr algn="l"/>
            <a:r>
              <a:rPr lang="en-IN" sz="2800" dirty="0" smtClean="0"/>
              <a:t> </a:t>
            </a:r>
            <a:br>
              <a:rPr lang="en-IN" sz="2800" dirty="0" smtClean="0"/>
            </a:br>
            <a:r>
              <a:rPr lang="en-IN" sz="2800" b="1" dirty="0" smtClean="0">
                <a:solidFill>
                  <a:srgbClr val="FF0000"/>
                </a:solidFill>
              </a:rPr>
              <a:t>Extracting </a:t>
            </a:r>
            <a:r>
              <a:rPr lang="en-IN" sz="2800" b="1" dirty="0">
                <a:solidFill>
                  <a:srgbClr val="FF0000"/>
                </a:solidFill>
              </a:rPr>
              <a:t>the Html Tags </a:t>
            </a:r>
            <a:r>
              <a:rPr lang="en-IN" sz="2800" b="1" dirty="0" smtClean="0">
                <a:solidFill>
                  <a:srgbClr val="FF0000"/>
                </a:solidFill>
              </a:rPr>
              <a:t>from website</a:t>
            </a:r>
            <a:br>
              <a:rPr lang="en-IN" sz="2800" b="1" dirty="0" smtClean="0">
                <a:solidFill>
                  <a:srgbClr val="FF0000"/>
                </a:solidFill>
              </a:rPr>
            </a:br>
            <a:r>
              <a:rPr lang="en-IN" sz="2800" b="1" dirty="0">
                <a:solidFill>
                  <a:srgbClr val="FF0000"/>
                </a:solidFill>
              </a:rPr>
              <a:t> </a:t>
            </a:r>
          </a:p>
        </p:txBody>
      </p:sp>
      <p:pic>
        <p:nvPicPr>
          <p:cNvPr id="5" name="Content Placeholder 4">
            <a:extLst>
              <a:ext uri="{FF2B5EF4-FFF2-40B4-BE49-F238E27FC236}">
                <a16:creationId xmlns="" xmlns:a16="http://schemas.microsoft.com/office/drawing/2014/main" id="{020759CD-1933-176A-CEA5-6F15834CB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10403540" cy="4109010"/>
          </a:xfrm>
        </p:spPr>
      </p:pic>
      <p:pic>
        <p:nvPicPr>
          <p:cNvPr id="7" name="Picture 6">
            <a:extLst>
              <a:ext uri="{FF2B5EF4-FFF2-40B4-BE49-F238E27FC236}">
                <a16:creationId xmlns="" xmlns:a16="http://schemas.microsoft.com/office/drawing/2014/main" id="{4C894C8D-3851-6A4F-AF29-C77EEEE6B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865" y="6069572"/>
            <a:ext cx="2720576" cy="594412"/>
          </a:xfrm>
          <a:prstGeom prst="rect">
            <a:avLst/>
          </a:prstGeom>
        </p:spPr>
      </p:pic>
    </p:spTree>
    <p:extLst>
      <p:ext uri="{BB962C8B-B14F-4D97-AF65-F5344CB8AC3E}">
        <p14:creationId xmlns:p14="http://schemas.microsoft.com/office/powerpoint/2010/main" val="3354559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F52234A-2C5D-CDAD-F647-A37259B35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656" y="529338"/>
            <a:ext cx="9548687" cy="5799323"/>
          </a:xfrm>
          <a:prstGeom prst="rect">
            <a:avLst/>
          </a:prstGeom>
        </p:spPr>
      </p:pic>
    </p:spTree>
    <p:extLst>
      <p:ext uri="{BB962C8B-B14F-4D97-AF65-F5344CB8AC3E}">
        <p14:creationId xmlns:p14="http://schemas.microsoft.com/office/powerpoint/2010/main" val="3456587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F9366D-C0C2-1037-FE11-60F39CBAA899}"/>
              </a:ext>
            </a:extLst>
          </p:cNvPr>
          <p:cNvSpPr>
            <a:spLocks noGrp="1"/>
          </p:cNvSpPr>
          <p:nvPr>
            <p:ph type="title"/>
          </p:nvPr>
        </p:nvSpPr>
        <p:spPr/>
        <p:txBody>
          <a:bodyPr>
            <a:normAutofit/>
          </a:bodyPr>
          <a:lstStyle/>
          <a:p>
            <a:pPr algn="l"/>
            <a:r>
              <a:rPr lang="en-IN" sz="2800" b="1" dirty="0" smtClean="0">
                <a:solidFill>
                  <a:srgbClr val="FF0000"/>
                </a:solidFill>
              </a:rPr>
              <a:t>The Steps we did for </a:t>
            </a:r>
            <a:r>
              <a:rPr lang="en-IN" sz="2800" b="1" dirty="0">
                <a:solidFill>
                  <a:srgbClr val="FF0000"/>
                </a:solidFill>
              </a:rPr>
              <a:t>Data cleaning and manipulation</a:t>
            </a:r>
          </a:p>
        </p:txBody>
      </p:sp>
      <p:sp>
        <p:nvSpPr>
          <p:cNvPr id="3" name="Content Placeholder 2">
            <a:extLst>
              <a:ext uri="{FF2B5EF4-FFF2-40B4-BE49-F238E27FC236}">
                <a16:creationId xmlns="" xmlns:a16="http://schemas.microsoft.com/office/drawing/2014/main" id="{3D7CD48A-2F6D-BA81-5F3E-1F88D540CE26}"/>
              </a:ext>
            </a:extLst>
          </p:cNvPr>
          <p:cNvSpPr>
            <a:spLocks noGrp="1"/>
          </p:cNvSpPr>
          <p:nvPr>
            <p:ph idx="1"/>
          </p:nvPr>
        </p:nvSpPr>
        <p:spPr>
          <a:xfrm>
            <a:off x="838200" y="1924237"/>
            <a:ext cx="10515600" cy="4351338"/>
          </a:xfrm>
        </p:spPr>
        <p:txBody>
          <a:bodyPr>
            <a:normAutofit/>
          </a:bodyPr>
          <a:lstStyle/>
          <a:p>
            <a:r>
              <a:rPr lang="en-IN" sz="2400" dirty="0"/>
              <a:t>we have some missing values in data we collected</a:t>
            </a:r>
          </a:p>
          <a:p>
            <a:r>
              <a:rPr lang="en-IN" sz="2400" dirty="0"/>
              <a:t>We drop the duplicate values</a:t>
            </a:r>
          </a:p>
          <a:p>
            <a:r>
              <a:rPr lang="en-IN" sz="2400" dirty="0"/>
              <a:t>We replaced that missing values  of numerical columns with mean</a:t>
            </a:r>
          </a:p>
          <a:p>
            <a:r>
              <a:rPr lang="en-IN" sz="2400" dirty="0"/>
              <a:t>We replaced that missing values  of  string columns with mode</a:t>
            </a:r>
          </a:p>
          <a:p>
            <a:r>
              <a:rPr lang="en-IN" sz="2400" dirty="0"/>
              <a:t>We got all our  columns with objective  </a:t>
            </a:r>
            <a:r>
              <a:rPr lang="en-IN" sz="2400" dirty="0" err="1"/>
              <a:t>dtype</a:t>
            </a:r>
            <a:endParaRPr lang="en-IN" sz="2400" dirty="0"/>
          </a:p>
          <a:p>
            <a:r>
              <a:rPr lang="en-IN" sz="2400" dirty="0"/>
              <a:t>We change </a:t>
            </a:r>
            <a:r>
              <a:rPr lang="en-IN" sz="2400" dirty="0" err="1"/>
              <a:t>dtypes</a:t>
            </a:r>
            <a:r>
              <a:rPr lang="en-IN" sz="2400" dirty="0"/>
              <a:t> to respective  data types</a:t>
            </a:r>
          </a:p>
          <a:p>
            <a:endParaRPr lang="en-IN" dirty="0"/>
          </a:p>
        </p:txBody>
      </p:sp>
      <p:pic>
        <p:nvPicPr>
          <p:cNvPr id="9" name="Picture 8">
            <a:extLst>
              <a:ext uri="{FF2B5EF4-FFF2-40B4-BE49-F238E27FC236}">
                <a16:creationId xmlns="" xmlns:a16="http://schemas.microsoft.com/office/drawing/2014/main" id="{19431B09-95F4-F50F-CC19-A3B342E9D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6347" y="6117041"/>
            <a:ext cx="2720576" cy="594412"/>
          </a:xfrm>
          <a:prstGeom prst="rect">
            <a:avLst/>
          </a:prstGeom>
        </p:spPr>
      </p:pic>
    </p:spTree>
    <p:extLst>
      <p:ext uri="{BB962C8B-B14F-4D97-AF65-F5344CB8AC3E}">
        <p14:creationId xmlns:p14="http://schemas.microsoft.com/office/powerpoint/2010/main" val="162106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867</TotalTime>
  <Words>676</Words>
  <Application>Microsoft Office PowerPoint</Application>
  <PresentationFormat>Custom</PresentationFormat>
  <Paragraphs>83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ABOUT US</vt:lpstr>
      <vt:lpstr>CONTENTS</vt:lpstr>
      <vt:lpstr>   PROBLEM STATEMENT</vt:lpstr>
      <vt:lpstr>         WEB SCRAPING-DETAILS          Here we have taken Flipkart website for our analysis</vt:lpstr>
      <vt:lpstr>The Structure of the Web Scraping and tools used</vt:lpstr>
      <vt:lpstr>  Extracting the Html Tags from website  </vt:lpstr>
      <vt:lpstr>PowerPoint Presentation</vt:lpstr>
      <vt:lpstr>The Steps we did for Data cleaning and manipulation</vt:lpstr>
      <vt:lpstr>DATA VISUALIZATION </vt:lpstr>
      <vt:lpstr>Uni Variate Analysis</vt:lpstr>
      <vt:lpstr>PowerPoint Presentation</vt:lpstr>
      <vt:lpstr>PowerPoint Presentation</vt:lpstr>
      <vt:lpstr>PowerPoint Presentation</vt:lpstr>
      <vt:lpstr>Bi Variate Analysis -  Liter storage Vs Brand</vt:lpstr>
      <vt:lpstr>Brand Vs Price</vt:lpstr>
      <vt:lpstr>Cool type Vs Star</vt:lpstr>
      <vt:lpstr>Multivariate Analysis- Brand Vs Cool type Vs Star</vt:lpstr>
      <vt:lpstr>CONCLUSION By doing analysis we can conclude that</vt:lpstr>
      <vt:lpstr>PowerPoint Presentation</vt:lpstr>
      <vt:lpstr>CHALLENGES FACED</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padmini j</dc:creator>
  <cp:lastModifiedBy>Ammu</cp:lastModifiedBy>
  <cp:revision>30</cp:revision>
  <dcterms:created xsi:type="dcterms:W3CDTF">2023-11-18T03:44:41Z</dcterms:created>
  <dcterms:modified xsi:type="dcterms:W3CDTF">2023-11-27T05:13:29Z</dcterms:modified>
</cp:coreProperties>
</file>