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62" r:id="rId5"/>
    <p:sldId id="265" r:id="rId6"/>
    <p:sldId id="266" r:id="rId7"/>
    <p:sldId id="267" r:id="rId8"/>
    <p:sldId id="268" r:id="rId9"/>
    <p:sldId id="269" r:id="rId10"/>
    <p:sldId id="270" r:id="rId11"/>
    <p:sldId id="277" r:id="rId12"/>
    <p:sldId id="289" r:id="rId13"/>
    <p:sldId id="290" r:id="rId14"/>
    <p:sldId id="291" r:id="rId15"/>
    <p:sldId id="274" r:id="rId16"/>
    <p:sldId id="287" r:id="rId17"/>
    <p:sldId id="288" r:id="rId18"/>
    <p:sldId id="279" r:id="rId19"/>
    <p:sldId id="282" r:id="rId20"/>
    <p:sldId id="285" r:id="rId21"/>
    <p:sldId id="286" r:id="rId22"/>
    <p:sldId id="283" r:id="rId23"/>
    <p:sldId id="278" r:id="rId24"/>
    <p:sldId id="276" r:id="rId25"/>
    <p:sldId id="263"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51EA-9C55-4C88-956A-8A65436D18CE}"/>
              </a:ext>
            </a:extLst>
          </p:cNvPr>
          <p:cNvSpPr>
            <a:spLocks noGrp="1"/>
          </p:cNvSpPr>
          <p:nvPr>
            <p:ph type="title"/>
          </p:nvPr>
        </p:nvSpPr>
        <p:spPr/>
        <p:txBody>
          <a:bodyPr/>
          <a:lstStyle/>
          <a:p>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Hazard detection of websites using Machine Learning</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970344-961E-4FE3-AB78-61D76D542E45}"/>
              </a:ext>
            </a:extLst>
          </p:cNvPr>
          <p:cNvSpPr>
            <a:spLocks noGrp="1"/>
          </p:cNvSpPr>
          <p:nvPr>
            <p:ph sz="quarter" idx="13"/>
          </p:nvPr>
        </p:nvSpPr>
        <p:spPr/>
        <p:txBody>
          <a:bodyPr/>
          <a:lstStyle/>
          <a:p>
            <a:pPr marL="0" indent="0">
              <a:buNone/>
            </a:pPr>
            <a:r>
              <a:rPr lang="en-US" b="1" dirty="0">
                <a:latin typeface="Times New Roman" panose="02020603050405020304" pitchFamily="18" charset="0"/>
                <a:cs typeface="Times New Roman" panose="02020603050405020304" pitchFamily="18" charset="0"/>
              </a:rPr>
              <a:t>Project guide : </a:t>
            </a:r>
            <a:endParaRPr lang="en-IN"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Ms. K. JAYASRI, </a:t>
            </a:r>
            <a:r>
              <a:rPr lang="en-US" sz="1050" dirty="0" err="1">
                <a:latin typeface="Times New Roman" panose="02020603050405020304" pitchFamily="18" charset="0"/>
                <a:cs typeface="Times New Roman" panose="02020603050405020304" pitchFamily="18" charset="0"/>
              </a:rPr>
              <a:t>m.</a:t>
            </a:r>
            <a:r>
              <a:rPr lang="en-US" sz="1200" dirty="0" err="1">
                <a:latin typeface="Times New Roman" panose="02020603050405020304" pitchFamily="18" charset="0"/>
                <a:cs typeface="Times New Roman" panose="02020603050405020304" pitchFamily="18" charset="0"/>
              </a:rPr>
              <a:t>t</a:t>
            </a:r>
            <a:r>
              <a:rPr lang="en-US" sz="1200" cap="none" dirty="0" err="1">
                <a:latin typeface="Times New Roman" panose="02020603050405020304" pitchFamily="18" charset="0"/>
                <a:cs typeface="Times New Roman" panose="02020603050405020304" pitchFamily="18" charset="0"/>
              </a:rPr>
              <a:t>ech</a:t>
            </a:r>
            <a:endParaRPr lang="en-US" sz="1200" b="1" dirty="0">
              <a:latin typeface="Times New Roman" panose="02020603050405020304" pitchFamily="18" charset="0"/>
              <a:cs typeface="Times New Roman" panose="02020603050405020304" pitchFamily="18" charset="0"/>
            </a:endParaRPr>
          </a:p>
          <a:p>
            <a:pPr marL="0" indent="0">
              <a:buNone/>
            </a:pPr>
            <a:r>
              <a:rPr lang="en-US" cap="none" dirty="0">
                <a:latin typeface="Times New Roman" panose="02020603050405020304" pitchFamily="18" charset="0"/>
                <a:cs typeface="Times New Roman" panose="02020603050405020304" pitchFamily="18" charset="0"/>
              </a:rPr>
              <a:t>ASSISTANT PROFESSOR</a:t>
            </a:r>
          </a:p>
          <a:p>
            <a:pPr marL="0" indent="0">
              <a:buNone/>
            </a:pPr>
            <a:r>
              <a:rPr lang="en-US" cap="none" dirty="0">
                <a:latin typeface="Times New Roman" panose="02020603050405020304" pitchFamily="18" charset="0"/>
                <a:cs typeface="Times New Roman" panose="02020603050405020304" pitchFamily="18" charset="0"/>
              </a:rPr>
              <a:t>DEPT. OF CSE</a:t>
            </a:r>
          </a:p>
          <a:p>
            <a:pPr marL="0" indent="0">
              <a:buNone/>
            </a:pPr>
            <a:r>
              <a:rPr lang="en-US" cap="none" dirty="0">
                <a:latin typeface="Times New Roman" panose="02020603050405020304" pitchFamily="18" charset="0"/>
                <a:cs typeface="Times New Roman" panose="02020603050405020304" pitchFamily="18" charset="0"/>
              </a:rPr>
              <a:t>RGMCET</a:t>
            </a:r>
          </a:p>
          <a:p>
            <a:pPr marL="0" indent="0">
              <a:buNone/>
            </a:pPr>
            <a:r>
              <a:rPr lang="en-US" cap="none" dirty="0">
                <a:latin typeface="Times New Roman" panose="02020603050405020304" pitchFamily="18" charset="0"/>
                <a:cs typeface="Times New Roman" panose="02020603050405020304" pitchFamily="18" charset="0"/>
              </a:rPr>
              <a:t>NANDYAL</a:t>
            </a:r>
          </a:p>
          <a:p>
            <a:pPr marL="0" indent="0">
              <a:buNone/>
            </a:pPr>
            <a:endParaRPr lang="en-IN" dirty="0"/>
          </a:p>
        </p:txBody>
      </p:sp>
      <p:sp>
        <p:nvSpPr>
          <p:cNvPr id="4" name="Content Placeholder 3">
            <a:extLst>
              <a:ext uri="{FF2B5EF4-FFF2-40B4-BE49-F238E27FC236}">
                <a16:creationId xmlns:a16="http://schemas.microsoft.com/office/drawing/2014/main" id="{E9048C73-E96D-4324-8722-72AAAF8246C6}"/>
              </a:ext>
            </a:extLst>
          </p:cNvPr>
          <p:cNvSpPr>
            <a:spLocks noGrp="1"/>
          </p:cNvSpPr>
          <p:nvPr>
            <p:ph sz="quarter" idx="14"/>
          </p:nvPr>
        </p:nvSpPr>
        <p:spPr>
          <a:xfrm>
            <a:off x="6172826" y="2473624"/>
            <a:ext cx="5105400" cy="3424107"/>
          </a:xfrm>
        </p:spPr>
        <p:txBody>
          <a:bodyPr/>
          <a:lstStyle/>
          <a:p>
            <a:pPr marL="0" indent="0">
              <a:buNone/>
            </a:pPr>
            <a:r>
              <a:rPr lang="en-US" b="1" dirty="0">
                <a:latin typeface="Times New Roman" panose="02020603050405020304" pitchFamily="18" charset="0"/>
                <a:cs typeface="Times New Roman" panose="02020603050405020304" pitchFamily="18" charset="0"/>
              </a:rPr>
              <a:t>PROJECT Team :</a:t>
            </a:r>
          </a:p>
          <a:p>
            <a:pPr marL="0" indent="0">
              <a:buNone/>
            </a:pPr>
            <a:r>
              <a:rPr lang="en-US" dirty="0">
                <a:latin typeface="Times New Roman" panose="02020603050405020304" pitchFamily="18" charset="0"/>
                <a:cs typeface="Times New Roman" panose="02020603050405020304" pitchFamily="18" charset="0"/>
              </a:rPr>
              <a:t>M. Naga Santhosh(19091a0587)</a:t>
            </a:r>
          </a:p>
          <a:p>
            <a:pPr marL="0" indent="0">
              <a:buNone/>
            </a:pP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mahesh</a:t>
            </a:r>
            <a:r>
              <a:rPr lang="en-US" dirty="0">
                <a:latin typeface="Times New Roman" panose="02020603050405020304" pitchFamily="18" charset="0"/>
                <a:cs typeface="Times New Roman" panose="02020603050405020304" pitchFamily="18" charset="0"/>
              </a:rPr>
              <a:t>(19091a0571)</a:t>
            </a:r>
          </a:p>
          <a:p>
            <a:pPr marL="0" indent="0">
              <a:buNone/>
            </a:pPr>
            <a:r>
              <a:rPr lang="en-US" dirty="0">
                <a:latin typeface="Times New Roman" panose="02020603050405020304" pitchFamily="18" charset="0"/>
                <a:cs typeface="Times New Roman" panose="02020603050405020304" pitchFamily="18" charset="0"/>
              </a:rPr>
              <a:t>S. Mansoor </a:t>
            </a:r>
            <a:r>
              <a:rPr lang="en-US" dirty="0" err="1">
                <a:latin typeface="Times New Roman" panose="02020603050405020304" pitchFamily="18" charset="0"/>
                <a:cs typeface="Times New Roman" panose="02020603050405020304" pitchFamily="18" charset="0"/>
              </a:rPr>
              <a:t>vali</a:t>
            </a:r>
            <a:r>
              <a:rPr lang="en-US" dirty="0">
                <a:latin typeface="Times New Roman" panose="02020603050405020304" pitchFamily="18" charset="0"/>
                <a:cs typeface="Times New Roman" panose="02020603050405020304" pitchFamily="18" charset="0"/>
              </a:rPr>
              <a:t> (19091a0578)</a:t>
            </a:r>
          </a:p>
          <a:p>
            <a:pPr marL="0" indent="0">
              <a:buNone/>
            </a:pPr>
            <a:r>
              <a:rPr lang="en-US" dirty="0">
                <a:latin typeface="Times New Roman" panose="02020603050405020304" pitchFamily="18" charset="0"/>
                <a:cs typeface="Times New Roman" panose="02020603050405020304" pitchFamily="18" charset="0"/>
              </a:rPr>
              <a:t>l. Vijaya </a:t>
            </a:r>
            <a:r>
              <a:rPr lang="en-US" dirty="0" err="1">
                <a:latin typeface="Times New Roman" panose="02020603050405020304" pitchFamily="18" charset="0"/>
                <a:cs typeface="Times New Roman" panose="02020603050405020304" pitchFamily="18" charset="0"/>
              </a:rPr>
              <a:t>kumar</a:t>
            </a:r>
            <a:r>
              <a:rPr lang="en-US" dirty="0">
                <a:latin typeface="Times New Roman" panose="02020603050405020304" pitchFamily="18" charset="0"/>
                <a:cs typeface="Times New Roman" panose="02020603050405020304" pitchFamily="18" charset="0"/>
              </a:rPr>
              <a:t> (19091a05j8)</a:t>
            </a:r>
            <a:endParaRPr lang="en-US" b="1" dirty="0"/>
          </a:p>
          <a:p>
            <a:endParaRPr lang="en-IN" dirty="0"/>
          </a:p>
        </p:txBody>
      </p:sp>
    </p:spTree>
    <p:extLst>
      <p:ext uri="{BB962C8B-B14F-4D97-AF65-F5344CB8AC3E}">
        <p14:creationId xmlns:p14="http://schemas.microsoft.com/office/powerpoint/2010/main" val="1926332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B19E-5507-4470-AC4C-5450F62C066E}"/>
              </a:ext>
            </a:extLst>
          </p:cNvPr>
          <p:cNvSpPr>
            <a:spLocks noGrp="1"/>
          </p:cNvSpPr>
          <p:nvPr>
            <p:ph type="title"/>
          </p:nvPr>
        </p:nvSpPr>
        <p:spPr>
          <a:xfrm>
            <a:off x="913775" y="1"/>
            <a:ext cx="10364451" cy="1240402"/>
          </a:xfrm>
        </p:spPr>
        <p:txBody>
          <a:bodyPr>
            <a:normAutofit/>
          </a:bodyPr>
          <a:lstStyle/>
          <a:p>
            <a:r>
              <a:rPr lang="en-US" sz="3200" b="1" cap="none" dirty="0">
                <a:latin typeface="Times New Roman" panose="02020603050405020304" pitchFamily="18" charset="0"/>
                <a:cs typeface="Times New Roman" panose="02020603050405020304" pitchFamily="18" charset="0"/>
              </a:rPr>
              <a:t>System requirements</a:t>
            </a:r>
            <a:endParaRPr lang="en-IN" sz="3200" cap="none" dirty="0"/>
          </a:p>
        </p:txBody>
      </p:sp>
      <p:sp>
        <p:nvSpPr>
          <p:cNvPr id="3" name="Content Placeholder 2">
            <a:extLst>
              <a:ext uri="{FF2B5EF4-FFF2-40B4-BE49-F238E27FC236}">
                <a16:creationId xmlns:a16="http://schemas.microsoft.com/office/drawing/2014/main" id="{BE72D542-4377-4A6D-BAA8-CE19557B58D5}"/>
              </a:ext>
            </a:extLst>
          </p:cNvPr>
          <p:cNvSpPr>
            <a:spLocks noGrp="1"/>
          </p:cNvSpPr>
          <p:nvPr>
            <p:ph sz="quarter" idx="13"/>
          </p:nvPr>
        </p:nvSpPr>
        <p:spPr>
          <a:xfrm>
            <a:off x="913774" y="1240404"/>
            <a:ext cx="10363826" cy="4550796"/>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H/W Configuration:</a:t>
            </a:r>
            <a:endParaRPr lang="en-US" sz="2000" b="1" dirty="0">
              <a:latin typeface="Times New Roman" panose="02020603050405020304" pitchFamily="18" charset="0"/>
              <a:cs typeface="Times New Roman" panose="02020603050405020304" pitchFamily="18" charset="0"/>
            </a:endParaRPr>
          </a:p>
          <a:p>
            <a:pPr lvl="0" algn="just">
              <a:lnSpc>
                <a:spcPct val="100000"/>
              </a:lnSpc>
            </a:pPr>
            <a:r>
              <a:rPr lang="en-IN" sz="1800" cap="none" dirty="0">
                <a:latin typeface="Times New Roman" panose="02020603050405020304" pitchFamily="18" charset="0"/>
                <a:cs typeface="Times New Roman" panose="02020603050405020304" pitchFamily="18" charset="0"/>
              </a:rPr>
              <a:t>Processor            	               -  I3/intel processor</a:t>
            </a:r>
            <a:endParaRPr lang="en-US" sz="1800" cap="none" dirty="0">
              <a:latin typeface="Times New Roman" panose="02020603050405020304" pitchFamily="18" charset="0"/>
              <a:cs typeface="Times New Roman" panose="02020603050405020304" pitchFamily="18" charset="0"/>
            </a:endParaRPr>
          </a:p>
          <a:p>
            <a:pPr lvl="0" algn="just">
              <a:lnSpc>
                <a:spcPct val="100000"/>
              </a:lnSpc>
            </a:pPr>
            <a:r>
              <a:rPr lang="en-US" sz="1800" cap="none" dirty="0">
                <a:latin typeface="Times New Roman" panose="02020603050405020304" pitchFamily="18" charset="0"/>
                <a:cs typeface="Times New Roman" panose="02020603050405020304" pitchFamily="18" charset="0"/>
              </a:rPr>
              <a:t>Hard disk                           - 160GB</a:t>
            </a:r>
          </a:p>
          <a:p>
            <a:pPr lvl="0" algn="just">
              <a:lnSpc>
                <a:spcPct val="100000"/>
              </a:lnSpc>
            </a:pPr>
            <a:r>
              <a:rPr lang="en-US" sz="1800" cap="none" dirty="0">
                <a:latin typeface="Times New Roman" panose="02020603050405020304" pitchFamily="18" charset="0"/>
                <a:cs typeface="Times New Roman" panose="02020603050405020304" pitchFamily="18" charset="0"/>
              </a:rPr>
              <a:t>RAM	           	               -  8GB</a:t>
            </a:r>
          </a:p>
          <a:p>
            <a:pPr marL="0" indent="0">
              <a:buNone/>
            </a:pPr>
            <a:r>
              <a:rPr lang="en-IN" sz="2000" b="1" dirty="0">
                <a:latin typeface="Times New Roman" panose="02020603050405020304" pitchFamily="18" charset="0"/>
                <a:cs typeface="Times New Roman" panose="02020603050405020304" pitchFamily="18" charset="0"/>
              </a:rPr>
              <a:t> S/W Configuration:</a:t>
            </a:r>
            <a:r>
              <a:rPr lang="en-US" sz="2000" dirty="0">
                <a:latin typeface="Times New Roman" panose="02020603050405020304" pitchFamily="18" charset="0"/>
                <a:cs typeface="Times New Roman" panose="02020603050405020304" pitchFamily="18" charset="0"/>
              </a:rPr>
              <a:t>		</a:t>
            </a:r>
          </a:p>
          <a:p>
            <a:pPr lvl="0">
              <a:lnSpc>
                <a:spcPct val="100000"/>
              </a:lnSpc>
            </a:pPr>
            <a:r>
              <a:rPr lang="en-US" sz="1800" cap="none" dirty="0">
                <a:latin typeface="Times New Roman" panose="02020603050405020304" pitchFamily="18" charset="0"/>
                <a:cs typeface="Times New Roman" panose="02020603050405020304" pitchFamily="18" charset="0"/>
              </a:rPr>
              <a:t>IDE                        	               : </a:t>
            </a:r>
            <a:r>
              <a:rPr lang="en-IN" sz="1800" cap="none" dirty="0">
                <a:latin typeface="Times New Roman" panose="02020603050405020304" pitchFamily="18" charset="0"/>
                <a:cs typeface="Times New Roman" panose="02020603050405020304" pitchFamily="18" charset="0"/>
              </a:rPr>
              <a:t>PyCharm</a:t>
            </a:r>
            <a:endParaRPr lang="en-US" sz="1800" cap="none" dirty="0">
              <a:latin typeface="Times New Roman" panose="02020603050405020304" pitchFamily="18" charset="0"/>
              <a:cs typeface="Times New Roman" panose="02020603050405020304" pitchFamily="18" charset="0"/>
            </a:endParaRPr>
          </a:p>
          <a:p>
            <a:pPr lvl="0">
              <a:lnSpc>
                <a:spcPct val="100000"/>
              </a:lnSpc>
            </a:pPr>
            <a:r>
              <a:rPr lang="en-US" sz="1800" cap="none" dirty="0">
                <a:latin typeface="Times New Roman" panose="02020603050405020304" pitchFamily="18" charset="0"/>
                <a:cs typeface="Times New Roman" panose="02020603050405020304" pitchFamily="18" charset="0"/>
              </a:rPr>
              <a:t>Libraries used		               :  sklearn, pandas, NumPy, matplotlib,                                       				                  random forest classifiers, naive bayes </a:t>
            </a:r>
            <a:r>
              <a:rPr lang="en-IN" sz="1800" cap="none" dirty="0">
                <a:latin typeface="Times New Roman" panose="02020603050405020304" pitchFamily="18" charset="0"/>
                <a:cs typeface="Times New Roman" panose="02020603050405020304" pitchFamily="18" charset="0"/>
              </a:rPr>
              <a:t> </a:t>
            </a:r>
            <a:endParaRPr lang="en-US" sz="1800" cap="none" dirty="0">
              <a:latin typeface="Times New Roman" panose="02020603050405020304" pitchFamily="18" charset="0"/>
              <a:cs typeface="Times New Roman" panose="02020603050405020304" pitchFamily="18" charset="0"/>
            </a:endParaRPr>
          </a:p>
          <a:p>
            <a:pPr>
              <a:lnSpc>
                <a:spcPct val="100000"/>
              </a:lnSpc>
            </a:pPr>
            <a:r>
              <a:rPr lang="en-US" sz="1800" cap="none" dirty="0">
                <a:latin typeface="Times New Roman" panose="02020603050405020304" pitchFamily="18" charset="0"/>
                <a:cs typeface="Times New Roman" panose="02020603050405020304" pitchFamily="18" charset="0"/>
              </a:rPr>
              <a:t>Technology 		               :  python 3.6+</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788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BCF5-C8C3-45A5-BDFF-D59F7489D8F2}"/>
              </a:ext>
            </a:extLst>
          </p:cNvPr>
          <p:cNvSpPr>
            <a:spLocks noGrp="1"/>
          </p:cNvSpPr>
          <p:nvPr>
            <p:ph type="title"/>
          </p:nvPr>
        </p:nvSpPr>
        <p:spPr/>
        <p:txBody>
          <a:bodyPr>
            <a:normAutofit/>
          </a:bodyPr>
          <a:lstStyle/>
          <a:p>
            <a:r>
              <a:rPr lang="en-IN" sz="3200" b="1" cap="none" dirty="0">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C18DAE21-AEA5-471B-9586-7375A808C21F}"/>
              </a:ext>
            </a:extLst>
          </p:cNvPr>
          <p:cNvPicPr>
            <a:picLocks noGrp="1" noChangeAspect="1"/>
          </p:cNvPicPr>
          <p:nvPr>
            <p:ph sz="quarter" idx="13"/>
          </p:nvPr>
        </p:nvPicPr>
        <p:blipFill>
          <a:blip r:embed="rId2"/>
          <a:stretch>
            <a:fillRect/>
          </a:stretch>
        </p:blipFill>
        <p:spPr>
          <a:xfrm>
            <a:off x="3307742" y="2122999"/>
            <a:ext cx="5446643" cy="4007458"/>
          </a:xfrm>
        </p:spPr>
      </p:pic>
    </p:spTree>
    <p:extLst>
      <p:ext uri="{BB962C8B-B14F-4D97-AF65-F5344CB8AC3E}">
        <p14:creationId xmlns:p14="http://schemas.microsoft.com/office/powerpoint/2010/main" val="37578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C52299-1EAA-4E94-A14C-561EDFD26EAE}"/>
              </a:ext>
            </a:extLst>
          </p:cNvPr>
          <p:cNvPicPr>
            <a:picLocks noChangeAspect="1"/>
          </p:cNvPicPr>
          <p:nvPr/>
        </p:nvPicPr>
        <p:blipFill>
          <a:blip r:embed="rId2"/>
          <a:stretch>
            <a:fillRect/>
          </a:stretch>
        </p:blipFill>
        <p:spPr>
          <a:xfrm>
            <a:off x="3306003" y="192732"/>
            <a:ext cx="5029614" cy="6472536"/>
          </a:xfrm>
          <a:prstGeom prst="rect">
            <a:avLst/>
          </a:prstGeom>
        </p:spPr>
      </p:pic>
    </p:spTree>
    <p:extLst>
      <p:ext uri="{BB962C8B-B14F-4D97-AF65-F5344CB8AC3E}">
        <p14:creationId xmlns:p14="http://schemas.microsoft.com/office/powerpoint/2010/main" val="169659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11775C-AD82-42A0-8C97-612CAB0E2367}"/>
              </a:ext>
            </a:extLst>
          </p:cNvPr>
          <p:cNvPicPr>
            <a:picLocks noChangeAspect="1"/>
          </p:cNvPicPr>
          <p:nvPr/>
        </p:nvPicPr>
        <p:blipFill>
          <a:blip r:embed="rId2"/>
          <a:stretch>
            <a:fillRect/>
          </a:stretch>
        </p:blipFill>
        <p:spPr>
          <a:xfrm>
            <a:off x="2699923" y="1876942"/>
            <a:ext cx="6271799" cy="3104115"/>
          </a:xfrm>
          <a:prstGeom prst="rect">
            <a:avLst/>
          </a:prstGeom>
        </p:spPr>
      </p:pic>
    </p:spTree>
    <p:extLst>
      <p:ext uri="{BB962C8B-B14F-4D97-AF65-F5344CB8AC3E}">
        <p14:creationId xmlns:p14="http://schemas.microsoft.com/office/powerpoint/2010/main" val="331091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C48F8B-42FA-4579-8745-EC72FBD6FAC6}"/>
              </a:ext>
            </a:extLst>
          </p:cNvPr>
          <p:cNvPicPr>
            <a:picLocks noChangeAspect="1"/>
          </p:cNvPicPr>
          <p:nvPr/>
        </p:nvPicPr>
        <p:blipFill>
          <a:blip r:embed="rId2"/>
          <a:stretch>
            <a:fillRect/>
          </a:stretch>
        </p:blipFill>
        <p:spPr>
          <a:xfrm>
            <a:off x="1912247" y="2524746"/>
            <a:ext cx="8181975" cy="2643602"/>
          </a:xfrm>
          <a:prstGeom prst="rect">
            <a:avLst/>
          </a:prstGeom>
        </p:spPr>
      </p:pic>
    </p:spTree>
    <p:extLst>
      <p:ext uri="{BB962C8B-B14F-4D97-AF65-F5344CB8AC3E}">
        <p14:creationId xmlns:p14="http://schemas.microsoft.com/office/powerpoint/2010/main" val="227663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FDA2-36BB-4373-89B0-8D279E5BB74A}"/>
              </a:ext>
            </a:extLst>
          </p:cNvPr>
          <p:cNvSpPr>
            <a:spLocks noGrp="1"/>
          </p:cNvSpPr>
          <p:nvPr>
            <p:ph type="title"/>
          </p:nvPr>
        </p:nvSpPr>
        <p:spPr/>
        <p:txBody>
          <a:bodyPr>
            <a:normAutofit/>
          </a:bodyPr>
          <a:lstStyle/>
          <a:p>
            <a:r>
              <a:rPr lang="en-IN" sz="3200" b="1" cap="none" dirty="0">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37CAB7C6-7BB4-45E7-8D77-5931EC0085D8}"/>
              </a:ext>
            </a:extLst>
          </p:cNvPr>
          <p:cNvSpPr>
            <a:spLocks noGrp="1"/>
          </p:cNvSpPr>
          <p:nvPr>
            <p:ph sz="quarter" idx="13"/>
          </p:nvPr>
        </p:nvSpPr>
        <p:spPr/>
        <p:txBody>
          <a:bodyPr>
            <a:normAutofit/>
          </a:bodyPr>
          <a:lstStyle/>
          <a:p>
            <a:r>
              <a:rPr lang="en-IN" sz="1800" cap="none" dirty="0">
                <a:latin typeface="Times New Roman" panose="02020603050405020304" pitchFamily="18" charset="0"/>
                <a:cs typeface="Times New Roman" panose="02020603050405020304" pitchFamily="18" charset="0"/>
              </a:rPr>
              <a:t>Data Collection</a:t>
            </a:r>
          </a:p>
          <a:p>
            <a:r>
              <a:rPr lang="en-IN" sz="1800" cap="none" dirty="0">
                <a:latin typeface="Times New Roman" panose="02020603050405020304" pitchFamily="18" charset="0"/>
                <a:cs typeface="Times New Roman" panose="02020603050405020304" pitchFamily="18" charset="0"/>
              </a:rPr>
              <a:t>Building Dataset</a:t>
            </a:r>
          </a:p>
          <a:p>
            <a:r>
              <a:rPr lang="en-IN" sz="1800" cap="none" dirty="0">
                <a:latin typeface="Times New Roman" panose="02020603050405020304" pitchFamily="18" charset="0"/>
                <a:cs typeface="Times New Roman" panose="02020603050405020304" pitchFamily="18" charset="0"/>
              </a:rPr>
              <a:t>Building the models</a:t>
            </a:r>
          </a:p>
          <a:p>
            <a:r>
              <a:rPr lang="en-US" sz="1800" cap="none" dirty="0">
                <a:latin typeface="Times New Roman" panose="02020603050405020304" pitchFamily="18" charset="0"/>
                <a:cs typeface="Times New Roman" panose="02020603050405020304" pitchFamily="18" charset="0"/>
              </a:rPr>
              <a:t> Select the model for training</a:t>
            </a:r>
            <a:endParaRPr lang="en-IN" sz="1800" cap="none" dirty="0">
              <a:latin typeface="Times New Roman" panose="02020603050405020304" pitchFamily="18" charset="0"/>
              <a:cs typeface="Times New Roman" panose="02020603050405020304" pitchFamily="18" charset="0"/>
            </a:endParaRPr>
          </a:p>
          <a:p>
            <a:r>
              <a:rPr lang="en-IN" sz="1800" cap="none" dirty="0">
                <a:latin typeface="Times New Roman" panose="02020603050405020304" pitchFamily="18" charset="0"/>
                <a:cs typeface="Times New Roman" panose="02020603050405020304" pitchFamily="18" charset="0"/>
              </a:rPr>
              <a:t>Evaluation the model</a:t>
            </a:r>
          </a:p>
        </p:txBody>
      </p:sp>
    </p:spTree>
    <p:extLst>
      <p:ext uri="{BB962C8B-B14F-4D97-AF65-F5344CB8AC3E}">
        <p14:creationId xmlns:p14="http://schemas.microsoft.com/office/powerpoint/2010/main" val="383990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C0FD1-F570-40A6-947C-F2B4F6A41963}"/>
              </a:ext>
            </a:extLst>
          </p:cNvPr>
          <p:cNvSpPr>
            <a:spLocks noGrp="1"/>
          </p:cNvSpPr>
          <p:nvPr>
            <p:ph sz="quarter" idx="13"/>
          </p:nvPr>
        </p:nvSpPr>
        <p:spPr>
          <a:xfrm>
            <a:off x="398870" y="422882"/>
            <a:ext cx="10363826" cy="5924652"/>
          </a:xfrm>
        </p:spPr>
        <p:txBody>
          <a:bodyPr>
            <a:normAutofit/>
          </a:bodyPr>
          <a:lstStyle/>
          <a:p>
            <a:pPr marL="0" indent="0" algn="just">
              <a:buNone/>
            </a:pPr>
            <a:r>
              <a:rPr lang="en-IN" sz="1700" b="1" cap="none" dirty="0">
                <a:latin typeface="Times New Roman" panose="02020603050405020304" pitchFamily="18" charset="0"/>
                <a:cs typeface="Times New Roman" panose="02020603050405020304" pitchFamily="18" charset="0"/>
              </a:rPr>
              <a:t>1. Data Collection:</a:t>
            </a:r>
          </a:p>
          <a:p>
            <a:pPr marL="0" indent="0" algn="just">
              <a:lnSpc>
                <a:spcPct val="170000"/>
              </a:lnSpc>
              <a:buNone/>
            </a:pPr>
            <a:r>
              <a:rPr lang="en-IN" sz="1500" cap="none" dirty="0">
                <a:latin typeface="Times New Roman" panose="02020603050405020304" pitchFamily="18" charset="0"/>
                <a:ea typeface="Calibri" panose="020F0502020204030204" pitchFamily="34" charset="0"/>
                <a:cs typeface="Times New Roman" panose="02020603050405020304" pitchFamily="18" charset="0"/>
              </a:rPr>
              <a:t>	</a:t>
            </a:r>
            <a:r>
              <a:rPr lang="en-IN" sz="1400" cap="none" dirty="0">
                <a:latin typeface="Times New Roman" panose="02020603050405020304" pitchFamily="18" charset="0"/>
                <a:ea typeface="Calibri" panose="020F0502020204030204" pitchFamily="34" charset="0"/>
              </a:rPr>
              <a:t>The dataset we have used for the development of this project is .CSV file which consists of various features which are extracted from the various resources. </a:t>
            </a:r>
            <a:r>
              <a:rPr lang="en-US" sz="1400" cap="none" dirty="0">
                <a:latin typeface="Times New Roman" panose="02020603050405020304" pitchFamily="18" charset="0"/>
                <a:ea typeface="Calibri" panose="020F0502020204030204" pitchFamily="34" charset="0"/>
              </a:rPr>
              <a:t>In the proposed dataset, we have different types of parameters which is taken as features for URL. We have different type of features like </a:t>
            </a:r>
            <a:r>
              <a:rPr lang="en-IN" sz="1400" cap="none" dirty="0">
                <a:latin typeface="Times New Roman" panose="02020603050405020304" pitchFamily="18" charset="0"/>
                <a:cs typeface="Times New Roman" panose="02020603050405020304" pitchFamily="18" charset="0"/>
              </a:rPr>
              <a:t>textual properties, link structures, webpage contents, DNS information, and network trafﬁc</a:t>
            </a:r>
            <a:r>
              <a:rPr lang="en-US" sz="1400" cap="none" dirty="0">
                <a:latin typeface="Times New Roman" panose="02020603050405020304" pitchFamily="18" charset="0"/>
                <a:ea typeface="Calibri" panose="020F0502020204030204" pitchFamily="34" charset="0"/>
              </a:rPr>
              <a:t>.</a:t>
            </a:r>
          </a:p>
          <a:p>
            <a:pPr marL="0" indent="0" algn="just">
              <a:lnSpc>
                <a:spcPct val="170000"/>
              </a:lnSpc>
              <a:buNone/>
            </a:pPr>
            <a:r>
              <a:rPr lang="en-US" sz="1700" b="1" cap="none" dirty="0">
                <a:latin typeface="Times New Roman" panose="02020603050405020304" pitchFamily="18" charset="0"/>
                <a:ea typeface="Calibri" panose="020F0502020204030204" pitchFamily="34" charset="0"/>
              </a:rPr>
              <a:t>2. Building Dataset:</a:t>
            </a:r>
          </a:p>
          <a:p>
            <a:pPr marL="0" indent="0" algn="just">
              <a:lnSpc>
                <a:spcPct val="170000"/>
              </a:lnSpc>
              <a:buNone/>
            </a:pPr>
            <a:r>
              <a:rPr lang="en-US" sz="1400" cap="none" dirty="0">
                <a:latin typeface="Times New Roman" panose="02020603050405020304" pitchFamily="18" charset="0"/>
                <a:ea typeface="Calibri" panose="020F0502020204030204" pitchFamily="34" charset="0"/>
              </a:rPr>
              <a:t>	The dataset we have used for the development of this project is .CSV file which consists of various features which are extracted from the various resources. In the proposed dataset, we have different types of parameters which is taken as features for URLS. We have different type of features like URL, URL_length, Number_special_characters, Content_length, Remote_app_packets, Source_app_packets, </a:t>
            </a:r>
          </a:p>
          <a:p>
            <a:pPr marL="0" indent="0" algn="just">
              <a:lnSpc>
                <a:spcPct val="170000"/>
              </a:lnSpc>
              <a:buNone/>
            </a:pPr>
            <a:r>
              <a:rPr lang="en-US" sz="1700" b="1" cap="none" dirty="0">
                <a:latin typeface="Times New Roman" panose="02020603050405020304" pitchFamily="18" charset="0"/>
                <a:ea typeface="Calibri" panose="020F0502020204030204" pitchFamily="34" charset="0"/>
              </a:rPr>
              <a:t>3. Building the models:</a:t>
            </a:r>
          </a:p>
          <a:p>
            <a:pPr marL="0" indent="0" algn="just">
              <a:lnSpc>
                <a:spcPct val="170000"/>
              </a:lnSpc>
              <a:buNone/>
            </a:pPr>
            <a:r>
              <a:rPr lang="en-US" sz="1800" cap="none" dirty="0">
                <a:latin typeface="Times New Roman" panose="02020603050405020304" pitchFamily="18" charset="0"/>
                <a:ea typeface="Calibri" panose="020F0502020204030204" pitchFamily="34" charset="0"/>
              </a:rPr>
              <a:t>	</a:t>
            </a:r>
            <a:r>
              <a:rPr lang="en-US" sz="1400" cap="none" dirty="0">
                <a:latin typeface="Times New Roman" panose="02020603050405020304" pitchFamily="18" charset="0"/>
                <a:ea typeface="Calibri" panose="020F0502020204030204" pitchFamily="34" charset="0"/>
              </a:rPr>
              <a:t>After the collection of data and creation of dataset the next step is developing a models for the detection of either URLS are malicious or benign.. For building a models we have used a machine learning algorithms like</a:t>
            </a:r>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400" cap="none" dirty="0">
                <a:effectLst/>
                <a:latin typeface="Times New Roman" panose="02020603050405020304" pitchFamily="18" charset="0"/>
                <a:ea typeface="SimSun" panose="02010600030101010101" pitchFamily="2" charset="-122"/>
                <a:cs typeface="Times New Roman" panose="02020603050405020304" pitchFamily="18" charset="0"/>
              </a:rPr>
              <a:t>random forest, support vector machine, naive bayes, logistic regression.</a:t>
            </a:r>
            <a:endParaRPr lang="en-US" sz="1400" cap="none" dirty="0">
              <a:latin typeface="Times New Roman" panose="02020603050405020304" pitchFamily="18" charset="0"/>
              <a:ea typeface="Calibri" panose="020F0502020204030204" pitchFamily="34" charset="0"/>
            </a:endParaRPr>
          </a:p>
          <a:p>
            <a:pPr marL="0" indent="0" algn="just">
              <a:lnSpc>
                <a:spcPct val="170000"/>
              </a:lnSpc>
              <a:buNone/>
            </a:pPr>
            <a:endParaRPr lang="en-US" sz="1800" b="1" cap="none" dirty="0">
              <a:latin typeface="Times New Roman" panose="02020603050405020304" pitchFamily="18" charset="0"/>
              <a:ea typeface="Calibri" panose="020F0502020204030204" pitchFamily="34" charset="0"/>
            </a:endParaRPr>
          </a:p>
          <a:p>
            <a:pPr marL="0" indent="0" algn="just">
              <a:lnSpc>
                <a:spcPct val="170000"/>
              </a:lnSpc>
              <a:buNone/>
            </a:pPr>
            <a:endParaRPr lang="en-US" sz="1600" cap="none" dirty="0">
              <a:latin typeface="Times New Roman" panose="02020603050405020304" pitchFamily="18" charset="0"/>
              <a:ea typeface="Calibri" panose="020F0502020204030204" pitchFamily="34" charset="0"/>
            </a:endParaRPr>
          </a:p>
          <a:p>
            <a:pPr marL="0" indent="0" algn="just">
              <a:buNone/>
            </a:pPr>
            <a:endParaRPr lang="en-US" sz="1000" cap="none" dirty="0">
              <a:latin typeface="Times New Roman" panose="02020603050405020304" pitchFamily="18" charset="0"/>
              <a:ea typeface="Calibri" panose="020F0502020204030204" pitchFamily="34" charset="0"/>
            </a:endParaRPr>
          </a:p>
          <a:p>
            <a:pPr marL="0" indent="0" algn="just">
              <a:buNone/>
            </a:pPr>
            <a:endParaRPr lang="en-US" sz="1000" b="1" cap="none" dirty="0">
              <a:latin typeface="Times New Roman" panose="02020603050405020304" pitchFamily="18" charset="0"/>
              <a:ea typeface="Calibri" panose="020F0502020204030204" pitchFamily="34" charset="0"/>
            </a:endParaRPr>
          </a:p>
          <a:p>
            <a:pPr algn="just"/>
            <a:endParaRPr lang="en-IN" sz="1000" dirty="0"/>
          </a:p>
        </p:txBody>
      </p:sp>
    </p:spTree>
    <p:extLst>
      <p:ext uri="{BB962C8B-B14F-4D97-AF65-F5344CB8AC3E}">
        <p14:creationId xmlns:p14="http://schemas.microsoft.com/office/powerpoint/2010/main" val="1342246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673D4-F4CC-49C2-8EA5-A16890AC09F9}"/>
              </a:ext>
            </a:extLst>
          </p:cNvPr>
          <p:cNvSpPr>
            <a:spLocks noGrp="1"/>
          </p:cNvSpPr>
          <p:nvPr>
            <p:ph sz="quarter" idx="13"/>
          </p:nvPr>
        </p:nvSpPr>
        <p:spPr>
          <a:xfrm>
            <a:off x="336725" y="878890"/>
            <a:ext cx="10363826" cy="5436092"/>
          </a:xfrm>
        </p:spPr>
        <p:txBody>
          <a:bodyPr/>
          <a:lstStyle/>
          <a:p>
            <a:pPr marL="0" indent="0">
              <a:buNone/>
            </a:pPr>
            <a:r>
              <a:rPr lang="en-US" sz="1600" b="1" cap="none" dirty="0">
                <a:latin typeface="Times New Roman" panose="02020603050405020304" pitchFamily="18" charset="0"/>
                <a:cs typeface="Times New Roman" panose="02020603050405020304" pitchFamily="18" charset="0"/>
              </a:rPr>
              <a:t>4. Select the model for training:</a:t>
            </a:r>
          </a:p>
          <a:p>
            <a:pPr marL="0" indent="0" algn="just">
              <a:lnSpc>
                <a:spcPct val="150000"/>
              </a:lnSpc>
              <a:buNone/>
            </a:pPr>
            <a:r>
              <a:rPr lang="en-US" cap="none" dirty="0">
                <a:latin typeface="Times New Roman" panose="02020603050405020304" pitchFamily="18" charset="0"/>
                <a:cs typeface="Times New Roman" panose="02020603050405020304" pitchFamily="18" charset="0"/>
              </a:rPr>
              <a:t>	</a:t>
            </a:r>
            <a:r>
              <a:rPr lang="en-US" sz="1400" cap="none" dirty="0">
                <a:latin typeface="Times New Roman" panose="02020603050405020304" pitchFamily="18" charset="0"/>
                <a:cs typeface="Times New Roman" panose="02020603050405020304" pitchFamily="18" charset="0"/>
              </a:rPr>
              <a:t>We have to train the given data by selecting one of the developed algorithm. We have to train the model based up on their features. The training for the each model can be given by selecting the respective machine learning algorithm.</a:t>
            </a:r>
          </a:p>
          <a:p>
            <a:pPr marL="0" indent="0" algn="just">
              <a:lnSpc>
                <a:spcPct val="150000"/>
              </a:lnSpc>
              <a:buNone/>
            </a:pPr>
            <a:endParaRPr lang="en-US" sz="1400" cap="none" dirty="0">
              <a:latin typeface="Times New Roman" panose="02020603050405020304" pitchFamily="18" charset="0"/>
              <a:cs typeface="Times New Roman" panose="02020603050405020304" pitchFamily="18" charset="0"/>
            </a:endParaRPr>
          </a:p>
          <a:p>
            <a:pPr marL="0" indent="0">
              <a:buNone/>
            </a:pPr>
            <a:r>
              <a:rPr lang="en-IN" sz="1600" b="1" cap="none" dirty="0">
                <a:latin typeface="Times New Roman" panose="02020603050405020304" pitchFamily="18" charset="0"/>
                <a:cs typeface="Times New Roman" panose="02020603050405020304" pitchFamily="18" charset="0"/>
              </a:rPr>
              <a:t>5. Evaluation the model:</a:t>
            </a:r>
          </a:p>
          <a:p>
            <a:pPr marL="0" indent="0" algn="just">
              <a:lnSpc>
                <a:spcPct val="150000"/>
              </a:lnSpc>
              <a:buNone/>
            </a:pPr>
            <a:r>
              <a:rPr lang="en-IN" sz="1400" cap="none" dirty="0">
                <a:latin typeface="Times New Roman" panose="02020603050405020304" pitchFamily="18" charset="0"/>
                <a:cs typeface="Times New Roman" panose="02020603050405020304" pitchFamily="18" charset="0"/>
              </a:rPr>
              <a:t>	</a:t>
            </a:r>
            <a:r>
              <a:rPr lang="en-US" sz="1400" cap="none" dirty="0">
                <a:latin typeface="Times New Roman" panose="02020603050405020304" pitchFamily="18" charset="0"/>
                <a:cs typeface="Times New Roman" panose="02020603050405020304" pitchFamily="18" charset="0"/>
              </a:rPr>
              <a:t>The last step is to evaluate the model whether our trained model is working properly for the user input. These evaluation can be done based up on certain parameters like </a:t>
            </a:r>
            <a:r>
              <a:rPr lang="en-US" sz="1400" cap="none">
                <a:latin typeface="Times New Roman" panose="02020603050405020304" pitchFamily="18" charset="0"/>
                <a:cs typeface="Times New Roman" panose="02020603050405020304" pitchFamily="18" charset="0"/>
              </a:rPr>
              <a:t>accuracy,  </a:t>
            </a:r>
            <a:r>
              <a:rPr lang="en-US" sz="1400" cap="none" dirty="0">
                <a:latin typeface="Times New Roman" panose="02020603050405020304" pitchFamily="18" charset="0"/>
                <a:cs typeface="Times New Roman" panose="02020603050405020304" pitchFamily="18" charset="0"/>
              </a:rPr>
              <a:t>precision and recall</a:t>
            </a:r>
            <a:r>
              <a:rPr lang="en-IN" sz="1400" cap="none"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22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5AF4-2936-4186-9034-6FFFCAE47B63}"/>
              </a:ext>
            </a:extLst>
          </p:cNvPr>
          <p:cNvSpPr>
            <a:spLocks noGrp="1"/>
          </p:cNvSpPr>
          <p:nvPr>
            <p:ph type="title"/>
          </p:nvPr>
        </p:nvSpPr>
        <p:spPr/>
        <p:txBody>
          <a:bodyPr>
            <a:normAutofit/>
          </a:bodyPr>
          <a:lstStyle/>
          <a:p>
            <a:r>
              <a:rPr lang="en-IN" sz="3200" b="1" cap="none" dirty="0">
                <a:latin typeface="Times New Roman" panose="02020603050405020304" pitchFamily="18" charset="0"/>
                <a:cs typeface="Times New Roman" panose="02020603050405020304" pitchFamily="18" charset="0"/>
              </a:rPr>
              <a:t>Screenshots of output</a:t>
            </a:r>
          </a:p>
        </p:txBody>
      </p:sp>
      <p:pic>
        <p:nvPicPr>
          <p:cNvPr id="5" name="Content Placeholder 4">
            <a:extLst>
              <a:ext uri="{FF2B5EF4-FFF2-40B4-BE49-F238E27FC236}">
                <a16:creationId xmlns:a16="http://schemas.microsoft.com/office/drawing/2014/main" id="{9F3C6DA4-7FBE-477C-B558-7618E8B1242C}"/>
              </a:ext>
            </a:extLst>
          </p:cNvPr>
          <p:cNvPicPr>
            <a:picLocks noGrp="1" noChangeAspect="1"/>
          </p:cNvPicPr>
          <p:nvPr>
            <p:ph sz="quarter" idx="13"/>
          </p:nvPr>
        </p:nvPicPr>
        <p:blipFill>
          <a:blip r:embed="rId2"/>
          <a:stretch>
            <a:fillRect/>
          </a:stretch>
        </p:blipFill>
        <p:spPr>
          <a:xfrm>
            <a:off x="1335820" y="2366963"/>
            <a:ext cx="5120640" cy="3424237"/>
          </a:xfrm>
        </p:spPr>
      </p:pic>
      <p:pic>
        <p:nvPicPr>
          <p:cNvPr id="7" name="Picture 6">
            <a:extLst>
              <a:ext uri="{FF2B5EF4-FFF2-40B4-BE49-F238E27FC236}">
                <a16:creationId xmlns:a16="http://schemas.microsoft.com/office/drawing/2014/main" id="{3C1D2F23-F9B1-4DD2-87A3-12A2DA6316FF}"/>
              </a:ext>
            </a:extLst>
          </p:cNvPr>
          <p:cNvPicPr>
            <a:picLocks noChangeAspect="1"/>
          </p:cNvPicPr>
          <p:nvPr/>
        </p:nvPicPr>
        <p:blipFill>
          <a:blip r:embed="rId3"/>
          <a:stretch>
            <a:fillRect/>
          </a:stretch>
        </p:blipFill>
        <p:spPr>
          <a:xfrm>
            <a:off x="6702949" y="2366962"/>
            <a:ext cx="5035826" cy="3424237"/>
          </a:xfrm>
          <a:prstGeom prst="rect">
            <a:avLst/>
          </a:prstGeom>
        </p:spPr>
      </p:pic>
    </p:spTree>
    <p:extLst>
      <p:ext uri="{BB962C8B-B14F-4D97-AF65-F5344CB8AC3E}">
        <p14:creationId xmlns:p14="http://schemas.microsoft.com/office/powerpoint/2010/main" val="4177984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53AB2E2-0D6C-441C-9140-82A584CED22D}"/>
              </a:ext>
            </a:extLst>
          </p:cNvPr>
          <p:cNvPicPr>
            <a:picLocks noGrp="1" noChangeAspect="1"/>
          </p:cNvPicPr>
          <p:nvPr>
            <p:ph sz="quarter" idx="13"/>
          </p:nvPr>
        </p:nvPicPr>
        <p:blipFill>
          <a:blip r:embed="rId2"/>
          <a:stretch>
            <a:fillRect/>
          </a:stretch>
        </p:blipFill>
        <p:spPr>
          <a:xfrm>
            <a:off x="914400" y="2643188"/>
            <a:ext cx="5105400" cy="2871787"/>
          </a:xfrm>
        </p:spPr>
      </p:pic>
      <p:pic>
        <p:nvPicPr>
          <p:cNvPr id="8" name="Content Placeholder 7">
            <a:extLst>
              <a:ext uri="{FF2B5EF4-FFF2-40B4-BE49-F238E27FC236}">
                <a16:creationId xmlns:a16="http://schemas.microsoft.com/office/drawing/2014/main" id="{EB8DB24D-FDFD-4443-9366-1B97E1904546}"/>
              </a:ext>
            </a:extLst>
          </p:cNvPr>
          <p:cNvPicPr>
            <a:picLocks noGrp="1" noChangeAspect="1"/>
          </p:cNvPicPr>
          <p:nvPr>
            <p:ph sz="quarter" idx="14"/>
          </p:nvPr>
        </p:nvPicPr>
        <p:blipFill>
          <a:blip r:embed="rId3"/>
          <a:stretch>
            <a:fillRect/>
          </a:stretch>
        </p:blipFill>
        <p:spPr>
          <a:xfrm>
            <a:off x="6172200" y="2643188"/>
            <a:ext cx="5105400" cy="2871787"/>
          </a:xfrm>
        </p:spPr>
      </p:pic>
    </p:spTree>
    <p:extLst>
      <p:ext uri="{BB962C8B-B14F-4D97-AF65-F5344CB8AC3E}">
        <p14:creationId xmlns:p14="http://schemas.microsoft.com/office/powerpoint/2010/main" val="338442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8FF4-D8C0-47E3-87DD-AF7383BD619F}"/>
              </a:ext>
            </a:extLst>
          </p:cNvPr>
          <p:cNvSpPr>
            <a:spLocks noGrp="1"/>
          </p:cNvSpPr>
          <p:nvPr>
            <p:ph type="title"/>
          </p:nvPr>
        </p:nvSpPr>
        <p:spPr>
          <a:xfrm>
            <a:off x="913775" y="405518"/>
            <a:ext cx="10364451" cy="858740"/>
          </a:xfrm>
        </p:spPr>
        <p:txBody>
          <a:bodyPr>
            <a:normAutofit/>
          </a:bodyPr>
          <a:lstStyle/>
          <a:p>
            <a:r>
              <a:rPr lang="en-US" sz="3200" b="1" dirty="0">
                <a:latin typeface="Times New Roman" panose="02020603050405020304" pitchFamily="18" charset="0"/>
                <a:cs typeface="Times New Roman" panose="02020603050405020304" pitchFamily="18" charset="0"/>
              </a:rPr>
              <a:t>Contents</a:t>
            </a:r>
            <a:endParaRPr lang="en-IN" sz="3200" dirty="0"/>
          </a:p>
        </p:txBody>
      </p:sp>
      <p:sp>
        <p:nvSpPr>
          <p:cNvPr id="3" name="Content Placeholder 2">
            <a:extLst>
              <a:ext uri="{FF2B5EF4-FFF2-40B4-BE49-F238E27FC236}">
                <a16:creationId xmlns:a16="http://schemas.microsoft.com/office/drawing/2014/main" id="{67869994-12B2-4060-9FB5-F2F4D9E4A401}"/>
              </a:ext>
            </a:extLst>
          </p:cNvPr>
          <p:cNvSpPr>
            <a:spLocks noGrp="1"/>
          </p:cNvSpPr>
          <p:nvPr>
            <p:ph sz="quarter" idx="13"/>
          </p:nvPr>
        </p:nvSpPr>
        <p:spPr>
          <a:xfrm>
            <a:off x="913774" y="1025718"/>
            <a:ext cx="10363826" cy="5279666"/>
          </a:xfrm>
        </p:spPr>
        <p:txBody>
          <a:bodyPr>
            <a:normAutofit fontScale="25000" lnSpcReduction="20000"/>
          </a:bodyPr>
          <a:lstStyle/>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Domain description</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Disadvantages of existing system</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Proposed work</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System requirements</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Architecture</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List of modules</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Screenshots of output</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Result analysis</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Ø"/>
            </a:pPr>
            <a:r>
              <a:rPr lang="en-US" sz="6400" cap="none" dirty="0">
                <a:solidFill>
                  <a:schemeClr val="tx1">
                    <a:lumMod val="95000"/>
                    <a:lumOff val="5000"/>
                  </a:schemeClr>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243733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CECC4CB-90A3-406D-8796-C065D9C16A6A}"/>
              </a:ext>
            </a:extLst>
          </p:cNvPr>
          <p:cNvPicPr>
            <a:picLocks noGrp="1" noChangeAspect="1"/>
          </p:cNvPicPr>
          <p:nvPr>
            <p:ph sz="quarter" idx="13"/>
          </p:nvPr>
        </p:nvPicPr>
        <p:blipFill>
          <a:blip r:embed="rId2"/>
          <a:stretch>
            <a:fillRect/>
          </a:stretch>
        </p:blipFill>
        <p:spPr>
          <a:xfrm>
            <a:off x="914400" y="2643188"/>
            <a:ext cx="5105400" cy="2871787"/>
          </a:xfrm>
        </p:spPr>
      </p:pic>
      <p:pic>
        <p:nvPicPr>
          <p:cNvPr id="8" name="Content Placeholder 7">
            <a:extLst>
              <a:ext uri="{FF2B5EF4-FFF2-40B4-BE49-F238E27FC236}">
                <a16:creationId xmlns:a16="http://schemas.microsoft.com/office/drawing/2014/main" id="{514853CB-35E0-4FC3-AB67-A58E536AA175}"/>
              </a:ext>
            </a:extLst>
          </p:cNvPr>
          <p:cNvPicPr>
            <a:picLocks noGrp="1" noChangeAspect="1"/>
          </p:cNvPicPr>
          <p:nvPr>
            <p:ph sz="quarter" idx="14"/>
          </p:nvPr>
        </p:nvPicPr>
        <p:blipFill>
          <a:blip r:embed="rId3"/>
          <a:stretch>
            <a:fillRect/>
          </a:stretch>
        </p:blipFill>
        <p:spPr>
          <a:xfrm>
            <a:off x="6172200" y="2643188"/>
            <a:ext cx="5105400" cy="2871787"/>
          </a:xfrm>
        </p:spPr>
      </p:pic>
    </p:spTree>
    <p:extLst>
      <p:ext uri="{BB962C8B-B14F-4D97-AF65-F5344CB8AC3E}">
        <p14:creationId xmlns:p14="http://schemas.microsoft.com/office/powerpoint/2010/main" val="41614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10D5-0754-4BE2-B070-2FFA4B7C324C}"/>
              </a:ext>
            </a:extLst>
          </p:cNvPr>
          <p:cNvSpPr>
            <a:spLocks noGrp="1"/>
          </p:cNvSpPr>
          <p:nvPr>
            <p:ph type="title"/>
          </p:nvPr>
        </p:nvSpPr>
        <p:spPr/>
        <p:txBody>
          <a:bodyPr/>
          <a:lstStyle/>
          <a:p>
            <a:r>
              <a:rPr lang="en-US" sz="3600" b="1" cap="none" dirty="0">
                <a:solidFill>
                  <a:schemeClr val="tx1">
                    <a:lumMod val="95000"/>
                    <a:lumOff val="5000"/>
                  </a:schemeClr>
                </a:solidFill>
                <a:latin typeface="Times New Roman" panose="02020603050405020304" pitchFamily="18" charset="0"/>
                <a:cs typeface="Times New Roman" panose="02020603050405020304" pitchFamily="18" charset="0"/>
              </a:rPr>
              <a:t>Result analysis</a:t>
            </a:r>
            <a:br>
              <a:rPr lang="en-US" sz="3600" b="1" cap="none"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36A214C7-1AF8-47A1-B1BA-6258B1B86CF2}"/>
              </a:ext>
            </a:extLst>
          </p:cNvPr>
          <p:cNvSpPr>
            <a:spLocks noGrp="1"/>
          </p:cNvSpPr>
          <p:nvPr>
            <p:ph sz="quarter" idx="13"/>
          </p:nvPr>
        </p:nvSpPr>
        <p:spPr/>
        <p:txBody>
          <a:bodyPr/>
          <a:lstStyle/>
          <a:p>
            <a:r>
              <a:rPr lang="en-IN"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this we have used different classifiers in order to calculate the accuracy</a:t>
            </a:r>
          </a:p>
          <a:p>
            <a:pPr lvl="1"/>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Naive bayes</a:t>
            </a:r>
          </a:p>
          <a:p>
            <a:pPr lvl="1"/>
            <a:r>
              <a:rPr lang="en-US" cap="none" dirty="0">
                <a:latin typeface="Times New Roman" panose="02020603050405020304" pitchFamily="18" charset="0"/>
                <a:ea typeface="SimSun" panose="02010600030101010101" pitchFamily="2" charset="-122"/>
                <a:cs typeface="Times New Roman" panose="02020603050405020304" pitchFamily="18" charset="0"/>
              </a:rPr>
              <a:t>S</a:t>
            </a:r>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upport vector machine</a:t>
            </a:r>
          </a:p>
          <a:p>
            <a:pPr lvl="1"/>
            <a:r>
              <a:rPr lang="en-US" cap="none" dirty="0">
                <a:latin typeface="Times New Roman" panose="02020603050405020304" pitchFamily="18" charset="0"/>
                <a:ea typeface="SimSun" panose="02010600030101010101" pitchFamily="2" charset="-122"/>
                <a:cs typeface="Times New Roman" panose="02020603050405020304" pitchFamily="18" charset="0"/>
              </a:rPr>
              <a:t>R</a:t>
            </a:r>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andom forest</a:t>
            </a:r>
          </a:p>
          <a:p>
            <a:pPr lvl="1"/>
            <a:r>
              <a:rPr lang="en-US" cap="none" dirty="0">
                <a:latin typeface="Times New Roman" panose="02020603050405020304" pitchFamily="18" charset="0"/>
                <a:ea typeface="SimSun" panose="02010600030101010101" pitchFamily="2" charset="-122"/>
                <a:cs typeface="Times New Roman" panose="02020603050405020304" pitchFamily="18" charset="0"/>
              </a:rPr>
              <a:t>L</a:t>
            </a:r>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ogistic regression</a:t>
            </a:r>
            <a:endParaRPr lang="en-IN"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By considering the each model accuracy</a:t>
            </a:r>
            <a:r>
              <a:rPr lang="en-IN" sz="1800" cap="none" dirty="0">
                <a:latin typeface="Times New Roman" panose="02020603050405020304" pitchFamily="18" charset="0"/>
                <a:cs typeface="Times New Roman" panose="02020603050405020304" pitchFamily="18" charset="0"/>
              </a:rPr>
              <a:t>, </a:t>
            </a:r>
            <a:r>
              <a:rPr lang="en-IN" sz="1800" cap="none" dirty="0">
                <a:solidFill>
                  <a:srgbClr val="000000"/>
                </a:solidFill>
                <a:latin typeface="Times New Roman" panose="02020603050405020304" pitchFamily="18" charset="0"/>
                <a:cs typeface="Times New Roman" panose="02020603050405020304" pitchFamily="18" charset="0"/>
              </a:rPr>
              <a:t>t</a:t>
            </a:r>
            <a:r>
              <a:rPr lang="en-IN"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machine learning classifiers random forest(rf) achieves a higher accuracy of 95%. </a:t>
            </a:r>
          </a:p>
          <a:p>
            <a:pPr marL="0" indent="0">
              <a:buNone/>
            </a:pPr>
            <a:endParaRPr lang="en-IN"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757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E2BA577-4019-43E8-8278-B6FF6BD41264}"/>
              </a:ext>
            </a:extLst>
          </p:cNvPr>
          <p:cNvPicPr>
            <a:picLocks noGrp="1" noChangeAspect="1"/>
          </p:cNvPicPr>
          <p:nvPr>
            <p:ph sz="quarter" idx="13"/>
          </p:nvPr>
        </p:nvPicPr>
        <p:blipFill>
          <a:blip r:embed="rId2"/>
          <a:stretch>
            <a:fillRect/>
          </a:stretch>
        </p:blipFill>
        <p:spPr>
          <a:xfrm>
            <a:off x="914400" y="2643188"/>
            <a:ext cx="5105400" cy="2871787"/>
          </a:xfrm>
        </p:spPr>
      </p:pic>
      <p:pic>
        <p:nvPicPr>
          <p:cNvPr id="8" name="Content Placeholder 7">
            <a:extLst>
              <a:ext uri="{FF2B5EF4-FFF2-40B4-BE49-F238E27FC236}">
                <a16:creationId xmlns:a16="http://schemas.microsoft.com/office/drawing/2014/main" id="{433B47EE-BA4F-49D0-97AD-7E80DC496196}"/>
              </a:ext>
            </a:extLst>
          </p:cNvPr>
          <p:cNvPicPr>
            <a:picLocks noGrp="1" noChangeAspect="1"/>
          </p:cNvPicPr>
          <p:nvPr>
            <p:ph sz="quarter" idx="14"/>
          </p:nvPr>
        </p:nvPicPr>
        <p:blipFill>
          <a:blip r:embed="rId3"/>
          <a:stretch>
            <a:fillRect/>
          </a:stretch>
        </p:blipFill>
        <p:spPr>
          <a:xfrm>
            <a:off x="6172200" y="2643188"/>
            <a:ext cx="5105400" cy="2871787"/>
          </a:xfrm>
        </p:spPr>
      </p:pic>
    </p:spTree>
    <p:extLst>
      <p:ext uri="{BB962C8B-B14F-4D97-AF65-F5344CB8AC3E}">
        <p14:creationId xmlns:p14="http://schemas.microsoft.com/office/powerpoint/2010/main" val="804024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7460-F622-4346-BF76-EAE51CFF1C36}"/>
              </a:ext>
            </a:extLst>
          </p:cNvPr>
          <p:cNvSpPr>
            <a:spLocks noGrp="1"/>
          </p:cNvSpPr>
          <p:nvPr>
            <p:ph type="title"/>
          </p:nvPr>
        </p:nvSpPr>
        <p:spPr>
          <a:xfrm>
            <a:off x="913775" y="1296063"/>
            <a:ext cx="10364451" cy="918631"/>
          </a:xfrm>
        </p:spPr>
        <p:txBody>
          <a:bodyPr>
            <a:normAutofit/>
          </a:bodyPr>
          <a:lstStyle/>
          <a:p>
            <a:r>
              <a:rPr lang="en-IN" sz="3200" b="1" cap="none" dirty="0">
                <a:latin typeface="Times New Roman" panose="02020603050405020304" pitchFamily="18" charset="0"/>
                <a:cs typeface="Times New Roman" panose="02020603050405020304" pitchFamily="18" charset="0"/>
              </a:rPr>
              <a:t>Graph</a:t>
            </a:r>
          </a:p>
        </p:txBody>
      </p:sp>
      <p:pic>
        <p:nvPicPr>
          <p:cNvPr id="5" name="Content Placeholder 4">
            <a:extLst>
              <a:ext uri="{FF2B5EF4-FFF2-40B4-BE49-F238E27FC236}">
                <a16:creationId xmlns:a16="http://schemas.microsoft.com/office/drawing/2014/main" id="{175EA995-6D1F-416B-A492-FCA2C96CE29B}"/>
              </a:ext>
            </a:extLst>
          </p:cNvPr>
          <p:cNvPicPr>
            <a:picLocks noGrp="1" noChangeAspect="1"/>
          </p:cNvPicPr>
          <p:nvPr>
            <p:ph sz="quarter" idx="13"/>
          </p:nvPr>
        </p:nvPicPr>
        <p:blipFill>
          <a:blip r:embed="rId2"/>
          <a:stretch>
            <a:fillRect/>
          </a:stretch>
        </p:blipFill>
        <p:spPr>
          <a:xfrm>
            <a:off x="3052234" y="2366963"/>
            <a:ext cx="6087532" cy="3424237"/>
          </a:xfrm>
        </p:spPr>
      </p:pic>
    </p:spTree>
    <p:extLst>
      <p:ext uri="{BB962C8B-B14F-4D97-AF65-F5344CB8AC3E}">
        <p14:creationId xmlns:p14="http://schemas.microsoft.com/office/powerpoint/2010/main" val="416729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B7C9-AB29-4C59-B0FA-824B5C819C7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91D657-A375-4C22-89D3-FC5498F3ED87}"/>
              </a:ext>
            </a:extLst>
          </p:cNvPr>
          <p:cNvSpPr>
            <a:spLocks noGrp="1"/>
          </p:cNvSpPr>
          <p:nvPr>
            <p:ph sz="quarter" idx="13"/>
          </p:nvPr>
        </p:nvSpPr>
        <p:spPr/>
        <p:txBody>
          <a:bodyPr>
            <a:normAutofit/>
          </a:bodyPr>
          <a:lstStyle/>
          <a:p>
            <a:pPr marL="0" indent="0" algn="just">
              <a:lnSpc>
                <a:spcPct val="115000"/>
              </a:lnSpc>
              <a:spcBef>
                <a:spcPts val="1200"/>
              </a:spcBef>
              <a:spcAft>
                <a:spcPts val="800"/>
              </a:spcAft>
              <a:buNone/>
            </a:pPr>
            <a:r>
              <a:rPr lang="en-IN"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Malicious web page identification is an emerging topic in cybersecurity. Though several research studies have been performed relating to the issues of malicious web page detection these are very costly as they consume more time and resources. In this, we employed a new web site classification system based on URL features to predict the web pages as malicious or benign using machine learning algorithms. The machine learning classifiers random forest(rf) achieves a higher accuracy of 95%. The experimental results have shown that our method can perform effectively for detecting the malicious web page</a:t>
            </a:r>
            <a:endParaRPr lang="en-IN"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Bef>
                <a:spcPts val="1200"/>
              </a:spcBef>
              <a:spcAft>
                <a:spcPts val="800"/>
              </a:spcAft>
              <a:buNone/>
            </a:pPr>
            <a:r>
              <a:rPr lang="en-IN" sz="1800" b="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2998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2C0-0A36-4E69-A963-F31BFDD27F19}"/>
              </a:ext>
            </a:extLst>
          </p:cNvPr>
          <p:cNvSpPr>
            <a:spLocks noGrp="1"/>
          </p:cNvSpPr>
          <p:nvPr>
            <p:ph type="title"/>
          </p:nvPr>
        </p:nvSpPr>
        <p:spPr>
          <a:xfrm>
            <a:off x="913775" y="294199"/>
            <a:ext cx="10364451" cy="1017766"/>
          </a:xfrm>
        </p:spPr>
        <p:txBody>
          <a:bodyPr>
            <a:normAutofit/>
          </a:bodyPr>
          <a:lstStyle/>
          <a:p>
            <a:r>
              <a:rPr lang="en-US" sz="3200" b="1" cap="none" dirty="0">
                <a:latin typeface="Times New Roman" panose="02020603050405020304" pitchFamily="18" charset="0"/>
                <a:cs typeface="Times New Roman" panose="02020603050405020304" pitchFamily="18" charset="0"/>
              </a:rPr>
              <a:t>References</a:t>
            </a:r>
            <a:endParaRPr lang="en-IN" sz="3200" cap="none" dirty="0"/>
          </a:p>
        </p:txBody>
      </p:sp>
      <p:sp>
        <p:nvSpPr>
          <p:cNvPr id="3" name="Content Placeholder 2">
            <a:extLst>
              <a:ext uri="{FF2B5EF4-FFF2-40B4-BE49-F238E27FC236}">
                <a16:creationId xmlns:a16="http://schemas.microsoft.com/office/drawing/2014/main" id="{AA808594-7272-47B0-815C-D9AF80FD8EA3}"/>
              </a:ext>
            </a:extLst>
          </p:cNvPr>
          <p:cNvSpPr>
            <a:spLocks noGrp="1"/>
          </p:cNvSpPr>
          <p:nvPr>
            <p:ph sz="quarter" idx="13"/>
          </p:nvPr>
        </p:nvSpPr>
        <p:spPr>
          <a:xfrm>
            <a:off x="913774" y="1216550"/>
            <a:ext cx="10363826" cy="5120640"/>
          </a:xfrm>
        </p:spPr>
        <p:txBody>
          <a:bodyPr>
            <a:normAutofit/>
          </a:bodyPr>
          <a:lstStyle/>
          <a:p>
            <a:pPr marL="457200" indent="-457200" algn="just">
              <a:buFont typeface="+mj-lt"/>
              <a:buAutoNum type="arabicPeriod"/>
            </a:pPr>
            <a:r>
              <a:rPr lang="en-IN" sz="1800" cap="none" dirty="0">
                <a:latin typeface="Times New Roman" panose="02020603050405020304" pitchFamily="18" charset="0"/>
                <a:cs typeface="Times New Roman" panose="02020603050405020304" pitchFamily="18" charset="0"/>
              </a:rPr>
              <a:t>Urcuqui, Christian, Andres Navarro, Jose Osorio, and Melisa García. "Machine learning classifiers to detect malicious websites." In SSN,  </a:t>
            </a:r>
            <a:r>
              <a:rPr lang="en-IN" sz="1800" cap="none">
                <a:latin typeface="Times New Roman" panose="02020603050405020304" pitchFamily="18" charset="0"/>
                <a:cs typeface="Times New Roman" panose="02020603050405020304" pitchFamily="18" charset="0"/>
              </a:rPr>
              <a:t>(2020).</a:t>
            </a:r>
            <a:endParaRPr lang="en-IN" sz="1800" cap="none"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1800" cap="none" dirty="0">
                <a:latin typeface="Times New Roman" panose="02020603050405020304" pitchFamily="18" charset="0"/>
                <a:cs typeface="Times New Roman" panose="02020603050405020304" pitchFamily="18" charset="0"/>
              </a:rPr>
              <a:t> Sun, Bo, Mitsuaki Akiyama, Takeshi Yagi, Mitsuhiro Hatada, and Tatsuya mori. "Automating URL blacklist generation with similarity search approach." IEICE TRANSACTIONS on information and systems  (2016).</a:t>
            </a:r>
          </a:p>
          <a:p>
            <a:pPr marL="457200" indent="-457200" algn="just">
              <a:buFont typeface="+mj-lt"/>
              <a:buAutoNum type="arabicPeriod"/>
            </a:pPr>
            <a:r>
              <a:rPr lang="en-IN" sz="1800" cap="none" dirty="0">
                <a:latin typeface="Times New Roman" panose="02020603050405020304" pitchFamily="18" charset="0"/>
                <a:cs typeface="Times New Roman" panose="02020603050405020304" pitchFamily="18" charset="0"/>
              </a:rPr>
              <a:t>Krishnaveni, S., And K. Sathiyakumari. "Spidernet: An interaction tool for predicting malicious web pages." In international conference on information communication and embedded systems (ICICES2014). IEEE, (2014). </a:t>
            </a:r>
            <a:endParaRPr lang="en-US" sz="1800" cap="none"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1800" cap="none" dirty="0">
                <a:latin typeface="Times New Roman" panose="02020603050405020304" pitchFamily="18" charset="0"/>
                <a:cs typeface="Times New Roman" panose="02020603050405020304" pitchFamily="18" charset="0"/>
              </a:rPr>
              <a:t>Yoo, Suyeon, Sehun Kim, Anil Choudhary, O. P. Roy, and T. Tuithung. "Two-phase malicious web page detection scheme using misuse and anomaly detection." International journal of reliable information and assurance 2, no. 1 (2014).</a:t>
            </a:r>
            <a:endParaRPr lang="en-IN" sz="1800" cap="none" dirty="0"/>
          </a:p>
        </p:txBody>
      </p:sp>
    </p:spTree>
    <p:extLst>
      <p:ext uri="{BB962C8B-B14F-4D97-AF65-F5344CB8AC3E}">
        <p14:creationId xmlns:p14="http://schemas.microsoft.com/office/powerpoint/2010/main" val="589473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81E6-AA5B-4022-A6B3-5B33E2189350}"/>
              </a:ext>
            </a:extLst>
          </p:cNvPr>
          <p:cNvSpPr>
            <a:spLocks noGrp="1"/>
          </p:cNvSpPr>
          <p:nvPr>
            <p:ph type="title"/>
          </p:nvPr>
        </p:nvSpPr>
        <p:spPr>
          <a:xfrm>
            <a:off x="3768919" y="2652905"/>
            <a:ext cx="3159944" cy="1552189"/>
          </a:xfrm>
        </p:spPr>
        <p:txBody>
          <a:bodyPr>
            <a:normAutofit/>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28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D749-09D5-4613-BFD5-8A8D273BB8CD}"/>
              </a:ext>
            </a:extLst>
          </p:cNvPr>
          <p:cNvSpPr>
            <a:spLocks noGrp="1"/>
          </p:cNvSpPr>
          <p:nvPr>
            <p:ph type="title"/>
          </p:nvPr>
        </p:nvSpPr>
        <p:spPr/>
        <p:txBody>
          <a:bodyPr>
            <a:normAutofit/>
          </a:bodyPr>
          <a:lstStyle/>
          <a:p>
            <a:r>
              <a:rPr lang="en-US" sz="3200" b="1" cap="none" dirty="0">
                <a:latin typeface="Times New Roman" panose="02020603050405020304" pitchFamily="18" charset="0"/>
                <a:cs typeface="Times New Roman" panose="02020603050405020304" pitchFamily="18" charset="0"/>
              </a:rPr>
              <a:t>Abstract</a:t>
            </a:r>
            <a:endParaRPr lang="en-IN" sz="3200" b="1" dirty="0"/>
          </a:p>
        </p:txBody>
      </p:sp>
      <p:sp>
        <p:nvSpPr>
          <p:cNvPr id="3" name="Content Placeholder 2">
            <a:extLst>
              <a:ext uri="{FF2B5EF4-FFF2-40B4-BE49-F238E27FC236}">
                <a16:creationId xmlns:a16="http://schemas.microsoft.com/office/drawing/2014/main" id="{B4A1D8D9-6C46-460A-B21D-13E76AF01C27}"/>
              </a:ext>
            </a:extLst>
          </p:cNvPr>
          <p:cNvSpPr>
            <a:spLocks noGrp="1"/>
          </p:cNvSpPr>
          <p:nvPr>
            <p:ph sz="quarter" idx="13"/>
          </p:nvPr>
        </p:nvSpPr>
        <p:spPr>
          <a:xfrm>
            <a:off x="913774" y="2122998"/>
            <a:ext cx="10363826" cy="3668201"/>
          </a:xfrm>
        </p:spPr>
        <p:txBody>
          <a:bodyPr>
            <a:normAutofit/>
          </a:bodyPr>
          <a:lstStyle/>
          <a:p>
            <a:pPr marL="514350" indent="-285750" algn="just">
              <a:lnSpc>
                <a:spcPct val="110000"/>
              </a:lnSpc>
              <a:spcBef>
                <a:spcPts val="1200"/>
              </a:spcBef>
              <a:spcAft>
                <a:spcPts val="1000"/>
              </a:spcAft>
            </a:pPr>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Internet surfing has become a vital part of our daily life. So, to catch the attention of the users' different browser vendors compete to set up the new functionality and advanced features that become the source of attacks for the intruder and the websites are put at hazard. </a:t>
            </a:r>
          </a:p>
          <a:p>
            <a:pPr marL="514350" indent="-285750" algn="just">
              <a:lnSpc>
                <a:spcPct val="110000"/>
              </a:lnSpc>
              <a:spcBef>
                <a:spcPts val="1200"/>
              </a:spcBef>
              <a:spcAft>
                <a:spcPts val="1000"/>
              </a:spcAft>
            </a:pPr>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However, the existing approaches are not adequate to protect the surfers which require an expeditious and precise model that can be able to distinguish between the benign or malicious webpages.</a:t>
            </a:r>
          </a:p>
          <a:p>
            <a:pPr marL="514350" indent="-285750" algn="just">
              <a:lnSpc>
                <a:spcPct val="110000"/>
              </a:lnSpc>
              <a:spcBef>
                <a:spcPts val="1200"/>
              </a:spcBef>
              <a:spcAft>
                <a:spcPts val="1000"/>
              </a:spcAft>
            </a:pPr>
            <a:r>
              <a:rPr lang="en-US" sz="1800" cap="none" dirty="0">
                <a:effectLst/>
                <a:latin typeface="Times New Roman" panose="02020603050405020304" pitchFamily="18" charset="0"/>
                <a:ea typeface="SimSun" panose="02010600030101010101" pitchFamily="2" charset="-122"/>
                <a:cs typeface="Times New Roman" panose="02020603050405020304" pitchFamily="18" charset="0"/>
              </a:rPr>
              <a:t>We design a new classification system to analyze and detect the malicious web pages using machine learning classifiers such as, random forest, support vector machine, naive bayes, logistic regression and some special URL (uniform resource locator) based on extricated features the classifiers are trained to predict the malicious web pages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indent="266700" algn="just">
              <a:lnSpc>
                <a:spcPct val="150000"/>
              </a:lnSpc>
              <a:spcBef>
                <a:spcPts val="1200"/>
              </a:spcBef>
              <a:spcAft>
                <a:spcPts val="1000"/>
              </a:spcAft>
            </a:pP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266440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5B6D-8570-40EA-AE20-745F73E533E6}"/>
              </a:ext>
            </a:extLst>
          </p:cNvPr>
          <p:cNvSpPr>
            <a:spLocks noGrp="1"/>
          </p:cNvSpPr>
          <p:nvPr>
            <p:ph type="title"/>
          </p:nvPr>
        </p:nvSpPr>
        <p:spPr>
          <a:xfrm>
            <a:off x="913775" y="618517"/>
            <a:ext cx="10364451" cy="979695"/>
          </a:xfrm>
        </p:spPr>
        <p:txBody>
          <a:bodyPr>
            <a:normAutofit/>
          </a:bodyPr>
          <a:lstStyle/>
          <a:p>
            <a:r>
              <a:rPr lang="en-US" sz="3200" b="1" cap="none" dirty="0">
                <a:latin typeface="Times New Roman" panose="02020603050405020304" pitchFamily="18" charset="0"/>
                <a:cs typeface="Times New Roman" panose="02020603050405020304" pitchFamily="18" charset="0"/>
              </a:rPr>
              <a:t>Introduction</a:t>
            </a:r>
            <a:endParaRPr lang="en-IN" sz="3200" cap="none" dirty="0"/>
          </a:p>
        </p:txBody>
      </p:sp>
      <p:sp>
        <p:nvSpPr>
          <p:cNvPr id="3" name="Content Placeholder 2">
            <a:extLst>
              <a:ext uri="{FF2B5EF4-FFF2-40B4-BE49-F238E27FC236}">
                <a16:creationId xmlns:a16="http://schemas.microsoft.com/office/drawing/2014/main" id="{93D88B90-44FC-48BD-B7D2-957FF8D74FAE}"/>
              </a:ext>
            </a:extLst>
          </p:cNvPr>
          <p:cNvSpPr>
            <a:spLocks noGrp="1"/>
          </p:cNvSpPr>
          <p:nvPr>
            <p:ph sz="quarter" idx="13"/>
          </p:nvPr>
        </p:nvSpPr>
        <p:spPr>
          <a:xfrm>
            <a:off x="913774" y="1765190"/>
            <a:ext cx="10363826" cy="4026009"/>
          </a:xfrm>
        </p:spPr>
        <p:txBody>
          <a:bodyPr>
            <a:normAutofit/>
          </a:bodyPr>
          <a:lstStyle/>
          <a:p>
            <a:pPr algn="just">
              <a:lnSpc>
                <a:spcPct val="150000"/>
              </a:lnSpc>
            </a:pPr>
            <a:r>
              <a:rPr lang="en-IN" sz="1800" cap="none" dirty="0">
                <a:latin typeface="Times New Roman" panose="02020603050405020304" pitchFamily="18" charset="0"/>
                <a:cs typeface="Times New Roman" panose="02020603050405020304" pitchFamily="18" charset="0"/>
              </a:rPr>
              <a:t>With the rapid development of the web, more and more services like internet banking, e-commerce, social networking, shopping, making a bill payment, e-learning, etc. Are available to users and they are surfing the internet via browsers or web application. </a:t>
            </a:r>
          </a:p>
          <a:p>
            <a:pPr algn="just">
              <a:lnSpc>
                <a:spcPct val="150000"/>
              </a:lnSpc>
            </a:pPr>
            <a:r>
              <a:rPr lang="en-IN" sz="1800" cap="none" dirty="0">
                <a:latin typeface="Times New Roman" panose="02020603050405020304" pitchFamily="18" charset="0"/>
                <a:cs typeface="Times New Roman" panose="02020603050405020304" pitchFamily="18" charset="0"/>
              </a:rPr>
              <a:t>Malicious web sites which allows the invaders to detect the vulnerabilities on the web page and inject the payloads to get remote access to victim’s web page.</a:t>
            </a:r>
          </a:p>
          <a:p>
            <a:pPr algn="just">
              <a:lnSpc>
                <a:spcPct val="150000"/>
              </a:lnSpc>
            </a:pPr>
            <a:r>
              <a:rPr lang="en-IN" sz="1800" cap="none" dirty="0">
                <a:latin typeface="Times New Roman" panose="02020603050405020304" pitchFamily="18" charset="0"/>
                <a:cs typeface="Times New Roman" panose="02020603050405020304" pitchFamily="18" charset="0"/>
              </a:rPr>
              <a:t>We use four machine learning classifiers to classify the web site into two classes malicious and friendly web page.</a:t>
            </a:r>
          </a:p>
          <a:p>
            <a:pPr algn="just">
              <a:lnSpc>
                <a:spcPct val="150000"/>
              </a:lnSpc>
            </a:pPr>
            <a:r>
              <a:rPr lang="en-IN" sz="1800" cap="none" dirty="0">
                <a:latin typeface="Times New Roman" panose="02020603050405020304" pitchFamily="18" charset="0"/>
                <a:cs typeface="Times New Roman" panose="02020603050405020304" pitchFamily="18" charset="0"/>
              </a:rPr>
              <a:t> The web pages were distinguished as malicious or not based upon features</a:t>
            </a:r>
            <a:r>
              <a:rPr lang="en-IN" sz="2400" cap="none" dirty="0">
                <a:latin typeface="Times New Roman" panose="02020603050405020304" pitchFamily="18" charset="0"/>
                <a:cs typeface="Times New Roman" panose="02020603050405020304" pitchFamily="18" charset="0"/>
              </a:rPr>
              <a:t>.</a:t>
            </a:r>
            <a:endParaRPr lang="en-IN" sz="2000" cap="none" dirty="0">
              <a:latin typeface="Times New Roman" panose="02020603050405020304" pitchFamily="18" charset="0"/>
              <a:cs typeface="Times New Roman" panose="02020603050405020304" pitchFamily="18" charset="0"/>
            </a:endParaRPr>
          </a:p>
          <a:p>
            <a:pPr algn="just">
              <a:lnSpc>
                <a:spcPct val="150000"/>
              </a:lnSpc>
            </a:pPr>
            <a:endParaRPr lang="en-IN" cap="none" dirty="0"/>
          </a:p>
        </p:txBody>
      </p:sp>
    </p:spTree>
    <p:extLst>
      <p:ext uri="{BB962C8B-B14F-4D97-AF65-F5344CB8AC3E}">
        <p14:creationId xmlns:p14="http://schemas.microsoft.com/office/powerpoint/2010/main" val="159618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FA46-8D41-4299-82F1-C7775BD98D36}"/>
              </a:ext>
            </a:extLst>
          </p:cNvPr>
          <p:cNvSpPr>
            <a:spLocks noGrp="1"/>
          </p:cNvSpPr>
          <p:nvPr>
            <p:ph type="title"/>
          </p:nvPr>
        </p:nvSpPr>
        <p:spPr>
          <a:xfrm>
            <a:off x="913775" y="326004"/>
            <a:ext cx="10364451" cy="1327868"/>
          </a:xfrm>
        </p:spPr>
        <p:txBody>
          <a:bodyPr>
            <a:normAutofit/>
          </a:bodyPr>
          <a:lstStyle/>
          <a:p>
            <a:r>
              <a:rPr lang="en-US" sz="3200" b="1" cap="none" dirty="0">
                <a:latin typeface="Times New Roman" panose="02020603050405020304" pitchFamily="18" charset="0"/>
                <a:cs typeface="Times New Roman" panose="02020603050405020304" pitchFamily="18" charset="0"/>
              </a:rPr>
              <a:t>Domain description</a:t>
            </a:r>
            <a:endParaRPr lang="en-IN" sz="3200" cap="none" dirty="0"/>
          </a:p>
        </p:txBody>
      </p:sp>
      <p:sp>
        <p:nvSpPr>
          <p:cNvPr id="3" name="Content Placeholder 2">
            <a:extLst>
              <a:ext uri="{FF2B5EF4-FFF2-40B4-BE49-F238E27FC236}">
                <a16:creationId xmlns:a16="http://schemas.microsoft.com/office/drawing/2014/main" id="{19E04B7C-CE8A-45DB-8350-7383E7650581}"/>
              </a:ext>
            </a:extLst>
          </p:cNvPr>
          <p:cNvSpPr>
            <a:spLocks noGrp="1"/>
          </p:cNvSpPr>
          <p:nvPr>
            <p:ph sz="quarter" idx="13"/>
          </p:nvPr>
        </p:nvSpPr>
        <p:spPr>
          <a:xfrm>
            <a:off x="913774" y="1502797"/>
            <a:ext cx="10363826" cy="4683317"/>
          </a:xfrm>
        </p:spPr>
        <p:txBody>
          <a:bodyPr>
            <a:normAutofit/>
          </a:bodyPr>
          <a:lstStyle/>
          <a:p>
            <a:pPr algn="just">
              <a:lnSpc>
                <a:spcPct val="150000"/>
              </a:lnSpc>
            </a:pPr>
            <a:r>
              <a:rPr lang="en-US" sz="1800" cap="none" dirty="0">
                <a:latin typeface="Times New Roman" panose="02020603050405020304" pitchFamily="18" charset="0"/>
                <a:cs typeface="Times New Roman" panose="02020603050405020304" pitchFamily="18" charset="0"/>
              </a:rPr>
              <a:t>Machine learning is a technology which has ability to learn from the past experience and able to make the predictions based on it’s experience.</a:t>
            </a:r>
          </a:p>
          <a:p>
            <a:pPr algn="just">
              <a:lnSpc>
                <a:spcPct val="150000"/>
              </a:lnSpc>
            </a:pPr>
            <a:r>
              <a:rPr lang="en-US" sz="1800" cap="none" dirty="0">
                <a:latin typeface="Times New Roman" panose="02020603050405020304" pitchFamily="18" charset="0"/>
                <a:cs typeface="Times New Roman" panose="02020603050405020304" pitchFamily="18" charset="0"/>
              </a:rPr>
              <a:t>The major objective of machine learning algorithms is mainly used for classification, prediction, image recognition etc.</a:t>
            </a:r>
          </a:p>
          <a:p>
            <a:pPr algn="just">
              <a:lnSpc>
                <a:spcPct val="150000"/>
              </a:lnSpc>
            </a:pPr>
            <a:r>
              <a:rPr lang="en-US" sz="1800" cap="none" dirty="0">
                <a:latin typeface="Times New Roman" panose="02020603050405020304" pitchFamily="18" charset="0"/>
                <a:cs typeface="Times New Roman" panose="02020603050405020304" pitchFamily="18" charset="0"/>
              </a:rPr>
              <a:t>The major building blocks of machine learning is:</a:t>
            </a:r>
          </a:p>
          <a:p>
            <a:pPr lvl="2" algn="just">
              <a:lnSpc>
                <a:spcPct val="150000"/>
              </a:lnSpc>
            </a:pPr>
            <a:r>
              <a:rPr lang="en-US" sz="1800" cap="none" dirty="0">
                <a:latin typeface="Times New Roman" panose="02020603050405020304" pitchFamily="18" charset="0"/>
                <a:cs typeface="Times New Roman" panose="02020603050405020304" pitchFamily="18" charset="0"/>
              </a:rPr>
              <a:t>Building a model</a:t>
            </a:r>
          </a:p>
          <a:p>
            <a:pPr lvl="2" algn="just">
              <a:lnSpc>
                <a:spcPct val="150000"/>
              </a:lnSpc>
            </a:pPr>
            <a:r>
              <a:rPr lang="en-US" sz="1800" cap="none" dirty="0">
                <a:latin typeface="Times New Roman" panose="02020603050405020304" pitchFamily="18" charset="0"/>
                <a:cs typeface="Times New Roman" panose="02020603050405020304" pitchFamily="18" charset="0"/>
              </a:rPr>
              <a:t>Training the data </a:t>
            </a:r>
          </a:p>
          <a:p>
            <a:pPr lvl="2" algn="just">
              <a:lnSpc>
                <a:spcPct val="150000"/>
              </a:lnSpc>
            </a:pPr>
            <a:r>
              <a:rPr lang="en-US" sz="1800" cap="none" dirty="0">
                <a:latin typeface="Times New Roman" panose="02020603050405020304" pitchFamily="18" charset="0"/>
                <a:cs typeface="Times New Roman" panose="02020603050405020304" pitchFamily="18" charset="0"/>
              </a:rPr>
              <a:t>Testing the data</a:t>
            </a:r>
          </a:p>
          <a:p>
            <a:pPr lvl="2" algn="just">
              <a:lnSpc>
                <a:spcPct val="150000"/>
              </a:lnSpc>
            </a:pPr>
            <a:r>
              <a:rPr lang="en-US" sz="1800" cap="none" dirty="0">
                <a:latin typeface="Times New Roman" panose="02020603050405020304" pitchFamily="18" charset="0"/>
                <a:cs typeface="Times New Roman" panose="02020603050405020304" pitchFamily="18" charset="0"/>
              </a:rPr>
              <a:t>Evaluation of model	</a:t>
            </a:r>
          </a:p>
          <a:p>
            <a:endParaRPr lang="en-IN" dirty="0"/>
          </a:p>
        </p:txBody>
      </p:sp>
    </p:spTree>
    <p:extLst>
      <p:ext uri="{BB962C8B-B14F-4D97-AF65-F5344CB8AC3E}">
        <p14:creationId xmlns:p14="http://schemas.microsoft.com/office/powerpoint/2010/main" val="356102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233F-6391-48E6-8CA6-D76C4BCFDC77}"/>
              </a:ext>
            </a:extLst>
          </p:cNvPr>
          <p:cNvSpPr>
            <a:spLocks noGrp="1"/>
          </p:cNvSpPr>
          <p:nvPr>
            <p:ph type="title"/>
          </p:nvPr>
        </p:nvSpPr>
        <p:spPr>
          <a:xfrm>
            <a:off x="913775" y="618518"/>
            <a:ext cx="10364451" cy="1170526"/>
          </a:xfrm>
        </p:spPr>
        <p:txBody>
          <a:bodyPr>
            <a:normAutofit/>
          </a:bodyPr>
          <a:lstStyle/>
          <a:p>
            <a:r>
              <a:rPr lang="en-US" sz="3200" b="1" cap="none" dirty="0">
                <a:latin typeface="Times New Roman" panose="02020603050405020304" pitchFamily="18" charset="0"/>
                <a:cs typeface="Times New Roman" panose="02020603050405020304" pitchFamily="18" charset="0"/>
              </a:rPr>
              <a:t>Existing system</a:t>
            </a:r>
            <a:endParaRPr lang="en-IN" sz="3200" cap="none" dirty="0"/>
          </a:p>
        </p:txBody>
      </p:sp>
      <p:sp>
        <p:nvSpPr>
          <p:cNvPr id="3" name="Content Placeholder 2">
            <a:extLst>
              <a:ext uri="{FF2B5EF4-FFF2-40B4-BE49-F238E27FC236}">
                <a16:creationId xmlns:a16="http://schemas.microsoft.com/office/drawing/2014/main" id="{F5DF371B-6A73-4561-A018-3AF53BF0AD68}"/>
              </a:ext>
            </a:extLst>
          </p:cNvPr>
          <p:cNvSpPr>
            <a:spLocks noGrp="1"/>
          </p:cNvSpPr>
          <p:nvPr>
            <p:ph sz="quarter" idx="13"/>
          </p:nvPr>
        </p:nvSpPr>
        <p:spPr/>
        <p:txBody>
          <a:bodyPr>
            <a:normAutofit/>
          </a:bodyPr>
          <a:lstStyle/>
          <a:p>
            <a:r>
              <a:rPr lang="en-IN" sz="1600" cap="none" dirty="0">
                <a:latin typeface="Times New Roman" panose="02020603050405020304" pitchFamily="18" charset="0"/>
                <a:cs typeface="Times New Roman" panose="02020603050405020304" pitchFamily="18" charset="0"/>
              </a:rPr>
              <a:t>Detection of harmful web pages can be done by using </a:t>
            </a:r>
            <a:r>
              <a:rPr lang="en-US" sz="1600" cap="none" dirty="0">
                <a:effectLst/>
                <a:latin typeface="Times New Roman" panose="02020603050405020304" pitchFamily="18" charset="0"/>
                <a:ea typeface="Calibri" panose="020F0502020204030204" pitchFamily="34" charset="0"/>
              </a:rPr>
              <a:t>Naive bayes classifier.</a:t>
            </a:r>
          </a:p>
          <a:p>
            <a:r>
              <a:rPr lang="en-US" sz="1600" cap="none" dirty="0">
                <a:latin typeface="Times New Roman" panose="02020603050405020304" pitchFamily="18" charset="0"/>
                <a:cs typeface="Times New Roman" panose="02020603050405020304" pitchFamily="18" charset="0"/>
              </a:rPr>
              <a:t>By using this classifier it typically detects URLs which are harmful.</a:t>
            </a:r>
          </a:p>
          <a:p>
            <a:r>
              <a:rPr lang="en-US" sz="1600" cap="none" dirty="0">
                <a:latin typeface="Times New Roman" panose="02020603050405020304" pitchFamily="18" charset="0"/>
                <a:cs typeface="Times New Roman" panose="02020603050405020304" pitchFamily="18" charset="0"/>
              </a:rPr>
              <a:t>The results of using this classifier is more expensive and time consuming.</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6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6546-7BE7-4228-AFC5-EEB3E688FFAC}"/>
              </a:ext>
            </a:extLst>
          </p:cNvPr>
          <p:cNvSpPr>
            <a:spLocks noGrp="1"/>
          </p:cNvSpPr>
          <p:nvPr>
            <p:ph type="title"/>
          </p:nvPr>
        </p:nvSpPr>
        <p:spPr/>
        <p:txBody>
          <a:bodyPr>
            <a:normAutofit/>
          </a:bodyPr>
          <a:lstStyle/>
          <a:p>
            <a:r>
              <a:rPr lang="en-US" sz="3200" b="1" cap="none" dirty="0">
                <a:latin typeface="Times New Roman" panose="02020603050405020304" pitchFamily="18" charset="0"/>
                <a:cs typeface="Times New Roman" panose="02020603050405020304" pitchFamily="18" charset="0"/>
              </a:rPr>
              <a:t>Drawbacks of existing system</a:t>
            </a:r>
            <a:endParaRPr lang="en-IN" sz="3200" cap="none" dirty="0"/>
          </a:p>
        </p:txBody>
      </p:sp>
      <p:sp>
        <p:nvSpPr>
          <p:cNvPr id="3" name="Content Placeholder 2">
            <a:extLst>
              <a:ext uri="{FF2B5EF4-FFF2-40B4-BE49-F238E27FC236}">
                <a16:creationId xmlns:a16="http://schemas.microsoft.com/office/drawing/2014/main" id="{AF9CBDEA-9DD1-44C1-9CE3-E9BC384A7AA6}"/>
              </a:ext>
            </a:extLst>
          </p:cNvPr>
          <p:cNvSpPr>
            <a:spLocks noGrp="1"/>
          </p:cNvSpPr>
          <p:nvPr>
            <p:ph sz="quarter" idx="13"/>
          </p:nvPr>
        </p:nvSpPr>
        <p:spPr/>
        <p:txBody>
          <a:bodyPr/>
          <a:lstStyle/>
          <a:p>
            <a:pPr algn="just">
              <a:lnSpc>
                <a:spcPct val="150000"/>
              </a:lnSpc>
              <a:spcAft>
                <a:spcPts val="800"/>
              </a:spcAft>
            </a:pPr>
            <a:r>
              <a:rPr lang="en-US" sz="18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More expensive.</a:t>
            </a:r>
            <a:endParaRPr lang="en-IN" sz="1800" cap="none"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Difficult to scale up.</a:t>
            </a:r>
            <a:endParaRPr lang="en-IN" sz="1800" cap="none"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Time consuming.</a:t>
            </a:r>
            <a:endParaRPr lang="en-IN" sz="18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800" cap="none"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57888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CB9A-3F1D-4AFA-BB96-DBF96BE1BB71}"/>
              </a:ext>
            </a:extLst>
          </p:cNvPr>
          <p:cNvSpPr>
            <a:spLocks noGrp="1"/>
          </p:cNvSpPr>
          <p:nvPr>
            <p:ph type="title"/>
          </p:nvPr>
        </p:nvSpPr>
        <p:spPr/>
        <p:txBody>
          <a:bodyPr>
            <a:normAutofit/>
          </a:bodyPr>
          <a:lstStyle/>
          <a:p>
            <a:r>
              <a:rPr lang="en-US" sz="3200" b="1" cap="none" dirty="0">
                <a:latin typeface="Times New Roman" panose="02020603050405020304" pitchFamily="18" charset="0"/>
                <a:cs typeface="Times New Roman" panose="02020603050405020304" pitchFamily="18" charset="0"/>
              </a:rPr>
              <a:t>Proposed system</a:t>
            </a:r>
            <a:endParaRPr lang="en-IN" sz="3200" cap="none" dirty="0"/>
          </a:p>
        </p:txBody>
      </p:sp>
      <p:sp>
        <p:nvSpPr>
          <p:cNvPr id="3" name="Content Placeholder 2">
            <a:extLst>
              <a:ext uri="{FF2B5EF4-FFF2-40B4-BE49-F238E27FC236}">
                <a16:creationId xmlns:a16="http://schemas.microsoft.com/office/drawing/2014/main" id="{5698AD5F-BFAE-4B55-A925-3EC620F61176}"/>
              </a:ext>
            </a:extLst>
          </p:cNvPr>
          <p:cNvSpPr>
            <a:spLocks noGrp="1"/>
          </p:cNvSpPr>
          <p:nvPr>
            <p:ph sz="quarter" idx="13"/>
          </p:nvPr>
        </p:nvSpPr>
        <p:spPr/>
        <p:txBody>
          <a:bodyPr/>
          <a:lstStyle/>
          <a:p>
            <a:r>
              <a:rPr lang="en-IN" sz="1800" cap="none" dirty="0">
                <a:latin typeface="Times New Roman" panose="02020603050405020304" pitchFamily="18" charset="0"/>
                <a:cs typeface="Times New Roman" panose="02020603050405020304" pitchFamily="18" charset="0"/>
              </a:rPr>
              <a:t>Our method uses a variety of discriminative features including textual properties, link structures, webpage contents, DNS information, and network trafﬁc.</a:t>
            </a:r>
          </a:p>
          <a:p>
            <a:r>
              <a:rPr lang="en-IN" sz="1800" cap="none" dirty="0">
                <a:latin typeface="Times New Roman" panose="02020603050405020304" pitchFamily="18" charset="0"/>
                <a:cs typeface="Times New Roman" panose="02020603050405020304" pitchFamily="18" charset="0"/>
              </a:rPr>
              <a:t> Many of these features are novel and highly effective. </a:t>
            </a:r>
          </a:p>
          <a:p>
            <a:pPr marL="0" indent="0">
              <a:buNone/>
            </a:pPr>
            <a:endParaRPr lang="en-IN" dirty="0"/>
          </a:p>
        </p:txBody>
      </p:sp>
    </p:spTree>
    <p:extLst>
      <p:ext uri="{BB962C8B-B14F-4D97-AF65-F5344CB8AC3E}">
        <p14:creationId xmlns:p14="http://schemas.microsoft.com/office/powerpoint/2010/main" val="48960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25A8-3C98-442D-845C-E73ACA41ACEC}"/>
              </a:ext>
            </a:extLst>
          </p:cNvPr>
          <p:cNvSpPr>
            <a:spLocks noGrp="1"/>
          </p:cNvSpPr>
          <p:nvPr>
            <p:ph type="title"/>
          </p:nvPr>
        </p:nvSpPr>
        <p:spPr/>
        <p:txBody>
          <a:bodyPr>
            <a:normAutofit/>
          </a:bodyPr>
          <a:lstStyle/>
          <a:p>
            <a:r>
              <a:rPr lang="en-US" sz="3200" b="1" cap="none" dirty="0">
                <a:latin typeface="Times New Roman" panose="02020603050405020304" pitchFamily="18" charset="0"/>
                <a:cs typeface="Times New Roman" panose="02020603050405020304" pitchFamily="18" charset="0"/>
              </a:rPr>
              <a:t>Advantages</a:t>
            </a:r>
            <a:endParaRPr lang="en-IN" sz="3200" cap="none" dirty="0"/>
          </a:p>
        </p:txBody>
      </p:sp>
      <p:sp>
        <p:nvSpPr>
          <p:cNvPr id="3" name="Content Placeholder 2">
            <a:extLst>
              <a:ext uri="{FF2B5EF4-FFF2-40B4-BE49-F238E27FC236}">
                <a16:creationId xmlns:a16="http://schemas.microsoft.com/office/drawing/2014/main" id="{67287C0E-47E3-4B32-983B-B70F3A909B35}"/>
              </a:ext>
            </a:extLst>
          </p:cNvPr>
          <p:cNvSpPr>
            <a:spLocks noGrp="1"/>
          </p:cNvSpPr>
          <p:nvPr>
            <p:ph sz="quarter" idx="13"/>
          </p:nvPr>
        </p:nvSpPr>
        <p:spPr/>
        <p:txBody>
          <a:bodyPr/>
          <a:lstStyle/>
          <a:p>
            <a:pPr lvl="0"/>
            <a:r>
              <a:rPr lang="en-IN" sz="1800" cap="none" dirty="0">
                <a:latin typeface="Times New Roman" panose="02020603050405020304" pitchFamily="18" charset="0"/>
                <a:cs typeface="Times New Roman" panose="02020603050405020304" pitchFamily="18" charset="0"/>
              </a:rPr>
              <a:t>Cheaper to operate.</a:t>
            </a:r>
          </a:p>
          <a:p>
            <a:pPr lvl="0"/>
            <a:r>
              <a:rPr lang="en-IN" sz="1800" cap="none" dirty="0">
                <a:latin typeface="Times New Roman" panose="02020603050405020304" pitchFamily="18" charset="0"/>
                <a:cs typeface="Times New Roman" panose="02020603050405020304" pitchFamily="18" charset="0"/>
              </a:rPr>
              <a:t>It can be scaled up quickly.</a:t>
            </a:r>
          </a:p>
          <a:p>
            <a:pPr lvl="0"/>
            <a:r>
              <a:rPr lang="en-IN" sz="1800" cap="none" dirty="0">
                <a:latin typeface="Times New Roman" panose="02020603050405020304" pitchFamily="18" charset="0"/>
                <a:cs typeface="Times New Roman" panose="02020603050405020304" pitchFamily="18" charset="0"/>
              </a:rPr>
              <a:t>Accuracy is maximum.</a:t>
            </a:r>
            <a:endParaRPr lang="en-US" sz="1800" cap="none" dirty="0">
              <a:latin typeface="Times New Roman" pitchFamily="18" charset="0"/>
              <a:cs typeface="Times New Roman" pitchFamily="18" charset="0"/>
            </a:endParaRPr>
          </a:p>
          <a:p>
            <a:r>
              <a:rPr lang="en-IN" sz="1800" cap="none" dirty="0">
                <a:latin typeface="Times New Roman" panose="02020603050405020304" pitchFamily="18" charset="0"/>
                <a:cs typeface="Times New Roman" panose="02020603050405020304" pitchFamily="18" charset="0"/>
              </a:rPr>
              <a:t>Prediction results are accurate.</a:t>
            </a:r>
            <a:endParaRPr lang="en-US" sz="1800" cap="none"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108359210"/>
      </p:ext>
    </p:extLst>
  </p:cSld>
  <p:clrMapOvr>
    <a:masterClrMapping/>
  </p:clrMapOvr>
</p:sld>
</file>

<file path=ppt/theme/theme1.xml><?xml version="1.0" encoding="utf-8"?>
<a:theme xmlns:a="http://schemas.openxmlformats.org/drawingml/2006/main" name="Dropl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Ion Boardroom</Template>
  <TotalTime>778</TotalTime>
  <Words>1246</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SimSun</vt:lpstr>
      <vt:lpstr>Arial</vt:lpstr>
      <vt:lpstr>Calibri</vt:lpstr>
      <vt:lpstr>Times New Roman</vt:lpstr>
      <vt:lpstr>Tw Cen MT</vt:lpstr>
      <vt:lpstr>Wingdings</vt:lpstr>
      <vt:lpstr>Droplet</vt:lpstr>
      <vt:lpstr>Hazard detection of websites using Machine Learning </vt:lpstr>
      <vt:lpstr>Contents</vt:lpstr>
      <vt:lpstr>Abstract</vt:lpstr>
      <vt:lpstr>Introduction</vt:lpstr>
      <vt:lpstr>Domain description</vt:lpstr>
      <vt:lpstr>Existing system</vt:lpstr>
      <vt:lpstr>Drawbacks of existing system</vt:lpstr>
      <vt:lpstr>Proposed system</vt:lpstr>
      <vt:lpstr>Advantages</vt:lpstr>
      <vt:lpstr>System requirements</vt:lpstr>
      <vt:lpstr>Architecture</vt:lpstr>
      <vt:lpstr>PowerPoint Presentation</vt:lpstr>
      <vt:lpstr>PowerPoint Presentation</vt:lpstr>
      <vt:lpstr>PowerPoint Presentation</vt:lpstr>
      <vt:lpstr>List of modules</vt:lpstr>
      <vt:lpstr>PowerPoint Presentation</vt:lpstr>
      <vt:lpstr>PowerPoint Presentation</vt:lpstr>
      <vt:lpstr>Screenshots of output</vt:lpstr>
      <vt:lpstr>PowerPoint Presentation</vt:lpstr>
      <vt:lpstr>PowerPoint Presentation</vt:lpstr>
      <vt:lpstr>Result analysis </vt:lpstr>
      <vt:lpstr>PowerPoint Presentation</vt:lpstr>
      <vt:lpstr>Graph</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Hazard Identification and detection of websites using Machine Learning</dc:title>
  <dc:creator>Anitha Vadla</dc:creator>
  <cp:lastModifiedBy>Hp</cp:lastModifiedBy>
  <cp:revision>33</cp:revision>
  <dcterms:created xsi:type="dcterms:W3CDTF">2022-02-08T06:22:45Z</dcterms:created>
  <dcterms:modified xsi:type="dcterms:W3CDTF">2023-03-01T08:29:42Z</dcterms:modified>
</cp:coreProperties>
</file>