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4"/>
  </p:notesMasterIdLst>
  <p:sldIdLst>
    <p:sldId id="401" r:id="rId5"/>
    <p:sldId id="403" r:id="rId6"/>
    <p:sldId id="402" r:id="rId7"/>
    <p:sldId id="411" r:id="rId8"/>
    <p:sldId id="412" r:id="rId9"/>
    <p:sldId id="426" r:id="rId10"/>
    <p:sldId id="413" r:id="rId11"/>
    <p:sldId id="414" r:id="rId12"/>
    <p:sldId id="415" r:id="rId13"/>
    <p:sldId id="416" r:id="rId14"/>
    <p:sldId id="419" r:id="rId15"/>
    <p:sldId id="420" r:id="rId16"/>
    <p:sldId id="421" r:id="rId17"/>
    <p:sldId id="422" r:id="rId18"/>
    <p:sldId id="423" r:id="rId19"/>
    <p:sldId id="425" r:id="rId20"/>
    <p:sldId id="417" r:id="rId21"/>
    <p:sldId id="424" r:id="rId22"/>
    <p:sldId id="40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F1E1D1-65A4-4241-8C8C-F1AAB7741FB8}" v="7" dt="2023-09-27T05:57:02.1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08" autoAdjust="0"/>
  </p:normalViewPr>
  <p:slideViewPr>
    <p:cSldViewPr snapToGrid="0">
      <p:cViewPr varScale="1">
        <p:scale>
          <a:sx n="82" d="100"/>
          <a:sy n="82" d="100"/>
        </p:scale>
        <p:origin x="720" y="72"/>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hosh Malipeddy" userId="6391318c-4ab6-4093-b8a1-30061d8d8ff7" providerId="ADAL" clId="{BBB71B29-0636-4042-9C4C-C6B424C774A4}"/>
    <pc:docChg chg="custSel addSld delSld modSld">
      <pc:chgData name="Santhosh Malipeddy" userId="6391318c-4ab6-4093-b8a1-30061d8d8ff7" providerId="ADAL" clId="{BBB71B29-0636-4042-9C4C-C6B424C774A4}" dt="2023-09-28T04:15:35.522" v="13" actId="2696"/>
      <pc:docMkLst>
        <pc:docMk/>
      </pc:docMkLst>
      <pc:sldChg chg="modSp mod">
        <pc:chgData name="Santhosh Malipeddy" userId="6391318c-4ab6-4093-b8a1-30061d8d8ff7" providerId="ADAL" clId="{BBB71B29-0636-4042-9C4C-C6B424C774A4}" dt="2023-09-27T09:01:35.332" v="8" actId="20577"/>
        <pc:sldMkLst>
          <pc:docMk/>
          <pc:sldMk cId="3430753421" sldId="414"/>
        </pc:sldMkLst>
        <pc:spChg chg="mod">
          <ac:chgData name="Santhosh Malipeddy" userId="6391318c-4ab6-4093-b8a1-30061d8d8ff7" providerId="ADAL" clId="{BBB71B29-0636-4042-9C4C-C6B424C774A4}" dt="2023-09-27T09:01:35.332" v="8" actId="20577"/>
          <ac:spMkLst>
            <pc:docMk/>
            <pc:sldMk cId="3430753421" sldId="414"/>
            <ac:spMk id="6" creationId="{E973D521-EE7E-4253-F5E2-0E6F98D91CDD}"/>
          </ac:spMkLst>
        </pc:spChg>
      </pc:sldChg>
      <pc:sldChg chg="delSp new del mod modShow">
        <pc:chgData name="Santhosh Malipeddy" userId="6391318c-4ab6-4093-b8a1-30061d8d8ff7" providerId="ADAL" clId="{BBB71B29-0636-4042-9C4C-C6B424C774A4}" dt="2023-09-28T04:15:35.522" v="13" actId="2696"/>
        <pc:sldMkLst>
          <pc:docMk/>
          <pc:sldMk cId="3762481132" sldId="427"/>
        </pc:sldMkLst>
        <pc:spChg chg="del">
          <ac:chgData name="Santhosh Malipeddy" userId="6391318c-4ab6-4093-b8a1-30061d8d8ff7" providerId="ADAL" clId="{BBB71B29-0636-4042-9C4C-C6B424C774A4}" dt="2023-09-28T04:15:05.357" v="10" actId="478"/>
          <ac:spMkLst>
            <pc:docMk/>
            <pc:sldMk cId="3762481132" sldId="427"/>
            <ac:spMk id="2" creationId="{B0CF1B5C-D81A-BF9F-182A-63E1D8E22DA0}"/>
          </ac:spMkLst>
        </pc:spChg>
        <pc:spChg chg="del">
          <ac:chgData name="Santhosh Malipeddy" userId="6391318c-4ab6-4093-b8a1-30061d8d8ff7" providerId="ADAL" clId="{BBB71B29-0636-4042-9C4C-C6B424C774A4}" dt="2023-09-28T04:15:08.398" v="11" actId="478"/>
          <ac:spMkLst>
            <pc:docMk/>
            <pc:sldMk cId="3762481132" sldId="427"/>
            <ac:spMk id="3" creationId="{D55BC587-CC30-07E8-A974-4672DD29396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9/28/2023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61210" y="1418253"/>
            <a:ext cx="7361852" cy="4665305"/>
          </a:xfrm>
        </p:spPr>
        <p:txBody>
          <a:bodyPr>
            <a:normAutofit/>
          </a:bodyPr>
          <a:lstStyle/>
          <a:p>
            <a:r>
              <a:rPr lang="en-US" sz="5400" dirty="0" err="1"/>
              <a:t>CureWell</a:t>
            </a:r>
            <a:r>
              <a:rPr lang="en-US" sz="5400" dirty="0"/>
              <a:t> Hospital Management Web Application</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a:xfrm>
            <a:off x="8875838" y="3890865"/>
            <a:ext cx="3401568" cy="3252017"/>
          </a:xfrm>
        </p:spPr>
        <p:txBody>
          <a:bodyPr>
            <a:normAutofit fontScale="92500" lnSpcReduction="20000"/>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Presentees</a:t>
            </a:r>
            <a:r>
              <a:rPr lang="en-US" sz="2400" b="1"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B. Kumar</a:t>
            </a:r>
          </a:p>
          <a:p>
            <a:r>
              <a:rPr lang="en-US" sz="2400" dirty="0">
                <a:latin typeface="Times New Roman" panose="02020603050405020304" pitchFamily="18" charset="0"/>
                <a:cs typeface="Times New Roman" panose="02020603050405020304" pitchFamily="18" charset="0"/>
              </a:rPr>
              <a:t>M. Santhosh</a:t>
            </a:r>
          </a:p>
          <a:p>
            <a:r>
              <a:rPr lang="en-US" sz="2400" dirty="0">
                <a:latin typeface="Times New Roman" panose="02020603050405020304" pitchFamily="18" charset="0"/>
                <a:cs typeface="Times New Roman" panose="02020603050405020304" pitchFamily="18" charset="0"/>
              </a:rPr>
              <a:t>R. Vinay</a:t>
            </a:r>
          </a:p>
          <a:p>
            <a:r>
              <a:rPr lang="en-US" sz="2400" dirty="0">
                <a:latin typeface="Times New Roman" panose="02020603050405020304" pitchFamily="18" charset="0"/>
                <a:cs typeface="Times New Roman" panose="02020603050405020304" pitchFamily="18" charset="0"/>
              </a:rPr>
              <a:t>M. </a:t>
            </a:r>
            <a:r>
              <a:rPr lang="en-US" sz="2400" dirty="0" err="1">
                <a:latin typeface="Times New Roman" panose="02020603050405020304" pitchFamily="18" charset="0"/>
                <a:cs typeface="Times New Roman" panose="02020603050405020304" pitchFamily="18" charset="0"/>
              </a:rPr>
              <a:t>Mothish</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 Naveen</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FF1B-A337-16C0-8353-783840AC8913}"/>
              </a:ext>
            </a:extLst>
          </p:cNvPr>
          <p:cNvSpPr>
            <a:spLocks noGrp="1"/>
          </p:cNvSpPr>
          <p:nvPr>
            <p:ph type="title"/>
          </p:nvPr>
        </p:nvSpPr>
        <p:spPr/>
        <p:txBody>
          <a:bodyPr/>
          <a:lstStyle/>
          <a:p>
            <a:r>
              <a:rPr lang="en-US" dirty="0"/>
              <a:t>Challenges &amp; Solutions</a:t>
            </a:r>
          </a:p>
        </p:txBody>
      </p:sp>
      <p:sp>
        <p:nvSpPr>
          <p:cNvPr id="3" name="Date Placeholder 2">
            <a:extLst>
              <a:ext uri="{FF2B5EF4-FFF2-40B4-BE49-F238E27FC236}">
                <a16:creationId xmlns:a16="http://schemas.microsoft.com/office/drawing/2014/main" id="{7371A33A-CD92-3501-845F-E5B7531029E6}"/>
              </a:ext>
            </a:extLst>
          </p:cNvPr>
          <p:cNvSpPr>
            <a:spLocks noGrp="1"/>
          </p:cNvSpPr>
          <p:nvPr>
            <p:ph type="dt" sz="half" idx="10"/>
          </p:nvPr>
        </p:nvSpPr>
        <p:spPr/>
        <p:txBody>
          <a:bodyPr/>
          <a:lstStyle/>
          <a:p>
            <a:r>
              <a:rPr lang="en-US"/>
              <a:t>9/3/20XX</a:t>
            </a:r>
            <a:endParaRPr lang="en-US" dirty="0"/>
          </a:p>
        </p:txBody>
      </p:sp>
      <p:sp>
        <p:nvSpPr>
          <p:cNvPr id="4" name="Footer Placeholder 3">
            <a:extLst>
              <a:ext uri="{FF2B5EF4-FFF2-40B4-BE49-F238E27FC236}">
                <a16:creationId xmlns:a16="http://schemas.microsoft.com/office/drawing/2014/main" id="{19DAB49E-DE4A-2557-7AC5-CA760C44C40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6552C92-633C-7F3D-29CE-1E4168704D99}"/>
              </a:ext>
            </a:extLst>
          </p:cNvPr>
          <p:cNvSpPr>
            <a:spLocks noGrp="1"/>
          </p:cNvSpPr>
          <p:nvPr>
            <p:ph type="sldNum" sz="quarter" idx="12"/>
          </p:nvPr>
        </p:nvSpPr>
        <p:spPr/>
        <p:txBody>
          <a:bodyPr/>
          <a:lstStyle/>
          <a:p>
            <a:fld id="{B9713C8C-8E70-45D5-AE59-23E60168254E}" type="slidenum">
              <a:rPr lang="en-US" smtClean="0"/>
              <a:t>10</a:t>
            </a:fld>
            <a:endParaRPr lang="en-US" dirty="0"/>
          </a:p>
        </p:txBody>
      </p:sp>
      <p:sp>
        <p:nvSpPr>
          <p:cNvPr id="6" name="Content Placeholder 5">
            <a:extLst>
              <a:ext uri="{FF2B5EF4-FFF2-40B4-BE49-F238E27FC236}">
                <a16:creationId xmlns:a16="http://schemas.microsoft.com/office/drawing/2014/main" id="{9C20FD81-CE42-443B-9DFC-DF81DE6E618F}"/>
              </a:ext>
            </a:extLst>
          </p:cNvPr>
          <p:cNvSpPr>
            <a:spLocks noGrp="1"/>
          </p:cNvSpPr>
          <p:nvPr>
            <p:ph sz="quarter" idx="13"/>
          </p:nvPr>
        </p:nvSpPr>
        <p:spPr>
          <a:xfrm>
            <a:off x="6503435" y="136525"/>
            <a:ext cx="5688565" cy="6721475"/>
          </a:xfrm>
        </p:spPr>
        <p:txBody>
          <a:bodyPr>
            <a:normAutofit/>
          </a:bodyPr>
          <a:lstStyle/>
          <a:p>
            <a:endParaRPr lang="en-US" dirty="0"/>
          </a:p>
          <a:p>
            <a:r>
              <a:rPr lang="en-US" b="1" dirty="0">
                <a:latin typeface="Times New Roman" panose="02020603050405020304" pitchFamily="18" charset="0"/>
                <a:cs typeface="Times New Roman" panose="02020603050405020304" pitchFamily="18" charset="0"/>
              </a:rPr>
              <a:t>Challenges:</a:t>
            </a:r>
          </a:p>
          <a:p>
            <a:pPr marL="342900" indent="-342900">
              <a:buAutoNum type="arabicPeriod"/>
            </a:pPr>
            <a:r>
              <a:rPr lang="en-US" b="1" dirty="0">
                <a:latin typeface="Times New Roman" panose="02020603050405020304" pitchFamily="18" charset="0"/>
                <a:cs typeface="Times New Roman" panose="02020603050405020304" pitchFamily="18" charset="0"/>
              </a:rPr>
              <a:t>Creating API’s</a:t>
            </a:r>
          </a:p>
          <a:p>
            <a:r>
              <a:rPr lang="en-US" dirty="0">
                <a:latin typeface="Times New Roman" panose="02020603050405020304" pitchFamily="18" charset="0"/>
                <a:cs typeface="Times New Roman" panose="02020603050405020304" pitchFamily="18" charset="0"/>
                <a:sym typeface="Wingdings" panose="05000000000000000000" pitchFamily="2" charset="2"/>
              </a:rPr>
              <a:t>  We have created all the required API’s by analyzing the given SRS document.</a:t>
            </a:r>
          </a:p>
          <a:p>
            <a:r>
              <a:rPr lang="en-US" b="1" dirty="0">
                <a:latin typeface="Times New Roman" panose="02020603050405020304" pitchFamily="18" charset="0"/>
                <a:cs typeface="Times New Roman" panose="02020603050405020304" pitchFamily="18" charset="0"/>
              </a:rPr>
              <a:t>2. Providing Data Security</a:t>
            </a:r>
          </a:p>
          <a:p>
            <a:pPr marL="285750" indent="-285750">
              <a:buFont typeface="Wingdings" panose="05000000000000000000" pitchFamily="2" charset="2"/>
              <a:buChar char="à"/>
            </a:pPr>
            <a:r>
              <a:rPr lang="en-US" dirty="0">
                <a:latin typeface="Times New Roman" panose="02020603050405020304" pitchFamily="18" charset="0"/>
                <a:cs typeface="Times New Roman" panose="02020603050405020304" pitchFamily="18" charset="0"/>
              </a:rPr>
              <a:t>By using the guide reference and online resources we have developed the Authentication Model</a:t>
            </a:r>
          </a:p>
          <a:p>
            <a:r>
              <a:rPr lang="en-US" b="1" dirty="0">
                <a:latin typeface="Times New Roman" panose="02020603050405020304" pitchFamily="18" charset="0"/>
                <a:cs typeface="Times New Roman" panose="02020603050405020304" pitchFamily="18" charset="0"/>
              </a:rPr>
              <a:t>3. Additional Stylings</a:t>
            </a:r>
          </a:p>
          <a:p>
            <a:r>
              <a:rPr lang="en-US" dirty="0">
                <a:latin typeface="Times New Roman" panose="02020603050405020304" pitchFamily="18" charset="0"/>
                <a:cs typeface="Times New Roman" panose="02020603050405020304" pitchFamily="18" charset="0"/>
                <a:sym typeface="Wingdings" panose="05000000000000000000" pitchFamily="2" charset="2"/>
              </a:rPr>
              <a:t> While using Model Components we are facing issues so for that we used Bootstrap for adding more beautification.</a:t>
            </a:r>
            <a:endParaRPr lang="en-US" dirty="0">
              <a:latin typeface="Times New Roman" panose="02020603050405020304" pitchFamily="18" charset="0"/>
              <a:cs typeface="Times New Roman" panose="02020603050405020304" pitchFamily="18" charset="0"/>
            </a:endParaRPr>
          </a:p>
          <a:p>
            <a:pPr algn="ctr"/>
            <a:endParaRPr lang="en-US" dirty="0"/>
          </a:p>
          <a:p>
            <a:endParaRPr lang="en-US" dirty="0"/>
          </a:p>
          <a:p>
            <a:endParaRPr lang="en-US" dirty="0"/>
          </a:p>
          <a:p>
            <a:endParaRPr lang="en-US" dirty="0"/>
          </a:p>
        </p:txBody>
      </p:sp>
    </p:spTree>
    <p:extLst>
      <p:ext uri="{BB962C8B-B14F-4D97-AF65-F5344CB8AC3E}">
        <p14:creationId xmlns:p14="http://schemas.microsoft.com/office/powerpoint/2010/main" val="475735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EF1C8-43A2-91DF-103B-B1D77F174BA3}"/>
              </a:ext>
            </a:extLst>
          </p:cNvPr>
          <p:cNvSpPr>
            <a:spLocks noGrp="1"/>
          </p:cNvSpPr>
          <p:nvPr>
            <p:ph type="title"/>
          </p:nvPr>
        </p:nvSpPr>
        <p:spPr/>
        <p:txBody>
          <a:bodyPr>
            <a:normAutofit/>
          </a:bodyPr>
          <a:lstStyle/>
          <a:p>
            <a:r>
              <a:rPr lang="en-US" sz="7200" dirty="0">
                <a:latin typeface="+mj-lt"/>
              </a:rPr>
              <a:t>Results &amp; Findings</a:t>
            </a:r>
          </a:p>
        </p:txBody>
      </p:sp>
      <p:sp>
        <p:nvSpPr>
          <p:cNvPr id="3" name="Date Placeholder 2">
            <a:extLst>
              <a:ext uri="{FF2B5EF4-FFF2-40B4-BE49-F238E27FC236}">
                <a16:creationId xmlns:a16="http://schemas.microsoft.com/office/drawing/2014/main" id="{807A9958-22C1-BBCD-3F70-AC7FA468D018}"/>
              </a:ext>
            </a:extLst>
          </p:cNvPr>
          <p:cNvSpPr>
            <a:spLocks noGrp="1"/>
          </p:cNvSpPr>
          <p:nvPr>
            <p:ph type="dt" sz="half" idx="10"/>
          </p:nvPr>
        </p:nvSpPr>
        <p:spPr/>
        <p:txBody>
          <a:bodyPr/>
          <a:lstStyle/>
          <a:p>
            <a:r>
              <a:rPr lang="en-US"/>
              <a:t>9/3/20XX</a:t>
            </a:r>
            <a:endParaRPr lang="en-US" dirty="0"/>
          </a:p>
        </p:txBody>
      </p:sp>
      <p:sp>
        <p:nvSpPr>
          <p:cNvPr id="4" name="Footer Placeholder 3">
            <a:extLst>
              <a:ext uri="{FF2B5EF4-FFF2-40B4-BE49-F238E27FC236}">
                <a16:creationId xmlns:a16="http://schemas.microsoft.com/office/drawing/2014/main" id="{4170758E-F91C-1825-5694-9FF32E9FE25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B29F11A-CE66-76E5-1009-55F0C6D2A716}"/>
              </a:ext>
            </a:extLst>
          </p:cNvPr>
          <p:cNvSpPr>
            <a:spLocks noGrp="1"/>
          </p:cNvSpPr>
          <p:nvPr>
            <p:ph type="sldNum" sz="quarter" idx="12"/>
          </p:nvPr>
        </p:nvSpPr>
        <p:spPr/>
        <p:txBody>
          <a:bodyPr/>
          <a:lstStyle/>
          <a:p>
            <a:fld id="{B9713C8C-8E70-45D5-AE59-23E60168254E}" type="slidenum">
              <a:rPr lang="en-US" smtClean="0"/>
              <a:t>11</a:t>
            </a:fld>
            <a:endParaRPr lang="en-US" dirty="0"/>
          </a:p>
        </p:txBody>
      </p:sp>
    </p:spTree>
    <p:extLst>
      <p:ext uri="{BB962C8B-B14F-4D97-AF65-F5344CB8AC3E}">
        <p14:creationId xmlns:p14="http://schemas.microsoft.com/office/powerpoint/2010/main" val="26045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C6B1-661A-C78F-9713-7DB2F3D2F0B1}"/>
              </a:ext>
            </a:extLst>
          </p:cNvPr>
          <p:cNvSpPr>
            <a:spLocks noGrp="1"/>
          </p:cNvSpPr>
          <p:nvPr>
            <p:ph type="title"/>
          </p:nvPr>
        </p:nvSpPr>
        <p:spPr>
          <a:xfrm>
            <a:off x="838200" y="365126"/>
            <a:ext cx="10515600" cy="1225776"/>
          </a:xfrm>
        </p:spPr>
        <p:txBody>
          <a:bodyPr/>
          <a:lstStyle/>
          <a:p>
            <a:pPr algn="ctr"/>
            <a:r>
              <a:rPr lang="en-US" dirty="0"/>
              <a:t>Login Page</a:t>
            </a:r>
          </a:p>
        </p:txBody>
      </p:sp>
      <p:sp>
        <p:nvSpPr>
          <p:cNvPr id="4" name="Date Placeholder 3">
            <a:extLst>
              <a:ext uri="{FF2B5EF4-FFF2-40B4-BE49-F238E27FC236}">
                <a16:creationId xmlns:a16="http://schemas.microsoft.com/office/drawing/2014/main" id="{D5FFD355-F0AF-01FE-9884-F5D3BAE38A33}"/>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411C9120-D30B-AD23-A6EB-F623A166829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D08464D-E245-2901-AA27-19555EFE33FB}"/>
              </a:ext>
            </a:extLst>
          </p:cNvPr>
          <p:cNvSpPr>
            <a:spLocks noGrp="1"/>
          </p:cNvSpPr>
          <p:nvPr>
            <p:ph type="sldNum" sz="quarter" idx="12"/>
          </p:nvPr>
        </p:nvSpPr>
        <p:spPr/>
        <p:txBody>
          <a:bodyPr/>
          <a:lstStyle/>
          <a:p>
            <a:fld id="{B9713C8C-8E70-45D5-AE59-23E60168254E}" type="slidenum">
              <a:rPr lang="en-US" smtClean="0"/>
              <a:t>12</a:t>
            </a:fld>
            <a:endParaRPr lang="en-US" dirty="0"/>
          </a:p>
        </p:txBody>
      </p:sp>
      <p:pic>
        <p:nvPicPr>
          <p:cNvPr id="16" name="Content Placeholder 15">
            <a:extLst>
              <a:ext uri="{FF2B5EF4-FFF2-40B4-BE49-F238E27FC236}">
                <a16:creationId xmlns:a16="http://schemas.microsoft.com/office/drawing/2014/main" id="{6A319188-8418-216B-CDD1-165B969EF3E2}"/>
              </a:ext>
            </a:extLst>
          </p:cNvPr>
          <p:cNvPicPr>
            <a:picLocks noGrp="1" noChangeAspect="1"/>
          </p:cNvPicPr>
          <p:nvPr>
            <p:ph idx="1"/>
          </p:nvPr>
        </p:nvPicPr>
        <p:blipFill>
          <a:blip r:embed="rId2"/>
          <a:stretch>
            <a:fillRect/>
          </a:stretch>
        </p:blipFill>
        <p:spPr>
          <a:xfrm>
            <a:off x="1296955" y="1594319"/>
            <a:ext cx="9144000" cy="4758613"/>
          </a:xfrm>
        </p:spPr>
      </p:pic>
    </p:spTree>
    <p:extLst>
      <p:ext uri="{BB962C8B-B14F-4D97-AF65-F5344CB8AC3E}">
        <p14:creationId xmlns:p14="http://schemas.microsoft.com/office/powerpoint/2010/main" val="3065455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B8BD-757A-246F-83CF-7793E5D0F82A}"/>
              </a:ext>
            </a:extLst>
          </p:cNvPr>
          <p:cNvSpPr>
            <a:spLocks noGrp="1"/>
          </p:cNvSpPr>
          <p:nvPr>
            <p:ph type="title"/>
          </p:nvPr>
        </p:nvSpPr>
        <p:spPr>
          <a:xfrm>
            <a:off x="838200" y="365125"/>
            <a:ext cx="10515600" cy="1193087"/>
          </a:xfrm>
        </p:spPr>
        <p:txBody>
          <a:bodyPr/>
          <a:lstStyle/>
          <a:p>
            <a:pPr algn="ctr"/>
            <a:r>
              <a:rPr lang="en-US" dirty="0"/>
              <a:t>Doctors Page</a:t>
            </a:r>
          </a:p>
        </p:txBody>
      </p:sp>
      <p:sp>
        <p:nvSpPr>
          <p:cNvPr id="4" name="Date Placeholder 3">
            <a:extLst>
              <a:ext uri="{FF2B5EF4-FFF2-40B4-BE49-F238E27FC236}">
                <a16:creationId xmlns:a16="http://schemas.microsoft.com/office/drawing/2014/main" id="{74F40B37-C049-DCE5-7C93-16B75B91CE48}"/>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BEBE31FB-E15C-ED89-E401-EC236CA3B7A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4B46966-4D6B-A338-2C30-97321D763057}"/>
              </a:ext>
            </a:extLst>
          </p:cNvPr>
          <p:cNvSpPr>
            <a:spLocks noGrp="1"/>
          </p:cNvSpPr>
          <p:nvPr>
            <p:ph type="sldNum" sz="quarter" idx="12"/>
          </p:nvPr>
        </p:nvSpPr>
        <p:spPr/>
        <p:txBody>
          <a:bodyPr/>
          <a:lstStyle/>
          <a:p>
            <a:fld id="{B9713C8C-8E70-45D5-AE59-23E60168254E}" type="slidenum">
              <a:rPr lang="en-US" smtClean="0"/>
              <a:t>13</a:t>
            </a:fld>
            <a:endParaRPr lang="en-US" dirty="0"/>
          </a:p>
        </p:txBody>
      </p:sp>
      <p:pic>
        <p:nvPicPr>
          <p:cNvPr id="12" name="Content Placeholder 11" descr="A screenshot of a medical application&#10;&#10;Description automatically generated">
            <a:extLst>
              <a:ext uri="{FF2B5EF4-FFF2-40B4-BE49-F238E27FC236}">
                <a16:creationId xmlns:a16="http://schemas.microsoft.com/office/drawing/2014/main" id="{A5E71EB5-109E-2358-7670-F8C30B9F32D5}"/>
              </a:ext>
            </a:extLst>
          </p:cNvPr>
          <p:cNvPicPr>
            <a:picLocks noGrp="1" noChangeAspect="1"/>
          </p:cNvPicPr>
          <p:nvPr>
            <p:ph idx="1"/>
          </p:nvPr>
        </p:nvPicPr>
        <p:blipFill>
          <a:blip r:embed="rId2"/>
          <a:stretch>
            <a:fillRect/>
          </a:stretch>
        </p:blipFill>
        <p:spPr>
          <a:xfrm>
            <a:off x="1523486" y="1558212"/>
            <a:ext cx="9914411" cy="4798137"/>
          </a:xfrm>
        </p:spPr>
      </p:pic>
    </p:spTree>
    <p:extLst>
      <p:ext uri="{BB962C8B-B14F-4D97-AF65-F5344CB8AC3E}">
        <p14:creationId xmlns:p14="http://schemas.microsoft.com/office/powerpoint/2010/main" val="2457919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8627-64F8-8232-C368-7E29D54A5F10}"/>
              </a:ext>
            </a:extLst>
          </p:cNvPr>
          <p:cNvSpPr>
            <a:spLocks noGrp="1"/>
          </p:cNvSpPr>
          <p:nvPr>
            <p:ph type="title"/>
          </p:nvPr>
        </p:nvSpPr>
        <p:spPr>
          <a:xfrm>
            <a:off x="838200" y="365125"/>
            <a:ext cx="10515600" cy="1202417"/>
          </a:xfrm>
        </p:spPr>
        <p:txBody>
          <a:bodyPr/>
          <a:lstStyle/>
          <a:p>
            <a:pPr algn="ctr"/>
            <a:r>
              <a:rPr lang="en-US" dirty="0"/>
              <a:t>Doctors Specializations</a:t>
            </a:r>
          </a:p>
        </p:txBody>
      </p:sp>
      <p:pic>
        <p:nvPicPr>
          <p:cNvPr id="8" name="Content Placeholder 7" descr="A doctor holding a stethoscope&#10;&#10;Description automatically generated">
            <a:extLst>
              <a:ext uri="{FF2B5EF4-FFF2-40B4-BE49-F238E27FC236}">
                <a16:creationId xmlns:a16="http://schemas.microsoft.com/office/drawing/2014/main" id="{435C6DBB-597B-FC6F-57FC-E303941756E6}"/>
              </a:ext>
            </a:extLst>
          </p:cNvPr>
          <p:cNvPicPr>
            <a:picLocks noGrp="1" noChangeAspect="1"/>
          </p:cNvPicPr>
          <p:nvPr>
            <p:ph idx="1"/>
          </p:nvPr>
        </p:nvPicPr>
        <p:blipFill>
          <a:blip r:embed="rId2"/>
          <a:stretch>
            <a:fillRect/>
          </a:stretch>
        </p:blipFill>
        <p:spPr>
          <a:xfrm>
            <a:off x="937541" y="1567542"/>
            <a:ext cx="9559423" cy="4567336"/>
          </a:xfrm>
        </p:spPr>
      </p:pic>
      <p:sp>
        <p:nvSpPr>
          <p:cNvPr id="4" name="Date Placeholder 3">
            <a:extLst>
              <a:ext uri="{FF2B5EF4-FFF2-40B4-BE49-F238E27FC236}">
                <a16:creationId xmlns:a16="http://schemas.microsoft.com/office/drawing/2014/main" id="{B6EFDFA5-F5F9-03AD-B12F-10696FA1C09B}"/>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87B0543F-1B50-9A9A-F9A1-8745EC57005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50BF5FA-4735-9BB4-1E2C-A6C453CFDDFE}"/>
              </a:ext>
            </a:extLst>
          </p:cNvPr>
          <p:cNvSpPr>
            <a:spLocks noGrp="1"/>
          </p:cNvSpPr>
          <p:nvPr>
            <p:ph type="sldNum" sz="quarter" idx="12"/>
          </p:nvPr>
        </p:nvSpPr>
        <p:spPr/>
        <p:txBody>
          <a:bodyPr/>
          <a:lstStyle/>
          <a:p>
            <a:fld id="{B9713C8C-8E70-45D5-AE59-23E60168254E}" type="slidenum">
              <a:rPr lang="en-US" smtClean="0"/>
              <a:t>14</a:t>
            </a:fld>
            <a:endParaRPr lang="en-US" dirty="0"/>
          </a:p>
        </p:txBody>
      </p:sp>
    </p:spTree>
    <p:extLst>
      <p:ext uri="{BB962C8B-B14F-4D97-AF65-F5344CB8AC3E}">
        <p14:creationId xmlns:p14="http://schemas.microsoft.com/office/powerpoint/2010/main" val="3226059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84D3-B66B-1931-E970-5F77DE171734}"/>
              </a:ext>
            </a:extLst>
          </p:cNvPr>
          <p:cNvSpPr>
            <a:spLocks noGrp="1"/>
          </p:cNvSpPr>
          <p:nvPr>
            <p:ph type="title"/>
          </p:nvPr>
        </p:nvSpPr>
        <p:spPr>
          <a:xfrm>
            <a:off x="838200" y="355795"/>
            <a:ext cx="10515600" cy="1134408"/>
          </a:xfrm>
        </p:spPr>
        <p:txBody>
          <a:bodyPr/>
          <a:lstStyle/>
          <a:p>
            <a:pPr algn="ctr"/>
            <a:r>
              <a:rPr lang="en-US" dirty="0"/>
              <a:t>Add Doctor</a:t>
            </a:r>
          </a:p>
        </p:txBody>
      </p:sp>
      <p:pic>
        <p:nvPicPr>
          <p:cNvPr id="8" name="Content Placeholder 7" descr="A screenshot of a medical login&#10;&#10;Description automatically generated">
            <a:extLst>
              <a:ext uri="{FF2B5EF4-FFF2-40B4-BE49-F238E27FC236}">
                <a16:creationId xmlns:a16="http://schemas.microsoft.com/office/drawing/2014/main" id="{B79A7DDF-E0A2-3844-72B9-E0889A872838}"/>
              </a:ext>
            </a:extLst>
          </p:cNvPr>
          <p:cNvPicPr>
            <a:picLocks noGrp="1" noChangeAspect="1"/>
          </p:cNvPicPr>
          <p:nvPr>
            <p:ph idx="1"/>
          </p:nvPr>
        </p:nvPicPr>
        <p:blipFill>
          <a:blip r:embed="rId2"/>
          <a:stretch>
            <a:fillRect/>
          </a:stretch>
        </p:blipFill>
        <p:spPr>
          <a:xfrm>
            <a:off x="1205628" y="1564846"/>
            <a:ext cx="9780744" cy="4681998"/>
          </a:xfrm>
        </p:spPr>
      </p:pic>
      <p:sp>
        <p:nvSpPr>
          <p:cNvPr id="4" name="Date Placeholder 3">
            <a:extLst>
              <a:ext uri="{FF2B5EF4-FFF2-40B4-BE49-F238E27FC236}">
                <a16:creationId xmlns:a16="http://schemas.microsoft.com/office/drawing/2014/main" id="{840A4C01-DF39-0296-66B9-A26482C3A4D3}"/>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BE2AB540-7953-9517-913B-36C6D598AB6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6C35141-6C22-3B8F-7F9D-9DF5EAF9D2A3}"/>
              </a:ext>
            </a:extLst>
          </p:cNvPr>
          <p:cNvSpPr>
            <a:spLocks noGrp="1"/>
          </p:cNvSpPr>
          <p:nvPr>
            <p:ph type="sldNum" sz="quarter" idx="12"/>
          </p:nvPr>
        </p:nvSpPr>
        <p:spPr/>
        <p:txBody>
          <a:bodyPr/>
          <a:lstStyle/>
          <a:p>
            <a:fld id="{B9713C8C-8E70-45D5-AE59-23E60168254E}" type="slidenum">
              <a:rPr lang="en-US" smtClean="0"/>
              <a:t>15</a:t>
            </a:fld>
            <a:endParaRPr lang="en-US" dirty="0"/>
          </a:p>
        </p:txBody>
      </p:sp>
    </p:spTree>
    <p:extLst>
      <p:ext uri="{BB962C8B-B14F-4D97-AF65-F5344CB8AC3E}">
        <p14:creationId xmlns:p14="http://schemas.microsoft.com/office/powerpoint/2010/main" val="2356670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EBB9-DB3A-9FAF-017E-77DD7997CB22}"/>
              </a:ext>
            </a:extLst>
          </p:cNvPr>
          <p:cNvSpPr>
            <a:spLocks noGrp="1"/>
          </p:cNvSpPr>
          <p:nvPr>
            <p:ph type="title"/>
          </p:nvPr>
        </p:nvSpPr>
        <p:spPr/>
        <p:txBody>
          <a:bodyPr/>
          <a:lstStyle/>
          <a:p>
            <a:pPr algn="ctr"/>
            <a:r>
              <a:rPr lang="en-US" dirty="0"/>
              <a:t>Edit Surgery Timings</a:t>
            </a:r>
          </a:p>
        </p:txBody>
      </p:sp>
      <p:pic>
        <p:nvPicPr>
          <p:cNvPr id="8" name="Content Placeholder 7">
            <a:extLst>
              <a:ext uri="{FF2B5EF4-FFF2-40B4-BE49-F238E27FC236}">
                <a16:creationId xmlns:a16="http://schemas.microsoft.com/office/drawing/2014/main" id="{EF562311-56DB-7F90-74BB-5A9C7864A3C4}"/>
              </a:ext>
            </a:extLst>
          </p:cNvPr>
          <p:cNvPicPr>
            <a:picLocks noGrp="1" noChangeAspect="1"/>
          </p:cNvPicPr>
          <p:nvPr>
            <p:ph idx="1"/>
          </p:nvPr>
        </p:nvPicPr>
        <p:blipFill>
          <a:blip r:embed="rId2"/>
          <a:stretch>
            <a:fillRect/>
          </a:stretch>
        </p:blipFill>
        <p:spPr>
          <a:xfrm>
            <a:off x="1084556" y="1690687"/>
            <a:ext cx="9757615" cy="4657745"/>
          </a:xfrm>
          <a:prstGeom prst="rect">
            <a:avLst/>
          </a:prstGeom>
          <a:ln>
            <a:noFill/>
          </a:ln>
          <a:effectLst>
            <a:outerShdw blurRad="292100" dist="139700" dir="2700000" algn="tl" rotWithShape="0">
              <a:srgbClr val="333333">
                <a:alpha val="65000"/>
              </a:srgbClr>
            </a:outerShdw>
          </a:effectLst>
        </p:spPr>
      </p:pic>
      <p:sp>
        <p:nvSpPr>
          <p:cNvPr id="4" name="Date Placeholder 3">
            <a:extLst>
              <a:ext uri="{FF2B5EF4-FFF2-40B4-BE49-F238E27FC236}">
                <a16:creationId xmlns:a16="http://schemas.microsoft.com/office/drawing/2014/main" id="{252491D0-B68F-71D5-29AF-11468E7F350B}"/>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B6E35685-E1B7-4F0F-F1BA-462C9377C46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2C3D129-711E-4D11-054C-6C075EDD80F2}"/>
              </a:ext>
            </a:extLst>
          </p:cNvPr>
          <p:cNvSpPr>
            <a:spLocks noGrp="1"/>
          </p:cNvSpPr>
          <p:nvPr>
            <p:ph type="sldNum" sz="quarter" idx="12"/>
          </p:nvPr>
        </p:nvSpPr>
        <p:spPr/>
        <p:txBody>
          <a:bodyPr/>
          <a:lstStyle/>
          <a:p>
            <a:fld id="{B9713C8C-8E70-45D5-AE59-23E60168254E}" type="slidenum">
              <a:rPr lang="en-US" smtClean="0"/>
              <a:t>16</a:t>
            </a:fld>
            <a:endParaRPr lang="en-US" dirty="0"/>
          </a:p>
        </p:txBody>
      </p:sp>
    </p:spTree>
    <p:extLst>
      <p:ext uri="{BB962C8B-B14F-4D97-AF65-F5344CB8AC3E}">
        <p14:creationId xmlns:p14="http://schemas.microsoft.com/office/powerpoint/2010/main" val="2524889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1727-BABE-80C8-542F-0E4FD053093C}"/>
              </a:ext>
            </a:extLst>
          </p:cNvPr>
          <p:cNvSpPr>
            <a:spLocks noGrp="1"/>
          </p:cNvSpPr>
          <p:nvPr>
            <p:ph type="title"/>
          </p:nvPr>
        </p:nvSpPr>
        <p:spPr>
          <a:xfrm>
            <a:off x="1739162" y="2242457"/>
            <a:ext cx="3731849" cy="2373086"/>
          </a:xfrm>
        </p:spPr>
        <p:txBody>
          <a:bodyPr/>
          <a:lstStyle/>
          <a:p>
            <a:r>
              <a:rPr lang="en-US" dirty="0"/>
              <a:t>Future Work</a:t>
            </a:r>
          </a:p>
        </p:txBody>
      </p:sp>
      <p:sp>
        <p:nvSpPr>
          <p:cNvPr id="3" name="Date Placeholder 2">
            <a:extLst>
              <a:ext uri="{FF2B5EF4-FFF2-40B4-BE49-F238E27FC236}">
                <a16:creationId xmlns:a16="http://schemas.microsoft.com/office/drawing/2014/main" id="{F74F2614-6A10-55A2-174F-297A51742E2D}"/>
              </a:ext>
            </a:extLst>
          </p:cNvPr>
          <p:cNvSpPr>
            <a:spLocks noGrp="1"/>
          </p:cNvSpPr>
          <p:nvPr>
            <p:ph type="dt" sz="half" idx="10"/>
          </p:nvPr>
        </p:nvSpPr>
        <p:spPr/>
        <p:txBody>
          <a:bodyPr/>
          <a:lstStyle/>
          <a:p>
            <a:r>
              <a:rPr lang="en-US"/>
              <a:t>9/3/20XX</a:t>
            </a:r>
            <a:endParaRPr lang="en-US" dirty="0"/>
          </a:p>
        </p:txBody>
      </p:sp>
      <p:sp>
        <p:nvSpPr>
          <p:cNvPr id="4" name="Footer Placeholder 3">
            <a:extLst>
              <a:ext uri="{FF2B5EF4-FFF2-40B4-BE49-F238E27FC236}">
                <a16:creationId xmlns:a16="http://schemas.microsoft.com/office/drawing/2014/main" id="{C44FEAFA-BDE1-70B4-8BC9-5C299246119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4DA8DD9-2A08-C9E2-4BE8-7A64D7376602}"/>
              </a:ext>
            </a:extLst>
          </p:cNvPr>
          <p:cNvSpPr>
            <a:spLocks noGrp="1"/>
          </p:cNvSpPr>
          <p:nvPr>
            <p:ph type="sldNum" sz="quarter" idx="12"/>
          </p:nvPr>
        </p:nvSpPr>
        <p:spPr/>
        <p:txBody>
          <a:bodyPr/>
          <a:lstStyle/>
          <a:p>
            <a:fld id="{B9713C8C-8E70-45D5-AE59-23E60168254E}" type="slidenum">
              <a:rPr lang="en-US" smtClean="0"/>
              <a:t>17</a:t>
            </a:fld>
            <a:endParaRPr lang="en-US" dirty="0"/>
          </a:p>
        </p:txBody>
      </p:sp>
      <p:sp>
        <p:nvSpPr>
          <p:cNvPr id="6" name="Content Placeholder 5">
            <a:extLst>
              <a:ext uri="{FF2B5EF4-FFF2-40B4-BE49-F238E27FC236}">
                <a16:creationId xmlns:a16="http://schemas.microsoft.com/office/drawing/2014/main" id="{F8F4DEC5-CF76-F7B2-E81A-68FF5EA23033}"/>
              </a:ext>
            </a:extLst>
          </p:cNvPr>
          <p:cNvSpPr>
            <a:spLocks noGrp="1"/>
          </p:cNvSpPr>
          <p:nvPr>
            <p:ph sz="quarter" idx="13"/>
          </p:nvPr>
        </p:nvSpPr>
        <p:spPr>
          <a:xfrm>
            <a:off x="6720991" y="274249"/>
            <a:ext cx="4618037" cy="5432425"/>
          </a:xfrm>
        </p:spPr>
        <p:txBody>
          <a:bodyPr/>
          <a:lstStyle/>
          <a:p>
            <a:r>
              <a:rPr lang="en-US" dirty="0">
                <a:latin typeface="Times New Roman" panose="02020603050405020304" pitchFamily="18" charset="0"/>
                <a:cs typeface="Times New Roman" panose="02020603050405020304" pitchFamily="18" charset="0"/>
              </a:rPr>
              <a:t>Deploying the Project which will we accessible for all users.</a:t>
            </a:r>
          </a:p>
          <a:p>
            <a:r>
              <a:rPr lang="en-US" dirty="0">
                <a:latin typeface="Times New Roman" panose="02020603050405020304" pitchFamily="18" charset="0"/>
                <a:cs typeface="Times New Roman" panose="02020603050405020304" pitchFamily="18" charset="0"/>
              </a:rPr>
              <a:t>The project can also be  extended to recognize the  images of doctors instead of accepting any image.</a:t>
            </a:r>
          </a:p>
        </p:txBody>
      </p:sp>
    </p:spTree>
    <p:extLst>
      <p:ext uri="{BB962C8B-B14F-4D97-AF65-F5344CB8AC3E}">
        <p14:creationId xmlns:p14="http://schemas.microsoft.com/office/powerpoint/2010/main" val="3566173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3547-3A03-A899-A23B-BEEAAC76FE21}"/>
              </a:ext>
            </a:extLst>
          </p:cNvPr>
          <p:cNvSpPr>
            <a:spLocks noGrp="1"/>
          </p:cNvSpPr>
          <p:nvPr>
            <p:ph type="title"/>
          </p:nvPr>
        </p:nvSpPr>
        <p:spPr/>
        <p:txBody>
          <a:bodyPr/>
          <a:lstStyle/>
          <a:p>
            <a:r>
              <a:rPr lang="en-US" dirty="0"/>
              <a:t>Conclusion</a:t>
            </a:r>
          </a:p>
        </p:txBody>
      </p:sp>
      <p:sp>
        <p:nvSpPr>
          <p:cNvPr id="3" name="Date Placeholder 2">
            <a:extLst>
              <a:ext uri="{FF2B5EF4-FFF2-40B4-BE49-F238E27FC236}">
                <a16:creationId xmlns:a16="http://schemas.microsoft.com/office/drawing/2014/main" id="{39FC9E11-26D4-0F51-DD9C-98EF2854F6BE}"/>
              </a:ext>
            </a:extLst>
          </p:cNvPr>
          <p:cNvSpPr>
            <a:spLocks noGrp="1"/>
          </p:cNvSpPr>
          <p:nvPr>
            <p:ph type="dt" sz="half" idx="10"/>
          </p:nvPr>
        </p:nvSpPr>
        <p:spPr/>
        <p:txBody>
          <a:bodyPr/>
          <a:lstStyle/>
          <a:p>
            <a:r>
              <a:rPr lang="en-US"/>
              <a:t>9/3/20XX</a:t>
            </a:r>
            <a:endParaRPr lang="en-US" dirty="0"/>
          </a:p>
        </p:txBody>
      </p:sp>
      <p:sp>
        <p:nvSpPr>
          <p:cNvPr id="4" name="Footer Placeholder 3">
            <a:extLst>
              <a:ext uri="{FF2B5EF4-FFF2-40B4-BE49-F238E27FC236}">
                <a16:creationId xmlns:a16="http://schemas.microsoft.com/office/drawing/2014/main" id="{38A24C5A-8ECC-7BCD-6459-8D6EE2ED4B9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A004C98-EB0A-02E6-95C6-FAFD62052862}"/>
              </a:ext>
            </a:extLst>
          </p:cNvPr>
          <p:cNvSpPr>
            <a:spLocks noGrp="1"/>
          </p:cNvSpPr>
          <p:nvPr>
            <p:ph type="sldNum" sz="quarter" idx="12"/>
          </p:nvPr>
        </p:nvSpPr>
        <p:spPr/>
        <p:txBody>
          <a:bodyPr/>
          <a:lstStyle/>
          <a:p>
            <a:fld id="{B9713C8C-8E70-45D5-AE59-23E60168254E}" type="slidenum">
              <a:rPr lang="en-US" smtClean="0"/>
              <a:t>18</a:t>
            </a:fld>
            <a:endParaRPr lang="en-US" dirty="0"/>
          </a:p>
        </p:txBody>
      </p:sp>
      <p:sp>
        <p:nvSpPr>
          <p:cNvPr id="6" name="Content Placeholder 5">
            <a:extLst>
              <a:ext uri="{FF2B5EF4-FFF2-40B4-BE49-F238E27FC236}">
                <a16:creationId xmlns:a16="http://schemas.microsoft.com/office/drawing/2014/main" id="{213E785F-4D30-A16B-74C8-74E26BD56C03}"/>
              </a:ext>
            </a:extLst>
          </p:cNvPr>
          <p:cNvSpPr>
            <a:spLocks noGrp="1"/>
          </p:cNvSpPr>
          <p:nvPr>
            <p:ph sz="quarter" idx="13"/>
          </p:nvPr>
        </p:nvSpPr>
        <p:spPr>
          <a:xfrm>
            <a:off x="6735763" y="404878"/>
            <a:ext cx="4908841" cy="5725334"/>
          </a:xfrm>
        </p:spPr>
        <p:txBody>
          <a:bodyPr/>
          <a:lstStyle/>
          <a:p>
            <a:pPr algn="just"/>
            <a:r>
              <a:rPr lang="en-US" dirty="0">
                <a:solidFill>
                  <a:srgbClr val="374151"/>
                </a:solidFill>
                <a:latin typeface="Times New Roman" panose="02020603050405020304" pitchFamily="18" charset="0"/>
                <a:cs typeface="Times New Roman" panose="02020603050405020304" pitchFamily="18" charset="0"/>
              </a:rPr>
              <a:t>The </a:t>
            </a:r>
            <a:r>
              <a:rPr lang="en-US" b="0" i="0" dirty="0" err="1">
                <a:solidFill>
                  <a:srgbClr val="374151"/>
                </a:solidFill>
                <a:effectLst/>
                <a:latin typeface="Times New Roman" panose="02020603050405020304" pitchFamily="18" charset="0"/>
                <a:cs typeface="Times New Roman" panose="02020603050405020304" pitchFamily="18" charset="0"/>
              </a:rPr>
              <a:t>Curewell</a:t>
            </a:r>
            <a:r>
              <a:rPr lang="en-US"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Hospital Management project is a comprehensive and ambitious initiative designed to revolutionize healthcare operations by implementing a robust web application designed for the healthcare industry. This project aims to streamline and enhance various aspects of hospital management, from doctor information and surgery scheduling to data security and patient care.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284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colorful letters from strings&#10;&#10;Description automatically generated">
            <a:extLst>
              <a:ext uri="{FF2B5EF4-FFF2-40B4-BE49-F238E27FC236}">
                <a16:creationId xmlns:a16="http://schemas.microsoft.com/office/drawing/2014/main" id="{B211F4EC-D0AC-0DB9-B272-358A427FEDAB}"/>
              </a:ext>
            </a:extLst>
          </p:cNvPr>
          <p:cNvPicPr>
            <a:picLocks noGrp="1" noChangeAspect="1"/>
          </p:cNvPicPr>
          <p:nvPr>
            <p:ph type="pic" sz="quarter" idx="16"/>
          </p:nvPr>
        </p:nvPicPr>
        <p:blipFill>
          <a:blip r:embed="rId2"/>
          <a:srcRect t="6633" b="6633"/>
          <a:stretch>
            <a:fillRect/>
          </a:stretch>
        </p:blipFill>
        <p:spPr>
          <a:xfrm>
            <a:off x="1911220" y="706676"/>
            <a:ext cx="8369559" cy="5444647"/>
          </a:xfrm>
        </p:spPr>
      </p:pic>
    </p:spTree>
    <p:extLst>
      <p:ext uri="{BB962C8B-B14F-4D97-AF65-F5344CB8AC3E}">
        <p14:creationId xmlns:p14="http://schemas.microsoft.com/office/powerpoint/2010/main" val="242076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a:xfrm>
            <a:off x="838200" y="-64986"/>
            <a:ext cx="3200400" cy="1567215"/>
          </a:xfrm>
        </p:spPr>
        <p:txBody>
          <a:bodyPr/>
          <a:lstStyle/>
          <a:p>
            <a:r>
              <a:rPr lang="en-US" dirty="0"/>
              <a:t>Agenda</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a:xfrm>
            <a:off x="783202" y="1435794"/>
            <a:ext cx="3816096" cy="4921362"/>
          </a:xfrm>
        </p:spPr>
        <p:txBody>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Project Overview</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Goals &amp; Objectives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Methodology</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Project TimeLine</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Challenges &amp; Solutions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Results and Findings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Demonstration</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Lessons Learned</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Future Work</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26" name="Footer Placeholder 25">
            <a:extLst>
              <a:ext uri="{FF2B5EF4-FFF2-40B4-BE49-F238E27FC236}">
                <a16:creationId xmlns:a16="http://schemas.microsoft.com/office/drawing/2014/main" id="{0E469817-940E-4A7E-82D2-9FC9B4D3AA33}"/>
              </a:ext>
            </a:extLst>
          </p:cNvPr>
          <p:cNvSpPr>
            <a:spLocks noGrp="1"/>
          </p:cNvSpPr>
          <p:nvPr>
            <p:ph type="ftr" sz="quarter" idx="11"/>
          </p:nvPr>
        </p:nvSpPr>
        <p:spPr/>
        <p:txBody>
          <a:bodyPr/>
          <a:lstStyle/>
          <a:p>
            <a:pPr algn="l"/>
            <a:r>
              <a:rPr lang="en-US" dirty="0"/>
              <a:t>Presentation Title</a:t>
            </a:r>
          </a:p>
        </p:txBody>
      </p:sp>
      <p:pic>
        <p:nvPicPr>
          <p:cNvPr id="3" name="Picture Placeholder 2" descr="A stethoscope on a computer&#10;&#10;Description automatically generated">
            <a:extLst>
              <a:ext uri="{FF2B5EF4-FFF2-40B4-BE49-F238E27FC236}">
                <a16:creationId xmlns:a16="http://schemas.microsoft.com/office/drawing/2014/main" id="{A0328510-14A0-A47A-58CB-1D42486B0840}"/>
              </a:ext>
            </a:extLst>
          </p:cNvPr>
          <p:cNvPicPr>
            <a:picLocks noGrp="1" noChangeAspect="1"/>
          </p:cNvPicPr>
          <p:nvPr>
            <p:ph type="pic" sz="quarter" idx="15"/>
          </p:nvPr>
        </p:nvPicPr>
        <p:blipFill>
          <a:blip r:embed="rId2"/>
          <a:srcRect l="3846" r="3846"/>
          <a:stretch>
            <a:fillRect/>
          </a:stretch>
        </p:blipFill>
        <p:spPr>
          <a:xfrm>
            <a:off x="3872204" y="278201"/>
            <a:ext cx="8159470" cy="6301597"/>
          </a:xfrm>
        </p:spPr>
      </p:pic>
    </p:spTree>
    <p:extLst>
      <p:ext uri="{BB962C8B-B14F-4D97-AF65-F5344CB8AC3E}">
        <p14:creationId xmlns:p14="http://schemas.microsoft.com/office/powerpoint/2010/main" val="1912948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a:t>Introduction </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a:xfrm>
            <a:off x="6735763" y="712788"/>
            <a:ext cx="5030139" cy="5492069"/>
          </a:xfrm>
        </p:spPr>
        <p:txBody>
          <a:bodyPr>
            <a:normAutofit/>
          </a:bodyPr>
          <a:lstStyle/>
          <a:p>
            <a:pPr algn="just">
              <a:lnSpc>
                <a:spcPct val="150000"/>
              </a:lnSpc>
            </a:pPr>
            <a:r>
              <a:rPr lang="en-US" dirty="0" err="1">
                <a:latin typeface="Times New Roman" panose="02020603050405020304" pitchFamily="18" charset="0"/>
                <a:cs typeface="Times New Roman" panose="02020603050405020304" pitchFamily="18" charset="0"/>
              </a:rPr>
              <a:t>CureWell</a:t>
            </a:r>
            <a:r>
              <a:rPr lang="en-US" dirty="0">
                <a:latin typeface="Times New Roman" panose="02020603050405020304" pitchFamily="18" charset="0"/>
                <a:cs typeface="Times New Roman" panose="02020603050405020304" pitchFamily="18" charset="0"/>
              </a:rPr>
              <a:t> Hospital Management is a robust web application designed for the healthcare industry. It offers a wide range of features, including the ability to view and manage all doctors, along with their Specializations. The application provides a seamless overview of surgeries scheduled for the day. Admins can effortlessly add and update doctor information, ensuring accurate records. Additionally, </a:t>
            </a:r>
            <a:r>
              <a:rPr lang="en-US" dirty="0" err="1">
                <a:latin typeface="Times New Roman" panose="02020603050405020304" pitchFamily="18" charset="0"/>
                <a:cs typeface="Times New Roman" panose="02020603050405020304" pitchFamily="18" charset="0"/>
              </a:rPr>
              <a:t>CureWell</a:t>
            </a:r>
            <a:r>
              <a:rPr lang="en-US" dirty="0">
                <a:latin typeface="Times New Roman" panose="02020603050405020304" pitchFamily="18" charset="0"/>
                <a:cs typeface="Times New Roman" panose="02020603050405020304" pitchFamily="18" charset="0"/>
              </a:rPr>
              <a:t> prioritizes data security through robust authentication mechanisms, safeguarding sensitive information. This comprehensive solution empowers hospitals to streamline operations and deliver all the information to the users.</a:t>
            </a:r>
            <a:endParaRPr lang="en-US" sz="1800" dirty="0">
              <a:latin typeface="Times New Roman" panose="02020603050405020304" pitchFamily="18" charset="0"/>
              <a:cs typeface="Times New Roman" panose="02020603050405020304" pitchFamily="18" charset="0"/>
            </a:endParaRPr>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3</a:t>
            </a:fld>
            <a:endParaRPr lang="en-US" dirty="0"/>
          </a:p>
        </p:txBody>
      </p:sp>
    </p:spTree>
    <p:extLst>
      <p:ext uri="{BB962C8B-B14F-4D97-AF65-F5344CB8AC3E}">
        <p14:creationId xmlns:p14="http://schemas.microsoft.com/office/powerpoint/2010/main" val="2849151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EE05D-F028-4726-2C10-AE773AD1C43F}"/>
              </a:ext>
            </a:extLst>
          </p:cNvPr>
          <p:cNvSpPr>
            <a:spLocks noGrp="1"/>
          </p:cNvSpPr>
          <p:nvPr>
            <p:ph type="title"/>
          </p:nvPr>
        </p:nvSpPr>
        <p:spPr/>
        <p:txBody>
          <a:bodyPr/>
          <a:lstStyle/>
          <a:p>
            <a:r>
              <a:rPr lang="en-US" dirty="0"/>
              <a:t>Project Overview</a:t>
            </a:r>
          </a:p>
        </p:txBody>
      </p:sp>
      <p:sp>
        <p:nvSpPr>
          <p:cNvPr id="3" name="Date Placeholder 2">
            <a:extLst>
              <a:ext uri="{FF2B5EF4-FFF2-40B4-BE49-F238E27FC236}">
                <a16:creationId xmlns:a16="http://schemas.microsoft.com/office/drawing/2014/main" id="{868A33DA-3C73-5E55-5B6D-7BC130E08202}"/>
              </a:ext>
            </a:extLst>
          </p:cNvPr>
          <p:cNvSpPr>
            <a:spLocks noGrp="1"/>
          </p:cNvSpPr>
          <p:nvPr>
            <p:ph type="dt" sz="half" idx="10"/>
          </p:nvPr>
        </p:nvSpPr>
        <p:spPr/>
        <p:txBody>
          <a:bodyPr/>
          <a:lstStyle/>
          <a:p>
            <a:r>
              <a:rPr lang="en-US"/>
              <a:t>9/3/20XX</a:t>
            </a:r>
            <a:endParaRPr lang="en-US" dirty="0"/>
          </a:p>
        </p:txBody>
      </p:sp>
      <p:sp>
        <p:nvSpPr>
          <p:cNvPr id="4" name="Footer Placeholder 3">
            <a:extLst>
              <a:ext uri="{FF2B5EF4-FFF2-40B4-BE49-F238E27FC236}">
                <a16:creationId xmlns:a16="http://schemas.microsoft.com/office/drawing/2014/main" id="{4F89EBCD-4593-1BE6-F2CD-D6E21FF5B271}"/>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DAD72C7-02F0-5B7D-46CB-ADC84D858255}"/>
              </a:ext>
            </a:extLst>
          </p:cNvPr>
          <p:cNvSpPr>
            <a:spLocks noGrp="1"/>
          </p:cNvSpPr>
          <p:nvPr>
            <p:ph type="sldNum" sz="quarter" idx="12"/>
          </p:nvPr>
        </p:nvSpPr>
        <p:spPr/>
        <p:txBody>
          <a:bodyPr/>
          <a:lstStyle/>
          <a:p>
            <a:fld id="{B9713C8C-8E70-45D5-AE59-23E60168254E}" type="slidenum">
              <a:rPr lang="en-US" smtClean="0"/>
              <a:t>4</a:t>
            </a:fld>
            <a:endParaRPr lang="en-US" dirty="0"/>
          </a:p>
        </p:txBody>
      </p:sp>
      <p:sp>
        <p:nvSpPr>
          <p:cNvPr id="6" name="Content Placeholder 5">
            <a:extLst>
              <a:ext uri="{FF2B5EF4-FFF2-40B4-BE49-F238E27FC236}">
                <a16:creationId xmlns:a16="http://schemas.microsoft.com/office/drawing/2014/main" id="{246E15C0-3644-FE0A-15FA-958B8F81ED0D}"/>
              </a:ext>
            </a:extLst>
          </p:cNvPr>
          <p:cNvSpPr>
            <a:spLocks noGrp="1"/>
          </p:cNvSpPr>
          <p:nvPr>
            <p:ph sz="quarter" idx="13"/>
          </p:nvPr>
        </p:nvSpPr>
        <p:spPr>
          <a:xfrm>
            <a:off x="6503436" y="559837"/>
            <a:ext cx="5567265" cy="6161638"/>
          </a:xfrm>
        </p:spPr>
        <p:txBody>
          <a:bodyPr>
            <a:normAutofit fontScale="92500"/>
          </a:bodyPr>
          <a:lstStyle/>
          <a:p>
            <a:pPr algn="just" rtl="0">
              <a:lnSpc>
                <a:spcPct val="150000"/>
              </a:lnSpc>
            </a:pPr>
            <a:r>
              <a:rPr lang="en-US" dirty="0" err="1">
                <a:effectLst/>
                <a:latin typeface="Times New Roman" panose="02020603050405020304" pitchFamily="18" charset="0"/>
                <a:cs typeface="Times New Roman" panose="02020603050405020304" pitchFamily="18" charset="0"/>
              </a:rPr>
              <a:t>CureWell</a:t>
            </a:r>
            <a:r>
              <a:rPr lang="en-US" dirty="0">
                <a:effectLst/>
                <a:latin typeface="Times New Roman" panose="02020603050405020304" pitchFamily="18" charset="0"/>
                <a:cs typeface="Times New Roman" panose="02020603050405020304" pitchFamily="18" charset="0"/>
              </a:rPr>
              <a:t> Hospital Management is a comprehensive web application designed to enhance the efficiency and effectiveness of healthcare facility operations. This  system offers a wide range of features and functionalities designed to meet the specific needs of hospital management:</a:t>
            </a:r>
          </a:p>
          <a:p>
            <a:pPr algn="just" rtl="0">
              <a:lnSpc>
                <a:spcPct val="150000"/>
              </a:lnSpc>
            </a:pPr>
            <a:r>
              <a:rPr lang="en-US" b="1" dirty="0">
                <a:effectLst/>
                <a:latin typeface="Times New Roman" panose="02020603050405020304" pitchFamily="18" charset="0"/>
                <a:cs typeface="Times New Roman" panose="02020603050405020304" pitchFamily="18" charset="0"/>
              </a:rPr>
              <a:t>1. Doctor Management:</a:t>
            </a:r>
            <a:endParaRPr lang="en-US" dirty="0">
              <a:effectLst/>
              <a:latin typeface="Times New Roman" panose="02020603050405020304" pitchFamily="18" charset="0"/>
              <a:cs typeface="Times New Roman" panose="02020603050405020304" pitchFamily="18" charset="0"/>
            </a:endParaRPr>
          </a:p>
          <a:p>
            <a:pPr algn="just" rtl="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View and manage all doctors within the hospital.</a:t>
            </a:r>
          </a:p>
          <a:p>
            <a:pPr algn="just" rtl="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Organize doctors based on their specializations, including CAR, ANE, GYN, and more..</a:t>
            </a:r>
          </a:p>
          <a:p>
            <a:pPr algn="just" rtl="0">
              <a:lnSpc>
                <a:spcPct val="150000"/>
              </a:lnSpc>
            </a:pPr>
            <a:r>
              <a:rPr lang="en-US" b="1" dirty="0">
                <a:effectLst/>
                <a:latin typeface="Times New Roman" panose="02020603050405020304" pitchFamily="18" charset="0"/>
                <a:cs typeface="Times New Roman" panose="02020603050405020304" pitchFamily="18" charset="0"/>
              </a:rPr>
              <a:t>2. Surgery Tracking:</a:t>
            </a:r>
            <a:endParaRPr lang="en-US" dirty="0">
              <a:effectLst/>
              <a:latin typeface="Times New Roman" panose="02020603050405020304" pitchFamily="18" charset="0"/>
              <a:cs typeface="Times New Roman" panose="02020603050405020304" pitchFamily="18" charset="0"/>
            </a:endParaRPr>
          </a:p>
          <a:p>
            <a:pPr algn="just" rtl="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Provide a daily overview of Surgeries scheduled for the day.</a:t>
            </a:r>
          </a:p>
          <a:p>
            <a:pPr algn="just" rtl="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Ensure that surgical procedures are well-coordinated and can update the Scheduled Surgeries.</a:t>
            </a:r>
          </a:p>
          <a:p>
            <a:endParaRPr lang="en-US" dirty="0"/>
          </a:p>
        </p:txBody>
      </p:sp>
    </p:spTree>
    <p:extLst>
      <p:ext uri="{BB962C8B-B14F-4D97-AF65-F5344CB8AC3E}">
        <p14:creationId xmlns:p14="http://schemas.microsoft.com/office/powerpoint/2010/main" val="166432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169D-E646-ECEC-CF95-A85800B94C23}"/>
              </a:ext>
            </a:extLst>
          </p:cNvPr>
          <p:cNvSpPr>
            <a:spLocks noGrp="1"/>
          </p:cNvSpPr>
          <p:nvPr>
            <p:ph type="title"/>
          </p:nvPr>
        </p:nvSpPr>
        <p:spPr/>
        <p:txBody>
          <a:bodyPr/>
          <a:lstStyle/>
          <a:p>
            <a:r>
              <a:rPr lang="en-US" dirty="0"/>
              <a:t>Project Overview</a:t>
            </a:r>
          </a:p>
        </p:txBody>
      </p:sp>
      <p:sp>
        <p:nvSpPr>
          <p:cNvPr id="3" name="Date Placeholder 2">
            <a:extLst>
              <a:ext uri="{FF2B5EF4-FFF2-40B4-BE49-F238E27FC236}">
                <a16:creationId xmlns:a16="http://schemas.microsoft.com/office/drawing/2014/main" id="{66509660-8AB6-0D09-DBDE-BC9D6A5D6870}"/>
              </a:ext>
            </a:extLst>
          </p:cNvPr>
          <p:cNvSpPr>
            <a:spLocks noGrp="1"/>
          </p:cNvSpPr>
          <p:nvPr>
            <p:ph type="dt" sz="half" idx="10"/>
          </p:nvPr>
        </p:nvSpPr>
        <p:spPr/>
        <p:txBody>
          <a:bodyPr/>
          <a:lstStyle/>
          <a:p>
            <a:r>
              <a:rPr lang="en-US"/>
              <a:t>9/3/20XX</a:t>
            </a:r>
            <a:endParaRPr lang="en-US" dirty="0"/>
          </a:p>
        </p:txBody>
      </p:sp>
      <p:sp>
        <p:nvSpPr>
          <p:cNvPr id="4" name="Footer Placeholder 3">
            <a:extLst>
              <a:ext uri="{FF2B5EF4-FFF2-40B4-BE49-F238E27FC236}">
                <a16:creationId xmlns:a16="http://schemas.microsoft.com/office/drawing/2014/main" id="{D35370B5-8EA4-B834-0BBA-61F5B346E99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02F1760-A426-5C26-6D2F-4597578F2A32}"/>
              </a:ext>
            </a:extLst>
          </p:cNvPr>
          <p:cNvSpPr>
            <a:spLocks noGrp="1"/>
          </p:cNvSpPr>
          <p:nvPr>
            <p:ph type="sldNum" sz="quarter" idx="12"/>
          </p:nvPr>
        </p:nvSpPr>
        <p:spPr/>
        <p:txBody>
          <a:bodyPr/>
          <a:lstStyle/>
          <a:p>
            <a:fld id="{B9713C8C-8E70-45D5-AE59-23E60168254E}" type="slidenum">
              <a:rPr lang="en-US" smtClean="0"/>
              <a:t>5</a:t>
            </a:fld>
            <a:endParaRPr lang="en-US" dirty="0"/>
          </a:p>
        </p:txBody>
      </p:sp>
      <p:sp>
        <p:nvSpPr>
          <p:cNvPr id="6" name="Content Placeholder 5">
            <a:extLst>
              <a:ext uri="{FF2B5EF4-FFF2-40B4-BE49-F238E27FC236}">
                <a16:creationId xmlns:a16="http://schemas.microsoft.com/office/drawing/2014/main" id="{B7C1F45E-9660-6CC7-E47E-E8B86852FF99}"/>
              </a:ext>
            </a:extLst>
          </p:cNvPr>
          <p:cNvSpPr>
            <a:spLocks noGrp="1"/>
          </p:cNvSpPr>
          <p:nvPr>
            <p:ph sz="quarter" idx="13"/>
          </p:nvPr>
        </p:nvSpPr>
        <p:spPr>
          <a:xfrm>
            <a:off x="6811347" y="466531"/>
            <a:ext cx="5010539" cy="5691673"/>
          </a:xfrm>
        </p:spPr>
        <p:txBody>
          <a:bodyPr>
            <a:normAutofit/>
          </a:bodyPr>
          <a:lstStyle/>
          <a:p>
            <a:pPr rtl="0">
              <a:lnSpc>
                <a:spcPct val="160000"/>
              </a:lnSpc>
            </a:pPr>
            <a:r>
              <a:rPr lang="en-US" b="1" dirty="0">
                <a:effectLst/>
                <a:latin typeface="Times New Roman" panose="02020603050405020304" pitchFamily="18" charset="0"/>
                <a:cs typeface="Times New Roman" panose="02020603050405020304" pitchFamily="18" charset="0"/>
              </a:rPr>
              <a:t>3. Doctor Information Management:</a:t>
            </a:r>
            <a:endParaRPr lang="en-US" dirty="0">
              <a:effectLst/>
              <a:latin typeface="Times New Roman" panose="02020603050405020304" pitchFamily="18" charset="0"/>
              <a:cs typeface="Times New Roman" panose="02020603050405020304" pitchFamily="18" charset="0"/>
            </a:endParaRPr>
          </a:p>
          <a:p>
            <a:pPr rtl="0">
              <a:lnSpc>
                <a:spcPct val="16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Add new doctors to the Hospital's database.</a:t>
            </a:r>
          </a:p>
          <a:p>
            <a:pPr rtl="0">
              <a:lnSpc>
                <a:spcPct val="16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Update and maintain accurate records for existing doctors.</a:t>
            </a:r>
          </a:p>
          <a:p>
            <a:pPr rtl="0">
              <a:lnSpc>
                <a:spcPct val="160000"/>
              </a:lnSpc>
            </a:pPr>
            <a:r>
              <a:rPr lang="en-US" b="1" dirty="0">
                <a:effectLst/>
                <a:latin typeface="Times New Roman" panose="02020603050405020304" pitchFamily="18" charset="0"/>
                <a:cs typeface="Times New Roman" panose="02020603050405020304" pitchFamily="18" charset="0"/>
              </a:rPr>
              <a:t>4. Authentication and Security:</a:t>
            </a:r>
            <a:endParaRPr lang="en-US" dirty="0">
              <a:effectLst/>
              <a:latin typeface="Times New Roman" panose="02020603050405020304" pitchFamily="18" charset="0"/>
              <a:cs typeface="Times New Roman" panose="02020603050405020304" pitchFamily="18" charset="0"/>
            </a:endParaRPr>
          </a:p>
          <a:p>
            <a:pPr rtl="0">
              <a:lnSpc>
                <a:spcPct val="16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Implement robust authentication mechanisms to Secure  access to the system by allowing only admins to do the operations.</a:t>
            </a:r>
          </a:p>
          <a:p>
            <a:pPr rtl="0">
              <a:lnSpc>
                <a:spcPct val="160000"/>
              </a:lnSpc>
            </a:pPr>
            <a:r>
              <a:rPr lang="en-US" b="1" dirty="0">
                <a:effectLst/>
                <a:latin typeface="Times New Roman" panose="02020603050405020304" pitchFamily="18" charset="0"/>
                <a:cs typeface="Times New Roman" panose="02020603050405020304" pitchFamily="18" charset="0"/>
              </a:rPr>
              <a:t>5. User-Friendly Interface:</a:t>
            </a:r>
            <a:endParaRPr lang="en-US" dirty="0">
              <a:effectLst/>
              <a:latin typeface="Times New Roman" panose="02020603050405020304" pitchFamily="18" charset="0"/>
              <a:cs typeface="Times New Roman" panose="02020603050405020304" pitchFamily="18" charset="0"/>
            </a:endParaRPr>
          </a:p>
          <a:p>
            <a:pPr rtl="0">
              <a:lnSpc>
                <a:spcPct val="16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Deliver a user-friendly and intuitive interface for administrative purpose.</a:t>
            </a:r>
          </a:p>
        </p:txBody>
      </p:sp>
    </p:spTree>
    <p:extLst>
      <p:ext uri="{BB962C8B-B14F-4D97-AF65-F5344CB8AC3E}">
        <p14:creationId xmlns:p14="http://schemas.microsoft.com/office/powerpoint/2010/main" val="250690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29E3-D3C0-8FBA-2687-21143DE6938B}"/>
              </a:ext>
            </a:extLst>
          </p:cNvPr>
          <p:cNvSpPr>
            <a:spLocks noGrp="1"/>
          </p:cNvSpPr>
          <p:nvPr>
            <p:ph type="title"/>
          </p:nvPr>
        </p:nvSpPr>
        <p:spPr>
          <a:xfrm>
            <a:off x="838200" y="422340"/>
            <a:ext cx="10515600" cy="1325563"/>
          </a:xfrm>
        </p:spPr>
        <p:txBody>
          <a:bodyPr/>
          <a:lstStyle/>
          <a:p>
            <a:pPr algn="ctr"/>
            <a:r>
              <a:rPr lang="en-US" dirty="0"/>
              <a:t>System Architecture</a:t>
            </a:r>
          </a:p>
        </p:txBody>
      </p:sp>
      <p:pic>
        <p:nvPicPr>
          <p:cNvPr id="8" name="Content Placeholder 7" descr="A diagram of a server&#10;&#10;Description automatically generated">
            <a:extLst>
              <a:ext uri="{FF2B5EF4-FFF2-40B4-BE49-F238E27FC236}">
                <a16:creationId xmlns:a16="http://schemas.microsoft.com/office/drawing/2014/main" id="{58F83539-DC9F-601C-F9AC-7E1A0C922F3A}"/>
              </a:ext>
            </a:extLst>
          </p:cNvPr>
          <p:cNvPicPr>
            <a:picLocks noGrp="1" noChangeAspect="1"/>
          </p:cNvPicPr>
          <p:nvPr>
            <p:ph idx="1"/>
          </p:nvPr>
        </p:nvPicPr>
        <p:blipFill>
          <a:blip r:embed="rId2"/>
          <a:stretch>
            <a:fillRect/>
          </a:stretch>
        </p:blipFill>
        <p:spPr>
          <a:xfrm>
            <a:off x="2869092" y="1880253"/>
            <a:ext cx="6974704" cy="4612622"/>
          </a:xfrm>
        </p:spPr>
      </p:pic>
      <p:sp>
        <p:nvSpPr>
          <p:cNvPr id="4" name="Date Placeholder 3">
            <a:extLst>
              <a:ext uri="{FF2B5EF4-FFF2-40B4-BE49-F238E27FC236}">
                <a16:creationId xmlns:a16="http://schemas.microsoft.com/office/drawing/2014/main" id="{A720F718-74E9-F8A3-438B-1F98B720CAF4}"/>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ABFD2EC2-E3DE-4D68-474B-E0665A5DD3B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C1310B2-29CE-1FDE-1E1A-7F83F56AD134}"/>
              </a:ext>
            </a:extLst>
          </p:cNvPr>
          <p:cNvSpPr>
            <a:spLocks noGrp="1"/>
          </p:cNvSpPr>
          <p:nvPr>
            <p:ph type="sldNum" sz="quarter" idx="12"/>
          </p:nvPr>
        </p:nvSpPr>
        <p:spPr/>
        <p:txBody>
          <a:bodyPr/>
          <a:lstStyle/>
          <a:p>
            <a:fld id="{B9713C8C-8E70-45D5-AE59-23E60168254E}" type="slidenum">
              <a:rPr lang="en-US" smtClean="0"/>
              <a:t>6</a:t>
            </a:fld>
            <a:endParaRPr lang="en-US" dirty="0"/>
          </a:p>
        </p:txBody>
      </p:sp>
    </p:spTree>
    <p:extLst>
      <p:ext uri="{BB962C8B-B14F-4D97-AF65-F5344CB8AC3E}">
        <p14:creationId xmlns:p14="http://schemas.microsoft.com/office/powerpoint/2010/main" val="754173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6814B-5BA9-BFFA-FC1C-C7551E2CEFCD}"/>
              </a:ext>
            </a:extLst>
          </p:cNvPr>
          <p:cNvSpPr>
            <a:spLocks noGrp="1"/>
          </p:cNvSpPr>
          <p:nvPr>
            <p:ph type="title"/>
          </p:nvPr>
        </p:nvSpPr>
        <p:spPr/>
        <p:txBody>
          <a:bodyPr/>
          <a:lstStyle/>
          <a:p>
            <a:r>
              <a:rPr lang="en-US" dirty="0"/>
              <a:t>Goals &amp; Objectives</a:t>
            </a:r>
          </a:p>
        </p:txBody>
      </p:sp>
      <p:sp>
        <p:nvSpPr>
          <p:cNvPr id="3" name="Date Placeholder 2">
            <a:extLst>
              <a:ext uri="{FF2B5EF4-FFF2-40B4-BE49-F238E27FC236}">
                <a16:creationId xmlns:a16="http://schemas.microsoft.com/office/drawing/2014/main" id="{1072BCDE-33FF-CBF5-7FF3-713A8B15A29D}"/>
              </a:ext>
            </a:extLst>
          </p:cNvPr>
          <p:cNvSpPr>
            <a:spLocks noGrp="1"/>
          </p:cNvSpPr>
          <p:nvPr>
            <p:ph type="dt" sz="half" idx="10"/>
          </p:nvPr>
        </p:nvSpPr>
        <p:spPr/>
        <p:txBody>
          <a:bodyPr/>
          <a:lstStyle/>
          <a:p>
            <a:r>
              <a:rPr lang="en-US"/>
              <a:t>9/3/20XX</a:t>
            </a:r>
            <a:endParaRPr lang="en-US" dirty="0"/>
          </a:p>
        </p:txBody>
      </p:sp>
      <p:sp>
        <p:nvSpPr>
          <p:cNvPr id="4" name="Footer Placeholder 3">
            <a:extLst>
              <a:ext uri="{FF2B5EF4-FFF2-40B4-BE49-F238E27FC236}">
                <a16:creationId xmlns:a16="http://schemas.microsoft.com/office/drawing/2014/main" id="{948EE4A2-994E-E9F4-663B-692DBB7E0E2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EAFD0AB-4B90-E8AC-42DC-2A0BA62D7FCC}"/>
              </a:ext>
            </a:extLst>
          </p:cNvPr>
          <p:cNvSpPr>
            <a:spLocks noGrp="1"/>
          </p:cNvSpPr>
          <p:nvPr>
            <p:ph type="sldNum" sz="quarter" idx="12"/>
          </p:nvPr>
        </p:nvSpPr>
        <p:spPr/>
        <p:txBody>
          <a:bodyPr/>
          <a:lstStyle/>
          <a:p>
            <a:fld id="{B9713C8C-8E70-45D5-AE59-23E60168254E}" type="slidenum">
              <a:rPr lang="en-US" smtClean="0"/>
              <a:t>7</a:t>
            </a:fld>
            <a:endParaRPr lang="en-US" dirty="0"/>
          </a:p>
        </p:txBody>
      </p:sp>
      <p:sp>
        <p:nvSpPr>
          <p:cNvPr id="6" name="Content Placeholder 5">
            <a:extLst>
              <a:ext uri="{FF2B5EF4-FFF2-40B4-BE49-F238E27FC236}">
                <a16:creationId xmlns:a16="http://schemas.microsoft.com/office/drawing/2014/main" id="{EC691C35-3F90-7958-10E9-B3FDB3F73D10}"/>
              </a:ext>
            </a:extLst>
          </p:cNvPr>
          <p:cNvSpPr>
            <a:spLocks noGrp="1"/>
          </p:cNvSpPr>
          <p:nvPr>
            <p:ph sz="quarter" idx="13"/>
          </p:nvPr>
        </p:nvSpPr>
        <p:spPr>
          <a:xfrm>
            <a:off x="6830007" y="578498"/>
            <a:ext cx="5361993" cy="6279502"/>
          </a:xfrm>
        </p:spPr>
        <p:txBody>
          <a:bodyPr>
            <a:normAutofit fontScale="92500" lnSpcReduction="20000"/>
          </a:bodyPr>
          <a:lstStyle/>
          <a:p>
            <a:pPr rtl="0">
              <a:lnSpc>
                <a:spcPct val="150000"/>
              </a:lnSpc>
            </a:pPr>
            <a:endParaRPr lang="en-US" sz="1700" b="1" dirty="0">
              <a:latin typeface="Times New Roman" panose="02020603050405020304" pitchFamily="18" charset="0"/>
              <a:cs typeface="Times New Roman" panose="02020603050405020304" pitchFamily="18" charset="0"/>
            </a:endParaRPr>
          </a:p>
          <a:p>
            <a:pPr rtl="0">
              <a:lnSpc>
                <a:spcPct val="150000"/>
              </a:lnSpc>
            </a:pPr>
            <a:r>
              <a:rPr lang="en-US" sz="2100" b="1" dirty="0">
                <a:latin typeface="Times New Roman" panose="02020603050405020304" pitchFamily="18" charset="0"/>
                <a:cs typeface="Times New Roman" panose="02020603050405020304" pitchFamily="18" charset="0"/>
              </a:rPr>
              <a:t>Goals &amp; Objectives :</a:t>
            </a:r>
          </a:p>
          <a:p>
            <a:pPr rtl="0">
              <a:lnSpc>
                <a:spcPct val="150000"/>
              </a:lnSpc>
            </a:pPr>
            <a:r>
              <a:rPr lang="en-US" sz="1700" b="1" dirty="0">
                <a:latin typeface="Times New Roman" panose="02020603050405020304" pitchFamily="18" charset="0"/>
                <a:cs typeface="Times New Roman" panose="02020603050405020304" pitchFamily="18" charset="0"/>
              </a:rPr>
              <a:t> 1.</a:t>
            </a: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Efficient Hospital Administration:</a:t>
            </a:r>
            <a:r>
              <a:rPr lang="en-US" sz="1700" dirty="0">
                <a:latin typeface="Times New Roman" panose="02020603050405020304" pitchFamily="18" charset="0"/>
                <a:cs typeface="Times New Roman" panose="02020603050405020304" pitchFamily="18" charset="0"/>
              </a:rPr>
              <a:t> Streamline and automate hospital administrative tasks to improve overall efficiency and to maintain digital records easily.</a:t>
            </a:r>
          </a:p>
          <a:p>
            <a:pPr rtl="0">
              <a:lnSpc>
                <a:spcPct val="150000"/>
              </a:lnSpc>
            </a:pP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2.</a:t>
            </a: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Enhanced Information:</a:t>
            </a:r>
            <a:r>
              <a:rPr lang="en-US" sz="1700" dirty="0">
                <a:latin typeface="Times New Roman" panose="02020603050405020304" pitchFamily="18" charset="0"/>
                <a:cs typeface="Times New Roman" panose="02020603050405020304" pitchFamily="18" charset="0"/>
              </a:rPr>
              <a:t> </a:t>
            </a:r>
          </a:p>
          <a:p>
            <a:pPr rtl="0">
              <a:lnSpc>
                <a:spcPct val="150000"/>
              </a:lnSpc>
            </a:pPr>
            <a:r>
              <a:rPr lang="en-US" sz="1700" dirty="0">
                <a:latin typeface="Times New Roman" panose="02020603050405020304" pitchFamily="18" charset="0"/>
                <a:cs typeface="Times New Roman" panose="02020603050405020304" pitchFamily="18" charset="0"/>
              </a:rPr>
              <a:t>Facilitate better patient care by providing easy access to doctor information, specializations, and surgical schedules.</a:t>
            </a:r>
          </a:p>
          <a:p>
            <a:pPr rtl="0">
              <a:lnSpc>
                <a:spcPct val="150000"/>
              </a:lnSpc>
            </a:pP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3.</a:t>
            </a: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Data Security and Compliance:</a:t>
            </a:r>
            <a:r>
              <a:rPr lang="en-US" sz="1700" dirty="0">
                <a:latin typeface="Times New Roman" panose="02020603050405020304" pitchFamily="18" charset="0"/>
                <a:cs typeface="Times New Roman" panose="02020603050405020304" pitchFamily="18" charset="0"/>
              </a:rPr>
              <a:t> </a:t>
            </a:r>
          </a:p>
          <a:p>
            <a:pPr rtl="0">
              <a:lnSpc>
                <a:spcPct val="150000"/>
              </a:lnSpc>
            </a:pPr>
            <a:r>
              <a:rPr lang="en-US" sz="1700" dirty="0">
                <a:latin typeface="Times New Roman" panose="02020603050405020304" pitchFamily="18" charset="0"/>
                <a:cs typeface="Times New Roman" panose="02020603050405020304" pitchFamily="18" charset="0"/>
              </a:rPr>
              <a:t>Ensure data security and compliance with healthcare regulations to protect internal and hospital data.</a:t>
            </a:r>
          </a:p>
          <a:p>
            <a:pPr rtl="0"/>
            <a:r>
              <a:rPr lang="en-US" sz="1700" b="1" dirty="0">
                <a:latin typeface="Times New Roman" panose="02020603050405020304" pitchFamily="18" charset="0"/>
                <a:cs typeface="Times New Roman" panose="02020603050405020304" pitchFamily="18" charset="0"/>
              </a:rPr>
              <a:t>4. User-Friendly Interface:</a:t>
            </a:r>
          </a:p>
          <a:p>
            <a:pPr rtl="0">
              <a:lnSpc>
                <a:spcPct val="150000"/>
              </a:lnSpc>
            </a:pPr>
            <a:r>
              <a:rPr lang="en-US" sz="1700" dirty="0">
                <a:latin typeface="Times New Roman" panose="02020603050405020304" pitchFamily="18" charset="0"/>
                <a:cs typeface="Times New Roman" panose="02020603050405020304" pitchFamily="18" charset="0"/>
              </a:rPr>
              <a:t> Develop an intuitive and user-friendly interface for hospital staff, making it easy to manage doctors and access critical information.</a:t>
            </a:r>
          </a:p>
          <a:p>
            <a:pPr rtl="0">
              <a:lnSpc>
                <a:spcPct val="150000"/>
              </a:lnSpc>
            </a:pPr>
            <a:r>
              <a:rPr lang="en-US" dirty="0">
                <a:latin typeface="Times New Roman" panose="02020603050405020304" pitchFamily="18" charset="0"/>
                <a:cs typeface="Times New Roman" panose="02020603050405020304" pitchFamily="18" charset="0"/>
              </a:rPr>
              <a:t> </a:t>
            </a:r>
          </a:p>
          <a:p>
            <a:pPr rtl="0">
              <a:lnSpc>
                <a:spcPct val="150000"/>
              </a:lnSpc>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9712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F743-248D-716D-117B-EBA9A30D7495}"/>
              </a:ext>
            </a:extLst>
          </p:cNvPr>
          <p:cNvSpPr>
            <a:spLocks noGrp="1"/>
          </p:cNvSpPr>
          <p:nvPr>
            <p:ph type="title"/>
          </p:nvPr>
        </p:nvSpPr>
        <p:spPr/>
        <p:txBody>
          <a:bodyPr/>
          <a:lstStyle/>
          <a:p>
            <a:r>
              <a:rPr lang="en-US" dirty="0"/>
              <a:t>Methodology</a:t>
            </a:r>
          </a:p>
        </p:txBody>
      </p:sp>
      <p:sp>
        <p:nvSpPr>
          <p:cNvPr id="3" name="Date Placeholder 2">
            <a:extLst>
              <a:ext uri="{FF2B5EF4-FFF2-40B4-BE49-F238E27FC236}">
                <a16:creationId xmlns:a16="http://schemas.microsoft.com/office/drawing/2014/main" id="{BC818E22-E1D3-888C-6C37-B8299D2590B6}"/>
              </a:ext>
            </a:extLst>
          </p:cNvPr>
          <p:cNvSpPr>
            <a:spLocks noGrp="1"/>
          </p:cNvSpPr>
          <p:nvPr>
            <p:ph type="dt" sz="half" idx="10"/>
          </p:nvPr>
        </p:nvSpPr>
        <p:spPr/>
        <p:txBody>
          <a:bodyPr/>
          <a:lstStyle/>
          <a:p>
            <a:r>
              <a:rPr lang="en-US"/>
              <a:t>9/3/20XX</a:t>
            </a:r>
            <a:endParaRPr lang="en-US" dirty="0"/>
          </a:p>
        </p:txBody>
      </p:sp>
      <p:sp>
        <p:nvSpPr>
          <p:cNvPr id="4" name="Footer Placeholder 3">
            <a:extLst>
              <a:ext uri="{FF2B5EF4-FFF2-40B4-BE49-F238E27FC236}">
                <a16:creationId xmlns:a16="http://schemas.microsoft.com/office/drawing/2014/main" id="{139238F5-081E-491D-A1A7-09D8F1BE034C}"/>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313B703-277F-2CAE-28B7-54E322EDA833}"/>
              </a:ext>
            </a:extLst>
          </p:cNvPr>
          <p:cNvSpPr>
            <a:spLocks noGrp="1"/>
          </p:cNvSpPr>
          <p:nvPr>
            <p:ph type="sldNum" sz="quarter" idx="12"/>
          </p:nvPr>
        </p:nvSpPr>
        <p:spPr/>
        <p:txBody>
          <a:bodyPr/>
          <a:lstStyle/>
          <a:p>
            <a:fld id="{B9713C8C-8E70-45D5-AE59-23E60168254E}" type="slidenum">
              <a:rPr lang="en-US" smtClean="0"/>
              <a:t>8</a:t>
            </a:fld>
            <a:endParaRPr lang="en-US" dirty="0"/>
          </a:p>
        </p:txBody>
      </p:sp>
      <p:sp>
        <p:nvSpPr>
          <p:cNvPr id="6" name="Content Placeholder 5">
            <a:extLst>
              <a:ext uri="{FF2B5EF4-FFF2-40B4-BE49-F238E27FC236}">
                <a16:creationId xmlns:a16="http://schemas.microsoft.com/office/drawing/2014/main" id="{E973D521-EE7E-4253-F5E2-0E6F98D91CDD}"/>
              </a:ext>
            </a:extLst>
          </p:cNvPr>
          <p:cNvSpPr>
            <a:spLocks noGrp="1"/>
          </p:cNvSpPr>
          <p:nvPr>
            <p:ph sz="quarter" idx="13"/>
          </p:nvPr>
        </p:nvSpPr>
        <p:spPr>
          <a:xfrm>
            <a:off x="6456783" y="223934"/>
            <a:ext cx="4897017" cy="5921279"/>
          </a:xfrm>
        </p:spPr>
        <p:txBody>
          <a:bodyPr>
            <a:normAutofit fontScale="92500" lnSpcReduction="20000"/>
          </a:bodyPr>
          <a:lstStyle/>
          <a:p>
            <a:endParaRPr lang="en-US"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Tools:</a:t>
            </a:r>
          </a:p>
          <a:p>
            <a:r>
              <a:rPr lang="en-US" dirty="0">
                <a:latin typeface="Times New Roman" panose="02020603050405020304" pitchFamily="18" charset="0"/>
                <a:cs typeface="Times New Roman" panose="02020603050405020304" pitchFamily="18" charset="0"/>
              </a:rPr>
              <a:t>Visual Studio Code</a:t>
            </a:r>
          </a:p>
          <a:p>
            <a:r>
              <a:rPr lang="en-US" dirty="0">
                <a:latin typeface="Times New Roman" panose="02020603050405020304" pitchFamily="18" charset="0"/>
                <a:cs typeface="Times New Roman" panose="02020603050405020304" pitchFamily="18" charset="0"/>
              </a:rPr>
              <a:t>Visual Studio 2022</a:t>
            </a:r>
          </a:p>
          <a:p>
            <a:r>
              <a:rPr lang="en-US" dirty="0">
                <a:latin typeface="Times New Roman" panose="02020603050405020304" pitchFamily="18" charset="0"/>
                <a:cs typeface="Times New Roman" panose="02020603050405020304" pitchFamily="18" charset="0"/>
              </a:rPr>
              <a:t>SQL Server Management Studio</a:t>
            </a:r>
          </a:p>
          <a:p>
            <a:r>
              <a:rPr lang="en-US">
                <a:latin typeface="Times New Roman" panose="02020603050405020304" pitchFamily="18" charset="0"/>
                <a:cs typeface="Times New Roman" panose="02020603050405020304" pitchFamily="18" charset="0"/>
              </a:rPr>
              <a:t>Swagger</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Technologies:</a:t>
            </a:r>
          </a:p>
          <a:p>
            <a:r>
              <a:rPr lang="en-US" dirty="0">
                <a:latin typeface="Times New Roman" panose="02020603050405020304" pitchFamily="18" charset="0"/>
                <a:cs typeface="Times New Roman" panose="02020603050405020304" pitchFamily="18" charset="0"/>
              </a:rPr>
              <a:t>Angular16</a:t>
            </a:r>
          </a:p>
          <a:p>
            <a:r>
              <a:rPr lang="en-US" dirty="0">
                <a:latin typeface="Times New Roman" panose="02020603050405020304" pitchFamily="18" charset="0"/>
                <a:cs typeface="Times New Roman" panose="02020603050405020304" pitchFamily="18" charset="0"/>
              </a:rPr>
              <a:t>Asp.net Core Web</a:t>
            </a:r>
          </a:p>
          <a:p>
            <a:r>
              <a:rPr lang="en-US" dirty="0">
                <a:latin typeface="Times New Roman" panose="02020603050405020304" pitchFamily="18" charset="0"/>
                <a:cs typeface="Times New Roman" panose="02020603050405020304" pitchFamily="18" charset="0"/>
              </a:rPr>
              <a:t>MSSQL</a:t>
            </a:r>
          </a:p>
          <a:p>
            <a:endParaRPr lang="en-US" b="1"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Approach:</a:t>
            </a:r>
          </a:p>
          <a:p>
            <a:r>
              <a:rPr lang="en-US" dirty="0">
                <a:latin typeface="Times New Roman" panose="02020603050405020304" pitchFamily="18" charset="0"/>
                <a:cs typeface="Times New Roman" panose="02020603050405020304" pitchFamily="18" charset="0"/>
              </a:rPr>
              <a:t>Created database using SQL server and Connected to it using Asp.net core for the creation of models and controllers and created Api’s. By using the Angular application we have fetched the data from database using these Api’s.</a:t>
            </a:r>
          </a:p>
          <a:p>
            <a:endParaRPr lang="en-US" dirty="0"/>
          </a:p>
        </p:txBody>
      </p:sp>
    </p:spTree>
    <p:extLst>
      <p:ext uri="{BB962C8B-B14F-4D97-AF65-F5344CB8AC3E}">
        <p14:creationId xmlns:p14="http://schemas.microsoft.com/office/powerpoint/2010/main" val="3430753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BFB3-8D87-898B-2D6B-6B89056CCD37}"/>
              </a:ext>
            </a:extLst>
          </p:cNvPr>
          <p:cNvSpPr>
            <a:spLocks noGrp="1"/>
          </p:cNvSpPr>
          <p:nvPr>
            <p:ph type="title"/>
          </p:nvPr>
        </p:nvSpPr>
        <p:spPr/>
        <p:txBody>
          <a:bodyPr/>
          <a:lstStyle/>
          <a:p>
            <a:r>
              <a:rPr lang="en-US" dirty="0"/>
              <a:t>Project Timeline</a:t>
            </a:r>
          </a:p>
        </p:txBody>
      </p:sp>
      <p:sp>
        <p:nvSpPr>
          <p:cNvPr id="3" name="Date Placeholder 2">
            <a:extLst>
              <a:ext uri="{FF2B5EF4-FFF2-40B4-BE49-F238E27FC236}">
                <a16:creationId xmlns:a16="http://schemas.microsoft.com/office/drawing/2014/main" id="{E4024481-C047-4E2C-B3A6-90F82174E529}"/>
              </a:ext>
            </a:extLst>
          </p:cNvPr>
          <p:cNvSpPr>
            <a:spLocks noGrp="1"/>
          </p:cNvSpPr>
          <p:nvPr>
            <p:ph type="dt" sz="half" idx="10"/>
          </p:nvPr>
        </p:nvSpPr>
        <p:spPr/>
        <p:txBody>
          <a:bodyPr/>
          <a:lstStyle/>
          <a:p>
            <a:r>
              <a:rPr lang="en-US"/>
              <a:t>9/3/20XX</a:t>
            </a:r>
            <a:endParaRPr lang="en-US" dirty="0"/>
          </a:p>
        </p:txBody>
      </p:sp>
      <p:sp>
        <p:nvSpPr>
          <p:cNvPr id="4" name="Footer Placeholder 3">
            <a:extLst>
              <a:ext uri="{FF2B5EF4-FFF2-40B4-BE49-F238E27FC236}">
                <a16:creationId xmlns:a16="http://schemas.microsoft.com/office/drawing/2014/main" id="{0309331D-7693-1CA6-E24F-50504341464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234E20A-BF0A-A001-750B-03B84E43803A}"/>
              </a:ext>
            </a:extLst>
          </p:cNvPr>
          <p:cNvSpPr>
            <a:spLocks noGrp="1"/>
          </p:cNvSpPr>
          <p:nvPr>
            <p:ph type="sldNum" sz="quarter" idx="12"/>
          </p:nvPr>
        </p:nvSpPr>
        <p:spPr/>
        <p:txBody>
          <a:bodyPr/>
          <a:lstStyle/>
          <a:p>
            <a:fld id="{B9713C8C-8E70-45D5-AE59-23E60168254E}" type="slidenum">
              <a:rPr lang="en-US" smtClean="0"/>
              <a:t>9</a:t>
            </a:fld>
            <a:endParaRPr lang="en-US" dirty="0"/>
          </a:p>
        </p:txBody>
      </p:sp>
      <p:sp>
        <p:nvSpPr>
          <p:cNvPr id="6" name="Content Placeholder 5">
            <a:extLst>
              <a:ext uri="{FF2B5EF4-FFF2-40B4-BE49-F238E27FC236}">
                <a16:creationId xmlns:a16="http://schemas.microsoft.com/office/drawing/2014/main" id="{0F8646CF-2280-FA9D-2341-D5F5A9D194A4}"/>
              </a:ext>
            </a:extLst>
          </p:cNvPr>
          <p:cNvSpPr>
            <a:spLocks noGrp="1"/>
          </p:cNvSpPr>
          <p:nvPr>
            <p:ph sz="quarter" idx="13"/>
          </p:nvPr>
        </p:nvSpPr>
        <p:spPr>
          <a:xfrm>
            <a:off x="6691225" y="243839"/>
            <a:ext cx="4811866" cy="6477635"/>
          </a:xfrm>
        </p:spPr>
        <p:txBody>
          <a:bodyPr>
            <a:norm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Day-1: </a:t>
            </a:r>
            <a:r>
              <a:rPr lang="en-US" sz="1900" b="1" dirty="0">
                <a:latin typeface="Times New Roman" panose="02020603050405020304" pitchFamily="18" charset="0"/>
                <a:cs typeface="Times New Roman" panose="02020603050405020304" pitchFamily="18" charset="0"/>
              </a:rPr>
              <a:t>Analysis:</a:t>
            </a:r>
          </a:p>
          <a:p>
            <a:r>
              <a:rPr lang="en-US" dirty="0">
                <a:latin typeface="Times New Roman" panose="02020603050405020304" pitchFamily="18" charset="0"/>
                <a:cs typeface="Times New Roman" panose="02020603050405020304" pitchFamily="18" charset="0"/>
              </a:rPr>
              <a:t>Analyzed the Project based on the  given SRS Document.</a:t>
            </a:r>
          </a:p>
          <a:p>
            <a:r>
              <a:rPr lang="en-US" sz="1900" b="1" dirty="0">
                <a:latin typeface="Times New Roman" panose="02020603050405020304" pitchFamily="18" charset="0"/>
                <a:cs typeface="Times New Roman" panose="02020603050405020304" pitchFamily="18" charset="0"/>
              </a:rPr>
              <a:t>Day-2&amp;3: Backend Development:</a:t>
            </a:r>
          </a:p>
          <a:p>
            <a:r>
              <a:rPr lang="en-US" sz="1900" dirty="0">
                <a:latin typeface="Times New Roman" panose="02020603050405020304" pitchFamily="18" charset="0"/>
                <a:cs typeface="Times New Roman" panose="02020603050405020304" pitchFamily="18" charset="0"/>
              </a:rPr>
              <a:t>We have Created a database. </a:t>
            </a:r>
            <a:r>
              <a:rPr lang="en-US" dirty="0">
                <a:latin typeface="Times New Roman" panose="02020603050405020304" pitchFamily="18" charset="0"/>
                <a:cs typeface="Times New Roman" panose="02020603050405020304" pitchFamily="18" charset="0"/>
              </a:rPr>
              <a:t>Based on the database design we have designed a prototype of the back end .</a:t>
            </a:r>
          </a:p>
          <a:p>
            <a:r>
              <a:rPr lang="en-US" b="1" dirty="0">
                <a:latin typeface="Times New Roman" panose="02020603050405020304" pitchFamily="18" charset="0"/>
                <a:cs typeface="Times New Roman" panose="02020603050405020304" pitchFamily="18" charset="0"/>
              </a:rPr>
              <a:t>Day-4&amp;5: Frontend Development:</a:t>
            </a:r>
          </a:p>
          <a:p>
            <a:r>
              <a:rPr lang="en-US" dirty="0">
                <a:latin typeface="Times New Roman" panose="02020603050405020304" pitchFamily="18" charset="0"/>
                <a:cs typeface="Times New Roman" panose="02020603050405020304" pitchFamily="18" charset="0"/>
              </a:rPr>
              <a:t>We have implemented the Frontend based on the prototype given in the SRS.</a:t>
            </a:r>
          </a:p>
          <a:p>
            <a:endParaRPr lang="en-US" dirty="0"/>
          </a:p>
        </p:txBody>
      </p:sp>
    </p:spTree>
    <p:extLst>
      <p:ext uri="{BB962C8B-B14F-4D97-AF65-F5344CB8AC3E}">
        <p14:creationId xmlns:p14="http://schemas.microsoft.com/office/powerpoint/2010/main" val="771729536"/>
      </p:ext>
    </p:extLst>
  </p:cSld>
  <p:clrMapOvr>
    <a:masterClrMapping/>
  </p:clrMapOvr>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2.xml><?xml version="1.0" encoding="utf-8"?>
<ds:datastoreItem xmlns:ds="http://schemas.openxmlformats.org/officeDocument/2006/customXml" ds:itemID="{9DFCC198-DBFA-46B2-A241-8E3888E63670}">
  <ds:schemaRefs>
    <ds:schemaRef ds:uri="http://schemas.openxmlformats.org/package/2006/metadata/core-properties"/>
    <ds:schemaRef ds:uri="http://schemas.microsoft.com/office/2006/documentManagement/types"/>
    <ds:schemaRef ds:uri="http://www.w3.org/XML/1998/namespace"/>
    <ds:schemaRef ds:uri="http://purl.org/dc/dcmitype/"/>
    <ds:schemaRef ds:uri="http://purl.org/dc/terms/"/>
    <ds:schemaRef ds:uri="http://schemas.microsoft.com/office/infopath/2007/PartnerControls"/>
    <ds:schemaRef ds:uri="http://schemas.microsoft.com/office/2006/metadata/properties"/>
    <ds:schemaRef ds:uri="http://purl.org/dc/elements/1.1/"/>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{45ACF6C5-79D5-4B42-B1B3-B28B68DB5021}tf89080264_win32</Template>
  <TotalTime>392</TotalTime>
  <Words>782</Words>
  <Application>Microsoft Office PowerPoint</Application>
  <PresentationFormat>Widescreen</PresentationFormat>
  <Paragraphs>151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Elephant</vt:lpstr>
      <vt:lpstr>Times New Roman</vt:lpstr>
      <vt:lpstr>Wingdings</vt:lpstr>
      <vt:lpstr>Brush</vt:lpstr>
      <vt:lpstr>CureWell Hospital Management Web Application</vt:lpstr>
      <vt:lpstr>Agenda</vt:lpstr>
      <vt:lpstr>Introduction </vt:lpstr>
      <vt:lpstr>Project Overview</vt:lpstr>
      <vt:lpstr>Project Overview</vt:lpstr>
      <vt:lpstr>System Architecture</vt:lpstr>
      <vt:lpstr>Goals &amp; Objectives</vt:lpstr>
      <vt:lpstr>Methodology</vt:lpstr>
      <vt:lpstr>Project Timeline</vt:lpstr>
      <vt:lpstr>Challenges &amp; Solutions</vt:lpstr>
      <vt:lpstr>Results &amp; Findings</vt:lpstr>
      <vt:lpstr>Login Page</vt:lpstr>
      <vt:lpstr>Doctors Page</vt:lpstr>
      <vt:lpstr>Doctors Specializations</vt:lpstr>
      <vt:lpstr>Add Doctor</vt:lpstr>
      <vt:lpstr>Edit Surgery Timings</vt:lpstr>
      <vt:lpstr>Future Work</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CureWell Hospital Management Web Application</dc:title>
  <dc:creator>Buddhana Kumar</dc:creator>
  <cp:lastModifiedBy>Santhosh Malipeddy</cp:lastModifiedBy>
  <cp:revision>2</cp:revision>
  <dcterms:created xsi:type="dcterms:W3CDTF">2023-09-26T09:51:36Z</dcterms:created>
  <dcterms:modified xsi:type="dcterms:W3CDTF">2023-09-28T04:15:38Z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