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1" r:id="rId2"/>
    <p:sldId id="283" r:id="rId3"/>
    <p:sldId id="257" r:id="rId4"/>
    <p:sldId id="305" r:id="rId5"/>
    <p:sldId id="306" r:id="rId6"/>
    <p:sldId id="286" r:id="rId7"/>
    <p:sldId id="287" r:id="rId8"/>
    <p:sldId id="288" r:id="rId9"/>
    <p:sldId id="289" r:id="rId10"/>
    <p:sldId id="290" r:id="rId11"/>
    <p:sldId id="291" r:id="rId12"/>
    <p:sldId id="294" r:id="rId13"/>
    <p:sldId id="296" r:id="rId14"/>
    <p:sldId id="295" r:id="rId15"/>
    <p:sldId id="297" r:id="rId16"/>
    <p:sldId id="298" r:id="rId17"/>
    <p:sldId id="304" r:id="rId18"/>
    <p:sldId id="299" r:id="rId19"/>
    <p:sldId id="303" r:id="rId20"/>
    <p:sldId id="292" r:id="rId21"/>
    <p:sldId id="301" r:id="rId22"/>
    <p:sldId id="30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087" autoAdjust="0"/>
  </p:normalViewPr>
  <p:slideViewPr>
    <p:cSldViewPr snapToGrid="0">
      <p:cViewPr>
        <p:scale>
          <a:sx n="50" d="100"/>
          <a:sy n="50" d="100"/>
        </p:scale>
        <p:origin x="-773"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9A6D2-2241-4958-946F-23D2245F449E}" type="datetimeFigureOut">
              <a:rPr lang="en-US" smtClean="0"/>
              <a:pPr/>
              <a:t>7/9/2018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1AFE6-41DE-4CFA-B59B-04AFA8A694B5}" type="slidenum">
              <a:rPr lang="en-US" smtClean="0"/>
              <a:pPr/>
              <a:t>‹#›</a:t>
            </a:fld>
            <a:endParaRPr lang="en-US"/>
          </a:p>
        </p:txBody>
      </p:sp>
    </p:spTree>
    <p:extLst>
      <p:ext uri="{BB962C8B-B14F-4D97-AF65-F5344CB8AC3E}">
        <p14:creationId xmlns:p14="http://schemas.microsoft.com/office/powerpoint/2010/main" xmlns="" val="2751783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2</a:t>
            </a:fld>
            <a:endParaRPr lang="en-US" dirty="0"/>
          </a:p>
        </p:txBody>
      </p:sp>
    </p:spTree>
    <p:extLst>
      <p:ext uri="{BB962C8B-B14F-4D97-AF65-F5344CB8AC3E}">
        <p14:creationId xmlns:p14="http://schemas.microsoft.com/office/powerpoint/2010/main" xmlns="" val="1003567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https://www.c-sharpcorner.com/article/html-helper-methods-in-mvc/</a:t>
            </a:r>
            <a:endParaRPr lang="en-US" dirty="0"/>
          </a:p>
        </p:txBody>
      </p:sp>
      <p:sp>
        <p:nvSpPr>
          <p:cNvPr id="4" name="Slide Number Placeholder 3"/>
          <p:cNvSpPr>
            <a:spLocks noGrp="1"/>
          </p:cNvSpPr>
          <p:nvPr>
            <p:ph type="sldNum" sz="quarter" idx="10"/>
          </p:nvPr>
        </p:nvSpPr>
        <p:spPr/>
        <p:txBody>
          <a:bodyPr/>
          <a:lstStyle/>
          <a:p>
            <a:fld id="{6571AFE6-41DE-4CFA-B59B-04AFA8A694B5}"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https://www.c-sharpcorner.com/article/html-helper-methods-in-mvc/</a:t>
            </a:r>
            <a:endParaRPr lang="en-US" dirty="0"/>
          </a:p>
        </p:txBody>
      </p:sp>
      <p:sp>
        <p:nvSpPr>
          <p:cNvPr id="4" name="Slide Number Placeholder 3"/>
          <p:cNvSpPr>
            <a:spLocks noGrp="1"/>
          </p:cNvSpPr>
          <p:nvPr>
            <p:ph type="sldNum" sz="quarter" idx="10"/>
          </p:nvPr>
        </p:nvSpPr>
        <p:spPr/>
        <p:txBody>
          <a:bodyPr/>
          <a:lstStyle/>
          <a:p>
            <a:fld id="{6571AFE6-41DE-4CFA-B59B-04AFA8A694B5}"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https://www.c-sharpcorner.com/article/html-helper-methods-in-mvc/</a:t>
            </a:r>
            <a:endParaRPr lang="en-US" dirty="0"/>
          </a:p>
        </p:txBody>
      </p:sp>
      <p:sp>
        <p:nvSpPr>
          <p:cNvPr id="4" name="Slide Number Placeholder 3"/>
          <p:cNvSpPr>
            <a:spLocks noGrp="1"/>
          </p:cNvSpPr>
          <p:nvPr>
            <p:ph type="sldNum" sz="quarter" idx="10"/>
          </p:nvPr>
        </p:nvSpPr>
        <p:spPr/>
        <p:txBody>
          <a:bodyPr/>
          <a:lstStyle/>
          <a:p>
            <a:fld id="{6571AFE6-41DE-4CFA-B59B-04AFA8A694B5}"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We did not have to cast the dynamic properties from the </a:t>
            </a:r>
            <a:r>
              <a:rPr lang="en-US" sz="1200" dirty="0" err="1" smtClean="0"/>
              <a:t>ViewBag</a:t>
            </a:r>
            <a:r>
              <a:rPr lang="en-US" sz="1200" dirty="0" smtClean="0"/>
              <a:t> to string arrays when using the inline helper. One of the features of this kind of helper method is that it is happy to evaluate types at runtime.</a:t>
            </a:r>
          </a:p>
          <a:p>
            <a:endParaRPr lang="en-US" dirty="0"/>
          </a:p>
        </p:txBody>
      </p:sp>
      <p:sp>
        <p:nvSpPr>
          <p:cNvPr id="4" name="Slide Number Placeholder 3"/>
          <p:cNvSpPr>
            <a:spLocks noGrp="1"/>
          </p:cNvSpPr>
          <p:nvPr>
            <p:ph type="sldNum" sz="quarter" idx="10"/>
          </p:nvPr>
        </p:nvSpPr>
        <p:spPr/>
        <p:txBody>
          <a:bodyPr/>
          <a:lstStyle/>
          <a:p>
            <a:fld id="{6571AFE6-41DE-4CFA-B59B-04AFA8A694B5}"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dirty="0" smtClean="0"/>
              <a:t>Members:</a:t>
            </a:r>
          </a:p>
          <a:p>
            <a:pPr lvl="0"/>
            <a:r>
              <a:rPr lang="en-US" sz="1200" b="1" dirty="0" err="1" smtClean="0"/>
              <a:t>InnerHtml</a:t>
            </a:r>
            <a:r>
              <a:rPr lang="en-US" sz="1200" b="1" dirty="0" smtClean="0"/>
              <a:t> - A property that lets you set the contents of the element as an HTML string. The value assigned to this property will not be encoded, which means that is can be used to nest HTML elements.  </a:t>
            </a:r>
          </a:p>
          <a:p>
            <a:pPr lvl="0"/>
            <a:r>
              <a:rPr lang="en-US" sz="1200" b="1" dirty="0" err="1" smtClean="0"/>
              <a:t>AddCssClass</a:t>
            </a:r>
            <a:r>
              <a:rPr lang="en-US" sz="1200" b="1" dirty="0" smtClean="0"/>
              <a:t>(string) Adds a CSS class to the HTML element.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6571AFE6-41DE-4CFA-B59B-04AFA8A694B5}"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B4DC2A-4EFD-4B21-BFFB-8E6D99C1EACB}" type="datetimeFigureOut">
              <a:rPr lang="en-US" smtClean="0"/>
              <a:pPr/>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FA68E-28B4-454C-A3C4-10FA88D1B17F}" type="slidenum">
              <a:rPr lang="en-US" smtClean="0"/>
              <a:pPr/>
              <a:t>‹#›</a:t>
            </a:fld>
            <a:endParaRPr lang="en-US"/>
          </a:p>
        </p:txBody>
      </p:sp>
    </p:spTree>
    <p:extLst>
      <p:ext uri="{BB962C8B-B14F-4D97-AF65-F5344CB8AC3E}">
        <p14:creationId xmlns:p14="http://schemas.microsoft.com/office/powerpoint/2010/main" xmlns="" val="256256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B4DC2A-4EFD-4B21-BFFB-8E6D99C1EACB}" type="datetimeFigureOut">
              <a:rPr lang="en-US" smtClean="0"/>
              <a:pPr/>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FA68E-28B4-454C-A3C4-10FA88D1B17F}" type="slidenum">
              <a:rPr lang="en-US" smtClean="0"/>
              <a:pPr/>
              <a:t>‹#›</a:t>
            </a:fld>
            <a:endParaRPr lang="en-US"/>
          </a:p>
        </p:txBody>
      </p:sp>
    </p:spTree>
    <p:extLst>
      <p:ext uri="{BB962C8B-B14F-4D97-AF65-F5344CB8AC3E}">
        <p14:creationId xmlns:p14="http://schemas.microsoft.com/office/powerpoint/2010/main" xmlns="" val="350559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B4DC2A-4EFD-4B21-BFFB-8E6D99C1EACB}" type="datetimeFigureOut">
              <a:rPr lang="en-US" smtClean="0"/>
              <a:pPr/>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FA68E-28B4-454C-A3C4-10FA88D1B17F}" type="slidenum">
              <a:rPr lang="en-US" smtClean="0"/>
              <a:pPr/>
              <a:t>‹#›</a:t>
            </a:fld>
            <a:endParaRPr lang="en-US"/>
          </a:p>
        </p:txBody>
      </p:sp>
    </p:spTree>
    <p:extLst>
      <p:ext uri="{BB962C8B-B14F-4D97-AF65-F5344CB8AC3E}">
        <p14:creationId xmlns:p14="http://schemas.microsoft.com/office/powerpoint/2010/main" xmlns="" val="131656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xmlns="" val="231764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12192000" cy="68580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842433" y="2075578"/>
            <a:ext cx="9213851" cy="742319"/>
          </a:xfrm>
          <a:prstGeom prst="rect">
            <a:avLst/>
          </a:prstGeom>
        </p:spPr>
        <p:txBody>
          <a:bodyPr lIns="68580" tIns="34290" rIns="68580" bIns="34290">
            <a:spAutoFit/>
          </a:bodyPr>
          <a:lstStyle>
            <a:lvl1pPr marL="0" indent="0">
              <a:lnSpc>
                <a:spcPct val="80000"/>
              </a:lnSpc>
              <a:spcBef>
                <a:spcPts val="0"/>
              </a:spcBef>
              <a:buNone/>
              <a:defRPr sz="5467"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880534" y="4453469"/>
            <a:ext cx="8650817" cy="356572"/>
          </a:xfrm>
          <a:prstGeom prst="rect">
            <a:avLst/>
          </a:prstGeom>
        </p:spPr>
        <p:txBody>
          <a:bodyPr lIns="68580" tIns="34290" rIns="68580" bIns="34290">
            <a:spAutoFit/>
          </a:bodyPr>
          <a:lstStyle>
            <a:lvl1pPr marL="0" indent="0">
              <a:lnSpc>
                <a:spcPct val="100000"/>
              </a:lnSpc>
              <a:spcBef>
                <a:spcPts val="0"/>
              </a:spcBef>
              <a:buFontTx/>
              <a:buNone/>
              <a:defRPr sz="1867">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xmlns="" val="2904784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xmlns="" val="229345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B4DC2A-4EFD-4B21-BFFB-8E6D99C1EACB}" type="datetimeFigureOut">
              <a:rPr lang="en-US" smtClean="0"/>
              <a:pPr/>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FA68E-28B4-454C-A3C4-10FA88D1B17F}" type="slidenum">
              <a:rPr lang="en-US" smtClean="0"/>
              <a:pPr/>
              <a:t>‹#›</a:t>
            </a:fld>
            <a:endParaRPr lang="en-US"/>
          </a:p>
        </p:txBody>
      </p:sp>
    </p:spTree>
    <p:extLst>
      <p:ext uri="{BB962C8B-B14F-4D97-AF65-F5344CB8AC3E}">
        <p14:creationId xmlns:p14="http://schemas.microsoft.com/office/powerpoint/2010/main" xmlns="" val="362226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B4DC2A-4EFD-4B21-BFFB-8E6D99C1EACB}" type="datetimeFigureOut">
              <a:rPr lang="en-US" smtClean="0"/>
              <a:pPr/>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FA68E-28B4-454C-A3C4-10FA88D1B17F}" type="slidenum">
              <a:rPr lang="en-US" smtClean="0"/>
              <a:pPr/>
              <a:t>‹#›</a:t>
            </a:fld>
            <a:endParaRPr lang="en-US"/>
          </a:p>
        </p:txBody>
      </p:sp>
    </p:spTree>
    <p:extLst>
      <p:ext uri="{BB962C8B-B14F-4D97-AF65-F5344CB8AC3E}">
        <p14:creationId xmlns:p14="http://schemas.microsoft.com/office/powerpoint/2010/main" xmlns="" val="381431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B4DC2A-4EFD-4B21-BFFB-8E6D99C1EACB}" type="datetimeFigureOut">
              <a:rPr lang="en-US" smtClean="0"/>
              <a:pPr/>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FA68E-28B4-454C-A3C4-10FA88D1B17F}" type="slidenum">
              <a:rPr lang="en-US" smtClean="0"/>
              <a:pPr/>
              <a:t>‹#›</a:t>
            </a:fld>
            <a:endParaRPr lang="en-US"/>
          </a:p>
        </p:txBody>
      </p:sp>
    </p:spTree>
    <p:extLst>
      <p:ext uri="{BB962C8B-B14F-4D97-AF65-F5344CB8AC3E}">
        <p14:creationId xmlns:p14="http://schemas.microsoft.com/office/powerpoint/2010/main" xmlns="" val="82070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B4DC2A-4EFD-4B21-BFFB-8E6D99C1EACB}" type="datetimeFigureOut">
              <a:rPr lang="en-US" smtClean="0"/>
              <a:pPr/>
              <a:t>7/9/2018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1FA68E-28B4-454C-A3C4-10FA88D1B17F}" type="slidenum">
              <a:rPr lang="en-US" smtClean="0"/>
              <a:pPr/>
              <a:t>‹#›</a:t>
            </a:fld>
            <a:endParaRPr lang="en-US"/>
          </a:p>
        </p:txBody>
      </p:sp>
    </p:spTree>
    <p:extLst>
      <p:ext uri="{BB962C8B-B14F-4D97-AF65-F5344CB8AC3E}">
        <p14:creationId xmlns:p14="http://schemas.microsoft.com/office/powerpoint/2010/main" xmlns="" val="370289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B4DC2A-4EFD-4B21-BFFB-8E6D99C1EACB}" type="datetimeFigureOut">
              <a:rPr lang="en-US" smtClean="0"/>
              <a:pPr/>
              <a:t>7/9/2018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1FA68E-28B4-454C-A3C4-10FA88D1B17F}" type="slidenum">
              <a:rPr lang="en-US" smtClean="0"/>
              <a:pPr/>
              <a:t>‹#›</a:t>
            </a:fld>
            <a:endParaRPr lang="en-US"/>
          </a:p>
        </p:txBody>
      </p:sp>
    </p:spTree>
    <p:extLst>
      <p:ext uri="{BB962C8B-B14F-4D97-AF65-F5344CB8AC3E}">
        <p14:creationId xmlns:p14="http://schemas.microsoft.com/office/powerpoint/2010/main" xmlns="" val="318761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4DC2A-4EFD-4B21-BFFB-8E6D99C1EACB}" type="datetimeFigureOut">
              <a:rPr lang="en-US" smtClean="0"/>
              <a:pPr/>
              <a:t>7/9/2018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1FA68E-28B4-454C-A3C4-10FA88D1B17F}" type="slidenum">
              <a:rPr lang="en-US" smtClean="0"/>
              <a:pPr/>
              <a:t>‹#›</a:t>
            </a:fld>
            <a:endParaRPr lang="en-US"/>
          </a:p>
        </p:txBody>
      </p:sp>
    </p:spTree>
    <p:extLst>
      <p:ext uri="{BB962C8B-B14F-4D97-AF65-F5344CB8AC3E}">
        <p14:creationId xmlns:p14="http://schemas.microsoft.com/office/powerpoint/2010/main" xmlns="" val="49478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B4DC2A-4EFD-4B21-BFFB-8E6D99C1EACB}" type="datetimeFigureOut">
              <a:rPr lang="en-US" smtClean="0"/>
              <a:pPr/>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FA68E-28B4-454C-A3C4-10FA88D1B17F}" type="slidenum">
              <a:rPr lang="en-US" smtClean="0"/>
              <a:pPr/>
              <a:t>‹#›</a:t>
            </a:fld>
            <a:endParaRPr lang="en-US"/>
          </a:p>
        </p:txBody>
      </p:sp>
    </p:spTree>
    <p:extLst>
      <p:ext uri="{BB962C8B-B14F-4D97-AF65-F5344CB8AC3E}">
        <p14:creationId xmlns:p14="http://schemas.microsoft.com/office/powerpoint/2010/main" xmlns="" val="423558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B4DC2A-4EFD-4B21-BFFB-8E6D99C1EACB}" type="datetimeFigureOut">
              <a:rPr lang="en-US" smtClean="0"/>
              <a:pPr/>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FA68E-28B4-454C-A3C4-10FA88D1B17F}" type="slidenum">
              <a:rPr lang="en-US" smtClean="0"/>
              <a:pPr/>
              <a:t>‹#›</a:t>
            </a:fld>
            <a:endParaRPr lang="en-US"/>
          </a:p>
        </p:txBody>
      </p:sp>
    </p:spTree>
    <p:extLst>
      <p:ext uri="{BB962C8B-B14F-4D97-AF65-F5344CB8AC3E}">
        <p14:creationId xmlns:p14="http://schemas.microsoft.com/office/powerpoint/2010/main" xmlns="" val="64859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4DC2A-4EFD-4B21-BFFB-8E6D99C1EACB}" type="datetimeFigureOut">
              <a:rPr lang="en-US" smtClean="0"/>
              <a:pPr/>
              <a:t>7/9/2018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FA68E-28B4-454C-A3C4-10FA88D1B17F}" type="slidenum">
              <a:rPr lang="en-US" smtClean="0"/>
              <a:pPr/>
              <a:t>‹#›</a:t>
            </a:fld>
            <a:endParaRPr lang="en-US"/>
          </a:p>
        </p:txBody>
      </p:sp>
    </p:spTree>
    <p:extLst>
      <p:ext uri="{BB962C8B-B14F-4D97-AF65-F5344CB8AC3E}">
        <p14:creationId xmlns:p14="http://schemas.microsoft.com/office/powerpoint/2010/main" xmlns="" val="317568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xmlns=""/>
              </a:ext>
            </a:extLst>
          </a:blip>
          <a:srcRect/>
          <a:stretch>
            <a:fillRect/>
          </a:stretch>
        </p:blipFill>
        <p:spPr/>
      </p:pic>
      <p:sp>
        <p:nvSpPr>
          <p:cNvPr id="3" name="Text Placeholder 2"/>
          <p:cNvSpPr>
            <a:spLocks noGrp="1"/>
          </p:cNvSpPr>
          <p:nvPr>
            <p:ph type="body" sz="quarter" idx="15"/>
          </p:nvPr>
        </p:nvSpPr>
        <p:spPr>
          <a:xfrm>
            <a:off x="548640" y="2258307"/>
            <a:ext cx="12095747" cy="914674"/>
          </a:xfrm>
        </p:spPr>
        <p:txBody>
          <a:bodyPr/>
          <a:lstStyle/>
          <a:p>
            <a:r>
              <a:rPr lang="en-US" dirty="0" smtClean="0"/>
              <a:t>Helper Methods</a:t>
            </a:r>
          </a:p>
          <a:p>
            <a:pPr>
              <a:buFontTx/>
              <a:buChar char="-"/>
            </a:pPr>
            <a:r>
              <a:rPr lang="en-US" sz="1400" dirty="0" smtClean="0"/>
              <a:t> 75% practical, 25% theoretical</a:t>
            </a:r>
            <a:endParaRPr lang="en-US" sz="1400" dirty="0"/>
          </a:p>
        </p:txBody>
      </p:sp>
      <p:sp>
        <p:nvSpPr>
          <p:cNvPr id="5" name="Text Placeholder 4"/>
          <p:cNvSpPr>
            <a:spLocks noGrp="1"/>
          </p:cNvSpPr>
          <p:nvPr>
            <p:ph type="body" sz="quarter" idx="17"/>
          </p:nvPr>
        </p:nvSpPr>
        <p:spPr>
          <a:xfrm>
            <a:off x="880532" y="5459486"/>
            <a:ext cx="4866216" cy="778754"/>
          </a:xfrm>
        </p:spPr>
        <p:txBody>
          <a:bodyPr>
            <a:normAutofit/>
          </a:bodyPr>
          <a:lstStyle/>
          <a:p>
            <a:r>
              <a:rPr lang="en-US" dirty="0" smtClean="0">
                <a:latin typeface="Trebuchet MS"/>
                <a:cs typeface="Trebuchet MS"/>
              </a:rPr>
              <a:t>July 10, 2018</a:t>
            </a:r>
          </a:p>
          <a:p>
            <a:r>
              <a:rPr lang="en-US" dirty="0" smtClean="0">
                <a:latin typeface="Trebuchet MS"/>
                <a:cs typeface="Trebuchet MS"/>
              </a:rPr>
              <a:t>By Naga </a:t>
            </a:r>
            <a:r>
              <a:rPr lang="en-US" dirty="0" err="1" smtClean="0">
                <a:latin typeface="Trebuchet MS"/>
                <a:cs typeface="Trebuchet MS"/>
              </a:rPr>
              <a:t>Sindhura</a:t>
            </a:r>
            <a:r>
              <a:rPr lang="en-US" dirty="0" smtClean="0">
                <a:latin typeface="Trebuchet MS"/>
                <a:cs typeface="Trebuchet MS"/>
              </a:rPr>
              <a:t> </a:t>
            </a:r>
            <a:r>
              <a:rPr lang="en-US" dirty="0" err="1" smtClean="0">
                <a:latin typeface="Trebuchet MS"/>
                <a:cs typeface="Trebuchet MS"/>
              </a:rPr>
              <a:t>Pulivarthy</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xmlns=""/>
              </a:ext>
            </a:extLst>
          </a:blip>
          <a:srcRect t="3538" b="3538"/>
          <a:stretch>
            <a:fillRect/>
          </a:stretch>
        </p:blipFill>
        <p:spPr/>
      </p:pic>
    </p:spTree>
    <p:extLst>
      <p:ext uri="{BB962C8B-B14F-4D97-AF65-F5344CB8AC3E}">
        <p14:creationId xmlns:p14="http://schemas.microsoft.com/office/powerpoint/2010/main" xmlns="" val="4132801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12700">
              <a:spcBef>
                <a:spcPts val="0"/>
              </a:spcBef>
              <a:defRPr/>
            </a:pPr>
            <a:r>
              <a:rPr lang="en-US" b="1" dirty="0" smtClean="0"/>
              <a:t>Inline HTML Helpers</a:t>
            </a:r>
            <a:endParaRPr lang="en-US" spc="15" dirty="0"/>
          </a:p>
        </p:txBody>
      </p:sp>
      <p:sp>
        <p:nvSpPr>
          <p:cNvPr id="5" name="object 3"/>
          <p:cNvSpPr txBox="1"/>
          <p:nvPr/>
        </p:nvSpPr>
        <p:spPr>
          <a:xfrm>
            <a:off x="554863" y="2583117"/>
            <a:ext cx="10539857" cy="430887"/>
          </a:xfrm>
          <a:prstGeom prst="rect">
            <a:avLst/>
          </a:prstGeom>
        </p:spPr>
        <p:txBody>
          <a:bodyPr wrap="square" lIns="0" tIns="0" rIns="0" bIns="0">
            <a:spAutoFit/>
          </a:bodyPr>
          <a:lstStyle/>
          <a:p>
            <a:pPr lvl="0" algn="ctr"/>
            <a:r>
              <a:rPr lang="en-US" sz="2800" dirty="0" smtClean="0"/>
              <a:t>Sample Solution</a:t>
            </a:r>
            <a:endParaRPr lang="en-US" sz="2800" dirty="0"/>
          </a:p>
        </p:txBody>
      </p:sp>
    </p:spTree>
    <p:extLst>
      <p:ext uri="{BB962C8B-B14F-4D97-AF65-F5344CB8AC3E}">
        <p14:creationId xmlns:p14="http://schemas.microsoft.com/office/powerpoint/2010/main" xmlns="" val="159283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55600" lvl="0" indent="-342900">
              <a:lnSpc>
                <a:spcPct val="150000"/>
              </a:lnSpc>
              <a:buClr>
                <a:srgbClr val="990033"/>
              </a:buClr>
              <a:tabLst>
                <a:tab pos="356235" algn="l"/>
              </a:tabLst>
              <a:defRPr/>
            </a:pPr>
            <a:r>
              <a:rPr lang="en-US" b="1" dirty="0"/>
              <a:t>Custom HTML Helpers</a:t>
            </a:r>
          </a:p>
        </p:txBody>
      </p:sp>
      <p:sp>
        <p:nvSpPr>
          <p:cNvPr id="5" name="object 3"/>
          <p:cNvSpPr txBox="1"/>
          <p:nvPr/>
        </p:nvSpPr>
        <p:spPr>
          <a:xfrm>
            <a:off x="554863" y="1302957"/>
            <a:ext cx="10539857" cy="5232202"/>
          </a:xfrm>
          <a:prstGeom prst="rect">
            <a:avLst/>
          </a:prstGeom>
        </p:spPr>
        <p:txBody>
          <a:bodyPr wrap="square" lIns="0" tIns="0" rIns="0" bIns="0">
            <a:spAutoFit/>
          </a:bodyPr>
          <a:lstStyle/>
          <a:p>
            <a:pPr lvl="0"/>
            <a:r>
              <a:rPr lang="en-US" sz="2000" dirty="0" smtClean="0"/>
              <a:t>The alternative is to create an external HTML helper method, which is expressed as a C# extension method. External helper methods can be used more widely, but are a little more awkward to write, because C# doesn’t naturally handle HTML element generation. </a:t>
            </a:r>
            <a:br>
              <a:rPr lang="en-US" sz="2000" dirty="0" smtClean="0"/>
            </a:br>
            <a:r>
              <a:rPr lang="en-US" sz="2000" dirty="0" smtClean="0"/>
              <a:t/>
            </a:r>
            <a:br>
              <a:rPr lang="en-US" sz="2000" dirty="0" smtClean="0"/>
            </a:br>
            <a:r>
              <a:rPr lang="en-US" sz="2000" dirty="0" smtClean="0"/>
              <a:t>The first parameter to the helper method is an </a:t>
            </a:r>
            <a:r>
              <a:rPr lang="en-US" sz="2000" dirty="0" err="1" smtClean="0"/>
              <a:t>HtmlHelper</a:t>
            </a:r>
            <a:r>
              <a:rPr lang="en-US" sz="2000" dirty="0" smtClean="0"/>
              <a:t> object, prefixed with the this keyword to tell the C# compiler that we are defining an extension method. </a:t>
            </a:r>
          </a:p>
          <a:p>
            <a:pPr lvl="0"/>
            <a:endParaRPr lang="en-US" sz="2000" dirty="0" smtClean="0"/>
          </a:p>
          <a:p>
            <a:pPr lvl="0"/>
            <a:r>
              <a:rPr lang="en-US" sz="2000" dirty="0" smtClean="0"/>
              <a:t>The easiest way to create HTML in a helper method is to use the </a:t>
            </a:r>
            <a:r>
              <a:rPr lang="en-US" sz="2000" dirty="0" err="1" smtClean="0"/>
              <a:t>TagBuilder</a:t>
            </a:r>
            <a:r>
              <a:rPr lang="en-US" sz="2000" dirty="0" smtClean="0"/>
              <a:t> class, which allows you to build up HTML strings without needing to deal with all of the escaping and special characters. </a:t>
            </a:r>
            <a:endParaRPr lang="en-US" sz="2000" dirty="0" smtClean="0"/>
          </a:p>
          <a:p>
            <a:pPr lvl="0"/>
            <a:endParaRPr lang="en-US" sz="2000" dirty="0" smtClean="0"/>
          </a:p>
          <a:p>
            <a:r>
              <a:rPr lang="en-US" sz="2000" dirty="0" smtClean="0"/>
              <a:t>The result of an HTML helper method is an </a:t>
            </a:r>
            <a:r>
              <a:rPr lang="en-US" sz="2000" dirty="0" err="1" smtClean="0"/>
              <a:t>MvcHtmlString</a:t>
            </a:r>
            <a:r>
              <a:rPr lang="en-US" sz="2000" dirty="0" smtClean="0"/>
              <a:t> </a:t>
            </a:r>
            <a:r>
              <a:rPr lang="en-US" sz="2000" dirty="0" smtClean="0"/>
              <a:t>object</a:t>
            </a:r>
            <a:r>
              <a:rPr lang="en-US" sz="2000" dirty="0" smtClean="0"/>
              <a:t>, the contents of which are written directly into the response to the client. </a:t>
            </a:r>
            <a:endParaRPr lang="en-US" sz="2000" dirty="0" smtClean="0"/>
          </a:p>
          <a:p>
            <a:endParaRPr lang="en-US" sz="2000" dirty="0" smtClean="0"/>
          </a:p>
          <a:p>
            <a:pPr lvl="0"/>
            <a:r>
              <a:rPr lang="en-US" sz="2000" dirty="0" smtClean="0"/>
              <a:t>public </a:t>
            </a:r>
            <a:r>
              <a:rPr lang="en-US" sz="2000" dirty="0" smtClean="0"/>
              <a:t>static </a:t>
            </a:r>
            <a:r>
              <a:rPr lang="en-US" sz="2000" dirty="0" err="1" smtClean="0"/>
              <a:t>MvcHtmlString</a:t>
            </a:r>
            <a:r>
              <a:rPr lang="en-US" sz="2000" dirty="0" smtClean="0"/>
              <a:t> </a:t>
            </a:r>
            <a:r>
              <a:rPr lang="en-US" sz="2000" dirty="0" err="1" smtClean="0"/>
              <a:t>ListArrayData</a:t>
            </a:r>
            <a:r>
              <a:rPr lang="en-US" sz="2000" dirty="0" smtClean="0"/>
              <a:t>(this </a:t>
            </a:r>
            <a:r>
              <a:rPr lang="en-US" sz="2000" dirty="0" err="1" smtClean="0"/>
              <a:t>HtmlHelper</a:t>
            </a:r>
            <a:r>
              <a:rPr lang="en-US" sz="2000" dirty="0" smtClean="0"/>
              <a:t> html, string[] items</a:t>
            </a:r>
            <a:r>
              <a:rPr lang="en-US" sz="2000" dirty="0" smtClean="0"/>
              <a:t>)</a:t>
            </a:r>
          </a:p>
          <a:p>
            <a:pPr lvl="0"/>
            <a:r>
              <a:rPr lang="en-US" sz="2000" dirty="0" smtClean="0"/>
              <a:t>{</a:t>
            </a:r>
          </a:p>
          <a:p>
            <a:r>
              <a:rPr lang="en-US" sz="2000" dirty="0" smtClean="0"/>
              <a:t>	 ... return new </a:t>
            </a:r>
            <a:r>
              <a:rPr lang="en-US" sz="2000" dirty="0" err="1" smtClean="0"/>
              <a:t>MvcHtmlString</a:t>
            </a:r>
            <a:r>
              <a:rPr lang="en-US" sz="2000" dirty="0" smtClean="0"/>
              <a:t>(</a:t>
            </a:r>
            <a:r>
              <a:rPr lang="en-US" sz="2000" dirty="0" err="1" smtClean="0"/>
              <a:t>tag.ToString</a:t>
            </a:r>
            <a:r>
              <a:rPr lang="en-US" sz="2000" dirty="0" smtClean="0"/>
              <a:t>()); </a:t>
            </a:r>
            <a:endParaRPr lang="en-US" sz="2000" dirty="0" smtClean="0"/>
          </a:p>
          <a:p>
            <a:pPr lvl="0"/>
            <a:r>
              <a:rPr lang="en-US" sz="2000" dirty="0" smtClean="0"/>
              <a:t>}</a:t>
            </a:r>
            <a:endParaRPr lang="en-US" sz="2000" b="1" dirty="0" smtClean="0"/>
          </a:p>
        </p:txBody>
      </p:sp>
    </p:spTree>
    <p:extLst>
      <p:ext uri="{BB962C8B-B14F-4D97-AF65-F5344CB8AC3E}">
        <p14:creationId xmlns:p14="http://schemas.microsoft.com/office/powerpoint/2010/main" xmlns="" val="1592832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5600" lvl="0" indent="-342900">
              <a:lnSpc>
                <a:spcPct val="150000"/>
              </a:lnSpc>
              <a:buClr>
                <a:srgbClr val="990033"/>
              </a:buClr>
              <a:tabLst>
                <a:tab pos="356235" algn="l"/>
              </a:tabLst>
              <a:defRPr/>
            </a:pPr>
            <a:r>
              <a:rPr lang="en-US" sz="2800" dirty="0" smtClean="0"/>
              <a:t>Using a Custom External Helper Method</a:t>
            </a:r>
            <a:endParaRPr lang="en-US" sz="2800" b="1" spc="40" dirty="0" smtClean="0">
              <a:solidFill>
                <a:schemeClr val="tx2"/>
              </a:solidFill>
              <a:latin typeface="Trebuchet MS" panose="020B0603020202020204" pitchFamily="34" charset="0"/>
              <a:cs typeface="Arial"/>
            </a:endParaRPr>
          </a:p>
        </p:txBody>
      </p:sp>
      <p:sp>
        <p:nvSpPr>
          <p:cNvPr id="5" name="object 3"/>
          <p:cNvSpPr txBox="1"/>
          <p:nvPr/>
        </p:nvSpPr>
        <p:spPr>
          <a:xfrm>
            <a:off x="554863" y="1302957"/>
            <a:ext cx="10539857" cy="4308872"/>
          </a:xfrm>
          <a:prstGeom prst="rect">
            <a:avLst/>
          </a:prstGeom>
        </p:spPr>
        <p:txBody>
          <a:bodyPr wrap="square" lIns="0" tIns="0" rIns="0" bIns="0">
            <a:spAutoFit/>
          </a:bodyPr>
          <a:lstStyle/>
          <a:p>
            <a:pPr lvl="0"/>
            <a:r>
              <a:rPr lang="en-US" sz="2000" dirty="0" smtClean="0"/>
              <a:t>Using a custom external helper method is a little different to using an inline one.</a:t>
            </a:r>
          </a:p>
          <a:p>
            <a:pPr lvl="0"/>
            <a:endParaRPr lang="en-US" sz="2000" dirty="0" smtClean="0"/>
          </a:p>
          <a:p>
            <a:pPr lvl="0"/>
            <a:r>
              <a:rPr lang="en-US" sz="2000" dirty="0" smtClean="0"/>
              <a:t>Usage - 1: We have done this using an @using tag, </a:t>
            </a:r>
          </a:p>
          <a:p>
            <a:pPr lvl="0"/>
            <a:endParaRPr lang="en-US" sz="2000" dirty="0"/>
          </a:p>
          <a:p>
            <a:pPr lvl="0"/>
            <a:r>
              <a:rPr lang="en-US" sz="2000" dirty="0" smtClean="0"/>
              <a:t>Usage - 2 : but if you are developing a lot of custom helpers then you will want to add the namespaces that contain them to the /Views/</a:t>
            </a:r>
            <a:r>
              <a:rPr lang="en-US" sz="2000" dirty="0" err="1" smtClean="0"/>
              <a:t>Web.config</a:t>
            </a:r>
            <a:r>
              <a:rPr lang="en-US" sz="2000" dirty="0" smtClean="0"/>
              <a:t> file so that they are always available in your views.</a:t>
            </a:r>
          </a:p>
          <a:p>
            <a:pPr lvl="0"/>
            <a:endParaRPr lang="en-US" sz="2000" dirty="0" smtClean="0"/>
          </a:p>
          <a:p>
            <a:pPr lvl="0"/>
            <a:r>
              <a:rPr lang="en-US" sz="2000" dirty="0" smtClean="0"/>
              <a:t>We refer to the helper using @Html., where is the name of the extension </a:t>
            </a:r>
            <a:r>
              <a:rPr lang="en-US" sz="2000" dirty="0" smtClean="0"/>
              <a:t>method</a:t>
            </a:r>
          </a:p>
          <a:p>
            <a:pPr lvl="0"/>
            <a:endParaRPr lang="en-US" sz="2000" dirty="0" smtClean="0"/>
          </a:p>
          <a:p>
            <a:pPr lvl="0"/>
            <a:endParaRPr lang="en-US" sz="2000" dirty="0" smtClean="0"/>
          </a:p>
          <a:p>
            <a:pPr lvl="0"/>
            <a:endParaRPr lang="en-US" sz="2000" dirty="0" smtClean="0"/>
          </a:p>
          <a:p>
            <a:pPr lvl="0"/>
            <a:endParaRPr lang="en-US" sz="2000" dirty="0" smtClean="0"/>
          </a:p>
          <a:p>
            <a:pPr lvl="0"/>
            <a:endParaRPr lang="en-US" sz="2000" dirty="0" smtClean="0"/>
          </a:p>
          <a:p>
            <a:pPr lvl="0"/>
            <a:endParaRPr lang="en-US" sz="2000" dirty="0" smtClean="0"/>
          </a:p>
        </p:txBody>
      </p:sp>
    </p:spTree>
    <p:extLst>
      <p:ext uri="{BB962C8B-B14F-4D97-AF65-F5344CB8AC3E}">
        <p14:creationId xmlns:p14="http://schemas.microsoft.com/office/powerpoint/2010/main" xmlns="" val="1592832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5600" lvl="0" indent="-342900">
              <a:lnSpc>
                <a:spcPct val="150000"/>
              </a:lnSpc>
              <a:buClr>
                <a:srgbClr val="990033"/>
              </a:buClr>
              <a:tabLst>
                <a:tab pos="356235" algn="l"/>
              </a:tabLst>
              <a:defRPr/>
            </a:pPr>
            <a:r>
              <a:rPr lang="en-US" sz="2400" dirty="0" smtClean="0"/>
              <a:t>Using a Custom External Helper Method</a:t>
            </a:r>
            <a:endParaRPr lang="en-US" sz="2400" b="1" spc="40" dirty="0" smtClean="0">
              <a:solidFill>
                <a:schemeClr val="tx2"/>
              </a:solidFill>
              <a:latin typeface="Trebuchet MS" panose="020B0603020202020204" pitchFamily="34" charset="0"/>
              <a:cs typeface="Arial"/>
            </a:endParaRPr>
          </a:p>
        </p:txBody>
      </p:sp>
      <p:sp>
        <p:nvSpPr>
          <p:cNvPr id="5" name="object 3"/>
          <p:cNvSpPr txBox="1"/>
          <p:nvPr/>
        </p:nvSpPr>
        <p:spPr>
          <a:xfrm>
            <a:off x="554863" y="2583117"/>
            <a:ext cx="10539857" cy="430887"/>
          </a:xfrm>
          <a:prstGeom prst="rect">
            <a:avLst/>
          </a:prstGeom>
        </p:spPr>
        <p:txBody>
          <a:bodyPr wrap="square" lIns="0" tIns="0" rIns="0" bIns="0">
            <a:spAutoFit/>
          </a:bodyPr>
          <a:lstStyle/>
          <a:p>
            <a:pPr lvl="0" algn="ctr"/>
            <a:r>
              <a:rPr lang="en-US" sz="2800" dirty="0" smtClean="0"/>
              <a:t>Sample Solution</a:t>
            </a:r>
            <a:endParaRPr lang="en-US" sz="2800" dirty="0"/>
          </a:p>
        </p:txBody>
      </p:sp>
    </p:spTree>
    <p:extLst>
      <p:ext uri="{BB962C8B-B14F-4D97-AF65-F5344CB8AC3E}">
        <p14:creationId xmlns:p14="http://schemas.microsoft.com/office/powerpoint/2010/main" xmlns="" val="159283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MVC Framework makes an effort to protect you from malicious data by automatically encoding it so that it can be added to a Web page safely. You can see an example of this in our example application where we pass a potentially troublesome </a:t>
            </a:r>
            <a:r>
              <a:rPr lang="en-US" dirty="0" smtClean="0"/>
              <a:t>string(“</a:t>
            </a:r>
            <a:r>
              <a:rPr lang="en-US" dirty="0" smtClean="0"/>
              <a:t>This is an HTML element: &lt;input&gt;</a:t>
            </a:r>
            <a:r>
              <a:rPr lang="en-US" dirty="0" smtClean="0"/>
              <a:t>”) </a:t>
            </a:r>
            <a:r>
              <a:rPr lang="en-US" dirty="0" smtClean="0"/>
              <a:t>to the view as the model </a:t>
            </a:r>
            <a:r>
              <a:rPr lang="en-US" dirty="0" smtClean="0"/>
              <a:t>object, where </a:t>
            </a:r>
            <a:r>
              <a:rPr lang="en-US" dirty="0" smtClean="0"/>
              <a:t>we have repeated the code for the Home controller.</a:t>
            </a:r>
          </a:p>
          <a:p>
            <a:endParaRPr lang="en-US" dirty="0" smtClean="0"/>
          </a:p>
          <a:p>
            <a:r>
              <a:rPr lang="en-US" dirty="0" smtClean="0"/>
              <a:t>This is a basic security precaution that prevents data values from being interpreted as valid markup by the browser—this is the foundation for a common form of Website attack in which malicious users will try to subvert the behavior of an application by trying to add their own HTML markup or JavaScript code. Razor encodes data values automatically when they are used in a view, but helper methods need to be able to generate HTML and as a consequence they are given a higher level of trust by the view engine— and this can require some careful attention.</a:t>
            </a:r>
          </a:p>
          <a:p>
            <a:endParaRPr lang="en-US" dirty="0" smtClean="0"/>
          </a:p>
          <a:p>
            <a:endParaRPr lang="en-US" dirty="0"/>
          </a:p>
        </p:txBody>
      </p:sp>
      <p:sp>
        <p:nvSpPr>
          <p:cNvPr id="3" name="Text Placeholder 2"/>
          <p:cNvSpPr>
            <a:spLocks noGrp="1"/>
          </p:cNvSpPr>
          <p:nvPr>
            <p:ph type="body" sz="quarter" idx="10"/>
          </p:nvPr>
        </p:nvSpPr>
        <p:spPr/>
        <p:txBody>
          <a:bodyPr/>
          <a:lstStyle/>
          <a:p>
            <a:r>
              <a:rPr lang="en-US" dirty="0" smtClean="0"/>
              <a:t>Managing String Encoding in a Helper Method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Demonstrating the Problem</a:t>
            </a:r>
          </a:p>
          <a:p>
            <a:r>
              <a:rPr lang="en-US" dirty="0" smtClean="0"/>
              <a:t>Solution - Encoding Helper Method Content</a:t>
            </a:r>
          </a:p>
          <a:p>
            <a:pPr marL="0" indent="0">
              <a:buNone/>
            </a:pPr>
            <a:endParaRPr lang="en-US" dirty="0"/>
          </a:p>
        </p:txBody>
      </p:sp>
      <p:sp>
        <p:nvSpPr>
          <p:cNvPr id="3" name="Text Placeholder 2"/>
          <p:cNvSpPr>
            <a:spLocks noGrp="1"/>
          </p:cNvSpPr>
          <p:nvPr>
            <p:ph type="body" sz="quarter" idx="10"/>
          </p:nvPr>
        </p:nvSpPr>
        <p:spPr/>
        <p:txBody>
          <a:bodyPr/>
          <a:lstStyle/>
          <a:p>
            <a:r>
              <a:rPr lang="en-US" dirty="0" smtClean="0"/>
              <a:t>Managing String Encoding in a Helper Method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12700" lvl="0">
              <a:lnSpc>
                <a:spcPct val="150000"/>
              </a:lnSpc>
              <a:buClr>
                <a:srgbClr val="990033"/>
              </a:buClr>
              <a:tabLst>
                <a:tab pos="356235" algn="l"/>
              </a:tabLst>
              <a:defRPr/>
            </a:pPr>
            <a:r>
              <a:rPr lang="en-US" sz="2400" dirty="0" smtClean="0"/>
              <a:t>Built-in </a:t>
            </a:r>
            <a:r>
              <a:rPr lang="en-US" sz="2400" dirty="0"/>
              <a:t>HTML Helpers</a:t>
            </a:r>
          </a:p>
        </p:txBody>
      </p:sp>
      <p:sp>
        <p:nvSpPr>
          <p:cNvPr id="5" name="object 3"/>
          <p:cNvSpPr txBox="1"/>
          <p:nvPr/>
        </p:nvSpPr>
        <p:spPr>
          <a:xfrm>
            <a:off x="554863" y="1348677"/>
            <a:ext cx="10539857" cy="4093428"/>
          </a:xfrm>
          <a:prstGeom prst="rect">
            <a:avLst/>
          </a:prstGeom>
        </p:spPr>
        <p:txBody>
          <a:bodyPr wrap="square" lIns="0" tIns="0" rIns="0" bIns="0">
            <a:spAutoFit/>
          </a:bodyPr>
          <a:lstStyle/>
          <a:p>
            <a:pPr lvl="0"/>
            <a:endParaRPr lang="en-US" sz="1400" dirty="0" smtClean="0"/>
          </a:p>
          <a:p>
            <a:pPr lvl="0"/>
            <a:r>
              <a:rPr lang="en-US" sz="1400" b="1" dirty="0" smtClean="0"/>
              <a:t>Hidden field </a:t>
            </a:r>
            <a:r>
              <a:rPr lang="en-US" sz="1400" dirty="0" err="1" smtClean="0"/>
              <a:t>Html.Hidden</a:t>
            </a:r>
            <a:r>
              <a:rPr lang="en-US" sz="1400" dirty="0" smtClean="0"/>
              <a:t>("</a:t>
            </a:r>
            <a:r>
              <a:rPr lang="en-US" sz="1400" dirty="0" err="1" smtClean="0"/>
              <a:t>myHidden</a:t>
            </a:r>
            <a:r>
              <a:rPr lang="en-US" sz="1400" dirty="0" smtClean="0"/>
              <a:t>", "</a:t>
            </a:r>
            <a:r>
              <a:rPr lang="en-US" sz="1400" dirty="0" err="1" smtClean="0"/>
              <a:t>val</a:t>
            </a:r>
            <a:r>
              <a:rPr lang="en-US" sz="1400" dirty="0" smtClean="0"/>
              <a:t>")</a:t>
            </a:r>
          </a:p>
          <a:p>
            <a:pPr lvl="0"/>
            <a:endParaRPr lang="en-US" sz="1400" dirty="0" smtClean="0"/>
          </a:p>
          <a:p>
            <a:pPr lvl="0"/>
            <a:r>
              <a:rPr lang="en-US" sz="1400" dirty="0" smtClean="0"/>
              <a:t>Output:</a:t>
            </a:r>
          </a:p>
          <a:p>
            <a:pPr lvl="0"/>
            <a:r>
              <a:rPr lang="en-US" sz="1400" dirty="0" smtClean="0"/>
              <a:t>&lt;input id="</a:t>
            </a:r>
            <a:r>
              <a:rPr lang="en-US" sz="1400" dirty="0" err="1" smtClean="0"/>
              <a:t>myHidden</a:t>
            </a:r>
            <a:r>
              <a:rPr lang="en-US" sz="1400" dirty="0" smtClean="0"/>
              <a:t>" name="</a:t>
            </a:r>
            <a:r>
              <a:rPr lang="en-US" sz="1400" dirty="0" err="1" smtClean="0"/>
              <a:t>myHidden</a:t>
            </a:r>
            <a:r>
              <a:rPr lang="en-US" sz="1400" dirty="0" smtClean="0"/>
              <a:t>" type="hidden" value="</a:t>
            </a:r>
            <a:r>
              <a:rPr lang="en-US" sz="1400" dirty="0" err="1" smtClean="0"/>
              <a:t>val</a:t>
            </a:r>
            <a:r>
              <a:rPr lang="en-US" sz="1400" dirty="0" smtClean="0"/>
              <a:t>" /&gt;</a:t>
            </a:r>
          </a:p>
          <a:p>
            <a:pPr lvl="0"/>
            <a:endParaRPr lang="en-US" sz="1400" dirty="0" smtClean="0"/>
          </a:p>
          <a:p>
            <a:pPr lvl="0"/>
            <a:r>
              <a:rPr lang="en-US" sz="1400" b="1" dirty="0" smtClean="0"/>
              <a:t>Radio button </a:t>
            </a:r>
            <a:r>
              <a:rPr lang="en-US" sz="1400" dirty="0" err="1" smtClean="0"/>
              <a:t>Html.RadioButton</a:t>
            </a:r>
            <a:r>
              <a:rPr lang="en-US" sz="1400" dirty="0" smtClean="0"/>
              <a:t>("</a:t>
            </a:r>
            <a:r>
              <a:rPr lang="en-US" sz="1400" dirty="0" err="1" smtClean="0"/>
              <a:t>myRadiobutton</a:t>
            </a:r>
            <a:r>
              <a:rPr lang="en-US" sz="1400" dirty="0" smtClean="0"/>
              <a:t>", "</a:t>
            </a:r>
            <a:r>
              <a:rPr lang="en-US" sz="1400" dirty="0" err="1" smtClean="0"/>
              <a:t>val</a:t>
            </a:r>
            <a:r>
              <a:rPr lang="en-US" sz="1400" dirty="0" smtClean="0"/>
              <a:t>", true)</a:t>
            </a:r>
          </a:p>
          <a:p>
            <a:pPr lvl="0"/>
            <a:r>
              <a:rPr lang="en-US" sz="1400" dirty="0" smtClean="0"/>
              <a:t>Output:</a:t>
            </a:r>
          </a:p>
          <a:p>
            <a:pPr lvl="0"/>
            <a:r>
              <a:rPr lang="en-US" sz="1400" dirty="0" smtClean="0"/>
              <a:t>&lt;input checked="checked" id="</a:t>
            </a:r>
            <a:r>
              <a:rPr lang="en-US" sz="1400" dirty="0" err="1" smtClean="0"/>
              <a:t>myRadiobutton</a:t>
            </a:r>
            <a:r>
              <a:rPr lang="en-US" sz="1400" dirty="0" smtClean="0"/>
              <a:t>" name="</a:t>
            </a:r>
            <a:r>
              <a:rPr lang="en-US" sz="1400" dirty="0" err="1" smtClean="0"/>
              <a:t>myRadiobutton</a:t>
            </a:r>
            <a:r>
              <a:rPr lang="en-US" sz="1400" dirty="0" smtClean="0"/>
              <a:t>"</a:t>
            </a:r>
          </a:p>
          <a:p>
            <a:pPr lvl="0"/>
            <a:r>
              <a:rPr lang="en-US" sz="1400" dirty="0" smtClean="0"/>
              <a:t> type="radio" value="</a:t>
            </a:r>
            <a:r>
              <a:rPr lang="en-US" sz="1400" dirty="0" err="1" smtClean="0"/>
              <a:t>val</a:t>
            </a:r>
            <a:r>
              <a:rPr lang="en-US" sz="1400" dirty="0" smtClean="0"/>
              <a:t>" /&gt;</a:t>
            </a:r>
          </a:p>
          <a:p>
            <a:pPr lvl="0"/>
            <a:endParaRPr lang="en-US" sz="1400" dirty="0" smtClean="0"/>
          </a:p>
          <a:p>
            <a:pPr lvl="0"/>
            <a:r>
              <a:rPr lang="en-US" sz="1400" b="1" dirty="0" smtClean="0"/>
              <a:t>Password</a:t>
            </a:r>
            <a:r>
              <a:rPr lang="en-US" sz="1400" dirty="0" smtClean="0"/>
              <a:t> </a:t>
            </a:r>
            <a:r>
              <a:rPr lang="en-US" sz="1400" dirty="0" err="1" smtClean="0"/>
              <a:t>Html.Password</a:t>
            </a:r>
            <a:r>
              <a:rPr lang="en-US" sz="1400" dirty="0" smtClean="0"/>
              <a:t>("</a:t>
            </a:r>
            <a:r>
              <a:rPr lang="en-US" sz="1400" dirty="0" err="1" smtClean="0"/>
              <a:t>myPassword</a:t>
            </a:r>
            <a:r>
              <a:rPr lang="en-US" sz="1400" dirty="0" smtClean="0"/>
              <a:t>", "</a:t>
            </a:r>
            <a:r>
              <a:rPr lang="en-US" sz="1400" dirty="0" err="1" smtClean="0"/>
              <a:t>val</a:t>
            </a:r>
            <a:r>
              <a:rPr lang="en-US" sz="1400" dirty="0" smtClean="0"/>
              <a:t>")</a:t>
            </a:r>
          </a:p>
          <a:p>
            <a:pPr lvl="0"/>
            <a:r>
              <a:rPr lang="en-US" sz="1400" dirty="0" smtClean="0"/>
              <a:t>Output:</a:t>
            </a:r>
          </a:p>
          <a:p>
            <a:pPr lvl="0"/>
            <a:r>
              <a:rPr lang="en-US" sz="1400" dirty="0" smtClean="0"/>
              <a:t>&lt;input id="</a:t>
            </a:r>
            <a:r>
              <a:rPr lang="en-US" sz="1400" dirty="0" err="1" smtClean="0"/>
              <a:t>myPassword</a:t>
            </a:r>
            <a:r>
              <a:rPr lang="en-US" sz="1400" dirty="0" smtClean="0"/>
              <a:t>" name="</a:t>
            </a:r>
            <a:r>
              <a:rPr lang="en-US" sz="1400" dirty="0" err="1" smtClean="0"/>
              <a:t>myPassword</a:t>
            </a:r>
            <a:r>
              <a:rPr lang="en-US" sz="1400" dirty="0" smtClean="0"/>
              <a:t>" type="password" value="</a:t>
            </a:r>
            <a:r>
              <a:rPr lang="en-US" sz="1400" dirty="0" err="1" smtClean="0"/>
              <a:t>val</a:t>
            </a:r>
            <a:r>
              <a:rPr lang="en-US" sz="1400" dirty="0" smtClean="0"/>
              <a:t>" /&gt;</a:t>
            </a:r>
          </a:p>
          <a:p>
            <a:pPr lvl="0"/>
            <a:endParaRPr lang="en-US" sz="1400" dirty="0" smtClean="0"/>
          </a:p>
          <a:p>
            <a:pPr lvl="0"/>
            <a:r>
              <a:rPr lang="en-US" sz="1400" b="1" dirty="0" smtClean="0"/>
              <a:t>Text area </a:t>
            </a:r>
            <a:r>
              <a:rPr lang="en-US" sz="1400" dirty="0" err="1" smtClean="0"/>
              <a:t>Html.TextArea</a:t>
            </a:r>
            <a:r>
              <a:rPr lang="en-US" sz="1400" dirty="0" smtClean="0"/>
              <a:t>("</a:t>
            </a:r>
            <a:r>
              <a:rPr lang="en-US" sz="1400" dirty="0" err="1" smtClean="0"/>
              <a:t>myTextarea</a:t>
            </a:r>
            <a:r>
              <a:rPr lang="en-US" sz="1400" dirty="0" smtClean="0"/>
              <a:t>", "</a:t>
            </a:r>
            <a:r>
              <a:rPr lang="en-US" sz="1400" dirty="0" err="1" smtClean="0"/>
              <a:t>val</a:t>
            </a:r>
            <a:r>
              <a:rPr lang="en-US" sz="1400" dirty="0" smtClean="0"/>
              <a:t>", 5, 20, null)</a:t>
            </a:r>
          </a:p>
          <a:p>
            <a:pPr lvl="0"/>
            <a:r>
              <a:rPr lang="en-US" sz="1400" dirty="0" smtClean="0"/>
              <a:t>Output:</a:t>
            </a:r>
          </a:p>
          <a:p>
            <a:pPr lvl="0"/>
            <a:r>
              <a:rPr lang="en-US" sz="1400" dirty="0" smtClean="0"/>
              <a:t>&lt;</a:t>
            </a:r>
            <a:r>
              <a:rPr lang="en-US" sz="1400" dirty="0" err="1" smtClean="0"/>
              <a:t>textarea</a:t>
            </a:r>
            <a:r>
              <a:rPr lang="en-US" sz="1400" dirty="0" smtClean="0"/>
              <a:t> cols="20" id="</a:t>
            </a:r>
            <a:r>
              <a:rPr lang="en-US" sz="1400" dirty="0" err="1" smtClean="0"/>
              <a:t>myTextarea</a:t>
            </a:r>
            <a:r>
              <a:rPr lang="en-US" sz="1400" dirty="0" smtClean="0"/>
              <a:t>" name="</a:t>
            </a:r>
            <a:r>
              <a:rPr lang="en-US" sz="1400" dirty="0" err="1" smtClean="0"/>
              <a:t>myTextarea</a:t>
            </a:r>
            <a:r>
              <a:rPr lang="en-US" sz="1400" dirty="0" smtClean="0"/>
              <a:t>" rows="5"&gt;</a:t>
            </a:r>
          </a:p>
          <a:p>
            <a:pPr lvl="0"/>
            <a:r>
              <a:rPr lang="en-US" sz="1400" dirty="0" smtClean="0"/>
              <a:t> </a:t>
            </a:r>
            <a:r>
              <a:rPr lang="en-US" sz="1400" dirty="0" err="1" smtClean="0"/>
              <a:t>val</a:t>
            </a:r>
            <a:r>
              <a:rPr lang="en-US" sz="1400" dirty="0" smtClean="0"/>
              <a:t>&lt;/</a:t>
            </a:r>
            <a:r>
              <a:rPr lang="en-US" sz="1400" dirty="0" err="1" smtClean="0"/>
              <a:t>textarea</a:t>
            </a:r>
            <a:r>
              <a:rPr lang="en-US" sz="1400" dirty="0" smtClean="0"/>
              <a:t>&gt;</a:t>
            </a:r>
            <a:endParaRPr lang="en-US" sz="1400" dirty="0"/>
          </a:p>
        </p:txBody>
      </p:sp>
    </p:spTree>
    <p:extLst>
      <p:ext uri="{BB962C8B-B14F-4D97-AF65-F5344CB8AC3E}">
        <p14:creationId xmlns:p14="http://schemas.microsoft.com/office/powerpoint/2010/main" xmlns="" val="1592832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12700" lvl="0">
              <a:lnSpc>
                <a:spcPct val="150000"/>
              </a:lnSpc>
              <a:buClr>
                <a:srgbClr val="990033"/>
              </a:buClr>
              <a:tabLst>
                <a:tab pos="356235" algn="l"/>
              </a:tabLst>
              <a:defRPr/>
            </a:pPr>
            <a:r>
              <a:rPr lang="en-US" sz="2400" dirty="0" smtClean="0"/>
              <a:t>Built-in HTML Helpers</a:t>
            </a:r>
            <a:endParaRPr lang="en-US" sz="2400" dirty="0"/>
          </a:p>
        </p:txBody>
      </p:sp>
      <p:sp>
        <p:nvSpPr>
          <p:cNvPr id="5" name="object 3"/>
          <p:cNvSpPr txBox="1"/>
          <p:nvPr/>
        </p:nvSpPr>
        <p:spPr>
          <a:xfrm>
            <a:off x="563740" y="932688"/>
            <a:ext cx="11021619" cy="4524315"/>
          </a:xfrm>
          <a:prstGeom prst="rect">
            <a:avLst/>
          </a:prstGeom>
        </p:spPr>
        <p:txBody>
          <a:bodyPr wrap="square" lIns="0" tIns="0" rIns="0" bIns="0">
            <a:spAutoFit/>
          </a:bodyPr>
          <a:lstStyle/>
          <a:p>
            <a:pPr lvl="0"/>
            <a:endParaRPr lang="en-US" sz="1400" dirty="0" smtClean="0"/>
          </a:p>
          <a:p>
            <a:pPr lvl="0"/>
            <a:r>
              <a:rPr lang="en-US" sz="1400" dirty="0" smtClean="0"/>
              <a:t>The string argument is used to search the </a:t>
            </a:r>
            <a:r>
              <a:rPr lang="en-US" sz="1400" b="1" dirty="0" smtClean="0"/>
              <a:t>view data, </a:t>
            </a:r>
            <a:r>
              <a:rPr lang="en-US" sz="1400" b="1" dirty="0" err="1" smtClean="0"/>
              <a:t>ViewBag</a:t>
            </a:r>
            <a:r>
              <a:rPr lang="en-US" sz="1400" b="1" dirty="0" smtClean="0"/>
              <a:t>, and view model</a:t>
            </a:r>
            <a:r>
              <a:rPr lang="en-US" sz="1400" dirty="0" smtClean="0"/>
              <a:t> to find a corresponding data item that can be used as the basic for the input element. </a:t>
            </a:r>
          </a:p>
          <a:p>
            <a:pPr lvl="0"/>
            <a:endParaRPr lang="en-US" sz="1400" dirty="0"/>
          </a:p>
          <a:p>
            <a:pPr lvl="0"/>
            <a:r>
              <a:rPr lang="en-US" sz="1400" dirty="0" smtClean="0"/>
              <a:t>So, for example, if you call @</a:t>
            </a:r>
            <a:r>
              <a:rPr lang="en-US" sz="1400" dirty="0" err="1" smtClean="0"/>
              <a:t>Html.TextBox</a:t>
            </a:r>
            <a:r>
              <a:rPr lang="en-US" sz="1400" dirty="0" smtClean="0"/>
              <a:t>("</a:t>
            </a:r>
            <a:r>
              <a:rPr lang="en-US" sz="1400" dirty="0" err="1" smtClean="0"/>
              <a:t>DataValue</a:t>
            </a:r>
            <a:r>
              <a:rPr lang="en-US" sz="1400" dirty="0" smtClean="0"/>
              <a:t>"), the MVC Framework tries to find some item of data that corresponds with the key </a:t>
            </a:r>
            <a:r>
              <a:rPr lang="en-US" sz="1400" dirty="0" err="1" smtClean="0"/>
              <a:t>DataValue</a:t>
            </a:r>
            <a:r>
              <a:rPr lang="en-US" sz="1400" dirty="0" smtClean="0"/>
              <a:t>. The following locations are checked: </a:t>
            </a:r>
          </a:p>
          <a:p>
            <a:pPr marL="285750" lvl="0" indent="-285750">
              <a:buFont typeface="Arial" panose="020B0604020202020204" pitchFamily="34" charset="0"/>
              <a:buChar char="•"/>
            </a:pPr>
            <a:r>
              <a:rPr lang="en-US" sz="1400" dirty="0" err="1" smtClean="0"/>
              <a:t>ViewBag.DataValue</a:t>
            </a:r>
            <a:r>
              <a:rPr lang="en-US" sz="1400" dirty="0" smtClean="0"/>
              <a:t> </a:t>
            </a:r>
          </a:p>
          <a:p>
            <a:pPr marL="285750" lvl="0" indent="-285750">
              <a:buFont typeface="Arial" panose="020B0604020202020204" pitchFamily="34" charset="0"/>
              <a:buChar char="•"/>
            </a:pPr>
            <a:r>
              <a:rPr lang="en-US" sz="1400" dirty="0" smtClean="0"/>
              <a:t>@</a:t>
            </a:r>
            <a:r>
              <a:rPr lang="en-US" sz="1400" dirty="0" err="1" smtClean="0"/>
              <a:t>Model.DataValue</a:t>
            </a:r>
            <a:r>
              <a:rPr lang="en-US" sz="1400" dirty="0" smtClean="0"/>
              <a:t> The first value that is found is used to set the value attribute of the generated HTML. (The last check, for @</a:t>
            </a:r>
            <a:r>
              <a:rPr lang="en-US" sz="1400" dirty="0" err="1" smtClean="0"/>
              <a:t>Model.DataValue</a:t>
            </a:r>
            <a:r>
              <a:rPr lang="en-US" sz="1400" dirty="0" smtClean="0"/>
              <a:t>, works only if the view model for the view contains a property or field called </a:t>
            </a:r>
            <a:r>
              <a:rPr lang="en-US" sz="1400" dirty="0" err="1" smtClean="0"/>
              <a:t>DataValue</a:t>
            </a:r>
            <a:r>
              <a:rPr lang="en-US" sz="1400" dirty="0" smtClean="0"/>
              <a:t>.) If we specify a string like </a:t>
            </a:r>
            <a:r>
              <a:rPr lang="en-US" sz="1400" dirty="0" err="1" smtClean="0"/>
              <a:t>DataValue.First.Name</a:t>
            </a:r>
            <a:r>
              <a:rPr lang="en-US" sz="1400" dirty="0" smtClean="0"/>
              <a:t>, the search becomes more complicated. </a:t>
            </a:r>
          </a:p>
          <a:p>
            <a:pPr lvl="0"/>
            <a:endParaRPr lang="en-US" sz="1400" dirty="0"/>
          </a:p>
          <a:p>
            <a:pPr lvl="0"/>
            <a:r>
              <a:rPr lang="en-US" sz="1400" dirty="0" smtClean="0"/>
              <a:t>The MVC Framework will try different arrangements of the dot-separated elements, such as the following: </a:t>
            </a:r>
          </a:p>
          <a:p>
            <a:pPr marL="285750" lvl="0" indent="-285750">
              <a:buFont typeface="Arial" panose="020B0604020202020204" pitchFamily="34" charset="0"/>
              <a:buChar char="•"/>
            </a:pPr>
            <a:r>
              <a:rPr lang="en-US" sz="1400" dirty="0" err="1" smtClean="0"/>
              <a:t>ViewBag.DataValue.First.Name</a:t>
            </a:r>
            <a:r>
              <a:rPr lang="en-US" sz="1400" dirty="0" smtClean="0"/>
              <a:t> </a:t>
            </a:r>
          </a:p>
          <a:p>
            <a:pPr marL="285750" lvl="0" indent="-285750">
              <a:buFont typeface="Arial" panose="020B0604020202020204" pitchFamily="34" charset="0"/>
              <a:buChar char="•"/>
            </a:pPr>
            <a:r>
              <a:rPr lang="en-US" sz="1400" dirty="0" err="1" smtClean="0"/>
              <a:t>ViewBag.DataValue</a:t>
            </a:r>
            <a:r>
              <a:rPr lang="en-US" sz="1400" dirty="0" smtClean="0"/>
              <a:t>["First"].Name </a:t>
            </a:r>
          </a:p>
          <a:p>
            <a:pPr marL="285750" lvl="0" indent="-285750">
              <a:buFont typeface="Arial" panose="020B0604020202020204" pitchFamily="34" charset="0"/>
              <a:buChar char="•"/>
            </a:pPr>
            <a:r>
              <a:rPr lang="en-US" sz="1400" dirty="0" err="1" smtClean="0"/>
              <a:t>ViewBag.DataValue</a:t>
            </a:r>
            <a:r>
              <a:rPr lang="en-US" sz="1400" dirty="0" smtClean="0"/>
              <a:t>["</a:t>
            </a:r>
            <a:r>
              <a:rPr lang="en-US" sz="1400" dirty="0" err="1" smtClean="0"/>
              <a:t>First.Name</a:t>
            </a:r>
            <a:r>
              <a:rPr lang="en-US" sz="1400" dirty="0" smtClean="0"/>
              <a:t>"] </a:t>
            </a:r>
          </a:p>
          <a:p>
            <a:pPr marL="285750" lvl="0" indent="-285750">
              <a:buFont typeface="Arial" panose="020B0604020202020204" pitchFamily="34" charset="0"/>
              <a:buChar char="•"/>
            </a:pPr>
            <a:r>
              <a:rPr lang="en-US" sz="1400" dirty="0" err="1" smtClean="0"/>
              <a:t>ViewBag.DataValue</a:t>
            </a:r>
            <a:r>
              <a:rPr lang="en-US" sz="1400" dirty="0" smtClean="0"/>
              <a:t>["First"]["Name"] </a:t>
            </a:r>
          </a:p>
          <a:p>
            <a:pPr lvl="0"/>
            <a:endParaRPr lang="en-US" sz="1400" dirty="0"/>
          </a:p>
          <a:p>
            <a:pPr lvl="0"/>
            <a:r>
              <a:rPr lang="en-US" sz="1400" dirty="0" smtClean="0"/>
              <a:t>Many permutations will be checked. Once again, the first value that is found will be used, terminating the search. There is an obvious performance consideration to this technique, but bear in mind that usually only a few items are in the view bag, so it does not take much time to search through them.</a:t>
            </a:r>
          </a:p>
          <a:p>
            <a:pPr lvl="0"/>
            <a:endParaRPr lang="en-US" sz="1400" dirty="0" smtClean="0"/>
          </a:p>
        </p:txBody>
      </p:sp>
    </p:spTree>
    <p:extLst>
      <p:ext uri="{BB962C8B-B14F-4D97-AF65-F5344CB8AC3E}">
        <p14:creationId xmlns:p14="http://schemas.microsoft.com/office/powerpoint/2010/main" xmlns="" val="1592832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5600" lvl="0" indent="-342900">
              <a:lnSpc>
                <a:spcPct val="150000"/>
              </a:lnSpc>
              <a:buClr>
                <a:srgbClr val="990033"/>
              </a:buClr>
              <a:tabLst>
                <a:tab pos="356235" algn="l"/>
              </a:tabLst>
              <a:defRPr/>
            </a:pPr>
            <a:r>
              <a:rPr lang="en-US" sz="2400" dirty="0" smtClean="0"/>
              <a:t>Using Strongly Typed </a:t>
            </a:r>
            <a:r>
              <a:rPr lang="en-US" sz="2400" dirty="0" smtClean="0"/>
              <a:t>Input Helpers</a:t>
            </a:r>
            <a:endParaRPr lang="en-US" sz="2400" b="1" spc="40" dirty="0" smtClean="0">
              <a:solidFill>
                <a:schemeClr val="tx2"/>
              </a:solidFill>
              <a:latin typeface="Trebuchet MS" panose="020B0603020202020204" pitchFamily="34" charset="0"/>
              <a:cs typeface="Arial"/>
            </a:endParaRPr>
          </a:p>
        </p:txBody>
      </p:sp>
      <p:sp>
        <p:nvSpPr>
          <p:cNvPr id="5" name="object 3"/>
          <p:cNvSpPr txBox="1"/>
          <p:nvPr/>
        </p:nvSpPr>
        <p:spPr>
          <a:xfrm>
            <a:off x="554863" y="1348677"/>
            <a:ext cx="10539857" cy="5386090"/>
          </a:xfrm>
          <a:prstGeom prst="rect">
            <a:avLst/>
          </a:prstGeom>
        </p:spPr>
        <p:txBody>
          <a:bodyPr wrap="square" lIns="0" tIns="0" rIns="0" bIns="0">
            <a:spAutoFit/>
          </a:bodyPr>
          <a:lstStyle/>
          <a:p>
            <a:pPr lvl="0"/>
            <a:endParaRPr lang="en-US" sz="1400" dirty="0" smtClean="0"/>
          </a:p>
          <a:p>
            <a:pPr lvl="0"/>
            <a:r>
              <a:rPr lang="en-US" sz="1400" dirty="0" smtClean="0"/>
              <a:t>The strongly typed input helpers work on lambda expressions. The value that is passed to the expression is the view model object, and you can select the field or property that will be used to set the value </a:t>
            </a:r>
            <a:r>
              <a:rPr lang="en-US" sz="1400" dirty="0" smtClean="0"/>
              <a:t>attribute</a:t>
            </a:r>
          </a:p>
          <a:p>
            <a:pPr lvl="0"/>
            <a:endParaRPr lang="en-US" sz="1400" b="1" dirty="0" smtClean="0"/>
          </a:p>
          <a:p>
            <a:pPr lvl="0"/>
            <a:r>
              <a:rPr lang="en-US" sz="1400" b="1" dirty="0" smtClean="0"/>
              <a:t>Hidden field </a:t>
            </a:r>
            <a:r>
              <a:rPr lang="en-US" sz="1400" dirty="0" err="1" smtClean="0"/>
              <a:t>Html.HiddenFor</a:t>
            </a:r>
            <a:r>
              <a:rPr lang="en-US" sz="1400" dirty="0" smtClean="0"/>
              <a:t>(x =&gt; </a:t>
            </a:r>
            <a:r>
              <a:rPr lang="en-US" sz="1400" dirty="0" err="1" smtClean="0"/>
              <a:t>x.FirstName</a:t>
            </a:r>
            <a:r>
              <a:rPr lang="en-US" sz="1400" dirty="0" smtClean="0"/>
              <a:t>)</a:t>
            </a:r>
          </a:p>
          <a:p>
            <a:pPr lvl="0"/>
            <a:r>
              <a:rPr lang="en-US" sz="1400" dirty="0" smtClean="0"/>
              <a:t>Output:</a:t>
            </a:r>
          </a:p>
          <a:p>
            <a:pPr lvl="0"/>
            <a:r>
              <a:rPr lang="en-US" sz="1400" dirty="0" smtClean="0"/>
              <a:t> &lt;input id="</a:t>
            </a:r>
            <a:r>
              <a:rPr lang="en-US" sz="1400" dirty="0" err="1" smtClean="0"/>
              <a:t>FirstName</a:t>
            </a:r>
            <a:r>
              <a:rPr lang="en-US" sz="1400" dirty="0" smtClean="0"/>
              <a:t>" name="</a:t>
            </a:r>
            <a:r>
              <a:rPr lang="en-US" sz="1400" dirty="0" err="1" smtClean="0"/>
              <a:t>FirstName</a:t>
            </a:r>
            <a:r>
              <a:rPr lang="en-US" sz="1400" dirty="0" smtClean="0"/>
              <a:t>" type="hidden" value="" /&gt;</a:t>
            </a:r>
          </a:p>
          <a:p>
            <a:pPr lvl="0"/>
            <a:endParaRPr lang="en-US" sz="1400" dirty="0" smtClean="0"/>
          </a:p>
          <a:p>
            <a:pPr lvl="0"/>
            <a:r>
              <a:rPr lang="en-US" sz="1400" b="1" dirty="0" smtClean="0"/>
              <a:t>Radio button </a:t>
            </a:r>
            <a:r>
              <a:rPr lang="en-US" sz="1400" dirty="0" err="1" smtClean="0"/>
              <a:t>Html.RadioButtonFor</a:t>
            </a:r>
            <a:r>
              <a:rPr lang="en-US" sz="1400" dirty="0" smtClean="0"/>
              <a:t>(x =&gt; </a:t>
            </a:r>
            <a:r>
              <a:rPr lang="en-US" sz="1400" dirty="0" err="1" smtClean="0"/>
              <a:t>x.IsApproved</a:t>
            </a:r>
            <a:r>
              <a:rPr lang="en-US" sz="1400" dirty="0" smtClean="0"/>
              <a:t>, "</a:t>
            </a:r>
            <a:r>
              <a:rPr lang="en-US" sz="1400" dirty="0" err="1" smtClean="0"/>
              <a:t>val</a:t>
            </a:r>
            <a:r>
              <a:rPr lang="en-US" sz="1400" dirty="0" smtClean="0"/>
              <a:t>")</a:t>
            </a:r>
          </a:p>
          <a:p>
            <a:pPr lvl="0"/>
            <a:r>
              <a:rPr lang="en-US" sz="1400" dirty="0" smtClean="0"/>
              <a:t>Output:</a:t>
            </a:r>
          </a:p>
          <a:p>
            <a:pPr lvl="0"/>
            <a:r>
              <a:rPr lang="en-US" sz="1400" dirty="0" smtClean="0"/>
              <a:t>&lt;input id="</a:t>
            </a:r>
            <a:r>
              <a:rPr lang="en-US" sz="1400" dirty="0" err="1" smtClean="0"/>
              <a:t>IsApproved</a:t>
            </a:r>
            <a:r>
              <a:rPr lang="en-US" sz="1400" dirty="0" smtClean="0"/>
              <a:t>" name="</a:t>
            </a:r>
            <a:r>
              <a:rPr lang="en-US" sz="1400" dirty="0" err="1" smtClean="0"/>
              <a:t>IsApproved</a:t>
            </a:r>
            <a:r>
              <a:rPr lang="en-US" sz="1400" dirty="0" smtClean="0"/>
              <a:t>" type="radio" value="</a:t>
            </a:r>
            <a:r>
              <a:rPr lang="en-US" sz="1400" dirty="0" err="1" smtClean="0"/>
              <a:t>val</a:t>
            </a:r>
            <a:r>
              <a:rPr lang="en-US" sz="1400" dirty="0" smtClean="0"/>
              <a:t>" /&gt;</a:t>
            </a:r>
          </a:p>
          <a:p>
            <a:pPr lvl="0"/>
            <a:endParaRPr lang="en-US" sz="1400" dirty="0" smtClean="0"/>
          </a:p>
          <a:p>
            <a:pPr lvl="0"/>
            <a:r>
              <a:rPr lang="en-US" sz="1400" b="1" dirty="0" smtClean="0"/>
              <a:t>Password</a:t>
            </a:r>
            <a:r>
              <a:rPr lang="en-US" sz="1400" dirty="0" smtClean="0"/>
              <a:t> </a:t>
            </a:r>
            <a:r>
              <a:rPr lang="en-US" sz="1400" dirty="0" err="1" smtClean="0"/>
              <a:t>Html.PasswordFor</a:t>
            </a:r>
            <a:r>
              <a:rPr lang="en-US" sz="1400" dirty="0" smtClean="0"/>
              <a:t>(x =&gt; </a:t>
            </a:r>
            <a:r>
              <a:rPr lang="en-US" sz="1400" dirty="0" err="1" smtClean="0"/>
              <a:t>x.Password</a:t>
            </a:r>
            <a:r>
              <a:rPr lang="en-US" sz="1400" dirty="0" smtClean="0"/>
              <a:t>)</a:t>
            </a:r>
          </a:p>
          <a:p>
            <a:pPr lvl="0"/>
            <a:r>
              <a:rPr lang="en-US" sz="1400" dirty="0" smtClean="0"/>
              <a:t>Output:</a:t>
            </a:r>
          </a:p>
          <a:p>
            <a:pPr lvl="0"/>
            <a:r>
              <a:rPr lang="en-US" sz="1400" dirty="0" smtClean="0"/>
              <a:t>&lt;input id="Password" name="Password" type="password" /&gt;</a:t>
            </a:r>
          </a:p>
          <a:p>
            <a:pPr lvl="0"/>
            <a:endParaRPr lang="en-US" sz="1400" dirty="0" smtClean="0"/>
          </a:p>
          <a:p>
            <a:pPr lvl="0"/>
            <a:r>
              <a:rPr lang="en-US" sz="1400" b="1" dirty="0" smtClean="0"/>
              <a:t>Text area </a:t>
            </a:r>
            <a:r>
              <a:rPr lang="en-US" sz="1400" dirty="0" err="1" smtClean="0"/>
              <a:t>Html.TextAreaFor</a:t>
            </a:r>
            <a:r>
              <a:rPr lang="en-US" sz="1400" dirty="0" smtClean="0"/>
              <a:t>(x =&gt; </a:t>
            </a:r>
            <a:r>
              <a:rPr lang="en-US" sz="1400" dirty="0" err="1" smtClean="0"/>
              <a:t>x.Bio</a:t>
            </a:r>
            <a:r>
              <a:rPr lang="en-US" sz="1400" dirty="0" smtClean="0"/>
              <a:t>, 5, 20, new{})</a:t>
            </a:r>
          </a:p>
          <a:p>
            <a:pPr lvl="0"/>
            <a:r>
              <a:rPr lang="en-US" sz="1400" dirty="0" smtClean="0"/>
              <a:t>Output:</a:t>
            </a:r>
          </a:p>
          <a:p>
            <a:pPr lvl="0"/>
            <a:r>
              <a:rPr lang="en-US" sz="1400" dirty="0" smtClean="0"/>
              <a:t>&lt;</a:t>
            </a:r>
            <a:r>
              <a:rPr lang="en-US" sz="1400" dirty="0" err="1" smtClean="0"/>
              <a:t>textarea</a:t>
            </a:r>
            <a:r>
              <a:rPr lang="en-US" sz="1400" dirty="0" smtClean="0"/>
              <a:t> cols="20" id="Bio" name="Bio" rows="5"&gt;Bio value&lt;/</a:t>
            </a:r>
            <a:r>
              <a:rPr lang="en-US" sz="1400" dirty="0" err="1" smtClean="0"/>
              <a:t>textarea</a:t>
            </a:r>
            <a:r>
              <a:rPr lang="en-US" sz="1400" dirty="0" smtClean="0"/>
              <a:t>&gt;</a:t>
            </a:r>
          </a:p>
          <a:p>
            <a:pPr lvl="0"/>
            <a:endParaRPr lang="en-US" sz="1400" b="1" dirty="0" smtClean="0"/>
          </a:p>
          <a:p>
            <a:pPr lvl="0"/>
            <a:r>
              <a:rPr lang="en-US" sz="1400" b="1" dirty="0" smtClean="0"/>
              <a:t>Text box </a:t>
            </a:r>
            <a:r>
              <a:rPr lang="en-US" sz="1400" dirty="0" err="1" smtClean="0"/>
              <a:t>Html.TextBoxFor</a:t>
            </a:r>
            <a:r>
              <a:rPr lang="en-US" sz="1400" dirty="0" smtClean="0"/>
              <a:t>(x =&gt; </a:t>
            </a:r>
            <a:r>
              <a:rPr lang="en-US" sz="1400" dirty="0" err="1" smtClean="0"/>
              <a:t>x.FirstName</a:t>
            </a:r>
            <a:r>
              <a:rPr lang="en-US" sz="1400" dirty="0" smtClean="0"/>
              <a:t>)</a:t>
            </a:r>
          </a:p>
          <a:p>
            <a:pPr lvl="0"/>
            <a:r>
              <a:rPr lang="en-US" sz="1400" dirty="0" smtClean="0"/>
              <a:t>Output:</a:t>
            </a:r>
          </a:p>
          <a:p>
            <a:pPr lvl="0"/>
            <a:r>
              <a:rPr lang="en-US" sz="1400" dirty="0" smtClean="0"/>
              <a:t>&lt;input id="</a:t>
            </a:r>
            <a:r>
              <a:rPr lang="en-US" sz="1400" dirty="0" err="1" smtClean="0"/>
              <a:t>FirstName</a:t>
            </a:r>
            <a:r>
              <a:rPr lang="en-US" sz="1400" dirty="0" smtClean="0"/>
              <a:t>" name="</a:t>
            </a:r>
            <a:r>
              <a:rPr lang="en-US" sz="1400" dirty="0" err="1" smtClean="0"/>
              <a:t>FirstName</a:t>
            </a:r>
            <a:r>
              <a:rPr lang="en-US" sz="1400" dirty="0" smtClean="0"/>
              <a:t>" type="text" value="" /&gt;</a:t>
            </a:r>
          </a:p>
          <a:p>
            <a:pPr lvl="0"/>
            <a:endParaRPr lang="en-US" sz="1400" dirty="0" smtClean="0"/>
          </a:p>
          <a:p>
            <a:pPr lvl="0"/>
            <a:r>
              <a:rPr lang="en-US" sz="1400" dirty="0" smtClean="0"/>
              <a:t>. </a:t>
            </a:r>
            <a:endParaRPr lang="en-US" sz="1400" dirty="0"/>
          </a:p>
        </p:txBody>
      </p:sp>
    </p:spTree>
    <p:extLst>
      <p:ext uri="{BB962C8B-B14F-4D97-AF65-F5344CB8AC3E}">
        <p14:creationId xmlns:p14="http://schemas.microsoft.com/office/powerpoint/2010/main" xmlns="" val="1592832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5600" lvl="0" indent="-342900">
              <a:lnSpc>
                <a:spcPct val="150000"/>
              </a:lnSpc>
              <a:buClr>
                <a:srgbClr val="990033"/>
              </a:buClr>
              <a:tabLst>
                <a:tab pos="356235" algn="l"/>
              </a:tabLst>
              <a:defRPr/>
            </a:pPr>
            <a:r>
              <a:rPr lang="en-US" sz="2800" dirty="0"/>
              <a:t>Using Strongly Typed Input Helpers</a:t>
            </a:r>
            <a:endParaRPr lang="en-US" sz="2800" b="1" spc="40" dirty="0">
              <a:solidFill>
                <a:schemeClr val="tx2"/>
              </a:solidFill>
              <a:latin typeface="Trebuchet MS" panose="020B0603020202020204" pitchFamily="34" charset="0"/>
              <a:cs typeface="Arial"/>
            </a:endParaRPr>
          </a:p>
        </p:txBody>
      </p:sp>
      <p:sp>
        <p:nvSpPr>
          <p:cNvPr id="5" name="object 3"/>
          <p:cNvSpPr txBox="1"/>
          <p:nvPr/>
        </p:nvSpPr>
        <p:spPr>
          <a:xfrm>
            <a:off x="554863" y="2583117"/>
            <a:ext cx="10539857" cy="1723549"/>
          </a:xfrm>
          <a:prstGeom prst="rect">
            <a:avLst/>
          </a:prstGeom>
        </p:spPr>
        <p:txBody>
          <a:bodyPr wrap="square" lIns="0" tIns="0" rIns="0" bIns="0">
            <a:spAutoFit/>
          </a:bodyPr>
          <a:lstStyle/>
          <a:p>
            <a:pPr algn="ctr"/>
            <a:r>
              <a:rPr lang="en-US" sz="2800" dirty="0" smtClean="0"/>
              <a:t>Its better to </a:t>
            </a:r>
            <a:r>
              <a:rPr lang="en-US" sz="2800" dirty="0"/>
              <a:t>go for </a:t>
            </a:r>
            <a:r>
              <a:rPr lang="en-US" sz="2800" dirty="0" smtClean="0"/>
              <a:t>Strongly </a:t>
            </a:r>
            <a:r>
              <a:rPr lang="en-US" sz="2800" dirty="0"/>
              <a:t>Typed Input Helpers</a:t>
            </a:r>
            <a:endParaRPr lang="en-US" sz="2800" b="1" spc="40" dirty="0">
              <a:solidFill>
                <a:schemeClr val="tx2"/>
              </a:solidFill>
              <a:latin typeface="Trebuchet MS" panose="020B0603020202020204" pitchFamily="34" charset="0"/>
              <a:cs typeface="Arial"/>
            </a:endParaRPr>
          </a:p>
          <a:p>
            <a:pPr lvl="0" algn="ctr"/>
            <a:r>
              <a:rPr lang="en-US" sz="2800" dirty="0" smtClean="0"/>
              <a:t>But why?</a:t>
            </a:r>
          </a:p>
          <a:p>
            <a:pPr lvl="0" algn="ctr"/>
            <a:endParaRPr lang="en-US" sz="2800" dirty="0"/>
          </a:p>
          <a:p>
            <a:pPr lvl="0" algn="ctr"/>
            <a:r>
              <a:rPr lang="en-US" sz="2800" dirty="0" smtClean="0"/>
              <a:t>Sample Solution</a:t>
            </a:r>
            <a:endParaRPr lang="en-US" sz="2800" dirty="0"/>
          </a:p>
        </p:txBody>
      </p:sp>
    </p:spTree>
    <p:extLst>
      <p:ext uri="{BB962C8B-B14F-4D97-AF65-F5344CB8AC3E}">
        <p14:creationId xmlns:p14="http://schemas.microsoft.com/office/powerpoint/2010/main" xmlns="" val="88798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AGENDA</a:t>
            </a:r>
            <a:endParaRPr lang="en-US" dirty="0"/>
          </a:p>
        </p:txBody>
      </p:sp>
      <p:sp>
        <p:nvSpPr>
          <p:cNvPr id="4" name="Rectangle 3"/>
          <p:cNvSpPr/>
          <p:nvPr/>
        </p:nvSpPr>
        <p:spPr>
          <a:xfrm>
            <a:off x="313944" y="999131"/>
            <a:ext cx="9845040" cy="1954381"/>
          </a:xfrm>
          <a:prstGeom prst="rect">
            <a:avLst/>
          </a:prstGeom>
        </p:spPr>
        <p:txBody>
          <a:bodyPr wrap="square">
            <a:spAutoFit/>
          </a:bodyPr>
          <a:lstStyle/>
          <a:p>
            <a:pPr marL="355600" indent="-342900" fontAlgn="auto">
              <a:lnSpc>
                <a:spcPct val="150000"/>
              </a:lnSpc>
              <a:buClr>
                <a:srgbClr val="990033"/>
              </a:buClr>
              <a:buFont typeface="Wingdings" panose="05000000000000000000" pitchFamily="2" charset="2"/>
              <a:buChar char="v"/>
              <a:tabLst>
                <a:tab pos="356235" algn="l"/>
              </a:tabLst>
              <a:defRPr/>
            </a:pPr>
            <a:r>
              <a:rPr lang="en-US" sz="1400" b="1" spc="40" dirty="0" smtClean="0">
                <a:solidFill>
                  <a:schemeClr val="tx2"/>
                </a:solidFill>
                <a:latin typeface="Trebuchet MS" panose="020B0603020202020204" pitchFamily="34" charset="0"/>
                <a:cs typeface="Arial"/>
              </a:rPr>
              <a:t>Helper Methods </a:t>
            </a:r>
          </a:p>
          <a:p>
            <a:pPr marL="355600" lvl="0" indent="-342900">
              <a:lnSpc>
                <a:spcPct val="150000"/>
              </a:lnSpc>
              <a:buClr>
                <a:srgbClr val="990033"/>
              </a:buClr>
              <a:buFont typeface="Wingdings" panose="05000000000000000000" pitchFamily="2" charset="2"/>
              <a:buChar char="v"/>
              <a:tabLst>
                <a:tab pos="356235" algn="l"/>
              </a:tabLst>
              <a:defRPr/>
            </a:pPr>
            <a:r>
              <a:rPr lang="en-US" sz="1400" b="1" spc="40" dirty="0" smtClean="0">
                <a:solidFill>
                  <a:schemeClr val="tx2"/>
                </a:solidFill>
                <a:latin typeface="Trebuchet MS" panose="020B0603020202020204" pitchFamily="34" charset="0"/>
                <a:cs typeface="Arial"/>
              </a:rPr>
              <a:t>Inline HTML Helpers</a:t>
            </a:r>
          </a:p>
          <a:p>
            <a:pPr marL="355600" lvl="0" indent="-342900">
              <a:lnSpc>
                <a:spcPct val="150000"/>
              </a:lnSpc>
              <a:buClr>
                <a:srgbClr val="990033"/>
              </a:buClr>
              <a:buFont typeface="Wingdings" panose="05000000000000000000" pitchFamily="2" charset="2"/>
              <a:buChar char="v"/>
              <a:tabLst>
                <a:tab pos="356235" algn="l"/>
              </a:tabLst>
              <a:defRPr/>
            </a:pPr>
            <a:r>
              <a:rPr lang="en-US" sz="1400" b="1" spc="40" dirty="0" smtClean="0">
                <a:solidFill>
                  <a:schemeClr val="tx2"/>
                </a:solidFill>
                <a:latin typeface="Trebuchet MS" panose="020B0603020202020204" pitchFamily="34" charset="0"/>
                <a:cs typeface="Arial"/>
              </a:rPr>
              <a:t>Custom HTML Helpers</a:t>
            </a:r>
          </a:p>
          <a:p>
            <a:pPr marL="355600" lvl="0" indent="-342900">
              <a:lnSpc>
                <a:spcPct val="150000"/>
              </a:lnSpc>
              <a:buClr>
                <a:srgbClr val="990033"/>
              </a:buClr>
              <a:buFont typeface="Wingdings" panose="05000000000000000000" pitchFamily="2" charset="2"/>
              <a:buChar char="v"/>
              <a:tabLst>
                <a:tab pos="356235" algn="l"/>
              </a:tabLst>
              <a:defRPr/>
            </a:pPr>
            <a:r>
              <a:rPr lang="en-US" sz="1400" b="1" spc="40" dirty="0" smtClean="0">
                <a:solidFill>
                  <a:schemeClr val="tx2"/>
                </a:solidFill>
                <a:latin typeface="Trebuchet MS" panose="020B0603020202020204" pitchFamily="34" charset="0"/>
                <a:cs typeface="Arial"/>
              </a:rPr>
              <a:t>Built-in HTML Helpers</a:t>
            </a:r>
          </a:p>
          <a:p>
            <a:pPr marL="12700">
              <a:lnSpc>
                <a:spcPct val="150000"/>
              </a:lnSpc>
              <a:buClr>
                <a:srgbClr val="990033"/>
              </a:buClr>
              <a:tabLst>
                <a:tab pos="356235" algn="l"/>
              </a:tabLst>
              <a:defRPr/>
            </a:pPr>
            <a:endParaRPr lang="en-US" sz="1400" b="1" spc="40" dirty="0" smtClean="0">
              <a:solidFill>
                <a:schemeClr val="tx2"/>
              </a:solidFill>
              <a:latin typeface="Trebuchet MS" panose="020B0603020202020204" pitchFamily="34" charset="0"/>
              <a:cs typeface="Arial"/>
            </a:endParaRPr>
          </a:p>
          <a:p>
            <a:pPr marL="355600" indent="-342900" fontAlgn="auto">
              <a:spcBef>
                <a:spcPts val="0"/>
              </a:spcBef>
              <a:spcAft>
                <a:spcPts val="0"/>
              </a:spcAft>
              <a:buClr>
                <a:srgbClr val="990033"/>
              </a:buClr>
              <a:buFont typeface="Wingdings" panose="05000000000000000000" pitchFamily="2" charset="2"/>
              <a:buChar char="v"/>
              <a:tabLst>
                <a:tab pos="356235" algn="l"/>
              </a:tabLst>
              <a:defRPr/>
            </a:pPr>
            <a:endParaRPr lang="en-US" sz="1600" dirty="0">
              <a:solidFill>
                <a:schemeClr val="tx2"/>
              </a:solidFill>
              <a:latin typeface="Trebuchet MS" panose="020B0603020202020204" pitchFamily="34" charset="0"/>
            </a:endParaRPr>
          </a:p>
        </p:txBody>
      </p:sp>
    </p:spTree>
    <p:extLst>
      <p:ext uri="{BB962C8B-B14F-4D97-AF65-F5344CB8AC3E}">
        <p14:creationId xmlns:p14="http://schemas.microsoft.com/office/powerpoint/2010/main" xmlns="" val="235385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5600" lvl="0" indent="-342900">
              <a:lnSpc>
                <a:spcPct val="150000"/>
              </a:lnSpc>
              <a:buClr>
                <a:srgbClr val="990033"/>
              </a:buClr>
              <a:tabLst>
                <a:tab pos="356235" algn="l"/>
              </a:tabLst>
              <a:defRPr/>
            </a:pPr>
            <a:r>
              <a:rPr lang="en-US" sz="2400" dirty="0" smtClean="0"/>
              <a:t>KNOWING WHEN TO USE HELPER METHODS</a:t>
            </a:r>
            <a:endParaRPr lang="en-US" sz="2400" b="1" spc="40" dirty="0" smtClean="0">
              <a:solidFill>
                <a:schemeClr val="tx2"/>
              </a:solidFill>
              <a:latin typeface="Trebuchet MS" panose="020B0603020202020204" pitchFamily="34" charset="0"/>
              <a:cs typeface="Arial"/>
            </a:endParaRPr>
          </a:p>
        </p:txBody>
      </p:sp>
      <p:sp>
        <p:nvSpPr>
          <p:cNvPr id="5" name="object 3"/>
          <p:cNvSpPr txBox="1"/>
          <p:nvPr/>
        </p:nvSpPr>
        <p:spPr>
          <a:xfrm>
            <a:off x="554864" y="1348676"/>
            <a:ext cx="9920786" cy="4001095"/>
          </a:xfrm>
          <a:prstGeom prst="rect">
            <a:avLst/>
          </a:prstGeom>
        </p:spPr>
        <p:txBody>
          <a:bodyPr wrap="square" lIns="0" tIns="0" rIns="0" bIns="0">
            <a:spAutoFit/>
          </a:bodyPr>
          <a:lstStyle/>
          <a:p>
            <a:pPr marL="342900" lvl="0" indent="-342900">
              <a:buFont typeface="Arial" panose="020B0604020202020204" pitchFamily="34" charset="0"/>
              <a:buChar char="•"/>
            </a:pPr>
            <a:r>
              <a:rPr lang="en-US" sz="2000" dirty="0" smtClean="0"/>
              <a:t>Now that you have seen how helper methods work, you might be wondering when you should use them in preference to partial views or child actions—especially as there is overlap between what these features are capable of. </a:t>
            </a:r>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smtClean="0"/>
              <a:t>We only use helper methods to reduce the amount of duplication in views, just as we did in our example— and only for the simplest of content.</a:t>
            </a:r>
          </a:p>
          <a:p>
            <a:pPr marL="342900" lvl="0" indent="-342900">
              <a:buFont typeface="Arial" panose="020B0604020202020204" pitchFamily="34" charset="0"/>
              <a:buChar char="•"/>
            </a:pPr>
            <a:endParaRPr lang="en-US" sz="2000" dirty="0" smtClean="0"/>
          </a:p>
          <a:p>
            <a:pPr marL="342900" lvl="0" indent="-342900">
              <a:buFont typeface="Arial" panose="020B0604020202020204" pitchFamily="34" charset="0"/>
              <a:buChar char="•"/>
            </a:pPr>
            <a:r>
              <a:rPr lang="en-US" sz="2000" dirty="0" smtClean="0"/>
              <a:t>For more complex markup and content we use partial views and we you need to perform any manipulation of model data, then we use a child action. </a:t>
            </a:r>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smtClean="0"/>
              <a:t>We recommend that you follow the same approach and keep your use of helper methods as simple as possible (if our helpers contain more than a handful of C# statements—or more C# statements that HTML elements—then we tend to switch to a child action).</a:t>
            </a:r>
            <a:endParaRPr lang="en-US" sz="2000" dirty="0"/>
          </a:p>
        </p:txBody>
      </p:sp>
    </p:spTree>
    <p:extLst>
      <p:ext uri="{BB962C8B-B14F-4D97-AF65-F5344CB8AC3E}">
        <p14:creationId xmlns:p14="http://schemas.microsoft.com/office/powerpoint/2010/main" xmlns="" val="1592832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p:nvPr/>
        </p:nvSpPr>
        <p:spPr>
          <a:xfrm>
            <a:off x="4953740" y="3115332"/>
            <a:ext cx="1908699" cy="492443"/>
          </a:xfrm>
          <a:prstGeom prst="rect">
            <a:avLst/>
          </a:prstGeom>
        </p:spPr>
        <p:txBody>
          <a:bodyPr wrap="square" lIns="0" tIns="0" rIns="0" bIns="0">
            <a:spAutoFit/>
          </a:bodyPr>
          <a:lstStyle/>
          <a:p>
            <a:pPr lvl="0"/>
            <a:r>
              <a:rPr lang="en-US" sz="3200" dirty="0" smtClean="0">
                <a:solidFill>
                  <a:schemeClr val="accent1">
                    <a:lumMod val="50000"/>
                  </a:schemeClr>
                </a:solidFill>
              </a:rPr>
              <a:t>Questions?</a:t>
            </a:r>
            <a:endParaRPr lang="en-US" sz="3200" dirty="0">
              <a:solidFill>
                <a:schemeClr val="accent1">
                  <a:lumMod val="50000"/>
                </a:schemeClr>
              </a:solidFill>
            </a:endParaRPr>
          </a:p>
        </p:txBody>
      </p:sp>
    </p:spTree>
    <p:extLst>
      <p:ext uri="{BB962C8B-B14F-4D97-AF65-F5344CB8AC3E}">
        <p14:creationId xmlns:p14="http://schemas.microsoft.com/office/powerpoint/2010/main" xmlns="" val="318899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p:nvPr/>
        </p:nvSpPr>
        <p:spPr>
          <a:xfrm>
            <a:off x="4953740" y="3115332"/>
            <a:ext cx="2627790" cy="492443"/>
          </a:xfrm>
          <a:prstGeom prst="rect">
            <a:avLst/>
          </a:prstGeom>
        </p:spPr>
        <p:txBody>
          <a:bodyPr wrap="square" lIns="0" tIns="0" rIns="0" bIns="0">
            <a:spAutoFit/>
          </a:bodyPr>
          <a:lstStyle/>
          <a:p>
            <a:pPr lvl="0"/>
            <a:r>
              <a:rPr lang="en-US" sz="3200" dirty="0" smtClean="0">
                <a:solidFill>
                  <a:schemeClr val="accent1">
                    <a:lumMod val="50000"/>
                  </a:schemeClr>
                </a:solidFill>
              </a:rPr>
              <a:t>Thank You…!!!</a:t>
            </a:r>
            <a:endParaRPr lang="en-US" sz="3200" dirty="0">
              <a:solidFill>
                <a:schemeClr val="accent1">
                  <a:lumMod val="50000"/>
                </a:schemeClr>
              </a:solidFill>
            </a:endParaRPr>
          </a:p>
        </p:txBody>
      </p:sp>
    </p:spTree>
    <p:extLst>
      <p:ext uri="{BB962C8B-B14F-4D97-AF65-F5344CB8AC3E}">
        <p14:creationId xmlns:p14="http://schemas.microsoft.com/office/powerpoint/2010/main" xmlns="" val="43140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12700">
              <a:spcBef>
                <a:spcPts val="0"/>
              </a:spcBef>
              <a:defRPr/>
            </a:pPr>
            <a:r>
              <a:rPr lang="en-US" b="1" dirty="0" smtClean="0"/>
              <a:t>Helpers Methods</a:t>
            </a:r>
            <a:endParaRPr lang="en-US" spc="15" dirty="0"/>
          </a:p>
        </p:txBody>
      </p:sp>
      <p:sp>
        <p:nvSpPr>
          <p:cNvPr id="6" name="object 2"/>
          <p:cNvSpPr txBox="1">
            <a:spLocks/>
          </p:cNvSpPr>
          <p:nvPr/>
        </p:nvSpPr>
        <p:spPr>
          <a:xfrm>
            <a:off x="496348" y="1235455"/>
            <a:ext cx="10863072" cy="379413"/>
          </a:xfrm>
          <a:prstGeom prst="rect">
            <a:avLst/>
          </a:prstGeom>
        </p:spPr>
        <p:txBody>
          <a:bodyPr vert="horz"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0"/>
              </a:spcBef>
              <a:defRPr/>
            </a:pPr>
            <a:endParaRPr lang="en-US" spc="15" dirty="0"/>
          </a:p>
        </p:txBody>
      </p:sp>
      <p:sp>
        <p:nvSpPr>
          <p:cNvPr id="21" name="object 3"/>
          <p:cNvSpPr txBox="1"/>
          <p:nvPr/>
        </p:nvSpPr>
        <p:spPr>
          <a:xfrm>
            <a:off x="554863" y="1234438"/>
            <a:ext cx="7049897" cy="3354765"/>
          </a:xfrm>
          <a:prstGeom prst="rect">
            <a:avLst/>
          </a:prstGeom>
        </p:spPr>
        <p:txBody>
          <a:bodyPr wrap="square" lIns="0" tIns="0" rIns="0" bIns="0">
            <a:spAutoFit/>
          </a:bodyPr>
          <a:lstStyle/>
          <a:p>
            <a:pPr marL="342900" indent="-342900">
              <a:buFont typeface="Arial" panose="020B0604020202020204" pitchFamily="34" charset="0"/>
              <a:buChar char="•"/>
            </a:pPr>
            <a:r>
              <a:rPr lang="en-US" dirty="0" smtClean="0"/>
              <a:t>The </a:t>
            </a:r>
            <a:r>
              <a:rPr lang="en-US" dirty="0"/>
              <a:t>helper methods, which allow you to package up chunks of code and markup so that they can be reused throughout an MVC Framework application. </a:t>
            </a: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They provide an advantage over using the HTML elements since they can be reused across the views and also requires less coding.</a:t>
            </a:r>
            <a:endParaRPr lang="en-US" dirty="0" smtClean="0"/>
          </a:p>
          <a:p>
            <a:endParaRPr lang="en-US" dirty="0"/>
          </a:p>
          <a:p>
            <a:pPr marL="342900" indent="-342900">
              <a:buFont typeface="Arial" panose="020B0604020202020204" pitchFamily="34" charset="0"/>
              <a:buChar char="•"/>
            </a:pPr>
            <a:r>
              <a:rPr lang="en-US" dirty="0" smtClean="0"/>
              <a:t>HTML </a:t>
            </a:r>
            <a:r>
              <a:rPr lang="en-US" dirty="0"/>
              <a:t>Helpers are more lightweight as compared to ASP.NET Web Form controls as they do not use </a:t>
            </a:r>
            <a:r>
              <a:rPr lang="en-US" dirty="0" err="1"/>
              <a:t>ViewState</a:t>
            </a:r>
            <a:r>
              <a:rPr lang="en-US" dirty="0"/>
              <a:t> and do not have event models</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endParaRPr lang="en-US" sz="2000" dirty="0"/>
          </a:p>
        </p:txBody>
      </p:sp>
    </p:spTree>
    <p:extLst>
      <p:ext uri="{BB962C8B-B14F-4D97-AF65-F5344CB8AC3E}">
        <p14:creationId xmlns:p14="http://schemas.microsoft.com/office/powerpoint/2010/main" xmlns="" val="2555166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12700">
              <a:spcBef>
                <a:spcPts val="0"/>
              </a:spcBef>
              <a:defRPr/>
            </a:pPr>
            <a:r>
              <a:rPr lang="en-US" b="1" dirty="0" smtClean="0"/>
              <a:t>Helpers Methods</a:t>
            </a:r>
            <a:endParaRPr lang="en-US" spc="15" dirty="0"/>
          </a:p>
        </p:txBody>
      </p:sp>
      <p:sp>
        <p:nvSpPr>
          <p:cNvPr id="6" name="object 2"/>
          <p:cNvSpPr txBox="1">
            <a:spLocks/>
          </p:cNvSpPr>
          <p:nvPr/>
        </p:nvSpPr>
        <p:spPr>
          <a:xfrm>
            <a:off x="496348" y="1235455"/>
            <a:ext cx="10863072" cy="379413"/>
          </a:xfrm>
          <a:prstGeom prst="rect">
            <a:avLst/>
          </a:prstGeom>
        </p:spPr>
        <p:txBody>
          <a:bodyPr vert="horz"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0"/>
              </a:spcBef>
              <a:defRPr/>
            </a:pPr>
            <a:endParaRPr lang="en-US" spc="15" dirty="0"/>
          </a:p>
        </p:txBody>
      </p:sp>
      <p:pic>
        <p:nvPicPr>
          <p:cNvPr id="1026" name="Picture 2" descr="C:\Users\Administrator\Desktop\With Html Helper.jpg"/>
          <p:cNvPicPr>
            <a:picLocks noChangeAspect="1" noChangeArrowheads="1"/>
          </p:cNvPicPr>
          <p:nvPr/>
        </p:nvPicPr>
        <p:blipFill>
          <a:blip r:embed="rId3" cstate="print"/>
          <a:srcRect/>
          <a:stretch>
            <a:fillRect/>
          </a:stretch>
        </p:blipFill>
        <p:spPr bwMode="auto">
          <a:xfrm>
            <a:off x="3489960" y="3854768"/>
            <a:ext cx="8092440" cy="2698432"/>
          </a:xfrm>
          <a:prstGeom prst="rect">
            <a:avLst/>
          </a:prstGeom>
          <a:noFill/>
        </p:spPr>
      </p:pic>
      <p:pic>
        <p:nvPicPr>
          <p:cNvPr id="1027" name="Picture 3" descr="C:\Users\Administrator\Desktop\With Out Html Helper.jpg"/>
          <p:cNvPicPr>
            <a:picLocks noChangeAspect="1" noChangeArrowheads="1"/>
          </p:cNvPicPr>
          <p:nvPr/>
        </p:nvPicPr>
        <p:blipFill>
          <a:blip r:embed="rId4" cstate="print"/>
          <a:srcRect/>
          <a:stretch>
            <a:fillRect/>
          </a:stretch>
        </p:blipFill>
        <p:spPr bwMode="auto">
          <a:xfrm>
            <a:off x="3581400" y="1391603"/>
            <a:ext cx="7620000" cy="2387917"/>
          </a:xfrm>
          <a:prstGeom prst="rect">
            <a:avLst/>
          </a:prstGeom>
          <a:noFill/>
        </p:spPr>
      </p:pic>
      <p:sp>
        <p:nvSpPr>
          <p:cNvPr id="7" name="Rectangle 6"/>
          <p:cNvSpPr/>
          <p:nvPr/>
        </p:nvSpPr>
        <p:spPr>
          <a:xfrm>
            <a:off x="358410" y="2055614"/>
            <a:ext cx="2209259" cy="369332"/>
          </a:xfrm>
          <a:prstGeom prst="rect">
            <a:avLst/>
          </a:prstGeom>
        </p:spPr>
        <p:txBody>
          <a:bodyPr wrap="none">
            <a:spAutoFit/>
          </a:bodyPr>
          <a:lstStyle/>
          <a:p>
            <a:r>
              <a:rPr lang="en-US" dirty="0" smtClean="0"/>
              <a:t>Without Html Helper </a:t>
            </a:r>
            <a:endParaRPr lang="en-US" dirty="0"/>
          </a:p>
        </p:txBody>
      </p:sp>
      <p:sp>
        <p:nvSpPr>
          <p:cNvPr id="8" name="Rectangle 7"/>
          <p:cNvSpPr/>
          <p:nvPr/>
        </p:nvSpPr>
        <p:spPr>
          <a:xfrm>
            <a:off x="625390" y="4554974"/>
            <a:ext cx="1888659" cy="369332"/>
          </a:xfrm>
          <a:prstGeom prst="rect">
            <a:avLst/>
          </a:prstGeom>
        </p:spPr>
        <p:txBody>
          <a:bodyPr wrap="none">
            <a:spAutoFit/>
          </a:bodyPr>
          <a:lstStyle/>
          <a:p>
            <a:r>
              <a:rPr lang="en-US" dirty="0" smtClean="0"/>
              <a:t>With Html Helper </a:t>
            </a:r>
            <a:endParaRPr lang="en-US" dirty="0"/>
          </a:p>
        </p:txBody>
      </p:sp>
      <p:sp>
        <p:nvSpPr>
          <p:cNvPr id="9" name="Rectangle 8"/>
          <p:cNvSpPr/>
          <p:nvPr/>
        </p:nvSpPr>
        <p:spPr>
          <a:xfrm>
            <a:off x="426720" y="1048435"/>
            <a:ext cx="6096000" cy="707886"/>
          </a:xfrm>
          <a:prstGeom prst="rect">
            <a:avLst/>
          </a:prstGeom>
        </p:spPr>
        <p:txBody>
          <a:bodyPr>
            <a:spAutoFit/>
          </a:bodyPr>
          <a:lstStyle/>
          <a:p>
            <a:r>
              <a:rPr lang="en-US" sz="2000" dirty="0" smtClean="0"/>
              <a:t>Using Html Helper control do not need to convert html control because it is default html control. </a:t>
            </a:r>
            <a:endParaRPr lang="en-US" sz="2000" dirty="0"/>
          </a:p>
        </p:txBody>
      </p:sp>
    </p:spTree>
    <p:extLst>
      <p:ext uri="{BB962C8B-B14F-4D97-AF65-F5344CB8AC3E}">
        <p14:creationId xmlns:p14="http://schemas.microsoft.com/office/powerpoint/2010/main" xmlns="" val="2555166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12700">
              <a:spcBef>
                <a:spcPts val="0"/>
              </a:spcBef>
              <a:defRPr/>
            </a:pPr>
            <a:r>
              <a:rPr lang="en-US" b="1" dirty="0" smtClean="0"/>
              <a:t>Helpers Methods</a:t>
            </a:r>
            <a:endParaRPr lang="en-US" spc="15" dirty="0"/>
          </a:p>
        </p:txBody>
      </p:sp>
      <p:sp>
        <p:nvSpPr>
          <p:cNvPr id="6" name="object 2"/>
          <p:cNvSpPr txBox="1">
            <a:spLocks/>
          </p:cNvSpPr>
          <p:nvPr/>
        </p:nvSpPr>
        <p:spPr>
          <a:xfrm>
            <a:off x="496348" y="1235455"/>
            <a:ext cx="10863072" cy="379413"/>
          </a:xfrm>
          <a:prstGeom prst="rect">
            <a:avLst/>
          </a:prstGeom>
        </p:spPr>
        <p:txBody>
          <a:bodyPr vert="horz"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0"/>
              </a:spcBef>
              <a:defRPr/>
            </a:pPr>
            <a:endParaRPr lang="en-US" spc="15" dirty="0"/>
          </a:p>
        </p:txBody>
      </p:sp>
      <p:sp>
        <p:nvSpPr>
          <p:cNvPr id="21" name="object 3"/>
          <p:cNvSpPr txBox="1"/>
          <p:nvPr/>
        </p:nvSpPr>
        <p:spPr>
          <a:xfrm>
            <a:off x="554863" y="1082039"/>
            <a:ext cx="10875137" cy="1415772"/>
          </a:xfrm>
          <a:prstGeom prst="rect">
            <a:avLst/>
          </a:prstGeom>
        </p:spPr>
        <p:txBody>
          <a:bodyPr wrap="square" lIns="0" tIns="0" rIns="0" bIns="0">
            <a:spAutoFit/>
          </a:bodyPr>
          <a:lstStyle/>
          <a:p>
            <a:pPr marL="342900" indent="-342900"/>
            <a:r>
              <a:rPr lang="en-US" b="1" dirty="0" smtClean="0"/>
              <a:t> </a:t>
            </a:r>
            <a:r>
              <a:rPr lang="en-US" b="1" dirty="0"/>
              <a:t>HTML Helpers are categorized into three types:</a:t>
            </a:r>
          </a:p>
          <a:p>
            <a:pPr marL="914400" lvl="1" indent="-457200">
              <a:buFont typeface="+mj-lt"/>
              <a:buAutoNum type="arabicPeriod"/>
            </a:pPr>
            <a:r>
              <a:rPr lang="en-US" dirty="0"/>
              <a:t>Inline HTML Helpers</a:t>
            </a:r>
          </a:p>
          <a:p>
            <a:pPr marL="914400" lvl="1" indent="-457200">
              <a:buFont typeface="+mj-lt"/>
              <a:buAutoNum type="arabicPeriod"/>
            </a:pPr>
            <a:r>
              <a:rPr lang="en-US" dirty="0"/>
              <a:t>Custom HTML Helpers</a:t>
            </a:r>
          </a:p>
          <a:p>
            <a:pPr marL="914400" lvl="1" indent="-457200">
              <a:buFont typeface="+mj-lt"/>
              <a:buAutoNum type="arabicPeriod"/>
            </a:pPr>
            <a:r>
              <a:rPr lang="en-US" dirty="0"/>
              <a:t>Built-in HTML </a:t>
            </a:r>
            <a:r>
              <a:rPr lang="en-US" dirty="0" smtClean="0"/>
              <a:t>Helpers</a:t>
            </a:r>
          </a:p>
          <a:p>
            <a:pPr>
              <a:buFont typeface="Arial" pitchFamily="34" charset="0"/>
              <a:buChar char="•"/>
            </a:pPr>
            <a:endParaRPr lang="en-US" sz="2000" dirty="0"/>
          </a:p>
        </p:txBody>
      </p:sp>
    </p:spTree>
    <p:extLst>
      <p:ext uri="{BB962C8B-B14F-4D97-AF65-F5344CB8AC3E}">
        <p14:creationId xmlns:p14="http://schemas.microsoft.com/office/powerpoint/2010/main" xmlns="" val="2555166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12700">
              <a:spcBef>
                <a:spcPts val="0"/>
              </a:spcBef>
              <a:defRPr/>
            </a:pPr>
            <a:r>
              <a:rPr lang="en-US" b="1" dirty="0" smtClean="0"/>
              <a:t>Inline HTML Helpers</a:t>
            </a:r>
            <a:endParaRPr lang="en-US" spc="15" dirty="0"/>
          </a:p>
        </p:txBody>
      </p:sp>
      <p:sp>
        <p:nvSpPr>
          <p:cNvPr id="5" name="object 3"/>
          <p:cNvSpPr txBox="1"/>
          <p:nvPr/>
        </p:nvSpPr>
        <p:spPr>
          <a:xfrm>
            <a:off x="554863" y="1302957"/>
            <a:ext cx="10539857" cy="3077766"/>
          </a:xfrm>
          <a:prstGeom prst="rect">
            <a:avLst/>
          </a:prstGeom>
        </p:spPr>
        <p:txBody>
          <a:bodyPr wrap="square" lIns="0" tIns="0" rIns="0" bIns="0">
            <a:spAutoFit/>
          </a:bodyPr>
          <a:lstStyle/>
          <a:p>
            <a:pPr marL="342900" lvl="0" indent="-342900">
              <a:buFont typeface="Arial" panose="020B0604020202020204" pitchFamily="34" charset="0"/>
              <a:buChar char="•"/>
            </a:pPr>
            <a:r>
              <a:rPr lang="en-US" sz="2000" dirty="0" smtClean="0"/>
              <a:t>@helper syntax is used for creating reusable inline helper methods</a:t>
            </a:r>
          </a:p>
          <a:p>
            <a:pPr marL="342900" lvl="0" indent="-342900">
              <a:buFont typeface="Arial" panose="020B0604020202020204" pitchFamily="34" charset="0"/>
              <a:buChar char="•"/>
            </a:pPr>
            <a:endParaRPr lang="en-US" sz="2000" dirty="0" smtClean="0"/>
          </a:p>
          <a:p>
            <a:pPr marL="342900" lvl="0" indent="-342900">
              <a:buFont typeface="Arial" panose="020B0604020202020204" pitchFamily="34" charset="0"/>
              <a:buChar char="•"/>
            </a:pPr>
            <a:r>
              <a:rPr lang="en-US" sz="2000" dirty="0" smtClean="0"/>
              <a:t>we have to use @ to tell Razor that we are using a C# statement</a:t>
            </a:r>
          </a:p>
          <a:p>
            <a:pPr marL="342900" lvl="0" indent="-342900">
              <a:buFont typeface="Arial" panose="020B0604020202020204" pitchFamily="34" charset="0"/>
              <a:buChar char="•"/>
            </a:pPr>
            <a:endParaRPr lang="en-US" sz="2000" dirty="0" smtClean="0"/>
          </a:p>
          <a:p>
            <a:pPr marL="342900" lvl="0" indent="-342900">
              <a:buFont typeface="Arial" panose="020B0604020202020204" pitchFamily="34" charset="0"/>
              <a:buChar char="•"/>
            </a:pPr>
            <a:r>
              <a:rPr lang="en-US" sz="2000" dirty="0"/>
              <a:t>I</a:t>
            </a:r>
            <a:r>
              <a:rPr lang="en-US" sz="2000" dirty="0" smtClean="0"/>
              <a:t>nline helper methods are defined within a view</a:t>
            </a:r>
          </a:p>
          <a:p>
            <a:pPr marL="342900" lvl="0" indent="-342900">
              <a:buFont typeface="Arial" panose="020B0604020202020204" pitchFamily="34" charset="0"/>
              <a:buChar char="•"/>
            </a:pPr>
            <a:endParaRPr lang="en-US" sz="2000" dirty="0" smtClean="0"/>
          </a:p>
          <a:p>
            <a:pPr marL="342900" lvl="0" indent="-342900">
              <a:buFont typeface="Arial" panose="020B0604020202020204" pitchFamily="34" charset="0"/>
              <a:buChar char="•"/>
            </a:pPr>
            <a:r>
              <a:rPr lang="en-US" sz="2000" dirty="0" smtClean="0"/>
              <a:t>Inline helpers have names and parameters similar to regular C# methods</a:t>
            </a:r>
          </a:p>
          <a:p>
            <a:pPr marL="342900" lvl="0" indent="-342900">
              <a:buFont typeface="Arial" panose="020B0604020202020204" pitchFamily="34" charset="0"/>
              <a:buChar char="•"/>
            </a:pPr>
            <a:endParaRPr lang="en-US" sz="2000" dirty="0" smtClean="0"/>
          </a:p>
          <a:p>
            <a:pPr marL="342900" lvl="0" indent="-342900">
              <a:buFont typeface="Arial" panose="020B0604020202020204" pitchFamily="34" charset="0"/>
              <a:buChar char="•"/>
            </a:pPr>
            <a:r>
              <a:rPr lang="en-US" sz="2000" dirty="0" smtClean="0"/>
              <a:t>Although an inline helper looks like a method, there is no return value</a:t>
            </a:r>
          </a:p>
          <a:p>
            <a:pPr lvl="0">
              <a:buFont typeface="Arial" pitchFamily="34" charset="0"/>
              <a:buChar char="•"/>
            </a:pPr>
            <a:endParaRPr lang="en-US" sz="2000" dirty="0" smtClean="0"/>
          </a:p>
        </p:txBody>
      </p:sp>
    </p:spTree>
    <p:extLst>
      <p:ext uri="{BB962C8B-B14F-4D97-AF65-F5344CB8AC3E}">
        <p14:creationId xmlns:p14="http://schemas.microsoft.com/office/powerpoint/2010/main" xmlns="" val="1592832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12700">
              <a:spcBef>
                <a:spcPts val="0"/>
              </a:spcBef>
              <a:defRPr/>
            </a:pPr>
            <a:r>
              <a:rPr lang="en-US" b="1" dirty="0" smtClean="0"/>
              <a:t>Inline HTML Helpers</a:t>
            </a:r>
            <a:endParaRPr lang="en-US" spc="15" dirty="0"/>
          </a:p>
        </p:txBody>
      </p:sp>
      <p:sp>
        <p:nvSpPr>
          <p:cNvPr id="5" name="object 3"/>
          <p:cNvSpPr txBox="1"/>
          <p:nvPr/>
        </p:nvSpPr>
        <p:spPr>
          <a:xfrm>
            <a:off x="554863" y="1302957"/>
            <a:ext cx="9956298" cy="4616648"/>
          </a:xfrm>
          <a:prstGeom prst="rect">
            <a:avLst/>
          </a:prstGeom>
        </p:spPr>
        <p:txBody>
          <a:bodyPr wrap="square" lIns="0" tIns="0" rIns="0" bIns="0">
            <a:spAutoFit/>
          </a:bodyPr>
          <a:lstStyle/>
          <a:p>
            <a:pPr marL="342900" lvl="0" indent="-342900">
              <a:buFont typeface="Arial" panose="020B0604020202020204" pitchFamily="34" charset="0"/>
              <a:buChar char="•"/>
            </a:pPr>
            <a:endParaRPr lang="en-US" sz="2000" dirty="0" smtClean="0"/>
          </a:p>
          <a:p>
            <a:pPr marL="342900" lvl="0" indent="-342900">
              <a:buFont typeface="Arial" panose="020B0604020202020204" pitchFamily="34" charset="0"/>
              <a:buChar char="•"/>
            </a:pPr>
            <a:r>
              <a:rPr lang="en-US" sz="2000" dirty="0" smtClean="0"/>
              <a:t>We can reduce the amount of duplicated code and markup.</a:t>
            </a:r>
          </a:p>
          <a:p>
            <a:pPr marL="342900" lvl="0" indent="-342900">
              <a:buFont typeface="Arial" panose="020B0604020202020204" pitchFamily="34" charset="0"/>
              <a:buChar char="•"/>
            </a:pPr>
            <a:endParaRPr lang="en-US" sz="2000" dirty="0" smtClean="0"/>
          </a:p>
          <a:p>
            <a:pPr marL="342900" lvl="0" indent="-342900">
              <a:buFont typeface="Arial" panose="020B0604020202020204" pitchFamily="34" charset="0"/>
              <a:buChar char="•"/>
            </a:pPr>
            <a:r>
              <a:rPr lang="en-US" sz="2000" dirty="0" smtClean="0"/>
              <a:t>The benefit of this approach is that we only have to make one change if we want to change the way that our array contents are displayed.</a:t>
            </a:r>
          </a:p>
          <a:p>
            <a:pPr marL="342900" lvl="0" indent="-342900">
              <a:buFont typeface="Arial" panose="020B0604020202020204" pitchFamily="34" charset="0"/>
              <a:buChar char="•"/>
            </a:pPr>
            <a:endParaRPr lang="en-US" sz="2000" dirty="0" smtClean="0"/>
          </a:p>
          <a:p>
            <a:pPr marL="342900" lvl="0" indent="-342900">
              <a:buFont typeface="Arial" panose="020B0604020202020204" pitchFamily="34" charset="0"/>
              <a:buChar char="•"/>
            </a:pPr>
            <a:r>
              <a:rPr lang="en-US" sz="2000" dirty="0" smtClean="0"/>
              <a:t>We only had to make the change in one place, which may seem like a trivial advantage in such a simple project, but this can be a useful way to keep your views simple and consistent in a real project</a:t>
            </a:r>
            <a:r>
              <a:rPr lang="en-US" sz="2000" dirty="0" smtClean="0"/>
              <a:t>.</a:t>
            </a:r>
          </a:p>
          <a:p>
            <a:pPr marL="342900" lvl="0" indent="-342900">
              <a:buFont typeface="Arial" panose="020B0604020202020204" pitchFamily="34" charset="0"/>
              <a:buChar char="•"/>
            </a:pPr>
            <a:endParaRPr lang="en-US" sz="2000" dirty="0" smtClean="0"/>
          </a:p>
          <a:p>
            <a:pPr marL="342900" lvl="0" indent="-342900">
              <a:buFont typeface="Arial" panose="020B0604020202020204" pitchFamily="34" charset="0"/>
              <a:buChar char="•"/>
            </a:pPr>
            <a:endParaRPr lang="en-US" sz="2000" dirty="0" smtClean="0"/>
          </a:p>
          <a:p>
            <a:pPr lvl="1"/>
            <a:r>
              <a:rPr lang="en-US" sz="2000" dirty="0" smtClean="0"/>
              <a:t>@helper </a:t>
            </a:r>
            <a:r>
              <a:rPr lang="en-US" sz="2000" dirty="0" err="1" smtClean="0"/>
              <a:t>HelperMethodName</a:t>
            </a:r>
            <a:r>
              <a:rPr lang="en-US" sz="2000" dirty="0" smtClean="0"/>
              <a:t>(</a:t>
            </a:r>
            <a:r>
              <a:rPr lang="en-US" sz="2000" dirty="0" err="1" smtClean="0"/>
              <a:t>datatype</a:t>
            </a:r>
            <a:r>
              <a:rPr lang="en-US" sz="2000" dirty="0" smtClean="0"/>
              <a:t> param1, ….)</a:t>
            </a:r>
            <a:endParaRPr lang="en-US" sz="2000" dirty="0" smtClean="0"/>
          </a:p>
          <a:p>
            <a:pPr lvl="1"/>
            <a:r>
              <a:rPr lang="en-US" sz="2000" dirty="0" smtClean="0"/>
              <a:t>    {</a:t>
            </a:r>
          </a:p>
          <a:p>
            <a:pPr lvl="1"/>
            <a:r>
              <a:rPr lang="en-US" sz="2000" dirty="0" smtClean="0"/>
              <a:t>        </a:t>
            </a:r>
            <a:r>
              <a:rPr lang="en-US" sz="2000" dirty="0" smtClean="0"/>
              <a:t>//Do Something….</a:t>
            </a:r>
            <a:endParaRPr lang="en-US" sz="2000" dirty="0" smtClean="0"/>
          </a:p>
          <a:p>
            <a:pPr lvl="1"/>
            <a:r>
              <a:rPr lang="en-US" sz="2000" dirty="0" smtClean="0"/>
              <a:t>    }</a:t>
            </a:r>
            <a:endParaRPr lang="en-US" sz="2000" dirty="0"/>
          </a:p>
        </p:txBody>
      </p:sp>
    </p:spTree>
    <p:extLst>
      <p:ext uri="{BB962C8B-B14F-4D97-AF65-F5344CB8AC3E}">
        <p14:creationId xmlns:p14="http://schemas.microsoft.com/office/powerpoint/2010/main" xmlns="" val="1592832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12700">
              <a:spcBef>
                <a:spcPts val="0"/>
              </a:spcBef>
              <a:defRPr/>
            </a:pPr>
            <a:r>
              <a:rPr lang="en-US" b="1" dirty="0" smtClean="0"/>
              <a:t>Inline HTML Helpers</a:t>
            </a:r>
            <a:endParaRPr lang="en-US" spc="15" dirty="0"/>
          </a:p>
        </p:txBody>
      </p:sp>
      <p:sp>
        <p:nvSpPr>
          <p:cNvPr id="5" name="object 3"/>
          <p:cNvSpPr txBox="1"/>
          <p:nvPr/>
        </p:nvSpPr>
        <p:spPr>
          <a:xfrm>
            <a:off x="554863" y="2583117"/>
            <a:ext cx="10539857" cy="430887"/>
          </a:xfrm>
          <a:prstGeom prst="rect">
            <a:avLst/>
          </a:prstGeom>
        </p:spPr>
        <p:txBody>
          <a:bodyPr wrap="square" lIns="0" tIns="0" rIns="0" bIns="0">
            <a:spAutoFit/>
          </a:bodyPr>
          <a:lstStyle/>
          <a:p>
            <a:pPr lvl="0" algn="ctr"/>
            <a:r>
              <a:rPr lang="en-US" sz="2800" dirty="0" smtClean="0"/>
              <a:t>Sample Solution</a:t>
            </a:r>
            <a:endParaRPr lang="en-US" sz="2800" dirty="0"/>
          </a:p>
        </p:txBody>
      </p:sp>
    </p:spTree>
    <p:extLst>
      <p:ext uri="{BB962C8B-B14F-4D97-AF65-F5344CB8AC3E}">
        <p14:creationId xmlns:p14="http://schemas.microsoft.com/office/powerpoint/2010/main" xmlns="" val="159283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12700">
              <a:spcBef>
                <a:spcPts val="0"/>
              </a:spcBef>
              <a:defRPr/>
            </a:pPr>
            <a:r>
              <a:rPr lang="en-US" b="1" dirty="0" smtClean="0"/>
              <a:t>Inline HTML Helpers</a:t>
            </a:r>
            <a:endParaRPr lang="en-US" spc="15" dirty="0"/>
          </a:p>
        </p:txBody>
      </p:sp>
      <p:sp>
        <p:nvSpPr>
          <p:cNvPr id="5" name="object 3"/>
          <p:cNvSpPr txBox="1"/>
          <p:nvPr/>
        </p:nvSpPr>
        <p:spPr>
          <a:xfrm>
            <a:off x="554863" y="1302957"/>
            <a:ext cx="10539857" cy="3385542"/>
          </a:xfrm>
          <a:prstGeom prst="rect">
            <a:avLst/>
          </a:prstGeom>
        </p:spPr>
        <p:txBody>
          <a:bodyPr wrap="square" lIns="0" tIns="0" rIns="0" bIns="0">
            <a:spAutoFit/>
          </a:bodyPr>
          <a:lstStyle/>
          <a:p>
            <a:pPr lvl="0"/>
            <a:r>
              <a:rPr lang="en-US" sz="2000" b="1" dirty="0" smtClean="0"/>
              <a:t>Creating helper methods to use across multiple views</a:t>
            </a:r>
          </a:p>
          <a:p>
            <a:pPr lvl="0"/>
            <a:endParaRPr lang="en-US" sz="2000" b="1" dirty="0" smtClean="0"/>
          </a:p>
          <a:p>
            <a:r>
              <a:rPr lang="en-US" sz="2000" dirty="0" smtClean="0"/>
              <a:t>In the preceding case, we have declared the helper method in the view, so we will be able to use it in the same view. But there may be some situation where we may need to use the same functionality across multiple views. In that case, we need to declare the helper as a global method so that we can access it across multiple views. </a:t>
            </a:r>
          </a:p>
          <a:p>
            <a:endParaRPr lang="en-US" sz="2000" dirty="0" smtClean="0"/>
          </a:p>
          <a:p>
            <a:r>
              <a:rPr lang="en-US" sz="2000" dirty="0" smtClean="0"/>
              <a:t>In order to access the same inline HTML Helpers across the different views, we have to move our @helper methods in .</a:t>
            </a:r>
            <a:r>
              <a:rPr lang="en-US" sz="2000" dirty="0" err="1" smtClean="0"/>
              <a:t>cshtml</a:t>
            </a:r>
            <a:r>
              <a:rPr lang="en-US" sz="2000" dirty="0" smtClean="0"/>
              <a:t> files to the </a:t>
            </a:r>
            <a:r>
              <a:rPr lang="en-US" sz="2000" dirty="0" err="1" smtClean="0"/>
              <a:t>App_Code</a:t>
            </a:r>
            <a:r>
              <a:rPr lang="en-US" sz="2000" dirty="0" smtClean="0"/>
              <a:t> folder.</a:t>
            </a:r>
          </a:p>
          <a:p>
            <a:pPr lvl="0"/>
            <a:endParaRPr lang="en-US" sz="2000" b="1" dirty="0" smtClean="0"/>
          </a:p>
          <a:p>
            <a:pPr lvl="0"/>
            <a:endParaRPr lang="en-US" sz="2000" dirty="0"/>
          </a:p>
        </p:txBody>
      </p:sp>
    </p:spTree>
    <p:extLst>
      <p:ext uri="{BB962C8B-B14F-4D97-AF65-F5344CB8AC3E}">
        <p14:creationId xmlns:p14="http://schemas.microsoft.com/office/powerpoint/2010/main" xmlns="" val="1592832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3610</TotalTime>
  <Words>1637</Words>
  <Application>Microsoft Office PowerPoint</Application>
  <PresentationFormat>Custom</PresentationFormat>
  <Paragraphs>178</Paragraphs>
  <Slides>22</Slides>
  <Notes>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EPAM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Roopa Basavaraj</dc:creator>
  <cp:lastModifiedBy>Administrator</cp:lastModifiedBy>
  <cp:revision>54</cp:revision>
  <dcterms:created xsi:type="dcterms:W3CDTF">2018-01-25T09:20:50Z</dcterms:created>
  <dcterms:modified xsi:type="dcterms:W3CDTF">2018-07-09T22:22:33Z</dcterms:modified>
</cp:coreProperties>
</file>