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90" r:id="rId6"/>
    <p:sldId id="277" r:id="rId7"/>
    <p:sldId id="286" r:id="rId8"/>
    <p:sldId id="295" r:id="rId9"/>
    <p:sldId id="264" r:id="rId10"/>
    <p:sldId id="262" r:id="rId11"/>
    <p:sldId id="263" r:id="rId12"/>
    <p:sldId id="278" r:id="rId13"/>
    <p:sldId id="282" r:id="rId14"/>
    <p:sldId id="294" r:id="rId15"/>
    <p:sldId id="291" r:id="rId16"/>
    <p:sldId id="287" r:id="rId17"/>
    <p:sldId id="268" r:id="rId18"/>
    <p:sldId id="297" r:id="rId19"/>
    <p:sldId id="298" r:id="rId20"/>
    <p:sldId id="296"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56E41-A0A4-494D-B523-C9F28275051F}" v="1790" dt="2023-07-13T20:30:00.786"/>
    <p1510:client id="{0E218B99-EA4F-4F7A-B4A8-FC6324E7F85D}" v="96" dt="2023-07-23T16:39:07.785"/>
    <p1510:client id="{13BAB231-8206-49F9-ABF0-7E286E1114E8}" v="57" dt="2023-07-14T13:03:07.817"/>
    <p1510:client id="{1D6A6019-A509-4838-9C2D-E5524E14E0FC}" v="418" dt="2023-07-23T10:55:37.953"/>
    <p1510:client id="{2FE1C7BF-0220-42D8-A61D-AC3E9311FD78}" v="1698" dt="2023-07-13T19:51:19.970"/>
    <p1510:client id="{4E8E6D59-21F1-4BF6-8FE8-640D98F0F51A}" v="1" dt="2023-07-18T22:37:09.254"/>
    <p1510:client id="{60F7EB8F-99CA-40D4-A038-DBD24C2E092F}" v="14" dt="2023-07-23T08:30:12.618"/>
    <p1510:client id="{9D29D12B-885A-4536-AE77-EDDA3521705D}" v="691" dt="2023-07-14T11:56:35.947"/>
    <p1510:client id="{AA6C15E0-8D96-44A2-A2C3-156F7E4412AF}" v="408" dt="2023-07-13T18:38:40.592"/>
    <p1510:client id="{AD9982E4-8DF0-4894-A626-3C41A5B1736E}" v="3549" dt="2023-07-14T16:05:01.504"/>
    <p1510:client id="{B1C35DB3-619D-4969-9E58-5A575DC46720}" v="47" dt="2023-07-14T16:47:24.673"/>
    <p1510:client id="{B66DE97F-2231-4B71-A735-1C2521A0BF6C}" v="253" dt="2023-07-14T18:09:18.573"/>
    <p1510:client id="{BB19B38E-49CB-4EBB-8327-713985442817}" v="232" dt="2023-07-14T17:47:53.750"/>
    <p1510:client id="{CE33601C-5A95-4E7B-8696-16462C981F32}" v="1" dt="2023-07-13T17:40:35.378"/>
    <p1510:client id="{E195F9D9-AD0E-4E29-9203-7646BCFCC9D3}" v="99" dt="2023-07-14T13:31:14.682"/>
    <p1510:client id="{E3DECCCF-50DF-4A2C-8B72-8396125837F8}" v="259" dt="2023-07-14T17:48:37.657"/>
    <p1510:client id="{EBE9F778-3669-4B9B-8F73-D636A9E48D2A}" v="1257" dt="2023-07-23T07:39:59.124"/>
    <p1510:client id="{EBFC3FE8-2A5F-4B29-93C8-F33591BE9DAF}" v="710" dt="2023-07-14T16:42:11.511"/>
    <p1510:client id="{F1729BB5-8E9F-40AD-AD0D-5801D823BC6F}" v="3" dt="2023-07-23T15:57:06.023"/>
    <p1510:client id="{F4C2931F-6FCA-48BE-BB13-F9049F395EE2}" v="1" dt="2023-07-14T11:59:52.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53"/>
      </p:cViewPr>
      <p:guideLst>
        <p:guide orient="horz" pos="792"/>
        <p:guide pos="3144"/>
        <p:guide orient="horz" pos="9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7/23/2023</a:t>
            </a:fld>
            <a:endParaRPr lang="en-US"/>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7/23/2023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8.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0.svg"/><Relationship Id="rId5" Type="http://schemas.openxmlformats.org/officeDocument/2006/relationships/image" Target="../media/image8.png"/><Relationship Id="rId4" Type="http://schemas.openxmlformats.org/officeDocument/2006/relationships/image" Target="../media/image29.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32.svg"/><Relationship Id="rId4"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0.svg"/><Relationship Id="rId5" Type="http://schemas.openxmlformats.org/officeDocument/2006/relationships/image" Target="../media/image8.png"/><Relationship Id="rId4" Type="http://schemas.openxmlformats.org/officeDocument/2006/relationships/image" Target="../media/image3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2.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2.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1.svg"/><Relationship Id="rId7" Type="http://schemas.openxmlformats.org/officeDocument/2006/relationships/image" Target="../media/image28.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7.svg"/><Relationship Id="rId5" Type="http://schemas.openxmlformats.org/officeDocument/2006/relationships/image" Target="../media/image32.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34.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5.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30.svg"/><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19.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37.svg"/><Relationship Id="rId5" Type="http://schemas.openxmlformats.org/officeDocument/2006/relationships/image" Target="../media/image23.png"/><Relationship Id="rId4" Type="http://schemas.openxmlformats.org/officeDocument/2006/relationships/image" Target="../media/image36.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2.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33.sv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37.svg"/><Relationship Id="rId5" Type="http://schemas.openxmlformats.org/officeDocument/2006/relationships/image" Target="../media/image23.png"/><Relationship Id="rId4" Type="http://schemas.openxmlformats.org/officeDocument/2006/relationships/image" Target="../media/image3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3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3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5.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32.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31323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88813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86500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7560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237480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07115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68931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02027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071157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68931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020279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649" r:id="rId16"/>
    <p:sldLayoutId id="2147483666" r:id="rId17"/>
    <p:sldLayoutId id="2147483691" r:id="rId18"/>
    <p:sldLayoutId id="2147483677" r:id="rId19"/>
    <p:sldLayoutId id="2147483679" r:id="rId20"/>
    <p:sldLayoutId id="2147483678" r:id="rId21"/>
    <p:sldLayoutId id="2147483681" r:id="rId22"/>
    <p:sldLayoutId id="2147483680" r:id="rId23"/>
    <p:sldLayoutId id="2147483694" r:id="rId24"/>
    <p:sldLayoutId id="2147483685" r:id="rId25"/>
    <p:sldLayoutId id="2147483696" r:id="rId26"/>
    <p:sldLayoutId id="2147483697" r:id="rId27"/>
    <p:sldLayoutId id="2147483687" r:id="rId28"/>
    <p:sldLayoutId id="2147483684" r:id="rId29"/>
    <p:sldLayoutId id="2147483698" r:id="rId30"/>
    <p:sldLayoutId id="2147483676" r:id="rId31"/>
    <p:sldLayoutId id="2147483714" r:id="rId32"/>
    <p:sldLayoutId id="2147483715" r:id="rId33"/>
    <p:sldLayoutId id="2147483716" r:id="rId34"/>
    <p:sldLayoutId id="2147483717" r:id="rId35"/>
    <p:sldLayoutId id="2147483671" r:id="rId36"/>
    <p:sldLayoutId id="2147483670" r:id="rId37"/>
    <p:sldLayoutId id="2147483683" r:id="rId38"/>
    <p:sldLayoutId id="2147483672" r:id="rId39"/>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3.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drive.google.com/drive/folders/1qpNpqWWtimZsLwsEp-KN6t6MdKPlUIsh"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naga-sudharshan-k-93b005219/" TargetMode="External"/><Relationship Id="rId7" Type="http://schemas.openxmlformats.org/officeDocument/2006/relationships/image" Target="../media/image42.png"/><Relationship Id="rId2" Type="http://schemas.openxmlformats.org/officeDocument/2006/relationships/image" Target="../media/image46.jpeg"/><Relationship Id="rId1" Type="http://schemas.openxmlformats.org/officeDocument/2006/relationships/slideLayout" Target="../slideLayouts/slideLayout32.xml"/><Relationship Id="rId6" Type="http://schemas.openxmlformats.org/officeDocument/2006/relationships/hyperlink" Target="https://github.com/NagaSudharshan-K" TargetMode="External"/><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vert="horz" lIns="91440" tIns="45720" rIns="91440" bIns="45720" rtlCol="0" anchor="b">
            <a:noAutofit/>
          </a:bodyPr>
          <a:lstStyle/>
          <a:p>
            <a:r>
              <a:rPr lang="en-US" sz="4400"/>
              <a:t>Detection of sexual harassment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94127" y="3602038"/>
            <a:ext cx="5486400" cy="465973"/>
          </a:xfrm>
        </p:spPr>
        <p:txBody>
          <a:bodyPr vert="horz" lIns="91440" tIns="45720" rIns="91440" bIns="45720" rtlCol="0" anchor="t">
            <a:normAutofit/>
          </a:bodyPr>
          <a:lstStyle/>
          <a:p>
            <a:r>
              <a:rPr lang="en-US"/>
              <a:t>AI Arena 1.0 powered by Mercer | </a:t>
            </a:r>
            <a:r>
              <a:rPr lang="en-US" err="1"/>
              <a:t>mettl</a:t>
            </a:r>
            <a:endParaRPr lang="en-US"/>
          </a:p>
        </p:txBody>
      </p:sp>
      <p:pic>
        <p:nvPicPr>
          <p:cNvPr id="6" name="Picture 6" descr="A black and white logo&#10;&#10;Description automatically generated">
            <a:extLst>
              <a:ext uri="{FF2B5EF4-FFF2-40B4-BE49-F238E27FC236}">
                <a16:creationId xmlns:a16="http://schemas.microsoft.com/office/drawing/2014/main" id="{82CA6765-3D1D-441A-F9F0-090D642F4EDD}"/>
              </a:ext>
            </a:extLst>
          </p:cNvPr>
          <p:cNvPicPr>
            <a:picLocks noChangeAspect="1"/>
          </p:cNvPicPr>
          <p:nvPr/>
        </p:nvPicPr>
        <p:blipFill>
          <a:blip r:embed="rId2"/>
          <a:stretch>
            <a:fillRect/>
          </a:stretch>
        </p:blipFill>
        <p:spPr>
          <a:xfrm>
            <a:off x="10147300" y="-581"/>
            <a:ext cx="2044700" cy="471062"/>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a:t>timeline</a:t>
            </a:r>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vert="horz" lIns="91440" tIns="45720" rIns="91440" bIns="45720" rtlCol="0" anchor="t">
            <a:noAutofit/>
          </a:bodyPr>
          <a:lstStyle/>
          <a:p>
            <a:r>
              <a:rPr lang="en-US"/>
              <a:t>PHASE 1: </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vert="horz" lIns="91440" tIns="45720" rIns="91440" bIns="45720" rtlCol="0" anchor="t">
            <a:noAutofit/>
          </a:bodyPr>
          <a:lstStyle/>
          <a:p>
            <a:r>
              <a:rPr lang="en-US"/>
              <a:t>Making partnerships with government and NGO's for grants and generating awareness </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vert="horz" lIns="91440" tIns="45720" rIns="91440" bIns="45720" rtlCol="0" anchor="t">
            <a:noAutofit/>
          </a:bodyPr>
          <a:lstStyle/>
          <a:p>
            <a:r>
              <a:rPr lang="en-US"/>
              <a:t>PHASE 2: </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vert="horz" lIns="91440" tIns="45720" rIns="91440" bIns="45720" rtlCol="0" anchor="t">
            <a:noAutofit/>
          </a:bodyPr>
          <a:lstStyle/>
          <a:p>
            <a:r>
              <a:rPr lang="en-US"/>
              <a:t>Integrating a simple subscription model with nominal cost for sustaining the project and improve tech deployed </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vert="horz" lIns="91440" tIns="45720" rIns="91440" bIns="45720" rtlCol="0" anchor="t">
            <a:noAutofit/>
          </a:bodyPr>
          <a:lstStyle/>
          <a:p>
            <a:r>
              <a:rPr lang="en-US"/>
              <a:t>PHASE 3:</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594090" cy="996339"/>
          </a:xfrm>
        </p:spPr>
        <p:txBody>
          <a:bodyPr vert="horz" lIns="91440" tIns="45720" rIns="91440" bIns="45720" rtlCol="0" anchor="t">
            <a:normAutofit/>
          </a:bodyPr>
          <a:lstStyle/>
          <a:p>
            <a:r>
              <a:rPr lang="en-US"/>
              <a:t>Bringing improvement to the product by adding additional detection models to the software as  the existing hardware is flexible </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a:t>20XX</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a:p>
        </p:txBody>
      </p:sp>
      <p:sp>
        <p:nvSpPr>
          <p:cNvPr id="9" name="Rectangle 8">
            <a:extLst>
              <a:ext uri="{FF2B5EF4-FFF2-40B4-BE49-F238E27FC236}">
                <a16:creationId xmlns:a16="http://schemas.microsoft.com/office/drawing/2014/main" id="{E783FDD6-15B1-E70C-5E98-724004F23401}"/>
              </a:ext>
            </a:extLst>
          </p:cNvPr>
          <p:cNvSpPr/>
          <p:nvPr/>
        </p:nvSpPr>
        <p:spPr>
          <a:xfrm>
            <a:off x="4831848" y="6349999"/>
            <a:ext cx="708526" cy="37431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FFF0839-AF76-7983-15C8-1DF64DD9776D}"/>
              </a:ext>
            </a:extLst>
          </p:cNvPr>
          <p:cNvCxnSpPr/>
          <p:nvPr/>
        </p:nvCxnSpPr>
        <p:spPr>
          <a:xfrm flipH="1">
            <a:off x="4716484" y="2781529"/>
            <a:ext cx="10885" cy="340968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0D55B95-CF50-7EB4-5B43-1E509ECE9CDA}"/>
              </a:ext>
            </a:extLst>
          </p:cNvPr>
          <p:cNvSpPr/>
          <p:nvPr/>
        </p:nvSpPr>
        <p:spPr>
          <a:xfrm>
            <a:off x="4588328" y="2705099"/>
            <a:ext cx="261257" cy="1632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7088766-17ED-E2E1-4A79-186B372390F1}"/>
              </a:ext>
            </a:extLst>
          </p:cNvPr>
          <p:cNvSpPr/>
          <p:nvPr/>
        </p:nvSpPr>
        <p:spPr>
          <a:xfrm>
            <a:off x="4588328" y="3989613"/>
            <a:ext cx="261257" cy="1632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E996BE4-9CC2-93BB-A9F6-F55528C1F304}"/>
              </a:ext>
            </a:extLst>
          </p:cNvPr>
          <p:cNvSpPr/>
          <p:nvPr/>
        </p:nvSpPr>
        <p:spPr>
          <a:xfrm>
            <a:off x="4588328" y="5317670"/>
            <a:ext cx="261257" cy="1632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A black background with blue text&#10;&#10;Description automatically generated">
            <a:extLst>
              <a:ext uri="{FF2B5EF4-FFF2-40B4-BE49-F238E27FC236}">
                <a16:creationId xmlns:a16="http://schemas.microsoft.com/office/drawing/2014/main" id="{66C0BCDC-D9EF-BF20-3EA7-EEE5F895E755}"/>
              </a:ext>
            </a:extLst>
          </p:cNvPr>
          <p:cNvPicPr>
            <a:picLocks noChangeAspect="1"/>
          </p:cNvPicPr>
          <p:nvPr/>
        </p:nvPicPr>
        <p:blipFill>
          <a:blip r:embed="rId2"/>
          <a:stretch>
            <a:fillRect/>
          </a:stretch>
        </p:blipFill>
        <p:spPr>
          <a:xfrm>
            <a:off x="10071768" y="-168787"/>
            <a:ext cx="2221832" cy="725259"/>
          </a:xfrm>
          <a:prstGeom prst="rect">
            <a:avLst/>
          </a:prstGeom>
        </p:spPr>
      </p:pic>
    </p:spTree>
    <p:extLst>
      <p:ext uri="{BB962C8B-B14F-4D97-AF65-F5344CB8AC3E}">
        <p14:creationId xmlns:p14="http://schemas.microsoft.com/office/powerpoint/2010/main" val="372197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a:t>20XX</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a:p>
        </p:txBody>
      </p:sp>
      <p:sp>
        <p:nvSpPr>
          <p:cNvPr id="5" name="Rectangle 4">
            <a:extLst>
              <a:ext uri="{FF2B5EF4-FFF2-40B4-BE49-F238E27FC236}">
                <a16:creationId xmlns:a16="http://schemas.microsoft.com/office/drawing/2014/main" id="{B41A49A5-39B6-3A30-E08B-8B8595636824}"/>
              </a:ext>
            </a:extLst>
          </p:cNvPr>
          <p:cNvSpPr/>
          <p:nvPr/>
        </p:nvSpPr>
        <p:spPr>
          <a:xfrm>
            <a:off x="2987006" y="6476999"/>
            <a:ext cx="708526" cy="37431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A black background with blue text&#10;&#10;Description automatically generated">
            <a:extLst>
              <a:ext uri="{FF2B5EF4-FFF2-40B4-BE49-F238E27FC236}">
                <a16:creationId xmlns:a16="http://schemas.microsoft.com/office/drawing/2014/main" id="{9E19E5EA-328F-407C-682E-188B89547D3B}"/>
              </a:ext>
            </a:extLst>
          </p:cNvPr>
          <p:cNvPicPr>
            <a:picLocks noChangeAspect="1"/>
          </p:cNvPicPr>
          <p:nvPr/>
        </p:nvPicPr>
        <p:blipFill>
          <a:blip r:embed="rId2"/>
          <a:stretch>
            <a:fillRect/>
          </a:stretch>
        </p:blipFill>
        <p:spPr>
          <a:xfrm>
            <a:off x="10071768" y="-168787"/>
            <a:ext cx="2221832" cy="725259"/>
          </a:xfrm>
          <a:prstGeom prst="rect">
            <a:avLst/>
          </a:prstGeom>
        </p:spPr>
      </p:pic>
      <p:sp>
        <p:nvSpPr>
          <p:cNvPr id="13" name="Title 1">
            <a:extLst>
              <a:ext uri="{FF2B5EF4-FFF2-40B4-BE49-F238E27FC236}">
                <a16:creationId xmlns:a16="http://schemas.microsoft.com/office/drawing/2014/main" id="{D82B677A-BAE5-EDE6-C26D-01356125D844}"/>
              </a:ext>
            </a:extLst>
          </p:cNvPr>
          <p:cNvSpPr>
            <a:spLocks noGrp="1"/>
          </p:cNvSpPr>
          <p:nvPr>
            <p:ph type="title"/>
          </p:nvPr>
        </p:nvSpPr>
        <p:spPr>
          <a:xfrm>
            <a:off x="2287820" y="273003"/>
            <a:ext cx="6800850" cy="733214"/>
          </a:xfrm>
        </p:spPr>
        <p:txBody>
          <a:bodyPr/>
          <a:lstStyle/>
          <a:p>
            <a:r>
              <a:rPr lang="en-US"/>
              <a:t>features</a:t>
            </a:r>
          </a:p>
        </p:txBody>
      </p:sp>
      <p:sp>
        <p:nvSpPr>
          <p:cNvPr id="19" name="TextBox 18">
            <a:extLst>
              <a:ext uri="{FF2B5EF4-FFF2-40B4-BE49-F238E27FC236}">
                <a16:creationId xmlns:a16="http://schemas.microsoft.com/office/drawing/2014/main" id="{334143AC-0F88-EC9E-A9E2-5FBBA4484DB5}"/>
              </a:ext>
            </a:extLst>
          </p:cNvPr>
          <p:cNvSpPr txBox="1"/>
          <p:nvPr/>
        </p:nvSpPr>
        <p:spPr>
          <a:xfrm>
            <a:off x="2427795" y="920521"/>
            <a:ext cx="960454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main features include the use of </a:t>
            </a:r>
            <a:r>
              <a:rPr lang="en-US" i="1">
                <a:ea typeface="+mn-lt"/>
                <a:cs typeface="+mn-lt"/>
              </a:rPr>
              <a:t>VGG16(a pre-trained CNN)</a:t>
            </a:r>
            <a:r>
              <a:rPr lang="en-US">
                <a:ea typeface="+mn-lt"/>
                <a:cs typeface="+mn-lt"/>
              </a:rPr>
              <a:t> which is our base model.</a:t>
            </a:r>
            <a:endParaRPr lang="en-US"/>
          </a:p>
          <a:p>
            <a:r>
              <a:rPr lang="en-US">
                <a:ea typeface="+mn-lt"/>
                <a:cs typeface="+mn-lt"/>
              </a:rPr>
              <a:t>We trained our model on ImageNet dataset, which is to extract high-level features from the images provided.</a:t>
            </a:r>
            <a:endParaRPr lang="en-US"/>
          </a:p>
          <a:p>
            <a:endParaRPr lang="en-US"/>
          </a:p>
          <a:p>
            <a:r>
              <a:rPr lang="en-US">
                <a:solidFill>
                  <a:schemeClr val="accent3"/>
                </a:solidFill>
                <a:ea typeface="+mn-lt"/>
                <a:cs typeface="+mn-lt"/>
              </a:rPr>
              <a:t>CNN</a:t>
            </a:r>
            <a:r>
              <a:rPr lang="en-US">
                <a:ea typeface="+mn-lt"/>
                <a:cs typeface="+mn-lt"/>
              </a:rPr>
              <a:t> </a:t>
            </a:r>
          </a:p>
          <a:p>
            <a:r>
              <a:rPr lang="en-US">
                <a:ea typeface="+mn-lt"/>
                <a:cs typeface="+mn-lt"/>
              </a:rPr>
              <a:t>Dense layers with 1024, 512, 256, and 128 units, each followed by a dropout layer with a dropout rate of 0.5 to prevent overfitting.</a:t>
            </a:r>
            <a:endParaRPr lang="en-US"/>
          </a:p>
          <a:p>
            <a:r>
              <a:rPr lang="en-US">
                <a:ea typeface="+mn-lt"/>
                <a:cs typeface="+mn-lt"/>
              </a:rPr>
              <a:t>The output layer consists of two units, using a </a:t>
            </a:r>
            <a:r>
              <a:rPr lang="en-US" err="1">
                <a:ea typeface="+mn-lt"/>
                <a:cs typeface="+mn-lt"/>
              </a:rPr>
              <a:t>softmax</a:t>
            </a:r>
            <a:r>
              <a:rPr lang="en-US">
                <a:ea typeface="+mn-lt"/>
                <a:cs typeface="+mn-lt"/>
              </a:rPr>
              <a:t> activation function to perform binary classification.</a:t>
            </a:r>
          </a:p>
          <a:p>
            <a:endParaRPr lang="en-US">
              <a:ea typeface="+mn-lt"/>
              <a:cs typeface="+mn-lt"/>
            </a:endParaRPr>
          </a:p>
          <a:p>
            <a:r>
              <a:rPr lang="en-US">
                <a:solidFill>
                  <a:schemeClr val="accent3"/>
                </a:solidFill>
                <a:ea typeface="+mn-lt"/>
                <a:cs typeface="+mn-lt"/>
              </a:rPr>
              <a:t>Model Compilation and Training</a:t>
            </a:r>
          </a:p>
          <a:p>
            <a:r>
              <a:rPr lang="en-US">
                <a:ea typeface="+mn-lt"/>
                <a:cs typeface="+mn-lt"/>
              </a:rPr>
              <a:t>The model is compiled with the categorical cross-entropy loss function, Adam optimizer, and accuracy metric for training. The model is trained for 200 epochs and the best model is saved based on validation loss during training using the </a:t>
            </a:r>
            <a:r>
              <a:rPr lang="en-US" err="1">
                <a:ea typeface="+mn-lt"/>
                <a:cs typeface="+mn-lt"/>
              </a:rPr>
              <a:t>ModelCheckpoint</a:t>
            </a:r>
            <a:r>
              <a:rPr lang="en-US">
                <a:ea typeface="+mn-lt"/>
                <a:cs typeface="+mn-lt"/>
              </a:rPr>
              <a:t> callback.</a:t>
            </a:r>
          </a:p>
          <a:p>
            <a:endParaRPr lang="en-US">
              <a:ea typeface="+mn-lt"/>
              <a:cs typeface="+mn-lt"/>
            </a:endParaRPr>
          </a:p>
          <a:p>
            <a:r>
              <a:rPr lang="en-US">
                <a:solidFill>
                  <a:schemeClr val="accent3"/>
                </a:solidFill>
                <a:ea typeface="+mn-lt"/>
                <a:cs typeface="+mn-lt"/>
              </a:rPr>
              <a:t>Transfer Learning </a:t>
            </a:r>
          </a:p>
          <a:p>
            <a:r>
              <a:rPr lang="en-US">
                <a:ea typeface="+mn-lt"/>
                <a:cs typeface="+mn-lt"/>
              </a:rPr>
              <a:t>Transfer learning is utilized by using the pre-trained VGG16 model to extract features from images. The weights of the VGG16 model are not updated during training, and only the newly added fully connected layers are trained for the specific classification task.</a:t>
            </a:r>
          </a:p>
        </p:txBody>
      </p:sp>
    </p:spTree>
    <p:extLst>
      <p:ext uri="{BB962C8B-B14F-4D97-AF65-F5344CB8AC3E}">
        <p14:creationId xmlns:p14="http://schemas.microsoft.com/office/powerpoint/2010/main" val="121716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E071-2AC2-DB40-E333-E4813C58E88E}"/>
              </a:ext>
            </a:extLst>
          </p:cNvPr>
          <p:cNvSpPr>
            <a:spLocks noGrp="1"/>
          </p:cNvSpPr>
          <p:nvPr>
            <p:ph type="title"/>
          </p:nvPr>
        </p:nvSpPr>
        <p:spPr>
          <a:xfrm>
            <a:off x="4937760" y="898525"/>
            <a:ext cx="6800850" cy="733214"/>
          </a:xfrm>
        </p:spPr>
        <p:txBody>
          <a:bodyPr/>
          <a:lstStyle/>
          <a:p>
            <a:r>
              <a:rPr lang="en-US"/>
              <a:t>Tech stack</a:t>
            </a:r>
          </a:p>
        </p:txBody>
      </p:sp>
      <p:sp>
        <p:nvSpPr>
          <p:cNvPr id="11" name="Date Placeholder 10">
            <a:extLst>
              <a:ext uri="{FF2B5EF4-FFF2-40B4-BE49-F238E27FC236}">
                <a16:creationId xmlns:a16="http://schemas.microsoft.com/office/drawing/2014/main" id="{432885F7-3894-8D09-A375-0F548D0BC039}"/>
              </a:ext>
            </a:extLst>
          </p:cNvPr>
          <p:cNvSpPr>
            <a:spLocks noGrp="1"/>
          </p:cNvSpPr>
          <p:nvPr>
            <p:ph type="dt" sz="half" idx="10"/>
          </p:nvPr>
        </p:nvSpPr>
        <p:spPr/>
        <p:txBody>
          <a:bodyPr/>
          <a:lstStyle/>
          <a:p>
            <a:r>
              <a:rPr lang="en-US"/>
              <a:t>20XX</a:t>
            </a:r>
          </a:p>
        </p:txBody>
      </p:sp>
      <p:sp>
        <p:nvSpPr>
          <p:cNvPr id="13" name="Slide Number Placeholder 12">
            <a:extLst>
              <a:ext uri="{FF2B5EF4-FFF2-40B4-BE49-F238E27FC236}">
                <a16:creationId xmlns:a16="http://schemas.microsoft.com/office/drawing/2014/main" id="{9FBED9BE-C573-AA89-6335-BD3A0CA52FCE}"/>
              </a:ext>
            </a:extLst>
          </p:cNvPr>
          <p:cNvSpPr>
            <a:spLocks noGrp="1"/>
          </p:cNvSpPr>
          <p:nvPr>
            <p:ph type="sldNum" sz="quarter" idx="12"/>
          </p:nvPr>
        </p:nvSpPr>
        <p:spPr/>
        <p:txBody>
          <a:bodyPr/>
          <a:lstStyle/>
          <a:p>
            <a:fld id="{B5CEABB6-07DC-46E8-9B57-56EC44A396E5}" type="slidenum">
              <a:rPr lang="en-US" smtClean="0"/>
              <a:pPr/>
              <a:t>12</a:t>
            </a:fld>
            <a:endParaRPr lang="en-US"/>
          </a:p>
        </p:txBody>
      </p:sp>
      <p:sp>
        <p:nvSpPr>
          <p:cNvPr id="15" name="TextBox 14">
            <a:extLst>
              <a:ext uri="{FF2B5EF4-FFF2-40B4-BE49-F238E27FC236}">
                <a16:creationId xmlns:a16="http://schemas.microsoft.com/office/drawing/2014/main" id="{540C3104-93AA-665D-5FE1-0DF224FAE3E8}"/>
              </a:ext>
            </a:extLst>
          </p:cNvPr>
          <p:cNvSpPr txBox="1"/>
          <p:nvPr/>
        </p:nvSpPr>
        <p:spPr>
          <a:xfrm>
            <a:off x="5145974" y="1966850"/>
            <a:ext cx="6465564"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solidFill>
                <a:schemeClr val="tx2"/>
              </a:solidFill>
            </a:endParaRPr>
          </a:p>
          <a:p>
            <a:pPr marL="285750" indent="-285750">
              <a:buFont typeface="Arial"/>
              <a:buChar char="•"/>
            </a:pPr>
            <a:r>
              <a:rPr lang="en-US" sz="2000">
                <a:solidFill>
                  <a:schemeClr val="tx2"/>
                </a:solidFill>
                <a:ea typeface="+mn-lt"/>
                <a:cs typeface="+mn-lt"/>
              </a:rPr>
              <a:t>Intel(R) Extension for Scikit-learn</a:t>
            </a:r>
            <a:endParaRPr lang="en-US" sz="2000">
              <a:solidFill>
                <a:schemeClr val="tx2"/>
              </a:solidFill>
            </a:endParaRPr>
          </a:p>
          <a:p>
            <a:pPr marL="285750" indent="-285750">
              <a:buFont typeface="Arial"/>
              <a:buChar char="•"/>
            </a:pPr>
            <a:r>
              <a:rPr lang="en-US" sz="2000">
                <a:solidFill>
                  <a:schemeClr val="tx2"/>
                </a:solidFill>
              </a:rPr>
              <a:t>Open CV</a:t>
            </a:r>
          </a:p>
          <a:p>
            <a:pPr marL="285750" indent="-285750">
              <a:buFont typeface="Arial"/>
              <a:buChar char="•"/>
            </a:pPr>
            <a:r>
              <a:rPr lang="en-US" sz="2000">
                <a:solidFill>
                  <a:schemeClr val="tx2"/>
                </a:solidFill>
              </a:rPr>
              <a:t>Convolution neural network (CNN)</a:t>
            </a:r>
          </a:p>
          <a:p>
            <a:pPr marL="285750" indent="-285750">
              <a:buFont typeface="Arial"/>
              <a:buChar char="•"/>
            </a:pPr>
            <a:r>
              <a:rPr lang="en-US" sz="2000" err="1">
                <a:solidFill>
                  <a:schemeClr val="tx2"/>
                </a:solidFill>
              </a:rPr>
              <a:t>Tensorflow</a:t>
            </a:r>
            <a:endParaRPr lang="en-US" sz="2000">
              <a:solidFill>
                <a:schemeClr val="tx2"/>
              </a:solidFill>
            </a:endParaRPr>
          </a:p>
          <a:p>
            <a:pPr marL="285750" indent="-285750">
              <a:buFont typeface="Arial"/>
              <a:buChar char="•"/>
            </a:pPr>
            <a:r>
              <a:rPr lang="en-US" sz="2000">
                <a:solidFill>
                  <a:schemeClr val="tx2"/>
                </a:solidFill>
              </a:rPr>
              <a:t>Pandas</a:t>
            </a:r>
          </a:p>
          <a:p>
            <a:pPr marL="285750" indent="-285750">
              <a:buFont typeface="Arial"/>
              <a:buChar char="•"/>
            </a:pPr>
            <a:r>
              <a:rPr lang="en-US" sz="2000" err="1">
                <a:solidFill>
                  <a:schemeClr val="tx2"/>
                </a:solidFill>
              </a:rPr>
              <a:t>Keras</a:t>
            </a:r>
            <a:endParaRPr lang="en-US" sz="2000">
              <a:solidFill>
                <a:schemeClr val="tx2"/>
              </a:solidFill>
            </a:endParaRPr>
          </a:p>
          <a:p>
            <a:pPr marL="285750" indent="-285750">
              <a:buFont typeface="Arial"/>
              <a:buChar char="•"/>
            </a:pPr>
            <a:r>
              <a:rPr lang="en-US" sz="2000" err="1">
                <a:solidFill>
                  <a:schemeClr val="tx2"/>
                </a:solidFill>
              </a:rPr>
              <a:t>Jupyter</a:t>
            </a:r>
            <a:r>
              <a:rPr lang="en-US" sz="2000">
                <a:solidFill>
                  <a:schemeClr val="tx2"/>
                </a:solidFill>
              </a:rPr>
              <a:t> Notebook</a:t>
            </a:r>
          </a:p>
          <a:p>
            <a:pPr marL="285750" indent="-285750">
              <a:buFont typeface="Arial"/>
              <a:buChar char="•"/>
            </a:pPr>
            <a:endParaRPr lang="en-US">
              <a:solidFill>
                <a:schemeClr val="bg1"/>
              </a:solidFill>
            </a:endParaRPr>
          </a:p>
        </p:txBody>
      </p:sp>
      <p:sp>
        <p:nvSpPr>
          <p:cNvPr id="4" name="Rectangle 3">
            <a:extLst>
              <a:ext uri="{FF2B5EF4-FFF2-40B4-BE49-F238E27FC236}">
                <a16:creationId xmlns:a16="http://schemas.microsoft.com/office/drawing/2014/main" id="{4636CAAC-7104-FE3C-EE6D-F51AE4EE6CB4}"/>
              </a:ext>
            </a:extLst>
          </p:cNvPr>
          <p:cNvSpPr/>
          <p:nvPr/>
        </p:nvSpPr>
        <p:spPr>
          <a:xfrm>
            <a:off x="4825164" y="6349999"/>
            <a:ext cx="1029368" cy="36094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A black and white logo&#10;&#10;Description automatically generated">
            <a:extLst>
              <a:ext uri="{FF2B5EF4-FFF2-40B4-BE49-F238E27FC236}">
                <a16:creationId xmlns:a16="http://schemas.microsoft.com/office/drawing/2014/main" id="{F1624E78-0395-2F0A-8A37-1B157EB06843}"/>
              </a:ext>
            </a:extLst>
          </p:cNvPr>
          <p:cNvPicPr>
            <a:picLocks noChangeAspect="1"/>
          </p:cNvPicPr>
          <p:nvPr/>
        </p:nvPicPr>
        <p:blipFill>
          <a:blip r:embed="rId2"/>
          <a:stretch>
            <a:fillRect/>
          </a:stretch>
        </p:blipFill>
        <p:spPr>
          <a:xfrm>
            <a:off x="10147300" y="-581"/>
            <a:ext cx="2044700" cy="471062"/>
          </a:xfrm>
          <a:prstGeom prst="rect">
            <a:avLst/>
          </a:prstGeom>
        </p:spPr>
      </p:pic>
    </p:spTree>
    <p:extLst>
      <p:ext uri="{BB962C8B-B14F-4D97-AF65-F5344CB8AC3E}">
        <p14:creationId xmlns:p14="http://schemas.microsoft.com/office/powerpoint/2010/main" val="415929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a:t>SCALABILTY</a:t>
            </a: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a:t>20XX</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dirty="0" smtClean="0"/>
              <a:pPr/>
              <a:t>13</a:t>
            </a:fld>
            <a:endParaRPr lang="en-US"/>
          </a:p>
        </p:txBody>
      </p:sp>
      <p:sp>
        <p:nvSpPr>
          <p:cNvPr id="23" name="TextBox 22">
            <a:extLst>
              <a:ext uri="{FF2B5EF4-FFF2-40B4-BE49-F238E27FC236}">
                <a16:creationId xmlns:a16="http://schemas.microsoft.com/office/drawing/2014/main" id="{58955E89-A1D9-8B57-17F3-A82542C23DFC}"/>
              </a:ext>
            </a:extLst>
          </p:cNvPr>
          <p:cNvSpPr txBox="1"/>
          <p:nvPr/>
        </p:nvSpPr>
        <p:spPr>
          <a:xfrm>
            <a:off x="2545944" y="1911597"/>
            <a:ext cx="9137505" cy="5401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000"/>
              </a:spcBef>
              <a:buFont typeface="Arial"/>
              <a:buChar char="•"/>
            </a:pPr>
            <a:r>
              <a:rPr lang="en-US" sz="2000" b="1">
                <a:solidFill>
                  <a:srgbClr val="002060"/>
                </a:solidFill>
                <a:latin typeface="Avenir Next LT Pro"/>
                <a:cs typeface="Calibri"/>
              </a:rPr>
              <a:t>Deployment Infrastructure :</a:t>
            </a:r>
            <a:endParaRPr lang="en-US"/>
          </a:p>
          <a:p>
            <a:pPr marL="800100" lvl="1" indent="-342900">
              <a:lnSpc>
                <a:spcPct val="90000"/>
              </a:lnSpc>
              <a:spcBef>
                <a:spcPts val="1000"/>
              </a:spcBef>
              <a:buFont typeface="Arial"/>
              <a:buChar char="•"/>
            </a:pPr>
            <a:r>
              <a:rPr lang="en-US" sz="1600" b="1">
                <a:solidFill>
                  <a:srgbClr val="002060"/>
                </a:solidFill>
                <a:latin typeface="Calibri"/>
                <a:cs typeface="Calibri"/>
              </a:rPr>
              <a:t> </a:t>
            </a:r>
            <a:r>
              <a:rPr lang="en-US" sz="2000">
                <a:latin typeface="Avenir Next LT Pro"/>
                <a:cs typeface="Segoe UI"/>
              </a:rPr>
              <a:t>Our solution is easy to implement in large scale as it focuses on using existing hardware resources present in the target premises.</a:t>
            </a:r>
            <a:endParaRPr lang="en-US"/>
          </a:p>
          <a:p>
            <a:pPr marL="800100" lvl="1" indent="-342900">
              <a:lnSpc>
                <a:spcPct val="90000"/>
              </a:lnSpc>
              <a:spcBef>
                <a:spcPts val="1000"/>
              </a:spcBef>
              <a:buFont typeface="Arial"/>
              <a:buChar char="•"/>
            </a:pPr>
            <a:r>
              <a:rPr lang="en-US" sz="2000">
                <a:latin typeface="Avenir Next LT Pro"/>
                <a:cs typeface="Segoe UI"/>
              </a:rPr>
              <a:t>As we plan on implementing our solution using </a:t>
            </a:r>
            <a:r>
              <a:rPr lang="en-US" sz="2000" err="1">
                <a:latin typeface="Avenir Next LT Pro"/>
                <a:cs typeface="Segoe UI"/>
              </a:rPr>
              <a:t>OneApi</a:t>
            </a:r>
            <a:r>
              <a:rPr lang="en-US" sz="2000">
                <a:latin typeface="Avenir Next LT Pro"/>
                <a:cs typeface="Segoe UI"/>
              </a:rPr>
              <a:t>, running any large model is not a problem as it's carried on in the cloud with powerful hardware.</a:t>
            </a:r>
          </a:p>
          <a:p>
            <a:pPr marL="342900" indent="-342900">
              <a:lnSpc>
                <a:spcPct val="90000"/>
              </a:lnSpc>
              <a:spcBef>
                <a:spcPts val="1000"/>
              </a:spcBef>
              <a:buFont typeface="Arial"/>
              <a:buChar char="•"/>
            </a:pPr>
            <a:r>
              <a:rPr lang="en-US" sz="2000" b="1">
                <a:solidFill>
                  <a:srgbClr val="002060"/>
                </a:solidFill>
                <a:ea typeface="+mn-lt"/>
                <a:cs typeface="+mn-lt"/>
              </a:rPr>
              <a:t>Network Effect :</a:t>
            </a:r>
            <a:endParaRPr lang="en-US" sz="2000">
              <a:latin typeface="Avenir Next LT Pro"/>
              <a:cs typeface="Segoe UI"/>
            </a:endParaRPr>
          </a:p>
          <a:p>
            <a:pPr marL="800100" lvl="1" indent="-342900">
              <a:lnSpc>
                <a:spcPct val="90000"/>
              </a:lnSpc>
              <a:spcBef>
                <a:spcPts val="1000"/>
              </a:spcBef>
              <a:buFont typeface="Arial"/>
              <a:buChar char="•"/>
            </a:pPr>
            <a:r>
              <a:rPr lang="en-US" sz="2000">
                <a:latin typeface="Avenir Next LT Pro"/>
                <a:cs typeface="Segoe UI"/>
              </a:rPr>
              <a:t>The model will also benefit from the large dataset which is obtained when it is established in  large scale, increasing the validity and accuracy of the model.</a:t>
            </a:r>
            <a:endParaRPr lang="en-US" sz="2000">
              <a:solidFill>
                <a:srgbClr val="000000"/>
              </a:solidFill>
              <a:ea typeface="+mn-lt"/>
              <a:cs typeface="Segoe UI"/>
            </a:endParaRPr>
          </a:p>
          <a:p>
            <a:pPr marL="342900" indent="-342900">
              <a:lnSpc>
                <a:spcPct val="90000"/>
              </a:lnSpc>
              <a:spcBef>
                <a:spcPts val="1000"/>
              </a:spcBef>
              <a:buFont typeface="Arial,Sans-Serif"/>
              <a:buChar char="•"/>
            </a:pPr>
            <a:r>
              <a:rPr lang="en-US" sz="2000" b="1">
                <a:solidFill>
                  <a:srgbClr val="002060"/>
                </a:solidFill>
                <a:ea typeface="+mn-lt"/>
                <a:cs typeface="+mn-lt"/>
              </a:rPr>
              <a:t> Versatile :</a:t>
            </a:r>
            <a:endParaRPr lang="en-US" sz="2000" b="1">
              <a:solidFill>
                <a:srgbClr val="002060"/>
              </a:solidFill>
              <a:latin typeface="Arial"/>
              <a:ea typeface="+mn-lt"/>
              <a:cs typeface="Arial"/>
            </a:endParaRPr>
          </a:p>
          <a:p>
            <a:pPr marL="800100" lvl="1" indent="-342900">
              <a:lnSpc>
                <a:spcPct val="90000"/>
              </a:lnSpc>
              <a:spcBef>
                <a:spcPts val="1000"/>
              </a:spcBef>
              <a:buFont typeface="Arial,Sans-Serif"/>
              <a:buChar char="•"/>
            </a:pPr>
            <a:r>
              <a:rPr lang="en-US" sz="2000">
                <a:ea typeface="+mn-lt"/>
                <a:cs typeface="+mn-lt"/>
              </a:rPr>
              <a:t>This solution can be deployed in any places with social interactions.</a:t>
            </a:r>
            <a:endParaRPr lang="en-US" sz="2000">
              <a:latin typeface="Arial"/>
              <a:cs typeface="Arial"/>
            </a:endParaRPr>
          </a:p>
          <a:p>
            <a:pPr marL="800100" lvl="1" indent="-342900">
              <a:lnSpc>
                <a:spcPct val="90000"/>
              </a:lnSpc>
              <a:spcBef>
                <a:spcPts val="1000"/>
              </a:spcBef>
              <a:buFont typeface="Arial"/>
              <a:buChar char="•"/>
            </a:pPr>
            <a:endParaRPr lang="en-US" sz="2000" b="1">
              <a:solidFill>
                <a:srgbClr val="002060"/>
              </a:solidFill>
              <a:latin typeface="Avenir Next LT Pro"/>
              <a:cs typeface="Segoe UI"/>
            </a:endParaRPr>
          </a:p>
          <a:p>
            <a:pPr marL="800100" lvl="1" indent="-342900">
              <a:lnSpc>
                <a:spcPct val="90000"/>
              </a:lnSpc>
              <a:spcBef>
                <a:spcPts val="1000"/>
              </a:spcBef>
              <a:buFont typeface="Arial"/>
              <a:buChar char="•"/>
            </a:pPr>
            <a:endParaRPr lang="en-US" sz="2000" b="1">
              <a:solidFill>
                <a:srgbClr val="002060"/>
              </a:solidFill>
              <a:latin typeface="Avenir Next LT Pro"/>
              <a:cs typeface="Segoe UI"/>
            </a:endParaRPr>
          </a:p>
          <a:p>
            <a:pPr marL="1257300" lvl="2" indent="-342900">
              <a:lnSpc>
                <a:spcPct val="90000"/>
              </a:lnSpc>
              <a:spcBef>
                <a:spcPts val="1000"/>
              </a:spcBef>
              <a:buFont typeface="Arial"/>
              <a:buChar char="•"/>
            </a:pPr>
            <a:endParaRPr lang="en-US" sz="2000">
              <a:latin typeface="Avenir Next LT Pro"/>
              <a:cs typeface="Segoe UI"/>
            </a:endParaRPr>
          </a:p>
        </p:txBody>
      </p:sp>
      <p:pic>
        <p:nvPicPr>
          <p:cNvPr id="4" name="Picture 12" descr="A black background with blue text&#10;&#10;Description automatically generated">
            <a:extLst>
              <a:ext uri="{FF2B5EF4-FFF2-40B4-BE49-F238E27FC236}">
                <a16:creationId xmlns:a16="http://schemas.microsoft.com/office/drawing/2014/main" id="{5D2C017F-08BB-293B-0B9A-67F20FF50B95}"/>
              </a:ext>
            </a:extLst>
          </p:cNvPr>
          <p:cNvPicPr>
            <a:picLocks noChangeAspect="1"/>
          </p:cNvPicPr>
          <p:nvPr/>
        </p:nvPicPr>
        <p:blipFill>
          <a:blip r:embed="rId2"/>
          <a:stretch>
            <a:fillRect/>
          </a:stretch>
        </p:blipFill>
        <p:spPr>
          <a:xfrm>
            <a:off x="10071768" y="-168787"/>
            <a:ext cx="2221832" cy="725259"/>
          </a:xfrm>
          <a:prstGeom prst="rect">
            <a:avLst/>
          </a:prstGeom>
        </p:spPr>
      </p:pic>
    </p:spTree>
    <p:extLst>
      <p:ext uri="{BB962C8B-B14F-4D97-AF65-F5344CB8AC3E}">
        <p14:creationId xmlns:p14="http://schemas.microsoft.com/office/powerpoint/2010/main" val="1672070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a:t>Business model</a:t>
            </a:r>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a:t>20XX</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a:p>
        </p:txBody>
      </p:sp>
      <p:sp>
        <p:nvSpPr>
          <p:cNvPr id="3" name="Rectangle 2">
            <a:extLst>
              <a:ext uri="{FF2B5EF4-FFF2-40B4-BE49-F238E27FC236}">
                <a16:creationId xmlns:a16="http://schemas.microsoft.com/office/drawing/2014/main" id="{0FA2C944-1A90-1C4C-F376-94BBDDA7CEB5}"/>
              </a:ext>
            </a:extLst>
          </p:cNvPr>
          <p:cNvSpPr/>
          <p:nvPr/>
        </p:nvSpPr>
        <p:spPr>
          <a:xfrm>
            <a:off x="856414" y="6391776"/>
            <a:ext cx="842210" cy="334210"/>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DA76C5-DF93-32F9-557E-64092B809820}"/>
              </a:ext>
            </a:extLst>
          </p:cNvPr>
          <p:cNvSpPr txBox="1"/>
          <p:nvPr/>
        </p:nvSpPr>
        <p:spPr>
          <a:xfrm>
            <a:off x="1082633" y="5029199"/>
            <a:ext cx="50786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cap="all">
                <a:solidFill>
                  <a:srgbClr val="AA2070"/>
                </a:solidFill>
              </a:rPr>
              <a:t>Productivity and peace of mind</a:t>
            </a:r>
            <a:endParaRPr lang="en-US"/>
          </a:p>
        </p:txBody>
      </p:sp>
      <p:sp>
        <p:nvSpPr>
          <p:cNvPr id="28" name="TextBox 27">
            <a:extLst>
              <a:ext uri="{FF2B5EF4-FFF2-40B4-BE49-F238E27FC236}">
                <a16:creationId xmlns:a16="http://schemas.microsoft.com/office/drawing/2014/main" id="{295FC49E-9968-6587-F823-BFDB526E0824}"/>
              </a:ext>
            </a:extLst>
          </p:cNvPr>
          <p:cNvSpPr txBox="1"/>
          <p:nvPr/>
        </p:nvSpPr>
        <p:spPr>
          <a:xfrm>
            <a:off x="1078674" y="5438403"/>
            <a:ext cx="852301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can bring a peace of mind to all the people in that environment which can greatly help in maintaining good mental health which will greatly boost the productivity of the workspace.</a:t>
            </a:r>
          </a:p>
        </p:txBody>
      </p:sp>
      <p:sp>
        <p:nvSpPr>
          <p:cNvPr id="5" name="TextBox 4">
            <a:extLst>
              <a:ext uri="{FF2B5EF4-FFF2-40B4-BE49-F238E27FC236}">
                <a16:creationId xmlns:a16="http://schemas.microsoft.com/office/drawing/2014/main" id="{C5534F85-DE62-8790-0FE2-45209C817C04}"/>
              </a:ext>
            </a:extLst>
          </p:cNvPr>
          <p:cNvSpPr txBox="1"/>
          <p:nvPr/>
        </p:nvSpPr>
        <p:spPr>
          <a:xfrm>
            <a:off x="1071900" y="1665667"/>
            <a:ext cx="50786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cap="all">
                <a:solidFill>
                  <a:schemeClr val="accent3"/>
                </a:solidFill>
                <a:latin typeface="Avenir Next LT Pro"/>
                <a:ea typeface="Calibri"/>
                <a:cs typeface="Calibri"/>
              </a:rPr>
              <a:t>Collaboration and Integration </a:t>
            </a:r>
            <a:endParaRPr lang="en-US" sz="2000">
              <a:solidFill>
                <a:schemeClr val="accent3"/>
              </a:solidFill>
              <a:latin typeface="Avenir Next LT Pro"/>
            </a:endParaRPr>
          </a:p>
        </p:txBody>
      </p:sp>
      <p:sp>
        <p:nvSpPr>
          <p:cNvPr id="6" name="TextBox 5">
            <a:extLst>
              <a:ext uri="{FF2B5EF4-FFF2-40B4-BE49-F238E27FC236}">
                <a16:creationId xmlns:a16="http://schemas.microsoft.com/office/drawing/2014/main" id="{D12DB1A5-459F-DFAC-9F96-17124196E276}"/>
              </a:ext>
            </a:extLst>
          </p:cNvPr>
          <p:cNvSpPr txBox="1"/>
          <p:nvPr/>
        </p:nvSpPr>
        <p:spPr>
          <a:xfrm>
            <a:off x="1067941" y="2064139"/>
            <a:ext cx="947820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venir Next LT Pro"/>
                <a:ea typeface="Calibri"/>
                <a:cs typeface="Calibri"/>
              </a:rPr>
              <a:t>Collaborating with relevant stakeholders, such as NGOs, governmental organizations, or social platforms.</a:t>
            </a:r>
          </a:p>
          <a:p>
            <a:r>
              <a:rPr lang="en-US">
                <a:latin typeface="Avenir Next LT Pro"/>
                <a:ea typeface="Calibri"/>
                <a:cs typeface="Calibri"/>
              </a:rPr>
              <a:t>Integrating existing systems, such as reporting platforms, social media APIs, or communication channels, can help scale the project's impact by reaching a wider audience and leveraging existing infrastructure.</a:t>
            </a:r>
          </a:p>
          <a:p>
            <a:endParaRPr lang="en-US">
              <a:latin typeface="Avenir Next LT Pro"/>
              <a:ea typeface="Calibri"/>
              <a:cs typeface="Calibri"/>
            </a:endParaRPr>
          </a:p>
        </p:txBody>
      </p:sp>
      <p:sp>
        <p:nvSpPr>
          <p:cNvPr id="7" name="TextBox 6">
            <a:extLst>
              <a:ext uri="{FF2B5EF4-FFF2-40B4-BE49-F238E27FC236}">
                <a16:creationId xmlns:a16="http://schemas.microsoft.com/office/drawing/2014/main" id="{A1172F2E-D17E-0738-2BD5-BA6F01EEB0B6}"/>
              </a:ext>
            </a:extLst>
          </p:cNvPr>
          <p:cNvSpPr txBox="1"/>
          <p:nvPr/>
        </p:nvSpPr>
        <p:spPr>
          <a:xfrm>
            <a:off x="1082633" y="3733441"/>
            <a:ext cx="50786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cap="all">
                <a:solidFill>
                  <a:srgbClr val="AA2070"/>
                </a:solidFill>
              </a:rPr>
              <a:t>SUBSCRIPTION BASED SERVICE</a:t>
            </a:r>
          </a:p>
        </p:txBody>
      </p:sp>
      <p:sp>
        <p:nvSpPr>
          <p:cNvPr id="8" name="TextBox 7">
            <a:extLst>
              <a:ext uri="{FF2B5EF4-FFF2-40B4-BE49-F238E27FC236}">
                <a16:creationId xmlns:a16="http://schemas.microsoft.com/office/drawing/2014/main" id="{FA9597E7-57D8-6C77-EDBC-5519A4907E14}"/>
              </a:ext>
            </a:extLst>
          </p:cNvPr>
          <p:cNvSpPr txBox="1"/>
          <p:nvPr/>
        </p:nvSpPr>
        <p:spPr>
          <a:xfrm>
            <a:off x="1078674" y="4083975"/>
            <a:ext cx="85230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venir Next LT Pro"/>
                <a:ea typeface="Calibri"/>
                <a:cs typeface="Calibri"/>
              </a:rPr>
              <a:t>By using a subscription based model we can generate a steady source of income.</a:t>
            </a:r>
          </a:p>
        </p:txBody>
      </p:sp>
      <p:pic>
        <p:nvPicPr>
          <p:cNvPr id="9" name="Picture 12" descr="A black background with blue text&#10;&#10;Description automatically generated">
            <a:extLst>
              <a:ext uri="{FF2B5EF4-FFF2-40B4-BE49-F238E27FC236}">
                <a16:creationId xmlns:a16="http://schemas.microsoft.com/office/drawing/2014/main" id="{0E235FE4-FB5D-0E5E-9989-36DE6C317F1D}"/>
              </a:ext>
            </a:extLst>
          </p:cNvPr>
          <p:cNvPicPr>
            <a:picLocks noChangeAspect="1"/>
          </p:cNvPicPr>
          <p:nvPr/>
        </p:nvPicPr>
        <p:blipFill>
          <a:blip r:embed="rId2"/>
          <a:stretch>
            <a:fillRect/>
          </a:stretch>
        </p:blipFill>
        <p:spPr>
          <a:xfrm>
            <a:off x="5347" y="-208892"/>
            <a:ext cx="2221832" cy="725259"/>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a:t>20XX</a:t>
            </a:r>
          </a:p>
        </p:txBody>
      </p:sp>
      <p:sp>
        <p:nvSpPr>
          <p:cNvPr id="4" name="Rectangle 3">
            <a:extLst>
              <a:ext uri="{FF2B5EF4-FFF2-40B4-BE49-F238E27FC236}">
                <a16:creationId xmlns:a16="http://schemas.microsoft.com/office/drawing/2014/main" id="{D37EC323-0D7D-FA1A-6DB6-E7441CCF15F0}"/>
              </a:ext>
            </a:extLst>
          </p:cNvPr>
          <p:cNvSpPr/>
          <p:nvPr/>
        </p:nvSpPr>
        <p:spPr>
          <a:xfrm>
            <a:off x="1417888" y="6365039"/>
            <a:ext cx="842210" cy="334210"/>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A black background with blue text&#10;&#10;Description automatically generated">
            <a:extLst>
              <a:ext uri="{FF2B5EF4-FFF2-40B4-BE49-F238E27FC236}">
                <a16:creationId xmlns:a16="http://schemas.microsoft.com/office/drawing/2014/main" id="{27F649BE-7843-67B8-C503-918664A0B60E}"/>
              </a:ext>
            </a:extLst>
          </p:cNvPr>
          <p:cNvPicPr>
            <a:picLocks noChangeAspect="1"/>
          </p:cNvPicPr>
          <p:nvPr/>
        </p:nvPicPr>
        <p:blipFill>
          <a:blip r:embed="rId2"/>
          <a:stretch>
            <a:fillRect/>
          </a:stretch>
        </p:blipFill>
        <p:spPr>
          <a:xfrm>
            <a:off x="10071768" y="-168787"/>
            <a:ext cx="2221832" cy="725259"/>
          </a:xfrm>
          <a:prstGeom prst="rect">
            <a:avLst/>
          </a:prstGeom>
        </p:spPr>
      </p:pic>
      <p:sp>
        <p:nvSpPr>
          <p:cNvPr id="6" name="Title 5">
            <a:extLst>
              <a:ext uri="{FF2B5EF4-FFF2-40B4-BE49-F238E27FC236}">
                <a16:creationId xmlns:a16="http://schemas.microsoft.com/office/drawing/2014/main" id="{457451FF-5CD0-B451-CB38-D838481B91BD}"/>
              </a:ext>
            </a:extLst>
          </p:cNvPr>
          <p:cNvSpPr>
            <a:spLocks noGrp="1"/>
          </p:cNvSpPr>
          <p:nvPr>
            <p:ph type="title"/>
          </p:nvPr>
        </p:nvSpPr>
        <p:spPr>
          <a:xfrm>
            <a:off x="1233597" y="275879"/>
            <a:ext cx="9725026" cy="1325880"/>
          </a:xfrm>
        </p:spPr>
        <p:txBody>
          <a:bodyPr/>
          <a:lstStyle/>
          <a:p>
            <a:r>
              <a:rPr lang="en-US"/>
              <a:t>Proof of concept</a:t>
            </a:r>
          </a:p>
        </p:txBody>
      </p:sp>
      <p:pic>
        <p:nvPicPr>
          <p:cNvPr id="7" name="Picture 7" descr="A person and person looking at a computer screen&#10;&#10;Description automatically generated">
            <a:extLst>
              <a:ext uri="{FF2B5EF4-FFF2-40B4-BE49-F238E27FC236}">
                <a16:creationId xmlns:a16="http://schemas.microsoft.com/office/drawing/2014/main" id="{A58EAA8D-4EEF-59B2-F08D-78B5EC4292B2}"/>
              </a:ext>
            </a:extLst>
          </p:cNvPr>
          <p:cNvPicPr>
            <a:picLocks noChangeAspect="1"/>
          </p:cNvPicPr>
          <p:nvPr/>
        </p:nvPicPr>
        <p:blipFill>
          <a:blip r:embed="rId3"/>
          <a:stretch>
            <a:fillRect/>
          </a:stretch>
        </p:blipFill>
        <p:spPr>
          <a:xfrm>
            <a:off x="1423225" y="1585122"/>
            <a:ext cx="4825782" cy="4559131"/>
          </a:xfrm>
          <a:prstGeom prst="rect">
            <a:avLst/>
          </a:prstGeom>
        </p:spPr>
      </p:pic>
      <p:pic>
        <p:nvPicPr>
          <p:cNvPr id="8" name="Picture 8" descr="A group of people around a table&#10;&#10;Description automatically generated">
            <a:extLst>
              <a:ext uri="{FF2B5EF4-FFF2-40B4-BE49-F238E27FC236}">
                <a16:creationId xmlns:a16="http://schemas.microsoft.com/office/drawing/2014/main" id="{D6939C24-FE8A-0ABE-FA52-A46DB1B36EEC}"/>
              </a:ext>
            </a:extLst>
          </p:cNvPr>
          <p:cNvPicPr>
            <a:picLocks noChangeAspect="1"/>
          </p:cNvPicPr>
          <p:nvPr/>
        </p:nvPicPr>
        <p:blipFill>
          <a:blip r:embed="rId4"/>
          <a:stretch>
            <a:fillRect/>
          </a:stretch>
        </p:blipFill>
        <p:spPr>
          <a:xfrm>
            <a:off x="6813321" y="1590065"/>
            <a:ext cx="4885084" cy="4550945"/>
          </a:xfrm>
          <a:prstGeom prst="rect">
            <a:avLst/>
          </a:prstGeom>
        </p:spPr>
      </p:pic>
    </p:spTree>
    <p:extLst>
      <p:ext uri="{BB962C8B-B14F-4D97-AF65-F5344CB8AC3E}">
        <p14:creationId xmlns:p14="http://schemas.microsoft.com/office/powerpoint/2010/main" val="2241039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27177" y="898525"/>
            <a:ext cx="6811433" cy="764964"/>
          </a:xfrm>
        </p:spPr>
        <p:txBody>
          <a:bodyPr/>
          <a:lstStyle/>
          <a:p>
            <a:r>
              <a:rPr lang="en-US" dirty="0"/>
              <a:t>Demo link</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25483" y="2062397"/>
            <a:ext cx="6417734" cy="4353134"/>
          </a:xfrm>
        </p:spPr>
        <p:txBody>
          <a:bodyPr vert="horz" lIns="91440" tIns="45720" rIns="91440" bIns="45720" rtlCol="0" anchor="t">
            <a:noAutofit/>
          </a:bodyPr>
          <a:lstStyle/>
          <a:p>
            <a:r>
              <a:rPr lang="en-US" sz="1800" dirty="0"/>
              <a:t>Drive </a:t>
            </a:r>
            <a:r>
              <a:rPr lang="en-US" sz="1800"/>
              <a:t>link:</a:t>
            </a:r>
          </a:p>
          <a:p>
            <a:endParaRPr lang="en-US" sz="1800" dirty="0"/>
          </a:p>
          <a:p>
            <a:r>
              <a:rPr lang="en-US" sz="1800" dirty="0">
                <a:solidFill>
                  <a:schemeClr val="bg1"/>
                </a:solidFill>
                <a:hlinkClick r:id="rId2">
                  <a:extLst>
                    <a:ext uri="{A12FA001-AC4F-418D-AE19-62706E023703}">
                      <ahyp:hlinkClr xmlns:ahyp="http://schemas.microsoft.com/office/drawing/2018/hyperlinkcolor" val="tx"/>
                    </a:ext>
                  </a:extLst>
                </a:hlinkClick>
              </a:rPr>
              <a:t>https://drive.google.com/drive/folders/1qpNpqWWtimZsLwsEp-KN6t6MdKPlUIsh</a:t>
            </a:r>
            <a:endParaRPr lang="en-US" sz="1800" dirty="0">
              <a:solidFill>
                <a:schemeClr val="bg1"/>
              </a:solidFill>
            </a:endParaRP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a:p>
        </p:txBody>
      </p:sp>
      <p:sp>
        <p:nvSpPr>
          <p:cNvPr id="7" name="Rectangle 6">
            <a:extLst>
              <a:ext uri="{FF2B5EF4-FFF2-40B4-BE49-F238E27FC236}">
                <a16:creationId xmlns:a16="http://schemas.microsoft.com/office/drawing/2014/main" id="{F712FB5C-F85C-A83F-08D0-A67E5E5C622E}"/>
              </a:ext>
            </a:extLst>
          </p:cNvPr>
          <p:cNvSpPr/>
          <p:nvPr/>
        </p:nvSpPr>
        <p:spPr>
          <a:xfrm>
            <a:off x="4825164" y="6349999"/>
            <a:ext cx="1029368" cy="36094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A black and white logo&#10;&#10;Description automatically generated">
            <a:extLst>
              <a:ext uri="{FF2B5EF4-FFF2-40B4-BE49-F238E27FC236}">
                <a16:creationId xmlns:a16="http://schemas.microsoft.com/office/drawing/2014/main" id="{F92BB48F-D545-175F-E76C-1655CDDA8244}"/>
              </a:ext>
            </a:extLst>
          </p:cNvPr>
          <p:cNvPicPr>
            <a:picLocks noChangeAspect="1"/>
          </p:cNvPicPr>
          <p:nvPr/>
        </p:nvPicPr>
        <p:blipFill>
          <a:blip r:embed="rId3"/>
          <a:stretch>
            <a:fillRect/>
          </a:stretch>
        </p:blipFill>
        <p:spPr>
          <a:xfrm>
            <a:off x="10147300" y="-581"/>
            <a:ext cx="2044700" cy="471062"/>
          </a:xfrm>
          <a:prstGeom prst="rect">
            <a:avLst/>
          </a:prstGeom>
        </p:spPr>
      </p:pic>
    </p:spTree>
    <p:extLst>
      <p:ext uri="{BB962C8B-B14F-4D97-AF65-F5344CB8AC3E}">
        <p14:creationId xmlns:p14="http://schemas.microsoft.com/office/powerpoint/2010/main" val="413103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764964"/>
          </a:xfrm>
        </p:spPr>
        <p:txBody>
          <a:bodyPr/>
          <a:lstStyle/>
          <a:p>
            <a:r>
              <a:rPr lang="en-US"/>
              <a:t>MEET THE TEAM</a:t>
            </a:r>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a:t>20XX</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a:p>
        </p:txBody>
      </p:sp>
      <p:sp>
        <p:nvSpPr>
          <p:cNvPr id="7" name="Rectangle 6">
            <a:extLst>
              <a:ext uri="{FF2B5EF4-FFF2-40B4-BE49-F238E27FC236}">
                <a16:creationId xmlns:a16="http://schemas.microsoft.com/office/drawing/2014/main" id="{C4853D38-E20C-FCF3-87CB-3CBEED106C84}"/>
              </a:ext>
            </a:extLst>
          </p:cNvPr>
          <p:cNvSpPr/>
          <p:nvPr/>
        </p:nvSpPr>
        <p:spPr>
          <a:xfrm>
            <a:off x="814638" y="6329111"/>
            <a:ext cx="815473" cy="36094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5" descr="A person standing on a balcony&#10;&#10;Description automatically generated">
            <a:extLst>
              <a:ext uri="{FF2B5EF4-FFF2-40B4-BE49-F238E27FC236}">
                <a16:creationId xmlns:a16="http://schemas.microsoft.com/office/drawing/2014/main" id="{B844C957-3D55-4F18-A47F-633AC31B81CD}"/>
              </a:ext>
            </a:extLst>
          </p:cNvPr>
          <p:cNvPicPr>
            <a:picLocks noChangeAspect="1"/>
          </p:cNvPicPr>
          <p:nvPr/>
        </p:nvPicPr>
        <p:blipFill>
          <a:blip r:embed="rId2"/>
          <a:srcRect t="12500" b="12500"/>
          <a:stretch/>
        </p:blipFill>
        <p:spPr>
          <a:xfrm>
            <a:off x="1220184" y="2446001"/>
            <a:ext cx="2286000" cy="2286000"/>
          </a:xfrm>
          <a:prstGeom prst="rect">
            <a:avLst/>
          </a:prstGeom>
          <a:solidFill>
            <a:schemeClr val="tx2">
              <a:lumMod val="90000"/>
            </a:schemeClr>
          </a:solidFill>
        </p:spPr>
      </p:pic>
      <p:sp>
        <p:nvSpPr>
          <p:cNvPr id="19" name="Title 1">
            <a:extLst>
              <a:ext uri="{FF2B5EF4-FFF2-40B4-BE49-F238E27FC236}">
                <a16:creationId xmlns:a16="http://schemas.microsoft.com/office/drawing/2014/main" id="{E7B97861-F3C1-0324-4440-13C83F8E3559}"/>
              </a:ext>
            </a:extLst>
          </p:cNvPr>
          <p:cNvSpPr txBox="1">
            <a:spLocks/>
          </p:cNvSpPr>
          <p:nvPr/>
        </p:nvSpPr>
        <p:spPr>
          <a:xfrm>
            <a:off x="3760179" y="2662959"/>
            <a:ext cx="6811433" cy="764964"/>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a:t>Naga </a:t>
            </a:r>
            <a:r>
              <a:rPr lang="en-US" err="1"/>
              <a:t>sudharshan</a:t>
            </a:r>
            <a:r>
              <a:rPr lang="en-US"/>
              <a:t> k</a:t>
            </a:r>
          </a:p>
        </p:txBody>
      </p:sp>
      <p:sp>
        <p:nvSpPr>
          <p:cNvPr id="5" name="TextBox 4">
            <a:extLst>
              <a:ext uri="{FF2B5EF4-FFF2-40B4-BE49-F238E27FC236}">
                <a16:creationId xmlns:a16="http://schemas.microsoft.com/office/drawing/2014/main" id="{B3A1271C-9D10-953E-C415-78E3DE11F4D9}"/>
              </a:ext>
            </a:extLst>
          </p:cNvPr>
          <p:cNvSpPr txBox="1"/>
          <p:nvPr/>
        </p:nvSpPr>
        <p:spPr>
          <a:xfrm>
            <a:off x="4300140" y="3505728"/>
            <a:ext cx="43947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hlinkClick r:id="rId3">
                  <a:extLst>
                    <a:ext uri="{A12FA001-AC4F-418D-AE19-62706E023703}">
                      <ahyp:hlinkClr xmlns:ahyp="http://schemas.microsoft.com/office/drawing/2018/hyperlinkcolor" val="tx"/>
                    </a:ext>
                  </a:extLst>
                </a:hlinkClick>
              </a:rPr>
              <a:t>www.linkedin.com/NagaSudharshanK</a:t>
            </a:r>
          </a:p>
        </p:txBody>
      </p:sp>
      <p:pic>
        <p:nvPicPr>
          <p:cNvPr id="11" name="Picture 11" descr="A white circle with grey letters in it&#10;&#10;Description automatically generated">
            <a:extLst>
              <a:ext uri="{FF2B5EF4-FFF2-40B4-BE49-F238E27FC236}">
                <a16:creationId xmlns:a16="http://schemas.microsoft.com/office/drawing/2014/main" id="{B4866CED-886D-2B39-99B7-237F3530C3D3}"/>
              </a:ext>
            </a:extLst>
          </p:cNvPr>
          <p:cNvPicPr>
            <a:picLocks noChangeAspect="1"/>
          </p:cNvPicPr>
          <p:nvPr/>
        </p:nvPicPr>
        <p:blipFill>
          <a:blip r:embed="rId4"/>
          <a:stretch>
            <a:fillRect/>
          </a:stretch>
        </p:blipFill>
        <p:spPr>
          <a:xfrm>
            <a:off x="3835400" y="3454399"/>
            <a:ext cx="510118" cy="499534"/>
          </a:xfrm>
          <a:prstGeom prst="rect">
            <a:avLst/>
          </a:prstGeom>
        </p:spPr>
      </p:pic>
      <p:pic>
        <p:nvPicPr>
          <p:cNvPr id="12" name="Picture 12" descr="A logo of a cat&#10;&#10;Description automatically generated">
            <a:extLst>
              <a:ext uri="{FF2B5EF4-FFF2-40B4-BE49-F238E27FC236}">
                <a16:creationId xmlns:a16="http://schemas.microsoft.com/office/drawing/2014/main" id="{5A9EE833-4419-DE7B-A262-6EEB86CBF5E4}"/>
              </a:ext>
            </a:extLst>
          </p:cNvPr>
          <p:cNvPicPr>
            <a:picLocks noChangeAspect="1"/>
          </p:cNvPicPr>
          <p:nvPr/>
        </p:nvPicPr>
        <p:blipFill>
          <a:blip r:embed="rId5"/>
          <a:stretch>
            <a:fillRect/>
          </a:stretch>
        </p:blipFill>
        <p:spPr>
          <a:xfrm>
            <a:off x="3845984" y="4004733"/>
            <a:ext cx="510118" cy="488951"/>
          </a:xfrm>
          <a:prstGeom prst="rect">
            <a:avLst/>
          </a:prstGeom>
        </p:spPr>
      </p:pic>
      <p:sp>
        <p:nvSpPr>
          <p:cNvPr id="13" name="TextBox 12">
            <a:extLst>
              <a:ext uri="{FF2B5EF4-FFF2-40B4-BE49-F238E27FC236}">
                <a16:creationId xmlns:a16="http://schemas.microsoft.com/office/drawing/2014/main" id="{6EF6735E-113E-6B23-4EFC-834694D98B8D}"/>
              </a:ext>
            </a:extLst>
          </p:cNvPr>
          <p:cNvSpPr txBox="1"/>
          <p:nvPr/>
        </p:nvSpPr>
        <p:spPr>
          <a:xfrm>
            <a:off x="4368270" y="4051432"/>
            <a:ext cx="40183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tx2"/>
                </a:solidFill>
                <a:hlinkClick r:id="rId6">
                  <a:extLst>
                    <a:ext uri="{A12FA001-AC4F-418D-AE19-62706E023703}">
                      <ahyp:hlinkClr xmlns:ahyp="http://schemas.microsoft.com/office/drawing/2018/hyperlinkcolor" val="tx"/>
                    </a:ext>
                  </a:extLst>
                </a:hlinkClick>
              </a:rPr>
              <a:t>github.com/NagaSudharshan-K</a:t>
            </a:r>
          </a:p>
        </p:txBody>
      </p:sp>
      <p:pic>
        <p:nvPicPr>
          <p:cNvPr id="8" name="Picture 6" descr="A black and white logo&#10;&#10;Description automatically generated">
            <a:extLst>
              <a:ext uri="{FF2B5EF4-FFF2-40B4-BE49-F238E27FC236}">
                <a16:creationId xmlns:a16="http://schemas.microsoft.com/office/drawing/2014/main" id="{236BC2D0-3FFA-D19E-66BE-95056BFEB9DE}"/>
              </a:ext>
            </a:extLst>
          </p:cNvPr>
          <p:cNvPicPr>
            <a:picLocks noChangeAspect="1"/>
          </p:cNvPicPr>
          <p:nvPr/>
        </p:nvPicPr>
        <p:blipFill>
          <a:blip r:embed="rId7"/>
          <a:stretch>
            <a:fillRect/>
          </a:stretch>
        </p:blipFill>
        <p:spPr>
          <a:xfrm>
            <a:off x="10147300" y="-581"/>
            <a:ext cx="2044700" cy="471062"/>
          </a:xfrm>
          <a:prstGeom prst="rect">
            <a:avLst/>
          </a:prstGeom>
        </p:spPr>
      </p:pic>
    </p:spTree>
    <p:extLst>
      <p:ext uri="{BB962C8B-B14F-4D97-AF65-F5344CB8AC3E}">
        <p14:creationId xmlns:p14="http://schemas.microsoft.com/office/powerpoint/2010/main" val="381182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a:t>THANK YOU</a:t>
            </a:r>
          </a:p>
        </p:txBody>
      </p:sp>
      <p:pic>
        <p:nvPicPr>
          <p:cNvPr id="4" name="Picture 6" descr="A black and white logo&#10;&#10;Description automatically generated">
            <a:extLst>
              <a:ext uri="{FF2B5EF4-FFF2-40B4-BE49-F238E27FC236}">
                <a16:creationId xmlns:a16="http://schemas.microsoft.com/office/drawing/2014/main" id="{751B9BEE-00D3-475C-D2E1-1204CFDCF969}"/>
              </a:ext>
            </a:extLst>
          </p:cNvPr>
          <p:cNvPicPr>
            <a:picLocks noChangeAspect="1"/>
          </p:cNvPicPr>
          <p:nvPr/>
        </p:nvPicPr>
        <p:blipFill>
          <a:blip r:embed="rId2"/>
          <a:stretch>
            <a:fillRect/>
          </a:stretch>
        </p:blipFill>
        <p:spPr>
          <a:xfrm>
            <a:off x="10147300" y="-581"/>
            <a:ext cx="2044700" cy="471062"/>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432857"/>
            <a:ext cx="2637066" cy="620746"/>
          </a:xfrm>
        </p:spPr>
        <p:txBody>
          <a:bodyPr>
            <a:normAutofit fontScale="90000"/>
          </a:bodyPr>
          <a:lstStyle/>
          <a:p>
            <a:r>
              <a:rPr lang="en-US"/>
              <a:t>Agenda</a:t>
            </a: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a:t>20XX</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a:p>
        </p:txBody>
      </p:sp>
      <p:cxnSp>
        <p:nvCxnSpPr>
          <p:cNvPr id="3" name="Straight Arrow Connector 2">
            <a:extLst>
              <a:ext uri="{FF2B5EF4-FFF2-40B4-BE49-F238E27FC236}">
                <a16:creationId xmlns:a16="http://schemas.microsoft.com/office/drawing/2014/main" id="{D20BC1D7-06FF-9657-BCC5-C28AC19629B3}"/>
              </a:ext>
            </a:extLst>
          </p:cNvPr>
          <p:cNvCxnSpPr/>
          <p:nvPr/>
        </p:nvCxnSpPr>
        <p:spPr>
          <a:xfrm>
            <a:off x="3322105" y="1204569"/>
            <a:ext cx="15922" cy="511704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6E291023-3CA4-9671-23A1-72005A6D6F1C}"/>
              </a:ext>
            </a:extLst>
          </p:cNvPr>
          <p:cNvSpPr/>
          <p:nvPr/>
        </p:nvSpPr>
        <p:spPr>
          <a:xfrm>
            <a:off x="3219860" y="1204763"/>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9" name="Rectangle: Rounded Corners 8">
            <a:extLst>
              <a:ext uri="{FF2B5EF4-FFF2-40B4-BE49-F238E27FC236}">
                <a16:creationId xmlns:a16="http://schemas.microsoft.com/office/drawing/2014/main" id="{9AAC19BD-1699-BDC7-09AD-B08B05E5D861}"/>
              </a:ext>
            </a:extLst>
          </p:cNvPr>
          <p:cNvSpPr/>
          <p:nvPr/>
        </p:nvSpPr>
        <p:spPr>
          <a:xfrm>
            <a:off x="3219859" y="1761747"/>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11" name="TextBox 10">
            <a:extLst>
              <a:ext uri="{FF2B5EF4-FFF2-40B4-BE49-F238E27FC236}">
                <a16:creationId xmlns:a16="http://schemas.microsoft.com/office/drawing/2014/main" id="{37915D8A-2430-F402-5209-6FA44437C44D}"/>
              </a:ext>
            </a:extLst>
          </p:cNvPr>
          <p:cNvSpPr txBox="1"/>
          <p:nvPr/>
        </p:nvSpPr>
        <p:spPr>
          <a:xfrm>
            <a:off x="3589645" y="1138657"/>
            <a:ext cx="347946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Introduction</a:t>
            </a:r>
          </a:p>
          <a:p>
            <a:endParaRPr lang="en-US"/>
          </a:p>
          <a:p>
            <a:r>
              <a:rPr lang="en-US" dirty="0"/>
              <a:t>Description </a:t>
            </a:r>
          </a:p>
          <a:p>
            <a:endParaRPr lang="en-US"/>
          </a:p>
          <a:p>
            <a:r>
              <a:rPr lang="en-US" dirty="0"/>
              <a:t>Concept and Idea</a:t>
            </a:r>
          </a:p>
          <a:p>
            <a:endParaRPr lang="en-US"/>
          </a:p>
          <a:p>
            <a:r>
              <a:rPr lang="en-US" dirty="0"/>
              <a:t>Impact of this Idea</a:t>
            </a:r>
          </a:p>
          <a:p>
            <a:endParaRPr lang="en-US"/>
          </a:p>
          <a:p>
            <a:r>
              <a:rPr lang="en-US" dirty="0"/>
              <a:t>Approach </a:t>
            </a:r>
          </a:p>
          <a:p>
            <a:endParaRPr lang="en-US">
              <a:ea typeface="+mn-lt"/>
              <a:cs typeface="+mn-lt"/>
            </a:endParaRPr>
          </a:p>
          <a:p>
            <a:r>
              <a:rPr lang="en-US" dirty="0">
                <a:ea typeface="+mn-lt"/>
                <a:cs typeface="+mn-lt"/>
              </a:rPr>
              <a:t>Implementation</a:t>
            </a:r>
            <a:endParaRPr lang="en-US" dirty="0"/>
          </a:p>
          <a:p>
            <a:endParaRPr lang="en-US"/>
          </a:p>
          <a:p>
            <a:r>
              <a:rPr lang="en-US" dirty="0"/>
              <a:t>Workflow</a:t>
            </a:r>
          </a:p>
          <a:p>
            <a:endParaRPr lang="en-US"/>
          </a:p>
          <a:p>
            <a:r>
              <a:rPr lang="en-US" dirty="0"/>
              <a:t>Timeline</a:t>
            </a:r>
          </a:p>
          <a:p>
            <a:endParaRPr lang="en-US"/>
          </a:p>
          <a:p>
            <a:r>
              <a:rPr lang="en-US" dirty="0"/>
              <a:t>Features</a:t>
            </a:r>
          </a:p>
          <a:p>
            <a:endParaRPr lang="en-US"/>
          </a:p>
          <a:p>
            <a:r>
              <a:rPr lang="en-US" dirty="0"/>
              <a:t>Proof Of Concept</a:t>
            </a:r>
          </a:p>
        </p:txBody>
      </p:sp>
      <p:sp>
        <p:nvSpPr>
          <p:cNvPr id="15" name="Rectangle: Rounded Corners 14">
            <a:extLst>
              <a:ext uri="{FF2B5EF4-FFF2-40B4-BE49-F238E27FC236}">
                <a16:creationId xmlns:a16="http://schemas.microsoft.com/office/drawing/2014/main" id="{AF1FAC4C-52D1-9A00-E8D4-D59D06984C9A}"/>
              </a:ext>
            </a:extLst>
          </p:cNvPr>
          <p:cNvSpPr/>
          <p:nvPr/>
        </p:nvSpPr>
        <p:spPr>
          <a:xfrm>
            <a:off x="3219858" y="2302323"/>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16" name="Rectangle: Rounded Corners 15">
            <a:extLst>
              <a:ext uri="{FF2B5EF4-FFF2-40B4-BE49-F238E27FC236}">
                <a16:creationId xmlns:a16="http://schemas.microsoft.com/office/drawing/2014/main" id="{C087A8B5-D45E-014E-B80D-60B6931F1666}"/>
              </a:ext>
            </a:extLst>
          </p:cNvPr>
          <p:cNvSpPr/>
          <p:nvPr/>
        </p:nvSpPr>
        <p:spPr>
          <a:xfrm>
            <a:off x="3219857" y="2850110"/>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17" name="Rectangle: Rounded Corners 16">
            <a:extLst>
              <a:ext uri="{FF2B5EF4-FFF2-40B4-BE49-F238E27FC236}">
                <a16:creationId xmlns:a16="http://schemas.microsoft.com/office/drawing/2014/main" id="{DF30FD1E-3B60-423C-C72C-691B56F0E69C}"/>
              </a:ext>
            </a:extLst>
          </p:cNvPr>
          <p:cNvSpPr/>
          <p:nvPr/>
        </p:nvSpPr>
        <p:spPr>
          <a:xfrm>
            <a:off x="3219856" y="3388805"/>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20" name="Rectangle: Rounded Corners 19">
            <a:extLst>
              <a:ext uri="{FF2B5EF4-FFF2-40B4-BE49-F238E27FC236}">
                <a16:creationId xmlns:a16="http://schemas.microsoft.com/office/drawing/2014/main" id="{AB49A2EB-C046-76AE-0967-7A30965299BD}"/>
              </a:ext>
            </a:extLst>
          </p:cNvPr>
          <p:cNvSpPr/>
          <p:nvPr/>
        </p:nvSpPr>
        <p:spPr>
          <a:xfrm>
            <a:off x="3231226" y="5017744"/>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21" name="Rectangle: Rounded Corners 20">
            <a:extLst>
              <a:ext uri="{FF2B5EF4-FFF2-40B4-BE49-F238E27FC236}">
                <a16:creationId xmlns:a16="http://schemas.microsoft.com/office/drawing/2014/main" id="{6278625C-76BE-FA51-E819-9F0F2F62CCFF}"/>
              </a:ext>
            </a:extLst>
          </p:cNvPr>
          <p:cNvSpPr/>
          <p:nvPr/>
        </p:nvSpPr>
        <p:spPr>
          <a:xfrm>
            <a:off x="3221431" y="5527358"/>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24" name="Rectangle: Rounded Corners 23">
            <a:extLst>
              <a:ext uri="{FF2B5EF4-FFF2-40B4-BE49-F238E27FC236}">
                <a16:creationId xmlns:a16="http://schemas.microsoft.com/office/drawing/2014/main" id="{7B7FE0C8-8049-31B7-B1A4-771CE4865E8A}"/>
              </a:ext>
            </a:extLst>
          </p:cNvPr>
          <p:cNvSpPr/>
          <p:nvPr/>
        </p:nvSpPr>
        <p:spPr>
          <a:xfrm>
            <a:off x="3219856" y="3923448"/>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25" name="Rectangle: Rounded Corners 24">
            <a:extLst>
              <a:ext uri="{FF2B5EF4-FFF2-40B4-BE49-F238E27FC236}">
                <a16:creationId xmlns:a16="http://schemas.microsoft.com/office/drawing/2014/main" id="{25FC238D-67A7-01B4-9461-59B5E6CAC1B2}"/>
              </a:ext>
            </a:extLst>
          </p:cNvPr>
          <p:cNvSpPr/>
          <p:nvPr/>
        </p:nvSpPr>
        <p:spPr>
          <a:xfrm>
            <a:off x="3219856" y="4462530"/>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26" name="Rectangle: Rounded Corners 25">
            <a:extLst>
              <a:ext uri="{FF2B5EF4-FFF2-40B4-BE49-F238E27FC236}">
                <a16:creationId xmlns:a16="http://schemas.microsoft.com/office/drawing/2014/main" id="{FCE5F8A1-B50B-1425-F798-7FCAE152E0D9}"/>
              </a:ext>
            </a:extLst>
          </p:cNvPr>
          <p:cNvSpPr/>
          <p:nvPr/>
        </p:nvSpPr>
        <p:spPr>
          <a:xfrm>
            <a:off x="3225130" y="6104124"/>
            <a:ext cx="216089" cy="1592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224E7F"/>
              </a:solidFill>
            </a:endParaRPr>
          </a:p>
        </p:txBody>
      </p:sp>
      <p:sp>
        <p:nvSpPr>
          <p:cNvPr id="5" name="Rectangle 4">
            <a:extLst>
              <a:ext uri="{FF2B5EF4-FFF2-40B4-BE49-F238E27FC236}">
                <a16:creationId xmlns:a16="http://schemas.microsoft.com/office/drawing/2014/main" id="{B41A49A5-39B6-3A30-E08B-8B8595636824}"/>
              </a:ext>
            </a:extLst>
          </p:cNvPr>
          <p:cNvSpPr/>
          <p:nvPr/>
        </p:nvSpPr>
        <p:spPr>
          <a:xfrm>
            <a:off x="2987006" y="6476999"/>
            <a:ext cx="708526" cy="37431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A black background with blue text&#10;&#10;Description automatically generated">
            <a:extLst>
              <a:ext uri="{FF2B5EF4-FFF2-40B4-BE49-F238E27FC236}">
                <a16:creationId xmlns:a16="http://schemas.microsoft.com/office/drawing/2014/main" id="{9E19E5EA-328F-407C-682E-188B89547D3B}"/>
              </a:ext>
            </a:extLst>
          </p:cNvPr>
          <p:cNvPicPr>
            <a:picLocks noChangeAspect="1"/>
          </p:cNvPicPr>
          <p:nvPr/>
        </p:nvPicPr>
        <p:blipFill>
          <a:blip r:embed="rId2"/>
          <a:stretch>
            <a:fillRect/>
          </a:stretch>
        </p:blipFill>
        <p:spPr>
          <a:xfrm>
            <a:off x="10071768" y="-168787"/>
            <a:ext cx="2221832" cy="725259"/>
          </a:xfrm>
          <a:prstGeom prst="rect">
            <a:avLst/>
          </a:prstGeom>
        </p:spPr>
      </p:pic>
    </p:spTree>
    <p:extLst>
      <p:ext uri="{BB962C8B-B14F-4D97-AF65-F5344CB8AC3E}">
        <p14:creationId xmlns:p14="http://schemas.microsoft.com/office/powerpoint/2010/main" val="211016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757224"/>
          </a:xfrm>
        </p:spPr>
        <p:txBody>
          <a:bodyPr>
            <a:normAutofit/>
          </a:bodyPr>
          <a:lstStyle/>
          <a:p>
            <a:r>
              <a:rPr lang="en-ZA"/>
              <a:t>Introduction</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883149" y="1713917"/>
            <a:ext cx="6400800" cy="4749420"/>
          </a:xfrm>
        </p:spPr>
        <p:txBody>
          <a:bodyPr vert="horz" lIns="91440" tIns="45720" rIns="91440" bIns="45720" rtlCol="0" anchor="t">
            <a:normAutofit/>
          </a:bodyPr>
          <a:lstStyle/>
          <a:p>
            <a:r>
              <a:rPr lang="en-US">
                <a:ea typeface="+mn-lt"/>
                <a:cs typeface="+mn-lt"/>
              </a:rPr>
              <a:t>Detecting sexual harassment helps societies understand the magnitude of the problem. Detecting sexual harassment in workplaces is crucial for the implementation of effective policies and protocols.</a:t>
            </a:r>
            <a:endParaRPr lang="en-US"/>
          </a:p>
          <a:p>
            <a:endParaRPr lang="en-US">
              <a:ea typeface="+mn-lt"/>
              <a:cs typeface="+mn-lt"/>
            </a:endParaRPr>
          </a:p>
          <a:p>
            <a:r>
              <a:rPr lang="en-US">
                <a:ea typeface="+mn-lt"/>
                <a:cs typeface="+mn-lt"/>
              </a:rPr>
              <a:t>In response to the serious issue of sexual harassment in the workplace, we have developed an enhanced approach to detect instances of such harassment. Our approach utilizes a Convolutional Neural Network (CNN) for detection, Since our dataset uses images, we use a Deep Learning model to make better detection.</a:t>
            </a:r>
            <a:endParaRPr lang="en-US"/>
          </a:p>
          <a:p>
            <a:endParaRPr lang="en-US">
              <a:ea typeface="+mn-lt"/>
              <a:cs typeface="+mn-lt"/>
            </a:endParaRPr>
          </a:p>
          <a:p>
            <a:endParaRPr lang="en-US"/>
          </a:p>
          <a:p>
            <a:endParaRPr lang="en-US">
              <a:ea typeface="+mn-lt"/>
              <a:cs typeface="+mn-lt"/>
            </a:endParaRPr>
          </a:p>
          <a:p>
            <a:endParaRPr lang="en-US">
              <a:ea typeface="+mn-lt"/>
              <a:cs typeface="+mn-lt"/>
            </a:endParaRP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a:t>20XX</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dirty="0" smtClean="0"/>
              <a:pPr/>
              <a:t>3</a:t>
            </a:fld>
            <a:endParaRPr lang="en-US"/>
          </a:p>
        </p:txBody>
      </p:sp>
      <p:sp>
        <p:nvSpPr>
          <p:cNvPr id="6" name="Rectangle 5">
            <a:extLst>
              <a:ext uri="{FF2B5EF4-FFF2-40B4-BE49-F238E27FC236}">
                <a16:creationId xmlns:a16="http://schemas.microsoft.com/office/drawing/2014/main" id="{959042B8-32DA-72B8-B873-5F9F2F45F530}"/>
              </a:ext>
            </a:extLst>
          </p:cNvPr>
          <p:cNvSpPr/>
          <p:nvPr/>
        </p:nvSpPr>
        <p:spPr>
          <a:xfrm>
            <a:off x="4759993" y="6391776"/>
            <a:ext cx="842210" cy="334210"/>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A black background with blue text&#10;&#10;Description automatically generated">
            <a:extLst>
              <a:ext uri="{FF2B5EF4-FFF2-40B4-BE49-F238E27FC236}">
                <a16:creationId xmlns:a16="http://schemas.microsoft.com/office/drawing/2014/main" id="{649C1CB9-6CB2-8992-FB0C-1F99ABB2BE17}"/>
              </a:ext>
            </a:extLst>
          </p:cNvPr>
          <p:cNvPicPr>
            <a:picLocks noChangeAspect="1"/>
          </p:cNvPicPr>
          <p:nvPr/>
        </p:nvPicPr>
        <p:blipFill>
          <a:blip r:embed="rId2"/>
          <a:stretch>
            <a:fillRect/>
          </a:stretch>
        </p:blipFill>
        <p:spPr>
          <a:xfrm>
            <a:off x="10071768" y="-168787"/>
            <a:ext cx="2221832" cy="725259"/>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666239"/>
          </a:xfrm>
        </p:spPr>
        <p:txBody>
          <a:bodyPr>
            <a:normAutofit/>
          </a:bodyPr>
          <a:lstStyle/>
          <a:p>
            <a:r>
              <a:rPr lang="en-US" sz="4000"/>
              <a:t>Project Description</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a:t>20XX</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a:p>
        </p:txBody>
      </p:sp>
      <p:sp>
        <p:nvSpPr>
          <p:cNvPr id="5" name="Text Placeholder 4">
            <a:extLst>
              <a:ext uri="{FF2B5EF4-FFF2-40B4-BE49-F238E27FC236}">
                <a16:creationId xmlns:a16="http://schemas.microsoft.com/office/drawing/2014/main" id="{70CCC924-5C47-D641-990B-30CFDF65EF05}"/>
              </a:ext>
            </a:extLst>
          </p:cNvPr>
          <p:cNvSpPr>
            <a:spLocks noGrp="1"/>
          </p:cNvSpPr>
          <p:nvPr>
            <p:ph type="body" sz="quarter" idx="13"/>
          </p:nvPr>
        </p:nvSpPr>
        <p:spPr>
          <a:xfrm>
            <a:off x="4937760" y="2577702"/>
            <a:ext cx="6622210" cy="3785312"/>
          </a:xfrm>
        </p:spPr>
        <p:txBody>
          <a:bodyPr vert="horz" lIns="91440" tIns="45720" rIns="91440" bIns="45720" rtlCol="0" anchor="t">
            <a:normAutofit/>
          </a:bodyPr>
          <a:lstStyle/>
          <a:p>
            <a:r>
              <a:rPr lang="en-US" sz="1800">
                <a:ea typeface="+mn-lt"/>
                <a:cs typeface="+mn-lt"/>
              </a:rPr>
              <a:t>Sexual harassment has become a serious issue, nowadays. Harassment in a workspace makes the entire environment offensive.</a:t>
            </a:r>
            <a:endParaRPr lang="en-US">
              <a:ea typeface="+mn-lt"/>
              <a:cs typeface="+mn-lt"/>
            </a:endParaRPr>
          </a:p>
          <a:p>
            <a:endParaRPr lang="en-US" sz="1800">
              <a:ea typeface="+mn-lt"/>
              <a:cs typeface="+mn-lt"/>
            </a:endParaRPr>
          </a:p>
          <a:p>
            <a:r>
              <a:rPr lang="en-US" sz="1800">
                <a:ea typeface="+mn-lt"/>
                <a:cs typeface="+mn-lt"/>
              </a:rPr>
              <a:t>Creating a safe and respectful work environment is crucial for the well-being, productivity, and morale of employees.</a:t>
            </a:r>
            <a:endParaRPr lang="en-US">
              <a:ea typeface="+mn-lt"/>
              <a:cs typeface="+mn-lt"/>
            </a:endParaRPr>
          </a:p>
          <a:p>
            <a:endParaRPr lang="en-US" sz="1800">
              <a:ea typeface="+mn-lt"/>
              <a:cs typeface="+mn-lt"/>
            </a:endParaRPr>
          </a:p>
          <a:p>
            <a:r>
              <a:rPr lang="en-US" sz="1800">
                <a:ea typeface="+mn-lt"/>
                <a:cs typeface="+mn-lt"/>
              </a:rPr>
              <a:t>Though detection does not put an end to the problem, it might work as surveillance and would result in lowering the chances of harassment.</a:t>
            </a:r>
            <a:endParaRPr lang="en-US">
              <a:ea typeface="+mn-lt"/>
              <a:cs typeface="+mn-lt"/>
            </a:endParaRPr>
          </a:p>
          <a:p>
            <a:endParaRPr lang="en-US" sz="1800">
              <a:ea typeface="+mn-lt"/>
              <a:cs typeface="+mn-lt"/>
            </a:endParaRPr>
          </a:p>
          <a:p>
            <a:r>
              <a:rPr lang="en-US" sz="1800">
                <a:ea typeface="+mn-lt"/>
                <a:cs typeface="+mn-lt"/>
              </a:rPr>
              <a:t>Our solution is an attempt to build an environment safe and trustworthy by detecting any occurrences of unwelcome sexual appeals.</a:t>
            </a:r>
            <a:endParaRPr lang="en-US">
              <a:ea typeface="+mn-lt"/>
              <a:cs typeface="+mn-lt"/>
            </a:endParaRPr>
          </a:p>
        </p:txBody>
      </p:sp>
      <p:sp>
        <p:nvSpPr>
          <p:cNvPr id="11" name="Text Placeholder 10">
            <a:extLst>
              <a:ext uri="{FF2B5EF4-FFF2-40B4-BE49-F238E27FC236}">
                <a16:creationId xmlns:a16="http://schemas.microsoft.com/office/drawing/2014/main" id="{DDA09571-37C7-48A7-10F8-1ECA8E1807BC}"/>
              </a:ext>
            </a:extLst>
          </p:cNvPr>
          <p:cNvSpPr>
            <a:spLocks noGrp="1"/>
          </p:cNvSpPr>
          <p:nvPr>
            <p:ph type="body" sz="quarter" idx="15"/>
          </p:nvPr>
        </p:nvSpPr>
        <p:spPr>
          <a:xfrm>
            <a:off x="4937760" y="1909556"/>
            <a:ext cx="5263429" cy="386541"/>
          </a:xfrm>
        </p:spPr>
        <p:txBody>
          <a:bodyPr vert="horz" lIns="91440" tIns="45720" rIns="91440" bIns="45720" rtlCol="0" anchor="t">
            <a:noAutofit/>
          </a:bodyPr>
          <a:lstStyle/>
          <a:p>
            <a:r>
              <a:rPr lang="en-US"/>
              <a:t>Detection of sexual harassment</a:t>
            </a:r>
          </a:p>
        </p:txBody>
      </p:sp>
      <p:sp>
        <p:nvSpPr>
          <p:cNvPr id="4" name="Rectangle 3">
            <a:extLst>
              <a:ext uri="{FF2B5EF4-FFF2-40B4-BE49-F238E27FC236}">
                <a16:creationId xmlns:a16="http://schemas.microsoft.com/office/drawing/2014/main" id="{A06DBBF3-43A2-92A2-D904-7FB2312B6FC4}"/>
              </a:ext>
            </a:extLst>
          </p:cNvPr>
          <p:cNvSpPr/>
          <p:nvPr/>
        </p:nvSpPr>
        <p:spPr>
          <a:xfrm>
            <a:off x="4805111" y="6349999"/>
            <a:ext cx="708526" cy="37431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2" descr="A black background with blue text&#10;&#10;Description automatically generated">
            <a:extLst>
              <a:ext uri="{FF2B5EF4-FFF2-40B4-BE49-F238E27FC236}">
                <a16:creationId xmlns:a16="http://schemas.microsoft.com/office/drawing/2014/main" id="{B69014E0-96AE-0207-7A7E-D006D1548361}"/>
              </a:ext>
            </a:extLst>
          </p:cNvPr>
          <p:cNvPicPr>
            <a:picLocks noChangeAspect="1"/>
          </p:cNvPicPr>
          <p:nvPr/>
        </p:nvPicPr>
        <p:blipFill>
          <a:blip r:embed="rId2"/>
          <a:stretch>
            <a:fillRect/>
          </a:stretch>
        </p:blipFill>
        <p:spPr>
          <a:xfrm>
            <a:off x="10071768" y="-168787"/>
            <a:ext cx="2221832" cy="725259"/>
          </a:xfrm>
          <a:prstGeom prst="rect">
            <a:avLst/>
          </a:prstGeom>
        </p:spPr>
      </p:pic>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E071-2AC2-DB40-E333-E4813C58E88E}"/>
              </a:ext>
            </a:extLst>
          </p:cNvPr>
          <p:cNvSpPr>
            <a:spLocks noGrp="1"/>
          </p:cNvSpPr>
          <p:nvPr>
            <p:ph type="title"/>
          </p:nvPr>
        </p:nvSpPr>
        <p:spPr>
          <a:xfrm>
            <a:off x="4937760" y="898525"/>
            <a:ext cx="6800850" cy="733214"/>
          </a:xfrm>
        </p:spPr>
        <p:txBody>
          <a:bodyPr/>
          <a:lstStyle/>
          <a:p>
            <a:r>
              <a:rPr lang="en-US"/>
              <a:t>Concept and idea</a:t>
            </a:r>
          </a:p>
        </p:txBody>
      </p:sp>
      <p:sp>
        <p:nvSpPr>
          <p:cNvPr id="11" name="Date Placeholder 10">
            <a:extLst>
              <a:ext uri="{FF2B5EF4-FFF2-40B4-BE49-F238E27FC236}">
                <a16:creationId xmlns:a16="http://schemas.microsoft.com/office/drawing/2014/main" id="{432885F7-3894-8D09-A375-0F548D0BC039}"/>
              </a:ext>
            </a:extLst>
          </p:cNvPr>
          <p:cNvSpPr>
            <a:spLocks noGrp="1"/>
          </p:cNvSpPr>
          <p:nvPr>
            <p:ph type="dt" sz="half" idx="10"/>
          </p:nvPr>
        </p:nvSpPr>
        <p:spPr/>
        <p:txBody>
          <a:bodyPr/>
          <a:lstStyle/>
          <a:p>
            <a:r>
              <a:rPr lang="en-US"/>
              <a:t>20XX</a:t>
            </a:r>
          </a:p>
        </p:txBody>
      </p:sp>
      <p:sp>
        <p:nvSpPr>
          <p:cNvPr id="13" name="Slide Number Placeholder 12">
            <a:extLst>
              <a:ext uri="{FF2B5EF4-FFF2-40B4-BE49-F238E27FC236}">
                <a16:creationId xmlns:a16="http://schemas.microsoft.com/office/drawing/2014/main" id="{9FBED9BE-C573-AA89-6335-BD3A0CA52FCE}"/>
              </a:ext>
            </a:extLst>
          </p:cNvPr>
          <p:cNvSpPr>
            <a:spLocks noGrp="1"/>
          </p:cNvSpPr>
          <p:nvPr>
            <p:ph type="sldNum" sz="quarter" idx="12"/>
          </p:nvPr>
        </p:nvSpPr>
        <p:spPr/>
        <p:txBody>
          <a:bodyPr/>
          <a:lstStyle/>
          <a:p>
            <a:fld id="{B5CEABB6-07DC-46E8-9B57-56EC44A396E5}" type="slidenum">
              <a:rPr lang="en-US" smtClean="0"/>
              <a:pPr/>
              <a:t>5</a:t>
            </a:fld>
            <a:endParaRPr lang="en-US"/>
          </a:p>
        </p:txBody>
      </p:sp>
      <p:sp>
        <p:nvSpPr>
          <p:cNvPr id="15" name="TextBox 14">
            <a:extLst>
              <a:ext uri="{FF2B5EF4-FFF2-40B4-BE49-F238E27FC236}">
                <a16:creationId xmlns:a16="http://schemas.microsoft.com/office/drawing/2014/main" id="{540C3104-93AA-665D-5FE1-0DF224FAE3E8}"/>
              </a:ext>
            </a:extLst>
          </p:cNvPr>
          <p:cNvSpPr txBox="1"/>
          <p:nvPr/>
        </p:nvSpPr>
        <p:spPr>
          <a:xfrm>
            <a:off x="4941258" y="2000969"/>
            <a:ext cx="693186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venir Next LT Pro"/>
                <a:ea typeface="Söhne"/>
                <a:cs typeface="Söhne"/>
              </a:rPr>
              <a:t>The underlying principle involves employing a well-trained Machine Learning model, which has been trained on a diverse dataset of images.</a:t>
            </a:r>
          </a:p>
          <a:p>
            <a:endParaRPr lang="en-US">
              <a:solidFill>
                <a:schemeClr val="tx2"/>
              </a:solidFill>
              <a:latin typeface="Avenir Next LT Pro"/>
              <a:ea typeface="Söhne"/>
              <a:cs typeface="Söhne"/>
            </a:endParaRPr>
          </a:p>
          <a:p>
            <a:r>
              <a:rPr lang="en-US">
                <a:solidFill>
                  <a:schemeClr val="tx2"/>
                </a:solidFill>
                <a:latin typeface="Avenir Next LT Pro"/>
                <a:ea typeface="Söhne"/>
                <a:cs typeface="Söhne"/>
              </a:rPr>
              <a:t>Its primary objective is to discern any manifestation of inappropriate sexual behavior and tension. </a:t>
            </a:r>
          </a:p>
          <a:p>
            <a:endParaRPr lang="en-US">
              <a:solidFill>
                <a:schemeClr val="tx2"/>
              </a:solidFill>
              <a:latin typeface="Avenir Next LT Pro"/>
              <a:ea typeface="Söhne"/>
              <a:cs typeface="Söhne"/>
            </a:endParaRPr>
          </a:p>
          <a:p>
            <a:r>
              <a:rPr lang="en-US">
                <a:solidFill>
                  <a:schemeClr val="tx2"/>
                </a:solidFill>
                <a:ea typeface="+mn-lt"/>
                <a:cs typeface="+mn-lt"/>
              </a:rPr>
              <a:t>With this model we aim to detect any sort of sexual harassment that might take place in any type of environment autonomously using the cameras present in the premise or integrate new ones when necessary.</a:t>
            </a:r>
            <a:endParaRPr lang="en-US">
              <a:solidFill>
                <a:schemeClr val="tx2"/>
              </a:solidFill>
            </a:endParaRPr>
          </a:p>
          <a:p>
            <a:r>
              <a:rPr lang="en-US" b="1">
                <a:solidFill>
                  <a:schemeClr val="accent1">
                    <a:lumMod val="20000"/>
                    <a:lumOff val="80000"/>
                  </a:schemeClr>
                </a:solidFill>
                <a:latin typeface="Avenir Next LT Pro"/>
                <a:ea typeface="Söhne"/>
                <a:cs typeface="Söhne"/>
              </a:rPr>
              <a:t>WHY ?</a:t>
            </a:r>
          </a:p>
          <a:p>
            <a:r>
              <a:rPr lang="en-US">
                <a:solidFill>
                  <a:schemeClr val="tx2"/>
                </a:solidFill>
                <a:latin typeface="Avenir Next LT Pro"/>
                <a:ea typeface="Söhne"/>
                <a:cs typeface="Söhne"/>
              </a:rPr>
              <a:t>The significance of this project is to identify and address instances of harassment.it aids in creating a more respectful and equitable digital space for individuals and communities alike.</a:t>
            </a:r>
            <a:endParaRPr lang="en-US">
              <a:solidFill>
                <a:schemeClr val="tx2"/>
              </a:solidFill>
              <a:latin typeface="Avenir Next LT Pro"/>
            </a:endParaRPr>
          </a:p>
        </p:txBody>
      </p:sp>
      <p:sp>
        <p:nvSpPr>
          <p:cNvPr id="4" name="Rectangle 3">
            <a:extLst>
              <a:ext uri="{FF2B5EF4-FFF2-40B4-BE49-F238E27FC236}">
                <a16:creationId xmlns:a16="http://schemas.microsoft.com/office/drawing/2014/main" id="{4636CAAC-7104-FE3C-EE6D-F51AE4EE6CB4}"/>
              </a:ext>
            </a:extLst>
          </p:cNvPr>
          <p:cNvSpPr/>
          <p:nvPr/>
        </p:nvSpPr>
        <p:spPr>
          <a:xfrm>
            <a:off x="4825164" y="6349999"/>
            <a:ext cx="1029368" cy="36094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A black and white logo&#10;&#10;Description automatically generated">
            <a:extLst>
              <a:ext uri="{FF2B5EF4-FFF2-40B4-BE49-F238E27FC236}">
                <a16:creationId xmlns:a16="http://schemas.microsoft.com/office/drawing/2014/main" id="{F1624E78-0395-2F0A-8A37-1B157EB06843}"/>
              </a:ext>
            </a:extLst>
          </p:cNvPr>
          <p:cNvPicPr>
            <a:picLocks noChangeAspect="1"/>
          </p:cNvPicPr>
          <p:nvPr/>
        </p:nvPicPr>
        <p:blipFill>
          <a:blip r:embed="rId2"/>
          <a:stretch>
            <a:fillRect/>
          </a:stretch>
        </p:blipFill>
        <p:spPr>
          <a:xfrm>
            <a:off x="10147300" y="-581"/>
            <a:ext cx="2044700" cy="471062"/>
          </a:xfrm>
          <a:prstGeom prst="rect">
            <a:avLst/>
          </a:prstGeom>
        </p:spPr>
      </p:pic>
    </p:spTree>
    <p:extLst>
      <p:ext uri="{BB962C8B-B14F-4D97-AF65-F5344CB8AC3E}">
        <p14:creationId xmlns:p14="http://schemas.microsoft.com/office/powerpoint/2010/main" val="7635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a:t>20XX</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a:p>
        </p:txBody>
      </p:sp>
      <p:sp>
        <p:nvSpPr>
          <p:cNvPr id="13" name="Title 1">
            <a:extLst>
              <a:ext uri="{FF2B5EF4-FFF2-40B4-BE49-F238E27FC236}">
                <a16:creationId xmlns:a16="http://schemas.microsoft.com/office/drawing/2014/main" id="{64AC2DA6-895E-89DA-4F56-D4C057EB843C}"/>
              </a:ext>
            </a:extLst>
          </p:cNvPr>
          <p:cNvSpPr>
            <a:spLocks noGrp="1"/>
          </p:cNvSpPr>
          <p:nvPr>
            <p:ph type="title"/>
          </p:nvPr>
        </p:nvSpPr>
        <p:spPr>
          <a:xfrm>
            <a:off x="593223" y="625569"/>
            <a:ext cx="6800850" cy="757224"/>
          </a:xfrm>
        </p:spPr>
        <p:txBody>
          <a:bodyPr/>
          <a:lstStyle/>
          <a:p>
            <a:r>
              <a:rPr lang="en-US"/>
              <a:t>Impact of this idea</a:t>
            </a:r>
          </a:p>
        </p:txBody>
      </p:sp>
      <p:sp>
        <p:nvSpPr>
          <p:cNvPr id="36" name="TextBox 35">
            <a:extLst>
              <a:ext uri="{FF2B5EF4-FFF2-40B4-BE49-F238E27FC236}">
                <a16:creationId xmlns:a16="http://schemas.microsoft.com/office/drawing/2014/main" id="{653FD257-01CB-7728-80F0-D82EBD261744}"/>
              </a:ext>
            </a:extLst>
          </p:cNvPr>
          <p:cNvSpPr txBox="1"/>
          <p:nvPr/>
        </p:nvSpPr>
        <p:spPr>
          <a:xfrm>
            <a:off x="870755" y="1670429"/>
            <a:ext cx="40339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20000"/>
                    <a:lumOff val="80000"/>
                  </a:schemeClr>
                </a:solidFill>
              </a:rPr>
              <a:t>Prevents future incidents</a:t>
            </a:r>
            <a:endParaRPr lang="en-US" b="1">
              <a:solidFill>
                <a:schemeClr val="accent1">
                  <a:lumMod val="20000"/>
                  <a:lumOff val="80000"/>
                </a:schemeClr>
              </a:solidFill>
            </a:endParaRPr>
          </a:p>
        </p:txBody>
      </p:sp>
      <p:sp>
        <p:nvSpPr>
          <p:cNvPr id="37" name="TextBox 36">
            <a:extLst>
              <a:ext uri="{FF2B5EF4-FFF2-40B4-BE49-F238E27FC236}">
                <a16:creationId xmlns:a16="http://schemas.microsoft.com/office/drawing/2014/main" id="{5DA2076B-CF41-A459-EEE8-CCC6ACC7EFFA}"/>
              </a:ext>
            </a:extLst>
          </p:cNvPr>
          <p:cNvSpPr txBox="1"/>
          <p:nvPr/>
        </p:nvSpPr>
        <p:spPr>
          <a:xfrm>
            <a:off x="870044" y="2150232"/>
            <a:ext cx="60426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ea typeface="+mn-lt"/>
                <a:cs typeface="+mn-lt"/>
              </a:rPr>
              <a:t>Detecting and taking action against these incidents helps in introducing policies that play a vital role in preventing the occurrence of such incidents.</a:t>
            </a:r>
          </a:p>
        </p:txBody>
      </p:sp>
      <p:sp>
        <p:nvSpPr>
          <p:cNvPr id="38" name="TextBox 37">
            <a:extLst>
              <a:ext uri="{FF2B5EF4-FFF2-40B4-BE49-F238E27FC236}">
                <a16:creationId xmlns:a16="http://schemas.microsoft.com/office/drawing/2014/main" id="{105A434B-2D5C-D102-FA79-C57913DA1875}"/>
              </a:ext>
            </a:extLst>
          </p:cNvPr>
          <p:cNvSpPr txBox="1"/>
          <p:nvPr/>
        </p:nvSpPr>
        <p:spPr>
          <a:xfrm>
            <a:off x="859381" y="3183055"/>
            <a:ext cx="40339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20000"/>
                    <a:lumOff val="80000"/>
                  </a:schemeClr>
                </a:solidFill>
              </a:rPr>
              <a:t>Justice for the victim</a:t>
            </a:r>
            <a:endParaRPr lang="en-US">
              <a:solidFill>
                <a:schemeClr val="accent1">
                  <a:lumMod val="20000"/>
                  <a:lumOff val="80000"/>
                </a:schemeClr>
              </a:solidFill>
            </a:endParaRPr>
          </a:p>
        </p:txBody>
      </p:sp>
      <p:sp>
        <p:nvSpPr>
          <p:cNvPr id="39" name="TextBox 38">
            <a:extLst>
              <a:ext uri="{FF2B5EF4-FFF2-40B4-BE49-F238E27FC236}">
                <a16:creationId xmlns:a16="http://schemas.microsoft.com/office/drawing/2014/main" id="{3AFA3A55-B617-AFB2-5038-2CE1312C42CD}"/>
              </a:ext>
            </a:extLst>
          </p:cNvPr>
          <p:cNvSpPr txBox="1"/>
          <p:nvPr/>
        </p:nvSpPr>
        <p:spPr>
          <a:xfrm>
            <a:off x="858670" y="3662858"/>
            <a:ext cx="60426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ea typeface="+mn-lt"/>
                <a:cs typeface="+mn-lt"/>
              </a:rPr>
              <a:t>This acts as a solid evidence to prove the instance of harassment and further helps in providing justice for the victim.</a:t>
            </a:r>
            <a:endParaRPr lang="en-US">
              <a:solidFill>
                <a:schemeClr val="tx2"/>
              </a:solidFill>
            </a:endParaRPr>
          </a:p>
        </p:txBody>
      </p:sp>
      <p:sp>
        <p:nvSpPr>
          <p:cNvPr id="40" name="TextBox 39">
            <a:extLst>
              <a:ext uri="{FF2B5EF4-FFF2-40B4-BE49-F238E27FC236}">
                <a16:creationId xmlns:a16="http://schemas.microsoft.com/office/drawing/2014/main" id="{9EA2C80A-4041-F9FB-1309-96E6386CDE25}"/>
              </a:ext>
            </a:extLst>
          </p:cNvPr>
          <p:cNvSpPr txBox="1"/>
          <p:nvPr/>
        </p:nvSpPr>
        <p:spPr>
          <a:xfrm>
            <a:off x="870754" y="4627444"/>
            <a:ext cx="40339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20000"/>
                    <a:lumOff val="80000"/>
                  </a:schemeClr>
                </a:solidFill>
              </a:rPr>
              <a:t>Creates Awareness</a:t>
            </a:r>
          </a:p>
        </p:txBody>
      </p:sp>
      <p:sp>
        <p:nvSpPr>
          <p:cNvPr id="41" name="TextBox 40">
            <a:extLst>
              <a:ext uri="{FF2B5EF4-FFF2-40B4-BE49-F238E27FC236}">
                <a16:creationId xmlns:a16="http://schemas.microsoft.com/office/drawing/2014/main" id="{3A57BA8A-E110-FC90-0F43-584EE2E7D377}"/>
              </a:ext>
            </a:extLst>
          </p:cNvPr>
          <p:cNvSpPr txBox="1"/>
          <p:nvPr/>
        </p:nvSpPr>
        <p:spPr>
          <a:xfrm>
            <a:off x="870044" y="5107247"/>
            <a:ext cx="60426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ea typeface="+mn-lt"/>
                <a:cs typeface="+mn-lt"/>
              </a:rPr>
              <a:t>By detecting and addressing incidents of sexual harassment, awareness is created through media coverage, online platforms.</a:t>
            </a:r>
            <a:endParaRPr lang="en-US">
              <a:solidFill>
                <a:schemeClr val="tx2"/>
              </a:solidFill>
            </a:endParaRPr>
          </a:p>
        </p:txBody>
      </p:sp>
      <p:sp>
        <p:nvSpPr>
          <p:cNvPr id="3" name="Rectangle 2">
            <a:extLst>
              <a:ext uri="{FF2B5EF4-FFF2-40B4-BE49-F238E27FC236}">
                <a16:creationId xmlns:a16="http://schemas.microsoft.com/office/drawing/2014/main" id="{65D9383D-FDF4-2892-5985-43274D58D966}"/>
              </a:ext>
            </a:extLst>
          </p:cNvPr>
          <p:cNvSpPr/>
          <p:nvPr/>
        </p:nvSpPr>
        <p:spPr>
          <a:xfrm>
            <a:off x="814638" y="6349999"/>
            <a:ext cx="1029368" cy="36094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A black and white logo&#10;&#10;Description automatically generated">
            <a:extLst>
              <a:ext uri="{FF2B5EF4-FFF2-40B4-BE49-F238E27FC236}">
                <a16:creationId xmlns:a16="http://schemas.microsoft.com/office/drawing/2014/main" id="{DFEB3802-B239-5129-D9DF-9F335E5D6381}"/>
              </a:ext>
            </a:extLst>
          </p:cNvPr>
          <p:cNvPicPr>
            <a:picLocks noChangeAspect="1"/>
          </p:cNvPicPr>
          <p:nvPr/>
        </p:nvPicPr>
        <p:blipFill>
          <a:blip r:embed="rId2"/>
          <a:stretch>
            <a:fillRect/>
          </a:stretch>
        </p:blipFill>
        <p:spPr>
          <a:xfrm>
            <a:off x="668" y="-581"/>
            <a:ext cx="2044700" cy="471062"/>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27177" y="898525"/>
            <a:ext cx="6811433" cy="764964"/>
          </a:xfrm>
        </p:spPr>
        <p:txBody>
          <a:bodyPr/>
          <a:lstStyle/>
          <a:p>
            <a:r>
              <a:rPr lang="en-US"/>
              <a:t>Approach</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25483" y="2062397"/>
            <a:ext cx="6417734" cy="4353134"/>
          </a:xfrm>
        </p:spPr>
        <p:txBody>
          <a:bodyPr vert="horz" lIns="91440" tIns="45720" rIns="91440" bIns="45720" rtlCol="0" anchor="t">
            <a:noAutofit/>
          </a:bodyPr>
          <a:lstStyle/>
          <a:p>
            <a:r>
              <a:rPr lang="en-US" sz="1800">
                <a:ea typeface="+mn-lt"/>
                <a:cs typeface="+mn-lt"/>
              </a:rPr>
              <a:t>Our model uses a CNN(Convolutional Neural Network) for detection since the dataset uses images using a Deep Learning model to make better detection. </a:t>
            </a:r>
          </a:p>
          <a:p>
            <a:endParaRPr lang="en-US" sz="1800">
              <a:ea typeface="+mn-lt"/>
              <a:cs typeface="+mn-lt"/>
            </a:endParaRPr>
          </a:p>
          <a:p>
            <a:r>
              <a:rPr lang="en-US" sz="1800">
                <a:ea typeface="+mn-lt"/>
                <a:cs typeface="+mn-lt"/>
              </a:rPr>
              <a:t>A dataset containing images will be used, out of which half will have harassment images, and the other half will show a normal work environment.</a:t>
            </a:r>
          </a:p>
          <a:p>
            <a:endParaRPr lang="en-US" sz="1800">
              <a:ea typeface="+mn-lt"/>
              <a:cs typeface="+mn-lt"/>
            </a:endParaRPr>
          </a:p>
          <a:p>
            <a:r>
              <a:rPr lang="en-US" sz="1800">
                <a:ea typeface="+mn-lt"/>
                <a:cs typeface="+mn-lt"/>
              </a:rPr>
              <a:t>We will follow an 80:20 split, where 80% of the images will be used for training our model, and the remaining 20% will be reserved for testing the model.</a:t>
            </a:r>
            <a:endParaRPr lang="en-US">
              <a:ea typeface="+mn-lt"/>
              <a:cs typeface="+mn-lt"/>
            </a:endParaRPr>
          </a:p>
          <a:p>
            <a:endParaRPr lang="en-US" sz="1800">
              <a:ea typeface="+mn-lt"/>
              <a:cs typeface="+mn-lt"/>
            </a:endParaRPr>
          </a:p>
          <a:p>
            <a:r>
              <a:rPr lang="en-US" sz="1800">
                <a:ea typeface="+mn-lt"/>
                <a:cs typeface="+mn-lt"/>
              </a:rPr>
              <a:t>To further enhance the accuracy of the detection system, we have implemented Transfer Learning techniques by leveraging pre-trained models such as VGG16, </a:t>
            </a:r>
            <a:r>
              <a:rPr lang="en-US" sz="1800" err="1">
                <a:ea typeface="+mn-lt"/>
                <a:cs typeface="+mn-lt"/>
              </a:rPr>
              <a:t>Xception</a:t>
            </a:r>
            <a:r>
              <a:rPr lang="en-US" sz="1800">
                <a:ea typeface="+mn-lt"/>
                <a:cs typeface="+mn-lt"/>
              </a:rPr>
              <a:t>, and others.</a:t>
            </a:r>
          </a:p>
          <a:p>
            <a:r>
              <a:rPr lang="en-US" sz="1800">
                <a:ea typeface="+mn-lt"/>
                <a:cs typeface="+mn-lt"/>
              </a:rPr>
              <a:t>These models have been trained on large-scale datasets and come with high accuracy levels. </a:t>
            </a:r>
            <a:endParaRPr lang="en-US" sz="1800"/>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a:p>
        </p:txBody>
      </p:sp>
      <p:sp>
        <p:nvSpPr>
          <p:cNvPr id="7" name="Rectangle 6">
            <a:extLst>
              <a:ext uri="{FF2B5EF4-FFF2-40B4-BE49-F238E27FC236}">
                <a16:creationId xmlns:a16="http://schemas.microsoft.com/office/drawing/2014/main" id="{F712FB5C-F85C-A83F-08D0-A67E5E5C622E}"/>
              </a:ext>
            </a:extLst>
          </p:cNvPr>
          <p:cNvSpPr/>
          <p:nvPr/>
        </p:nvSpPr>
        <p:spPr>
          <a:xfrm>
            <a:off x="4825164" y="6349999"/>
            <a:ext cx="1029368" cy="36094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A black and white logo&#10;&#10;Description automatically generated">
            <a:extLst>
              <a:ext uri="{FF2B5EF4-FFF2-40B4-BE49-F238E27FC236}">
                <a16:creationId xmlns:a16="http://schemas.microsoft.com/office/drawing/2014/main" id="{F92BB48F-D545-175F-E76C-1655CDDA8244}"/>
              </a:ext>
            </a:extLst>
          </p:cNvPr>
          <p:cNvPicPr>
            <a:picLocks noChangeAspect="1"/>
          </p:cNvPicPr>
          <p:nvPr/>
        </p:nvPicPr>
        <p:blipFill>
          <a:blip r:embed="rId2"/>
          <a:stretch>
            <a:fillRect/>
          </a:stretch>
        </p:blipFill>
        <p:spPr>
          <a:xfrm>
            <a:off x="10147300" y="-581"/>
            <a:ext cx="2044700" cy="471062"/>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43802" y="896112"/>
            <a:ext cx="7130671" cy="825462"/>
          </a:xfrm>
        </p:spPr>
        <p:txBody>
          <a:bodyPr>
            <a:noAutofit/>
          </a:bodyPr>
          <a:lstStyle/>
          <a:p>
            <a:r>
              <a:rPr lang="en-US" sz="4000"/>
              <a:t> Implementation</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902862"/>
            <a:ext cx="3200400" cy="365760"/>
          </a:xfrm>
        </p:spPr>
        <p:txBody>
          <a:bodyPr vert="horz" lIns="91440" tIns="45720" rIns="91440" bIns="45720" rtlCol="0" anchor="t">
            <a:noAutofit/>
          </a:bodyPr>
          <a:lstStyle/>
          <a:p>
            <a:r>
              <a:rPr lang="en-US"/>
              <a:t>Data preprocessing</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48519" y="2272010"/>
            <a:ext cx="3291385" cy="2258425"/>
          </a:xfrm>
        </p:spPr>
        <p:txBody>
          <a:bodyPr vert="horz" lIns="91440" tIns="45720" rIns="91440" bIns="45720" rtlCol="0" anchor="t">
            <a:noAutofit/>
          </a:bodyPr>
          <a:lstStyle/>
          <a:p>
            <a:r>
              <a:rPr lang="en-ZA">
                <a:ea typeface="+mn-lt"/>
                <a:cs typeface="+mn-lt"/>
              </a:rPr>
              <a:t>As we are dealing with an image dataset, we preprocess the images before applying the model to them.</a:t>
            </a:r>
            <a:endParaRPr lang="en-ZA"/>
          </a:p>
          <a:p>
            <a:r>
              <a:rPr lang="en-ZA">
                <a:ea typeface="+mn-lt"/>
                <a:cs typeface="+mn-lt"/>
              </a:rPr>
              <a:t>We will change the resolution while loading them into the model.</a:t>
            </a:r>
          </a:p>
          <a:p>
            <a:r>
              <a:rPr lang="en-ZA">
                <a:ea typeface="+mn-lt"/>
                <a:cs typeface="+mn-lt"/>
              </a:rPr>
              <a:t>Base model is utilized to extract high-level features from the images in the training and validation sets.</a:t>
            </a:r>
            <a:endParaRPr lang="en-ZA"/>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244962" y="1900509"/>
            <a:ext cx="4592695" cy="544501"/>
          </a:xfrm>
        </p:spPr>
        <p:txBody>
          <a:bodyPr vert="horz" lIns="91440" tIns="45720" rIns="91440" bIns="45720" rtlCol="0" anchor="t">
            <a:noAutofit/>
          </a:bodyPr>
          <a:lstStyle/>
          <a:p>
            <a:r>
              <a:rPr lang="en-US">
                <a:ea typeface="+mn-lt"/>
                <a:cs typeface="+mn-lt"/>
              </a:rPr>
              <a:t>CNN-Based Model</a:t>
            </a:r>
            <a:endParaRPr lang="en-US"/>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323758" y="2240259"/>
            <a:ext cx="3602565" cy="2289386"/>
          </a:xfrm>
        </p:spPr>
        <p:txBody>
          <a:bodyPr vert="horz" lIns="91440" tIns="45720" rIns="91440" bIns="45720" rtlCol="0" anchor="t">
            <a:noAutofit/>
          </a:bodyPr>
          <a:lstStyle/>
          <a:p>
            <a:r>
              <a:rPr lang="en-ZA">
                <a:ea typeface="+mn-lt"/>
                <a:cs typeface="+mn-lt"/>
              </a:rPr>
              <a:t>We introduce a CNN-based model and test the dataset. We prefer CNN over other neural networks because CNN has a unique architecture that works better with images.</a:t>
            </a:r>
            <a:endParaRPr lang="en-US">
              <a:ea typeface="+mn-lt"/>
              <a:cs typeface="+mn-lt"/>
            </a:endParaRPr>
          </a:p>
          <a:p>
            <a:r>
              <a:rPr lang="en-ZA">
                <a:ea typeface="+mn-lt"/>
                <a:cs typeface="+mn-lt"/>
              </a:rPr>
              <a:t>Like any other CNN-based model, we will have a stack of different layers in our model followed by some fully connected layers.</a:t>
            </a:r>
            <a:endParaRPr lang="en-US"/>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915924" y="4515760"/>
            <a:ext cx="5253566" cy="408093"/>
          </a:xfrm>
        </p:spPr>
        <p:txBody>
          <a:bodyPr vert="horz" lIns="91440" tIns="45720" rIns="91440" bIns="45720" rtlCol="0" anchor="t">
            <a:noAutofit/>
          </a:bodyPr>
          <a:lstStyle/>
          <a:p>
            <a:r>
              <a:rPr lang="en-ZA"/>
              <a:t>Train, evaluation and prediction</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a:t>20XX</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a:p>
        </p:txBody>
      </p:sp>
      <p:sp>
        <p:nvSpPr>
          <p:cNvPr id="13" name="Content Placeholder 3">
            <a:extLst>
              <a:ext uri="{FF2B5EF4-FFF2-40B4-BE49-F238E27FC236}">
                <a16:creationId xmlns:a16="http://schemas.microsoft.com/office/drawing/2014/main" id="{D1E75240-EAEA-AD36-061B-870632923B73}"/>
              </a:ext>
            </a:extLst>
          </p:cNvPr>
          <p:cNvSpPr txBox="1">
            <a:spLocks/>
          </p:cNvSpPr>
          <p:nvPr/>
        </p:nvSpPr>
        <p:spPr>
          <a:xfrm>
            <a:off x="960967" y="4900910"/>
            <a:ext cx="6862233" cy="1192952"/>
          </a:xfrm>
          <a:prstGeom prst="rect">
            <a:avLst/>
          </a:prstGeom>
        </p:spPr>
        <p:txBody>
          <a:bodyPr vert="horz" lIns="91440" tIns="45720" rIns="91440" bIns="45720" rtlCol="0" anchor="t">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a:t>We  train the model iteratively for a fixed number of epochs.</a:t>
            </a:r>
          </a:p>
          <a:p>
            <a:r>
              <a:rPr lang="en-ZA"/>
              <a:t>Once we are done with training, we evaluate the model using a test dataset to compute it's accuracy.</a:t>
            </a:r>
          </a:p>
          <a:p>
            <a:r>
              <a:rPr lang="en-ZA"/>
              <a:t>Finally we make use of the trained model to make predictions on any new data provided.</a:t>
            </a:r>
          </a:p>
        </p:txBody>
      </p:sp>
      <p:sp>
        <p:nvSpPr>
          <p:cNvPr id="5" name="Rectangle 4">
            <a:extLst>
              <a:ext uri="{FF2B5EF4-FFF2-40B4-BE49-F238E27FC236}">
                <a16:creationId xmlns:a16="http://schemas.microsoft.com/office/drawing/2014/main" id="{5B138C83-5C21-6FAE-CF72-3B2AB55A13B4}"/>
              </a:ext>
            </a:extLst>
          </p:cNvPr>
          <p:cNvSpPr/>
          <p:nvPr/>
        </p:nvSpPr>
        <p:spPr>
          <a:xfrm>
            <a:off x="856414" y="6391776"/>
            <a:ext cx="842210" cy="334210"/>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2" descr="A black background with blue text&#10;&#10;Description automatically generated">
            <a:extLst>
              <a:ext uri="{FF2B5EF4-FFF2-40B4-BE49-F238E27FC236}">
                <a16:creationId xmlns:a16="http://schemas.microsoft.com/office/drawing/2014/main" id="{403D4C94-1D67-ED43-9806-D653850E6BB4}"/>
              </a:ext>
            </a:extLst>
          </p:cNvPr>
          <p:cNvPicPr>
            <a:picLocks noChangeAspect="1"/>
          </p:cNvPicPr>
          <p:nvPr/>
        </p:nvPicPr>
        <p:blipFill>
          <a:blip r:embed="rId2"/>
          <a:stretch>
            <a:fillRect/>
          </a:stretch>
        </p:blipFill>
        <p:spPr>
          <a:xfrm>
            <a:off x="5347" y="-208892"/>
            <a:ext cx="2221832" cy="725259"/>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a:t>workflow</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a:t>20XX</a:t>
            </a:r>
          </a:p>
        </p:txBody>
      </p:sp>
      <p:sp>
        <p:nvSpPr>
          <p:cNvPr id="28" name="Rectangle 27">
            <a:extLst>
              <a:ext uri="{FF2B5EF4-FFF2-40B4-BE49-F238E27FC236}">
                <a16:creationId xmlns:a16="http://schemas.microsoft.com/office/drawing/2014/main" id="{95929EC7-984F-8239-4970-1F734980081B}"/>
              </a:ext>
            </a:extLst>
          </p:cNvPr>
          <p:cNvSpPr/>
          <p:nvPr/>
        </p:nvSpPr>
        <p:spPr>
          <a:xfrm>
            <a:off x="1843149" y="2263733"/>
            <a:ext cx="1919844" cy="979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 from CCTV Footage</a:t>
            </a:r>
          </a:p>
        </p:txBody>
      </p:sp>
      <p:sp>
        <p:nvSpPr>
          <p:cNvPr id="30" name="Arrow: Right 29">
            <a:extLst>
              <a:ext uri="{FF2B5EF4-FFF2-40B4-BE49-F238E27FC236}">
                <a16:creationId xmlns:a16="http://schemas.microsoft.com/office/drawing/2014/main" id="{38358D45-576B-2A94-DAC1-7A11B9190E99}"/>
              </a:ext>
            </a:extLst>
          </p:cNvPr>
          <p:cNvSpPr/>
          <p:nvPr/>
        </p:nvSpPr>
        <p:spPr>
          <a:xfrm>
            <a:off x="3871850" y="2459181"/>
            <a:ext cx="1187532" cy="5838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2B94E9-592B-DBF3-9798-C333BDB4001E}"/>
              </a:ext>
            </a:extLst>
          </p:cNvPr>
          <p:cNvSpPr/>
          <p:nvPr/>
        </p:nvSpPr>
        <p:spPr>
          <a:xfrm>
            <a:off x="5227616" y="2263733"/>
            <a:ext cx="1919844" cy="979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Preprocessing the video to frames</a:t>
            </a:r>
          </a:p>
        </p:txBody>
      </p:sp>
      <p:sp>
        <p:nvSpPr>
          <p:cNvPr id="32" name="Rectangle 31">
            <a:extLst>
              <a:ext uri="{FF2B5EF4-FFF2-40B4-BE49-F238E27FC236}">
                <a16:creationId xmlns:a16="http://schemas.microsoft.com/office/drawing/2014/main" id="{CA0EE2EB-AC2B-C612-06A0-35171C57FDA9}"/>
              </a:ext>
            </a:extLst>
          </p:cNvPr>
          <p:cNvSpPr/>
          <p:nvPr/>
        </p:nvSpPr>
        <p:spPr>
          <a:xfrm>
            <a:off x="8592291" y="2154875"/>
            <a:ext cx="1969324" cy="1088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Sending the processed data as input to the model</a:t>
            </a:r>
          </a:p>
        </p:txBody>
      </p:sp>
      <p:sp>
        <p:nvSpPr>
          <p:cNvPr id="33" name="Arrow: Right 32">
            <a:extLst>
              <a:ext uri="{FF2B5EF4-FFF2-40B4-BE49-F238E27FC236}">
                <a16:creationId xmlns:a16="http://schemas.microsoft.com/office/drawing/2014/main" id="{D66B2E64-A4AD-C8B0-84F2-42BF9764B5E8}"/>
              </a:ext>
            </a:extLst>
          </p:cNvPr>
          <p:cNvSpPr/>
          <p:nvPr/>
        </p:nvSpPr>
        <p:spPr>
          <a:xfrm>
            <a:off x="7305798" y="2459181"/>
            <a:ext cx="1187532" cy="5838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Curved Left 33">
            <a:extLst>
              <a:ext uri="{FF2B5EF4-FFF2-40B4-BE49-F238E27FC236}">
                <a16:creationId xmlns:a16="http://schemas.microsoft.com/office/drawing/2014/main" id="{CEAD8B71-006F-D521-A2CD-9DCA4B3D2D96}"/>
              </a:ext>
            </a:extLst>
          </p:cNvPr>
          <p:cNvSpPr/>
          <p:nvPr/>
        </p:nvSpPr>
        <p:spPr>
          <a:xfrm>
            <a:off x="10774383" y="2572986"/>
            <a:ext cx="940129" cy="2256311"/>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Right 34">
            <a:extLst>
              <a:ext uri="{FF2B5EF4-FFF2-40B4-BE49-F238E27FC236}">
                <a16:creationId xmlns:a16="http://schemas.microsoft.com/office/drawing/2014/main" id="{77673DF9-1345-40F1-6E58-B3D8289CC272}"/>
              </a:ext>
            </a:extLst>
          </p:cNvPr>
          <p:cNvSpPr/>
          <p:nvPr/>
        </p:nvSpPr>
        <p:spPr>
          <a:xfrm rot="10800000">
            <a:off x="7305797" y="4339440"/>
            <a:ext cx="1187532" cy="5838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AEBE635-AF71-B416-0982-E15D9E719883}"/>
              </a:ext>
            </a:extLst>
          </p:cNvPr>
          <p:cNvSpPr/>
          <p:nvPr/>
        </p:nvSpPr>
        <p:spPr>
          <a:xfrm>
            <a:off x="8641771" y="4143992"/>
            <a:ext cx="1919844" cy="979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Training the DL Model</a:t>
            </a:r>
          </a:p>
        </p:txBody>
      </p:sp>
      <p:sp>
        <p:nvSpPr>
          <p:cNvPr id="37" name="Rectangle 36">
            <a:extLst>
              <a:ext uri="{FF2B5EF4-FFF2-40B4-BE49-F238E27FC236}">
                <a16:creationId xmlns:a16="http://schemas.microsoft.com/office/drawing/2014/main" id="{83A892DB-47A5-3A31-D4C1-369C33424D0F}"/>
              </a:ext>
            </a:extLst>
          </p:cNvPr>
          <p:cNvSpPr/>
          <p:nvPr/>
        </p:nvSpPr>
        <p:spPr>
          <a:xfrm>
            <a:off x="5296888" y="4143992"/>
            <a:ext cx="1919844" cy="979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Evaluating the Accuracy of the model</a:t>
            </a:r>
          </a:p>
        </p:txBody>
      </p:sp>
      <p:sp>
        <p:nvSpPr>
          <p:cNvPr id="38" name="Rectangle 37">
            <a:extLst>
              <a:ext uri="{FF2B5EF4-FFF2-40B4-BE49-F238E27FC236}">
                <a16:creationId xmlns:a16="http://schemas.microsoft.com/office/drawing/2014/main" id="{6C33608E-79D3-FD16-7BE7-DDA960A27EDE}"/>
              </a:ext>
            </a:extLst>
          </p:cNvPr>
          <p:cNvSpPr/>
          <p:nvPr/>
        </p:nvSpPr>
        <p:spPr>
          <a:xfrm>
            <a:off x="1843148" y="4143992"/>
            <a:ext cx="1919844" cy="979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Storing the prediction in DB for analysis</a:t>
            </a:r>
          </a:p>
        </p:txBody>
      </p:sp>
      <p:sp>
        <p:nvSpPr>
          <p:cNvPr id="39" name="Arrow: Right 38">
            <a:extLst>
              <a:ext uri="{FF2B5EF4-FFF2-40B4-BE49-F238E27FC236}">
                <a16:creationId xmlns:a16="http://schemas.microsoft.com/office/drawing/2014/main" id="{B310603B-F47D-40DC-E971-8FD22AD204BD}"/>
              </a:ext>
            </a:extLst>
          </p:cNvPr>
          <p:cNvSpPr/>
          <p:nvPr/>
        </p:nvSpPr>
        <p:spPr>
          <a:xfrm rot="10800000">
            <a:off x="3871848" y="4339440"/>
            <a:ext cx="1187532" cy="5838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37EC323-0D7D-FA1A-6DB6-E7441CCF15F0}"/>
              </a:ext>
            </a:extLst>
          </p:cNvPr>
          <p:cNvSpPr/>
          <p:nvPr/>
        </p:nvSpPr>
        <p:spPr>
          <a:xfrm>
            <a:off x="1417888" y="6365039"/>
            <a:ext cx="842210" cy="334210"/>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A black background with blue text&#10;&#10;Description automatically generated">
            <a:extLst>
              <a:ext uri="{FF2B5EF4-FFF2-40B4-BE49-F238E27FC236}">
                <a16:creationId xmlns:a16="http://schemas.microsoft.com/office/drawing/2014/main" id="{27F649BE-7843-67B8-C503-918664A0B60E}"/>
              </a:ext>
            </a:extLst>
          </p:cNvPr>
          <p:cNvPicPr>
            <a:picLocks noChangeAspect="1"/>
          </p:cNvPicPr>
          <p:nvPr/>
        </p:nvPicPr>
        <p:blipFill>
          <a:blip r:embed="rId2"/>
          <a:stretch>
            <a:fillRect/>
          </a:stretch>
        </p:blipFill>
        <p:spPr>
          <a:xfrm>
            <a:off x="10071768" y="-168787"/>
            <a:ext cx="2221832" cy="725259"/>
          </a:xfrm>
          <a:prstGeom prst="rect">
            <a:avLst/>
          </a:prstGeom>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E507A08B-DCB0-4B9D-A025-EFEE54EC302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B19A930-1B99-4E6A-8FC0-F4EC96DB90C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TM33968143</Template>
  <TotalTime>1</TotalTime>
  <Words>1272</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Arial,Sans-Serif</vt:lpstr>
      <vt:lpstr>Avenir Next LT Pro</vt:lpstr>
      <vt:lpstr>Calibri</vt:lpstr>
      <vt:lpstr>Office Theme</vt:lpstr>
      <vt:lpstr>Detection of sexual harassment </vt:lpstr>
      <vt:lpstr>Agenda</vt:lpstr>
      <vt:lpstr>Introduction</vt:lpstr>
      <vt:lpstr>Project Description</vt:lpstr>
      <vt:lpstr>Concept and idea</vt:lpstr>
      <vt:lpstr>Impact of this idea</vt:lpstr>
      <vt:lpstr>Approach</vt:lpstr>
      <vt:lpstr> Implementation</vt:lpstr>
      <vt:lpstr>workflow</vt:lpstr>
      <vt:lpstr>timeline</vt:lpstr>
      <vt:lpstr>features</vt:lpstr>
      <vt:lpstr>Tech stack</vt:lpstr>
      <vt:lpstr>SCALABILTY</vt:lpstr>
      <vt:lpstr>Business model</vt:lpstr>
      <vt:lpstr>Proof of concept</vt:lpstr>
      <vt:lpstr>Demo link</vt:lpstr>
      <vt:lpstr>MEET THE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NAGA SUDHARSHAN K</cp:lastModifiedBy>
  <cp:revision>7</cp:revision>
  <dcterms:created xsi:type="dcterms:W3CDTF">2023-07-13T17:36:02Z</dcterms:created>
  <dcterms:modified xsi:type="dcterms:W3CDTF">2023-07-23T17:28:17Z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