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69CD5BF-BD1A-4895-9EA5-D0E4A8B502BE}" type="datetimeFigureOut">
              <a:rPr lang="en-IN" smtClean="0"/>
              <a:t>27-01-2023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F1C3718-E7DB-4DD2-AC3B-84DCC14D5E9B}" type="slidenum">
              <a:rPr lang="en-IN" smtClean="0"/>
              <a:t>‹#›</a:t>
            </a:fld>
            <a:endParaRPr lang="en-IN"/>
          </a:p>
        </p:txBody>
      </p:sp>
    </p:spTree>
    <p:extLst>
      <p:ext uri="{BB962C8B-B14F-4D97-AF65-F5344CB8AC3E}">
        <p14:creationId xmlns:p14="http://schemas.microsoft.com/office/powerpoint/2010/main" val="18689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600" y="616332"/>
            <a:ext cx="8072799"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1CE5A03C-47A8-4608-B739-DCD2BAFFBFB9}" type="datetime1">
              <a:rPr lang="en-US" spc="-5" smtClean="0"/>
              <a:t>1/27/2023</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B586D8C9-6937-4ABF-AB6D-4D436A16A364}" type="datetime1">
              <a:rPr lang="en-US" spc="-5" smtClean="0"/>
              <a:t>1/27/2023</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6" name="Holder 6"/>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A90E90D-3E19-4099-B618-06C9DD9E2B8F}" type="datetime1">
              <a:rPr lang="en-US" spc="-5" smtClean="0"/>
              <a:t>1/27/2023</a:t>
            </a:fld>
            <a:endParaRPr spc="-5" dirty="0"/>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4" name="Holder 4"/>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89EE49AB-8AC0-4452-B5AF-F369F05D3A30}" type="datetime1">
              <a:rPr lang="en-US" spc="-5" smtClean="0"/>
              <a:t>1/27/2023</a:t>
            </a:fld>
            <a:endParaRPr spc="-5" dirty="0"/>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0" y="539495"/>
            <a:ext cx="4392166" cy="86258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3" name="Holder 3"/>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24F81F3-3315-4D2C-972E-96C6B1D4473B}" type="datetime1">
              <a:rPr lang="en-US" spc="-5" smtClean="0"/>
              <a:t>1/27/2023</a:t>
            </a:fld>
            <a:endParaRPr spc="-5" dirty="0"/>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60624" y="2528847"/>
            <a:ext cx="5422750" cy="1031239"/>
          </a:xfrm>
          <a:prstGeom prst="rect">
            <a:avLst/>
          </a:prstGeom>
        </p:spPr>
        <p:txBody>
          <a:bodyPr wrap="square" lIns="0" tIns="0" rIns="0" bIns="0">
            <a:spAutoFit/>
          </a:bodyPr>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51009" y="1664462"/>
            <a:ext cx="8441981" cy="2327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28642" y="6475983"/>
            <a:ext cx="720089"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a:xfrm>
            <a:off x="535635" y="6475983"/>
            <a:ext cx="735965"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fld id="{EA723EAD-84B2-42F9-8388-F22D80B5654E}" type="datetime1">
              <a:rPr lang="en-US" spc="-5" smtClean="0"/>
              <a:t>1/27/2023</a:t>
            </a:fld>
            <a:endParaRPr spc="-5" dirty="0"/>
          </a:p>
        </p:txBody>
      </p:sp>
      <p:sp>
        <p:nvSpPr>
          <p:cNvPr id="6" name="Holder 6"/>
          <p:cNvSpPr>
            <a:spLocks noGrp="1"/>
          </p:cNvSpPr>
          <p:nvPr>
            <p:ph type="sldNum" sz="quarter" idx="7"/>
          </p:nvPr>
        </p:nvSpPr>
        <p:spPr>
          <a:xfrm>
            <a:off x="8496554" y="6475983"/>
            <a:ext cx="12827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1100" y="1600074"/>
            <a:ext cx="6881800" cy="1404872"/>
          </a:xfrm>
          <a:prstGeom prst="rect">
            <a:avLst/>
          </a:prstGeom>
        </p:spPr>
        <p:txBody>
          <a:bodyPr vert="horz" wrap="square" lIns="0" tIns="8890" rIns="0" bIns="0" rtlCol="0">
            <a:spAutoFit/>
          </a:bodyPr>
          <a:lstStyle/>
          <a:p>
            <a:pPr marL="12065" marR="5080" algn="ctr">
              <a:lnSpc>
                <a:spcPct val="101600"/>
              </a:lnSpc>
              <a:spcBef>
                <a:spcPts val="70"/>
              </a:spcBef>
            </a:pPr>
            <a:r>
              <a:rPr sz="1600" b="1" spc="-25" dirty="0">
                <a:latin typeface="Times New Roman"/>
                <a:cs typeface="Times New Roman"/>
              </a:rPr>
              <a:t>DEPARTMENT </a:t>
            </a:r>
            <a:r>
              <a:rPr sz="1600" b="1" spc="-5" dirty="0">
                <a:latin typeface="Times New Roman"/>
                <a:cs typeface="Times New Roman"/>
              </a:rPr>
              <a:t>OF COMPUTER SCIENCE</a:t>
            </a:r>
            <a:r>
              <a:rPr sz="1600" b="1" spc="-125" dirty="0">
                <a:latin typeface="Times New Roman"/>
                <a:cs typeface="Times New Roman"/>
              </a:rPr>
              <a:t> </a:t>
            </a:r>
            <a:r>
              <a:rPr sz="1600" b="1" dirty="0">
                <a:latin typeface="Times New Roman"/>
                <a:cs typeface="Times New Roman"/>
              </a:rPr>
              <a:t>&amp;  </a:t>
            </a:r>
            <a:r>
              <a:rPr sz="1600" b="1" spc="-5" dirty="0">
                <a:latin typeface="Times New Roman"/>
                <a:cs typeface="Times New Roman"/>
              </a:rPr>
              <a:t>ENGINEERING </a:t>
            </a:r>
            <a:endParaRPr lang="en-IN" sz="1600" b="1" spc="-5" dirty="0">
              <a:latin typeface="Times New Roman"/>
              <a:cs typeface="Times New Roman"/>
            </a:endParaRPr>
          </a:p>
          <a:p>
            <a:pPr marL="12065" marR="5080" algn="ctr">
              <a:lnSpc>
                <a:spcPct val="101600"/>
              </a:lnSpc>
              <a:spcBef>
                <a:spcPts val="70"/>
              </a:spcBef>
            </a:pPr>
            <a:r>
              <a:rPr sz="1600" b="1" spc="-5" dirty="0">
                <a:latin typeface="Times New Roman"/>
                <a:cs typeface="Times New Roman"/>
              </a:rPr>
              <a:t>SCHOOL OF COMPUTING  </a:t>
            </a:r>
            <a:endParaRPr lang="en-IN" sz="1600" b="1" spc="-5" dirty="0">
              <a:latin typeface="Times New Roman"/>
              <a:cs typeface="Times New Roman"/>
            </a:endParaRPr>
          </a:p>
          <a:p>
            <a:pPr algn="ctr"/>
            <a:r>
              <a:rPr sz="1600" b="1" spc="-5" dirty="0">
                <a:latin typeface="Times New Roman"/>
                <a:cs typeface="Times New Roman"/>
              </a:rPr>
              <a:t>INITIALREVIEW</a:t>
            </a:r>
            <a:endParaRPr lang="en-US" sz="1600" b="1" spc="-5" dirty="0">
              <a:latin typeface="Times New Roman"/>
              <a:cs typeface="Times New Roman"/>
            </a:endParaRPr>
          </a:p>
          <a:p>
            <a:pPr marL="12065" marR="5080" algn="ctr">
              <a:lnSpc>
                <a:spcPct val="101600"/>
              </a:lnSpc>
              <a:spcBef>
                <a:spcPts val="70"/>
              </a:spcBef>
            </a:pPr>
            <a:endParaRPr sz="2000"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Liver disorder diagnosis using Machine Learning technique</a:t>
            </a:r>
            <a:endParaRPr lang="en-US" sz="20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ftr" sz="quarter" idx="5"/>
          </p:nvPr>
        </p:nvSpPr>
        <p:spPr>
          <a:xfrm>
            <a:off x="4128642" y="6475983"/>
            <a:ext cx="1052958"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IN" spc="-5" dirty="0"/>
              <a:t>150</a:t>
            </a:r>
            <a:endParaRPr spc="-5"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a:t>
            </a:fld>
            <a:endParaRPr dirty="0"/>
          </a:p>
        </p:txBody>
      </p:sp>
      <p:sp>
        <p:nvSpPr>
          <p:cNvPr id="3" name="object 3"/>
          <p:cNvSpPr txBox="1"/>
          <p:nvPr/>
        </p:nvSpPr>
        <p:spPr>
          <a:xfrm>
            <a:off x="4848730" y="4803191"/>
            <a:ext cx="3647824" cy="911809"/>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PRESENTED</a:t>
            </a:r>
            <a:r>
              <a:rPr sz="1400" b="1" spc="-75" dirty="0">
                <a:latin typeface="Times New Roman"/>
                <a:cs typeface="Times New Roman"/>
              </a:rPr>
              <a:t> </a:t>
            </a:r>
            <a:r>
              <a:rPr sz="1400" b="1" spc="-5" dirty="0">
                <a:latin typeface="Times New Roman"/>
                <a:cs typeface="Times New Roman"/>
              </a:rPr>
              <a:t>BY</a:t>
            </a:r>
            <a:endParaRPr lang="en-IN" sz="1400" b="1" spc="-5" dirty="0">
              <a:latin typeface="Times New Roman"/>
              <a:cs typeface="Times New Roman"/>
            </a:endParaRPr>
          </a:p>
          <a:p>
            <a:pPr marL="12700">
              <a:lnSpc>
                <a:spcPct val="100000"/>
              </a:lnSpc>
              <a:spcBef>
                <a:spcPts val="100"/>
              </a:spcBef>
            </a:pPr>
            <a:r>
              <a:rPr lang="en-IN" sz="1400" b="1" spc="-5" dirty="0">
                <a:latin typeface="Times New Roman"/>
                <a:cs typeface="Times New Roman"/>
              </a:rPr>
              <a:t>1.A.Sai </a:t>
            </a:r>
            <a:r>
              <a:rPr lang="en-IN" sz="1400" b="1" spc="-5" dirty="0" err="1">
                <a:latin typeface="Times New Roman"/>
                <a:cs typeface="Times New Roman"/>
              </a:rPr>
              <a:t>charan</a:t>
            </a:r>
            <a:r>
              <a:rPr lang="en-IN" sz="1400" b="1" spc="-5" dirty="0">
                <a:latin typeface="Times New Roman"/>
                <a:cs typeface="Times New Roman"/>
              </a:rPr>
              <a:t>(VTU12765)(19UECS0045)</a:t>
            </a:r>
          </a:p>
          <a:p>
            <a:pPr marL="12700">
              <a:lnSpc>
                <a:spcPct val="100000"/>
              </a:lnSpc>
              <a:spcBef>
                <a:spcPts val="100"/>
              </a:spcBef>
            </a:pPr>
            <a:r>
              <a:rPr lang="en-IN" sz="1400" b="1" spc="-5" dirty="0">
                <a:latin typeface="Times New Roman"/>
                <a:cs typeface="Times New Roman"/>
              </a:rPr>
              <a:t>2.M.Harichandana(VTU14072)(19UECS0625)</a:t>
            </a:r>
          </a:p>
          <a:p>
            <a:pPr marL="12700">
              <a:lnSpc>
                <a:spcPct val="100000"/>
              </a:lnSpc>
              <a:spcBef>
                <a:spcPts val="100"/>
              </a:spcBef>
            </a:pPr>
            <a:r>
              <a:rPr lang="en-IN" sz="1400" b="1" spc="-5" dirty="0">
                <a:latin typeface="Times New Roman"/>
                <a:cs typeface="Times New Roman"/>
              </a:rPr>
              <a:t>3.G.Likitha(VTU12771)(19UECS0268)</a:t>
            </a:r>
          </a:p>
        </p:txBody>
      </p:sp>
      <p:sp>
        <p:nvSpPr>
          <p:cNvPr id="5" name="object 5"/>
          <p:cNvSpPr txBox="1"/>
          <p:nvPr/>
        </p:nvSpPr>
        <p:spPr>
          <a:xfrm>
            <a:off x="549922" y="4811605"/>
            <a:ext cx="2564173" cy="45653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SUPERVISED</a:t>
            </a:r>
            <a:r>
              <a:rPr sz="1400" b="1" spc="-70" dirty="0">
                <a:latin typeface="Times New Roman"/>
                <a:cs typeface="Times New Roman"/>
              </a:rPr>
              <a:t> </a:t>
            </a:r>
            <a:r>
              <a:rPr sz="1400" b="1" spc="-5" dirty="0">
                <a:latin typeface="Times New Roman"/>
                <a:cs typeface="Times New Roman"/>
              </a:rPr>
              <a:t>BY</a:t>
            </a:r>
            <a:endParaRPr lang="en-IN" sz="1400" b="1" spc="-5" dirty="0">
              <a:latin typeface="Times New Roman"/>
              <a:cs typeface="Times New Roman"/>
            </a:endParaRPr>
          </a:p>
          <a:p>
            <a:pPr marL="12700">
              <a:lnSpc>
                <a:spcPct val="100000"/>
              </a:lnSpc>
              <a:spcBef>
                <a:spcPts val="100"/>
              </a:spcBef>
            </a:pPr>
            <a:r>
              <a:rPr lang="en-IN" sz="1400" b="1" spc="-5" dirty="0" err="1">
                <a:latin typeface="Times New Roman"/>
                <a:cs typeface="Times New Roman"/>
              </a:rPr>
              <a:t>Mr.Manivannan.D</a:t>
            </a:r>
            <a:endParaRPr sz="1400" dirty="0">
              <a:latin typeface="Times New Roman"/>
              <a:cs typeface="Times New Roman"/>
            </a:endParaRPr>
          </a:p>
        </p:txBody>
      </p:sp>
      <p:sp>
        <p:nvSpPr>
          <p:cNvPr id="10" name="Date Placeholder 9">
            <a:extLst>
              <a:ext uri="{FF2B5EF4-FFF2-40B4-BE49-F238E27FC236}">
                <a16:creationId xmlns:a16="http://schemas.microsoft.com/office/drawing/2014/main" id="{AE92E23E-1ED9-4881-B055-7436DD4C9741}"/>
              </a:ext>
            </a:extLst>
          </p:cNvPr>
          <p:cNvSpPr>
            <a:spLocks noGrp="1"/>
          </p:cNvSpPr>
          <p:nvPr>
            <p:ph type="dt" sz="half" idx="6"/>
          </p:nvPr>
        </p:nvSpPr>
        <p:spPr/>
        <p:txBody>
          <a:bodyPr/>
          <a:lstStyle/>
          <a:p>
            <a:pPr marL="12700">
              <a:lnSpc>
                <a:spcPts val="1240"/>
              </a:lnSpc>
            </a:pPr>
            <a:fld id="{C4EC10C3-7543-45B1-B257-8C3B3E23DDE0}" type="datetime1">
              <a:rPr lang="en-US" spc="-5" smtClean="0"/>
              <a:t>1/27/2023</a:t>
            </a:fld>
            <a:endParaRPr lang="en-US"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2F565878-8DEF-4C04-AC09-D586033F9EB1}" type="datetime1">
              <a:rPr lang="en-US" spc="-5" smtClean="0"/>
              <a:t>1/27/2023</a:t>
            </a:fld>
            <a:endParaRPr spc="-5" dirty="0"/>
          </a:p>
        </p:txBody>
      </p:sp>
      <p:sp>
        <p:nvSpPr>
          <p:cNvPr id="4" name="object 4"/>
          <p:cNvSpPr txBox="1">
            <a:spLocks noGrp="1"/>
          </p:cNvSpPr>
          <p:nvPr>
            <p:ph type="ftr" sz="quarter" idx="5"/>
          </p:nvPr>
        </p:nvSpPr>
        <p:spPr>
          <a:xfrm>
            <a:off x="4128642" y="6475983"/>
            <a:ext cx="1052958"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IN" spc="-5" dirty="0"/>
              <a:t>150</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a:t>
            </a:fld>
            <a:endParaRPr dirty="0"/>
          </a:p>
        </p:txBody>
      </p:sp>
      <p:sp>
        <p:nvSpPr>
          <p:cNvPr id="2" name="object 2"/>
          <p:cNvSpPr txBox="1">
            <a:spLocks noGrp="1"/>
          </p:cNvSpPr>
          <p:nvPr>
            <p:ph type="title"/>
          </p:nvPr>
        </p:nvSpPr>
        <p:spPr>
          <a:xfrm>
            <a:off x="535598" y="616332"/>
            <a:ext cx="4881245" cy="391160"/>
          </a:xfrm>
          <a:prstGeom prst="rect">
            <a:avLst/>
          </a:prstGeom>
        </p:spPr>
        <p:txBody>
          <a:bodyPr vert="horz" wrap="square" lIns="0" tIns="12700" rIns="0" bIns="0" rtlCol="0">
            <a:spAutoFit/>
          </a:bodyPr>
          <a:lstStyle/>
          <a:p>
            <a:pPr marL="12700">
              <a:lnSpc>
                <a:spcPct val="100000"/>
              </a:lnSpc>
              <a:spcBef>
                <a:spcPts val="100"/>
              </a:spcBef>
            </a:pPr>
            <a:r>
              <a:rPr sz="2400" spc="-5" dirty="0"/>
              <a:t>PROJECT TITLE</a:t>
            </a:r>
            <a:r>
              <a:rPr sz="2400" spc="-120" dirty="0"/>
              <a:t> </a:t>
            </a:r>
            <a:r>
              <a:rPr sz="2400" spc="-20" dirty="0"/>
              <a:t>JUSTIFICATION</a:t>
            </a:r>
            <a:endParaRPr sz="2400"/>
          </a:p>
        </p:txBody>
      </p:sp>
      <p:sp>
        <p:nvSpPr>
          <p:cNvPr id="8" name="TextBox 7">
            <a:extLst>
              <a:ext uri="{FF2B5EF4-FFF2-40B4-BE49-F238E27FC236}">
                <a16:creationId xmlns:a16="http://schemas.microsoft.com/office/drawing/2014/main" id="{A956EF56-EFE3-468E-AE95-55E6ED805F29}"/>
              </a:ext>
            </a:extLst>
          </p:cNvPr>
          <p:cNvSpPr txBox="1"/>
          <p:nvPr/>
        </p:nvSpPr>
        <p:spPr>
          <a:xfrm>
            <a:off x="523129" y="1600200"/>
            <a:ext cx="7973425" cy="3046988"/>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project helps in the real time detection of liver disease. Also this project uses machine learning algorithm. It uses the previous datasets to compare the images to determine the result. So the title was named as </a:t>
            </a:r>
            <a:r>
              <a:rPr lang="en-IN" sz="2400" dirty="0">
                <a:latin typeface="Times New Roman" panose="02020603050405020304" pitchFamily="18" charset="0"/>
                <a:cs typeface="Times New Roman" panose="02020603050405020304" pitchFamily="18" charset="0"/>
              </a:rPr>
              <a:t>Liver disorder diagnosis using Machine Learning technique</a:t>
            </a:r>
            <a:r>
              <a:rPr lang="en-IN"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just"/>
            <a:endParaRPr lang="en-US" sz="2400" dirty="0">
              <a:latin typeface="Arial Black" pitchFamily="34" charset="0"/>
            </a:endParaRPr>
          </a:p>
          <a:p>
            <a:pPr algn="just"/>
            <a:endParaRPr lang="en-US" sz="2400" dirty="0">
              <a:latin typeface="Times New Roman"/>
              <a:cs typeface="Times New Roman"/>
            </a:endParaRPr>
          </a:p>
          <a:p>
            <a:pPr algn="just"/>
            <a:r>
              <a:rPr lang="en-US"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9D0F0D0-850C-41F4-A9E3-74C6B86CBB58}" type="datetime1">
              <a:rPr lang="en-US" spc="-5" smtClean="0"/>
              <a:t>1/27/2023</a:t>
            </a:fld>
            <a:endParaRPr spc="-5" dirty="0"/>
          </a:p>
        </p:txBody>
      </p:sp>
      <p:sp>
        <p:nvSpPr>
          <p:cNvPr id="4" name="object 4"/>
          <p:cNvSpPr txBox="1">
            <a:spLocks noGrp="1"/>
          </p:cNvSpPr>
          <p:nvPr>
            <p:ph type="ftr" sz="quarter" idx="5"/>
          </p:nvPr>
        </p:nvSpPr>
        <p:spPr>
          <a:xfrm>
            <a:off x="4128642" y="6475983"/>
            <a:ext cx="1129158"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IN" spc="-5" dirty="0"/>
              <a:t>150</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a:t>
            </a:fld>
            <a:endParaRPr dirty="0"/>
          </a:p>
        </p:txBody>
      </p:sp>
      <p:sp>
        <p:nvSpPr>
          <p:cNvPr id="2" name="object 2"/>
          <p:cNvSpPr txBox="1">
            <a:spLocks noGrp="1"/>
          </p:cNvSpPr>
          <p:nvPr>
            <p:ph type="title"/>
          </p:nvPr>
        </p:nvSpPr>
        <p:spPr>
          <a:xfrm>
            <a:off x="535600" y="616332"/>
            <a:ext cx="5901690" cy="391160"/>
          </a:xfrm>
          <a:prstGeom prst="rect">
            <a:avLst/>
          </a:prstGeom>
        </p:spPr>
        <p:txBody>
          <a:bodyPr vert="horz" wrap="square" lIns="0" tIns="12700" rIns="0" bIns="0" rtlCol="0">
            <a:spAutoFit/>
          </a:bodyPr>
          <a:lstStyle/>
          <a:p>
            <a:pPr marL="12700">
              <a:lnSpc>
                <a:spcPct val="100000"/>
              </a:lnSpc>
              <a:spcBef>
                <a:spcPts val="100"/>
              </a:spcBef>
            </a:pPr>
            <a:r>
              <a:rPr sz="2400" spc="-5" dirty="0"/>
              <a:t>OBJECTIVE </a:t>
            </a:r>
            <a:r>
              <a:rPr sz="2400" dirty="0"/>
              <a:t>&amp; </a:t>
            </a:r>
            <a:r>
              <a:rPr sz="2400" spc="-5" dirty="0"/>
              <a:t>SCOPE OF THE</a:t>
            </a:r>
            <a:r>
              <a:rPr sz="2400" spc="-215" dirty="0"/>
              <a:t> </a:t>
            </a:r>
            <a:r>
              <a:rPr sz="2400" spc="-5" dirty="0"/>
              <a:t>PROJECT</a:t>
            </a:r>
            <a:endParaRPr sz="2400"/>
          </a:p>
        </p:txBody>
      </p:sp>
      <p:sp>
        <p:nvSpPr>
          <p:cNvPr id="6" name="TextBox 5">
            <a:extLst>
              <a:ext uri="{FF2B5EF4-FFF2-40B4-BE49-F238E27FC236}">
                <a16:creationId xmlns:a16="http://schemas.microsoft.com/office/drawing/2014/main" id="{AB6A3F36-DF41-452C-8369-C6DEBAECCC64}"/>
              </a:ext>
            </a:extLst>
          </p:cNvPr>
          <p:cNvSpPr txBox="1"/>
          <p:nvPr/>
        </p:nvSpPr>
        <p:spPr>
          <a:xfrm>
            <a:off x="685800" y="1425972"/>
            <a:ext cx="7620000" cy="3354765"/>
          </a:xfrm>
          <a:prstGeom prst="rect">
            <a:avLst/>
          </a:prstGeom>
          <a:noFill/>
        </p:spPr>
        <p:txBody>
          <a:bodyPr wrap="square" rtlCol="0">
            <a:spAutoFit/>
          </a:bodyPr>
          <a:lstStyle/>
          <a:p>
            <a:pPr algn="justLow"/>
            <a:r>
              <a:rPr lang="en-IN" sz="2400" b="1" dirty="0">
                <a:latin typeface="Times New Roman" panose="02020603050405020304" pitchFamily="18" charset="0"/>
                <a:cs typeface="Times New Roman" panose="02020603050405020304" pitchFamily="18" charset="0"/>
              </a:rPr>
              <a:t>Objective</a:t>
            </a:r>
            <a:r>
              <a:rPr lang="en-IN"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objective of the system is to build a real time liver disease detection system which uses data from previous datasets to determine the extent of liver disease.</a:t>
            </a:r>
          </a:p>
          <a:p>
            <a:pPr algn="just"/>
            <a:endParaRPr lang="en-IN" sz="2000" dirty="0">
              <a:latin typeface="Times New Roman" panose="02020603050405020304" pitchFamily="18" charset="0"/>
              <a:cs typeface="Times New Roman" panose="02020603050405020304" pitchFamily="18" charset="0"/>
            </a:endParaRPr>
          </a:p>
          <a:p>
            <a:pPr algn="justLow"/>
            <a:r>
              <a:rPr lang="en-IN" sz="2400" b="1" dirty="0">
                <a:latin typeface="Times New Roman" panose="02020603050405020304" pitchFamily="18" charset="0"/>
                <a:cs typeface="Times New Roman" panose="02020603050405020304" pitchFamily="18" charset="0"/>
              </a:rPr>
              <a:t>Scope</a:t>
            </a:r>
            <a:r>
              <a:rPr lang="en-IN"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It helps detect liver disease and disorder by making it easier by using old data to understand the symptoms of liver disease.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91C4A43C-7C4F-4EF7-956F-F358244AFE34}" type="datetime1">
              <a:rPr lang="en-US" spc="-5" smtClean="0"/>
              <a:t>1/27/2023</a:t>
            </a:fld>
            <a:endParaRPr spc="-5" dirty="0"/>
          </a:p>
        </p:txBody>
      </p:sp>
      <p:sp>
        <p:nvSpPr>
          <p:cNvPr id="5" name="object 5"/>
          <p:cNvSpPr txBox="1">
            <a:spLocks noGrp="1"/>
          </p:cNvSpPr>
          <p:nvPr>
            <p:ph type="ftr" sz="quarter" idx="5"/>
          </p:nvPr>
        </p:nvSpPr>
        <p:spPr>
          <a:xfrm>
            <a:off x="4114800" y="6475983"/>
            <a:ext cx="1129158"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IN" spc="-5" dirty="0"/>
              <a:t>150</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a:t>
            </a:fld>
            <a:endParaRPr dirty="0"/>
          </a:p>
        </p:txBody>
      </p:sp>
      <p:sp>
        <p:nvSpPr>
          <p:cNvPr id="2" name="object 2"/>
          <p:cNvSpPr txBox="1">
            <a:spLocks noGrp="1"/>
          </p:cNvSpPr>
          <p:nvPr>
            <p:ph type="title"/>
          </p:nvPr>
        </p:nvSpPr>
        <p:spPr>
          <a:xfrm>
            <a:off x="535600" y="616332"/>
            <a:ext cx="4437380" cy="391160"/>
          </a:xfrm>
          <a:prstGeom prst="rect">
            <a:avLst/>
          </a:prstGeom>
        </p:spPr>
        <p:txBody>
          <a:bodyPr vert="horz" wrap="square" lIns="0" tIns="12700" rIns="0" bIns="0" rtlCol="0">
            <a:spAutoFit/>
          </a:bodyPr>
          <a:lstStyle/>
          <a:p>
            <a:pPr marL="12700">
              <a:lnSpc>
                <a:spcPct val="100000"/>
              </a:lnSpc>
              <a:spcBef>
                <a:spcPts val="100"/>
              </a:spcBef>
            </a:pPr>
            <a:r>
              <a:rPr sz="2400" spc="-5" dirty="0"/>
              <a:t>TIME PLAN OF THE</a:t>
            </a:r>
            <a:r>
              <a:rPr sz="2400" spc="-215" dirty="0"/>
              <a:t> </a:t>
            </a:r>
            <a:r>
              <a:rPr sz="2400" spc="-5" dirty="0"/>
              <a:t>PROJECT</a:t>
            </a:r>
            <a:endParaRPr sz="2400"/>
          </a:p>
        </p:txBody>
      </p:sp>
      <p:graphicFrame>
        <p:nvGraphicFramePr>
          <p:cNvPr id="3" name="object 3"/>
          <p:cNvGraphicFramePr>
            <a:graphicFrameLocks noGrp="1"/>
          </p:cNvGraphicFramePr>
          <p:nvPr>
            <p:extLst>
              <p:ext uri="{D42A27DB-BD31-4B8C-83A1-F6EECF244321}">
                <p14:modId xmlns:p14="http://schemas.microsoft.com/office/powerpoint/2010/main" val="2315574776"/>
              </p:ext>
            </p:extLst>
          </p:nvPr>
        </p:nvGraphicFramePr>
        <p:xfrm>
          <a:off x="783100" y="1664462"/>
          <a:ext cx="7446499" cy="2318198"/>
        </p:xfrm>
        <a:graphic>
          <a:graphicData uri="http://schemas.openxmlformats.org/drawingml/2006/table">
            <a:tbl>
              <a:tblPr firstRow="1" bandRow="1">
                <a:tableStyleId>{2D5ABB26-0587-4C30-8999-92F81FD0307C}</a:tableStyleId>
              </a:tblPr>
              <a:tblGrid>
                <a:gridCol w="1904272">
                  <a:extLst>
                    <a:ext uri="{9D8B030D-6E8A-4147-A177-3AD203B41FA5}">
                      <a16:colId xmlns:a16="http://schemas.microsoft.com/office/drawing/2014/main" val="20001"/>
                    </a:ext>
                  </a:extLst>
                </a:gridCol>
                <a:gridCol w="2073647">
                  <a:extLst>
                    <a:ext uri="{9D8B030D-6E8A-4147-A177-3AD203B41FA5}">
                      <a16:colId xmlns:a16="http://schemas.microsoft.com/office/drawing/2014/main" val="20002"/>
                    </a:ext>
                  </a:extLst>
                </a:gridCol>
                <a:gridCol w="1734290">
                  <a:extLst>
                    <a:ext uri="{9D8B030D-6E8A-4147-A177-3AD203B41FA5}">
                      <a16:colId xmlns:a16="http://schemas.microsoft.com/office/drawing/2014/main" val="20003"/>
                    </a:ext>
                  </a:extLst>
                </a:gridCol>
                <a:gridCol w="1734290">
                  <a:extLst>
                    <a:ext uri="{9D8B030D-6E8A-4147-A177-3AD203B41FA5}">
                      <a16:colId xmlns:a16="http://schemas.microsoft.com/office/drawing/2014/main" val="2104964394"/>
                    </a:ext>
                  </a:extLst>
                </a:gridCol>
              </a:tblGrid>
              <a:tr h="487649">
                <a:tc>
                  <a:txBody>
                    <a:bodyPr/>
                    <a:lstStyle/>
                    <a:p>
                      <a:pPr marL="85725">
                        <a:lnSpc>
                          <a:spcPct val="100000"/>
                        </a:lnSpc>
                        <a:spcBef>
                          <a:spcPts val="595"/>
                        </a:spcBef>
                      </a:pPr>
                      <a:r>
                        <a:rPr lang="en-IN" sz="2000" b="1" spc="-5" dirty="0">
                          <a:latin typeface="Times New Roman"/>
                          <a:cs typeface="Times New Roman"/>
                        </a:rPr>
                        <a:t>February</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00FFFF"/>
                    </a:solidFill>
                  </a:tcPr>
                </a:tc>
                <a:tc>
                  <a:txBody>
                    <a:bodyPr/>
                    <a:lstStyle/>
                    <a:p>
                      <a:pPr marL="85725">
                        <a:lnSpc>
                          <a:spcPct val="100000"/>
                        </a:lnSpc>
                        <a:spcBef>
                          <a:spcPts val="595"/>
                        </a:spcBef>
                      </a:pPr>
                      <a:r>
                        <a:rPr lang="en-IN" sz="2000" b="1" spc="-10" dirty="0">
                          <a:latin typeface="Times New Roman"/>
                          <a:cs typeface="Times New Roman"/>
                        </a:rPr>
                        <a:t>March</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090">
                        <a:lnSpc>
                          <a:spcPct val="100000"/>
                        </a:lnSpc>
                        <a:spcBef>
                          <a:spcPts val="595"/>
                        </a:spcBef>
                      </a:pPr>
                      <a:r>
                        <a:rPr lang="en-IN" sz="2000" b="1" spc="-5" dirty="0">
                          <a:latin typeface="Times New Roman"/>
                          <a:cs typeface="Times New Roman"/>
                        </a:rPr>
                        <a:t>April</a:t>
                      </a:r>
                      <a:endParaRPr sz="2000" b="1" dirty="0">
                        <a:latin typeface="Times New Roman"/>
                        <a:cs typeface="Times New Roman"/>
                      </a:endParaRPr>
                    </a:p>
                  </a:txBody>
                  <a:tcPr marL="0" marR="0" marT="7556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00FFFF"/>
                    </a:solidFill>
                  </a:tcPr>
                </a:tc>
                <a:tc>
                  <a:txBody>
                    <a:bodyPr/>
                    <a:lstStyle/>
                    <a:p>
                      <a:pPr marL="85090">
                        <a:lnSpc>
                          <a:spcPct val="100000"/>
                        </a:lnSpc>
                        <a:spcBef>
                          <a:spcPts val="595"/>
                        </a:spcBef>
                      </a:pPr>
                      <a:r>
                        <a:rPr lang="en-IN" sz="2000" b="1" dirty="0">
                          <a:latin typeface="Times New Roman"/>
                          <a:cs typeface="Times New Roman"/>
                        </a:rPr>
                        <a:t>May</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00FFFF"/>
                    </a:solidFill>
                  </a:tcPr>
                </a:tc>
                <a:extLst>
                  <a:ext uri="{0D108BD9-81ED-4DB2-BD59-A6C34878D82A}">
                    <a16:rowId xmlns:a16="http://schemas.microsoft.com/office/drawing/2014/main" val="10000"/>
                  </a:ext>
                </a:extLst>
              </a:tr>
              <a:tr h="1830549">
                <a:tc>
                  <a:txBody>
                    <a:bodyPr/>
                    <a:lstStyle/>
                    <a:p>
                      <a:pPr>
                        <a:lnSpc>
                          <a:spcPct val="100000"/>
                        </a:lnSpc>
                      </a:pPr>
                      <a:r>
                        <a:rPr lang="en-US" sz="1800" dirty="0">
                          <a:latin typeface="Times New Roman"/>
                          <a:cs typeface="Times New Roman"/>
                        </a:rPr>
                        <a:t>Project selection and used to gather the recruitments</a:t>
                      </a:r>
                    </a:p>
                    <a:p>
                      <a:pPr>
                        <a:lnSpc>
                          <a:spcPct val="100000"/>
                        </a:lnSpc>
                      </a:pPr>
                      <a:r>
                        <a:rPr lang="en-US" sz="1800" dirty="0">
                          <a:latin typeface="Times New Roman"/>
                          <a:cs typeface="Times New Roman"/>
                        </a:rPr>
                        <a:t> regarding project</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nSpc>
                          <a:spcPct val="100000"/>
                        </a:lnSpc>
                      </a:pPr>
                      <a:r>
                        <a:rPr lang="en-US" sz="1800" dirty="0">
                          <a:latin typeface="Times New Roman"/>
                          <a:cs typeface="Times New Roman"/>
                        </a:rPr>
                        <a:t>Start making project and gathering information for presentation </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1800" dirty="0">
                          <a:latin typeface="Times New Roman"/>
                          <a:cs typeface="Times New Roman"/>
                        </a:rPr>
                        <a:t>Implementation and output of the project </a:t>
                      </a:r>
                      <a:endParaRPr sz="18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a:lnSpc>
                          <a:spcPct val="100000"/>
                        </a:lnSpc>
                      </a:pPr>
                      <a:r>
                        <a:rPr lang="en-US" sz="1800" dirty="0" err="1">
                          <a:latin typeface="Times New Roman"/>
                          <a:cs typeface="Times New Roman"/>
                        </a:rPr>
                        <a:t>Demonistration</a:t>
                      </a:r>
                      <a:r>
                        <a:rPr lang="en-US" sz="1800" dirty="0">
                          <a:latin typeface="Times New Roman"/>
                          <a:cs typeface="Times New Roman"/>
                        </a:rPr>
                        <a:t> of the project and final review.</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9BA0D0B-8E63-42C4-ACAD-E112FCFA465E}" type="datetime1">
              <a:rPr lang="en-US" spc="-5" smtClean="0"/>
              <a:t>1/27/2023</a:t>
            </a:fld>
            <a:endParaRPr spc="-5" dirty="0"/>
          </a:p>
        </p:txBody>
      </p:sp>
      <p:sp>
        <p:nvSpPr>
          <p:cNvPr id="5" name="object 5"/>
          <p:cNvSpPr txBox="1">
            <a:spLocks noGrp="1"/>
          </p:cNvSpPr>
          <p:nvPr>
            <p:ph type="ftr" sz="quarter" idx="5"/>
          </p:nvPr>
        </p:nvSpPr>
        <p:spPr>
          <a:xfrm>
            <a:off x="4128642" y="6475983"/>
            <a:ext cx="1281558"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IN" spc="-5" dirty="0"/>
              <a:t>150</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a:t>
            </a:fld>
            <a:endParaRPr dirty="0"/>
          </a:p>
        </p:txBody>
      </p:sp>
      <p:sp>
        <p:nvSpPr>
          <p:cNvPr id="2" name="object 2"/>
          <p:cNvSpPr txBox="1"/>
          <p:nvPr/>
        </p:nvSpPr>
        <p:spPr>
          <a:xfrm>
            <a:off x="535600" y="616332"/>
            <a:ext cx="5567680" cy="391160"/>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Times New Roman"/>
                <a:cs typeface="Times New Roman"/>
              </a:rPr>
              <a:t>TOOLS </a:t>
            </a:r>
            <a:r>
              <a:rPr sz="2400" b="1" spc="-25" dirty="0">
                <a:latin typeface="Times New Roman"/>
                <a:cs typeface="Times New Roman"/>
              </a:rPr>
              <a:t>TO </a:t>
            </a:r>
            <a:r>
              <a:rPr sz="2400" b="1" spc="-5" dirty="0">
                <a:latin typeface="Times New Roman"/>
                <a:cs typeface="Times New Roman"/>
              </a:rPr>
              <a:t>BE USED IN THE</a:t>
            </a:r>
            <a:r>
              <a:rPr sz="2400" b="1" spc="-130" dirty="0">
                <a:latin typeface="Times New Roman"/>
                <a:cs typeface="Times New Roman"/>
              </a:rPr>
              <a:t> </a:t>
            </a:r>
            <a:r>
              <a:rPr sz="2400" b="1" spc="-5" dirty="0">
                <a:latin typeface="Times New Roman"/>
                <a:cs typeface="Times New Roman"/>
              </a:rPr>
              <a:t>PROJECT</a:t>
            </a:r>
            <a:endParaRPr sz="2400">
              <a:latin typeface="Times New Roman"/>
              <a:cs typeface="Times New Roman"/>
            </a:endParaRPr>
          </a:p>
        </p:txBody>
      </p:sp>
      <p:sp>
        <p:nvSpPr>
          <p:cNvPr id="3" name="object 3"/>
          <p:cNvSpPr txBox="1"/>
          <p:nvPr/>
        </p:nvSpPr>
        <p:spPr>
          <a:xfrm>
            <a:off x="669999" y="1834539"/>
            <a:ext cx="889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t>
            </a:r>
            <a:endParaRPr sz="2000">
              <a:latin typeface="Times New Roman"/>
              <a:cs typeface="Times New Roman"/>
            </a:endParaRPr>
          </a:p>
        </p:txBody>
      </p:sp>
      <p:sp>
        <p:nvSpPr>
          <p:cNvPr id="11" name="TextBox 10">
            <a:extLst>
              <a:ext uri="{FF2B5EF4-FFF2-40B4-BE49-F238E27FC236}">
                <a16:creationId xmlns:a16="http://schemas.microsoft.com/office/drawing/2014/main" id="{5751A3CC-68B6-4329-9DCF-4993DF2EE666}"/>
              </a:ext>
            </a:extLst>
          </p:cNvPr>
          <p:cNvSpPr txBox="1"/>
          <p:nvPr/>
        </p:nvSpPr>
        <p:spPr>
          <a:xfrm>
            <a:off x="535600" y="1600200"/>
            <a:ext cx="6474800" cy="1754326"/>
          </a:xfrm>
          <a:prstGeom prst="rect">
            <a:avLst/>
          </a:prstGeom>
          <a:noFill/>
        </p:spPr>
        <p:txBody>
          <a:bodyPr wrap="square" rtlCol="0">
            <a:spAutoFit/>
          </a:bodyPr>
          <a:lstStyle/>
          <a:p>
            <a:pPr marL="285750" indent="-285750">
              <a:buFont typeface="Wingdings" pitchFamily="2" charset="2"/>
              <a:buChar char="Ø"/>
            </a:pPr>
            <a:r>
              <a:rPr lang="en-US" b="0" i="0" dirty="0">
                <a:solidFill>
                  <a:srgbClr val="030303"/>
                </a:solidFill>
                <a:effectLst/>
                <a:latin typeface="Times New Roman" panose="02020603050405020304" pitchFamily="18" charset="0"/>
                <a:cs typeface="Times New Roman" panose="02020603050405020304" pitchFamily="18" charset="0"/>
              </a:rPr>
              <a:t>Anaconda</a:t>
            </a:r>
          </a:p>
          <a:p>
            <a:pPr marL="285750" indent="-285750">
              <a:buFont typeface="Wingdings" pitchFamily="2" charset="2"/>
              <a:buChar char="Ø"/>
            </a:pPr>
            <a:r>
              <a:rPr lang="en-US" dirty="0">
                <a:solidFill>
                  <a:srgbClr val="030303"/>
                </a:solidFill>
                <a:latin typeface="Times New Roman" panose="02020603050405020304" pitchFamily="18" charset="0"/>
                <a:cs typeface="Times New Roman" panose="02020603050405020304" pitchFamily="18" charset="0"/>
              </a:rPr>
              <a:t>Python 3.6</a:t>
            </a:r>
          </a:p>
          <a:p>
            <a:pPr marL="285750" indent="-285750">
              <a:buFont typeface="Wingdings" pitchFamily="2" charset="2"/>
              <a:buChar char="Ø"/>
            </a:pPr>
            <a:r>
              <a:rPr lang="en-US" dirty="0">
                <a:solidFill>
                  <a:srgbClr val="030303"/>
                </a:solidFill>
                <a:latin typeface="Times New Roman" panose="02020603050405020304" pitchFamily="18" charset="0"/>
                <a:cs typeface="Times New Roman" panose="02020603050405020304" pitchFamily="18" charset="0"/>
              </a:rPr>
              <a:t>Jupiter notebook</a:t>
            </a:r>
            <a:br>
              <a:rPr lang="en-US" dirty="0">
                <a:solidFill>
                  <a:srgbClr val="030303"/>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US" dirty="0"/>
          </a:p>
          <a:p>
            <a:pPr marL="285750" indent="-285750">
              <a:buFont typeface="Wingdings"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6535CBDD-3573-4178-92CC-8BF20A47E8EE}" type="datetime1">
              <a:rPr lang="en-US" spc="-5" smtClean="0"/>
              <a:t>1/27/2023</a:t>
            </a:fld>
            <a:endParaRPr spc="-5" dirty="0"/>
          </a:p>
        </p:txBody>
      </p:sp>
      <p:sp>
        <p:nvSpPr>
          <p:cNvPr id="4" name="object 4"/>
          <p:cNvSpPr txBox="1">
            <a:spLocks noGrp="1"/>
          </p:cNvSpPr>
          <p:nvPr>
            <p:ph type="ftr" sz="quarter" idx="5"/>
          </p:nvPr>
        </p:nvSpPr>
        <p:spPr>
          <a:xfrm>
            <a:off x="4128642" y="6475983"/>
            <a:ext cx="1205358"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IN" spc="-5" dirty="0"/>
              <a:t>150</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6</a:t>
            </a:fld>
            <a:endParaRPr dirty="0"/>
          </a:p>
        </p:txBody>
      </p:sp>
      <p:sp>
        <p:nvSpPr>
          <p:cNvPr id="2" name="object 2"/>
          <p:cNvSpPr txBox="1">
            <a:spLocks noGrp="1"/>
          </p:cNvSpPr>
          <p:nvPr>
            <p:ph type="title"/>
          </p:nvPr>
        </p:nvSpPr>
        <p:spPr>
          <a:xfrm>
            <a:off x="535600" y="616332"/>
            <a:ext cx="6417310" cy="391160"/>
          </a:xfrm>
          <a:prstGeom prst="rect">
            <a:avLst/>
          </a:prstGeom>
        </p:spPr>
        <p:txBody>
          <a:bodyPr vert="horz" wrap="square" lIns="0" tIns="12700" rIns="0" bIns="0" rtlCol="0">
            <a:spAutoFit/>
          </a:bodyPr>
          <a:lstStyle/>
          <a:p>
            <a:pPr marL="12700">
              <a:lnSpc>
                <a:spcPct val="100000"/>
              </a:lnSpc>
              <a:spcBef>
                <a:spcPts val="100"/>
              </a:spcBef>
            </a:pPr>
            <a:r>
              <a:rPr sz="2400" spc="-30" dirty="0"/>
              <a:t>SOCIETAL IMPORTANCE </a:t>
            </a:r>
            <a:r>
              <a:rPr sz="2400" spc="-5" dirty="0"/>
              <a:t>OF THE</a:t>
            </a:r>
            <a:r>
              <a:rPr sz="2400" spc="-270" dirty="0"/>
              <a:t> </a:t>
            </a:r>
            <a:r>
              <a:rPr sz="2400" spc="-5" dirty="0"/>
              <a:t>PROJECT</a:t>
            </a:r>
            <a:endParaRPr sz="2400"/>
          </a:p>
        </p:txBody>
      </p:sp>
      <p:sp>
        <p:nvSpPr>
          <p:cNvPr id="6" name="TextBox 5">
            <a:extLst>
              <a:ext uri="{FF2B5EF4-FFF2-40B4-BE49-F238E27FC236}">
                <a16:creationId xmlns:a16="http://schemas.microsoft.com/office/drawing/2014/main" id="{2B71BBE5-7634-4623-B573-CFDBDBD88BAA}"/>
              </a:ext>
            </a:extLst>
          </p:cNvPr>
          <p:cNvSpPr txBox="1"/>
          <p:nvPr/>
        </p:nvSpPr>
        <p:spPr>
          <a:xfrm>
            <a:off x="914400" y="1447800"/>
            <a:ext cx="7315200" cy="1200329"/>
          </a:xfrm>
          <a:prstGeom prst="rect">
            <a:avLst/>
          </a:prstGeom>
          <a:noFill/>
        </p:spPr>
        <p:txBody>
          <a:bodyPr wrap="square" rtlCol="0">
            <a:spAutoFit/>
          </a:bodyPr>
          <a:lstStyle/>
          <a:p>
            <a:pPr marL="285750" indent="-285750" algn="justLow">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helps detect liver disorder from the earlier stages by using old data sets to determine the severity of </a:t>
            </a:r>
            <a:r>
              <a:rPr lang="en-IN">
                <a:latin typeface="Times New Roman" panose="02020603050405020304" pitchFamily="18" charset="0"/>
                <a:cs typeface="Times New Roman" panose="02020603050405020304" pitchFamily="18" charset="0"/>
              </a:rPr>
              <a:t>the disease.</a:t>
            </a:r>
            <a:endParaRPr lang="en-IN" dirty="0">
              <a:latin typeface="Times New Roman" panose="02020603050405020304" pitchFamily="18" charset="0"/>
              <a:cs typeface="Times New Roman" panose="02020603050405020304" pitchFamily="18" charset="0"/>
            </a:endParaRPr>
          </a:p>
          <a:p>
            <a:pPr marL="285750" indent="-285750" algn="justLow">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B146837-2E41-4E74-A7AA-E97641C5DAC4}" type="datetime1">
              <a:rPr lang="en-US" spc="-5" smtClean="0"/>
              <a:t>1/27/2023</a:t>
            </a:fld>
            <a:endParaRPr spc="-5" dirty="0"/>
          </a:p>
        </p:txBody>
      </p:sp>
      <p:sp>
        <p:nvSpPr>
          <p:cNvPr id="4" name="object 4"/>
          <p:cNvSpPr txBox="1">
            <a:spLocks noGrp="1"/>
          </p:cNvSpPr>
          <p:nvPr>
            <p:ph type="ftr" sz="quarter" idx="5"/>
          </p:nvPr>
        </p:nvSpPr>
        <p:spPr>
          <a:xfrm>
            <a:off x="4128642" y="6475983"/>
            <a:ext cx="1129158"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IN" spc="-5" dirty="0"/>
              <a:t>150</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a:t>
            </a:fld>
            <a:endParaRPr dirty="0"/>
          </a:p>
        </p:txBody>
      </p:sp>
      <p:sp>
        <p:nvSpPr>
          <p:cNvPr id="2" name="object 2"/>
          <p:cNvSpPr txBox="1">
            <a:spLocks noGrp="1"/>
          </p:cNvSpPr>
          <p:nvPr>
            <p:ph type="title"/>
          </p:nvPr>
        </p:nvSpPr>
        <p:spPr>
          <a:xfrm>
            <a:off x="1860624" y="2528847"/>
            <a:ext cx="5132070" cy="1031240"/>
          </a:xfrm>
          <a:prstGeom prst="rect">
            <a:avLst/>
          </a:prstGeom>
        </p:spPr>
        <p:txBody>
          <a:bodyPr vert="horz" wrap="square" lIns="0" tIns="12700" rIns="0" bIns="0" rtlCol="0">
            <a:spAutoFit/>
          </a:bodyPr>
          <a:lstStyle/>
          <a:p>
            <a:pPr marL="12700">
              <a:lnSpc>
                <a:spcPct val="100000"/>
              </a:lnSpc>
              <a:spcBef>
                <a:spcPts val="100"/>
              </a:spcBef>
            </a:pPr>
            <a:r>
              <a:rPr spc="-15" dirty="0"/>
              <a:t>THANK</a:t>
            </a:r>
            <a:r>
              <a:rPr spc="-340" dirty="0"/>
              <a:t> </a:t>
            </a:r>
            <a:r>
              <a:rPr spc="-5"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773</TotalTime>
  <Words>299</Words>
  <Application>Microsoft Office PowerPoint</Application>
  <PresentationFormat>On-screen Show (4:3)</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 Black</vt:lpstr>
      <vt:lpstr>Calibri</vt:lpstr>
      <vt:lpstr>Times New Roman</vt:lpstr>
      <vt:lpstr>Wingdings</vt:lpstr>
      <vt:lpstr>Office Theme</vt:lpstr>
      <vt:lpstr>PowerPoint Presentation</vt:lpstr>
      <vt:lpstr>PROJECT TITLE JUSTIFICATION</vt:lpstr>
      <vt:lpstr>OBJECTIVE &amp; SCOPE OF THE PROJECT</vt:lpstr>
      <vt:lpstr>TIME PLAN OF THE PROJECT</vt:lpstr>
      <vt:lpstr>PowerPoint Presentation</vt:lpstr>
      <vt:lpstr>SOCIETAL IMPORTANCE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likitha reddy</cp:lastModifiedBy>
  <cp:revision>23</cp:revision>
  <dcterms:created xsi:type="dcterms:W3CDTF">2021-02-04T08:47:24Z</dcterms:created>
  <dcterms:modified xsi:type="dcterms:W3CDTF">2023-01-27T08:27:37Z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