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73" r:id="rId4"/>
    <p:sldId id="283" r:id="rId5"/>
    <p:sldId id="284" r:id="rId6"/>
    <p:sldId id="285" r:id="rId7"/>
    <p:sldId id="286" r:id="rId8"/>
    <p:sldId id="287" r:id="rId9"/>
    <p:sldId id="291" r:id="rId10"/>
    <p:sldId id="288" r:id="rId11"/>
    <p:sldId id="289" r:id="rId12"/>
    <p:sldId id="290" r:id="rId13"/>
    <p:sldId id="293" r:id="rId14"/>
    <p:sldId id="297" r:id="rId15"/>
    <p:sldId id="298" r:id="rId16"/>
    <p:sldId id="302" r:id="rId17"/>
    <p:sldId id="303" r:id="rId18"/>
    <p:sldId id="304" r:id="rId19"/>
    <p:sldId id="305" r:id="rId20"/>
    <p:sldId id="279" r:id="rId21"/>
    <p:sldId id="306" r:id="rId22"/>
    <p:sldId id="307" r:id="rId23"/>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2060"/>
    <a:srgbClr val="E0E0E0"/>
    <a:srgbClr val="EA6106"/>
    <a:srgbClr val="FF6600"/>
    <a:srgbClr val="009900"/>
    <a:srgbClr val="F4AF83"/>
    <a:srgbClr val="0099FF"/>
    <a:srgbClr val="008080"/>
    <a:srgbClr val="0F9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1387970" y="7277695"/>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891970" y="7277695"/>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9653570" y="7277695"/>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slideLayout" Target="../slideLayouts/slideLayout2.xml"/><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J Naga Vyshnavi</a:t>
            </a:r>
            <a:endParaRPr lang="en-US" sz="2600" b="0" dirty="0">
              <a:effectLst>
                <a:outerShdw blurRad="38100" dist="38100" dir="2700000" algn="tl">
                  <a:srgbClr val="000000">
                    <a:alpha val="43137"/>
                  </a:srgbClr>
                </a:outerShdw>
              </a:effectLst>
            </a:endParaRPr>
          </a:p>
          <a:p>
            <a:pPr>
              <a:spcBef>
                <a:spcPts val="300"/>
              </a:spcBef>
            </a:pPr>
            <a:r>
              <a:rPr lang="en-US" sz="1200" b="0" dirty="0"/>
              <a:t>Roll No. 2</a:t>
            </a:r>
            <a:r>
              <a:rPr lang="en-IN" altLang="en-US" sz="1200" b="0" dirty="0"/>
              <a:t>24G1A3360</a:t>
            </a:r>
            <a:endParaRPr lang="en-IN" altLang="en-US" sz="1200" b="0" dirty="0"/>
          </a:p>
        </p:txBody>
      </p:sp>
      <p:sp>
        <p:nvSpPr>
          <p:cNvPr id="7" name="Subtitle 11"/>
          <p:cNvSpPr txBox="1"/>
          <p:nvPr/>
        </p:nvSpPr>
        <p:spPr>
          <a:xfrm>
            <a:off x="1514475" y="4776470"/>
            <a:ext cx="9163050" cy="161861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a:t>
            </a:r>
            <a:r>
              <a:rPr lang="en-IN" altLang="en-US" sz="2500" dirty="0">
                <a:solidFill>
                  <a:schemeClr val="accent1">
                    <a:lumMod val="50000"/>
                  </a:schemeClr>
                </a:solidFill>
              </a:rPr>
              <a:t>4</a:t>
            </a:r>
            <a:r>
              <a:rPr lang="en-US" sz="2500" dirty="0">
                <a:solidFill>
                  <a:schemeClr val="accent1">
                    <a:lumMod val="50000"/>
                  </a:schemeClr>
                </a:solidFill>
              </a:rPr>
              <a:t>- 202</a:t>
            </a:r>
            <a:r>
              <a:rPr lang="en-IN" altLang="en-US" sz="2500" dirty="0">
                <a:solidFill>
                  <a:schemeClr val="accent1">
                    <a:lumMod val="50000"/>
                  </a:schemeClr>
                </a:solidFill>
              </a:rPr>
              <a:t>5</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alt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
        <p:nvSpPr>
          <p:cNvPr id="2" name="Text Box 1"/>
          <p:cNvSpPr txBox="1"/>
          <p:nvPr/>
        </p:nvSpPr>
        <p:spPr>
          <a:xfrm>
            <a:off x="4646930" y="54610"/>
            <a:ext cx="4064000" cy="368300"/>
          </a:xfrm>
          <a:prstGeom prst="rect">
            <a:avLst/>
          </a:prstGeom>
        </p:spPr>
        <p:style>
          <a:lnRef idx="2">
            <a:schemeClr val="accent1"/>
          </a:lnRef>
          <a:fillRef idx="0">
            <a:srgbClr val="FFFFFF"/>
          </a:fillRef>
          <a:effectRef idx="0">
            <a:srgbClr val="FFFFFF"/>
          </a:effectRef>
          <a:fontRef idx="minor">
            <a:schemeClr val="tx1"/>
          </a:fontRef>
        </p:style>
        <p:txBody>
          <a:bodyPr wrap="square" rtlCol="0">
            <a:spAutoFit/>
          </a:bodyPr>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Modules</a:t>
            </a:r>
            <a:endParaRPr lang="en-IN" altLang="en-US" dirty="0"/>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40000"/>
              </a:lnSpc>
              <a:spcBef>
                <a:spcPts val="500"/>
              </a:spcBef>
              <a:spcAft>
                <a:spcPts val="500"/>
              </a:spcAft>
            </a:pPr>
            <a:r>
              <a:rPr lang="en-IN" sz="2400" dirty="0"/>
              <a:t>Process Mining Fundamentals</a:t>
            </a:r>
            <a:endParaRPr lang="en-IN" sz="2400" dirty="0"/>
          </a:p>
          <a:p>
            <a:pPr marL="0" indent="0">
              <a:lnSpc>
                <a:spcPct val="140000"/>
              </a:lnSpc>
              <a:spcBef>
                <a:spcPts val="500"/>
              </a:spcBef>
              <a:spcAft>
                <a:spcPts val="500"/>
              </a:spcAft>
            </a:pPr>
            <a:r>
              <a:rPr lang="en-IN" sz="2400" dirty="0"/>
              <a:t>Introduction to Process mining</a:t>
            </a:r>
            <a:endParaRPr lang="en-IN" sz="2400" dirty="0"/>
          </a:p>
          <a:p>
            <a:pPr marL="0" indent="0">
              <a:lnSpc>
                <a:spcPct val="140000"/>
              </a:lnSpc>
              <a:spcBef>
                <a:spcPts val="500"/>
              </a:spcBef>
              <a:spcAft>
                <a:spcPts val="500"/>
              </a:spcAft>
            </a:pPr>
            <a:r>
              <a:rPr lang="en-IN" sz="2400" dirty="0"/>
              <a:t>Get data into Celonis</a:t>
            </a:r>
            <a:endParaRPr lang="en-IN" sz="2400" dirty="0"/>
          </a:p>
          <a:p>
            <a:pPr marL="0" indent="0">
              <a:lnSpc>
                <a:spcPct val="140000"/>
              </a:lnSpc>
              <a:spcBef>
                <a:spcPts val="500"/>
              </a:spcBef>
              <a:spcAft>
                <a:spcPts val="500"/>
              </a:spcAft>
            </a:pPr>
            <a:r>
              <a:rPr lang="en-IN" sz="2400" dirty="0"/>
              <a:t>Write PQL queries</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Process Mining Fundamentals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p>
            <a:pPr marL="0" indent="0">
              <a:buNone/>
            </a:pPr>
            <a:r>
              <a:rPr lang="en-US" sz="2400" b="1"/>
              <a:t>Data-Driven Process Insights:</a:t>
            </a:r>
            <a:r>
              <a:rPr lang="en-US" sz="2400"/>
              <a:t> Celonis starts by extracting and analyzing event logs from business systems.</a:t>
            </a:r>
            <a:endParaRPr lang="en-US" sz="2400"/>
          </a:p>
          <a:p>
            <a:pPr marL="0" indent="0">
              <a:buNone/>
            </a:pPr>
            <a:r>
              <a:rPr lang="en-US" sz="2400" b="1"/>
              <a:t>Process Discovery and Visualization:</a:t>
            </a:r>
            <a:r>
              <a:rPr lang="en-US" sz="2400"/>
              <a:t> It creates real-time visual maps of processes, revealing inefficiencies, variations, and performance gaps.</a:t>
            </a:r>
            <a:endParaRPr lang="en-US" sz="2400"/>
          </a:p>
          <a:p>
            <a:pPr marL="0" indent="0">
              <a:buNone/>
            </a:pPr>
            <a:r>
              <a:rPr lang="en-US" sz="2400" b="1"/>
              <a:t>Actionable Analytics:</a:t>
            </a:r>
            <a:r>
              <a:rPr lang="en-US" sz="2400"/>
              <a:t> With conformance checking, performance monitoring, root cause analysis, and prescriptive recommendations, Celonis provides tools to not just identify but resolve process issues.</a:t>
            </a:r>
            <a:endParaRPr lang="en-US" sz="2400"/>
          </a:p>
          <a:p>
            <a:pPr marL="0" indent="0">
              <a:buNone/>
            </a:pPr>
            <a:r>
              <a:rPr lang="en-US" sz="2400" b="1"/>
              <a:t>Automation and Predictive Capabilities:</a:t>
            </a:r>
            <a:r>
              <a:rPr lang="en-US" sz="2400"/>
              <a:t> Through integration with RPA and predictive analytics, it automates tasks and forecasts process outcomes.</a:t>
            </a:r>
            <a:endParaRPr lang="en-US" sz="2400"/>
          </a:p>
          <a:p>
            <a:pPr marL="0" indent="0">
              <a:buNone/>
            </a:pPr>
            <a:r>
              <a:rPr lang="en-US" sz="2400" b="1"/>
              <a:t>Real-Time Monitoring:</a:t>
            </a:r>
            <a:r>
              <a:rPr lang="en-US" sz="2400"/>
              <a:t> Celonis provides live, continuous monitoring of business processes for instant feedback and proactive decision-making.</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Get data into Celonis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42" name="任意多边形: 形状 41"/>
          <p:cNvSpPr/>
          <p:nvPr>
            <p:custDataLst>
              <p:tags r:id="rId1"/>
            </p:custDataLst>
          </p:nvPr>
        </p:nvSpPr>
        <p:spPr>
          <a:xfrm>
            <a:off x="3691469" y="2931907"/>
            <a:ext cx="471718" cy="520445"/>
          </a:xfrm>
          <a:custGeom>
            <a:avLst/>
            <a:gdLst>
              <a:gd name="connsiteX0" fmla="*/ 0 w 522072"/>
              <a:gd name="connsiteY0" fmla="*/ 0 h 576000"/>
              <a:gd name="connsiteX1" fmla="*/ 57685 w 522072"/>
              <a:gd name="connsiteY1" fmla="*/ 36499 h 576000"/>
              <a:gd name="connsiteX2" fmla="*/ 305792 w 522072"/>
              <a:gd name="connsiteY2" fmla="*/ 94890 h 576000"/>
              <a:gd name="connsiteX3" fmla="*/ 434252 w 522072"/>
              <a:gd name="connsiteY3" fmla="*/ 79794 h 576000"/>
              <a:gd name="connsiteX4" fmla="*/ 513663 w 522072"/>
              <a:gd name="connsiteY4" fmla="*/ 51059 h 576000"/>
              <a:gd name="connsiteX5" fmla="*/ 495233 w 522072"/>
              <a:gd name="connsiteY5" fmla="*/ 86018 h 576000"/>
              <a:gd name="connsiteX6" fmla="*/ 455626 w 522072"/>
              <a:gd name="connsiteY6" fmla="*/ 288000 h 576000"/>
              <a:gd name="connsiteX7" fmla="*/ 495233 w 522072"/>
              <a:gd name="connsiteY7" fmla="*/ 489982 h 576000"/>
              <a:gd name="connsiteX8" fmla="*/ 522072 w 522072"/>
              <a:gd name="connsiteY8" fmla="*/ 540891 h 576000"/>
              <a:gd name="connsiteX9" fmla="*/ 421275 w 522072"/>
              <a:gd name="connsiteY9" fmla="*/ 504416 h 576000"/>
              <a:gd name="connsiteX10" fmla="*/ 292815 w 522072"/>
              <a:gd name="connsiteY10" fmla="*/ 489320 h 576000"/>
              <a:gd name="connsiteX11" fmla="*/ 44708 w 522072"/>
              <a:gd name="connsiteY11" fmla="*/ 547712 h 576000"/>
              <a:gd name="connsiteX12" fmla="*/ 0 w 522072"/>
              <a:gd name="connsiteY12" fmla="*/ 576000 h 576000"/>
              <a:gd name="connsiteX13" fmla="*/ 0 w 522072"/>
              <a:gd name="connsiteY13" fmla="*/ 0 h 5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2072" h="576000">
                <a:moveTo>
                  <a:pt x="0" y="0"/>
                </a:moveTo>
                <a:lnTo>
                  <a:pt x="57685" y="36499"/>
                </a:lnTo>
                <a:cubicBezTo>
                  <a:pt x="133943" y="74098"/>
                  <a:pt x="217785" y="94890"/>
                  <a:pt x="305792" y="94890"/>
                </a:cubicBezTo>
                <a:cubicBezTo>
                  <a:pt x="349796" y="94890"/>
                  <a:pt x="392758" y="89692"/>
                  <a:pt x="434252" y="79794"/>
                </a:cubicBezTo>
                <a:lnTo>
                  <a:pt x="513663" y="51059"/>
                </a:lnTo>
                <a:lnTo>
                  <a:pt x="495233" y="86018"/>
                </a:lnTo>
                <a:cubicBezTo>
                  <a:pt x="469729" y="148100"/>
                  <a:pt x="455626" y="216354"/>
                  <a:pt x="455626" y="288000"/>
                </a:cubicBezTo>
                <a:cubicBezTo>
                  <a:pt x="455626" y="359646"/>
                  <a:pt x="469729" y="427901"/>
                  <a:pt x="495233" y="489982"/>
                </a:cubicBezTo>
                <a:lnTo>
                  <a:pt x="522072" y="540891"/>
                </a:lnTo>
                <a:lnTo>
                  <a:pt x="421275" y="504416"/>
                </a:lnTo>
                <a:cubicBezTo>
                  <a:pt x="379781" y="494518"/>
                  <a:pt x="336819" y="489320"/>
                  <a:pt x="292815" y="489320"/>
                </a:cubicBezTo>
                <a:cubicBezTo>
                  <a:pt x="204808" y="489320"/>
                  <a:pt x="120966" y="510112"/>
                  <a:pt x="44708" y="547712"/>
                </a:cubicBezTo>
                <a:lnTo>
                  <a:pt x="0" y="576000"/>
                </a:lnTo>
                <a:lnTo>
                  <a:pt x="0"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18" name="任意多边形: 形状 17"/>
          <p:cNvSpPr/>
          <p:nvPr>
            <p:custDataLst>
              <p:tags r:id="rId2"/>
            </p:custDataLst>
          </p:nvPr>
        </p:nvSpPr>
        <p:spPr>
          <a:xfrm>
            <a:off x="3016160" y="1651288"/>
            <a:ext cx="1350513" cy="1310521"/>
          </a:xfrm>
          <a:custGeom>
            <a:avLst/>
            <a:gdLst>
              <a:gd name="connsiteX0" fmla="*/ 1211583 w 1494674"/>
              <a:gd name="connsiteY0" fmla="*/ 0 h 1450413"/>
              <a:gd name="connsiteX1" fmla="*/ 1213202 w 1494674"/>
              <a:gd name="connsiteY1" fmla="*/ 16540 h 1450413"/>
              <a:gd name="connsiteX2" fmla="*/ 1425172 w 1494674"/>
              <a:gd name="connsiteY2" fmla="*/ 342247 h 1450413"/>
              <a:gd name="connsiteX3" fmla="*/ 1494674 w 1494674"/>
              <a:gd name="connsiteY3" fmla="*/ 381088 h 1450413"/>
              <a:gd name="connsiteX4" fmla="*/ 1369085 w 1494674"/>
              <a:gd name="connsiteY4" fmla="*/ 442401 h 1450413"/>
              <a:gd name="connsiteX5" fmla="*/ 1213794 w 1494674"/>
              <a:gd name="connsiteY5" fmla="*/ 549822 h 1450413"/>
              <a:gd name="connsiteX6" fmla="*/ 762270 w 1494674"/>
              <a:gd name="connsiteY6" fmla="*/ 1381425 h 1450413"/>
              <a:gd name="connsiteX7" fmla="*/ 758333 w 1494674"/>
              <a:gd name="connsiteY7" fmla="*/ 1450413 h 1450413"/>
              <a:gd name="connsiteX8" fmla="*/ 0 w 1494674"/>
              <a:gd name="connsiteY8" fmla="*/ 513950 h 1450413"/>
              <a:gd name="connsiteX9" fmla="*/ 68299 w 1494674"/>
              <a:gd name="connsiteY9" fmla="*/ 524442 h 1450413"/>
              <a:gd name="connsiteX10" fmla="*/ 975607 w 1494674"/>
              <a:gd name="connsiteY10" fmla="*/ 255686 h 1450413"/>
              <a:gd name="connsiteX11" fmla="*/ 1112968 w 1494674"/>
              <a:gd name="connsiteY11" fmla="*/ 126122 h 1450413"/>
              <a:gd name="connsiteX12" fmla="*/ 1211583 w 1494674"/>
              <a:gd name="connsiteY12" fmla="*/ 0 h 145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4674" h="1450413">
                <a:moveTo>
                  <a:pt x="1211583" y="0"/>
                </a:moveTo>
                <a:lnTo>
                  <a:pt x="1213202" y="16540"/>
                </a:lnTo>
                <a:cubicBezTo>
                  <a:pt x="1240057" y="151658"/>
                  <a:pt x="1317920" y="267646"/>
                  <a:pt x="1425172" y="342247"/>
                </a:cubicBezTo>
                <a:lnTo>
                  <a:pt x="1494674" y="381088"/>
                </a:lnTo>
                <a:lnTo>
                  <a:pt x="1369085" y="442401"/>
                </a:lnTo>
                <a:cubicBezTo>
                  <a:pt x="1315471" y="473746"/>
                  <a:pt x="1263543" y="509536"/>
                  <a:pt x="1213794" y="549822"/>
                </a:cubicBezTo>
                <a:cubicBezTo>
                  <a:pt x="948465" y="764681"/>
                  <a:pt x="795344" y="1066744"/>
                  <a:pt x="762270" y="1381425"/>
                </a:cubicBezTo>
                <a:lnTo>
                  <a:pt x="758333" y="1450413"/>
                </a:lnTo>
                <a:lnTo>
                  <a:pt x="0" y="513950"/>
                </a:lnTo>
                <a:lnTo>
                  <a:pt x="68299" y="524442"/>
                </a:lnTo>
                <a:cubicBezTo>
                  <a:pt x="382980" y="557517"/>
                  <a:pt x="710278" y="470544"/>
                  <a:pt x="975607" y="255686"/>
                </a:cubicBezTo>
                <a:cubicBezTo>
                  <a:pt x="1025356" y="215400"/>
                  <a:pt x="1071160" y="172048"/>
                  <a:pt x="1112968" y="126122"/>
                </a:cubicBezTo>
                <a:lnTo>
                  <a:pt x="1211583"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3" name="矩形 1"/>
          <p:cNvSpPr/>
          <p:nvPr>
            <p:custDataLst>
              <p:tags r:id="rId3"/>
            </p:custDataLst>
          </p:nvPr>
        </p:nvSpPr>
        <p:spPr>
          <a:xfrm>
            <a:off x="5447730" y="963295"/>
            <a:ext cx="5456043" cy="1230108"/>
          </a:xfrm>
          <a:prstGeom prst="rect">
            <a:avLst/>
          </a:prstGeom>
          <a:noFill/>
        </p:spPr>
        <p:txBody>
          <a:bodyPr wrap="square" lIns="0" tIns="0" rIns="0" bIns="0" rtlCol="0" anchor="t" anchorCtr="0">
            <a:noAutofit/>
          </a:bodyPr>
          <a:p>
            <a:pPr>
              <a:lnSpc>
                <a:spcPct val="150000"/>
              </a:lnSpc>
              <a:spcBef>
                <a:spcPct val="0"/>
              </a:spcBef>
              <a:spcAft>
                <a:spcPct val="0"/>
              </a:spcAft>
            </a:pPr>
            <a:r>
              <a:rPr lang="en-US" sz="2000" b="1">
                <a:sym typeface="+mn-ea"/>
              </a:rPr>
              <a:t>Pre-Built Connectors</a:t>
            </a:r>
            <a:r>
              <a:rPr lang="en-US" sz="2000">
                <a:sym typeface="+mn-ea"/>
              </a:rPr>
              <a:t>: Use native connectors (e.g., SAP, Salesforce) to import data directly from major systems</a:t>
            </a:r>
            <a:endParaRPr lang="en-US" sz="2000" dirty="0">
              <a:solidFill>
                <a:schemeClr val="tx1">
                  <a:lumMod val="85000"/>
                  <a:lumOff val="15000"/>
                </a:schemeClr>
              </a:solidFill>
              <a:sym typeface="+mn-ea"/>
            </a:endParaRPr>
          </a:p>
        </p:txBody>
      </p:sp>
      <p:sp>
        <p:nvSpPr>
          <p:cNvPr id="4" name="圆: 空心 4"/>
          <p:cNvSpPr/>
          <p:nvPr>
            <p:custDataLst>
              <p:tags r:id="rId4"/>
            </p:custDataLst>
          </p:nvPr>
        </p:nvSpPr>
        <p:spPr>
          <a:xfrm>
            <a:off x="1289734" y="1946771"/>
            <a:ext cx="2490448" cy="2490448"/>
          </a:xfrm>
          <a:prstGeom prst="donut">
            <a:avLst>
              <a:gd name="adj" fmla="val 7833"/>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8" name="矩形 2"/>
          <p:cNvSpPr/>
          <p:nvPr>
            <p:custDataLst>
              <p:tags r:id="rId5"/>
            </p:custDataLst>
          </p:nvPr>
        </p:nvSpPr>
        <p:spPr>
          <a:xfrm>
            <a:off x="5447730" y="2576753"/>
            <a:ext cx="5456043" cy="1230108"/>
          </a:xfrm>
          <a:prstGeom prst="rect">
            <a:avLst/>
          </a:prstGeom>
          <a:noFill/>
        </p:spPr>
        <p:txBody>
          <a:bodyPr wrap="square" lIns="0" tIns="0" rIns="0" bIns="0" rtlCol="0" anchor="t" anchorCtr="0">
            <a:normAutofit/>
          </a:bodyPr>
          <a:p>
            <a:pPr>
              <a:lnSpc>
                <a:spcPct val="150000"/>
              </a:lnSpc>
              <a:spcBef>
                <a:spcPct val="0"/>
              </a:spcBef>
              <a:spcAft>
                <a:spcPct val="0"/>
              </a:spcAft>
            </a:pPr>
            <a:r>
              <a:rPr lang="en-US" sz="2000" b="1">
                <a:sym typeface="+mn-ea"/>
              </a:rPr>
              <a:t>CSV/Excel Upload:</a:t>
            </a:r>
            <a:r>
              <a:rPr lang="en-US" sz="2000">
                <a:sym typeface="+mn-ea"/>
              </a:rPr>
              <a:t> Manually upload event logs in CSV or Excel format.</a:t>
            </a:r>
            <a:endParaRPr lang="en-US" sz="2000"/>
          </a:p>
          <a:p>
            <a:pPr>
              <a:lnSpc>
                <a:spcPct val="150000"/>
              </a:lnSpc>
              <a:spcBef>
                <a:spcPct val="0"/>
              </a:spcBef>
              <a:spcAft>
                <a:spcPct val="0"/>
              </a:spcAft>
            </a:pPr>
            <a:endParaRPr lang="en-US" sz="2000" dirty="0">
              <a:solidFill>
                <a:schemeClr val="tx1">
                  <a:lumMod val="85000"/>
                  <a:lumOff val="15000"/>
                </a:schemeClr>
              </a:solidFill>
            </a:endParaRPr>
          </a:p>
        </p:txBody>
      </p:sp>
      <p:sp>
        <p:nvSpPr>
          <p:cNvPr id="10" name="矩形 8"/>
          <p:cNvSpPr/>
          <p:nvPr>
            <p:custDataLst>
              <p:tags r:id="rId6"/>
            </p:custDataLst>
          </p:nvPr>
        </p:nvSpPr>
        <p:spPr>
          <a:xfrm>
            <a:off x="5324540" y="4190150"/>
            <a:ext cx="5456043" cy="1230108"/>
          </a:xfrm>
          <a:prstGeom prst="rect">
            <a:avLst/>
          </a:prstGeom>
          <a:noFill/>
        </p:spPr>
        <p:txBody>
          <a:bodyPr wrap="square" lIns="0" tIns="0" rIns="0" bIns="0" rtlCol="0" anchor="t" anchorCtr="0">
            <a:normAutofit/>
          </a:bodyPr>
          <a:p>
            <a:pPr>
              <a:lnSpc>
                <a:spcPct val="150000"/>
              </a:lnSpc>
              <a:spcBef>
                <a:spcPct val="0"/>
              </a:spcBef>
              <a:spcAft>
                <a:spcPct val="0"/>
              </a:spcAft>
            </a:pPr>
            <a:r>
              <a:rPr lang="en-US" sz="2000" b="1">
                <a:sym typeface="+mn-ea"/>
              </a:rPr>
              <a:t>APIs:</a:t>
            </a:r>
            <a:r>
              <a:rPr lang="en-US" sz="2000">
                <a:sym typeface="+mn-ea"/>
              </a:rPr>
              <a:t> Use Celonis APIs to programmatically push data into the platform.</a:t>
            </a:r>
            <a:endParaRPr lang="en-US" sz="2000"/>
          </a:p>
          <a:p>
            <a:pPr>
              <a:lnSpc>
                <a:spcPct val="150000"/>
              </a:lnSpc>
              <a:spcBef>
                <a:spcPct val="0"/>
              </a:spcBef>
              <a:spcAft>
                <a:spcPct val="0"/>
              </a:spcAft>
            </a:pPr>
            <a:endParaRPr lang="en-US" sz="2000" dirty="0">
              <a:solidFill>
                <a:schemeClr val="tx1">
                  <a:lumMod val="85000"/>
                  <a:lumOff val="15000"/>
                </a:schemeClr>
              </a:solidFill>
            </a:endParaRPr>
          </a:p>
        </p:txBody>
      </p:sp>
      <p:sp>
        <p:nvSpPr>
          <p:cNvPr id="14" name="矩形 13"/>
          <p:cNvSpPr/>
          <p:nvPr>
            <p:custDataLst>
              <p:tags r:id="rId7"/>
            </p:custDataLst>
          </p:nvPr>
        </p:nvSpPr>
        <p:spPr>
          <a:xfrm>
            <a:off x="1620790" y="2544049"/>
            <a:ext cx="1827745" cy="1295319"/>
          </a:xfrm>
          <a:prstGeom prst="rect">
            <a:avLst/>
          </a:prstGeom>
          <a:noFill/>
        </p:spPr>
        <p:txBody>
          <a:bodyPr wrap="square" lIns="0" tIns="0" rIns="0" bIns="0" rtlCol="0" anchor="ctr">
            <a:normAutofit/>
          </a:bodyPr>
          <a:p>
            <a:pPr algn="ctr">
              <a:spcBef>
                <a:spcPct val="0"/>
              </a:spcBef>
              <a:spcAft>
                <a:spcPct val="0"/>
              </a:spcAft>
            </a:pPr>
            <a:r>
              <a:rPr lang="en-US" sz="2600" b="1" kern="0" dirty="0">
                <a:solidFill>
                  <a:schemeClr val="tx1"/>
                </a:solidFill>
                <a:latin typeface="+mj-lt"/>
              </a:rPr>
              <a:t>Your title here</a:t>
            </a:r>
            <a:endParaRPr lang="en-US" sz="2600" b="1" kern="0" dirty="0">
              <a:solidFill>
                <a:schemeClr val="tx1"/>
              </a:solidFill>
              <a:latin typeface="+mj-lt"/>
            </a:endParaRPr>
          </a:p>
        </p:txBody>
      </p:sp>
      <p:sp>
        <p:nvSpPr>
          <p:cNvPr id="27" name="圆: 空心 26"/>
          <p:cNvSpPr/>
          <p:nvPr>
            <p:custDataLst>
              <p:tags r:id="rId8"/>
            </p:custDataLst>
          </p:nvPr>
        </p:nvSpPr>
        <p:spPr>
          <a:xfrm>
            <a:off x="4096539" y="4336457"/>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12" name="圆: 空心 9"/>
          <p:cNvSpPr/>
          <p:nvPr>
            <p:custDataLst>
              <p:tags r:id="rId9"/>
            </p:custDataLst>
          </p:nvPr>
        </p:nvSpPr>
        <p:spPr>
          <a:xfrm>
            <a:off x="4096539" y="2723060"/>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15" name="圆: 空心 12"/>
          <p:cNvSpPr/>
          <p:nvPr>
            <p:custDataLst>
              <p:tags r:id="rId10"/>
            </p:custDataLst>
          </p:nvPr>
        </p:nvSpPr>
        <p:spPr>
          <a:xfrm>
            <a:off x="4096539" y="1110237"/>
            <a:ext cx="910778" cy="937715"/>
          </a:xfrm>
          <a:prstGeom prst="donut">
            <a:avLst>
              <a:gd name="adj" fmla="val 885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28" name="任意多边形: 形状 27"/>
          <p:cNvSpPr/>
          <p:nvPr>
            <p:custDataLst>
              <p:tags r:id="rId11"/>
            </p:custDataLst>
          </p:nvPr>
        </p:nvSpPr>
        <p:spPr>
          <a:xfrm flipV="1">
            <a:off x="3003537" y="3415582"/>
            <a:ext cx="1350513" cy="1310521"/>
          </a:xfrm>
          <a:custGeom>
            <a:avLst/>
            <a:gdLst>
              <a:gd name="connsiteX0" fmla="*/ 1211583 w 1494674"/>
              <a:gd name="connsiteY0" fmla="*/ 0 h 1450413"/>
              <a:gd name="connsiteX1" fmla="*/ 1213202 w 1494674"/>
              <a:gd name="connsiteY1" fmla="*/ 16540 h 1450413"/>
              <a:gd name="connsiteX2" fmla="*/ 1425172 w 1494674"/>
              <a:gd name="connsiteY2" fmla="*/ 342247 h 1450413"/>
              <a:gd name="connsiteX3" fmla="*/ 1494674 w 1494674"/>
              <a:gd name="connsiteY3" fmla="*/ 381088 h 1450413"/>
              <a:gd name="connsiteX4" fmla="*/ 1369085 w 1494674"/>
              <a:gd name="connsiteY4" fmla="*/ 442401 h 1450413"/>
              <a:gd name="connsiteX5" fmla="*/ 1213794 w 1494674"/>
              <a:gd name="connsiteY5" fmla="*/ 549822 h 1450413"/>
              <a:gd name="connsiteX6" fmla="*/ 762270 w 1494674"/>
              <a:gd name="connsiteY6" fmla="*/ 1381425 h 1450413"/>
              <a:gd name="connsiteX7" fmla="*/ 758333 w 1494674"/>
              <a:gd name="connsiteY7" fmla="*/ 1450413 h 1450413"/>
              <a:gd name="connsiteX8" fmla="*/ 0 w 1494674"/>
              <a:gd name="connsiteY8" fmla="*/ 513950 h 1450413"/>
              <a:gd name="connsiteX9" fmla="*/ 68299 w 1494674"/>
              <a:gd name="connsiteY9" fmla="*/ 524442 h 1450413"/>
              <a:gd name="connsiteX10" fmla="*/ 975607 w 1494674"/>
              <a:gd name="connsiteY10" fmla="*/ 255686 h 1450413"/>
              <a:gd name="connsiteX11" fmla="*/ 1112968 w 1494674"/>
              <a:gd name="connsiteY11" fmla="*/ 126122 h 1450413"/>
              <a:gd name="connsiteX12" fmla="*/ 1211583 w 1494674"/>
              <a:gd name="connsiteY12" fmla="*/ 0 h 145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4674" h="1450413">
                <a:moveTo>
                  <a:pt x="1211583" y="0"/>
                </a:moveTo>
                <a:lnTo>
                  <a:pt x="1213202" y="16540"/>
                </a:lnTo>
                <a:cubicBezTo>
                  <a:pt x="1240057" y="151658"/>
                  <a:pt x="1317920" y="267646"/>
                  <a:pt x="1425172" y="342247"/>
                </a:cubicBezTo>
                <a:lnTo>
                  <a:pt x="1494674" y="381088"/>
                </a:lnTo>
                <a:lnTo>
                  <a:pt x="1369085" y="442401"/>
                </a:lnTo>
                <a:cubicBezTo>
                  <a:pt x="1315471" y="473746"/>
                  <a:pt x="1263543" y="509536"/>
                  <a:pt x="1213794" y="549822"/>
                </a:cubicBezTo>
                <a:cubicBezTo>
                  <a:pt x="948465" y="764681"/>
                  <a:pt x="795344" y="1066744"/>
                  <a:pt x="762270" y="1381425"/>
                </a:cubicBezTo>
                <a:lnTo>
                  <a:pt x="758333" y="1450413"/>
                </a:lnTo>
                <a:lnTo>
                  <a:pt x="0" y="513950"/>
                </a:lnTo>
                <a:lnTo>
                  <a:pt x="68299" y="524442"/>
                </a:lnTo>
                <a:cubicBezTo>
                  <a:pt x="382980" y="557517"/>
                  <a:pt x="710278" y="470544"/>
                  <a:pt x="975607" y="255686"/>
                </a:cubicBezTo>
                <a:cubicBezTo>
                  <a:pt x="1025356" y="215400"/>
                  <a:pt x="1071160" y="172048"/>
                  <a:pt x="1112968" y="126122"/>
                </a:cubicBezTo>
                <a:lnTo>
                  <a:pt x="1211583" y="0"/>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pic>
        <p:nvPicPr>
          <p:cNvPr id="21" name="Content Placeholder 20"/>
          <p:cNvPicPr>
            <a:picLocks noChangeAspect="1"/>
          </p:cNvPicPr>
          <p:nvPr>
            <p:ph idx="1"/>
          </p:nvPr>
        </p:nvPicPr>
        <p:blipFill>
          <a:blip r:embed="rId12"/>
          <a:stretch>
            <a:fillRect/>
          </a:stretch>
        </p:blipFill>
        <p:spPr>
          <a:xfrm>
            <a:off x="804545" y="1855470"/>
            <a:ext cx="2974975" cy="2581275"/>
          </a:xfrm>
          <a:prstGeom prst="rect">
            <a:avLst/>
          </a:prstGeom>
        </p:spPr>
      </p:pic>
      <p:pic>
        <p:nvPicPr>
          <p:cNvPr id="22" name="Picture 21"/>
          <p:cNvPicPr>
            <a:picLocks noChangeAspect="1"/>
          </p:cNvPicPr>
          <p:nvPr/>
        </p:nvPicPr>
        <p:blipFill>
          <a:blip r:embed="rId13"/>
          <a:stretch>
            <a:fillRect/>
          </a:stretch>
        </p:blipFill>
        <p:spPr>
          <a:xfrm>
            <a:off x="4163060" y="1202055"/>
            <a:ext cx="768350" cy="777240"/>
          </a:xfrm>
          <a:prstGeom prst="rect">
            <a:avLst/>
          </a:prstGeom>
        </p:spPr>
      </p:pic>
      <p:pic>
        <p:nvPicPr>
          <p:cNvPr id="23" name="Picture 22"/>
          <p:cNvPicPr>
            <a:picLocks noChangeAspect="1"/>
          </p:cNvPicPr>
          <p:nvPr/>
        </p:nvPicPr>
        <p:blipFill>
          <a:blip r:embed="rId14"/>
          <a:stretch>
            <a:fillRect/>
          </a:stretch>
        </p:blipFill>
        <p:spPr>
          <a:xfrm>
            <a:off x="4234815" y="2788285"/>
            <a:ext cx="696595" cy="738505"/>
          </a:xfrm>
          <a:prstGeom prst="rect">
            <a:avLst/>
          </a:prstGeom>
        </p:spPr>
      </p:pic>
      <p:pic>
        <p:nvPicPr>
          <p:cNvPr id="29" name="Picture 28"/>
          <p:cNvPicPr>
            <a:picLocks noChangeAspect="1"/>
          </p:cNvPicPr>
          <p:nvPr/>
        </p:nvPicPr>
        <p:blipFill>
          <a:blip r:embed="rId15"/>
          <a:stretch>
            <a:fillRect/>
          </a:stretch>
        </p:blipFill>
        <p:spPr>
          <a:xfrm>
            <a:off x="4116070" y="4404360"/>
            <a:ext cx="815340" cy="769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Write PQL queries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p>
            <a:pPr marL="0" indent="0">
              <a:lnSpc>
                <a:spcPct val="100000"/>
              </a:lnSpc>
            </a:pPr>
            <a:r>
              <a:rPr lang="en-US" sz="2400">
                <a:sym typeface="+mn-ea"/>
              </a:rPr>
              <a:t>PQL is a powerful tool in Celonis Process Mining that allows users to extract valuable insights from event logs by querying cases, activities, attributes, and variants. </a:t>
            </a:r>
            <a:endParaRPr lang="en-US" sz="2400"/>
          </a:p>
          <a:p>
            <a:pPr marL="0" indent="0">
              <a:lnSpc>
                <a:spcPct val="100000"/>
              </a:lnSpc>
            </a:pPr>
            <a:r>
              <a:rPr lang="en-US" sz="2400">
                <a:sym typeface="+mn-ea"/>
              </a:rPr>
              <a:t>It provides advanced filtering and calculation capabilities, enabling process analysts to uncover inefficiencies, identify bottlenecks, measure performance, and ensure compliance with process models. </a:t>
            </a:r>
            <a:endParaRPr lang="en-US" sz="2400"/>
          </a:p>
          <a:p>
            <a:pPr marL="0" indent="0">
              <a:lnSpc>
                <a:spcPct val="100000"/>
              </a:lnSpc>
            </a:pPr>
            <a:r>
              <a:rPr lang="en-US" sz="2400">
                <a:sym typeface="+mn-ea"/>
              </a:rPr>
              <a:t>With PQL, businesses can gain a deeper understanding of how processes are executed and where improvements can be made</a:t>
            </a:r>
            <a:r>
              <a:rPr lang="en-IN" altLang="en-US" sz="2400">
                <a:sym typeface="+mn-ea"/>
              </a:rPr>
              <a:t>.</a:t>
            </a:r>
            <a:endParaRPr lang="en-US" sz="2400"/>
          </a:p>
          <a:p>
            <a:pPr marL="0" indent="0">
              <a:lnSpc>
                <a:spcPct val="100000"/>
              </a:lnSpc>
            </a:pPr>
            <a:endParaRPr lang="en-US" sz="2400"/>
          </a:p>
        </p:txBody>
      </p:sp>
      <p:pic>
        <p:nvPicPr>
          <p:cNvPr id="3" name="Picture 2"/>
          <p:cNvPicPr>
            <a:picLocks noChangeAspect="1"/>
          </p:cNvPicPr>
          <p:nvPr/>
        </p:nvPicPr>
        <p:blipFill>
          <a:blip r:embed="rId1"/>
          <a:stretch>
            <a:fillRect/>
          </a:stretch>
        </p:blipFill>
        <p:spPr>
          <a:xfrm>
            <a:off x="4527550" y="3685540"/>
            <a:ext cx="4462145" cy="2806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 Write PQL queries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p>
            <a:pPr marL="0" indent="0">
              <a:lnSpc>
                <a:spcPct val="100000"/>
              </a:lnSpc>
              <a:buNone/>
            </a:pPr>
            <a:r>
              <a:rPr lang="en-US" sz="2400"/>
              <a:t>To gain valuable process insights, it is essential for Process Mining users to formalize their process questions as executable queries. For this purpose, we present the Celonis Process Query Language (Celonis PQL), which is:</a:t>
            </a:r>
            <a:endParaRPr lang="en-US" sz="2400"/>
          </a:p>
          <a:p>
            <a:pPr>
              <a:lnSpc>
                <a:spcPct val="100000"/>
              </a:lnSpc>
              <a:buFont typeface="Wingdings" panose="05000000000000000000" charset="0"/>
              <a:buChar char="Ø"/>
            </a:pPr>
            <a:r>
              <a:rPr lang="en-US" sz="2400"/>
              <a:t>a domain-specific language</a:t>
            </a:r>
            <a:endParaRPr lang="en-US" sz="2400"/>
          </a:p>
          <a:p>
            <a:pPr>
              <a:lnSpc>
                <a:spcPct val="100000"/>
              </a:lnSpc>
              <a:buFont typeface="Wingdings" panose="05000000000000000000" charset="0"/>
              <a:buChar char="Ø"/>
            </a:pPr>
            <a:r>
              <a:rPr lang="en-US" sz="2400"/>
              <a:t>tailored towards a particular process data model and</a:t>
            </a:r>
            <a:endParaRPr lang="en-US" sz="2400"/>
          </a:p>
          <a:p>
            <a:pPr>
              <a:lnSpc>
                <a:spcPct val="100000"/>
              </a:lnSpc>
              <a:buFont typeface="Wingdings" panose="05000000000000000000" charset="0"/>
              <a:buChar char="Ø"/>
            </a:pPr>
            <a:r>
              <a:rPr lang="en-US" sz="2400"/>
              <a:t>designed for business users.</a:t>
            </a:r>
            <a:endParaRPr lang="en-US" sz="2400"/>
          </a:p>
          <a:p>
            <a:pPr marL="0" indent="0">
              <a:lnSpc>
                <a:spcPct val="100000"/>
              </a:lnSpc>
              <a:buNone/>
            </a:pPr>
            <a:r>
              <a:rPr lang="en-US" sz="2400"/>
              <a:t>It translates process-related business questions into queries and executes them on a custom-built query engine, the Celonis PQL Engine.</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Real Time Applications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normAutofit lnSpcReduction="20000"/>
          </a:bodyPr>
          <a:p>
            <a:pPr>
              <a:buFont typeface="Wingdings" panose="05000000000000000000" charset="0"/>
              <a:buChar char="Ø"/>
            </a:pPr>
            <a:r>
              <a:rPr lang="en-US" sz="2400" b="1" dirty="0">
                <a:effectLst/>
                <a:sym typeface="+mn-ea"/>
              </a:rPr>
              <a:t>IT &amp; software:</a:t>
            </a:r>
            <a:r>
              <a:rPr lang="en-US" sz="2400" dirty="0">
                <a:effectLst/>
                <a:sym typeface="+mn-ea"/>
              </a:rPr>
              <a:t> IT professionals benefit from sorting out disorganized engineering processes by gaining clarity and managing the complexity of ERP migrations and implementation. They can also monitor systems in real-time to ensure everything is running smoothly.</a:t>
            </a:r>
            <a:endParaRPr lang="en-US" sz="2400" dirty="0">
              <a:effectLst/>
              <a:latin typeface="Times New Roman" panose="02020603050405020304" pitchFamily="18" charset="0"/>
            </a:endParaRPr>
          </a:p>
          <a:p>
            <a:pPr>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US" sz="2400" b="1" dirty="0">
                <a:effectLst/>
                <a:sym typeface="+mn-ea"/>
              </a:rPr>
              <a:t>Education:</a:t>
            </a:r>
            <a:r>
              <a:rPr lang="en-US" sz="2400" dirty="0">
                <a:effectLst/>
                <a:sym typeface="+mn-ea"/>
              </a:rPr>
              <a:t> Educational process mining (EPM) allows administrators to analyze and visualize students’ learning behavior by applying specialized algorithms. The student activity logs provide insights into tracking and monitoring their academic performance.</a:t>
            </a:r>
            <a:endParaRPr lang="en-US" sz="2400" dirty="0">
              <a:effectLst/>
              <a:latin typeface="Times New Roman" panose="02020603050405020304" pitchFamily="18" charset="0"/>
            </a:endParaRPr>
          </a:p>
          <a:p>
            <a:pPr>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US" sz="2400" dirty="0">
                <a:effectLst/>
                <a:sym typeface="+mn-ea"/>
              </a:rPr>
              <a:t> </a:t>
            </a:r>
            <a:r>
              <a:rPr lang="en-US" sz="2400" b="1" dirty="0">
                <a:effectLst/>
                <a:sym typeface="+mn-ea"/>
              </a:rPr>
              <a:t>Healthcare:</a:t>
            </a:r>
            <a:r>
              <a:rPr lang="en-US" sz="2400" dirty="0">
                <a:effectLst/>
                <a:sym typeface="+mn-ea"/>
              </a:rPr>
              <a:t> The healthcare industry has a surplus of data, from health records to appointment booking procedures. Professionals can reconstruct this data digitally with process mining software for seamless integration. </a:t>
            </a:r>
            <a:endParaRPr lang="en-US" sz="2400" dirty="0">
              <a:effectLst/>
              <a:latin typeface="Times New Roman" panose="02020603050405020304" pitchFamily="18" charset="0"/>
            </a:endParaRPr>
          </a:p>
          <a:p>
            <a:pPr marL="393700" indent="-342900">
              <a:buFont typeface="Wingdings" panose="05000000000000000000" charset="0"/>
              <a:buChar char="Ø"/>
            </a:pPr>
            <a:endParaRPr lang="en-US" sz="2400" dirty="0">
              <a:effectLst/>
              <a:latin typeface="Times New Roman" panose="02020603050405020304" pitchFamily="18" charset="0"/>
            </a:endParaRPr>
          </a:p>
          <a:p>
            <a:pPr>
              <a:buFont typeface="Wingdings" panose="05000000000000000000" charset="0"/>
              <a:buChar char="Ø"/>
            </a:pPr>
            <a:r>
              <a:rPr lang="en-IN" altLang="en-US" sz="2400" b="1" dirty="0">
                <a:sym typeface="+mn-ea"/>
              </a:rPr>
              <a:t>Retail :</a:t>
            </a:r>
            <a:r>
              <a:rPr lang="en-US" sz="2400" dirty="0">
                <a:sym typeface="+mn-ea"/>
              </a:rPr>
              <a:t> </a:t>
            </a:r>
            <a:r>
              <a:rPr lang="en-IN" altLang="en-US" sz="2400" dirty="0">
                <a:sym typeface="+mn-ea"/>
              </a:rPr>
              <a:t>U</a:t>
            </a:r>
            <a:r>
              <a:rPr lang="en-US" sz="2400" dirty="0">
                <a:sym typeface="+mn-ea"/>
              </a:rPr>
              <a:t>sed to analyze and interpret customer data. All this data can reveal actionable information about customer behavior through trends and associations. The data collected can then be used to optimize pricing, gain new customers, and increase loyalty.</a:t>
            </a:r>
            <a:endParaRPr lang="en-US" sz="2400" dirty="0"/>
          </a:p>
          <a:p>
            <a:pPr marL="50800" indent="0">
              <a:buNone/>
            </a:pPr>
            <a:endParaRPr lang="en-US" sz="2400" dirty="0"/>
          </a:p>
          <a:p>
            <a:pPr marL="0" indent="0">
              <a:lnSpc>
                <a:spcPct val="100000"/>
              </a:lnSpc>
              <a:buFont typeface="+mj-lt"/>
              <a:buNone/>
            </a:pPr>
            <a:endParaRPr lang="en-I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p>
            <a:pPr>
              <a:lnSpc>
                <a:spcPct val="100000"/>
              </a:lnSpc>
              <a:buFont typeface="Wingdings" panose="05000000000000000000" charset="0"/>
              <a:buChar char="Ø"/>
            </a:pPr>
            <a:r>
              <a:rPr lang="en-IN" altLang="en-US" sz="2400" b="1" dirty="0">
                <a:sym typeface="+mn-ea"/>
              </a:rPr>
              <a:t>Telecommunication : </a:t>
            </a:r>
            <a:r>
              <a:rPr lang="en-US" sz="2400" dirty="0">
                <a:sym typeface="+mn-ea"/>
              </a:rPr>
              <a:t>Process mining helps telecommunication companies identify anomalies and predict fraudulent activities by monitoring user behavior and operational workflow.</a:t>
            </a:r>
            <a:endParaRPr lang="en-US" sz="2400" dirty="0"/>
          </a:p>
          <a:p>
            <a:pPr marL="0" indent="0">
              <a:lnSpc>
                <a:spcPct val="100000"/>
              </a:lnSpc>
              <a:buFont typeface="+mj-lt"/>
              <a:buNone/>
            </a:pPr>
            <a:endParaRPr lang="en-IN" altLang="en-US" sz="2400"/>
          </a:p>
        </p:txBody>
      </p:sp>
      <p:pic>
        <p:nvPicPr>
          <p:cNvPr id="4" name="Picture 14" descr="IMG_256"/>
          <p:cNvPicPr>
            <a:picLocks noChangeAspect="1"/>
          </p:cNvPicPr>
          <p:nvPr/>
        </p:nvPicPr>
        <p:blipFill>
          <a:blip r:embed="rId1"/>
          <a:srcRect t="17326" r="-791" b="6423"/>
          <a:stretch>
            <a:fillRect/>
          </a:stretch>
        </p:blipFill>
        <p:spPr>
          <a:xfrm>
            <a:off x="1197446" y="2588997"/>
            <a:ext cx="9018270" cy="338836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Outcomes</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normAutofit lnSpcReduction="20000"/>
          </a:bodyPr>
          <a:p>
            <a:pPr marL="50800" indent="0">
              <a:buNone/>
            </a:pPr>
            <a:endParaRPr lang="en-US" sz="2400" dirty="0"/>
          </a:p>
          <a:p>
            <a:pPr>
              <a:lnSpc>
                <a:spcPct val="100000"/>
              </a:lnSpc>
              <a:buSzPct val="100000"/>
              <a:buFont typeface="Arial" panose="020B0604020202020204" pitchFamily="34" charset="0"/>
              <a:buChar char="•"/>
            </a:pPr>
            <a:r>
              <a:rPr lang="en-IN" altLang="en-US" sz="2400"/>
              <a:t>Understand what Process Mining is and the basics of how it works.</a:t>
            </a:r>
            <a:endParaRPr lang="en-IN" altLang="en-US" sz="2400"/>
          </a:p>
          <a:p>
            <a:pPr>
              <a:lnSpc>
                <a:spcPct val="100000"/>
              </a:lnSpc>
              <a:buSzPct val="100000"/>
              <a:buFont typeface="Arial" panose="020B0604020202020204" pitchFamily="34" charset="0"/>
              <a:buChar char="•"/>
            </a:pPr>
            <a:r>
              <a:rPr lang="en-IN" altLang="en-US" sz="2400"/>
              <a:t>To extract insights from event logs, identify bottlenecks, inefficiencies, and opportunities for optimization.</a:t>
            </a:r>
            <a:endParaRPr lang="en-IN" altLang="en-US" sz="2400"/>
          </a:p>
          <a:p>
            <a:pPr>
              <a:lnSpc>
                <a:spcPct val="100000"/>
              </a:lnSpc>
              <a:buSzPct val="100000"/>
              <a:buFont typeface="Arial" panose="020B0604020202020204" pitchFamily="34" charset="0"/>
              <a:buChar char="•"/>
            </a:pPr>
            <a:r>
              <a:rPr lang="en-IN" altLang="en-US" sz="2400"/>
              <a:t>To extract and create visual representation of processes to aid decision making and process improvement efforts.</a:t>
            </a:r>
            <a:endParaRPr lang="en-IN" altLang="en-US" sz="2400"/>
          </a:p>
          <a:p>
            <a:pPr>
              <a:lnSpc>
                <a:spcPct val="100000"/>
              </a:lnSpc>
              <a:buSzPct val="100000"/>
              <a:buFont typeface="Arial" panose="020B0604020202020204" pitchFamily="34" charset="0"/>
              <a:buChar char="•"/>
            </a:pPr>
            <a:r>
              <a:rPr lang="en-IN" altLang="en-US" sz="2400"/>
              <a:t>Attain skills in using process mining tools and interpreting the results to enhance organizational efficiency and effectiveness.</a:t>
            </a:r>
            <a:endParaRPr lang="en-IN" altLang="en-US" sz="2400"/>
          </a:p>
          <a:p>
            <a:pPr>
              <a:lnSpc>
                <a:spcPct val="100000"/>
              </a:lnSpc>
              <a:buSzPct val="100000"/>
              <a:buFont typeface="Arial" panose="020B0604020202020204" pitchFamily="34" charset="0"/>
              <a:buChar char="•"/>
            </a:pPr>
            <a:r>
              <a:rPr lang="en-IN" altLang="en-US" sz="2400"/>
              <a:t>Summarize what an Event Log is and why we need it for Process Mining.</a:t>
            </a:r>
            <a:endParaRPr lang="en-IN" altLang="en-US" sz="2400"/>
          </a:p>
          <a:p>
            <a:pPr>
              <a:lnSpc>
                <a:spcPct val="100000"/>
              </a:lnSpc>
              <a:buSzPct val="100000"/>
              <a:buFont typeface="Arial" panose="020B0604020202020204" pitchFamily="34" charset="0"/>
              <a:buChar char="•"/>
            </a:pPr>
            <a:r>
              <a:rPr lang="en-IN" altLang="en-US" sz="2400"/>
              <a:t>Identify business use cases for Process Mining.</a:t>
            </a:r>
            <a:endParaRPr lang="en-IN" altLang="en-US" sz="2400"/>
          </a:p>
          <a:p>
            <a:pPr>
              <a:lnSpc>
                <a:spcPct val="100000"/>
              </a:lnSpc>
              <a:buSzPct val="100000"/>
              <a:buFont typeface="Arial" panose="020B0604020202020204" pitchFamily="34" charset="0"/>
              <a:buChar char="•"/>
            </a:pPr>
            <a:r>
              <a:rPr lang="en-IN" altLang="en-US" sz="2400"/>
              <a:t>Understanding how to discover, analyze and improve business process using data driven techniques.</a:t>
            </a:r>
            <a:endParaRPr lang="en-I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solidFill>
                  <a:srgbClr val="FFFFFF"/>
                </a:solidFill>
                <a:latin typeface="Times New Roman" panose="02020603050405020304"/>
                <a:sym typeface="+mn-ea"/>
              </a:rPr>
              <a:t>Git Hub Dashboard</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p:txBody>
          <a:bodyPr>
            <a:normAutofit lnSpcReduction="20000"/>
          </a:bodyPr>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pic>
        <p:nvPicPr>
          <p:cNvPr id="3" name="Content Placeholder 2"/>
          <p:cNvPicPr>
            <a:picLocks noGrp="1"/>
          </p:cNvPicPr>
          <p:nvPr>
            <p:ph idx="1"/>
          </p:nvPr>
        </p:nvPicPr>
        <p:blipFill>
          <a:blip r:embed="rId1"/>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
        <p:nvSpPr>
          <p:cNvPr id="5" name="Text Box 4"/>
          <p:cNvSpPr txBox="1"/>
          <p:nvPr/>
        </p:nvSpPr>
        <p:spPr>
          <a:xfrm>
            <a:off x="4944110" y="0"/>
            <a:ext cx="4064000" cy="233045"/>
          </a:xfrm>
          <a:prstGeom prst="rect">
            <a:avLst/>
          </a:prstGeom>
          <a:noFill/>
          <a:ln w="28575" cmpd="sng">
            <a:solidFill>
              <a:schemeClr val="accent1">
                <a:shade val="50000"/>
              </a:schemeClr>
            </a:solidFill>
            <a:prstDash val="solid"/>
          </a:ln>
        </p:spPr>
        <p:txBody>
          <a:bodyPr wrap="square" rtlCol="0">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99505" y="1097279"/>
            <a:ext cx="11779135" cy="5394960"/>
          </a:xfrm>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8" name="Text Box 7"/>
          <p:cNvSpPr txBox="1"/>
          <p:nvPr/>
        </p:nvSpPr>
        <p:spPr>
          <a:xfrm>
            <a:off x="7628255" y="4705985"/>
            <a:ext cx="1390015" cy="413385"/>
          </a:xfrm>
          <a:prstGeom prst="rect">
            <a:avLst/>
          </a:prstGeom>
          <a:solidFill>
            <a:schemeClr val="bg1"/>
          </a:solidFill>
        </p:spPr>
        <p:txBody>
          <a:bodyPr wrap="square" rtlCol="0">
            <a:noAutofit/>
          </a:bodyPr>
          <a:p>
            <a:endParaRPr lang="en-IN" alt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a:xfrm flipV="1">
            <a:off x="199390" y="3588385"/>
            <a:ext cx="11779250" cy="102870"/>
          </a:xfrm>
        </p:spPr>
        <p:txBody>
          <a:bodyPr>
            <a:normAutofit fontScale="25000"/>
          </a:bodyPr>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sp>
        <p:nvSpPr>
          <p:cNvPr id="8" name="Text Box 7"/>
          <p:cNvSpPr txBox="1"/>
          <p:nvPr/>
        </p:nvSpPr>
        <p:spPr>
          <a:xfrm>
            <a:off x="3064510" y="2283460"/>
            <a:ext cx="7129780" cy="2319020"/>
          </a:xfrm>
          <a:prstGeom prst="rect">
            <a:avLst/>
          </a:prstGeom>
          <a:noFill/>
        </p:spPr>
        <p:txBody>
          <a:bodyPr wrap="square" rtlCol="0">
            <a:noAutofit/>
          </a:bodyPr>
          <a:p>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Any Queries?</a:t>
            </a:r>
            <a:endParaRPr lang="en-US"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
        <p:nvSpPr>
          <p:cNvPr id="5" name="Content Placeholder 4"/>
          <p:cNvSpPr/>
          <p:nvPr>
            <p:ph idx="1"/>
          </p:nvPr>
        </p:nvSpPr>
        <p:spPr>
          <a:xfrm flipV="1">
            <a:off x="199390" y="3588385"/>
            <a:ext cx="11779250" cy="102870"/>
          </a:xfrm>
        </p:spPr>
        <p:txBody>
          <a:bodyPr>
            <a:normAutofit fontScale="25000"/>
          </a:bodyPr>
          <a:p>
            <a:pPr marL="50800" indent="0">
              <a:buNone/>
            </a:pPr>
            <a:endParaRPr lang="en-US" sz="2400" dirty="0"/>
          </a:p>
          <a:p>
            <a:pPr marL="0" indent="0">
              <a:lnSpc>
                <a:spcPct val="100000"/>
              </a:lnSpc>
              <a:buSzPct val="100000"/>
              <a:buFont typeface="Arial" panose="020B0604020202020204" pitchFamily="34" charset="0"/>
              <a:buNone/>
            </a:pPr>
            <a:endParaRPr lang="en-IN" altLang="en-US" sz="2400"/>
          </a:p>
        </p:txBody>
      </p:sp>
      <p:sp>
        <p:nvSpPr>
          <p:cNvPr id="8" name="Text Box 7"/>
          <p:cNvSpPr txBox="1"/>
          <p:nvPr/>
        </p:nvSpPr>
        <p:spPr>
          <a:xfrm>
            <a:off x="3148965" y="2480310"/>
            <a:ext cx="7129780" cy="2319020"/>
          </a:xfrm>
          <a:prstGeom prst="rect">
            <a:avLst/>
          </a:prstGeom>
          <a:noFill/>
        </p:spPr>
        <p:txBody>
          <a:bodyPr wrap="square" rtlCol="0">
            <a:noAutofit/>
          </a:bodyPr>
          <a:p>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US"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IN" altLang="en-US" dirty="0"/>
              <a:t>ourse Objective</a:t>
            </a:r>
            <a:endParaRPr lang="en-IN" altLang="en-US" dirty="0"/>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pPr>
            <a:r>
              <a:rPr lang="en-IN" sz="2400" dirty="0"/>
              <a:t>The main objective of Celonis Process Mining is to help organizations optimize and improve their business processes by providing detailed insights into how these processes actually operate.</a:t>
            </a:r>
            <a:endParaRPr lang="en-IN" sz="2400" dirty="0"/>
          </a:p>
          <a:p>
            <a:pPr marL="0" indent="0">
              <a:lnSpc>
                <a:spcPct val="150000"/>
              </a:lnSpc>
              <a:spcBef>
                <a:spcPts val="500"/>
              </a:spcBef>
              <a:spcAft>
                <a:spcPts val="500"/>
              </a:spcAft>
            </a:pPr>
            <a:r>
              <a:rPr lang="en-IN" sz="2400" dirty="0"/>
              <a:t> Using data extracted from enterprise systems (like ERP, CRM, and other databases), Celonis visualizes and analyzes the real process flows, identifying inefficiencies, bottlenecks, and opportunities for improvement</a:t>
            </a:r>
            <a:r>
              <a:rPr lang="en-IN" dirty="0"/>
              <a:t>.</a:t>
            </a:r>
            <a:endParaRPr lang="en-IN" dirty="0"/>
          </a:p>
          <a:p>
            <a:pPr marL="0" indent="0">
              <a:lnSpc>
                <a:spcPct val="150000"/>
              </a:lnSpc>
              <a:spcBef>
                <a:spcPts val="500"/>
              </a:spcBef>
              <a:spcAft>
                <a:spcPts val="500"/>
              </a:spcAft>
            </a:pPr>
            <a:r>
              <a:rPr lang="en-IN" sz="2400" dirty="0"/>
              <a:t>Celonis helps organizations make data-driven decisions to drive operational excellence and improve overall business outcomes.</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a:t>
            </a:r>
            <a:endParaRPr lang="en-IN" altLang="en-US" dirty="0"/>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buNone/>
            </a:pPr>
            <a:r>
              <a:rPr lang="en-IN" b="1" dirty="0"/>
              <a:t>Process:</a:t>
            </a:r>
            <a:endParaRPr lang="en-IN" b="1" dirty="0"/>
          </a:p>
          <a:p>
            <a:pPr marL="0" indent="0">
              <a:lnSpc>
                <a:spcPct val="150000"/>
              </a:lnSpc>
              <a:spcBef>
                <a:spcPts val="500"/>
              </a:spcBef>
              <a:spcAft>
                <a:spcPts val="500"/>
              </a:spcAft>
              <a:buNone/>
            </a:pPr>
            <a:r>
              <a:rPr lang="en-IN" sz="2400" dirty="0"/>
              <a:t>A process is a structured set of activities or tasks that are carried out to achieve a specific goal or output. In a business context, processes are sequences of steps that transform inputs (like resources, data, or materials) into outputs (products, services, or results) for customers or other stakeholders.</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pic>
        <p:nvPicPr>
          <p:cNvPr id="5" name="Picture 4"/>
          <p:cNvPicPr>
            <a:picLocks noChangeAspect="1"/>
          </p:cNvPicPr>
          <p:nvPr/>
        </p:nvPicPr>
        <p:blipFill rotWithShape="1">
          <a:blip r:embed="rId1"/>
          <a:srcRect l="11033" t="45091" r="10431" b="-27978"/>
          <a:stretch>
            <a:fillRect/>
          </a:stretch>
        </p:blipFill>
        <p:spPr>
          <a:xfrm>
            <a:off x="2423795" y="4210050"/>
            <a:ext cx="7745095" cy="3562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endParaRPr lang="en-IN" altLang="en-US" dirty="0"/>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50000"/>
              </a:lnSpc>
              <a:spcBef>
                <a:spcPts val="500"/>
              </a:spcBef>
              <a:spcAft>
                <a:spcPts val="500"/>
              </a:spcAft>
              <a:buNone/>
            </a:pPr>
            <a:r>
              <a:rPr lang="en-IN" b="1" dirty="0"/>
              <a:t>Process Mining:</a:t>
            </a:r>
            <a:endParaRPr lang="en-IN" b="1" dirty="0"/>
          </a:p>
          <a:p>
            <a:pPr marL="0" indent="0">
              <a:lnSpc>
                <a:spcPct val="150000"/>
              </a:lnSpc>
              <a:spcBef>
                <a:spcPts val="500"/>
              </a:spcBef>
              <a:spcAft>
                <a:spcPts val="500"/>
              </a:spcAft>
              <a:buNone/>
            </a:pPr>
            <a:r>
              <a:rPr lang="en-IN" sz="2400" dirty="0"/>
              <a:t>Process mining is a data-driven technique that analyzes and visualizes business processes based on the actual data generated by information systems (such as ERP, CRM, or workflow systems). It provides a detailed and accurate view of how processes are carried out in practice, as opposed to how they were designed or imagined.</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Technology</a:t>
            </a:r>
            <a:endParaRPr lang="en-IN" altLang="en-US" dirty="0"/>
          </a:p>
        </p:txBody>
      </p:sp>
      <p:sp>
        <p:nvSpPr>
          <p:cNvPr id="3" name="Content Placeholder 2"/>
          <p:cNvSpPr>
            <a:spLocks noGrp="1"/>
          </p:cNvSpPr>
          <p:nvPr>
            <p:ph idx="1"/>
          </p:nvPr>
        </p:nvSpPr>
        <p:spPr>
          <a:xfrm>
            <a:off x="199505" y="1097279"/>
            <a:ext cx="11779135" cy="5394960"/>
          </a:xfrm>
        </p:spPr>
        <p:txBody>
          <a:bodyPr>
            <a:normAutofit lnSpcReduction="10000"/>
          </a:bodyPr>
          <a:lstStyle/>
          <a:p>
            <a:pPr marL="0" indent="0">
              <a:lnSpc>
                <a:spcPct val="150000"/>
              </a:lnSpc>
              <a:spcBef>
                <a:spcPts val="500"/>
              </a:spcBef>
              <a:spcAft>
                <a:spcPts val="500"/>
              </a:spcAft>
              <a:buNone/>
            </a:pPr>
            <a:r>
              <a:rPr lang="en-IN" b="1" dirty="0"/>
              <a:t>Data Integration and ETL (Extract, Transform, Load)</a:t>
            </a:r>
            <a:endParaRPr lang="en-IN" b="1" dirty="0"/>
          </a:p>
          <a:p>
            <a:pPr marL="0" indent="0">
              <a:lnSpc>
                <a:spcPct val="150000"/>
              </a:lnSpc>
              <a:spcBef>
                <a:spcPts val="500"/>
              </a:spcBef>
              <a:spcAft>
                <a:spcPts val="500"/>
              </a:spcAft>
            </a:pPr>
            <a:r>
              <a:rPr lang="en-IN" sz="2400" dirty="0"/>
              <a:t>Celonis connects to various enterprise systems to extract data for process mining. The platform supports integration with systems like SAP, Oracle, Salesforce, and many others. This data is extracted in the form of event logs, which contain key information such as timestamps, activities, case IDs, and other relevant details.</a:t>
            </a:r>
            <a:endParaRPr lang="en-IN" sz="2400" dirty="0"/>
          </a:p>
          <a:p>
            <a:pPr marL="0" indent="0">
              <a:lnSpc>
                <a:spcPct val="150000"/>
              </a:lnSpc>
              <a:spcBef>
                <a:spcPts val="500"/>
              </a:spcBef>
              <a:spcAft>
                <a:spcPts val="500"/>
              </a:spcAft>
            </a:pPr>
            <a:r>
              <a:rPr lang="en-IN" sz="2400" dirty="0"/>
              <a:t>ETL pipelines are used to ensure the data is properly extracted, cleaned, transformed, and loaded into the Celonis system for analysis.</a:t>
            </a:r>
            <a:endParaRPr lang="en-IN" sz="2400" dirty="0"/>
          </a:p>
          <a:p>
            <a:pPr marL="0" indent="0">
              <a:lnSpc>
                <a:spcPct val="150000"/>
              </a:lnSpc>
              <a:spcBef>
                <a:spcPts val="500"/>
              </a:spcBef>
              <a:spcAft>
                <a:spcPts val="500"/>
              </a:spcAft>
            </a:pPr>
            <a:r>
              <a:rPr lang="en-IN" sz="2400" dirty="0"/>
              <a:t>Celonis Data Connectors make it possible to connect to diverse data sources like relational databases, cloud applications, and legacy systems, ensuring comprehensive data coverage.</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endParaRPr lang="en-IN" altLang="en-US" dirty="0"/>
          </a:p>
        </p:txBody>
      </p:sp>
      <p:sp>
        <p:nvSpPr>
          <p:cNvPr id="3" name="Content Placeholder 2"/>
          <p:cNvSpPr>
            <a:spLocks noGrp="1"/>
          </p:cNvSpPr>
          <p:nvPr>
            <p:ph idx="1"/>
          </p:nvPr>
        </p:nvSpPr>
        <p:spPr>
          <a:xfrm>
            <a:off x="199505" y="1097279"/>
            <a:ext cx="11779135" cy="5394960"/>
          </a:xfrm>
        </p:spPr>
        <p:txBody>
          <a:bodyPr>
            <a:normAutofit fontScale="70000"/>
          </a:bodyPr>
          <a:lstStyle/>
          <a:p>
            <a:pPr marL="0" indent="0">
              <a:lnSpc>
                <a:spcPct val="150000"/>
              </a:lnSpc>
              <a:spcBef>
                <a:spcPts val="500"/>
              </a:spcBef>
              <a:spcAft>
                <a:spcPts val="500"/>
              </a:spcAft>
              <a:buNone/>
            </a:pPr>
            <a:r>
              <a:rPr lang="en-IN" sz="3500" b="1" dirty="0"/>
              <a:t>Process Mining Algorithms</a:t>
            </a:r>
            <a:endParaRPr lang="en-IN" sz="3500" b="1" dirty="0"/>
          </a:p>
          <a:p>
            <a:pPr marL="0" indent="0">
              <a:lnSpc>
                <a:spcPct val="150000"/>
              </a:lnSpc>
              <a:spcBef>
                <a:spcPts val="500"/>
              </a:spcBef>
              <a:spcAft>
                <a:spcPts val="500"/>
              </a:spcAft>
              <a:buNone/>
            </a:pPr>
            <a:r>
              <a:rPr lang="en-IN" sz="3000" dirty="0"/>
              <a:t>At the heart of Celonis are its process mining algorithms that analyze event log data to automatically generate visual representations of processes. These algorithms provide deep insights into how processes are actually executed.</a:t>
            </a:r>
            <a:endParaRPr lang="en-IN" sz="3000" dirty="0"/>
          </a:p>
          <a:p>
            <a:pPr marL="0" indent="0">
              <a:lnSpc>
                <a:spcPct val="150000"/>
              </a:lnSpc>
              <a:spcBef>
                <a:spcPts val="500"/>
              </a:spcBef>
              <a:spcAft>
                <a:spcPts val="500"/>
              </a:spcAft>
            </a:pPr>
            <a:r>
              <a:rPr lang="en-IN" sz="2855" b="1" dirty="0"/>
              <a:t>Process Discovery Algorithms</a:t>
            </a:r>
            <a:r>
              <a:rPr lang="en-IN" sz="2855" dirty="0"/>
              <a:t>: These algorithms recreate the process flows based on event data, showing how different process instances follow various paths.</a:t>
            </a:r>
            <a:endParaRPr lang="en-IN" sz="2855" dirty="0"/>
          </a:p>
          <a:p>
            <a:pPr marL="0" indent="0">
              <a:lnSpc>
                <a:spcPct val="150000"/>
              </a:lnSpc>
              <a:spcBef>
                <a:spcPts val="500"/>
              </a:spcBef>
              <a:spcAft>
                <a:spcPts val="500"/>
              </a:spcAft>
            </a:pPr>
            <a:r>
              <a:rPr lang="en-IN" sz="2855" b="1" dirty="0"/>
              <a:t>Conformance Checking Algorithms:</a:t>
            </a:r>
            <a:r>
              <a:rPr lang="en-IN" sz="2855" dirty="0"/>
              <a:t> These algorithms compare actual process flows with predefined or expected process models to identify deviations or compliance issues.</a:t>
            </a:r>
            <a:endParaRPr lang="en-IN" sz="2855" dirty="0"/>
          </a:p>
          <a:p>
            <a:pPr marL="0" indent="0">
              <a:lnSpc>
                <a:spcPct val="150000"/>
              </a:lnSpc>
              <a:spcBef>
                <a:spcPts val="500"/>
              </a:spcBef>
              <a:spcAft>
                <a:spcPts val="500"/>
              </a:spcAft>
            </a:pPr>
            <a:r>
              <a:rPr lang="en-IN" sz="2855" b="1" dirty="0"/>
              <a:t>Variant Analysis Algorithms: </a:t>
            </a:r>
            <a:r>
              <a:rPr lang="en-IN" sz="2855" dirty="0"/>
              <a:t>They help analyze different variations of a process to find inefficiencies or root causes of process deviations.</a:t>
            </a:r>
            <a:endParaRPr lang="en-IN" sz="2855"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Contd...</a:t>
            </a:r>
            <a:endParaRPr lang="en-IN" altLang="en-US"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pic>
        <p:nvPicPr>
          <p:cNvPr id="8" name="Content Placeholder 7"/>
          <p:cNvPicPr>
            <a:picLocks noChangeAspect="1"/>
          </p:cNvPicPr>
          <p:nvPr>
            <p:ph idx="1"/>
          </p:nvPr>
        </p:nvPicPr>
        <p:blipFill>
          <a:blip r:embed="rId1"/>
          <a:stretch>
            <a:fillRect/>
          </a:stretch>
        </p:blipFill>
        <p:spPr>
          <a:xfrm>
            <a:off x="1473835" y="1331595"/>
            <a:ext cx="9431655" cy="462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Applications</a:t>
            </a:r>
            <a:endParaRPr lang="en-IN" altLang="en-US" dirty="0"/>
          </a:p>
        </p:txBody>
      </p:sp>
      <p:sp>
        <p:nvSpPr>
          <p:cNvPr id="3" name="Content Placeholder 2"/>
          <p:cNvSpPr>
            <a:spLocks noGrp="1"/>
          </p:cNvSpPr>
          <p:nvPr>
            <p:ph idx="1"/>
          </p:nvPr>
        </p:nvSpPr>
        <p:spPr>
          <a:xfrm>
            <a:off x="199505" y="1097279"/>
            <a:ext cx="11779135" cy="5394960"/>
          </a:xfrm>
        </p:spPr>
        <p:txBody>
          <a:bodyPr>
            <a:normAutofit/>
          </a:bodyPr>
          <a:lstStyle/>
          <a:p>
            <a:pPr marL="0" indent="0">
              <a:lnSpc>
                <a:spcPct val="140000"/>
              </a:lnSpc>
              <a:spcBef>
                <a:spcPts val="500"/>
              </a:spcBef>
              <a:spcAft>
                <a:spcPts val="500"/>
              </a:spcAft>
              <a:buNone/>
            </a:pPr>
            <a:r>
              <a:rPr lang="en-IN" sz="2400" dirty="0"/>
              <a:t>1. Business Process Optimization</a:t>
            </a:r>
            <a:endParaRPr lang="en-IN" sz="2400" dirty="0"/>
          </a:p>
          <a:p>
            <a:pPr marL="0" indent="0">
              <a:lnSpc>
                <a:spcPct val="140000"/>
              </a:lnSpc>
              <a:spcBef>
                <a:spcPts val="500"/>
              </a:spcBef>
              <a:spcAft>
                <a:spcPts val="500"/>
              </a:spcAft>
              <a:buNone/>
            </a:pPr>
            <a:r>
              <a:rPr lang="en-IN" sz="2400" dirty="0"/>
              <a:t>2. Compliance and Auditing</a:t>
            </a:r>
            <a:endParaRPr lang="en-IN" sz="2400" dirty="0"/>
          </a:p>
          <a:p>
            <a:pPr marL="0" indent="0">
              <a:lnSpc>
                <a:spcPct val="140000"/>
              </a:lnSpc>
              <a:spcBef>
                <a:spcPts val="500"/>
              </a:spcBef>
              <a:spcAft>
                <a:spcPts val="500"/>
              </a:spcAft>
              <a:buNone/>
            </a:pPr>
            <a:r>
              <a:rPr lang="en-IN" sz="2400" dirty="0"/>
              <a:t>3. Customer Experience Improvement</a:t>
            </a:r>
            <a:endParaRPr lang="en-IN" sz="2400" dirty="0"/>
          </a:p>
          <a:p>
            <a:pPr marL="0" indent="0">
              <a:lnSpc>
                <a:spcPct val="150000"/>
              </a:lnSpc>
              <a:spcBef>
                <a:spcPts val="500"/>
              </a:spcBef>
              <a:spcAft>
                <a:spcPts val="500"/>
              </a:spcAft>
              <a:buNone/>
            </a:pPr>
            <a:r>
              <a:rPr lang="en-IN" sz="2400" dirty="0"/>
              <a:t>4. Robotic Process Automation (RPA)</a:t>
            </a:r>
            <a:endParaRPr lang="en-IN" sz="2400" dirty="0"/>
          </a:p>
          <a:p>
            <a:pPr marL="0" indent="0">
              <a:lnSpc>
                <a:spcPct val="150000"/>
              </a:lnSpc>
              <a:spcBef>
                <a:spcPts val="500"/>
              </a:spcBef>
              <a:spcAft>
                <a:spcPts val="500"/>
              </a:spcAft>
              <a:buNone/>
            </a:pPr>
            <a:r>
              <a:rPr lang="en-IN" sz="2400" dirty="0"/>
              <a:t>5. Finance and Accounting</a:t>
            </a:r>
            <a:endParaRPr lang="en-IN" sz="2400" dirty="0"/>
          </a:p>
          <a:p>
            <a:pPr marL="0" indent="0">
              <a:lnSpc>
                <a:spcPct val="150000"/>
              </a:lnSpc>
              <a:spcBef>
                <a:spcPts val="500"/>
              </a:spcBef>
              <a:spcAft>
                <a:spcPts val="500"/>
              </a:spcAft>
              <a:buNone/>
            </a:pPr>
            <a:r>
              <a:rPr lang="en-IN" sz="2400" dirty="0"/>
              <a:t>6. Manufacturing and Production</a:t>
            </a:r>
            <a:endParaRPr lang="en-IN" sz="2400" dirty="0"/>
          </a:p>
        </p:txBody>
      </p:sp>
      <p:sp>
        <p:nvSpPr>
          <p:cNvPr id="6" name="Text Box 5"/>
          <p:cNvSpPr txBox="1"/>
          <p:nvPr/>
        </p:nvSpPr>
        <p:spPr>
          <a:xfrm>
            <a:off x="0" y="6566535"/>
            <a:ext cx="1474470" cy="291465"/>
          </a:xfrm>
          <a:prstGeom prst="rect">
            <a:avLst/>
          </a:prstGeom>
          <a:solidFill>
            <a:srgbClr val="EA6106"/>
          </a:solidFill>
          <a:ln cap="sq" cmpd="sng">
            <a:solidFill>
              <a:srgbClr val="EA6106">
                <a:alpha val="97000"/>
              </a:srgbClr>
            </a:solidFill>
          </a:ln>
        </p:spPr>
        <p:txBody>
          <a:bodyPr wrap="square" rtlCol="0">
            <a:noAutofit/>
            <a:scene3d>
              <a:camera prst="orthographicFront"/>
              <a:lightRig rig="threePt" dir="t"/>
            </a:scene3d>
          </a:bodyPr>
          <a:p>
            <a:r>
              <a:rPr lang="en-IN" altLang="en-US">
                <a:pattFill prst="pct5">
                  <a:fgClr>
                    <a:schemeClr val="accent1"/>
                  </a:fgClr>
                  <a:bgClr>
                    <a:schemeClr val="bg1"/>
                  </a:bgClr>
                </a:pattFill>
                <a:sym typeface="+mn-ea"/>
              </a:rPr>
              <a:t>224G1A3360</a:t>
            </a:r>
            <a:endParaRPr lang="en-IN" altLang="en-US">
              <a:pattFill prst="pct5">
                <a:fgClr>
                  <a:schemeClr val="accent1"/>
                </a:fgClr>
                <a:bgClr>
                  <a:schemeClr val="bg1"/>
                </a:bgClr>
              </a:pattFill>
              <a:effectLst>
                <a:outerShdw blurRad="38100" dist="19050" dir="2700000" algn="tl" rotWithShape="0">
                  <a:schemeClr val="dk1">
                    <a:alpha val="40000"/>
                  </a:schemeClr>
                </a:outerShdw>
              </a:effectLst>
              <a:sym typeface="+mn-ea"/>
            </a:endParaRPr>
          </a:p>
        </p:txBody>
      </p:sp>
      <p:sp>
        <p:nvSpPr>
          <p:cNvPr id="7" name="Text Box 6"/>
          <p:cNvSpPr txBox="1"/>
          <p:nvPr/>
        </p:nvSpPr>
        <p:spPr>
          <a:xfrm>
            <a:off x="1474470" y="6631305"/>
            <a:ext cx="5655945" cy="226695"/>
          </a:xfrm>
          <a:prstGeom prst="rect">
            <a:avLst/>
          </a:prstGeom>
          <a:solidFill>
            <a:srgbClr val="002060"/>
          </a:solidFill>
        </p:spPr>
        <p:txBody>
          <a:bodyPr wrap="square" rtlCol="0">
            <a:noAutofit/>
          </a:bodyPr>
          <a:p>
            <a:endParaRPr lang="en-US"/>
          </a:p>
        </p:txBody>
      </p:sp>
      <p:sp>
        <p:nvSpPr>
          <p:cNvPr id="9" name="Text Box 8"/>
          <p:cNvSpPr txBox="1"/>
          <p:nvPr/>
        </p:nvSpPr>
        <p:spPr>
          <a:xfrm>
            <a:off x="1474470" y="6565900"/>
            <a:ext cx="5723890" cy="285115"/>
          </a:xfrm>
          <a:prstGeom prst="rect">
            <a:avLst/>
          </a:prstGeom>
          <a:solidFill>
            <a:srgbClr val="002060"/>
          </a:solidFill>
        </p:spPr>
        <p:txBody>
          <a:bodyPr wrap="square" rtlCol="0">
            <a:noAutofit/>
          </a:bodyPr>
          <a:p>
            <a:r>
              <a:rPr lang="en-IN" altLang="en-US" sz="1600">
                <a:solidFill>
                  <a:schemeClr val="bg1"/>
                </a:solidFill>
              </a:rPr>
              <a:t>DEPT</a:t>
            </a:r>
            <a:r>
              <a:rPr lang="en-IN" altLang="en-US" sz="1600"/>
              <a:t>. </a:t>
            </a:r>
            <a:r>
              <a:rPr lang="en-IN" altLang="en-US" sz="1600">
                <a:solidFill>
                  <a:schemeClr val="bg1"/>
                </a:solidFill>
              </a:rPr>
              <a:t>OF COMPUTER SCIENCE AND ENGINEERING (AI &amp; ML)</a:t>
            </a:r>
            <a:endParaRPr lang="en-IN" altLang="en-US" sz="1600"/>
          </a:p>
        </p:txBody>
      </p:sp>
      <p:sp>
        <p:nvSpPr>
          <p:cNvPr id="11" name="Text Box 10"/>
          <p:cNvSpPr txBox="1"/>
          <p:nvPr/>
        </p:nvSpPr>
        <p:spPr>
          <a:xfrm>
            <a:off x="7197725" y="6491605"/>
            <a:ext cx="4913630" cy="508635"/>
          </a:xfrm>
          <a:prstGeom prst="rect">
            <a:avLst/>
          </a:prstGeom>
          <a:noFill/>
        </p:spPr>
        <p:txBody>
          <a:bodyPr wrap="square" rtlCol="0">
            <a:noAutofit/>
          </a:bodyPr>
          <a:p>
            <a:endParaRPr lang="en-US"/>
          </a:p>
        </p:txBody>
      </p:sp>
      <p:sp>
        <p:nvSpPr>
          <p:cNvPr id="13" name="Text Box 12"/>
          <p:cNvSpPr txBox="1"/>
          <p:nvPr/>
        </p:nvSpPr>
        <p:spPr>
          <a:xfrm>
            <a:off x="4262755" y="0"/>
            <a:ext cx="7561580" cy="233045"/>
          </a:xfrm>
          <a:prstGeom prst="rect">
            <a:avLst/>
          </a:prstGeom>
          <a:solidFill>
            <a:srgbClr val="006666"/>
          </a:solidFill>
        </p:spPr>
        <p:txBody>
          <a:bodyPr wrap="square" rtlCol="0">
            <a:noAutofit/>
          </a:bodyPr>
          <a:p>
            <a:r>
              <a:rPr lang="en-IN" altLang="en-US" sz="1600" i="1">
                <a:solidFill>
                  <a:schemeClr val="bg1"/>
                </a:solidFill>
                <a:latin typeface="Palatino Linotype" panose="02040502050505030304" charset="0"/>
                <a:cs typeface="Palatino Linotype" panose="02040502050505030304" charset="0"/>
              </a:rPr>
              <a:t>Process Mining Virtual Internship</a:t>
            </a:r>
            <a:endParaRPr lang="en-IN" altLang="en-US" sz="1600" i="1">
              <a:solidFill>
                <a:schemeClr val="bg1"/>
              </a:solidFill>
              <a:latin typeface="Palatino Linotype" panose="02040502050505030304" charset="0"/>
              <a:cs typeface="Palatino Linotype" panose="0204050205050503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8367_1*n_h_a*1_1_1"/>
  <p:tag name="KSO_WM_TEMPLATE_CATEGORY" val="diagram"/>
  <p:tag name="KSO_WM_TEMPLATE_INDEX" val="20238367"/>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Lst>
</file>

<file path=ppt/tags/tag1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38367_1*n_h_h_i*1_2_3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38367_1*n_h_h_i*1_2_2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38367_1*n_h_h_i*1_2_1_2"/>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38367_1*n_h_h_i*1_2_3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5.xml><?xml version="1.0" encoding="utf-8"?>
<p:tagLst xmlns:p="http://schemas.openxmlformats.org/presentationml/2006/main">
  <p:tag name="resource_record_key" val="{&quot;70&quot;:[332285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38367_1*n_h_h_i*1_2_2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38367_1*n_h_h_i*1_2_1_1"/>
  <p:tag name="KSO_WM_TEMPLATE_CATEGORY" val="diagram"/>
  <p:tag name="KSO_WM_TEMPLATE_INDEX" val="20238367"/>
  <p:tag name="KSO_WM_UNIT_LAYERLEVEL" val="1_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8367_1*n_h_h_f*1_2_1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ags/tag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38367_1*n_h_i*1_1_1"/>
  <p:tag name="KSO_WM_TEMPLATE_CATEGORY" val="diagram"/>
  <p:tag name="KSO_WM_TEMPLATE_INDEX" val="20238367"/>
  <p:tag name="KSO_WM_UNIT_LAYERLEVEL" val="1_1_1"/>
  <p:tag name="KSO_WM_TAG_VERSION" val="3.0"/>
  <p:tag name="KSO_WM_BEAUTIFY_FLAG" val="#wm#"/>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8367_1*n_h_h_f*1_2_2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ags/tag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8367_1*n_h_h_f*1_2_3_1"/>
  <p:tag name="KSO_WM_TEMPLATE_CATEGORY" val="diagram"/>
  <p:tag name="KSO_WM_TEMPLATE_INDEX" val="20238367"/>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3"/>
  <p:tag name="KSO_WM_DIAGRAM_MIN_ITEMCNT" val="3"/>
  <p:tag name="KSO_WM_DIAGRAM_VIRTUALLY_FRAME" val="{&quot;height&quot;:416.84818897637797,&quot;left&quot;:61.15,&quot;top&quot;:75.85,&quot;width&quot;:837.818661417322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9283</Words>
  <Application>WPS Presentation</Application>
  <PresentationFormat>Widescreen</PresentationFormat>
  <Paragraphs>269</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Times New Roman</vt:lpstr>
      <vt:lpstr>Courier New</vt:lpstr>
      <vt:lpstr>Calibri</vt:lpstr>
      <vt:lpstr>Palatino Linotype</vt:lpstr>
      <vt:lpstr>Times New Roman</vt:lpstr>
      <vt:lpstr>Microsoft YaHei</vt:lpstr>
      <vt:lpstr>Arial Unicode MS</vt:lpstr>
      <vt:lpstr>等线</vt:lpstr>
      <vt:lpstr>Calibri Light</vt:lpstr>
      <vt:lpstr>Wingdings</vt:lpstr>
      <vt:lpstr>Custom Design</vt:lpstr>
      <vt:lpstr>PowerPoint 演示文稿</vt:lpstr>
      <vt:lpstr>Contents</vt:lpstr>
      <vt:lpstr>Course Objective</vt:lpstr>
      <vt:lpstr>Introduction</vt:lpstr>
      <vt:lpstr>Contd...</vt:lpstr>
      <vt:lpstr>Technology</vt:lpstr>
      <vt:lpstr>Contd...</vt:lpstr>
      <vt:lpstr>Contd...</vt:lpstr>
      <vt:lpstr>Applications</vt:lpstr>
      <vt:lpstr>Modules</vt:lpstr>
      <vt:lpstr> Process Mining Fundamentals</vt:lpstr>
      <vt:lpstr> Get data into Celonis</vt:lpstr>
      <vt:lpstr> Write PQL queries</vt:lpstr>
      <vt:lpstr> Write PQL queries</vt:lpstr>
      <vt:lpstr> Write PQL queries</vt:lpstr>
      <vt:lpstr>Real Time Applications</vt:lpstr>
      <vt:lpstr>Real Time Applications</vt:lpstr>
      <vt:lpstr>Learning Outcomes</vt:lpstr>
      <vt:lpstr>Git Hub Dashboard</vt:lpstr>
      <vt:lpstr>Git Hub Dashboard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vyshnavi jayanthi</cp:lastModifiedBy>
  <cp:revision>122</cp:revision>
  <dcterms:created xsi:type="dcterms:W3CDTF">2019-06-11T05:35:00Z</dcterms:created>
  <dcterms:modified xsi:type="dcterms:W3CDTF">2024-09-29T11:25:37Z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FD238E9010524BBA97CFA81E357E3FAF_12</vt:lpwstr>
  </property>
  <property fmtid="{D5CDD505-2E9C-101B-9397-08002B2CF9AE}" pid="3" name="KSOProductBuildVer">
    <vt:lpwstr>1033-12.2.0.18283</vt:lpwstr>
  </property>
</Properties>
</file>