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61" r:id="rId4"/>
    <p:sldId id="276" r:id="rId5"/>
    <p:sldId id="259" r:id="rId6"/>
    <p:sldId id="262" r:id="rId7"/>
    <p:sldId id="277"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F697F3-0178-23D8-C64D-9933CBEA5F44}" v="35" dt="2024-05-29T05:26:12.738"/>
    <p1510:client id="{985E00EC-62EC-FC05-A1F3-A5EBE61FD790}" v="95" dt="2024-05-28T04:04:57.0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5/28/2024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4921021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47590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4763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7733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25977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30537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749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extLst>
      <p:ext uri="{BB962C8B-B14F-4D97-AF65-F5344CB8AC3E}">
        <p14:creationId xmlns:p14="http://schemas.microsoft.com/office/powerpoint/2010/main" val="15577862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0282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9206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74902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78227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35987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09026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46412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63970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29562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5/28/2024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475459422"/>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3752" y="1003485"/>
            <a:ext cx="11590431" cy="3382246"/>
          </a:xfrm>
        </p:spPr>
        <p:txBody>
          <a:bodyPr>
            <a:normAutofit fontScale="90000"/>
          </a:bodyPr>
          <a:lstStyle/>
          <a:p>
            <a:br>
              <a:rPr lang="en-GB">
                <a:cs typeface="Calibri Light"/>
              </a:rPr>
            </a:br>
            <a:br>
              <a:rPr lang="en-GB"/>
            </a:br>
            <a:br>
              <a:rPr lang="en-GB"/>
            </a:br>
            <a:br>
              <a:rPr lang="en-GB"/>
            </a:br>
            <a:r>
              <a:rPr lang="en-GB">
                <a:cs typeface="Calibri Light"/>
              </a:rPr>
              <a:t>course name :data analytics</a:t>
            </a:r>
            <a:br>
              <a:rPr lang="en-GB">
                <a:cs typeface="Calibri Light"/>
              </a:rPr>
            </a:br>
            <a:r>
              <a:rPr lang="en-GB">
                <a:cs typeface="Calibri Light"/>
              </a:rPr>
              <a:t>batch name : da30</a:t>
            </a:r>
            <a:br>
              <a:rPr lang="en-GB"/>
            </a:br>
            <a:r>
              <a:rPr lang="en-GB"/>
              <a:t>PROJECT TITLE :FOOT BALL DATA ANALYSIS</a:t>
            </a:r>
            <a:br>
              <a:rPr lang="en-GB"/>
            </a:br>
            <a:endParaRPr lang="en-GB">
              <a:cs typeface="Calibri Light"/>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1DAFF-AEB0-3F13-09D5-461171D17D6D}"/>
              </a:ext>
            </a:extLst>
          </p:cNvPr>
          <p:cNvSpPr>
            <a:spLocks noGrp="1"/>
          </p:cNvSpPr>
          <p:nvPr>
            <p:ph type="title"/>
          </p:nvPr>
        </p:nvSpPr>
        <p:spPr>
          <a:xfrm>
            <a:off x="685801" y="295837"/>
            <a:ext cx="10131425" cy="593413"/>
          </a:xfrm>
        </p:spPr>
        <p:txBody>
          <a:bodyPr>
            <a:normAutofit fontScale="90000"/>
          </a:bodyPr>
          <a:lstStyle/>
          <a:p>
            <a:r>
              <a:rPr lang="en-GB" dirty="0">
                <a:cs typeface="Calibri Light"/>
              </a:rPr>
              <a:t>Focus Area : 3 Team comparison</a:t>
            </a:r>
            <a:br>
              <a:rPr lang="en-GB" dirty="0">
                <a:cs typeface="Calibri Light"/>
              </a:rPr>
            </a:br>
            <a:endParaRPr lang="en-GB"/>
          </a:p>
        </p:txBody>
      </p:sp>
      <p:sp>
        <p:nvSpPr>
          <p:cNvPr id="3" name="Content Placeholder 2">
            <a:extLst>
              <a:ext uri="{FF2B5EF4-FFF2-40B4-BE49-F238E27FC236}">
                <a16:creationId xmlns:a16="http://schemas.microsoft.com/office/drawing/2014/main" id="{65389DF4-C044-E5EF-EEC5-E9A492C882D1}"/>
              </a:ext>
            </a:extLst>
          </p:cNvPr>
          <p:cNvSpPr>
            <a:spLocks noGrp="1"/>
          </p:cNvSpPr>
          <p:nvPr>
            <p:ph idx="1"/>
          </p:nvPr>
        </p:nvSpPr>
        <p:spPr>
          <a:xfrm>
            <a:off x="685801" y="741332"/>
            <a:ext cx="10131425" cy="5049868"/>
          </a:xfrm>
        </p:spPr>
        <p:txBody>
          <a:bodyPr>
            <a:normAutofit/>
          </a:bodyPr>
          <a:lstStyle/>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r>
              <a:rPr lang="en-GB" dirty="0">
                <a:cs typeface="Calibri"/>
              </a:rPr>
              <a:t>Business objective 1:</a:t>
            </a:r>
            <a:endParaRPr lang="en-GB" dirty="0"/>
          </a:p>
          <a:p>
            <a:pPr marL="0" indent="0">
              <a:buNone/>
            </a:pPr>
            <a:r>
              <a:rPr lang="en-GB" dirty="0">
                <a:solidFill>
                  <a:srgbClr val="FFFFFF"/>
                </a:solidFill>
                <a:cs typeface="Calibri"/>
              </a:rPr>
              <a:t>How do teams perform in competitions with different formats(example- league-based vs knockout).</a:t>
            </a:r>
            <a:endParaRPr lang="en-GB" dirty="0">
              <a:cs typeface="Calibri"/>
            </a:endParaRPr>
          </a:p>
          <a:p>
            <a:pPr marL="0" indent="0">
              <a:buNone/>
            </a:pPr>
            <a:r>
              <a:rPr lang="en-GB" dirty="0">
                <a:solidFill>
                  <a:srgbClr val="FFFFFF"/>
                </a:solidFill>
                <a:ea typeface="+mn-lt"/>
                <a:cs typeface="+mn-lt"/>
              </a:rPr>
              <a:t>Interpretation : Sum of goals and competition format. colour shows details about competition format. Domestic league based format as the highest goals compared to knockout format</a:t>
            </a:r>
            <a:endParaRPr lang="en-GB" dirty="0">
              <a:solidFill>
                <a:srgbClr val="FFFFFF"/>
              </a:solidFill>
              <a:cs typeface="Calibri"/>
            </a:endParaRPr>
          </a:p>
          <a:p>
            <a:pPr marL="0" indent="0">
              <a:buNone/>
            </a:pPr>
            <a:endParaRPr lang="en-GB" dirty="0">
              <a:cs typeface="Calibri"/>
            </a:endParaRPr>
          </a:p>
          <a:p>
            <a:pPr marL="0" indent="0">
              <a:buNone/>
            </a:pPr>
            <a:r>
              <a:rPr lang="en-GB" dirty="0">
                <a:cs typeface="Calibri"/>
              </a:rPr>
              <a:t>Business objective 2:</a:t>
            </a:r>
          </a:p>
          <a:p>
            <a:pPr marL="0" indent="0">
              <a:buNone/>
            </a:pPr>
            <a:r>
              <a:rPr lang="en-GB" dirty="0">
                <a:solidFill>
                  <a:srgbClr val="FFFFFF"/>
                </a:solidFill>
                <a:cs typeface="Calibri"/>
              </a:rPr>
              <a:t>How do you visualize the player market value based on their positions.</a:t>
            </a:r>
            <a:endParaRPr lang="en-GB" dirty="0"/>
          </a:p>
          <a:p>
            <a:pPr marL="0" indent="0">
              <a:buNone/>
            </a:pPr>
            <a:r>
              <a:rPr lang="en-GB" dirty="0">
                <a:cs typeface="Calibri"/>
              </a:rPr>
              <a:t>Interpretation : </a:t>
            </a:r>
            <a:r>
              <a:rPr lang="en-GB" dirty="0">
                <a:solidFill>
                  <a:srgbClr val="FFFFFF"/>
                </a:solidFill>
                <a:ea typeface="+mn-lt"/>
                <a:cs typeface="+mn-lt"/>
              </a:rPr>
              <a:t>Attack are first position in their player market values based on their positions.</a:t>
            </a: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p:txBody>
      </p:sp>
    </p:spTree>
    <p:extLst>
      <p:ext uri="{BB962C8B-B14F-4D97-AF65-F5344CB8AC3E}">
        <p14:creationId xmlns:p14="http://schemas.microsoft.com/office/powerpoint/2010/main" val="939742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1DAFF-AEB0-3F13-09D5-461171D17D6D}"/>
              </a:ext>
            </a:extLst>
          </p:cNvPr>
          <p:cNvSpPr>
            <a:spLocks noGrp="1"/>
          </p:cNvSpPr>
          <p:nvPr>
            <p:ph type="title"/>
          </p:nvPr>
        </p:nvSpPr>
        <p:spPr>
          <a:xfrm>
            <a:off x="685801" y="295837"/>
            <a:ext cx="10131425" cy="593413"/>
          </a:xfrm>
        </p:spPr>
        <p:txBody>
          <a:bodyPr>
            <a:normAutofit fontScale="90000"/>
          </a:bodyPr>
          <a:lstStyle/>
          <a:p>
            <a:r>
              <a:rPr lang="en-GB" dirty="0">
                <a:cs typeface="Calibri Light"/>
              </a:rPr>
              <a:t>Focus Area : 4 attendance and stadium analysis</a:t>
            </a:r>
            <a:br>
              <a:rPr lang="en-GB" dirty="0">
                <a:cs typeface="Calibri Light"/>
              </a:rPr>
            </a:br>
            <a:endParaRPr lang="en-GB"/>
          </a:p>
        </p:txBody>
      </p:sp>
      <p:sp>
        <p:nvSpPr>
          <p:cNvPr id="3" name="Content Placeholder 2">
            <a:extLst>
              <a:ext uri="{FF2B5EF4-FFF2-40B4-BE49-F238E27FC236}">
                <a16:creationId xmlns:a16="http://schemas.microsoft.com/office/drawing/2014/main" id="{65389DF4-C044-E5EF-EEC5-E9A492C882D1}"/>
              </a:ext>
            </a:extLst>
          </p:cNvPr>
          <p:cNvSpPr>
            <a:spLocks noGrp="1"/>
          </p:cNvSpPr>
          <p:nvPr>
            <p:ph idx="1"/>
          </p:nvPr>
        </p:nvSpPr>
        <p:spPr>
          <a:xfrm>
            <a:off x="685801" y="741332"/>
            <a:ext cx="10131425" cy="5049868"/>
          </a:xfrm>
        </p:spPr>
        <p:txBody>
          <a:bodyPr>
            <a:normAutofit/>
          </a:bodyPr>
          <a:lstStyle/>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r>
              <a:rPr lang="en-GB" dirty="0">
                <a:cs typeface="Calibri"/>
              </a:rPr>
              <a:t>Business objective 1:</a:t>
            </a:r>
            <a:endParaRPr lang="en-GB" dirty="0"/>
          </a:p>
          <a:p>
            <a:pPr marL="0" indent="0">
              <a:buNone/>
            </a:pPr>
            <a:r>
              <a:rPr lang="en-GB" dirty="0">
                <a:solidFill>
                  <a:srgbClr val="FFFFFF"/>
                </a:solidFill>
                <a:cs typeface="Calibri"/>
              </a:rPr>
              <a:t>Show the chart between competition id and the attendance</a:t>
            </a:r>
            <a:endParaRPr lang="en-GB" dirty="0"/>
          </a:p>
          <a:p>
            <a:pPr marL="0" indent="0">
              <a:buNone/>
            </a:pPr>
            <a:r>
              <a:rPr lang="en-GB" dirty="0">
                <a:solidFill>
                  <a:srgbClr val="FFFFFF"/>
                </a:solidFill>
                <a:ea typeface="+mn-lt"/>
                <a:cs typeface="+mn-lt"/>
              </a:rPr>
              <a:t>Interpretation : Average of Attendance for each competition id. The competition id DFL having the highest Average Attendance.</a:t>
            </a:r>
            <a:endParaRPr lang="en-GB" dirty="0">
              <a:solidFill>
                <a:srgbClr val="FFFFFF"/>
              </a:solidFill>
              <a:cs typeface="Calibri"/>
            </a:endParaRPr>
          </a:p>
          <a:p>
            <a:pPr marL="0" indent="0">
              <a:buNone/>
            </a:pPr>
            <a:endParaRPr lang="en-GB" dirty="0">
              <a:cs typeface="Calibri"/>
            </a:endParaRPr>
          </a:p>
          <a:p>
            <a:pPr marL="0" indent="0">
              <a:buNone/>
            </a:pPr>
            <a:r>
              <a:rPr lang="en-GB" dirty="0">
                <a:cs typeface="Calibri"/>
              </a:rPr>
              <a:t>Business objective 2:</a:t>
            </a:r>
          </a:p>
          <a:p>
            <a:pPr marL="0" indent="0">
              <a:buNone/>
            </a:pPr>
            <a:r>
              <a:rPr lang="en-GB" dirty="0">
                <a:solidFill>
                  <a:srgbClr val="FFFFFF"/>
                </a:solidFill>
                <a:cs typeface="Calibri"/>
              </a:rPr>
              <a:t>Show the competition type with highest market value.</a:t>
            </a:r>
            <a:endParaRPr lang="en-GB" dirty="0"/>
          </a:p>
          <a:p>
            <a:pPr marL="0" indent="0">
              <a:buNone/>
            </a:pPr>
            <a:r>
              <a:rPr lang="en-GB" dirty="0">
                <a:cs typeface="Calibri"/>
              </a:rPr>
              <a:t>Interpretation : </a:t>
            </a:r>
            <a:r>
              <a:rPr lang="en-GB" dirty="0">
                <a:solidFill>
                  <a:srgbClr val="FFFFFF"/>
                </a:solidFill>
                <a:ea typeface="+mn-lt"/>
                <a:cs typeface="+mn-lt"/>
              </a:rPr>
              <a:t>Domestic league are the highest market value.</a:t>
            </a: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p:txBody>
      </p:sp>
    </p:spTree>
    <p:extLst>
      <p:ext uri="{BB962C8B-B14F-4D97-AF65-F5344CB8AC3E}">
        <p14:creationId xmlns:p14="http://schemas.microsoft.com/office/powerpoint/2010/main" val="4229897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1DAFF-AEB0-3F13-09D5-461171D17D6D}"/>
              </a:ext>
            </a:extLst>
          </p:cNvPr>
          <p:cNvSpPr>
            <a:spLocks noGrp="1"/>
          </p:cNvSpPr>
          <p:nvPr>
            <p:ph type="title"/>
          </p:nvPr>
        </p:nvSpPr>
        <p:spPr>
          <a:xfrm>
            <a:off x="685801" y="295837"/>
            <a:ext cx="10131425" cy="593413"/>
          </a:xfrm>
        </p:spPr>
        <p:txBody>
          <a:bodyPr>
            <a:normAutofit fontScale="90000"/>
          </a:bodyPr>
          <a:lstStyle/>
          <a:p>
            <a:r>
              <a:rPr lang="en-GB" dirty="0">
                <a:cs typeface="Calibri Light"/>
              </a:rPr>
              <a:t>Focus Area : 5 referee analysis</a:t>
            </a:r>
            <a:br>
              <a:rPr lang="en-GB" dirty="0">
                <a:cs typeface="Calibri Light"/>
              </a:rPr>
            </a:br>
            <a:endParaRPr lang="en-GB"/>
          </a:p>
        </p:txBody>
      </p:sp>
      <p:sp>
        <p:nvSpPr>
          <p:cNvPr id="3" name="Content Placeholder 2">
            <a:extLst>
              <a:ext uri="{FF2B5EF4-FFF2-40B4-BE49-F238E27FC236}">
                <a16:creationId xmlns:a16="http://schemas.microsoft.com/office/drawing/2014/main" id="{65389DF4-C044-E5EF-EEC5-E9A492C882D1}"/>
              </a:ext>
            </a:extLst>
          </p:cNvPr>
          <p:cNvSpPr>
            <a:spLocks noGrp="1"/>
          </p:cNvSpPr>
          <p:nvPr>
            <p:ph idx="1"/>
          </p:nvPr>
        </p:nvSpPr>
        <p:spPr>
          <a:xfrm>
            <a:off x="685801" y="741332"/>
            <a:ext cx="10131425" cy="5049868"/>
          </a:xfrm>
        </p:spPr>
        <p:txBody>
          <a:bodyPr>
            <a:normAutofit/>
          </a:bodyPr>
          <a:lstStyle/>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r>
              <a:rPr lang="en-GB" dirty="0">
                <a:cs typeface="Calibri"/>
              </a:rPr>
              <a:t>Business objective 1:</a:t>
            </a:r>
            <a:endParaRPr lang="en-GB" dirty="0"/>
          </a:p>
          <a:p>
            <a:pPr marL="0" indent="0">
              <a:buNone/>
            </a:pPr>
            <a:r>
              <a:rPr lang="en-GB" dirty="0">
                <a:solidFill>
                  <a:srgbClr val="FFFFFF"/>
                </a:solidFill>
                <a:cs typeface="Calibri"/>
              </a:rPr>
              <a:t>Show Distribution of top 5 Referee with the count of matches</a:t>
            </a:r>
            <a:endParaRPr lang="en-GB" dirty="0"/>
          </a:p>
          <a:p>
            <a:pPr marL="0" indent="0">
              <a:buNone/>
            </a:pPr>
            <a:r>
              <a:rPr lang="en-GB" dirty="0">
                <a:solidFill>
                  <a:srgbClr val="FFFFFF"/>
                </a:solidFill>
                <a:ea typeface="+mn-lt"/>
                <a:cs typeface="+mn-lt"/>
              </a:rPr>
              <a:t>Interpretation : Fabian Johnson, John Anthony Brooks, Timothy Chandler, Aron Johannson, Christian Pulisic were the Top 5 matches refereed by referee.</a:t>
            </a:r>
          </a:p>
          <a:p>
            <a:pPr marL="0" indent="0">
              <a:buNone/>
            </a:pPr>
            <a:endParaRPr lang="en-GB" dirty="0">
              <a:cs typeface="Calibri"/>
            </a:endParaRPr>
          </a:p>
          <a:p>
            <a:pPr marL="0" indent="0">
              <a:buNone/>
            </a:pPr>
            <a:r>
              <a:rPr lang="en-GB" dirty="0">
                <a:cs typeface="Calibri"/>
              </a:rPr>
              <a:t>Business objective 2:</a:t>
            </a:r>
          </a:p>
          <a:p>
            <a:pPr marL="0" indent="0">
              <a:buNone/>
            </a:pPr>
            <a:r>
              <a:rPr lang="en-GB" dirty="0">
                <a:solidFill>
                  <a:srgbClr val="FFFFFF"/>
                </a:solidFill>
                <a:cs typeface="Calibri"/>
              </a:rPr>
              <a:t>Visualize the sum of players with the referee in the referee analysis.</a:t>
            </a:r>
            <a:endParaRPr lang="en-GB" dirty="0"/>
          </a:p>
          <a:p>
            <a:pPr marL="0" indent="0">
              <a:buNone/>
            </a:pPr>
            <a:r>
              <a:rPr lang="en-GB" dirty="0">
                <a:cs typeface="Calibri"/>
              </a:rPr>
              <a:t>Interpretation : </a:t>
            </a:r>
            <a:r>
              <a:rPr lang="en-GB" dirty="0">
                <a:solidFill>
                  <a:srgbClr val="FFFFFF"/>
                </a:solidFill>
                <a:ea typeface="+mn-lt"/>
                <a:cs typeface="+mn-lt"/>
              </a:rPr>
              <a:t>Felix Brych are the highest referee in players.</a:t>
            </a: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p:txBody>
      </p:sp>
    </p:spTree>
    <p:extLst>
      <p:ext uri="{BB962C8B-B14F-4D97-AF65-F5344CB8AC3E}">
        <p14:creationId xmlns:p14="http://schemas.microsoft.com/office/powerpoint/2010/main" val="2567761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1DAFF-AEB0-3F13-09D5-461171D17D6D}"/>
              </a:ext>
            </a:extLst>
          </p:cNvPr>
          <p:cNvSpPr>
            <a:spLocks noGrp="1"/>
          </p:cNvSpPr>
          <p:nvPr>
            <p:ph type="title"/>
          </p:nvPr>
        </p:nvSpPr>
        <p:spPr>
          <a:xfrm>
            <a:off x="685801" y="295837"/>
            <a:ext cx="10131425" cy="593413"/>
          </a:xfrm>
        </p:spPr>
        <p:txBody>
          <a:bodyPr>
            <a:normAutofit fontScale="90000"/>
          </a:bodyPr>
          <a:lstStyle/>
          <a:p>
            <a:r>
              <a:rPr lang="en-GB" dirty="0">
                <a:cs typeface="Calibri Light"/>
              </a:rPr>
              <a:t>Focus Area : 6 substitution patterns</a:t>
            </a:r>
            <a:br>
              <a:rPr lang="en-GB" dirty="0">
                <a:cs typeface="Calibri Light"/>
              </a:rPr>
            </a:br>
            <a:endParaRPr lang="en-GB"/>
          </a:p>
        </p:txBody>
      </p:sp>
      <p:sp>
        <p:nvSpPr>
          <p:cNvPr id="3" name="Content Placeholder 2">
            <a:extLst>
              <a:ext uri="{FF2B5EF4-FFF2-40B4-BE49-F238E27FC236}">
                <a16:creationId xmlns:a16="http://schemas.microsoft.com/office/drawing/2014/main" id="{65389DF4-C044-E5EF-EEC5-E9A492C882D1}"/>
              </a:ext>
            </a:extLst>
          </p:cNvPr>
          <p:cNvSpPr>
            <a:spLocks noGrp="1"/>
          </p:cNvSpPr>
          <p:nvPr>
            <p:ph idx="1"/>
          </p:nvPr>
        </p:nvSpPr>
        <p:spPr>
          <a:xfrm>
            <a:off x="685801" y="741332"/>
            <a:ext cx="10131425" cy="5049868"/>
          </a:xfrm>
        </p:spPr>
        <p:txBody>
          <a:bodyPr>
            <a:normAutofit/>
          </a:bodyPr>
          <a:lstStyle/>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r>
              <a:rPr lang="en-GB" dirty="0">
                <a:cs typeface="Calibri"/>
              </a:rPr>
              <a:t>Business objective 1:</a:t>
            </a:r>
            <a:endParaRPr lang="en-GB" dirty="0"/>
          </a:p>
          <a:p>
            <a:pPr marL="0" indent="0">
              <a:buNone/>
            </a:pPr>
            <a:r>
              <a:rPr lang="en-GB" dirty="0">
                <a:solidFill>
                  <a:srgbClr val="FFFFFF"/>
                </a:solidFill>
                <a:cs typeface="Calibri"/>
              </a:rPr>
              <a:t>Show the substituted players Dominant foot like left foot or right foot</a:t>
            </a:r>
            <a:endParaRPr lang="en-GB" dirty="0"/>
          </a:p>
          <a:p>
            <a:pPr marL="0" indent="0">
              <a:buNone/>
            </a:pPr>
            <a:r>
              <a:rPr lang="en-GB" dirty="0">
                <a:solidFill>
                  <a:srgbClr val="FFFFFF"/>
                </a:solidFill>
                <a:ea typeface="+mn-lt"/>
                <a:cs typeface="+mn-lt"/>
              </a:rPr>
              <a:t>Interpretation : Count of player in id for each foot. The data is filtered on player in id. The maximum substituted players foot movement is right footed.</a:t>
            </a:r>
          </a:p>
          <a:p>
            <a:pPr marL="0" indent="0">
              <a:buNone/>
            </a:pPr>
            <a:endParaRPr lang="en-GB" dirty="0">
              <a:cs typeface="Calibri"/>
            </a:endParaRPr>
          </a:p>
          <a:p>
            <a:pPr marL="0" indent="0">
              <a:buNone/>
            </a:pPr>
            <a:r>
              <a:rPr lang="en-GB" dirty="0">
                <a:cs typeface="Calibri"/>
              </a:rPr>
              <a:t>Business objective 2:</a:t>
            </a:r>
          </a:p>
          <a:p>
            <a:pPr marL="0" indent="0">
              <a:buNone/>
            </a:pPr>
            <a:r>
              <a:rPr lang="en-GB" dirty="0">
                <a:solidFill>
                  <a:srgbClr val="FFFFFF"/>
                </a:solidFill>
                <a:cs typeface="Calibri"/>
              </a:rPr>
              <a:t>Show the average players with their position..</a:t>
            </a:r>
            <a:endParaRPr lang="en-GB" dirty="0">
              <a:cs typeface="Calibri"/>
            </a:endParaRPr>
          </a:p>
          <a:p>
            <a:pPr marL="0" indent="0">
              <a:buNone/>
            </a:pPr>
            <a:r>
              <a:rPr lang="en-GB" dirty="0">
                <a:cs typeface="Calibri"/>
              </a:rPr>
              <a:t>Interpretation : </a:t>
            </a:r>
            <a:r>
              <a:rPr lang="en-GB" dirty="0">
                <a:solidFill>
                  <a:srgbClr val="FFFFFF"/>
                </a:solidFill>
                <a:ea typeface="+mn-lt"/>
                <a:cs typeface="+mn-lt"/>
              </a:rPr>
              <a:t>Right Midfield were the highest sub position compare to other.</a:t>
            </a: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p:txBody>
      </p:sp>
    </p:spTree>
    <p:extLst>
      <p:ext uri="{BB962C8B-B14F-4D97-AF65-F5344CB8AC3E}">
        <p14:creationId xmlns:p14="http://schemas.microsoft.com/office/powerpoint/2010/main" val="808841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1DAFF-AEB0-3F13-09D5-461171D17D6D}"/>
              </a:ext>
            </a:extLst>
          </p:cNvPr>
          <p:cNvSpPr>
            <a:spLocks noGrp="1"/>
          </p:cNvSpPr>
          <p:nvPr>
            <p:ph type="title"/>
          </p:nvPr>
        </p:nvSpPr>
        <p:spPr>
          <a:xfrm>
            <a:off x="685801" y="295837"/>
            <a:ext cx="10131425" cy="593413"/>
          </a:xfrm>
        </p:spPr>
        <p:txBody>
          <a:bodyPr>
            <a:normAutofit fontScale="90000"/>
          </a:bodyPr>
          <a:lstStyle/>
          <a:p>
            <a:r>
              <a:rPr lang="en-GB" dirty="0">
                <a:cs typeface="Calibri Light"/>
              </a:rPr>
              <a:t>Focus Area : 7 event analysis</a:t>
            </a:r>
            <a:br>
              <a:rPr lang="en-GB" dirty="0">
                <a:cs typeface="Calibri Light"/>
              </a:rPr>
            </a:br>
            <a:endParaRPr lang="en-GB"/>
          </a:p>
        </p:txBody>
      </p:sp>
      <p:sp>
        <p:nvSpPr>
          <p:cNvPr id="3" name="Content Placeholder 2">
            <a:extLst>
              <a:ext uri="{FF2B5EF4-FFF2-40B4-BE49-F238E27FC236}">
                <a16:creationId xmlns:a16="http://schemas.microsoft.com/office/drawing/2014/main" id="{65389DF4-C044-E5EF-EEC5-E9A492C882D1}"/>
              </a:ext>
            </a:extLst>
          </p:cNvPr>
          <p:cNvSpPr>
            <a:spLocks noGrp="1"/>
          </p:cNvSpPr>
          <p:nvPr>
            <p:ph idx="1"/>
          </p:nvPr>
        </p:nvSpPr>
        <p:spPr>
          <a:xfrm>
            <a:off x="685801" y="741332"/>
            <a:ext cx="10131425" cy="5049868"/>
          </a:xfrm>
        </p:spPr>
        <p:txBody>
          <a:bodyPr>
            <a:normAutofit/>
          </a:bodyPr>
          <a:lstStyle/>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r>
              <a:rPr lang="en-GB" dirty="0">
                <a:cs typeface="Calibri"/>
              </a:rPr>
              <a:t>Business objective 1:</a:t>
            </a:r>
            <a:endParaRPr lang="en-GB" dirty="0"/>
          </a:p>
          <a:p>
            <a:pPr marL="0" indent="0">
              <a:buNone/>
            </a:pPr>
            <a:r>
              <a:rPr lang="en-GB" dirty="0">
                <a:solidFill>
                  <a:srgbClr val="FFFFFF"/>
                </a:solidFill>
                <a:cs typeface="Calibri"/>
              </a:rPr>
              <a:t>Show the top 10 event ids with highest total goals.</a:t>
            </a:r>
            <a:endParaRPr lang="en-GB" dirty="0"/>
          </a:p>
          <a:p>
            <a:pPr marL="0" indent="0">
              <a:buNone/>
            </a:pPr>
            <a:r>
              <a:rPr lang="en-GB" dirty="0">
                <a:solidFill>
                  <a:srgbClr val="FFFFFF"/>
                </a:solidFill>
                <a:ea typeface="+mn-lt"/>
                <a:cs typeface="+mn-lt"/>
              </a:rPr>
              <a:t>Interpretation : Total goals for each Game event id. the game event id starting with having the highest total goals.</a:t>
            </a:r>
          </a:p>
          <a:p>
            <a:pPr marL="0" indent="0">
              <a:buNone/>
            </a:pPr>
            <a:endParaRPr lang="en-GB" dirty="0">
              <a:cs typeface="Calibri"/>
            </a:endParaRPr>
          </a:p>
          <a:p>
            <a:pPr marL="0" indent="0">
              <a:buNone/>
            </a:pPr>
            <a:r>
              <a:rPr lang="en-GB" dirty="0">
                <a:cs typeface="Calibri"/>
              </a:rPr>
              <a:t>Business objective 2:</a:t>
            </a:r>
          </a:p>
          <a:p>
            <a:pPr marL="0" indent="0">
              <a:buNone/>
            </a:pPr>
            <a:r>
              <a:rPr lang="en-GB" dirty="0">
                <a:solidFill>
                  <a:srgbClr val="FFFFFF"/>
                </a:solidFill>
                <a:cs typeface="Calibri"/>
              </a:rPr>
              <a:t>Analyse the sum of goals with their Agent name.</a:t>
            </a:r>
            <a:endParaRPr lang="en-GB" dirty="0"/>
          </a:p>
          <a:p>
            <a:pPr marL="0" indent="0">
              <a:buNone/>
            </a:pPr>
            <a:r>
              <a:rPr lang="en-GB" dirty="0">
                <a:solidFill>
                  <a:srgbClr val="FFFFFF"/>
                </a:solidFill>
                <a:ea typeface="+mn-lt"/>
                <a:cs typeface="+mn-lt"/>
              </a:rPr>
              <a:t>In Agent wise total goals Wasserman are the highest.</a:t>
            </a:r>
            <a:endParaRPr lang="en-GB" dirty="0"/>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p:txBody>
      </p:sp>
    </p:spTree>
    <p:extLst>
      <p:ext uri="{BB962C8B-B14F-4D97-AF65-F5344CB8AC3E}">
        <p14:creationId xmlns:p14="http://schemas.microsoft.com/office/powerpoint/2010/main" val="3046350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1DAFF-AEB0-3F13-09D5-461171D17D6D}"/>
              </a:ext>
            </a:extLst>
          </p:cNvPr>
          <p:cNvSpPr>
            <a:spLocks noGrp="1"/>
          </p:cNvSpPr>
          <p:nvPr>
            <p:ph type="title"/>
          </p:nvPr>
        </p:nvSpPr>
        <p:spPr>
          <a:xfrm>
            <a:off x="685801" y="295837"/>
            <a:ext cx="10131425" cy="593413"/>
          </a:xfrm>
        </p:spPr>
        <p:txBody>
          <a:bodyPr>
            <a:normAutofit fontScale="90000"/>
          </a:bodyPr>
          <a:lstStyle/>
          <a:p>
            <a:r>
              <a:rPr lang="en-GB" dirty="0">
                <a:cs typeface="Calibri Light"/>
              </a:rPr>
              <a:t>Focus Area : 8 competition analysis</a:t>
            </a:r>
            <a:br>
              <a:rPr lang="en-GB" dirty="0">
                <a:cs typeface="Calibri Light"/>
              </a:rPr>
            </a:br>
            <a:endParaRPr lang="en-GB"/>
          </a:p>
        </p:txBody>
      </p:sp>
      <p:sp>
        <p:nvSpPr>
          <p:cNvPr id="3" name="Content Placeholder 2">
            <a:extLst>
              <a:ext uri="{FF2B5EF4-FFF2-40B4-BE49-F238E27FC236}">
                <a16:creationId xmlns:a16="http://schemas.microsoft.com/office/drawing/2014/main" id="{65389DF4-C044-E5EF-EEC5-E9A492C882D1}"/>
              </a:ext>
            </a:extLst>
          </p:cNvPr>
          <p:cNvSpPr>
            <a:spLocks noGrp="1"/>
          </p:cNvSpPr>
          <p:nvPr>
            <p:ph idx="1"/>
          </p:nvPr>
        </p:nvSpPr>
        <p:spPr>
          <a:xfrm>
            <a:off x="685801" y="741332"/>
            <a:ext cx="10131425" cy="5049868"/>
          </a:xfrm>
        </p:spPr>
        <p:txBody>
          <a:bodyPr>
            <a:normAutofit lnSpcReduction="10000"/>
          </a:bodyPr>
          <a:lstStyle/>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r>
              <a:rPr lang="en-GB" dirty="0">
                <a:cs typeface="Calibri"/>
              </a:rPr>
              <a:t>Business objective 1:</a:t>
            </a:r>
            <a:endParaRPr lang="en-GB" dirty="0"/>
          </a:p>
          <a:p>
            <a:pPr marL="0" indent="0">
              <a:buNone/>
            </a:pPr>
            <a:r>
              <a:rPr lang="en-GB" dirty="0">
                <a:solidFill>
                  <a:srgbClr val="FFFFFF"/>
                </a:solidFill>
                <a:cs typeface="Calibri"/>
              </a:rPr>
              <a:t>Are there any trends in the distribution of goals, assists, and other key performance metrics across different competitions.</a:t>
            </a:r>
            <a:endParaRPr lang="en-GB" dirty="0"/>
          </a:p>
          <a:p>
            <a:pPr marL="0" indent="0">
              <a:buNone/>
            </a:pPr>
            <a:r>
              <a:rPr lang="en-GB" dirty="0">
                <a:solidFill>
                  <a:srgbClr val="FFFFFF"/>
                </a:solidFill>
                <a:ea typeface="+mn-lt"/>
                <a:cs typeface="+mn-lt"/>
              </a:rPr>
              <a:t>Interpretation : Total Goals Broken down by competition type Domestic League as the total number of goals.</a:t>
            </a:r>
          </a:p>
          <a:p>
            <a:pPr marL="0" indent="0">
              <a:buNone/>
            </a:pPr>
            <a:endParaRPr lang="en-GB" dirty="0">
              <a:cs typeface="Calibri"/>
            </a:endParaRPr>
          </a:p>
          <a:p>
            <a:pPr marL="0" indent="0">
              <a:buNone/>
            </a:pPr>
            <a:r>
              <a:rPr lang="en-GB" dirty="0">
                <a:cs typeface="Calibri"/>
              </a:rPr>
              <a:t>Business objective 2:</a:t>
            </a:r>
          </a:p>
          <a:p>
            <a:pPr marL="0" indent="0">
              <a:buNone/>
            </a:pPr>
            <a:r>
              <a:rPr lang="en-GB" dirty="0">
                <a:solidFill>
                  <a:srgbClr val="FFFFFF"/>
                </a:solidFill>
                <a:cs typeface="Calibri"/>
              </a:rPr>
              <a:t>Show the highest competition format wise goals.</a:t>
            </a:r>
            <a:endParaRPr lang="en-GB" dirty="0"/>
          </a:p>
          <a:p>
            <a:pPr marL="0" indent="0">
              <a:buNone/>
            </a:pPr>
            <a:r>
              <a:rPr lang="en-GB" dirty="0">
                <a:solidFill>
                  <a:srgbClr val="FFFFFF"/>
                </a:solidFill>
                <a:ea typeface="+mn-lt"/>
                <a:cs typeface="+mn-lt"/>
              </a:rPr>
              <a:t>In the competition format wise goals, Domestic league are the highest one.</a:t>
            </a: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p:txBody>
      </p:sp>
    </p:spTree>
    <p:extLst>
      <p:ext uri="{BB962C8B-B14F-4D97-AF65-F5344CB8AC3E}">
        <p14:creationId xmlns:p14="http://schemas.microsoft.com/office/powerpoint/2010/main" val="1177371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1DAFF-AEB0-3F13-09D5-461171D17D6D}"/>
              </a:ext>
            </a:extLst>
          </p:cNvPr>
          <p:cNvSpPr>
            <a:spLocks noGrp="1"/>
          </p:cNvSpPr>
          <p:nvPr>
            <p:ph type="title"/>
          </p:nvPr>
        </p:nvSpPr>
        <p:spPr>
          <a:xfrm>
            <a:off x="685801" y="295837"/>
            <a:ext cx="10131425" cy="593413"/>
          </a:xfrm>
        </p:spPr>
        <p:txBody>
          <a:bodyPr>
            <a:normAutofit fontScale="90000"/>
          </a:bodyPr>
          <a:lstStyle/>
          <a:p>
            <a:r>
              <a:rPr lang="en-GB" dirty="0">
                <a:cs typeface="Calibri Light"/>
              </a:rPr>
              <a:t>Focus Area : 9 player attributes and demographics</a:t>
            </a:r>
            <a:br>
              <a:rPr lang="en-GB" dirty="0">
                <a:cs typeface="Calibri Light"/>
              </a:rPr>
            </a:br>
            <a:endParaRPr lang="en-GB"/>
          </a:p>
        </p:txBody>
      </p:sp>
      <p:sp>
        <p:nvSpPr>
          <p:cNvPr id="3" name="Content Placeholder 2">
            <a:extLst>
              <a:ext uri="{FF2B5EF4-FFF2-40B4-BE49-F238E27FC236}">
                <a16:creationId xmlns:a16="http://schemas.microsoft.com/office/drawing/2014/main" id="{65389DF4-C044-E5EF-EEC5-E9A492C882D1}"/>
              </a:ext>
            </a:extLst>
          </p:cNvPr>
          <p:cNvSpPr>
            <a:spLocks noGrp="1"/>
          </p:cNvSpPr>
          <p:nvPr>
            <p:ph idx="1"/>
          </p:nvPr>
        </p:nvSpPr>
        <p:spPr>
          <a:xfrm>
            <a:off x="685801" y="741332"/>
            <a:ext cx="10131425" cy="5049868"/>
          </a:xfrm>
        </p:spPr>
        <p:txBody>
          <a:bodyPr>
            <a:normAutofit/>
          </a:bodyPr>
          <a:lstStyle/>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r>
              <a:rPr lang="en-GB" dirty="0">
                <a:cs typeface="Calibri"/>
              </a:rPr>
              <a:t>Business objective 1:</a:t>
            </a:r>
            <a:endParaRPr lang="en-GB" dirty="0"/>
          </a:p>
          <a:p>
            <a:pPr marL="0" indent="0">
              <a:buNone/>
            </a:pPr>
            <a:r>
              <a:rPr lang="en-GB" dirty="0">
                <a:solidFill>
                  <a:srgbClr val="FFFFFF"/>
                </a:solidFill>
                <a:cs typeface="Calibri"/>
              </a:rPr>
              <a:t>Are there noticeable difference in player performance based on their preferred foot(left footed vs right footed).</a:t>
            </a:r>
            <a:endParaRPr lang="en-GB" dirty="0"/>
          </a:p>
          <a:p>
            <a:pPr marL="0" indent="0">
              <a:buNone/>
            </a:pPr>
            <a:r>
              <a:rPr lang="en-GB" dirty="0">
                <a:solidFill>
                  <a:srgbClr val="FFFFFF"/>
                </a:solidFill>
                <a:ea typeface="+mn-lt"/>
                <a:cs typeface="+mn-lt"/>
              </a:rPr>
              <a:t>Interpretation : Right are the player performance based on their preferred foot</a:t>
            </a:r>
          </a:p>
          <a:p>
            <a:pPr marL="0" indent="0">
              <a:buNone/>
            </a:pPr>
            <a:endParaRPr lang="en-GB" dirty="0">
              <a:cs typeface="Calibri"/>
            </a:endParaRPr>
          </a:p>
          <a:p>
            <a:pPr marL="0" indent="0">
              <a:buNone/>
            </a:pPr>
            <a:r>
              <a:rPr lang="en-GB" dirty="0">
                <a:cs typeface="Calibri"/>
              </a:rPr>
              <a:t>Business objective 2:</a:t>
            </a:r>
          </a:p>
          <a:p>
            <a:pPr marL="0" indent="0">
              <a:buNone/>
            </a:pPr>
            <a:r>
              <a:rPr lang="en-GB" dirty="0">
                <a:solidFill>
                  <a:srgbClr val="FFFFFF"/>
                </a:solidFill>
                <a:cs typeface="Calibri"/>
              </a:rPr>
              <a:t>Which is the highest position and player height.</a:t>
            </a:r>
            <a:endParaRPr lang="en-GB" dirty="0"/>
          </a:p>
          <a:p>
            <a:pPr marL="0" indent="0">
              <a:buNone/>
            </a:pPr>
            <a:r>
              <a:rPr lang="en-GB" dirty="0">
                <a:solidFill>
                  <a:srgbClr val="FFFFFF"/>
                </a:solidFill>
                <a:ea typeface="+mn-lt"/>
                <a:cs typeface="+mn-lt"/>
              </a:rPr>
              <a:t>In position with the players height is attack.</a:t>
            </a:r>
            <a:endParaRPr lang="en-GB" dirty="0"/>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p:txBody>
      </p:sp>
    </p:spTree>
    <p:extLst>
      <p:ext uri="{BB962C8B-B14F-4D97-AF65-F5344CB8AC3E}">
        <p14:creationId xmlns:p14="http://schemas.microsoft.com/office/powerpoint/2010/main" val="733337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1DAFF-AEB0-3F13-09D5-461171D17D6D}"/>
              </a:ext>
            </a:extLst>
          </p:cNvPr>
          <p:cNvSpPr>
            <a:spLocks noGrp="1"/>
          </p:cNvSpPr>
          <p:nvPr>
            <p:ph type="title"/>
          </p:nvPr>
        </p:nvSpPr>
        <p:spPr>
          <a:xfrm>
            <a:off x="685801" y="295837"/>
            <a:ext cx="10131425" cy="593413"/>
          </a:xfrm>
        </p:spPr>
        <p:txBody>
          <a:bodyPr>
            <a:normAutofit fontScale="90000"/>
          </a:bodyPr>
          <a:lstStyle/>
          <a:p>
            <a:r>
              <a:rPr lang="en-GB" dirty="0">
                <a:cs typeface="Calibri Light"/>
              </a:rPr>
              <a:t>Focus Area : 10 contract management</a:t>
            </a:r>
            <a:br>
              <a:rPr lang="en-GB" dirty="0">
                <a:cs typeface="Calibri Light"/>
              </a:rPr>
            </a:br>
            <a:endParaRPr lang="en-GB"/>
          </a:p>
        </p:txBody>
      </p:sp>
      <p:sp>
        <p:nvSpPr>
          <p:cNvPr id="3" name="Content Placeholder 2">
            <a:extLst>
              <a:ext uri="{FF2B5EF4-FFF2-40B4-BE49-F238E27FC236}">
                <a16:creationId xmlns:a16="http://schemas.microsoft.com/office/drawing/2014/main" id="{65389DF4-C044-E5EF-EEC5-E9A492C882D1}"/>
              </a:ext>
            </a:extLst>
          </p:cNvPr>
          <p:cNvSpPr>
            <a:spLocks noGrp="1"/>
          </p:cNvSpPr>
          <p:nvPr>
            <p:ph idx="1"/>
          </p:nvPr>
        </p:nvSpPr>
        <p:spPr>
          <a:xfrm>
            <a:off x="685801" y="741332"/>
            <a:ext cx="10131425" cy="5049868"/>
          </a:xfrm>
        </p:spPr>
        <p:txBody>
          <a:bodyPr>
            <a:normAutofit/>
          </a:bodyPr>
          <a:lstStyle/>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r>
              <a:rPr lang="en-GB" dirty="0">
                <a:cs typeface="Calibri"/>
              </a:rPr>
              <a:t>Business objective 1:</a:t>
            </a:r>
            <a:endParaRPr lang="en-GB" dirty="0"/>
          </a:p>
          <a:p>
            <a:pPr marL="0" indent="0">
              <a:buNone/>
            </a:pPr>
            <a:r>
              <a:rPr lang="en-GB" dirty="0">
                <a:solidFill>
                  <a:srgbClr val="FFFFFF"/>
                </a:solidFill>
                <a:cs typeface="Calibri"/>
              </a:rPr>
              <a:t>Are there correlations between player contract lengths and their on-field performance metrics.</a:t>
            </a:r>
            <a:endParaRPr lang="en-GB" dirty="0"/>
          </a:p>
          <a:p>
            <a:pPr marL="0" indent="0">
              <a:buNone/>
            </a:pPr>
            <a:r>
              <a:rPr lang="en-GB" dirty="0">
                <a:solidFill>
                  <a:srgbClr val="FFFFFF"/>
                </a:solidFill>
                <a:ea typeface="+mn-lt"/>
                <a:cs typeface="+mn-lt"/>
              </a:rPr>
              <a:t>Interpretation :The trends of sum of goals ,sum of assists and sum of market value in </a:t>
            </a:r>
            <a:r>
              <a:rPr lang="en-GB" dirty="0" err="1">
                <a:solidFill>
                  <a:srgbClr val="FFFFFF"/>
                </a:solidFill>
                <a:ea typeface="+mn-lt"/>
                <a:cs typeface="+mn-lt"/>
              </a:rPr>
              <a:t>eur</a:t>
            </a:r>
            <a:r>
              <a:rPr lang="en-GB" dirty="0">
                <a:solidFill>
                  <a:srgbClr val="FFFFFF"/>
                </a:solidFill>
                <a:ea typeface="+mn-lt"/>
                <a:cs typeface="+mn-lt"/>
              </a:rPr>
              <a:t> for contract expiration date.</a:t>
            </a:r>
          </a:p>
          <a:p>
            <a:pPr marL="0" indent="0">
              <a:buNone/>
            </a:pPr>
            <a:endParaRPr lang="en-GB" dirty="0">
              <a:cs typeface="Calibri"/>
            </a:endParaRPr>
          </a:p>
          <a:p>
            <a:pPr marL="0" indent="0">
              <a:buNone/>
            </a:pPr>
            <a:r>
              <a:rPr lang="en-GB" dirty="0">
                <a:cs typeface="Calibri"/>
              </a:rPr>
              <a:t>Business objective 2:</a:t>
            </a:r>
          </a:p>
          <a:p>
            <a:pPr marL="0" indent="0">
              <a:buNone/>
            </a:pPr>
            <a:r>
              <a:rPr lang="en-GB" dirty="0">
                <a:solidFill>
                  <a:srgbClr val="FFFFFF"/>
                </a:solidFill>
                <a:cs typeface="Calibri"/>
              </a:rPr>
              <a:t>In which year the home club goals are happened with contract expiration.</a:t>
            </a:r>
            <a:endParaRPr lang="en-GB" dirty="0"/>
          </a:p>
          <a:p>
            <a:pPr marL="0" indent="0">
              <a:buNone/>
            </a:pPr>
            <a:r>
              <a:rPr lang="en-GB" dirty="0">
                <a:solidFill>
                  <a:srgbClr val="FFFFFF"/>
                </a:solidFill>
                <a:ea typeface="+mn-lt"/>
                <a:cs typeface="+mn-lt"/>
              </a:rPr>
              <a:t>In the year 2024 the home club goals are highest.</a:t>
            </a:r>
            <a:endParaRPr lang="en-GB" dirty="0"/>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p:txBody>
      </p:sp>
    </p:spTree>
    <p:extLst>
      <p:ext uri="{BB962C8B-B14F-4D97-AF65-F5344CB8AC3E}">
        <p14:creationId xmlns:p14="http://schemas.microsoft.com/office/powerpoint/2010/main" val="3969485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85B82-C05C-284C-F2E5-3B20035DB336}"/>
              </a:ext>
            </a:extLst>
          </p:cNvPr>
          <p:cNvSpPr>
            <a:spLocks noGrp="1"/>
          </p:cNvSpPr>
          <p:nvPr>
            <p:ph type="title"/>
          </p:nvPr>
        </p:nvSpPr>
        <p:spPr>
          <a:xfrm>
            <a:off x="685801" y="161365"/>
            <a:ext cx="10131425" cy="627031"/>
          </a:xfrm>
        </p:spPr>
        <p:txBody>
          <a:bodyPr>
            <a:normAutofit fontScale="90000"/>
          </a:bodyPr>
          <a:lstStyle/>
          <a:p>
            <a:r>
              <a:rPr lang="en-GB" u="sng" dirty="0">
                <a:cs typeface="Calibri Light"/>
              </a:rPr>
              <a:t>Conclusion of the  project</a:t>
            </a:r>
            <a:endParaRPr lang="en-GB" u="sng" dirty="0"/>
          </a:p>
        </p:txBody>
      </p:sp>
      <p:sp>
        <p:nvSpPr>
          <p:cNvPr id="3" name="Content Placeholder 2">
            <a:extLst>
              <a:ext uri="{FF2B5EF4-FFF2-40B4-BE49-F238E27FC236}">
                <a16:creationId xmlns:a16="http://schemas.microsoft.com/office/drawing/2014/main" id="{F50D463B-48EA-8631-0607-8A5C4AB5CE5A}"/>
              </a:ext>
            </a:extLst>
          </p:cNvPr>
          <p:cNvSpPr>
            <a:spLocks noGrp="1"/>
          </p:cNvSpPr>
          <p:nvPr>
            <p:ph idx="1"/>
          </p:nvPr>
        </p:nvSpPr>
        <p:spPr>
          <a:xfrm>
            <a:off x="517713" y="786155"/>
            <a:ext cx="10131425" cy="5968751"/>
          </a:xfrm>
        </p:spPr>
        <p:txBody>
          <a:bodyPr>
            <a:normAutofit lnSpcReduction="10000"/>
          </a:bodyPr>
          <a:lstStyle/>
          <a:p>
            <a:pPr>
              <a:lnSpc>
                <a:spcPct val="80000"/>
              </a:lnSpc>
            </a:pPr>
            <a:r>
              <a:rPr lang="en-GB" dirty="0">
                <a:cs typeface="Calibri"/>
              </a:rPr>
              <a:t>1. Performance Analysis:</a:t>
            </a:r>
          </a:p>
          <a:p>
            <a:pPr>
              <a:lnSpc>
                <a:spcPct val="80000"/>
              </a:lnSpc>
              <a:buClr>
                <a:srgbClr val="FFFFFF"/>
              </a:buClr>
            </a:pPr>
            <a:r>
              <a:rPr lang="en-GB" dirty="0">
                <a:cs typeface="Calibri"/>
              </a:rPr>
              <a:t> Aron Johannsson, Giovanni Reyna, Jozy Altidore and Timothy </a:t>
            </a:r>
            <a:r>
              <a:rPr lang="en-GB" dirty="0" err="1">
                <a:cs typeface="Calibri"/>
              </a:rPr>
              <a:t>weah</a:t>
            </a:r>
            <a:r>
              <a:rPr lang="en-GB" dirty="0">
                <a:cs typeface="Calibri"/>
              </a:rPr>
              <a:t> are among the players who have the highest goals per minute ratios indicating their efficiency in front of goal.</a:t>
            </a:r>
          </a:p>
          <a:p>
            <a:pPr>
              <a:lnSpc>
                <a:spcPct val="80000"/>
              </a:lnSpc>
              <a:buClr>
                <a:srgbClr val="FFFFFF"/>
              </a:buClr>
            </a:pPr>
            <a:endParaRPr lang="en-GB" dirty="0">
              <a:cs typeface="Calibri"/>
            </a:endParaRPr>
          </a:p>
          <a:p>
            <a:pPr>
              <a:lnSpc>
                <a:spcPct val="80000"/>
              </a:lnSpc>
              <a:buClr>
                <a:srgbClr val="FFFFFF"/>
              </a:buClr>
            </a:pPr>
            <a:r>
              <a:rPr lang="en-GB" dirty="0">
                <a:cs typeface="Calibri"/>
              </a:rPr>
              <a:t>2. Player Profile and Market Value:</a:t>
            </a:r>
          </a:p>
          <a:p>
            <a:pPr>
              <a:lnSpc>
                <a:spcPct val="80000"/>
              </a:lnSpc>
              <a:buClr>
                <a:srgbClr val="FFFFFF"/>
              </a:buClr>
            </a:pPr>
            <a:r>
              <a:rPr lang="en-GB" dirty="0">
                <a:cs typeface="Calibri"/>
              </a:rPr>
              <a:t> Pulisic Christian has had the highest market value increment.</a:t>
            </a:r>
          </a:p>
          <a:p>
            <a:pPr>
              <a:lnSpc>
                <a:spcPct val="80000"/>
              </a:lnSpc>
              <a:buClr>
                <a:srgbClr val="FFFFFF"/>
              </a:buClr>
            </a:pPr>
            <a:r>
              <a:rPr lang="en-GB" dirty="0">
                <a:cs typeface="Calibri"/>
              </a:rPr>
              <a:t>Since total goals scored per game is an indication of new players purchased, this implies that acquisition of new players has significant impacts on the performance of a team.</a:t>
            </a:r>
            <a:endParaRPr lang="en-GB">
              <a:cs typeface="Calibri"/>
            </a:endParaRPr>
          </a:p>
          <a:p>
            <a:pPr>
              <a:lnSpc>
                <a:spcPct val="80000"/>
              </a:lnSpc>
              <a:buClr>
                <a:srgbClr val="FFFFFF"/>
              </a:buClr>
            </a:pPr>
            <a:endParaRPr lang="en-GB" dirty="0">
              <a:cs typeface="Calibri"/>
            </a:endParaRPr>
          </a:p>
          <a:p>
            <a:pPr>
              <a:lnSpc>
                <a:spcPct val="80000"/>
              </a:lnSpc>
              <a:buClr>
                <a:srgbClr val="FFFFFF"/>
              </a:buClr>
            </a:pPr>
            <a:r>
              <a:rPr lang="en-GB" dirty="0">
                <a:cs typeface="Calibri"/>
              </a:rPr>
              <a:t>3. Team Comparison:</a:t>
            </a:r>
          </a:p>
          <a:p>
            <a:pPr>
              <a:lnSpc>
                <a:spcPct val="80000"/>
              </a:lnSpc>
              <a:buClr>
                <a:srgbClr val="FFFFFF"/>
              </a:buClr>
            </a:pPr>
            <a:r>
              <a:rPr lang="en-GB" dirty="0">
                <a:cs typeface="Calibri"/>
              </a:rPr>
              <a:t> The return on investment (ROI) should be closely considered by clubs before signing expensive footballers where positive ROI refers to successful signings while negative ROI may suggest less fruitful transfers.</a:t>
            </a:r>
            <a:endParaRPr lang="en-GB">
              <a:cs typeface="Calibri"/>
            </a:endParaRPr>
          </a:p>
          <a:p>
            <a:pPr>
              <a:lnSpc>
                <a:spcPct val="80000"/>
              </a:lnSpc>
              <a:buClr>
                <a:srgbClr val="FFFFFF"/>
              </a:buClr>
            </a:pPr>
            <a:endParaRPr lang="en-GB" dirty="0">
              <a:cs typeface="Calibri"/>
            </a:endParaRPr>
          </a:p>
          <a:p>
            <a:pPr>
              <a:lnSpc>
                <a:spcPct val="80000"/>
              </a:lnSpc>
              <a:buClr>
                <a:srgbClr val="FFFFFF"/>
              </a:buClr>
            </a:pPr>
            <a:r>
              <a:rPr lang="en-GB" dirty="0">
                <a:cs typeface="Calibri"/>
              </a:rPr>
              <a:t>4. Attendance and Stadium Analysis:</a:t>
            </a:r>
          </a:p>
          <a:p>
            <a:pPr>
              <a:lnSpc>
                <a:spcPct val="80000"/>
              </a:lnSpc>
              <a:buClr>
                <a:srgbClr val="FFFFFF"/>
              </a:buClr>
            </a:pPr>
            <a:r>
              <a:rPr lang="en-GB" dirty="0">
                <a:cs typeface="Calibri"/>
              </a:rPr>
              <a:t> Run state-of-the-art facilities with good performance records as well as those with bigger capacities increase match attendances.</a:t>
            </a:r>
            <a:endParaRPr lang="en-GB">
              <a:cs typeface="Calibri"/>
            </a:endParaRPr>
          </a:p>
          <a:p>
            <a:pPr>
              <a:lnSpc>
                <a:spcPct val="80000"/>
              </a:lnSpc>
              <a:buClr>
                <a:srgbClr val="FFFFFF"/>
              </a:buClr>
            </a:pPr>
            <a:endParaRPr lang="en-GB" dirty="0">
              <a:cs typeface="Calibri"/>
            </a:endParaRPr>
          </a:p>
          <a:p>
            <a:pPr>
              <a:lnSpc>
                <a:spcPct val="80000"/>
              </a:lnSpc>
              <a:buClr>
                <a:srgbClr val="FFFFFF"/>
              </a:buClr>
            </a:pPr>
            <a:r>
              <a:rPr lang="en-GB" sz="1700" dirty="0">
                <a:cs typeface="Calibri"/>
              </a:rPr>
              <a:t>5. Referee Analysis:</a:t>
            </a:r>
            <a:endParaRPr lang="en-US" sz="1700" dirty="0">
              <a:cs typeface="Calibri"/>
            </a:endParaRPr>
          </a:p>
          <a:p>
            <a:pPr>
              <a:lnSpc>
                <a:spcPct val="80000"/>
              </a:lnSpc>
              <a:buClr>
                <a:srgbClr val="FFFFFF"/>
              </a:buClr>
            </a:pPr>
            <a:r>
              <a:rPr lang="en-GB" sz="1700" dirty="0">
                <a:cs typeface="Calibri"/>
              </a:rPr>
              <a:t>Distribution of cards, mannerism during matches as well as other referee performances affect the nature of games and spectator experiences.</a:t>
            </a:r>
            <a:endParaRPr lang="en-GB" dirty="0"/>
          </a:p>
        </p:txBody>
      </p:sp>
    </p:spTree>
    <p:extLst>
      <p:ext uri="{BB962C8B-B14F-4D97-AF65-F5344CB8AC3E}">
        <p14:creationId xmlns:p14="http://schemas.microsoft.com/office/powerpoint/2010/main" val="1866494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5AE60-03B5-DD2F-A6E9-CD56A000CA72}"/>
              </a:ext>
            </a:extLst>
          </p:cNvPr>
          <p:cNvSpPr>
            <a:spLocks noGrp="1"/>
          </p:cNvSpPr>
          <p:nvPr>
            <p:ph type="title"/>
          </p:nvPr>
        </p:nvSpPr>
        <p:spPr>
          <a:xfrm>
            <a:off x="685801" y="228600"/>
            <a:ext cx="10131425" cy="436533"/>
          </a:xfrm>
        </p:spPr>
        <p:txBody>
          <a:bodyPr>
            <a:normAutofit fontScale="90000"/>
          </a:bodyPr>
          <a:lstStyle/>
          <a:p>
            <a:r>
              <a:rPr lang="en-GB" u="sng" dirty="0">
                <a:cs typeface="Calibri Light"/>
              </a:rPr>
              <a:t>Conclusion  of the project</a:t>
            </a:r>
            <a:endParaRPr lang="en-GB" u="sng" dirty="0"/>
          </a:p>
        </p:txBody>
      </p:sp>
      <p:sp>
        <p:nvSpPr>
          <p:cNvPr id="3" name="Content Placeholder 2">
            <a:extLst>
              <a:ext uri="{FF2B5EF4-FFF2-40B4-BE49-F238E27FC236}">
                <a16:creationId xmlns:a16="http://schemas.microsoft.com/office/drawing/2014/main" id="{9B2C6F2B-A7AC-280B-BAD5-59C74AA3962D}"/>
              </a:ext>
            </a:extLst>
          </p:cNvPr>
          <p:cNvSpPr>
            <a:spLocks noGrp="1"/>
          </p:cNvSpPr>
          <p:nvPr>
            <p:ph idx="1"/>
          </p:nvPr>
        </p:nvSpPr>
        <p:spPr>
          <a:xfrm>
            <a:off x="685801" y="662893"/>
            <a:ext cx="10131425" cy="6092012"/>
          </a:xfrm>
        </p:spPr>
        <p:txBody>
          <a:bodyPr>
            <a:normAutofit fontScale="92500" lnSpcReduction="10000"/>
          </a:bodyPr>
          <a:lstStyle/>
          <a:p>
            <a:pPr>
              <a:lnSpc>
                <a:spcPct val="80000"/>
              </a:lnSpc>
            </a:pPr>
            <a:endParaRPr lang="en-GB" dirty="0">
              <a:cs typeface="Calibri"/>
            </a:endParaRPr>
          </a:p>
          <a:p>
            <a:pPr>
              <a:lnSpc>
                <a:spcPct val="80000"/>
              </a:lnSpc>
              <a:buClr>
                <a:srgbClr val="FFFFFF"/>
              </a:buClr>
            </a:pPr>
            <a:r>
              <a:rPr lang="en-GB" dirty="0">
                <a:cs typeface="Calibri"/>
              </a:rPr>
              <a:t>  6. Substitution Patterns:</a:t>
            </a:r>
          </a:p>
          <a:p>
            <a:pPr>
              <a:lnSpc>
                <a:spcPct val="80000"/>
              </a:lnSpc>
              <a:buClr>
                <a:srgbClr val="FFFFFF"/>
              </a:buClr>
            </a:pPr>
            <a:r>
              <a:rPr lang="en-GB" dirty="0">
                <a:cs typeface="Calibri"/>
              </a:rPr>
              <a:t>  Right Midfielder seems to be the most common substitution position which indicates strategic       gameplay changes during matches.</a:t>
            </a:r>
          </a:p>
          <a:p>
            <a:pPr marL="0" indent="0">
              <a:lnSpc>
                <a:spcPct val="80000"/>
              </a:lnSpc>
              <a:buNone/>
            </a:pPr>
            <a:endParaRPr lang="en-GB" dirty="0">
              <a:cs typeface="Calibri"/>
            </a:endParaRPr>
          </a:p>
          <a:p>
            <a:pPr>
              <a:lnSpc>
                <a:spcPct val="80000"/>
              </a:lnSpc>
              <a:buClr>
                <a:srgbClr val="FFFFFF"/>
              </a:buClr>
            </a:pPr>
            <a:r>
              <a:rPr lang="en-GB" dirty="0">
                <a:cs typeface="Calibri"/>
              </a:rPr>
              <a:t>7. Event Analysis</a:t>
            </a:r>
          </a:p>
          <a:p>
            <a:pPr>
              <a:lnSpc>
                <a:spcPct val="80000"/>
              </a:lnSpc>
            </a:pPr>
            <a:r>
              <a:rPr lang="en-GB" dirty="0">
                <a:cs typeface="Calibri"/>
              </a:rPr>
              <a:t> The highest goals scored are for players with age 26,31,34.</a:t>
            </a:r>
          </a:p>
          <a:p>
            <a:pPr marL="0" indent="0">
              <a:lnSpc>
                <a:spcPct val="80000"/>
              </a:lnSpc>
              <a:buNone/>
            </a:pPr>
            <a:endParaRPr lang="en-GB" dirty="0">
              <a:cs typeface="Calibri"/>
            </a:endParaRPr>
          </a:p>
          <a:p>
            <a:pPr>
              <a:lnSpc>
                <a:spcPct val="80000"/>
              </a:lnSpc>
              <a:buClr>
                <a:srgbClr val="FFFFFF"/>
              </a:buClr>
            </a:pPr>
            <a:r>
              <a:rPr lang="en-GB" dirty="0">
                <a:cs typeface="Calibri"/>
              </a:rPr>
              <a:t>8. Competition Analysis:</a:t>
            </a:r>
            <a:endParaRPr lang="en-GB" dirty="0"/>
          </a:p>
          <a:p>
            <a:pPr>
              <a:lnSpc>
                <a:spcPct val="80000"/>
              </a:lnSpc>
              <a:buClr>
                <a:srgbClr val="FFFFFF"/>
              </a:buClr>
            </a:pPr>
            <a:r>
              <a:rPr lang="en-GB" dirty="0">
                <a:cs typeface="Calibri"/>
              </a:rPr>
              <a:t> Goal counts in league-based competition formats tend to be higher than those in any other format as this is determined by various</a:t>
            </a:r>
          </a:p>
          <a:p>
            <a:pPr>
              <a:lnSpc>
                <a:spcPct val="80000"/>
              </a:lnSpc>
              <a:buClr>
                <a:srgbClr val="FFFFFF"/>
              </a:buClr>
            </a:pPr>
            <a:r>
              <a:rPr lang="en-GB" dirty="0">
                <a:cs typeface="Calibri"/>
              </a:rPr>
              <a:t> styles and tactics employed by some teams.</a:t>
            </a:r>
          </a:p>
          <a:p>
            <a:pPr>
              <a:lnSpc>
                <a:spcPct val="80000"/>
              </a:lnSpc>
              <a:buClr>
                <a:srgbClr val="FFFFFF"/>
              </a:buClr>
            </a:pPr>
            <a:endParaRPr lang="en-GB" dirty="0">
              <a:cs typeface="Calibri"/>
            </a:endParaRPr>
          </a:p>
          <a:p>
            <a:pPr>
              <a:lnSpc>
                <a:spcPct val="80000"/>
              </a:lnSpc>
              <a:buClr>
                <a:srgbClr val="FFFFFF"/>
              </a:buClr>
            </a:pPr>
            <a:r>
              <a:rPr lang="en-GB" dirty="0">
                <a:cs typeface="Calibri"/>
              </a:rPr>
              <a:t>9. Player Attributes and Demographics:</a:t>
            </a:r>
          </a:p>
          <a:p>
            <a:pPr>
              <a:lnSpc>
                <a:spcPct val="80000"/>
              </a:lnSpc>
              <a:buClr>
                <a:srgbClr val="FFFFFF"/>
              </a:buClr>
            </a:pPr>
            <a:r>
              <a:rPr lang="en-GB" dirty="0">
                <a:cs typeface="Calibri"/>
              </a:rPr>
              <a:t>The highest market value is usually observed for Attack position which indicates that clubs prefer spending on attackers.</a:t>
            </a:r>
          </a:p>
          <a:p>
            <a:pPr>
              <a:lnSpc>
                <a:spcPct val="80000"/>
              </a:lnSpc>
              <a:buClr>
                <a:srgbClr val="FFFFFF"/>
              </a:buClr>
            </a:pPr>
            <a:endParaRPr lang="en-GB" dirty="0">
              <a:cs typeface="Calibri"/>
            </a:endParaRPr>
          </a:p>
          <a:p>
            <a:pPr>
              <a:lnSpc>
                <a:spcPct val="80000"/>
              </a:lnSpc>
              <a:buClr>
                <a:srgbClr val="FFFFFF"/>
              </a:buClr>
            </a:pPr>
            <a:r>
              <a:rPr lang="en-GB" dirty="0">
                <a:cs typeface="Calibri"/>
              </a:rPr>
              <a:t>10. Player Contract Management:</a:t>
            </a:r>
          </a:p>
          <a:p>
            <a:pPr>
              <a:lnSpc>
                <a:spcPct val="80000"/>
              </a:lnSpc>
              <a:buClr>
                <a:srgbClr val="FFFFFF"/>
              </a:buClr>
            </a:pPr>
            <a:r>
              <a:rPr lang="en-GB" dirty="0">
                <a:cs typeface="Calibri"/>
              </a:rPr>
              <a:t>In terms of contract negotiations as well as player representation, clubs' </a:t>
            </a:r>
            <a:r>
              <a:rPr lang="en-GB" dirty="0" err="1">
                <a:cs typeface="Calibri"/>
              </a:rPr>
              <a:t>Iong</a:t>
            </a:r>
            <a:r>
              <a:rPr lang="en-GB" dirty="0">
                <a:cs typeface="Calibri"/>
              </a:rPr>
              <a:t>-term strategies are affected by player agents such as Wasserman thereby influencing player retention too.</a:t>
            </a:r>
            <a:endParaRPr lang="en-GB">
              <a:cs typeface="Calibri"/>
            </a:endParaRPr>
          </a:p>
          <a:p>
            <a:pPr>
              <a:buClr>
                <a:srgbClr val="FFFFFF"/>
              </a:buClr>
            </a:pPr>
            <a:endParaRPr lang="en-GB" dirty="0">
              <a:cs typeface="Calibri"/>
            </a:endParaRPr>
          </a:p>
        </p:txBody>
      </p:sp>
    </p:spTree>
    <p:extLst>
      <p:ext uri="{BB962C8B-B14F-4D97-AF65-F5344CB8AC3E}">
        <p14:creationId xmlns:p14="http://schemas.microsoft.com/office/powerpoint/2010/main" val="3510874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87B44-9766-D8EB-7FBD-76556448A7E3}"/>
              </a:ext>
            </a:extLst>
          </p:cNvPr>
          <p:cNvSpPr>
            <a:spLocks noGrp="1"/>
          </p:cNvSpPr>
          <p:nvPr>
            <p:ph type="title"/>
          </p:nvPr>
        </p:nvSpPr>
        <p:spPr/>
        <p:txBody>
          <a:bodyPr/>
          <a:lstStyle/>
          <a:p>
            <a:r>
              <a:rPr lang="en-US">
                <a:cs typeface="Calibri Light"/>
              </a:rPr>
              <a:t>PROJECT OBJECTIVE</a:t>
            </a:r>
            <a:endParaRPr lang="en-US"/>
          </a:p>
        </p:txBody>
      </p:sp>
      <p:sp>
        <p:nvSpPr>
          <p:cNvPr id="3" name="Content Placeholder 2">
            <a:extLst>
              <a:ext uri="{FF2B5EF4-FFF2-40B4-BE49-F238E27FC236}">
                <a16:creationId xmlns:a16="http://schemas.microsoft.com/office/drawing/2014/main" id="{A007FBDB-8604-D404-91DA-3172449338F0}"/>
              </a:ext>
            </a:extLst>
          </p:cNvPr>
          <p:cNvSpPr>
            <a:spLocks noGrp="1"/>
          </p:cNvSpPr>
          <p:nvPr>
            <p:ph idx="1"/>
          </p:nvPr>
        </p:nvSpPr>
        <p:spPr>
          <a:xfrm>
            <a:off x="495301" y="1716243"/>
            <a:ext cx="10131425" cy="4624045"/>
          </a:xfrm>
        </p:spPr>
        <p:txBody>
          <a:bodyPr/>
          <a:lstStyle/>
          <a:p>
            <a:r>
              <a:rPr lang="en-US" sz="2400">
                <a:latin typeface="Aptos"/>
                <a:cs typeface="Calibri"/>
              </a:rPr>
              <a:t>The Objective of the project is to analyze a football dataset to identify key factors for success, specifically within areas such as player performance, team tactics, fan behavior,  and injury Analysis.</a:t>
            </a:r>
          </a:p>
          <a:p>
            <a:pPr>
              <a:buClr>
                <a:srgbClr val="FFFFFF"/>
              </a:buClr>
            </a:pPr>
            <a:endParaRPr lang="en-US" sz="2400">
              <a:latin typeface="Aptos"/>
              <a:cs typeface="Calibri"/>
            </a:endParaRPr>
          </a:p>
          <a:p>
            <a:pPr>
              <a:buClr>
                <a:srgbClr val="FFFFFF"/>
              </a:buClr>
            </a:pPr>
            <a:r>
              <a:rPr lang="en-US" sz="2400">
                <a:latin typeface="Aptos"/>
                <a:cs typeface="Calibri"/>
              </a:rPr>
              <a:t>Extracting actionable insights from the data that can be used to enhance decision-making in football.</a:t>
            </a:r>
          </a:p>
        </p:txBody>
      </p:sp>
    </p:spTree>
    <p:extLst>
      <p:ext uri="{BB962C8B-B14F-4D97-AF65-F5344CB8AC3E}">
        <p14:creationId xmlns:p14="http://schemas.microsoft.com/office/powerpoint/2010/main" val="2708196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7D965-74FB-87B4-AD35-790FB04D464E}"/>
              </a:ext>
            </a:extLst>
          </p:cNvPr>
          <p:cNvSpPr>
            <a:spLocks noGrp="1"/>
          </p:cNvSpPr>
          <p:nvPr>
            <p:ph type="title"/>
          </p:nvPr>
        </p:nvSpPr>
        <p:spPr>
          <a:xfrm>
            <a:off x="1134036" y="-309282"/>
            <a:ext cx="10131425" cy="1456267"/>
          </a:xfrm>
        </p:spPr>
        <p:txBody>
          <a:bodyPr>
            <a:normAutofit fontScale="90000"/>
          </a:bodyPr>
          <a:lstStyle/>
          <a:p>
            <a:r>
              <a:rPr lang="en-GB" dirty="0">
                <a:cs typeface="Calibri Light"/>
              </a:rPr>
              <a:t>                         </a:t>
            </a:r>
            <a:r>
              <a:rPr lang="en-GB" sz="6600" b="1" dirty="0">
                <a:cs typeface="Calibri Light"/>
              </a:rPr>
              <a:t>   </a:t>
            </a:r>
            <a:br>
              <a:rPr lang="en-GB" sz="6600" b="1" dirty="0">
                <a:cs typeface="Calibri Light"/>
              </a:rPr>
            </a:br>
            <a:br>
              <a:rPr lang="en-GB" sz="6600" b="1" dirty="0">
                <a:cs typeface="Calibri Light"/>
              </a:rPr>
            </a:br>
            <a:br>
              <a:rPr lang="en-GB" sz="6600" b="1" dirty="0">
                <a:cs typeface="Calibri Light"/>
              </a:rPr>
            </a:br>
            <a:br>
              <a:rPr lang="en-GB" sz="6600" b="1" dirty="0">
                <a:cs typeface="Calibri Light"/>
              </a:rPr>
            </a:br>
            <a:br>
              <a:rPr lang="en-GB" sz="6600" b="1" dirty="0">
                <a:cs typeface="Calibri Light"/>
              </a:rPr>
            </a:br>
            <a:br>
              <a:rPr lang="en-GB" sz="6600" b="1" dirty="0">
                <a:cs typeface="Calibri Light"/>
              </a:rPr>
            </a:br>
            <a:r>
              <a:rPr lang="en-GB" sz="6600" b="1" dirty="0">
                <a:cs typeface="Calibri Light"/>
              </a:rPr>
              <a:t>                  Thank you</a:t>
            </a:r>
            <a:endParaRPr lang="en-GB" sz="6600" b="1" dirty="0"/>
          </a:p>
        </p:txBody>
      </p:sp>
    </p:spTree>
    <p:extLst>
      <p:ext uri="{BB962C8B-B14F-4D97-AF65-F5344CB8AC3E}">
        <p14:creationId xmlns:p14="http://schemas.microsoft.com/office/powerpoint/2010/main" val="937563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000B356-C054-CE4C-0E17-4FA027AA5ACA}"/>
              </a:ext>
            </a:extLst>
          </p:cNvPr>
          <p:cNvGraphicFramePr>
            <a:graphicFrameLocks noGrp="1"/>
          </p:cNvGraphicFramePr>
          <p:nvPr>
            <p:extLst>
              <p:ext uri="{D42A27DB-BD31-4B8C-83A1-F6EECF244321}">
                <p14:modId xmlns:p14="http://schemas.microsoft.com/office/powerpoint/2010/main" val="2904240529"/>
              </p:ext>
            </p:extLst>
          </p:nvPr>
        </p:nvGraphicFramePr>
        <p:xfrm>
          <a:off x="-2409264" y="-381000"/>
          <a:ext cx="16951449" cy="9048656"/>
        </p:xfrm>
        <a:graphic>
          <a:graphicData uri="http://schemas.openxmlformats.org/drawingml/2006/table">
            <a:tbl>
              <a:tblPr firstRow="1" bandRow="1">
                <a:tableStyleId>{5C22544A-7EE6-4342-B048-85BDC9FD1C3A}</a:tableStyleId>
              </a:tblPr>
              <a:tblGrid>
                <a:gridCol w="5650483">
                  <a:extLst>
                    <a:ext uri="{9D8B030D-6E8A-4147-A177-3AD203B41FA5}">
                      <a16:colId xmlns:a16="http://schemas.microsoft.com/office/drawing/2014/main" val="1204933953"/>
                    </a:ext>
                  </a:extLst>
                </a:gridCol>
                <a:gridCol w="5650483">
                  <a:extLst>
                    <a:ext uri="{9D8B030D-6E8A-4147-A177-3AD203B41FA5}">
                      <a16:colId xmlns:a16="http://schemas.microsoft.com/office/drawing/2014/main" val="2350105557"/>
                    </a:ext>
                  </a:extLst>
                </a:gridCol>
                <a:gridCol w="5650483">
                  <a:extLst>
                    <a:ext uri="{9D8B030D-6E8A-4147-A177-3AD203B41FA5}">
                      <a16:colId xmlns:a16="http://schemas.microsoft.com/office/drawing/2014/main" val="1451934496"/>
                    </a:ext>
                  </a:extLst>
                </a:gridCol>
              </a:tblGrid>
              <a:tr h="627568">
                <a:tc>
                  <a:txBody>
                    <a:bodyPr/>
                    <a:lstStyle/>
                    <a:p>
                      <a:pPr algn="ctr"/>
                      <a:r>
                        <a:rPr lang="en-US" dirty="0"/>
                        <a:t>FOCUS AREA</a:t>
                      </a:r>
                    </a:p>
                  </a:txBody>
                  <a:tcPr/>
                </a:tc>
                <a:tc>
                  <a:txBody>
                    <a:bodyPr/>
                    <a:lstStyle/>
                    <a:p>
                      <a:pPr algn="ctr"/>
                      <a:r>
                        <a:rPr lang="en-US" dirty="0"/>
                        <a:t>OBJECTIVE 1</a:t>
                      </a:r>
                    </a:p>
                  </a:txBody>
                  <a:tcPr/>
                </a:tc>
                <a:tc>
                  <a:txBody>
                    <a:bodyPr/>
                    <a:lstStyle/>
                    <a:p>
                      <a:pPr algn="ctr"/>
                      <a:r>
                        <a:rPr lang="en-US" dirty="0"/>
                        <a:t>OBJECTIVE 2</a:t>
                      </a:r>
                    </a:p>
                  </a:txBody>
                  <a:tcPr/>
                </a:tc>
                <a:extLst>
                  <a:ext uri="{0D108BD9-81ED-4DB2-BD59-A6C34878D82A}">
                    <a16:rowId xmlns:a16="http://schemas.microsoft.com/office/drawing/2014/main" val="3270662254"/>
                  </a:ext>
                </a:extLst>
              </a:tr>
              <a:tr h="715135">
                <a:tc>
                  <a:txBody>
                    <a:bodyPr/>
                    <a:lstStyle/>
                    <a:p>
                      <a:pPr marL="342900" indent="-342900">
                        <a:buAutoNum type="arabicPeriod"/>
                      </a:pPr>
                      <a:r>
                        <a:rPr lang="en-US" dirty="0"/>
                        <a:t>Performance Analysis</a:t>
                      </a:r>
                    </a:p>
                  </a:txBody>
                  <a:tcPr/>
                </a:tc>
                <a:tc>
                  <a:txBody>
                    <a:bodyPr/>
                    <a:lstStyle/>
                    <a:p>
                      <a:r>
                        <a:rPr lang="en-US" dirty="0"/>
                        <a:t>Show the players having goal-scoring rate per minute played</a:t>
                      </a:r>
                    </a:p>
                  </a:txBody>
                  <a:tcPr/>
                </a:tc>
                <a:tc>
                  <a:txBody>
                    <a:bodyPr/>
                    <a:lstStyle/>
                    <a:p>
                      <a:r>
                        <a:rPr lang="en-US" dirty="0"/>
                        <a:t>Show the players to the highest market value.</a:t>
                      </a:r>
                    </a:p>
                  </a:txBody>
                  <a:tcPr/>
                </a:tc>
                <a:extLst>
                  <a:ext uri="{0D108BD9-81ED-4DB2-BD59-A6C34878D82A}">
                    <a16:rowId xmlns:a16="http://schemas.microsoft.com/office/drawing/2014/main" val="3091613701"/>
                  </a:ext>
                </a:extLst>
              </a:tr>
              <a:tr h="715135">
                <a:tc>
                  <a:txBody>
                    <a:bodyPr/>
                    <a:lstStyle/>
                    <a:p>
                      <a:pPr marL="0" indent="0">
                        <a:buNone/>
                      </a:pPr>
                      <a:r>
                        <a:rPr lang="en-US" dirty="0"/>
                        <a:t>2. Player Profile and market Value</a:t>
                      </a:r>
                    </a:p>
                  </a:txBody>
                  <a:tcPr/>
                </a:tc>
                <a:tc>
                  <a:txBody>
                    <a:bodyPr/>
                    <a:lstStyle/>
                    <a:p>
                      <a:r>
                        <a:rPr lang="en-US" dirty="0"/>
                        <a:t>Who are the highest count goals in the match.</a:t>
                      </a:r>
                    </a:p>
                  </a:txBody>
                  <a:tcPr/>
                </a:tc>
                <a:tc>
                  <a:txBody>
                    <a:bodyPr/>
                    <a:lstStyle/>
                    <a:p>
                      <a:pPr lvl="0">
                        <a:buNone/>
                      </a:pPr>
                      <a:r>
                        <a:rPr lang="en-US" sz="1800" b="0" i="0" u="none" strike="noStrike" noProof="0" dirty="0">
                          <a:solidFill>
                            <a:srgbClr val="000000"/>
                          </a:solidFill>
                          <a:latin typeface="Calibri"/>
                        </a:rPr>
                        <a:t>Which players have seen the largest increase in market value.</a:t>
                      </a:r>
                      <a:endParaRPr lang="en-US" dirty="0"/>
                    </a:p>
                  </a:txBody>
                  <a:tcPr/>
                </a:tc>
                <a:extLst>
                  <a:ext uri="{0D108BD9-81ED-4DB2-BD59-A6C34878D82A}">
                    <a16:rowId xmlns:a16="http://schemas.microsoft.com/office/drawing/2014/main" val="3340451362"/>
                  </a:ext>
                </a:extLst>
              </a:tr>
              <a:tr h="963245">
                <a:tc>
                  <a:txBody>
                    <a:bodyPr/>
                    <a:lstStyle/>
                    <a:p>
                      <a:r>
                        <a:rPr lang="en-US" dirty="0"/>
                        <a:t>3. Team Comparison</a:t>
                      </a:r>
                    </a:p>
                  </a:txBody>
                  <a:tcPr/>
                </a:tc>
                <a:tc>
                  <a:txBody>
                    <a:bodyPr/>
                    <a:lstStyle/>
                    <a:p>
                      <a:r>
                        <a:rPr lang="en-US" dirty="0"/>
                        <a:t>How do teams perform in competitions with different formats(</a:t>
                      </a:r>
                      <a:r>
                        <a:rPr lang="en-US" dirty="0" err="1"/>
                        <a:t>eg</a:t>
                      </a:r>
                      <a:r>
                        <a:rPr lang="en-US" dirty="0"/>
                        <a:t> ; league-based vs knockout)</a:t>
                      </a:r>
                    </a:p>
                  </a:txBody>
                  <a:tcPr/>
                </a:tc>
                <a:tc>
                  <a:txBody>
                    <a:bodyPr/>
                    <a:lstStyle/>
                    <a:p>
                      <a:r>
                        <a:rPr lang="en-US" dirty="0"/>
                        <a:t>How do you visualize the player market value based on their positions.</a:t>
                      </a:r>
                    </a:p>
                  </a:txBody>
                  <a:tcPr/>
                </a:tc>
                <a:extLst>
                  <a:ext uri="{0D108BD9-81ED-4DB2-BD59-A6C34878D82A}">
                    <a16:rowId xmlns:a16="http://schemas.microsoft.com/office/drawing/2014/main" val="3793412650"/>
                  </a:ext>
                </a:extLst>
              </a:tr>
              <a:tr h="715135">
                <a:tc>
                  <a:txBody>
                    <a:bodyPr/>
                    <a:lstStyle/>
                    <a:p>
                      <a:r>
                        <a:rPr lang="en-US" dirty="0"/>
                        <a:t>4. Attendance and Stadium Analysis</a:t>
                      </a:r>
                    </a:p>
                  </a:txBody>
                  <a:tcPr/>
                </a:tc>
                <a:tc>
                  <a:txBody>
                    <a:bodyPr/>
                    <a:lstStyle/>
                    <a:p>
                      <a:r>
                        <a:rPr lang="en-US" dirty="0"/>
                        <a:t>Show the chart between competition id and the attendance</a:t>
                      </a:r>
                    </a:p>
                  </a:txBody>
                  <a:tcPr/>
                </a:tc>
                <a:tc>
                  <a:txBody>
                    <a:bodyPr/>
                    <a:lstStyle/>
                    <a:p>
                      <a:r>
                        <a:rPr lang="en-US" dirty="0"/>
                        <a:t>Show the competition type with highest market value.</a:t>
                      </a:r>
                    </a:p>
                  </a:txBody>
                  <a:tcPr/>
                </a:tc>
                <a:extLst>
                  <a:ext uri="{0D108BD9-81ED-4DB2-BD59-A6C34878D82A}">
                    <a16:rowId xmlns:a16="http://schemas.microsoft.com/office/drawing/2014/main" val="543192581"/>
                  </a:ext>
                </a:extLst>
              </a:tr>
              <a:tr h="977839">
                <a:tc>
                  <a:txBody>
                    <a:bodyPr/>
                    <a:lstStyle/>
                    <a:p>
                      <a:endParaRPr lang="en-US"/>
                    </a:p>
                    <a:p>
                      <a:pPr lvl="0">
                        <a:buNone/>
                      </a:pPr>
                      <a:r>
                        <a:rPr lang="en-US" dirty="0"/>
                        <a:t>5.Referee Analysis</a:t>
                      </a:r>
                    </a:p>
                    <a:p>
                      <a:pPr lvl="0">
                        <a:buNone/>
                      </a:pPr>
                      <a:endParaRPr lang="en-US"/>
                    </a:p>
                  </a:txBody>
                  <a:tcPr/>
                </a:tc>
                <a:tc>
                  <a:txBody>
                    <a:bodyPr/>
                    <a:lstStyle/>
                    <a:p>
                      <a:r>
                        <a:rPr lang="en-US" dirty="0"/>
                        <a:t>Show Distribution of top 5 Referee with the count of matches</a:t>
                      </a:r>
                    </a:p>
                  </a:txBody>
                  <a:tcPr/>
                </a:tc>
                <a:tc>
                  <a:txBody>
                    <a:bodyPr/>
                    <a:lstStyle/>
                    <a:p>
                      <a:r>
                        <a:rPr lang="en-US" dirty="0"/>
                        <a:t>Visualize the sum of players with the referee in the referee analysis.</a:t>
                      </a:r>
                    </a:p>
                  </a:txBody>
                  <a:tcPr/>
                </a:tc>
                <a:extLst>
                  <a:ext uri="{0D108BD9-81ED-4DB2-BD59-A6C34878D82A}">
                    <a16:rowId xmlns:a16="http://schemas.microsoft.com/office/drawing/2014/main" val="2575793840"/>
                  </a:ext>
                </a:extLst>
              </a:tr>
              <a:tr h="715135">
                <a:tc>
                  <a:txBody>
                    <a:bodyPr/>
                    <a:lstStyle/>
                    <a:p>
                      <a:endParaRPr lang="en-US"/>
                    </a:p>
                    <a:p>
                      <a:pPr lvl="0">
                        <a:buNone/>
                      </a:pPr>
                      <a:r>
                        <a:rPr lang="en-US" dirty="0"/>
                        <a:t>6. Substitution Patterns</a:t>
                      </a:r>
                    </a:p>
                  </a:txBody>
                  <a:tcPr/>
                </a:tc>
                <a:tc>
                  <a:txBody>
                    <a:bodyPr/>
                    <a:lstStyle/>
                    <a:p>
                      <a:r>
                        <a:rPr lang="en-US" dirty="0"/>
                        <a:t>Show the substituted players Dominant foot like left foot or right foot.</a:t>
                      </a:r>
                    </a:p>
                  </a:txBody>
                  <a:tcPr/>
                </a:tc>
                <a:tc>
                  <a:txBody>
                    <a:bodyPr/>
                    <a:lstStyle/>
                    <a:p>
                      <a:r>
                        <a:rPr lang="en-US" dirty="0"/>
                        <a:t>Show the average players with their position.</a:t>
                      </a:r>
                    </a:p>
                  </a:txBody>
                  <a:tcPr/>
                </a:tc>
                <a:extLst>
                  <a:ext uri="{0D108BD9-81ED-4DB2-BD59-A6C34878D82A}">
                    <a16:rowId xmlns:a16="http://schemas.microsoft.com/office/drawing/2014/main" val="1753590642"/>
                  </a:ext>
                </a:extLst>
              </a:tr>
              <a:tr h="715135">
                <a:tc>
                  <a:txBody>
                    <a:bodyPr/>
                    <a:lstStyle/>
                    <a:p>
                      <a:endParaRPr lang="en-US"/>
                    </a:p>
                    <a:p>
                      <a:pPr lvl="0">
                        <a:buNone/>
                      </a:pPr>
                      <a:r>
                        <a:rPr lang="en-US" dirty="0"/>
                        <a:t>7. Event Analysis</a:t>
                      </a:r>
                    </a:p>
                  </a:txBody>
                  <a:tcPr/>
                </a:tc>
                <a:tc>
                  <a:txBody>
                    <a:bodyPr/>
                    <a:lstStyle/>
                    <a:p>
                      <a:r>
                        <a:rPr lang="en-US" dirty="0"/>
                        <a:t>Show the top 10 event ids with highest total goals.</a:t>
                      </a:r>
                    </a:p>
                  </a:txBody>
                  <a:tcPr/>
                </a:tc>
                <a:tc>
                  <a:txBody>
                    <a:bodyPr/>
                    <a:lstStyle/>
                    <a:p>
                      <a:r>
                        <a:rPr lang="en-US" dirty="0"/>
                        <a:t>Analyse the sum of goals with their Agent name.</a:t>
                      </a:r>
                    </a:p>
                  </a:txBody>
                  <a:tcPr/>
                </a:tc>
                <a:extLst>
                  <a:ext uri="{0D108BD9-81ED-4DB2-BD59-A6C34878D82A}">
                    <a16:rowId xmlns:a16="http://schemas.microsoft.com/office/drawing/2014/main" val="330392386"/>
                  </a:ext>
                </a:extLst>
              </a:tr>
              <a:tr h="977839">
                <a:tc>
                  <a:txBody>
                    <a:bodyPr/>
                    <a:lstStyle/>
                    <a:p>
                      <a:endParaRPr lang="en-US"/>
                    </a:p>
                    <a:p>
                      <a:pPr lvl="0">
                        <a:buNone/>
                      </a:pPr>
                      <a:r>
                        <a:rPr lang="en-US" dirty="0"/>
                        <a:t>8. Competition Analysis</a:t>
                      </a:r>
                    </a:p>
                  </a:txBody>
                  <a:tcPr/>
                </a:tc>
                <a:tc>
                  <a:txBody>
                    <a:bodyPr/>
                    <a:lstStyle/>
                    <a:p>
                      <a:r>
                        <a:rPr lang="en-US" dirty="0"/>
                        <a:t>Are there any trends in the distribution of goals, assists, and other key performance metrics across different competitions.</a:t>
                      </a:r>
                    </a:p>
                  </a:txBody>
                  <a:tcPr/>
                </a:tc>
                <a:tc>
                  <a:txBody>
                    <a:bodyPr/>
                    <a:lstStyle/>
                    <a:p>
                      <a:r>
                        <a:rPr lang="en-US" dirty="0"/>
                        <a:t>Show the highest competition format wise goals.</a:t>
                      </a:r>
                    </a:p>
                  </a:txBody>
                  <a:tcPr/>
                </a:tc>
                <a:extLst>
                  <a:ext uri="{0D108BD9-81ED-4DB2-BD59-A6C34878D82A}">
                    <a16:rowId xmlns:a16="http://schemas.microsoft.com/office/drawing/2014/main" val="933000846"/>
                  </a:ext>
                </a:extLst>
              </a:tr>
              <a:tr h="963245">
                <a:tc>
                  <a:txBody>
                    <a:bodyPr/>
                    <a:lstStyle/>
                    <a:p>
                      <a:endParaRPr lang="en-US"/>
                    </a:p>
                    <a:p>
                      <a:pPr lvl="0">
                        <a:buNone/>
                      </a:pPr>
                      <a:r>
                        <a:rPr lang="en-US" dirty="0"/>
                        <a:t>9. Player Attributes and Demographics</a:t>
                      </a:r>
                    </a:p>
                  </a:txBody>
                  <a:tcPr/>
                </a:tc>
                <a:tc>
                  <a:txBody>
                    <a:bodyPr/>
                    <a:lstStyle/>
                    <a:p>
                      <a:r>
                        <a:rPr lang="en-US" dirty="0"/>
                        <a:t>Are there noticeable difference in player performance based on their preferred foot(left footed vs right footed)</a:t>
                      </a:r>
                    </a:p>
                  </a:txBody>
                  <a:tcPr/>
                </a:tc>
                <a:tc>
                  <a:txBody>
                    <a:bodyPr/>
                    <a:lstStyle/>
                    <a:p>
                      <a:r>
                        <a:rPr lang="en-US" dirty="0"/>
                        <a:t>Which is the highest position and player height.</a:t>
                      </a:r>
                    </a:p>
                  </a:txBody>
                  <a:tcPr/>
                </a:tc>
                <a:extLst>
                  <a:ext uri="{0D108BD9-81ED-4DB2-BD59-A6C34878D82A}">
                    <a16:rowId xmlns:a16="http://schemas.microsoft.com/office/drawing/2014/main" val="3766136364"/>
                  </a:ext>
                </a:extLst>
              </a:tr>
              <a:tr h="963245">
                <a:tc>
                  <a:txBody>
                    <a:bodyPr/>
                    <a:lstStyle/>
                    <a:p>
                      <a:pPr lvl="0">
                        <a:buNone/>
                      </a:pPr>
                      <a:r>
                        <a:rPr lang="en-US" dirty="0"/>
                        <a:t>10. Contract Management</a:t>
                      </a:r>
                    </a:p>
                  </a:txBody>
                  <a:tcPr/>
                </a:tc>
                <a:tc>
                  <a:txBody>
                    <a:bodyPr/>
                    <a:lstStyle/>
                    <a:p>
                      <a:pPr lvl="0">
                        <a:buNone/>
                      </a:pPr>
                      <a:r>
                        <a:rPr lang="en-US" dirty="0"/>
                        <a:t>Are there correlations between player contract lengths and their on-field performance metrics.</a:t>
                      </a:r>
                    </a:p>
                  </a:txBody>
                  <a:tcPr/>
                </a:tc>
                <a:tc>
                  <a:txBody>
                    <a:bodyPr/>
                    <a:lstStyle/>
                    <a:p>
                      <a:pPr lvl="0">
                        <a:buNone/>
                      </a:pPr>
                      <a:r>
                        <a:rPr lang="en-US" dirty="0"/>
                        <a:t>In which year the home club goals are happened with contract expiration.</a:t>
                      </a:r>
                    </a:p>
                  </a:txBody>
                  <a:tcPr/>
                </a:tc>
                <a:extLst>
                  <a:ext uri="{0D108BD9-81ED-4DB2-BD59-A6C34878D82A}">
                    <a16:rowId xmlns:a16="http://schemas.microsoft.com/office/drawing/2014/main" val="3882242709"/>
                  </a:ext>
                </a:extLst>
              </a:tr>
            </a:tbl>
          </a:graphicData>
        </a:graphic>
      </p:graphicFrame>
      <p:sp>
        <p:nvSpPr>
          <p:cNvPr id="16" name="Content Placeholder 15">
            <a:extLst>
              <a:ext uri="{FF2B5EF4-FFF2-40B4-BE49-F238E27FC236}">
                <a16:creationId xmlns:a16="http://schemas.microsoft.com/office/drawing/2014/main" id="{A34050C6-3D94-8D76-3FBD-24EEEEB14F9C}"/>
              </a:ext>
            </a:extLst>
          </p:cNvPr>
          <p:cNvSpPr>
            <a:spLocks noGrp="1"/>
          </p:cNvSpPr>
          <p:nvPr>
            <p:ph idx="1"/>
          </p:nvPr>
        </p:nvSpPr>
        <p:spPr>
          <a:xfrm>
            <a:off x="-2339786" y="125007"/>
            <a:ext cx="12193305" cy="6865221"/>
          </a:xfrm>
        </p:spPr>
        <p:txBody>
          <a:bodyPr/>
          <a:lstStyle/>
          <a:p>
            <a:pPr marL="0" indent="0">
              <a:buNone/>
            </a:pPr>
            <a:endParaRPr lang="en-US">
              <a:cs typeface="Calibri" panose="020F0502020204030204"/>
            </a:endParaRPr>
          </a:p>
          <a:p>
            <a:pPr marL="0" indent="0">
              <a:buNone/>
            </a:pPr>
            <a:endParaRPr lang="en-US">
              <a:cs typeface="Calibri" panose="020F0502020204030204"/>
            </a:endParaRPr>
          </a:p>
          <a:p>
            <a:pPr marL="0" indent="0">
              <a:buNone/>
            </a:pPr>
            <a:endParaRPr lang="en-US">
              <a:cs typeface="Calibri" panose="020F0502020204030204"/>
            </a:endParaRPr>
          </a:p>
        </p:txBody>
      </p:sp>
    </p:spTree>
    <p:extLst>
      <p:ext uri="{BB962C8B-B14F-4D97-AF65-F5344CB8AC3E}">
        <p14:creationId xmlns:p14="http://schemas.microsoft.com/office/powerpoint/2010/main" val="2817889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8D566-6A5D-A09F-BABA-91771EF8842D}"/>
              </a:ext>
            </a:extLst>
          </p:cNvPr>
          <p:cNvSpPr>
            <a:spLocks noGrp="1"/>
          </p:cNvSpPr>
          <p:nvPr>
            <p:ph type="title"/>
          </p:nvPr>
        </p:nvSpPr>
        <p:spPr/>
        <p:txBody>
          <a:bodyPr/>
          <a:lstStyle/>
          <a:p>
            <a:r>
              <a:rPr lang="en-GB" dirty="0">
                <a:cs typeface="Calibri Light"/>
              </a:rPr>
              <a:t>The data is analysed in the following steps</a:t>
            </a:r>
            <a:endParaRPr lang="en-GB" dirty="0"/>
          </a:p>
        </p:txBody>
      </p:sp>
      <p:sp>
        <p:nvSpPr>
          <p:cNvPr id="3" name="Content Placeholder 2">
            <a:extLst>
              <a:ext uri="{FF2B5EF4-FFF2-40B4-BE49-F238E27FC236}">
                <a16:creationId xmlns:a16="http://schemas.microsoft.com/office/drawing/2014/main" id="{80F796D5-76E4-0879-EAE6-A51CDFA24E31}"/>
              </a:ext>
            </a:extLst>
          </p:cNvPr>
          <p:cNvSpPr>
            <a:spLocks noGrp="1"/>
          </p:cNvSpPr>
          <p:nvPr>
            <p:ph idx="1"/>
          </p:nvPr>
        </p:nvSpPr>
        <p:spPr>
          <a:xfrm>
            <a:off x="685801" y="2086038"/>
            <a:ext cx="10131425" cy="4657662"/>
          </a:xfrm>
        </p:spPr>
        <p:txBody>
          <a:bodyPr/>
          <a:lstStyle/>
          <a:p>
            <a:pPr marL="0" indent="0">
              <a:buNone/>
            </a:pPr>
            <a:r>
              <a:rPr lang="en-GB" u="sng" dirty="0">
                <a:cs typeface="Calibri"/>
              </a:rPr>
              <a:t>                                                                                       For Data Preprocessing</a:t>
            </a:r>
            <a:endParaRPr lang="en-GB" dirty="0">
              <a:cs typeface="Calibri" panose="020F0502020204030204"/>
            </a:endParaRPr>
          </a:p>
          <a:p>
            <a:pPr marL="0" indent="0">
              <a:buNone/>
            </a:pPr>
            <a:endParaRPr lang="en-GB" u="sng" dirty="0">
              <a:cs typeface="Calibri"/>
            </a:endParaRPr>
          </a:p>
          <a:p>
            <a:pPr marL="0" indent="0">
              <a:buNone/>
            </a:pPr>
            <a:endParaRPr lang="en-GB" u="sng" dirty="0">
              <a:cs typeface="Calibri"/>
            </a:endParaRPr>
          </a:p>
          <a:p>
            <a:pPr marL="0" indent="0">
              <a:buClr>
                <a:prstClr val="white"/>
              </a:buClr>
              <a:buNone/>
            </a:pPr>
            <a:endParaRPr lang="en-GB" u="sng" dirty="0">
              <a:cs typeface="Calibri"/>
            </a:endParaRPr>
          </a:p>
          <a:p>
            <a:pPr>
              <a:buClr>
                <a:srgbClr val="FFFFFF"/>
              </a:buClr>
            </a:pPr>
            <a:r>
              <a:rPr lang="en-GB" u="sng" dirty="0">
                <a:cs typeface="Calibri"/>
              </a:rPr>
              <a:t>                                                                           For Finding Business insights</a:t>
            </a:r>
          </a:p>
          <a:p>
            <a:pPr>
              <a:buClr>
                <a:srgbClr val="FFFFFF"/>
              </a:buClr>
            </a:pPr>
            <a:endParaRPr lang="en-GB" u="sng" dirty="0">
              <a:cs typeface="Calibri"/>
            </a:endParaRPr>
          </a:p>
          <a:p>
            <a:pPr>
              <a:buClr>
                <a:srgbClr val="FFFFFF"/>
              </a:buClr>
            </a:pPr>
            <a:endParaRPr lang="en-GB" u="sng" dirty="0">
              <a:cs typeface="Calibri"/>
            </a:endParaRPr>
          </a:p>
          <a:p>
            <a:pPr>
              <a:buClr>
                <a:srgbClr val="FFFFFF"/>
              </a:buClr>
            </a:pPr>
            <a:endParaRPr lang="en-GB" u="sng" dirty="0">
              <a:cs typeface="Calibri"/>
            </a:endParaRPr>
          </a:p>
          <a:p>
            <a:pPr>
              <a:buClr>
                <a:srgbClr val="FFFFFF"/>
              </a:buClr>
            </a:pPr>
            <a:endParaRPr lang="en-GB" u="sng" dirty="0">
              <a:cs typeface="Calibri"/>
            </a:endParaRPr>
          </a:p>
          <a:p>
            <a:pPr>
              <a:buClr>
                <a:srgbClr val="FFFFFF"/>
              </a:buClr>
            </a:pPr>
            <a:r>
              <a:rPr lang="en-GB" u="sng" dirty="0">
                <a:cs typeface="Calibri"/>
              </a:rPr>
              <a:t>                                                                                 For Defining Business Objective</a:t>
            </a:r>
          </a:p>
        </p:txBody>
      </p:sp>
      <p:pic>
        <p:nvPicPr>
          <p:cNvPr id="4" name="Picture 3" descr="A black background with blue text&#10;&#10;Description automatically generated">
            <a:extLst>
              <a:ext uri="{FF2B5EF4-FFF2-40B4-BE49-F238E27FC236}">
                <a16:creationId xmlns:a16="http://schemas.microsoft.com/office/drawing/2014/main" id="{4DE62583-3749-4684-83D5-DF70DF5B5434}"/>
              </a:ext>
            </a:extLst>
          </p:cNvPr>
          <p:cNvPicPr>
            <a:picLocks noChangeAspect="1"/>
          </p:cNvPicPr>
          <p:nvPr/>
        </p:nvPicPr>
        <p:blipFill>
          <a:blip r:embed="rId2"/>
          <a:stretch>
            <a:fillRect/>
          </a:stretch>
        </p:blipFill>
        <p:spPr>
          <a:xfrm>
            <a:off x="705971" y="3955675"/>
            <a:ext cx="3171264" cy="1266266"/>
          </a:xfrm>
          <a:prstGeom prst="rect">
            <a:avLst/>
          </a:prstGeom>
        </p:spPr>
      </p:pic>
      <p:pic>
        <p:nvPicPr>
          <p:cNvPr id="5" name="Picture 4" descr="A blue and white logo&#10;&#10;Description automatically generated">
            <a:extLst>
              <a:ext uri="{FF2B5EF4-FFF2-40B4-BE49-F238E27FC236}">
                <a16:creationId xmlns:a16="http://schemas.microsoft.com/office/drawing/2014/main" id="{B0E24CCA-EBF7-C4A7-68BB-1521DD1B9C14}"/>
              </a:ext>
            </a:extLst>
          </p:cNvPr>
          <p:cNvPicPr>
            <a:picLocks noChangeAspect="1"/>
          </p:cNvPicPr>
          <p:nvPr/>
        </p:nvPicPr>
        <p:blipFill>
          <a:blip r:embed="rId3"/>
          <a:stretch>
            <a:fillRect/>
          </a:stretch>
        </p:blipFill>
        <p:spPr>
          <a:xfrm>
            <a:off x="717177" y="5378824"/>
            <a:ext cx="3036794" cy="1255059"/>
          </a:xfrm>
          <a:prstGeom prst="rect">
            <a:avLst/>
          </a:prstGeom>
        </p:spPr>
      </p:pic>
      <p:pic>
        <p:nvPicPr>
          <p:cNvPr id="6" name="Picture 5" descr="A logo with orange circles and grey dots&#10;&#10;Description automatically generated">
            <a:extLst>
              <a:ext uri="{FF2B5EF4-FFF2-40B4-BE49-F238E27FC236}">
                <a16:creationId xmlns:a16="http://schemas.microsoft.com/office/drawing/2014/main" id="{BFA48106-899D-DF90-3C5B-DB97E003AF8C}"/>
              </a:ext>
            </a:extLst>
          </p:cNvPr>
          <p:cNvPicPr>
            <a:picLocks noChangeAspect="1"/>
          </p:cNvPicPr>
          <p:nvPr/>
        </p:nvPicPr>
        <p:blipFill>
          <a:blip r:embed="rId4"/>
          <a:stretch>
            <a:fillRect/>
          </a:stretch>
        </p:blipFill>
        <p:spPr>
          <a:xfrm>
            <a:off x="701489" y="2635062"/>
            <a:ext cx="3056963" cy="1072404"/>
          </a:xfrm>
          <a:prstGeom prst="rect">
            <a:avLst/>
          </a:prstGeom>
        </p:spPr>
      </p:pic>
    </p:spTree>
    <p:extLst>
      <p:ext uri="{BB962C8B-B14F-4D97-AF65-F5344CB8AC3E}">
        <p14:creationId xmlns:p14="http://schemas.microsoft.com/office/powerpoint/2010/main" val="3887562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D92AD2-3DD4-9651-7571-B2C26B4370F6}"/>
              </a:ext>
            </a:extLst>
          </p:cNvPr>
          <p:cNvSpPr>
            <a:spLocks noGrp="1"/>
          </p:cNvSpPr>
          <p:nvPr>
            <p:ph idx="1"/>
          </p:nvPr>
        </p:nvSpPr>
        <p:spPr>
          <a:xfrm>
            <a:off x="584949" y="293097"/>
            <a:ext cx="10232277" cy="6562660"/>
          </a:xfrm>
        </p:spPr>
        <p:txBody>
          <a:bodyPr>
            <a:normAutofit lnSpcReduction="10000"/>
          </a:bodyPr>
          <a:lstStyle/>
          <a:p>
            <a:pPr marL="0" indent="0">
              <a:buClr>
                <a:srgbClr val="FFFFFF"/>
              </a:buClr>
              <a:buNone/>
            </a:pPr>
            <a:r>
              <a:rPr lang="en-US" sz="2400" dirty="0">
                <a:cs typeface="Calibri" panose="020F0502020204030204"/>
              </a:rPr>
              <a:t>                                                </a:t>
            </a:r>
            <a:r>
              <a:rPr lang="en-US" sz="2400" b="1" u="sng" dirty="0">
                <a:cs typeface="Calibri" panose="020F0502020204030204"/>
              </a:rPr>
              <a:t> DATA PREPROCESSING</a:t>
            </a:r>
          </a:p>
          <a:p>
            <a:pPr>
              <a:buClr>
                <a:srgbClr val="FFFFFF"/>
              </a:buClr>
              <a:buFont typeface="Wingdings"/>
              <a:buChar char="Ø"/>
            </a:pPr>
            <a:r>
              <a:rPr lang="en-US" dirty="0">
                <a:cs typeface="Calibri" panose="020F0502020204030204"/>
              </a:rPr>
              <a:t>The data preprocessing includes:</a:t>
            </a:r>
            <a:endParaRPr lang="en-US" dirty="0">
              <a:ea typeface="Calibri"/>
              <a:cs typeface="Calibri" panose="020F0502020204030204"/>
            </a:endParaRPr>
          </a:p>
          <a:p>
            <a:pPr>
              <a:buClr>
                <a:srgbClr val="FFFFFF"/>
              </a:buClr>
              <a:buFont typeface="Wingdings"/>
              <a:buChar char="Ø"/>
            </a:pPr>
            <a:r>
              <a:rPr lang="en-US" sz="1400" dirty="0">
                <a:cs typeface="Calibri" panose="020F0502020204030204"/>
              </a:rPr>
              <a:t>Import the libraries</a:t>
            </a:r>
          </a:p>
          <a:p>
            <a:pPr>
              <a:buClr>
                <a:srgbClr val="FFFFFF"/>
              </a:buClr>
              <a:buFont typeface="Wingdings"/>
              <a:buChar char="Ø"/>
            </a:pPr>
            <a:r>
              <a:rPr lang="en-US" sz="1400" dirty="0">
                <a:cs typeface="Calibri" panose="020F0502020204030204"/>
              </a:rPr>
              <a:t>Read the files</a:t>
            </a:r>
          </a:p>
          <a:p>
            <a:pPr>
              <a:buClr>
                <a:srgbClr val="FFFFFF"/>
              </a:buClr>
              <a:buFont typeface="Wingdings"/>
              <a:buChar char="Ø"/>
            </a:pPr>
            <a:endParaRPr lang="en-US" sz="1400" dirty="0">
              <a:cs typeface="Calibri" panose="020F0502020204030204"/>
            </a:endParaRPr>
          </a:p>
          <a:p>
            <a:pPr>
              <a:buClr>
                <a:srgbClr val="FFFFFF"/>
              </a:buClr>
              <a:buFont typeface="Wingdings"/>
              <a:buChar char="Ø"/>
            </a:pPr>
            <a:r>
              <a:rPr lang="en-US" dirty="0">
                <a:cs typeface="Calibri" panose="020F0502020204030204"/>
              </a:rPr>
              <a:t>Level 0 Analysis : Understand the Data</a:t>
            </a:r>
          </a:p>
          <a:p>
            <a:pPr>
              <a:buClr>
                <a:srgbClr val="FFFFFF"/>
              </a:buClr>
              <a:buFont typeface="Wingdings"/>
              <a:buChar char="Ø"/>
            </a:pPr>
            <a:r>
              <a:rPr lang="en-US" sz="1400" dirty="0">
                <a:cs typeface="Calibri" panose="020F0502020204030204"/>
              </a:rPr>
              <a:t>Check the shape</a:t>
            </a:r>
          </a:p>
          <a:p>
            <a:pPr>
              <a:buClr>
                <a:srgbClr val="FFFFFF"/>
              </a:buClr>
              <a:buFont typeface="Wingdings"/>
              <a:buChar char="Ø"/>
            </a:pPr>
            <a:r>
              <a:rPr lang="en-US" sz="1400" dirty="0">
                <a:cs typeface="Calibri" panose="020F0502020204030204"/>
              </a:rPr>
              <a:t>Nature of Dataset</a:t>
            </a:r>
          </a:p>
          <a:p>
            <a:pPr>
              <a:buClr>
                <a:srgbClr val="FFFFFF"/>
              </a:buClr>
              <a:buFont typeface="Wingdings"/>
              <a:buChar char="Ø"/>
            </a:pPr>
            <a:r>
              <a:rPr lang="en-US" sz="1400" dirty="0">
                <a:cs typeface="Calibri" panose="020F0502020204030204"/>
              </a:rPr>
              <a:t>Check the null values</a:t>
            </a:r>
          </a:p>
          <a:p>
            <a:pPr>
              <a:buClr>
                <a:srgbClr val="FFFFFF"/>
              </a:buClr>
              <a:buFont typeface="Wingdings"/>
              <a:buChar char="Ø"/>
            </a:pPr>
            <a:endParaRPr lang="en-US" sz="1400" dirty="0">
              <a:cs typeface="Calibri" panose="020F0502020204030204"/>
            </a:endParaRPr>
          </a:p>
          <a:p>
            <a:pPr>
              <a:buClr>
                <a:srgbClr val="FFFFFF"/>
              </a:buClr>
              <a:buFont typeface="Wingdings"/>
              <a:buChar char="Ø"/>
            </a:pPr>
            <a:r>
              <a:rPr lang="en-US" dirty="0">
                <a:cs typeface="Calibri" panose="020F0502020204030204"/>
              </a:rPr>
              <a:t>Data Merging:</a:t>
            </a:r>
            <a:endParaRPr lang="en-US" dirty="0">
              <a:ea typeface="Calibri"/>
              <a:cs typeface="Calibri" panose="020F0502020204030204"/>
            </a:endParaRPr>
          </a:p>
          <a:p>
            <a:pPr marL="0" indent="0">
              <a:buClr>
                <a:srgbClr val="FFFFFF"/>
              </a:buClr>
              <a:buNone/>
            </a:pPr>
            <a:r>
              <a:rPr lang="en-US" dirty="0">
                <a:cs typeface="Calibri" panose="020F0502020204030204"/>
              </a:rPr>
              <a:t>                  The Data is given in 5 different files and they merged into data frames for most efficient analysis.</a:t>
            </a:r>
            <a:endParaRPr lang="en-US" dirty="0">
              <a:ea typeface="Calibri"/>
              <a:cs typeface="Calibri" panose="020F0502020204030204"/>
            </a:endParaRPr>
          </a:p>
          <a:p>
            <a:pPr marL="0" indent="0">
              <a:buNone/>
            </a:pPr>
            <a:endParaRPr lang="en-US" dirty="0">
              <a:ea typeface="Calibri"/>
              <a:cs typeface="Calibri" panose="020F0502020204030204"/>
            </a:endParaRPr>
          </a:p>
          <a:p>
            <a:pPr>
              <a:buClr>
                <a:prstClr val="white"/>
              </a:buClr>
              <a:buFont typeface="Wingdings"/>
              <a:buChar char="Ø"/>
            </a:pPr>
            <a:r>
              <a:rPr lang="en-US" dirty="0">
                <a:cs typeface="Calibri" panose="020F0502020204030204"/>
              </a:rPr>
              <a:t>Data Cleaning:</a:t>
            </a:r>
            <a:endParaRPr lang="en-US" dirty="0">
              <a:ea typeface="Calibri"/>
              <a:cs typeface="Calibri" panose="020F0502020204030204"/>
            </a:endParaRPr>
          </a:p>
          <a:p>
            <a:pPr>
              <a:buClr>
                <a:srgbClr val="FFFFFF"/>
              </a:buClr>
              <a:buFont typeface="Wingdings"/>
              <a:buChar char="Ø"/>
            </a:pPr>
            <a:endParaRPr lang="en-US" dirty="0">
              <a:ea typeface="Calibri"/>
              <a:cs typeface="Calibri" panose="020F0502020204030204"/>
            </a:endParaRPr>
          </a:p>
          <a:p>
            <a:pPr marL="0" indent="0">
              <a:buNone/>
            </a:pPr>
            <a:r>
              <a:rPr lang="en-US" dirty="0">
                <a:cs typeface="Calibri" panose="020F0502020204030204"/>
              </a:rPr>
              <a:t>               Data Cleaning includes null values Treatment by imputing mean and median, removing the redundant columns and dropping the duplicate columns and the cleaned is saved into csv format, and further the data is exported into the tableau.</a:t>
            </a:r>
            <a:endParaRPr lang="en-US" dirty="0">
              <a:ea typeface="Calibri"/>
              <a:cs typeface="Calibri" panose="020F0502020204030204"/>
            </a:endParaRPr>
          </a:p>
          <a:p>
            <a:pPr marL="0" indent="0">
              <a:buNone/>
            </a:pPr>
            <a:endParaRPr lang="en-US">
              <a:cs typeface="Calibri" panose="020F0502020204030204"/>
            </a:endParaRPr>
          </a:p>
        </p:txBody>
      </p:sp>
    </p:spTree>
    <p:extLst>
      <p:ext uri="{BB962C8B-B14F-4D97-AF65-F5344CB8AC3E}">
        <p14:creationId xmlns:p14="http://schemas.microsoft.com/office/powerpoint/2010/main" val="1133693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72CF5-08A9-116D-D460-6CDBAAD12FDB}"/>
              </a:ext>
            </a:extLst>
          </p:cNvPr>
          <p:cNvSpPr>
            <a:spLocks noGrp="1"/>
          </p:cNvSpPr>
          <p:nvPr>
            <p:ph type="title"/>
          </p:nvPr>
        </p:nvSpPr>
        <p:spPr>
          <a:xfrm>
            <a:off x="685801" y="609600"/>
            <a:ext cx="10131425" cy="959311"/>
          </a:xfrm>
        </p:spPr>
        <p:txBody>
          <a:bodyPr>
            <a:normAutofit/>
          </a:bodyPr>
          <a:lstStyle/>
          <a:p>
            <a:r>
              <a:rPr lang="en-US" sz="2800" u="sng" dirty="0">
                <a:cs typeface="Calibri Light"/>
              </a:rPr>
              <a:t>Sprint 1 : Data cleaning and preprocessing</a:t>
            </a:r>
          </a:p>
        </p:txBody>
      </p:sp>
      <p:sp>
        <p:nvSpPr>
          <p:cNvPr id="3" name="Content Placeholder 2">
            <a:extLst>
              <a:ext uri="{FF2B5EF4-FFF2-40B4-BE49-F238E27FC236}">
                <a16:creationId xmlns:a16="http://schemas.microsoft.com/office/drawing/2014/main" id="{BB0A44B1-128F-2152-8683-7F0553F83CD0}"/>
              </a:ext>
            </a:extLst>
          </p:cNvPr>
          <p:cNvSpPr>
            <a:spLocks noGrp="1"/>
          </p:cNvSpPr>
          <p:nvPr>
            <p:ph idx="1"/>
          </p:nvPr>
        </p:nvSpPr>
        <p:spPr/>
        <p:txBody>
          <a:bodyPr>
            <a:normAutofit fontScale="92500" lnSpcReduction="10000"/>
          </a:bodyPr>
          <a:lstStyle/>
          <a:p>
            <a:r>
              <a:rPr lang="en-US" dirty="0">
                <a:cs typeface="Calibri"/>
              </a:rPr>
              <a:t>Import the libraries and load the dataset</a:t>
            </a:r>
          </a:p>
          <a:p>
            <a:pPr>
              <a:buClr>
                <a:srgbClr val="FFFFFF"/>
              </a:buClr>
            </a:pPr>
            <a:r>
              <a:rPr lang="en-US" dirty="0">
                <a:cs typeface="Calibri"/>
              </a:rPr>
              <a:t>Merging 5 dataset to one single main dataset</a:t>
            </a:r>
          </a:p>
          <a:p>
            <a:pPr>
              <a:buClr>
                <a:srgbClr val="FFFFFF"/>
              </a:buClr>
            </a:pPr>
            <a:r>
              <a:rPr lang="en-US" dirty="0">
                <a:cs typeface="Calibri"/>
              </a:rPr>
              <a:t>Check the shape </a:t>
            </a:r>
          </a:p>
          <a:p>
            <a:pPr>
              <a:buClr>
                <a:srgbClr val="FFFFFF"/>
              </a:buClr>
            </a:pPr>
            <a:r>
              <a:rPr lang="en-US" dirty="0">
                <a:cs typeface="Calibri"/>
              </a:rPr>
              <a:t>Treat null values</a:t>
            </a:r>
          </a:p>
          <a:p>
            <a:pPr>
              <a:buClr>
                <a:srgbClr val="FFFFFF"/>
              </a:buClr>
            </a:pPr>
            <a:r>
              <a:rPr lang="en-US" dirty="0">
                <a:cs typeface="Calibri"/>
              </a:rPr>
              <a:t>Analyze count of null values and mode values</a:t>
            </a:r>
          </a:p>
          <a:p>
            <a:pPr>
              <a:buClr>
                <a:srgbClr val="FFFFFF"/>
              </a:buClr>
            </a:pPr>
            <a:r>
              <a:rPr lang="en-US" dirty="0">
                <a:cs typeface="Calibri"/>
              </a:rPr>
              <a:t>Replace null values with mode values</a:t>
            </a:r>
          </a:p>
          <a:p>
            <a:pPr>
              <a:buClr>
                <a:srgbClr val="FFFFFF"/>
              </a:buClr>
            </a:pPr>
            <a:r>
              <a:rPr lang="en-US" dirty="0">
                <a:cs typeface="Calibri"/>
              </a:rPr>
              <a:t>Link the python and MySQL</a:t>
            </a:r>
          </a:p>
          <a:p>
            <a:pPr>
              <a:buClr>
                <a:srgbClr val="FFFFFF"/>
              </a:buClr>
            </a:pPr>
            <a:r>
              <a:rPr lang="en-US" dirty="0">
                <a:cs typeface="Calibri"/>
              </a:rPr>
              <a:t>Create database in MySQL from python</a:t>
            </a:r>
          </a:p>
          <a:p>
            <a:pPr>
              <a:buClr>
                <a:srgbClr val="FFFFFF"/>
              </a:buClr>
            </a:pPr>
            <a:r>
              <a:rPr lang="en-US" dirty="0">
                <a:cs typeface="Calibri"/>
              </a:rPr>
              <a:t>Push the main dataset to MySQL</a:t>
            </a:r>
          </a:p>
          <a:p>
            <a:pPr>
              <a:buClr>
                <a:srgbClr val="FFFFFF"/>
              </a:buClr>
            </a:pPr>
            <a:r>
              <a:rPr lang="en-US" dirty="0">
                <a:cs typeface="Calibri"/>
              </a:rPr>
              <a:t>Generating Business Questions according to business objectives</a:t>
            </a:r>
          </a:p>
        </p:txBody>
      </p:sp>
    </p:spTree>
    <p:extLst>
      <p:ext uri="{BB962C8B-B14F-4D97-AF65-F5344CB8AC3E}">
        <p14:creationId xmlns:p14="http://schemas.microsoft.com/office/powerpoint/2010/main" val="4184787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777865-62E4-44A5-E6F9-32EAEA24C3AC}"/>
              </a:ext>
            </a:extLst>
          </p:cNvPr>
          <p:cNvSpPr>
            <a:spLocks noGrp="1"/>
          </p:cNvSpPr>
          <p:nvPr>
            <p:ph idx="1"/>
          </p:nvPr>
        </p:nvSpPr>
        <p:spPr>
          <a:xfrm>
            <a:off x="2243" y="1744"/>
            <a:ext cx="12193305" cy="6854013"/>
          </a:xfrm>
        </p:spPr>
        <p:txBody>
          <a:bodyPr>
            <a:normAutofit/>
          </a:bodyPr>
          <a:lstStyle/>
          <a:p>
            <a:pPr>
              <a:lnSpc>
                <a:spcPct val="80000"/>
              </a:lnSpc>
            </a:pPr>
            <a:r>
              <a:rPr lang="en-US" dirty="0">
                <a:ea typeface="Calibri" panose="020F0502020204030204"/>
                <a:cs typeface="Calibri" panose="020F0502020204030204"/>
              </a:rPr>
              <a:t>                                                                                     </a:t>
            </a:r>
            <a:r>
              <a:rPr lang="en-US" sz="2400" b="1" dirty="0">
                <a:ea typeface="Calibri" panose="020F0502020204030204"/>
                <a:cs typeface="Calibri" panose="020F0502020204030204"/>
              </a:rPr>
              <a:t>   </a:t>
            </a:r>
            <a:r>
              <a:rPr lang="en-US" sz="2400" b="1" u="sng">
                <a:ea typeface="Calibri" panose="020F0502020204030204"/>
                <a:cs typeface="Calibri" panose="020F0502020204030204"/>
              </a:rPr>
              <a:t> Sprint 2</a:t>
            </a:r>
            <a:br>
              <a:rPr lang="en-US" dirty="0"/>
            </a:br>
            <a:endParaRPr lang="en-US">
              <a:ea typeface="Calibri" panose="020F0502020204030204"/>
              <a:cs typeface="Calibri" panose="020F0502020204030204"/>
            </a:endParaRPr>
          </a:p>
          <a:p>
            <a:pPr>
              <a:lnSpc>
                <a:spcPct val="80000"/>
              </a:lnSpc>
              <a:buClr>
                <a:srgbClr val="FFFFFF"/>
              </a:buClr>
            </a:pPr>
            <a:r>
              <a:rPr lang="en-US" dirty="0">
                <a:ea typeface="Calibri" panose="020F0502020204030204"/>
                <a:cs typeface="Calibri" panose="020F0502020204030204"/>
              </a:rPr>
              <a:t>Do the 7 business objectives using various Data analyzing Technique</a:t>
            </a:r>
            <a:endParaRPr lang="en-US" dirty="0"/>
          </a:p>
          <a:p>
            <a:pPr>
              <a:lnSpc>
                <a:spcPct val="80000"/>
              </a:lnSpc>
              <a:buClr>
                <a:srgbClr val="FFFFFF"/>
              </a:buClr>
            </a:pPr>
            <a:r>
              <a:rPr lang="en-US" dirty="0">
                <a:ea typeface="Calibri" panose="020F0502020204030204"/>
                <a:cs typeface="Calibri" panose="020F0502020204030204"/>
              </a:rPr>
              <a:t>Write the interpretation for those business objectives</a:t>
            </a:r>
            <a:br>
              <a:rPr lang="en-US" dirty="0"/>
            </a:br>
            <a:endParaRPr lang="en-US" dirty="0">
              <a:ea typeface="Calibri" panose="020F0502020204030204"/>
              <a:cs typeface="Calibri" panose="020F0502020204030204"/>
            </a:endParaRPr>
          </a:p>
          <a:p>
            <a:pPr>
              <a:lnSpc>
                <a:spcPct val="80000"/>
              </a:lnSpc>
              <a:buClr>
                <a:srgbClr val="FFFFFF"/>
              </a:buClr>
            </a:pPr>
            <a:r>
              <a:rPr lang="en-US" dirty="0">
                <a:ea typeface="Calibri" panose="020F0502020204030204"/>
                <a:cs typeface="Calibri" panose="020F0502020204030204"/>
              </a:rPr>
              <a:t>                                                                                          </a:t>
            </a:r>
            <a:r>
              <a:rPr lang="en-US" sz="2400" b="1" u="sng" dirty="0">
                <a:ea typeface="Calibri" panose="020F0502020204030204"/>
                <a:cs typeface="Calibri" panose="020F0502020204030204"/>
              </a:rPr>
              <a:t>Sprint 3</a:t>
            </a:r>
            <a:br>
              <a:rPr lang="en-US" dirty="0"/>
            </a:br>
            <a:endParaRPr lang="en-US">
              <a:ea typeface="Calibri" panose="020F0502020204030204"/>
              <a:cs typeface="Calibri" panose="020F0502020204030204"/>
            </a:endParaRPr>
          </a:p>
          <a:p>
            <a:pPr>
              <a:lnSpc>
                <a:spcPct val="80000"/>
              </a:lnSpc>
              <a:buClr>
                <a:srgbClr val="FFFFFF"/>
              </a:buClr>
            </a:pPr>
            <a:r>
              <a:rPr lang="en-US" dirty="0">
                <a:ea typeface="Calibri" panose="020F0502020204030204"/>
                <a:cs typeface="Calibri" panose="020F0502020204030204"/>
              </a:rPr>
              <a:t>Do the last 3 business objectives using various Data analyzing Technique</a:t>
            </a:r>
            <a:endParaRPr lang="en-US" dirty="0"/>
          </a:p>
          <a:p>
            <a:pPr>
              <a:lnSpc>
                <a:spcPct val="80000"/>
              </a:lnSpc>
              <a:buClr>
                <a:srgbClr val="FFFFFF"/>
              </a:buClr>
            </a:pPr>
            <a:r>
              <a:rPr lang="en-US" dirty="0">
                <a:ea typeface="Calibri" panose="020F0502020204030204"/>
                <a:cs typeface="Calibri" panose="020F0502020204030204"/>
              </a:rPr>
              <a:t>Write the interpretation for those business objectives</a:t>
            </a:r>
            <a:endParaRPr lang="en-US" dirty="0"/>
          </a:p>
          <a:p>
            <a:pPr>
              <a:lnSpc>
                <a:spcPct val="80000"/>
              </a:lnSpc>
              <a:buClr>
                <a:srgbClr val="FFFFFF"/>
              </a:buClr>
            </a:pPr>
            <a:r>
              <a:rPr lang="en-US" dirty="0">
                <a:ea typeface="Calibri" panose="020F0502020204030204"/>
                <a:cs typeface="Calibri" panose="020F0502020204030204"/>
              </a:rPr>
              <a:t>Summarizing all interpretation obtained from the area of Analysis</a:t>
            </a:r>
            <a:endParaRPr lang="en-US" dirty="0"/>
          </a:p>
          <a:p>
            <a:pPr>
              <a:lnSpc>
                <a:spcPct val="80000"/>
              </a:lnSpc>
              <a:buClr>
                <a:srgbClr val="FFFFFF"/>
              </a:buClr>
            </a:pPr>
            <a:r>
              <a:rPr lang="en-US" dirty="0">
                <a:ea typeface="Calibri" panose="020F0502020204030204"/>
                <a:cs typeface="Calibri" panose="020F0502020204030204"/>
              </a:rPr>
              <a:t>Providing Final business conclusion to support your analysis for entire project.</a:t>
            </a:r>
            <a:br>
              <a:rPr lang="en-US" dirty="0"/>
            </a:br>
            <a:endParaRPr lang="en-US" dirty="0">
              <a:ea typeface="Calibri" panose="020F0502020204030204"/>
              <a:cs typeface="Calibri" panose="020F0502020204030204"/>
            </a:endParaRPr>
          </a:p>
          <a:p>
            <a:pPr>
              <a:lnSpc>
                <a:spcPct val="80000"/>
              </a:lnSpc>
              <a:buClr>
                <a:srgbClr val="FFFFFF"/>
              </a:buClr>
            </a:pPr>
            <a:r>
              <a:rPr lang="en-US" dirty="0">
                <a:ea typeface="Calibri" panose="020F0502020204030204"/>
                <a:cs typeface="Calibri" panose="020F0502020204030204"/>
              </a:rPr>
              <a:t>                                                                                           </a:t>
            </a:r>
            <a:r>
              <a:rPr lang="en-US" sz="2400" b="1" dirty="0">
                <a:ea typeface="Calibri" panose="020F0502020204030204"/>
                <a:cs typeface="Calibri" panose="020F0502020204030204"/>
              </a:rPr>
              <a:t> </a:t>
            </a:r>
            <a:r>
              <a:rPr lang="en-US" sz="2400" b="1" u="sng" dirty="0">
                <a:ea typeface="Calibri" panose="020F0502020204030204"/>
                <a:cs typeface="Calibri" panose="020F0502020204030204"/>
              </a:rPr>
              <a:t>Sprint 4</a:t>
            </a:r>
            <a:br>
              <a:rPr lang="en-US" dirty="0"/>
            </a:br>
            <a:endParaRPr lang="en-US" dirty="0">
              <a:ea typeface="Calibri" panose="020F0502020204030204"/>
              <a:cs typeface="Calibri" panose="020F0502020204030204"/>
            </a:endParaRPr>
          </a:p>
          <a:p>
            <a:pPr>
              <a:lnSpc>
                <a:spcPct val="80000"/>
              </a:lnSpc>
              <a:buClr>
                <a:srgbClr val="FFFFFF"/>
              </a:buClr>
            </a:pPr>
            <a:r>
              <a:rPr lang="en-US" dirty="0">
                <a:ea typeface="Calibri" panose="020F0502020204030204"/>
                <a:cs typeface="Calibri" panose="020F0502020204030204"/>
              </a:rPr>
              <a:t>Develop an informative presentation that effectively communicates the project findings, insights etc.</a:t>
            </a:r>
            <a:endParaRPr lang="en-US" dirty="0"/>
          </a:p>
          <a:p>
            <a:pPr>
              <a:buClr>
                <a:srgbClr val="FFFFFF"/>
              </a:buClr>
            </a:pP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3620695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1DAFF-AEB0-3F13-09D5-461171D17D6D}"/>
              </a:ext>
            </a:extLst>
          </p:cNvPr>
          <p:cNvSpPr>
            <a:spLocks noGrp="1"/>
          </p:cNvSpPr>
          <p:nvPr>
            <p:ph type="title"/>
          </p:nvPr>
        </p:nvSpPr>
        <p:spPr>
          <a:xfrm>
            <a:off x="685801" y="609600"/>
            <a:ext cx="10131425" cy="279650"/>
          </a:xfrm>
        </p:spPr>
        <p:txBody>
          <a:bodyPr>
            <a:normAutofit fontScale="90000"/>
          </a:bodyPr>
          <a:lstStyle/>
          <a:p>
            <a:r>
              <a:rPr lang="en-GB" dirty="0">
                <a:cs typeface="Calibri Light"/>
              </a:rPr>
              <a:t>Focus Area : 1 performance analysis</a:t>
            </a:r>
            <a:br>
              <a:rPr lang="en-GB" dirty="0">
                <a:cs typeface="Calibri Light"/>
              </a:rPr>
            </a:br>
            <a:endParaRPr lang="en-GB"/>
          </a:p>
        </p:txBody>
      </p:sp>
      <p:sp>
        <p:nvSpPr>
          <p:cNvPr id="3" name="Content Placeholder 2">
            <a:extLst>
              <a:ext uri="{FF2B5EF4-FFF2-40B4-BE49-F238E27FC236}">
                <a16:creationId xmlns:a16="http://schemas.microsoft.com/office/drawing/2014/main" id="{65389DF4-C044-E5EF-EEC5-E9A492C882D1}"/>
              </a:ext>
            </a:extLst>
          </p:cNvPr>
          <p:cNvSpPr>
            <a:spLocks noGrp="1"/>
          </p:cNvSpPr>
          <p:nvPr>
            <p:ph idx="1"/>
          </p:nvPr>
        </p:nvSpPr>
        <p:spPr>
          <a:xfrm>
            <a:off x="685801" y="741332"/>
            <a:ext cx="10131425" cy="5049868"/>
          </a:xfrm>
        </p:spPr>
        <p:txBody>
          <a:bodyPr/>
          <a:lstStyle/>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r>
              <a:rPr lang="en-GB" dirty="0">
                <a:cs typeface="Calibri"/>
              </a:rPr>
              <a:t>Business objective 1:</a:t>
            </a:r>
            <a:endParaRPr lang="en-GB" dirty="0"/>
          </a:p>
          <a:p>
            <a:pPr marL="0" indent="0">
              <a:buNone/>
            </a:pPr>
            <a:r>
              <a:rPr lang="en-GB" dirty="0">
                <a:solidFill>
                  <a:srgbClr val="FFFFFF"/>
                </a:solidFill>
                <a:cs typeface="Calibri"/>
              </a:rPr>
              <a:t>Show the players having goal-scoring rate per minute played.</a:t>
            </a:r>
            <a:endParaRPr lang="en-GB" dirty="0"/>
          </a:p>
          <a:p>
            <a:pPr marL="0" indent="0">
              <a:buNone/>
            </a:pPr>
            <a:r>
              <a:rPr lang="en-GB" dirty="0">
                <a:cs typeface="Calibri"/>
              </a:rPr>
              <a:t>Interpretation : players Aron Johannsson, </a:t>
            </a:r>
            <a:r>
              <a:rPr lang="en-GB" err="1">
                <a:cs typeface="Calibri"/>
              </a:rPr>
              <a:t>jozy</a:t>
            </a:r>
            <a:r>
              <a:rPr lang="en-GB" dirty="0">
                <a:cs typeface="Calibri"/>
              </a:rPr>
              <a:t> Altidore, Christian Pulisic, Fabian Johnson, Bobby Wood, were having the highest Goal scoring rate per minute played.</a:t>
            </a:r>
            <a:endParaRPr lang="en-GB" dirty="0"/>
          </a:p>
          <a:p>
            <a:pPr marL="0" indent="0">
              <a:buNone/>
            </a:pPr>
            <a:endParaRPr lang="en-GB" dirty="0">
              <a:cs typeface="Calibri"/>
            </a:endParaRPr>
          </a:p>
          <a:p>
            <a:pPr marL="0" indent="0">
              <a:buNone/>
            </a:pPr>
            <a:r>
              <a:rPr lang="en-GB" dirty="0">
                <a:cs typeface="Calibri"/>
              </a:rPr>
              <a:t>Business objective 2:</a:t>
            </a:r>
          </a:p>
          <a:p>
            <a:pPr marL="0" indent="0">
              <a:buNone/>
            </a:pPr>
            <a:r>
              <a:rPr lang="en-GB" dirty="0">
                <a:solidFill>
                  <a:srgbClr val="FFFFFF"/>
                </a:solidFill>
                <a:cs typeface="Calibri"/>
              </a:rPr>
              <a:t>Show the players to the highest market value.</a:t>
            </a:r>
            <a:endParaRPr lang="en-GB" dirty="0"/>
          </a:p>
          <a:p>
            <a:pPr marL="0" indent="0">
              <a:buNone/>
            </a:pPr>
            <a:r>
              <a:rPr lang="en-GB" dirty="0">
                <a:cs typeface="Calibri"/>
              </a:rPr>
              <a:t>Interpretation : Christian Pulisic were have the highest market value.</a:t>
            </a:r>
            <a:endParaRPr lang="en-GB" dirty="0"/>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p:txBody>
      </p:sp>
    </p:spTree>
    <p:extLst>
      <p:ext uri="{BB962C8B-B14F-4D97-AF65-F5344CB8AC3E}">
        <p14:creationId xmlns:p14="http://schemas.microsoft.com/office/powerpoint/2010/main" val="1745902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1DAFF-AEB0-3F13-09D5-461171D17D6D}"/>
              </a:ext>
            </a:extLst>
          </p:cNvPr>
          <p:cNvSpPr>
            <a:spLocks noGrp="1"/>
          </p:cNvSpPr>
          <p:nvPr>
            <p:ph type="title"/>
          </p:nvPr>
        </p:nvSpPr>
        <p:spPr>
          <a:xfrm>
            <a:off x="685801" y="598395"/>
            <a:ext cx="10131425" cy="290855"/>
          </a:xfrm>
        </p:spPr>
        <p:txBody>
          <a:bodyPr>
            <a:normAutofit fontScale="90000"/>
          </a:bodyPr>
          <a:lstStyle/>
          <a:p>
            <a:r>
              <a:rPr lang="en-GB" dirty="0">
                <a:cs typeface="Calibri Light"/>
              </a:rPr>
              <a:t>Focus Area : 2 Players profile and market value</a:t>
            </a:r>
            <a:br>
              <a:rPr lang="en-GB" dirty="0">
                <a:cs typeface="Calibri Light"/>
              </a:rPr>
            </a:br>
            <a:endParaRPr lang="en-GB"/>
          </a:p>
        </p:txBody>
      </p:sp>
      <p:sp>
        <p:nvSpPr>
          <p:cNvPr id="3" name="Content Placeholder 2">
            <a:extLst>
              <a:ext uri="{FF2B5EF4-FFF2-40B4-BE49-F238E27FC236}">
                <a16:creationId xmlns:a16="http://schemas.microsoft.com/office/drawing/2014/main" id="{65389DF4-C044-E5EF-EEC5-E9A492C882D1}"/>
              </a:ext>
            </a:extLst>
          </p:cNvPr>
          <p:cNvSpPr>
            <a:spLocks noGrp="1"/>
          </p:cNvSpPr>
          <p:nvPr>
            <p:ph idx="1"/>
          </p:nvPr>
        </p:nvSpPr>
        <p:spPr>
          <a:xfrm>
            <a:off x="685801" y="741332"/>
            <a:ext cx="10131425" cy="5049868"/>
          </a:xfrm>
        </p:spPr>
        <p:txBody>
          <a:bodyPr/>
          <a:lstStyle/>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r>
              <a:rPr lang="en-GB" dirty="0">
                <a:cs typeface="Calibri"/>
              </a:rPr>
              <a:t>Business objective 1:</a:t>
            </a:r>
            <a:endParaRPr lang="en-GB" dirty="0"/>
          </a:p>
          <a:p>
            <a:pPr marL="0" indent="0">
              <a:buNone/>
            </a:pPr>
            <a:r>
              <a:rPr lang="en-GB" dirty="0">
                <a:solidFill>
                  <a:srgbClr val="FFFFFF"/>
                </a:solidFill>
                <a:cs typeface="Calibri"/>
              </a:rPr>
              <a:t>Who are the highest count goals in the match.</a:t>
            </a:r>
            <a:endParaRPr lang="en-GB" dirty="0"/>
          </a:p>
          <a:p>
            <a:pPr marL="0" indent="0">
              <a:buNone/>
            </a:pPr>
            <a:r>
              <a:rPr lang="en-GB" dirty="0">
                <a:solidFill>
                  <a:srgbClr val="FFFFFF"/>
                </a:solidFill>
                <a:ea typeface="+mn-lt"/>
                <a:cs typeface="+mn-lt"/>
              </a:rPr>
              <a:t>Interpretation : Fabian Johnson is the highest count of goal as compare to other players.</a:t>
            </a:r>
            <a:endParaRPr lang="en-GB" dirty="0">
              <a:cs typeface="Calibri"/>
            </a:endParaRPr>
          </a:p>
          <a:p>
            <a:pPr marL="0" indent="0">
              <a:buNone/>
            </a:pPr>
            <a:endParaRPr lang="en-GB" dirty="0">
              <a:cs typeface="Calibri"/>
            </a:endParaRPr>
          </a:p>
          <a:p>
            <a:pPr marL="0" indent="0">
              <a:buNone/>
            </a:pPr>
            <a:r>
              <a:rPr lang="en-GB" dirty="0">
                <a:cs typeface="Calibri"/>
              </a:rPr>
              <a:t>Business objective 2:</a:t>
            </a:r>
          </a:p>
          <a:p>
            <a:pPr marL="0" indent="0">
              <a:buNone/>
            </a:pPr>
            <a:r>
              <a:rPr lang="en-GB" dirty="0">
                <a:solidFill>
                  <a:srgbClr val="FFFFFF"/>
                </a:solidFill>
                <a:cs typeface="Calibri"/>
              </a:rPr>
              <a:t>Which players have seen the largest increase in market value.</a:t>
            </a:r>
            <a:endParaRPr lang="en-GB" dirty="0"/>
          </a:p>
          <a:p>
            <a:pPr marL="0" indent="0">
              <a:buNone/>
            </a:pPr>
            <a:r>
              <a:rPr lang="en-GB" dirty="0">
                <a:cs typeface="Calibri"/>
              </a:rPr>
              <a:t>Interpretation : </a:t>
            </a:r>
            <a:r>
              <a:rPr lang="en-GB" dirty="0">
                <a:solidFill>
                  <a:srgbClr val="FFFFFF"/>
                </a:solidFill>
                <a:ea typeface="+mn-lt"/>
                <a:cs typeface="+mn-lt"/>
              </a:rPr>
              <a:t>sum of market value increases for each player </a:t>
            </a:r>
            <a:r>
              <a:rPr lang="en-GB" dirty="0" err="1">
                <a:solidFill>
                  <a:srgbClr val="FFFFFF"/>
                </a:solidFill>
                <a:ea typeface="+mn-lt"/>
                <a:cs typeface="+mn-lt"/>
              </a:rPr>
              <a:t>name.Christian</a:t>
            </a:r>
            <a:r>
              <a:rPr lang="en-GB" dirty="0">
                <a:solidFill>
                  <a:srgbClr val="FFFFFF"/>
                </a:solidFill>
                <a:ea typeface="+mn-lt"/>
                <a:cs typeface="+mn-lt"/>
              </a:rPr>
              <a:t> </a:t>
            </a:r>
            <a:r>
              <a:rPr lang="en-GB" dirty="0" err="1">
                <a:solidFill>
                  <a:srgbClr val="FFFFFF"/>
                </a:solidFill>
                <a:ea typeface="+mn-lt"/>
                <a:cs typeface="+mn-lt"/>
              </a:rPr>
              <a:t>pulisic</a:t>
            </a:r>
            <a:r>
              <a:rPr lang="en-GB" dirty="0">
                <a:solidFill>
                  <a:srgbClr val="FFFFFF"/>
                </a:solidFill>
                <a:ea typeface="+mn-lt"/>
                <a:cs typeface="+mn-lt"/>
              </a:rPr>
              <a:t> as the largest increase in market value</a:t>
            </a: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p:txBody>
      </p:sp>
    </p:spTree>
    <p:extLst>
      <p:ext uri="{BB962C8B-B14F-4D97-AF65-F5344CB8AC3E}">
        <p14:creationId xmlns:p14="http://schemas.microsoft.com/office/powerpoint/2010/main" val="9127618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Celestial</vt:lpstr>
      <vt:lpstr>    course name :data analytics batch name : da30 PROJECT TITLE :FOOT BALL DATA ANALYSIS </vt:lpstr>
      <vt:lpstr>PROJECT OBJECTIVE</vt:lpstr>
      <vt:lpstr>PowerPoint Presentation</vt:lpstr>
      <vt:lpstr>The data is analysed in the following steps</vt:lpstr>
      <vt:lpstr>PowerPoint Presentation</vt:lpstr>
      <vt:lpstr>Sprint 1 : Data cleaning and preprocessing</vt:lpstr>
      <vt:lpstr>PowerPoint Presentation</vt:lpstr>
      <vt:lpstr>Focus Area : 1 performance analysis </vt:lpstr>
      <vt:lpstr>Focus Area : 2 Players profile and market value </vt:lpstr>
      <vt:lpstr>Focus Area : 3 Team comparison </vt:lpstr>
      <vt:lpstr>Focus Area : 4 attendance and stadium analysis </vt:lpstr>
      <vt:lpstr>Focus Area : 5 referee analysis </vt:lpstr>
      <vt:lpstr>Focus Area : 6 substitution patterns </vt:lpstr>
      <vt:lpstr>Focus Area : 7 event analysis </vt:lpstr>
      <vt:lpstr>Focus Area : 8 competition analysis </vt:lpstr>
      <vt:lpstr>Focus Area : 9 player attributes and demographics </vt:lpstr>
      <vt:lpstr>Focus Area : 10 contract management </vt:lpstr>
      <vt:lpstr>Conclusion of the  project</vt:lpstr>
      <vt:lpstr>Conclusion  of the project</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626</cp:revision>
  <dcterms:created xsi:type="dcterms:W3CDTF">2024-05-16T04:07:00Z</dcterms:created>
  <dcterms:modified xsi:type="dcterms:W3CDTF">2024-05-29T06:47:58Z</dcterms:modified>
</cp:coreProperties>
</file>