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61" r:id="rId4"/>
    <p:sldId id="276" r:id="rId5"/>
    <p:sldId id="259" r:id="rId6"/>
    <p:sldId id="262" r:id="rId7"/>
    <p:sldId id="277" r:id="rId8"/>
    <p:sldId id="263" r:id="rId9"/>
    <p:sldId id="264" r:id="rId10"/>
    <p:sldId id="265" r:id="rId11"/>
    <p:sldId id="266" r:id="rId12"/>
    <p:sldId id="267" r:id="rId13"/>
    <p:sldId id="268" r:id="rId14"/>
    <p:sldId id="269" r:id="rId15"/>
    <p:sldId id="270" r:id="rId16"/>
    <p:sldId id="271" r:id="rId17"/>
    <p:sldId id="275"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33" d="100"/>
          <a:sy n="33" d="100"/>
        </p:scale>
        <p:origin x="2578" y="103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8/6/2025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4921021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47590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4763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17733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25977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30537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2749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1557786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00282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9206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74902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478227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hasCustomPrompt="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8/6/2025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35987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8/6/2025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30902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746412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63970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429562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8/6/2025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75459422"/>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43752" y="1003485"/>
            <a:ext cx="11590431" cy="3382246"/>
          </a:xfrm>
        </p:spPr>
        <p:txBody>
          <a:bodyPr>
            <a:normAutofit fontScale="90000"/>
          </a:bodyPr>
          <a:lstStyle/>
          <a:p>
            <a:br>
              <a:rPr lang="en-GB" dirty="0">
                <a:cs typeface="Calibri Light"/>
              </a:rPr>
            </a:br>
            <a:br>
              <a:rPr lang="en-GB" dirty="0"/>
            </a:br>
            <a:br>
              <a:rPr lang="en-GB" dirty="0"/>
            </a:br>
            <a:br>
              <a:rPr lang="en-GB" dirty="0"/>
            </a:br>
            <a:r>
              <a:rPr lang="en-GB" dirty="0">
                <a:cs typeface="Calibri Light"/>
              </a:rPr>
              <a:t>course name :data analytics</a:t>
            </a:r>
            <a:br>
              <a:rPr lang="en-GB" dirty="0">
                <a:cs typeface="Calibri Light"/>
              </a:rPr>
            </a:br>
            <a:br>
              <a:rPr lang="en-GB" dirty="0"/>
            </a:br>
            <a:r>
              <a:rPr lang="en-GB" dirty="0"/>
              <a:t>PROJECT TITLE :Walmart DATA ANALYSIS</a:t>
            </a:r>
            <a:br>
              <a:rPr lang="en-GB" dirty="0"/>
            </a:br>
            <a:endParaRPr lang="en-GB" dirty="0">
              <a:cs typeface="Calibri Light"/>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DAFF-AEB0-3F13-09D5-461171D17D6D}"/>
              </a:ext>
            </a:extLst>
          </p:cNvPr>
          <p:cNvSpPr>
            <a:spLocks noGrp="1"/>
          </p:cNvSpPr>
          <p:nvPr>
            <p:ph type="title"/>
          </p:nvPr>
        </p:nvSpPr>
        <p:spPr>
          <a:xfrm>
            <a:off x="685800" y="1362221"/>
            <a:ext cx="10131425" cy="590758"/>
          </a:xfrm>
        </p:spPr>
        <p:txBody>
          <a:bodyPr>
            <a:normAutofit fontScale="90000"/>
          </a:bodyPr>
          <a:lstStyle/>
          <a:p>
            <a:r>
              <a:rPr lang="en-GB" dirty="0">
                <a:cs typeface="Calibri Light"/>
              </a:rPr>
              <a:t>Focus Area : 3 </a:t>
            </a:r>
            <a:r>
              <a:rPr lang="en-US" b="1" dirty="0"/>
              <a:t>Determine the Busiest Day for Each Branch</a:t>
            </a:r>
            <a:br>
              <a:rPr lang="en-IN" b="1" dirty="0"/>
            </a:br>
            <a:br>
              <a:rPr lang="en-GB" dirty="0">
                <a:cs typeface="Calibri Light"/>
              </a:rPr>
            </a:br>
            <a:endParaRPr lang="en-GB" dirty="0"/>
          </a:p>
        </p:txBody>
      </p:sp>
      <p:sp>
        <p:nvSpPr>
          <p:cNvPr id="3" name="Content Placeholder 2">
            <a:extLst>
              <a:ext uri="{FF2B5EF4-FFF2-40B4-BE49-F238E27FC236}">
                <a16:creationId xmlns:a16="http://schemas.microsoft.com/office/drawing/2014/main" id="{65389DF4-C044-E5EF-EEC5-E9A492C882D1}"/>
              </a:ext>
            </a:extLst>
          </p:cNvPr>
          <p:cNvSpPr>
            <a:spLocks noGrp="1"/>
          </p:cNvSpPr>
          <p:nvPr>
            <p:ph idx="1"/>
          </p:nvPr>
        </p:nvSpPr>
        <p:spPr>
          <a:xfrm>
            <a:off x="685801" y="741332"/>
            <a:ext cx="10131425" cy="5049868"/>
          </a:xfrm>
        </p:spPr>
        <p:txBody>
          <a:bodyPr>
            <a:normAutofit/>
          </a:bodyPr>
          <a:lstStyle/>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r>
              <a:rPr lang="en-GB" sz="2000" dirty="0">
                <a:cs typeface="Calibri"/>
              </a:rPr>
              <a:t>        Business objective :</a:t>
            </a:r>
          </a:p>
          <a:p>
            <a:pPr lvl="1"/>
            <a:r>
              <a:rPr lang="en-US" sz="2000" b="1" dirty="0"/>
              <a:t>Question: </a:t>
            </a:r>
            <a:r>
              <a:rPr lang="en-US" sz="2000" dirty="0"/>
              <a:t>What is the busiest day of the week for each branch based on transaction volume?</a:t>
            </a:r>
            <a:endParaRPr lang="en-IN" sz="2000" dirty="0"/>
          </a:p>
          <a:p>
            <a:pPr lvl="1"/>
            <a:r>
              <a:rPr lang="en-US" sz="2000" b="1" dirty="0"/>
              <a:t>Purpose: </a:t>
            </a:r>
            <a:r>
              <a:rPr lang="en-US" sz="2000" dirty="0"/>
              <a:t>This insight helps in optimizing staffing and inventory management to accommodate peak days.</a:t>
            </a:r>
            <a:endParaRPr lang="en-IN" sz="2000" dirty="0"/>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p:txBody>
      </p:sp>
    </p:spTree>
    <p:extLst>
      <p:ext uri="{BB962C8B-B14F-4D97-AF65-F5344CB8AC3E}">
        <p14:creationId xmlns:p14="http://schemas.microsoft.com/office/powerpoint/2010/main" val="939742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DAFF-AEB0-3F13-09D5-461171D17D6D}"/>
              </a:ext>
            </a:extLst>
          </p:cNvPr>
          <p:cNvSpPr>
            <a:spLocks noGrp="1"/>
          </p:cNvSpPr>
          <p:nvPr>
            <p:ph type="title"/>
          </p:nvPr>
        </p:nvSpPr>
        <p:spPr>
          <a:xfrm>
            <a:off x="685801" y="1066800"/>
            <a:ext cx="10131425" cy="593413"/>
          </a:xfrm>
        </p:spPr>
        <p:txBody>
          <a:bodyPr>
            <a:normAutofit fontScale="90000"/>
          </a:bodyPr>
          <a:lstStyle/>
          <a:p>
            <a:r>
              <a:rPr lang="en-GB" dirty="0">
                <a:cs typeface="Calibri Light"/>
              </a:rPr>
              <a:t>Focus Area : 4 </a:t>
            </a:r>
            <a:r>
              <a:rPr lang="en-US" b="1" dirty="0"/>
              <a:t>Calculate Total Quantity Sold by Payment Method</a:t>
            </a:r>
            <a:br>
              <a:rPr lang="en-IN" b="1" dirty="0"/>
            </a:br>
            <a:br>
              <a:rPr lang="en-GB" dirty="0">
                <a:cs typeface="Calibri Light"/>
              </a:rPr>
            </a:br>
            <a:endParaRPr lang="en-GB" dirty="0"/>
          </a:p>
        </p:txBody>
      </p:sp>
      <p:sp>
        <p:nvSpPr>
          <p:cNvPr id="3" name="Content Placeholder 2">
            <a:extLst>
              <a:ext uri="{FF2B5EF4-FFF2-40B4-BE49-F238E27FC236}">
                <a16:creationId xmlns:a16="http://schemas.microsoft.com/office/drawing/2014/main" id="{65389DF4-C044-E5EF-EEC5-E9A492C882D1}"/>
              </a:ext>
            </a:extLst>
          </p:cNvPr>
          <p:cNvSpPr>
            <a:spLocks noGrp="1"/>
          </p:cNvSpPr>
          <p:nvPr>
            <p:ph idx="1"/>
          </p:nvPr>
        </p:nvSpPr>
        <p:spPr>
          <a:xfrm>
            <a:off x="685801" y="741332"/>
            <a:ext cx="10131425" cy="5049868"/>
          </a:xfrm>
        </p:spPr>
        <p:txBody>
          <a:bodyPr>
            <a:normAutofit/>
          </a:bodyPr>
          <a:lstStyle/>
          <a:p>
            <a:pPr marL="0" indent="0">
              <a:buNone/>
            </a:pPr>
            <a:endParaRPr lang="en-GB" dirty="0">
              <a:cs typeface="Calibri"/>
            </a:endParaRPr>
          </a:p>
          <a:p>
            <a:pPr marL="0" indent="0">
              <a:buNone/>
            </a:pPr>
            <a:endParaRPr lang="en-GB" dirty="0">
              <a:cs typeface="Calibri"/>
            </a:endParaRPr>
          </a:p>
          <a:p>
            <a:pPr marL="0" indent="0">
              <a:buNone/>
            </a:pPr>
            <a:endParaRPr lang="en-GB" sz="2000" dirty="0">
              <a:cs typeface="Calibri"/>
            </a:endParaRPr>
          </a:p>
          <a:p>
            <a:pPr marL="0" indent="0">
              <a:buNone/>
            </a:pPr>
            <a:r>
              <a:rPr lang="en-GB" sz="2000" dirty="0">
                <a:cs typeface="Calibri"/>
              </a:rPr>
              <a:t>	Business objective :</a:t>
            </a:r>
          </a:p>
          <a:p>
            <a:pPr lvl="1"/>
            <a:r>
              <a:rPr lang="en-US" sz="2000" b="1" dirty="0"/>
              <a:t>Question: </a:t>
            </a:r>
            <a:r>
              <a:rPr lang="en-US" sz="2000" dirty="0"/>
              <a:t>How many items were sold through each payment method?</a:t>
            </a:r>
            <a:endParaRPr lang="en-IN" sz="2000" dirty="0"/>
          </a:p>
          <a:p>
            <a:pPr lvl="1"/>
            <a:r>
              <a:rPr lang="en-US" sz="2000" b="1" dirty="0"/>
              <a:t>Purpose: </a:t>
            </a:r>
            <a:r>
              <a:rPr lang="en-US" sz="2000" dirty="0"/>
              <a:t>This helps Walmart track sales volume by payment type, providing insights into customer purchasing habits.</a:t>
            </a:r>
            <a:endParaRPr lang="en-IN" sz="2000" dirty="0"/>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p:txBody>
      </p:sp>
    </p:spTree>
    <p:extLst>
      <p:ext uri="{BB962C8B-B14F-4D97-AF65-F5344CB8AC3E}">
        <p14:creationId xmlns:p14="http://schemas.microsoft.com/office/powerpoint/2010/main" val="4229897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DAFF-AEB0-3F13-09D5-461171D17D6D}"/>
              </a:ext>
            </a:extLst>
          </p:cNvPr>
          <p:cNvSpPr>
            <a:spLocks noGrp="1"/>
          </p:cNvSpPr>
          <p:nvPr>
            <p:ph type="title"/>
          </p:nvPr>
        </p:nvSpPr>
        <p:spPr>
          <a:xfrm>
            <a:off x="730957" y="905437"/>
            <a:ext cx="10131425" cy="593413"/>
          </a:xfrm>
        </p:spPr>
        <p:txBody>
          <a:bodyPr>
            <a:normAutofit fontScale="90000"/>
          </a:bodyPr>
          <a:lstStyle/>
          <a:p>
            <a:r>
              <a:rPr lang="en-GB" dirty="0">
                <a:cs typeface="Calibri Light"/>
              </a:rPr>
              <a:t>Focus Area : 5  </a:t>
            </a:r>
            <a:r>
              <a:rPr lang="en-US" b="1" dirty="0"/>
              <a:t>Analyze Category Ratings by City</a:t>
            </a:r>
            <a:br>
              <a:rPr lang="en-IN" b="1" dirty="0"/>
            </a:br>
            <a:r>
              <a:rPr lang="en-GB" dirty="0">
                <a:cs typeface="Calibri Light"/>
              </a:rPr>
              <a:t> </a:t>
            </a:r>
            <a:br>
              <a:rPr lang="en-GB" dirty="0">
                <a:cs typeface="Calibri Light"/>
              </a:rPr>
            </a:br>
            <a:endParaRPr lang="en-GB" dirty="0"/>
          </a:p>
        </p:txBody>
      </p:sp>
      <p:sp>
        <p:nvSpPr>
          <p:cNvPr id="3" name="Content Placeholder 2">
            <a:extLst>
              <a:ext uri="{FF2B5EF4-FFF2-40B4-BE49-F238E27FC236}">
                <a16:creationId xmlns:a16="http://schemas.microsoft.com/office/drawing/2014/main" id="{65389DF4-C044-E5EF-EEC5-E9A492C882D1}"/>
              </a:ext>
            </a:extLst>
          </p:cNvPr>
          <p:cNvSpPr>
            <a:spLocks noGrp="1"/>
          </p:cNvSpPr>
          <p:nvPr>
            <p:ph idx="1"/>
          </p:nvPr>
        </p:nvSpPr>
        <p:spPr>
          <a:xfrm>
            <a:off x="324557" y="1808132"/>
            <a:ext cx="10131425" cy="3960490"/>
          </a:xfrm>
        </p:spPr>
        <p:txBody>
          <a:bodyPr>
            <a:normAutofit/>
          </a:bodyPr>
          <a:lstStyle/>
          <a:p>
            <a:pPr lvl="1"/>
            <a:endParaRPr lang="en-US" b="1" dirty="0"/>
          </a:p>
          <a:p>
            <a:pPr marL="457200" lvl="1" indent="0">
              <a:buNone/>
            </a:pPr>
            <a:r>
              <a:rPr lang="en-GB" sz="2000" dirty="0">
                <a:cs typeface="Calibri"/>
              </a:rPr>
              <a:t>Business objective :</a:t>
            </a:r>
            <a:endParaRPr lang="en-US" sz="2000" dirty="0"/>
          </a:p>
          <a:p>
            <a:pPr lvl="1"/>
            <a:r>
              <a:rPr lang="en-US" sz="2000" b="1" dirty="0"/>
              <a:t>Question: </a:t>
            </a:r>
            <a:r>
              <a:rPr lang="en-US" sz="2000" dirty="0"/>
              <a:t>What are the average, minimum, and maximum ratings for each category in each city?</a:t>
            </a:r>
            <a:endParaRPr lang="en-IN" sz="2000" dirty="0"/>
          </a:p>
          <a:p>
            <a:pPr lvl="1"/>
            <a:r>
              <a:rPr lang="en-US" sz="2000" b="1" dirty="0"/>
              <a:t>Purpose: </a:t>
            </a:r>
            <a:r>
              <a:rPr lang="en-US" sz="2000" dirty="0"/>
              <a:t>This data can guide city-level promotions, allowing Walmart to address regional preferences and improve customer experiences.</a:t>
            </a:r>
            <a:endParaRPr lang="en-IN" sz="2000" dirty="0"/>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p:txBody>
      </p:sp>
    </p:spTree>
    <p:extLst>
      <p:ext uri="{BB962C8B-B14F-4D97-AF65-F5344CB8AC3E}">
        <p14:creationId xmlns:p14="http://schemas.microsoft.com/office/powerpoint/2010/main" val="2567761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DAFF-AEB0-3F13-09D5-461171D17D6D}"/>
              </a:ext>
            </a:extLst>
          </p:cNvPr>
          <p:cNvSpPr>
            <a:spLocks noGrp="1"/>
          </p:cNvSpPr>
          <p:nvPr>
            <p:ph type="title"/>
          </p:nvPr>
        </p:nvSpPr>
        <p:spPr>
          <a:xfrm>
            <a:off x="685801" y="1066800"/>
            <a:ext cx="10131425" cy="593413"/>
          </a:xfrm>
        </p:spPr>
        <p:txBody>
          <a:bodyPr>
            <a:normAutofit fontScale="90000"/>
          </a:bodyPr>
          <a:lstStyle/>
          <a:p>
            <a:r>
              <a:rPr lang="en-GB" dirty="0">
                <a:cs typeface="Calibri Light"/>
              </a:rPr>
              <a:t>Focus Area : 6  </a:t>
            </a:r>
            <a:r>
              <a:rPr lang="en-US" b="1" dirty="0"/>
              <a:t>Calculate Total Profit by Category</a:t>
            </a:r>
            <a:br>
              <a:rPr lang="en-IN" b="1" dirty="0"/>
            </a:br>
            <a:br>
              <a:rPr lang="en-GB" dirty="0">
                <a:cs typeface="Calibri Light"/>
              </a:rPr>
            </a:br>
            <a:endParaRPr lang="en-GB" dirty="0"/>
          </a:p>
        </p:txBody>
      </p:sp>
      <p:sp>
        <p:nvSpPr>
          <p:cNvPr id="3" name="Content Placeholder 2">
            <a:extLst>
              <a:ext uri="{FF2B5EF4-FFF2-40B4-BE49-F238E27FC236}">
                <a16:creationId xmlns:a16="http://schemas.microsoft.com/office/drawing/2014/main" id="{65389DF4-C044-E5EF-EEC5-E9A492C882D1}"/>
              </a:ext>
            </a:extLst>
          </p:cNvPr>
          <p:cNvSpPr>
            <a:spLocks noGrp="1"/>
          </p:cNvSpPr>
          <p:nvPr>
            <p:ph idx="1"/>
          </p:nvPr>
        </p:nvSpPr>
        <p:spPr>
          <a:xfrm>
            <a:off x="685801" y="741332"/>
            <a:ext cx="10131425" cy="5049868"/>
          </a:xfrm>
        </p:spPr>
        <p:txBody>
          <a:bodyPr>
            <a:normAutofit/>
          </a:bodyPr>
          <a:lstStyle/>
          <a:p>
            <a:pPr marL="457200" lvl="1" indent="0">
              <a:buNone/>
            </a:pPr>
            <a:r>
              <a:rPr lang="en-GB" sz="2000" dirty="0">
                <a:cs typeface="Calibri"/>
              </a:rPr>
              <a:t>Business objective :</a:t>
            </a:r>
            <a:endParaRPr lang="en-US" sz="2000" b="1" dirty="0"/>
          </a:p>
          <a:p>
            <a:pPr lvl="1"/>
            <a:r>
              <a:rPr lang="en-US" sz="2000" b="1" dirty="0"/>
              <a:t>Question: </a:t>
            </a:r>
            <a:r>
              <a:rPr lang="en-US" sz="2000" dirty="0"/>
              <a:t>What is the total profit for each category, ranked from highest to lowest?</a:t>
            </a:r>
            <a:endParaRPr lang="en-IN" sz="2000" dirty="0"/>
          </a:p>
          <a:p>
            <a:pPr lvl="1"/>
            <a:r>
              <a:rPr lang="en-US" sz="2000" b="1" dirty="0"/>
              <a:t>Purpose: </a:t>
            </a:r>
            <a:r>
              <a:rPr lang="en-US" sz="2000" dirty="0"/>
              <a:t>Identifying high-profit categories helps focus efforts on expanding these products or managing pricing strategies effectively.</a:t>
            </a:r>
            <a:endParaRPr lang="en-IN" sz="2000" dirty="0"/>
          </a:p>
        </p:txBody>
      </p:sp>
    </p:spTree>
    <p:extLst>
      <p:ext uri="{BB962C8B-B14F-4D97-AF65-F5344CB8AC3E}">
        <p14:creationId xmlns:p14="http://schemas.microsoft.com/office/powerpoint/2010/main" val="808841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DAFF-AEB0-3F13-09D5-461171D17D6D}"/>
              </a:ext>
            </a:extLst>
          </p:cNvPr>
          <p:cNvSpPr>
            <a:spLocks noGrp="1"/>
          </p:cNvSpPr>
          <p:nvPr>
            <p:ph type="title"/>
          </p:nvPr>
        </p:nvSpPr>
        <p:spPr>
          <a:xfrm>
            <a:off x="527757" y="1066800"/>
            <a:ext cx="10131425" cy="593413"/>
          </a:xfrm>
        </p:spPr>
        <p:txBody>
          <a:bodyPr>
            <a:normAutofit fontScale="90000"/>
          </a:bodyPr>
          <a:lstStyle/>
          <a:p>
            <a:r>
              <a:rPr lang="en-GB" dirty="0">
                <a:cs typeface="Calibri Light"/>
              </a:rPr>
              <a:t>Focus Area : 7  </a:t>
            </a:r>
            <a:r>
              <a:rPr lang="en-US" b="1" dirty="0"/>
              <a:t>Determine the Most Common Payment Method per Branch</a:t>
            </a:r>
            <a:br>
              <a:rPr lang="en-IN" b="1" dirty="0"/>
            </a:br>
            <a:br>
              <a:rPr lang="en-GB" dirty="0">
                <a:cs typeface="Calibri Light"/>
              </a:rPr>
            </a:br>
            <a:endParaRPr lang="en-GB" dirty="0"/>
          </a:p>
        </p:txBody>
      </p:sp>
      <p:sp>
        <p:nvSpPr>
          <p:cNvPr id="3" name="Content Placeholder 2">
            <a:extLst>
              <a:ext uri="{FF2B5EF4-FFF2-40B4-BE49-F238E27FC236}">
                <a16:creationId xmlns:a16="http://schemas.microsoft.com/office/drawing/2014/main" id="{65389DF4-C044-E5EF-EEC5-E9A492C882D1}"/>
              </a:ext>
            </a:extLst>
          </p:cNvPr>
          <p:cNvSpPr>
            <a:spLocks noGrp="1"/>
          </p:cNvSpPr>
          <p:nvPr>
            <p:ph idx="1"/>
          </p:nvPr>
        </p:nvSpPr>
        <p:spPr>
          <a:xfrm>
            <a:off x="685801" y="741332"/>
            <a:ext cx="10131425" cy="5049868"/>
          </a:xfrm>
        </p:spPr>
        <p:txBody>
          <a:bodyPr>
            <a:normAutofit/>
          </a:bodyPr>
          <a:lstStyle/>
          <a:p>
            <a:pPr marL="457200" lvl="1" indent="0">
              <a:buNone/>
            </a:pPr>
            <a:r>
              <a:rPr lang="en-GB" sz="2000" dirty="0">
                <a:cs typeface="Calibri"/>
              </a:rPr>
              <a:t>Business objective :</a:t>
            </a:r>
            <a:endParaRPr lang="en-US" sz="2000" b="1" dirty="0"/>
          </a:p>
          <a:p>
            <a:pPr lvl="1"/>
            <a:r>
              <a:rPr lang="en-US" sz="2000" b="1" dirty="0"/>
              <a:t>Question: </a:t>
            </a:r>
            <a:r>
              <a:rPr lang="en-US" sz="2000" dirty="0"/>
              <a:t>What is the most frequently used payment method in each branch?</a:t>
            </a:r>
            <a:endParaRPr lang="en-IN" sz="2000" dirty="0"/>
          </a:p>
          <a:p>
            <a:pPr lvl="1"/>
            <a:r>
              <a:rPr lang="en-US" sz="2000" b="1" dirty="0"/>
              <a:t>Purpose: </a:t>
            </a:r>
            <a:r>
              <a:rPr lang="en-US" sz="2000" dirty="0"/>
              <a:t>This information aids in understanding branch-specific payment preferences, potentially allowing branches to streamline their payment processing systems.</a:t>
            </a:r>
            <a:endParaRPr lang="en-IN" sz="2000" dirty="0"/>
          </a:p>
        </p:txBody>
      </p:sp>
    </p:spTree>
    <p:extLst>
      <p:ext uri="{BB962C8B-B14F-4D97-AF65-F5344CB8AC3E}">
        <p14:creationId xmlns:p14="http://schemas.microsoft.com/office/powerpoint/2010/main" val="3046350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DAFF-AEB0-3F13-09D5-461171D17D6D}"/>
              </a:ext>
            </a:extLst>
          </p:cNvPr>
          <p:cNvSpPr>
            <a:spLocks noGrp="1"/>
          </p:cNvSpPr>
          <p:nvPr>
            <p:ph type="title"/>
          </p:nvPr>
        </p:nvSpPr>
        <p:spPr>
          <a:xfrm>
            <a:off x="1193801" y="1176371"/>
            <a:ext cx="10131425" cy="593413"/>
          </a:xfrm>
        </p:spPr>
        <p:txBody>
          <a:bodyPr>
            <a:normAutofit fontScale="90000"/>
          </a:bodyPr>
          <a:lstStyle/>
          <a:p>
            <a:r>
              <a:rPr lang="en-GB" dirty="0">
                <a:cs typeface="Calibri Light"/>
              </a:rPr>
              <a:t>Focus Area : 8  </a:t>
            </a:r>
            <a:r>
              <a:rPr lang="en-US" b="1" dirty="0"/>
              <a:t>Analyze Sales Shifts Throughout the Day</a:t>
            </a:r>
            <a:br>
              <a:rPr lang="en-IN" b="1" dirty="0"/>
            </a:br>
            <a:r>
              <a:rPr lang="en-GB" dirty="0">
                <a:cs typeface="Calibri Light"/>
              </a:rPr>
              <a:t> </a:t>
            </a:r>
            <a:br>
              <a:rPr lang="en-GB" dirty="0">
                <a:cs typeface="Calibri Light"/>
              </a:rPr>
            </a:br>
            <a:endParaRPr lang="en-GB" dirty="0"/>
          </a:p>
        </p:txBody>
      </p:sp>
      <p:sp>
        <p:nvSpPr>
          <p:cNvPr id="3" name="Content Placeholder 2">
            <a:extLst>
              <a:ext uri="{FF2B5EF4-FFF2-40B4-BE49-F238E27FC236}">
                <a16:creationId xmlns:a16="http://schemas.microsoft.com/office/drawing/2014/main" id="{65389DF4-C044-E5EF-EEC5-E9A492C882D1}"/>
              </a:ext>
            </a:extLst>
          </p:cNvPr>
          <p:cNvSpPr>
            <a:spLocks noGrp="1"/>
          </p:cNvSpPr>
          <p:nvPr>
            <p:ph idx="1"/>
          </p:nvPr>
        </p:nvSpPr>
        <p:spPr>
          <a:xfrm>
            <a:off x="685801" y="741332"/>
            <a:ext cx="10131425" cy="5049868"/>
          </a:xfrm>
        </p:spPr>
        <p:txBody>
          <a:bodyPr>
            <a:normAutofit/>
          </a:bodyPr>
          <a:lstStyle/>
          <a:p>
            <a:pPr marL="457200" lvl="1" indent="0">
              <a:buNone/>
            </a:pPr>
            <a:r>
              <a:rPr lang="en-GB" sz="2000" dirty="0">
                <a:cs typeface="Calibri"/>
              </a:rPr>
              <a:t>Business objective :</a:t>
            </a:r>
            <a:endParaRPr lang="en-US" sz="2000" b="1" dirty="0"/>
          </a:p>
          <a:p>
            <a:pPr lvl="1"/>
            <a:r>
              <a:rPr lang="en-US" sz="2000" b="1" dirty="0"/>
              <a:t>Question: </a:t>
            </a:r>
            <a:r>
              <a:rPr lang="en-US" sz="2000" dirty="0"/>
              <a:t>How many transactions occur in each shift (Morning, Afternoon, Evening) across branches?</a:t>
            </a:r>
            <a:endParaRPr lang="en-IN" sz="2000" dirty="0"/>
          </a:p>
          <a:p>
            <a:pPr lvl="1"/>
            <a:r>
              <a:rPr lang="en-US" sz="2000" b="1" dirty="0"/>
              <a:t>Purpose: </a:t>
            </a:r>
            <a:r>
              <a:rPr lang="en-US" sz="2000" dirty="0"/>
              <a:t>This insight helps in managing staff shifts and stock replenishment schedules, especially during high-sales periods.</a:t>
            </a:r>
            <a:endParaRPr lang="en-IN" sz="2000" dirty="0"/>
          </a:p>
        </p:txBody>
      </p:sp>
    </p:spTree>
    <p:extLst>
      <p:ext uri="{BB962C8B-B14F-4D97-AF65-F5344CB8AC3E}">
        <p14:creationId xmlns:p14="http://schemas.microsoft.com/office/powerpoint/2010/main" val="1177371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DAFF-AEB0-3F13-09D5-461171D17D6D}"/>
              </a:ext>
            </a:extLst>
          </p:cNvPr>
          <p:cNvSpPr>
            <a:spLocks noGrp="1"/>
          </p:cNvSpPr>
          <p:nvPr>
            <p:ph type="title"/>
          </p:nvPr>
        </p:nvSpPr>
        <p:spPr>
          <a:xfrm>
            <a:off x="685801" y="973171"/>
            <a:ext cx="10131425" cy="593413"/>
          </a:xfrm>
        </p:spPr>
        <p:txBody>
          <a:bodyPr>
            <a:normAutofit fontScale="90000"/>
          </a:bodyPr>
          <a:lstStyle/>
          <a:p>
            <a:r>
              <a:rPr lang="en-GB" dirty="0">
                <a:cs typeface="Calibri Light"/>
              </a:rPr>
              <a:t>Focus Area : 9  </a:t>
            </a:r>
            <a:r>
              <a:rPr lang="en-US" b="1" dirty="0"/>
              <a:t>Identify Branches with Highest Revenue Decline Year-Over-Year</a:t>
            </a:r>
            <a:br>
              <a:rPr lang="en-IN" b="1" dirty="0"/>
            </a:br>
            <a:r>
              <a:rPr lang="en-GB" dirty="0">
                <a:cs typeface="Calibri Light"/>
              </a:rPr>
              <a:t> </a:t>
            </a:r>
            <a:br>
              <a:rPr lang="en-GB" dirty="0">
                <a:cs typeface="Calibri Light"/>
              </a:rPr>
            </a:br>
            <a:endParaRPr lang="en-GB" dirty="0"/>
          </a:p>
        </p:txBody>
      </p:sp>
      <p:sp>
        <p:nvSpPr>
          <p:cNvPr id="3" name="Content Placeholder 2">
            <a:extLst>
              <a:ext uri="{FF2B5EF4-FFF2-40B4-BE49-F238E27FC236}">
                <a16:creationId xmlns:a16="http://schemas.microsoft.com/office/drawing/2014/main" id="{65389DF4-C044-E5EF-EEC5-E9A492C882D1}"/>
              </a:ext>
            </a:extLst>
          </p:cNvPr>
          <p:cNvSpPr>
            <a:spLocks noGrp="1"/>
          </p:cNvSpPr>
          <p:nvPr>
            <p:ph idx="1"/>
          </p:nvPr>
        </p:nvSpPr>
        <p:spPr>
          <a:xfrm>
            <a:off x="685801" y="741332"/>
            <a:ext cx="10131425" cy="5049868"/>
          </a:xfrm>
        </p:spPr>
        <p:txBody>
          <a:bodyPr>
            <a:normAutofit/>
          </a:bodyPr>
          <a:lstStyle/>
          <a:p>
            <a:pPr marL="457200" lvl="1" indent="0">
              <a:buNone/>
            </a:pPr>
            <a:r>
              <a:rPr lang="en-GB" sz="2000" dirty="0">
                <a:cs typeface="Calibri"/>
              </a:rPr>
              <a:t>Business objective :</a:t>
            </a:r>
            <a:endParaRPr lang="en-US" sz="2000" b="1" dirty="0"/>
          </a:p>
          <a:p>
            <a:pPr lvl="1"/>
            <a:r>
              <a:rPr lang="en-US" sz="2000" b="1" dirty="0"/>
              <a:t>Question: </a:t>
            </a:r>
            <a:r>
              <a:rPr lang="en-US" sz="2000" dirty="0"/>
              <a:t>Which branches experienced the largest decrease in revenue compared to the previous year?</a:t>
            </a:r>
            <a:endParaRPr lang="en-IN" sz="2000" dirty="0"/>
          </a:p>
          <a:p>
            <a:pPr lvl="1"/>
            <a:r>
              <a:rPr lang="en-US" sz="2000" b="1" dirty="0"/>
              <a:t>Purpose: </a:t>
            </a:r>
            <a:r>
              <a:rPr lang="en-US" sz="2000" dirty="0"/>
              <a:t>Detecting branches with declining revenue is crucial for understanding possible local issues and creating strategies to boost sales or mitigate losses.</a:t>
            </a:r>
            <a:endParaRPr lang="en-IN" sz="2000" dirty="0"/>
          </a:p>
        </p:txBody>
      </p:sp>
    </p:spTree>
    <p:extLst>
      <p:ext uri="{BB962C8B-B14F-4D97-AF65-F5344CB8AC3E}">
        <p14:creationId xmlns:p14="http://schemas.microsoft.com/office/powerpoint/2010/main" val="73333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D965-74FB-87B4-AD35-790FB04D464E}"/>
              </a:ext>
            </a:extLst>
          </p:cNvPr>
          <p:cNvSpPr>
            <a:spLocks noGrp="1"/>
          </p:cNvSpPr>
          <p:nvPr>
            <p:ph type="title"/>
          </p:nvPr>
        </p:nvSpPr>
        <p:spPr>
          <a:xfrm>
            <a:off x="1134036" y="-309282"/>
            <a:ext cx="10131425" cy="1456267"/>
          </a:xfrm>
        </p:spPr>
        <p:txBody>
          <a:bodyPr>
            <a:normAutofit fontScale="90000"/>
          </a:bodyPr>
          <a:lstStyle/>
          <a:p>
            <a:r>
              <a:rPr lang="en-GB" dirty="0">
                <a:cs typeface="Calibri Light"/>
              </a:rPr>
              <a:t>                         </a:t>
            </a:r>
            <a:r>
              <a:rPr lang="en-GB" sz="6600" b="1" dirty="0">
                <a:cs typeface="Calibri Light"/>
              </a:rPr>
              <a:t>   </a:t>
            </a:r>
            <a:br>
              <a:rPr lang="en-GB" sz="6600" b="1" dirty="0">
                <a:cs typeface="Calibri Light"/>
              </a:rPr>
            </a:br>
            <a:br>
              <a:rPr lang="en-GB" sz="6600" b="1" dirty="0">
                <a:cs typeface="Calibri Light"/>
              </a:rPr>
            </a:br>
            <a:br>
              <a:rPr lang="en-GB" sz="6600" b="1" dirty="0">
                <a:cs typeface="Calibri Light"/>
              </a:rPr>
            </a:br>
            <a:br>
              <a:rPr lang="en-GB" sz="6600" b="1" dirty="0">
                <a:cs typeface="Calibri Light"/>
              </a:rPr>
            </a:br>
            <a:br>
              <a:rPr lang="en-GB" sz="6600" b="1" dirty="0">
                <a:cs typeface="Calibri Light"/>
              </a:rPr>
            </a:br>
            <a:br>
              <a:rPr lang="en-GB" sz="6600" b="1" dirty="0">
                <a:cs typeface="Calibri Light"/>
              </a:rPr>
            </a:br>
            <a:r>
              <a:rPr lang="en-GB" sz="6600" b="1" dirty="0">
                <a:cs typeface="Calibri Light"/>
              </a:rPr>
              <a:t>                  Thank you</a:t>
            </a:r>
            <a:endParaRPr lang="en-GB" sz="6600" b="1" dirty="0"/>
          </a:p>
        </p:txBody>
      </p:sp>
    </p:spTree>
    <p:extLst>
      <p:ext uri="{BB962C8B-B14F-4D97-AF65-F5344CB8AC3E}">
        <p14:creationId xmlns:p14="http://schemas.microsoft.com/office/powerpoint/2010/main" val="937563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87B44-9766-D8EB-7FBD-76556448A7E3}"/>
              </a:ext>
            </a:extLst>
          </p:cNvPr>
          <p:cNvSpPr>
            <a:spLocks noGrp="1"/>
          </p:cNvSpPr>
          <p:nvPr>
            <p:ph type="title"/>
          </p:nvPr>
        </p:nvSpPr>
        <p:spPr/>
        <p:txBody>
          <a:bodyPr/>
          <a:lstStyle/>
          <a:p>
            <a:r>
              <a:rPr lang="en-US">
                <a:cs typeface="Calibri Light"/>
              </a:rPr>
              <a:t>PROJECT OBJECTIVE</a:t>
            </a:r>
            <a:endParaRPr lang="en-US"/>
          </a:p>
        </p:txBody>
      </p:sp>
      <p:sp>
        <p:nvSpPr>
          <p:cNvPr id="3" name="Content Placeholder 2">
            <a:extLst>
              <a:ext uri="{FF2B5EF4-FFF2-40B4-BE49-F238E27FC236}">
                <a16:creationId xmlns:a16="http://schemas.microsoft.com/office/drawing/2014/main" id="{A007FBDB-8604-D404-91DA-3172449338F0}"/>
              </a:ext>
            </a:extLst>
          </p:cNvPr>
          <p:cNvSpPr>
            <a:spLocks noGrp="1"/>
          </p:cNvSpPr>
          <p:nvPr>
            <p:ph idx="1"/>
          </p:nvPr>
        </p:nvSpPr>
        <p:spPr>
          <a:xfrm>
            <a:off x="495301" y="1716243"/>
            <a:ext cx="10131425" cy="4624045"/>
          </a:xfrm>
        </p:spPr>
        <p:txBody>
          <a:bodyPr/>
          <a:lstStyle/>
          <a:p>
            <a:r>
              <a:rPr lang="en-US" sz="2400" dirty="0">
                <a:latin typeface="Aptos"/>
                <a:cs typeface="Calibri"/>
              </a:rPr>
              <a:t>The Objective of the project is to analyze a Walmart dataset to identify key factors for success, specifically within areas such as Payment method, Highest rated category, total quantity of items sold,  and total profit for each category.</a:t>
            </a:r>
          </a:p>
          <a:p>
            <a:pPr>
              <a:buClr>
                <a:srgbClr val="FFFFFF"/>
              </a:buClr>
            </a:pPr>
            <a:endParaRPr lang="en-US" sz="2400" dirty="0">
              <a:latin typeface="Aptos"/>
              <a:cs typeface="Calibri"/>
            </a:endParaRPr>
          </a:p>
          <a:p>
            <a:pPr>
              <a:buClr>
                <a:srgbClr val="FFFFFF"/>
              </a:buClr>
            </a:pPr>
            <a:r>
              <a:rPr lang="en-US" sz="2400" dirty="0">
                <a:latin typeface="Aptos"/>
                <a:cs typeface="Calibri"/>
              </a:rPr>
              <a:t>Extracting actionable insights from the data that can be used to enhance decision-making in Walmart Data.</a:t>
            </a:r>
          </a:p>
        </p:txBody>
      </p:sp>
    </p:spTree>
    <p:extLst>
      <p:ext uri="{BB962C8B-B14F-4D97-AF65-F5344CB8AC3E}">
        <p14:creationId xmlns:p14="http://schemas.microsoft.com/office/powerpoint/2010/main" val="270819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000B356-C054-CE4C-0E17-4FA027AA5ACA}"/>
              </a:ext>
            </a:extLst>
          </p:cNvPr>
          <p:cNvGraphicFramePr>
            <a:graphicFrameLocks noGrp="1"/>
          </p:cNvGraphicFramePr>
          <p:nvPr>
            <p:extLst>
              <p:ext uri="{D42A27DB-BD31-4B8C-83A1-F6EECF244321}">
                <p14:modId xmlns:p14="http://schemas.microsoft.com/office/powerpoint/2010/main" val="3103210495"/>
              </p:ext>
            </p:extLst>
          </p:nvPr>
        </p:nvGraphicFramePr>
        <p:xfrm>
          <a:off x="-16391205" y="-7276803"/>
          <a:ext cx="34629969" cy="17169226"/>
        </p:xfrm>
        <a:graphic>
          <a:graphicData uri="http://schemas.openxmlformats.org/drawingml/2006/table">
            <a:tbl>
              <a:tblPr firstRow="1" bandRow="1">
                <a:tableStyleId>{5C22544A-7EE6-4342-B048-85BDC9FD1C3A}</a:tableStyleId>
              </a:tblPr>
              <a:tblGrid>
                <a:gridCol w="11543323">
                  <a:extLst>
                    <a:ext uri="{9D8B030D-6E8A-4147-A177-3AD203B41FA5}">
                      <a16:colId xmlns:a16="http://schemas.microsoft.com/office/drawing/2014/main" val="1204933953"/>
                    </a:ext>
                  </a:extLst>
                </a:gridCol>
                <a:gridCol w="11543323">
                  <a:extLst>
                    <a:ext uri="{9D8B030D-6E8A-4147-A177-3AD203B41FA5}">
                      <a16:colId xmlns:a16="http://schemas.microsoft.com/office/drawing/2014/main" val="2350105557"/>
                    </a:ext>
                  </a:extLst>
                </a:gridCol>
                <a:gridCol w="11543323">
                  <a:extLst>
                    <a:ext uri="{9D8B030D-6E8A-4147-A177-3AD203B41FA5}">
                      <a16:colId xmlns:a16="http://schemas.microsoft.com/office/drawing/2014/main" val="1451934496"/>
                    </a:ext>
                  </a:extLst>
                </a:gridCol>
              </a:tblGrid>
              <a:tr h="1216478">
                <a:tc>
                  <a:txBody>
                    <a:bodyPr/>
                    <a:lstStyle/>
                    <a:p>
                      <a:pPr algn="ctr"/>
                      <a:r>
                        <a:rPr lang="en-US" dirty="0"/>
                        <a:t>FOCUS AREA</a:t>
                      </a:r>
                    </a:p>
                  </a:txBody>
                  <a:tcPr/>
                </a:tc>
                <a:tc>
                  <a:txBody>
                    <a:bodyPr/>
                    <a:lstStyle/>
                    <a:p>
                      <a:pPr algn="ctr"/>
                      <a:r>
                        <a:rPr lang="en-US" dirty="0"/>
                        <a:t>OBJECTIVE </a:t>
                      </a:r>
                    </a:p>
                  </a:txBody>
                  <a:tcPr/>
                </a:tc>
                <a:tc>
                  <a:txBody>
                    <a:bodyPr/>
                    <a:lstStyle/>
                    <a:p>
                      <a:pPr algn="ctr"/>
                      <a:r>
                        <a:rPr lang="en-US" dirty="0"/>
                        <a:t>REASON</a:t>
                      </a:r>
                    </a:p>
                  </a:txBody>
                  <a:tcPr/>
                </a:tc>
                <a:extLst>
                  <a:ext uri="{0D108BD9-81ED-4DB2-BD59-A6C34878D82A}">
                    <a16:rowId xmlns:a16="http://schemas.microsoft.com/office/drawing/2014/main" val="3270662254"/>
                  </a:ext>
                </a:extLst>
              </a:tr>
              <a:tr h="1706840">
                <a:tc>
                  <a:txBody>
                    <a:bodyPr/>
                    <a:lstStyle/>
                    <a:p>
                      <a:pPr marL="342900" marR="0" lvl="0" indent="-342900" algn="l" defTabSz="457200" rtl="0" eaLnBrk="1" fontAlgn="auto" latinLnBrk="0" hangingPunct="1">
                        <a:lnSpc>
                          <a:spcPct val="100000"/>
                        </a:lnSpc>
                        <a:spcBef>
                          <a:spcPts val="0"/>
                        </a:spcBef>
                        <a:spcAft>
                          <a:spcPts val="0"/>
                        </a:spcAft>
                        <a:buClrTx/>
                        <a:buSzTx/>
                        <a:buFontTx/>
                        <a:buAutoNum type="arabicPeriod"/>
                        <a:tabLst/>
                        <a:defRPr/>
                      </a:pPr>
                      <a:r>
                        <a:rPr lang="en-US" sz="1800" b="1" kern="1200" dirty="0">
                          <a:solidFill>
                            <a:schemeClr val="dk1"/>
                          </a:solidFill>
                          <a:effectLst/>
                          <a:latin typeface="+mn-lt"/>
                          <a:ea typeface="+mn-ea"/>
                          <a:cs typeface="+mn-cs"/>
                        </a:rPr>
                        <a:t>Analyze Payment Methods and Sales</a:t>
                      </a:r>
                      <a:endParaRPr lang="en-IN" sz="1800" b="1" kern="1200" dirty="0">
                        <a:solidFill>
                          <a:schemeClr val="dk1"/>
                        </a:solidFill>
                        <a:effectLst/>
                        <a:latin typeface="+mn-lt"/>
                        <a:ea typeface="+mn-ea"/>
                        <a:cs typeface="+mn-cs"/>
                      </a:endParaRPr>
                    </a:p>
                    <a:p>
                      <a:pPr marL="342900" indent="-342900">
                        <a:buAutoNum type="arabicPeriod"/>
                      </a:pPr>
                      <a:endParaRPr lang="en-US" dirty="0"/>
                    </a:p>
                  </a:txBody>
                  <a:tcPr/>
                </a:tc>
                <a:tc>
                  <a:txBody>
                    <a:bodyPr/>
                    <a:lstStyle/>
                    <a:p>
                      <a:pPr lvl="1"/>
                      <a:r>
                        <a:rPr lang="en-US" sz="1800" kern="1200" dirty="0">
                          <a:solidFill>
                            <a:schemeClr val="dk1"/>
                          </a:solidFill>
                          <a:effectLst/>
                          <a:latin typeface="+mn-lt"/>
                          <a:ea typeface="+mn-ea"/>
                          <a:cs typeface="+mn-cs"/>
                        </a:rPr>
                        <a:t>What are the different payment methods, and how many transactions and items were sold with each method?</a:t>
                      </a:r>
                      <a:endParaRPr lang="en-IN" sz="1800"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This helps understand customer preferences for payment methods, aiding in payment optimization strategies.</a:t>
                      </a:r>
                      <a:endParaRPr lang="en-US" dirty="0"/>
                    </a:p>
                  </a:txBody>
                  <a:tcPr/>
                </a:tc>
                <a:extLst>
                  <a:ext uri="{0D108BD9-81ED-4DB2-BD59-A6C34878D82A}">
                    <a16:rowId xmlns:a16="http://schemas.microsoft.com/office/drawing/2014/main" val="3091613701"/>
                  </a:ext>
                </a:extLst>
              </a:tr>
              <a:tr h="13862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2.   Identify the Highest-Rated Category in Each Branch</a:t>
                      </a:r>
                      <a:endParaRPr lang="en-IN" sz="1800" b="1" kern="1200" dirty="0">
                        <a:solidFill>
                          <a:schemeClr val="dk1"/>
                        </a:solidFill>
                        <a:effectLst/>
                        <a:latin typeface="+mn-lt"/>
                        <a:ea typeface="+mn-ea"/>
                        <a:cs typeface="+mn-cs"/>
                      </a:endParaRPr>
                    </a:p>
                    <a:p>
                      <a:pPr marL="0" indent="0">
                        <a:buNone/>
                      </a:pPr>
                      <a:endParaRPr lang="en-US" dirty="0"/>
                    </a:p>
                  </a:txBody>
                  <a:tcPr/>
                </a:tc>
                <a:tc>
                  <a:txBody>
                    <a:bodyPr/>
                    <a:lstStyle/>
                    <a:p>
                      <a:pPr lvl="1"/>
                      <a:r>
                        <a:rPr lang="en-US" sz="1800" kern="1200" dirty="0">
                          <a:solidFill>
                            <a:schemeClr val="dk1"/>
                          </a:solidFill>
                          <a:effectLst/>
                          <a:latin typeface="+mn-lt"/>
                          <a:ea typeface="+mn-ea"/>
                          <a:cs typeface="+mn-cs"/>
                        </a:rPr>
                        <a:t>Which category received the highest average rating in each branch?</a:t>
                      </a:r>
                      <a:endParaRPr lang="en-IN" sz="1800" kern="1200" dirty="0">
                        <a:solidFill>
                          <a:schemeClr val="dk1"/>
                        </a:solidFill>
                        <a:effectLst/>
                        <a:latin typeface="+mn-lt"/>
                        <a:ea typeface="+mn-ea"/>
                        <a:cs typeface="+mn-cs"/>
                      </a:endParaRPr>
                    </a:p>
                  </a:txBody>
                  <a:tcPr/>
                </a:tc>
                <a:tc>
                  <a:txBody>
                    <a:bodyPr/>
                    <a:lstStyle/>
                    <a:p>
                      <a:pPr lvl="0">
                        <a:buNone/>
                      </a:pPr>
                      <a:r>
                        <a:rPr lang="en-US" sz="1800" kern="1200" dirty="0">
                          <a:solidFill>
                            <a:schemeClr val="dk1"/>
                          </a:solidFill>
                          <a:effectLst/>
                          <a:latin typeface="+mn-lt"/>
                          <a:ea typeface="+mn-ea"/>
                          <a:cs typeface="+mn-cs"/>
                        </a:rPr>
                        <a:t>This allows Walmart to recognize and promote popular categories in specific branches, enhancing customer satisfaction and branch-specific marketing.</a:t>
                      </a:r>
                      <a:endParaRPr lang="en-US" dirty="0"/>
                    </a:p>
                  </a:txBody>
                  <a:tcPr/>
                </a:tc>
                <a:extLst>
                  <a:ext uri="{0D108BD9-81ED-4DB2-BD59-A6C34878D82A}">
                    <a16:rowId xmlns:a16="http://schemas.microsoft.com/office/drawing/2014/main" val="3340451362"/>
                  </a:ext>
                </a:extLst>
              </a:tr>
              <a:tr h="163083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3. </a:t>
                      </a:r>
                      <a:r>
                        <a:rPr lang="en-US" sz="1800" b="1" kern="1200" dirty="0">
                          <a:solidFill>
                            <a:schemeClr val="dk1"/>
                          </a:solidFill>
                          <a:effectLst/>
                          <a:latin typeface="+mn-lt"/>
                          <a:ea typeface="+mn-ea"/>
                          <a:cs typeface="+mn-cs"/>
                        </a:rPr>
                        <a:t>Determine the Busiest Day for Each Branch</a:t>
                      </a:r>
                      <a:endParaRPr lang="en-IN" sz="1800" b="1" kern="1200" dirty="0">
                        <a:solidFill>
                          <a:schemeClr val="dk1"/>
                        </a:solidFill>
                        <a:effectLst/>
                        <a:latin typeface="+mn-lt"/>
                        <a:ea typeface="+mn-ea"/>
                        <a:cs typeface="+mn-cs"/>
                      </a:endParaRPr>
                    </a:p>
                    <a:p>
                      <a:endParaRPr lang="en-US" dirty="0"/>
                    </a:p>
                  </a:txBody>
                  <a:tcPr/>
                </a:tc>
                <a:tc>
                  <a:txBody>
                    <a:bodyPr/>
                    <a:lstStyle/>
                    <a:p>
                      <a:pPr lvl="1"/>
                      <a:r>
                        <a:rPr lang="en-US" sz="1800" kern="1200" dirty="0">
                          <a:solidFill>
                            <a:schemeClr val="dk1"/>
                          </a:solidFill>
                          <a:effectLst/>
                          <a:latin typeface="+mn-lt"/>
                          <a:ea typeface="+mn-ea"/>
                          <a:cs typeface="+mn-cs"/>
                        </a:rPr>
                        <a:t>What is the busiest day of the week for each branch based on transaction volume?</a:t>
                      </a:r>
                      <a:endParaRPr lang="en-IN" sz="1800"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This insight helps in optimizing staffing and inventory management to accommodate peak days.</a:t>
                      </a:r>
                      <a:endParaRPr lang="en-US" dirty="0"/>
                    </a:p>
                  </a:txBody>
                  <a:tcPr/>
                </a:tc>
                <a:extLst>
                  <a:ext uri="{0D108BD9-81ED-4DB2-BD59-A6C34878D82A}">
                    <a16:rowId xmlns:a16="http://schemas.microsoft.com/office/drawing/2014/main" val="3793412650"/>
                  </a:ext>
                </a:extLst>
              </a:tr>
              <a:tr h="13862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4. </a:t>
                      </a:r>
                      <a:r>
                        <a:rPr lang="en-US" sz="1800" b="1" kern="1200" dirty="0">
                          <a:solidFill>
                            <a:schemeClr val="dk1"/>
                          </a:solidFill>
                          <a:effectLst/>
                          <a:latin typeface="+mn-lt"/>
                          <a:ea typeface="+mn-ea"/>
                          <a:cs typeface="+mn-cs"/>
                        </a:rPr>
                        <a:t>Calculate Total Quantity Sold by Payment Method</a:t>
                      </a:r>
                      <a:endParaRPr lang="en-IN" sz="1800" b="1" kern="1200" dirty="0">
                        <a:solidFill>
                          <a:schemeClr val="dk1"/>
                        </a:solidFill>
                        <a:effectLst/>
                        <a:latin typeface="+mn-lt"/>
                        <a:ea typeface="+mn-ea"/>
                        <a:cs typeface="+mn-cs"/>
                      </a:endParaRPr>
                    </a:p>
                    <a:p>
                      <a:endParaRPr lang="en-US" dirty="0"/>
                    </a:p>
                  </a:txBody>
                  <a:tcPr/>
                </a:tc>
                <a:tc>
                  <a:txBody>
                    <a:bodyPr/>
                    <a:lstStyle/>
                    <a:p>
                      <a:pPr lvl="1"/>
                      <a:r>
                        <a:rPr lang="en-US" sz="1800" kern="1200" dirty="0">
                          <a:solidFill>
                            <a:schemeClr val="dk1"/>
                          </a:solidFill>
                          <a:effectLst/>
                          <a:latin typeface="+mn-lt"/>
                          <a:ea typeface="+mn-ea"/>
                          <a:cs typeface="+mn-cs"/>
                        </a:rPr>
                        <a:t>How many items were sold through each payment method?</a:t>
                      </a:r>
                      <a:endParaRPr lang="en-IN" sz="1800"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This helps Walmart track sales volume by payment type, providing insights into customer purchasing habits.</a:t>
                      </a:r>
                      <a:endParaRPr lang="en-US" dirty="0"/>
                    </a:p>
                  </a:txBody>
                  <a:tcPr/>
                </a:tc>
                <a:extLst>
                  <a:ext uri="{0D108BD9-81ED-4DB2-BD59-A6C34878D82A}">
                    <a16:rowId xmlns:a16="http://schemas.microsoft.com/office/drawing/2014/main" val="543192581"/>
                  </a:ext>
                </a:extLst>
              </a:tr>
              <a:tr h="18954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5. </a:t>
                      </a:r>
                      <a:r>
                        <a:rPr lang="en-US" sz="1800" b="1" kern="1200" dirty="0">
                          <a:solidFill>
                            <a:schemeClr val="dk1"/>
                          </a:solidFill>
                          <a:effectLst/>
                          <a:latin typeface="+mn-lt"/>
                          <a:ea typeface="+mn-ea"/>
                          <a:cs typeface="+mn-cs"/>
                        </a:rPr>
                        <a:t>Analyze Category Ratings by City</a:t>
                      </a:r>
                      <a:endParaRPr lang="en-IN" sz="1800" b="1" kern="1200" dirty="0">
                        <a:solidFill>
                          <a:schemeClr val="dk1"/>
                        </a:solidFill>
                        <a:effectLst/>
                        <a:latin typeface="+mn-lt"/>
                        <a:ea typeface="+mn-ea"/>
                        <a:cs typeface="+mn-cs"/>
                      </a:endParaRPr>
                    </a:p>
                    <a:p>
                      <a:pPr lvl="0">
                        <a:buNone/>
                      </a:pPr>
                      <a:endParaRPr lang="en-US" dirty="0"/>
                    </a:p>
                  </a:txBody>
                  <a:tcPr/>
                </a:tc>
                <a:tc>
                  <a:txBody>
                    <a:bodyPr/>
                    <a:lstStyle/>
                    <a:p>
                      <a:pPr lvl="1"/>
                      <a:r>
                        <a:rPr lang="en-US" sz="1800" kern="1200" dirty="0">
                          <a:solidFill>
                            <a:schemeClr val="dk1"/>
                          </a:solidFill>
                          <a:effectLst/>
                          <a:latin typeface="+mn-lt"/>
                          <a:ea typeface="+mn-ea"/>
                          <a:cs typeface="+mn-cs"/>
                        </a:rPr>
                        <a:t>What are the average, minimum, and maximum ratings for each category in each city?</a:t>
                      </a:r>
                      <a:endParaRPr lang="en-IN" sz="1800"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This data can guide city-level promotions, allowing Walmart to address regional preferences and improve customer experiences.</a:t>
                      </a:r>
                      <a:endParaRPr lang="en-US" baseline="-25000" dirty="0"/>
                    </a:p>
                  </a:txBody>
                  <a:tcPr/>
                </a:tc>
                <a:extLst>
                  <a:ext uri="{0D108BD9-81ED-4DB2-BD59-A6C34878D82A}">
                    <a16:rowId xmlns:a16="http://schemas.microsoft.com/office/drawing/2014/main" val="2575793840"/>
                  </a:ext>
                </a:extLst>
              </a:tr>
              <a:tr h="13862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a:t>
                      </a:r>
                      <a:r>
                        <a:rPr lang="en-US" sz="1800" b="1" kern="1200" dirty="0">
                          <a:solidFill>
                            <a:schemeClr val="dk1"/>
                          </a:solidFill>
                          <a:effectLst/>
                          <a:latin typeface="+mn-lt"/>
                          <a:ea typeface="+mn-ea"/>
                          <a:cs typeface="+mn-cs"/>
                        </a:rPr>
                        <a:t>Calculate Total Profit by Category</a:t>
                      </a:r>
                      <a:endParaRPr lang="en-IN" sz="1800" b="1" kern="1200" dirty="0">
                        <a:solidFill>
                          <a:schemeClr val="dk1"/>
                        </a:solidFill>
                        <a:effectLst/>
                        <a:latin typeface="+mn-lt"/>
                        <a:ea typeface="+mn-ea"/>
                        <a:cs typeface="+mn-cs"/>
                      </a:endParaRPr>
                    </a:p>
                    <a:p>
                      <a:endParaRPr lang="en-US" dirty="0"/>
                    </a:p>
                  </a:txBody>
                  <a:tcPr/>
                </a:tc>
                <a:tc>
                  <a:txBody>
                    <a:bodyPr/>
                    <a:lstStyle/>
                    <a:p>
                      <a:pPr lvl="1"/>
                      <a:r>
                        <a:rPr lang="en-US" sz="1800" kern="1200" dirty="0">
                          <a:solidFill>
                            <a:schemeClr val="dk1"/>
                          </a:solidFill>
                          <a:effectLst/>
                          <a:latin typeface="+mn-lt"/>
                          <a:ea typeface="+mn-ea"/>
                          <a:cs typeface="+mn-cs"/>
                        </a:rPr>
                        <a:t>What is the total profit for each category, ranked from highest to lowest?</a:t>
                      </a:r>
                      <a:endParaRPr lang="en-IN" sz="1800"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Identifying high-profit categories helps focus efforts on expanding these products or managing pricing strategies effectively.</a:t>
                      </a:r>
                      <a:endParaRPr lang="en-US" dirty="0"/>
                    </a:p>
                  </a:txBody>
                  <a:tcPr/>
                </a:tc>
                <a:extLst>
                  <a:ext uri="{0D108BD9-81ED-4DB2-BD59-A6C34878D82A}">
                    <a16:rowId xmlns:a16="http://schemas.microsoft.com/office/drawing/2014/main" val="1753590642"/>
                  </a:ext>
                </a:extLst>
              </a:tr>
              <a:tr h="138621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 </a:t>
                      </a:r>
                      <a:r>
                        <a:rPr lang="en-US" sz="1800" b="1" kern="1200" dirty="0">
                          <a:solidFill>
                            <a:schemeClr val="dk1"/>
                          </a:solidFill>
                          <a:effectLst/>
                          <a:latin typeface="+mn-lt"/>
                          <a:ea typeface="+mn-ea"/>
                          <a:cs typeface="+mn-cs"/>
                        </a:rPr>
                        <a:t>Determine the Most Common Payment Method per Branch</a:t>
                      </a:r>
                      <a:endParaRPr lang="en-IN" sz="1800" b="1" kern="1200" dirty="0">
                        <a:solidFill>
                          <a:schemeClr val="dk1"/>
                        </a:solidFill>
                        <a:effectLst/>
                        <a:latin typeface="+mn-lt"/>
                        <a:ea typeface="+mn-ea"/>
                        <a:cs typeface="+mn-cs"/>
                      </a:endParaRPr>
                    </a:p>
                    <a:p>
                      <a:endParaRPr lang="en-US" dirty="0"/>
                    </a:p>
                  </a:txBody>
                  <a:tcPr/>
                </a:tc>
                <a:tc>
                  <a:txBody>
                    <a:bodyPr/>
                    <a:lstStyle/>
                    <a:p>
                      <a:pPr lvl="1"/>
                      <a:r>
                        <a:rPr lang="en-US" sz="1800" kern="1200" dirty="0">
                          <a:solidFill>
                            <a:schemeClr val="dk1"/>
                          </a:solidFill>
                          <a:effectLst/>
                          <a:latin typeface="+mn-lt"/>
                          <a:ea typeface="+mn-ea"/>
                          <a:cs typeface="+mn-cs"/>
                        </a:rPr>
                        <a:t>What is the most frequently used payment method in each branch?</a:t>
                      </a:r>
                      <a:endParaRPr lang="en-IN" sz="1800" kern="1200" dirty="0">
                        <a:solidFill>
                          <a:schemeClr val="dk1"/>
                        </a:solidFill>
                        <a:effectLst/>
                        <a:latin typeface="+mn-lt"/>
                        <a:ea typeface="+mn-ea"/>
                        <a:cs typeface="+mn-cs"/>
                      </a:endParaRPr>
                    </a:p>
                  </a:txBody>
                  <a:tcPr/>
                </a:tc>
                <a:tc>
                  <a:txBody>
                    <a:bodyPr/>
                    <a:lstStyle/>
                    <a:p>
                      <a:r>
                        <a:rPr lang="en-US" sz="1800" kern="1200" dirty="0">
                          <a:solidFill>
                            <a:schemeClr val="dk1"/>
                          </a:solidFill>
                          <a:effectLst/>
                          <a:latin typeface="+mn-lt"/>
                          <a:ea typeface="+mn-ea"/>
                          <a:cs typeface="+mn-cs"/>
                        </a:rPr>
                        <a:t>This information aids in understanding branch-specific payment preferences, potentially allowing branches to streamline their payment processing systems.</a:t>
                      </a:r>
                      <a:endParaRPr lang="en-US" dirty="0"/>
                    </a:p>
                  </a:txBody>
                  <a:tcPr/>
                </a:tc>
                <a:extLst>
                  <a:ext uri="{0D108BD9-81ED-4DB2-BD59-A6C34878D82A}">
                    <a16:rowId xmlns:a16="http://schemas.microsoft.com/office/drawing/2014/main" val="330392386"/>
                  </a:ext>
                </a:extLst>
              </a:tr>
              <a:tr h="189544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8. </a:t>
                      </a:r>
                      <a:r>
                        <a:rPr lang="en-US" sz="1800" b="1" kern="1200" dirty="0">
                          <a:solidFill>
                            <a:schemeClr val="dk1"/>
                          </a:solidFill>
                          <a:effectLst/>
                          <a:latin typeface="+mn-lt"/>
                          <a:ea typeface="+mn-ea"/>
                          <a:cs typeface="+mn-cs"/>
                        </a:rPr>
                        <a:t>Analyze Sales Shifts Throughout the Day</a:t>
                      </a:r>
                      <a:endParaRPr lang="en-IN" sz="1800" b="1" kern="1200" dirty="0">
                        <a:solidFill>
                          <a:schemeClr val="dk1"/>
                        </a:solidFill>
                        <a:effectLst/>
                        <a:latin typeface="+mn-lt"/>
                        <a:ea typeface="+mn-ea"/>
                        <a:cs typeface="+mn-cs"/>
                      </a:endParaRP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        How many transactions occur in each shift (Morning, Afternoon, Evening) across branches?</a:t>
                      </a:r>
                      <a:endParaRPr lang="en-IN" sz="1800" kern="1200" dirty="0">
                        <a:solidFill>
                          <a:schemeClr val="dk1"/>
                        </a:solidFill>
                        <a:effectLst/>
                        <a:latin typeface="+mn-lt"/>
                        <a:ea typeface="+mn-ea"/>
                        <a:cs typeface="+mn-cs"/>
                      </a:endParaRPr>
                    </a:p>
                    <a:p>
                      <a:endParaRPr lang="en-US" dirty="0"/>
                    </a:p>
                  </a:txBody>
                  <a:tcPr/>
                </a:tc>
                <a:tc>
                  <a:txBody>
                    <a:bodyPr/>
                    <a:lstStyle/>
                    <a:p>
                      <a:r>
                        <a:rPr lang="en-US" sz="1800" kern="1200" dirty="0">
                          <a:solidFill>
                            <a:schemeClr val="dk1"/>
                          </a:solidFill>
                          <a:effectLst/>
                          <a:latin typeface="+mn-lt"/>
                          <a:ea typeface="+mn-ea"/>
                          <a:cs typeface="+mn-cs"/>
                        </a:rPr>
                        <a:t>This insight helps in managing staff shifts and stock replenishment schedules, especially during high-sales periods.</a:t>
                      </a:r>
                      <a:endParaRPr lang="en-US" dirty="0"/>
                    </a:p>
                  </a:txBody>
                  <a:tcPr/>
                </a:tc>
                <a:extLst>
                  <a:ext uri="{0D108BD9-81ED-4DB2-BD59-A6C34878D82A}">
                    <a16:rowId xmlns:a16="http://schemas.microsoft.com/office/drawing/2014/main" val="933000846"/>
                  </a:ext>
                </a:extLst>
              </a:tr>
              <a:tr h="14121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9. </a:t>
                      </a:r>
                      <a:r>
                        <a:rPr lang="en-US" sz="1800" b="1" kern="1200" dirty="0">
                          <a:solidFill>
                            <a:schemeClr val="dk1"/>
                          </a:solidFill>
                          <a:effectLst/>
                          <a:latin typeface="+mn-lt"/>
                          <a:ea typeface="+mn-ea"/>
                          <a:cs typeface="+mn-cs"/>
                        </a:rPr>
                        <a:t>Identify Branches with Highest Revenue Decline Year-Over-Year</a:t>
                      </a:r>
                      <a:endParaRPr lang="en-IN" sz="1800" b="1" kern="1200" dirty="0">
                        <a:solidFill>
                          <a:schemeClr val="dk1"/>
                        </a:solidFill>
                        <a:effectLst/>
                        <a:latin typeface="+mn-lt"/>
                        <a:ea typeface="+mn-ea"/>
                        <a:cs typeface="+mn-cs"/>
                      </a:endParaRPr>
                    </a:p>
                    <a:p>
                      <a:endParaRPr lang="en-US"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         Which branches experienced the largest decrease in revenue compared to the previous year?</a:t>
                      </a:r>
                      <a:endParaRPr lang="en-IN" sz="1800" kern="1200" dirty="0">
                        <a:solidFill>
                          <a:schemeClr val="dk1"/>
                        </a:solidFill>
                        <a:effectLst/>
                        <a:latin typeface="+mn-lt"/>
                        <a:ea typeface="+mn-ea"/>
                        <a:cs typeface="+mn-cs"/>
                      </a:endParaRPr>
                    </a:p>
                    <a:p>
                      <a:endParaRPr lang="en-US" dirty="0"/>
                    </a:p>
                  </a:txBody>
                  <a:tcPr/>
                </a:tc>
                <a:tc>
                  <a:txBody>
                    <a:bodyPr/>
                    <a:lstStyle/>
                    <a:p>
                      <a:r>
                        <a:rPr lang="en-US" sz="1800" kern="1200" dirty="0">
                          <a:solidFill>
                            <a:schemeClr val="dk1"/>
                          </a:solidFill>
                          <a:effectLst/>
                          <a:latin typeface="+mn-lt"/>
                          <a:ea typeface="+mn-ea"/>
                          <a:cs typeface="+mn-cs"/>
                        </a:rPr>
                        <a:t>Detecting branches with declining revenue is crucial for understanding possible local issues and creating strategies to boost sales or mitigate losses.</a:t>
                      </a:r>
                      <a:endParaRPr lang="en-US" dirty="0"/>
                    </a:p>
                  </a:txBody>
                  <a:tcPr/>
                </a:tc>
                <a:extLst>
                  <a:ext uri="{0D108BD9-81ED-4DB2-BD59-A6C34878D82A}">
                    <a16:rowId xmlns:a16="http://schemas.microsoft.com/office/drawing/2014/main" val="3766136364"/>
                  </a:ext>
                </a:extLst>
              </a:tr>
              <a:tr h="1867154">
                <a:tc>
                  <a:txBody>
                    <a:bodyPr/>
                    <a:lstStyle/>
                    <a:p>
                      <a:pPr lvl="0">
                        <a:buNone/>
                      </a:pPr>
                      <a:endParaRPr lang="en-US" dirty="0"/>
                    </a:p>
                  </a:txBody>
                  <a:tcPr/>
                </a:tc>
                <a:tc>
                  <a:txBody>
                    <a:bodyPr/>
                    <a:lstStyle/>
                    <a:p>
                      <a:pPr lvl="0">
                        <a:buNone/>
                      </a:pPr>
                      <a:endParaRPr lang="en-US" dirty="0"/>
                    </a:p>
                  </a:txBody>
                  <a:tcPr/>
                </a:tc>
                <a:tc>
                  <a:txBody>
                    <a:bodyPr/>
                    <a:lstStyle/>
                    <a:p>
                      <a:pPr lvl="0">
                        <a:buNone/>
                      </a:pPr>
                      <a:endParaRPr lang="en-US" dirty="0"/>
                    </a:p>
                  </a:txBody>
                  <a:tcPr/>
                </a:tc>
                <a:extLst>
                  <a:ext uri="{0D108BD9-81ED-4DB2-BD59-A6C34878D82A}">
                    <a16:rowId xmlns:a16="http://schemas.microsoft.com/office/drawing/2014/main" val="3882242709"/>
                  </a:ext>
                </a:extLst>
              </a:tr>
            </a:tbl>
          </a:graphicData>
        </a:graphic>
      </p:graphicFrame>
      <p:sp>
        <p:nvSpPr>
          <p:cNvPr id="16" name="Content Placeholder 15">
            <a:extLst>
              <a:ext uri="{FF2B5EF4-FFF2-40B4-BE49-F238E27FC236}">
                <a16:creationId xmlns:a16="http://schemas.microsoft.com/office/drawing/2014/main" id="{A34050C6-3D94-8D76-3FBD-24EEEEB14F9C}"/>
              </a:ext>
            </a:extLst>
          </p:cNvPr>
          <p:cNvSpPr>
            <a:spLocks noGrp="1"/>
          </p:cNvSpPr>
          <p:nvPr>
            <p:ph idx="1"/>
          </p:nvPr>
        </p:nvSpPr>
        <p:spPr>
          <a:xfrm>
            <a:off x="-2339786" y="125007"/>
            <a:ext cx="12193305" cy="6865221"/>
          </a:xfrm>
        </p:spPr>
        <p:txBody>
          <a:bodyPr/>
          <a:lstStyle/>
          <a:p>
            <a:pPr marL="0" indent="0">
              <a:buNone/>
            </a:pPr>
            <a:endParaRPr lang="en-US">
              <a:cs typeface="Calibri" panose="020F0502020204030204"/>
            </a:endParaRPr>
          </a:p>
          <a:p>
            <a:pPr marL="0" indent="0">
              <a:buNone/>
            </a:pPr>
            <a:endParaRPr lang="en-US">
              <a:cs typeface="Calibri" panose="020F0502020204030204"/>
            </a:endParaRPr>
          </a:p>
          <a:p>
            <a:pPr marL="0" indent="0">
              <a:buNone/>
            </a:pPr>
            <a:endParaRPr lang="en-US">
              <a:cs typeface="Calibri" panose="020F0502020204030204"/>
            </a:endParaRPr>
          </a:p>
        </p:txBody>
      </p:sp>
    </p:spTree>
    <p:extLst>
      <p:ext uri="{BB962C8B-B14F-4D97-AF65-F5344CB8AC3E}">
        <p14:creationId xmlns:p14="http://schemas.microsoft.com/office/powerpoint/2010/main" val="2817889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8D566-6A5D-A09F-BABA-91771EF8842D}"/>
              </a:ext>
            </a:extLst>
          </p:cNvPr>
          <p:cNvSpPr>
            <a:spLocks noGrp="1"/>
          </p:cNvSpPr>
          <p:nvPr>
            <p:ph type="title"/>
          </p:nvPr>
        </p:nvSpPr>
        <p:spPr>
          <a:xfrm>
            <a:off x="685800" y="-128572"/>
            <a:ext cx="10131425" cy="1456267"/>
          </a:xfrm>
        </p:spPr>
        <p:txBody>
          <a:bodyPr/>
          <a:lstStyle/>
          <a:p>
            <a:r>
              <a:rPr lang="en-GB" dirty="0">
                <a:cs typeface="Calibri Light"/>
              </a:rPr>
              <a:t>The data is analysed in the following steps</a:t>
            </a:r>
            <a:endParaRPr lang="en-GB" dirty="0"/>
          </a:p>
        </p:txBody>
      </p:sp>
      <p:sp>
        <p:nvSpPr>
          <p:cNvPr id="3" name="Content Placeholder 2">
            <a:extLst>
              <a:ext uri="{FF2B5EF4-FFF2-40B4-BE49-F238E27FC236}">
                <a16:creationId xmlns:a16="http://schemas.microsoft.com/office/drawing/2014/main" id="{80F796D5-76E4-0879-EAE6-A51CDFA24E31}"/>
              </a:ext>
            </a:extLst>
          </p:cNvPr>
          <p:cNvSpPr>
            <a:spLocks noGrp="1"/>
          </p:cNvSpPr>
          <p:nvPr>
            <p:ph idx="1"/>
          </p:nvPr>
        </p:nvSpPr>
        <p:spPr>
          <a:xfrm>
            <a:off x="598714" y="1833490"/>
            <a:ext cx="10131425" cy="4657662"/>
          </a:xfrm>
        </p:spPr>
        <p:txBody>
          <a:bodyPr/>
          <a:lstStyle/>
          <a:p>
            <a:pPr marL="0" indent="0">
              <a:buNone/>
            </a:pPr>
            <a:r>
              <a:rPr lang="en-GB" u="sng" dirty="0">
                <a:cs typeface="Calibri"/>
              </a:rPr>
              <a:t>                                                                                       For Data Preprocessing</a:t>
            </a:r>
            <a:endParaRPr lang="en-GB" dirty="0">
              <a:cs typeface="Calibri" panose="020F0502020204030204"/>
            </a:endParaRPr>
          </a:p>
          <a:p>
            <a:pPr marL="0" indent="0">
              <a:buNone/>
            </a:pPr>
            <a:endParaRPr lang="en-GB" u="sng" dirty="0">
              <a:cs typeface="Calibri"/>
            </a:endParaRPr>
          </a:p>
          <a:p>
            <a:pPr marL="0" indent="0">
              <a:buNone/>
            </a:pPr>
            <a:endParaRPr lang="en-GB" u="sng" dirty="0">
              <a:cs typeface="Calibri"/>
            </a:endParaRPr>
          </a:p>
          <a:p>
            <a:pPr marL="0" indent="0">
              <a:buClr>
                <a:prstClr val="white"/>
              </a:buClr>
              <a:buNone/>
            </a:pPr>
            <a:endParaRPr lang="en-GB" u="sng" dirty="0">
              <a:cs typeface="Calibri"/>
            </a:endParaRPr>
          </a:p>
          <a:p>
            <a:pPr>
              <a:buClr>
                <a:srgbClr val="FFFFFF"/>
              </a:buClr>
            </a:pPr>
            <a:r>
              <a:rPr lang="en-GB" u="sng" dirty="0">
                <a:cs typeface="Calibri"/>
              </a:rPr>
              <a:t>                                                                           For Finding Business insights</a:t>
            </a:r>
          </a:p>
          <a:p>
            <a:pPr>
              <a:buClr>
                <a:srgbClr val="FFFFFF"/>
              </a:buClr>
            </a:pPr>
            <a:endParaRPr lang="en-GB" u="sng" dirty="0">
              <a:cs typeface="Calibri"/>
            </a:endParaRPr>
          </a:p>
          <a:p>
            <a:pPr>
              <a:buClr>
                <a:srgbClr val="FFFFFF"/>
              </a:buClr>
            </a:pPr>
            <a:endParaRPr lang="en-GB" u="sng" dirty="0">
              <a:cs typeface="Calibri"/>
            </a:endParaRPr>
          </a:p>
          <a:p>
            <a:pPr>
              <a:buClr>
                <a:srgbClr val="FFFFFF"/>
              </a:buClr>
            </a:pPr>
            <a:endParaRPr lang="en-GB" u="sng" dirty="0">
              <a:cs typeface="Calibri"/>
            </a:endParaRPr>
          </a:p>
          <a:p>
            <a:pPr>
              <a:buClr>
                <a:srgbClr val="FFFFFF"/>
              </a:buClr>
            </a:pPr>
            <a:endParaRPr lang="en-GB" u="sng" dirty="0">
              <a:cs typeface="Calibri"/>
            </a:endParaRPr>
          </a:p>
          <a:p>
            <a:pPr>
              <a:buClr>
                <a:srgbClr val="FFFFFF"/>
              </a:buClr>
            </a:pPr>
            <a:r>
              <a:rPr lang="en-GB" u="sng" dirty="0">
                <a:cs typeface="Calibri"/>
              </a:rPr>
              <a:t>                                                                                 For Defining Business Objective</a:t>
            </a:r>
          </a:p>
        </p:txBody>
      </p:sp>
      <p:pic>
        <p:nvPicPr>
          <p:cNvPr id="4" name="Picture 3" descr="A black background with blue text&#10;&#10;Description automatically generated">
            <a:extLst>
              <a:ext uri="{FF2B5EF4-FFF2-40B4-BE49-F238E27FC236}">
                <a16:creationId xmlns:a16="http://schemas.microsoft.com/office/drawing/2014/main" id="{4DE62583-3749-4684-83D5-DF70DF5B5434}"/>
              </a:ext>
            </a:extLst>
          </p:cNvPr>
          <p:cNvPicPr>
            <a:picLocks noChangeAspect="1"/>
          </p:cNvPicPr>
          <p:nvPr/>
        </p:nvPicPr>
        <p:blipFill>
          <a:blip r:embed="rId2"/>
          <a:stretch>
            <a:fillRect/>
          </a:stretch>
        </p:blipFill>
        <p:spPr>
          <a:xfrm>
            <a:off x="781594" y="3008348"/>
            <a:ext cx="3171264" cy="1266266"/>
          </a:xfrm>
          <a:prstGeom prst="rect">
            <a:avLst/>
          </a:prstGeom>
        </p:spPr>
      </p:pic>
      <p:pic>
        <p:nvPicPr>
          <p:cNvPr id="5" name="Picture 4" descr="A blue and white logo&#10;&#10;Description automatically generated">
            <a:extLst>
              <a:ext uri="{FF2B5EF4-FFF2-40B4-BE49-F238E27FC236}">
                <a16:creationId xmlns:a16="http://schemas.microsoft.com/office/drawing/2014/main" id="{B0E24CCA-EBF7-C4A7-68BB-1521DD1B9C14}"/>
              </a:ext>
            </a:extLst>
          </p:cNvPr>
          <p:cNvPicPr>
            <a:picLocks noChangeAspect="1"/>
          </p:cNvPicPr>
          <p:nvPr/>
        </p:nvPicPr>
        <p:blipFill>
          <a:blip r:embed="rId3"/>
          <a:stretch>
            <a:fillRect/>
          </a:stretch>
        </p:blipFill>
        <p:spPr>
          <a:xfrm>
            <a:off x="848829" y="4812767"/>
            <a:ext cx="3036794" cy="1255059"/>
          </a:xfrm>
          <a:prstGeom prst="rect">
            <a:avLst/>
          </a:prstGeom>
        </p:spPr>
      </p:pic>
      <p:pic>
        <p:nvPicPr>
          <p:cNvPr id="6" name="Picture 5" descr="A logo with orange circles and grey dots&#10;&#10;Description automatically generated">
            <a:extLst>
              <a:ext uri="{FF2B5EF4-FFF2-40B4-BE49-F238E27FC236}">
                <a16:creationId xmlns:a16="http://schemas.microsoft.com/office/drawing/2014/main" id="{BFA48106-899D-DF90-3C5B-DB97E003AF8C}"/>
              </a:ext>
            </a:extLst>
          </p:cNvPr>
          <p:cNvPicPr>
            <a:picLocks noChangeAspect="1"/>
          </p:cNvPicPr>
          <p:nvPr/>
        </p:nvPicPr>
        <p:blipFill>
          <a:blip r:embed="rId4"/>
          <a:stretch>
            <a:fillRect/>
          </a:stretch>
        </p:blipFill>
        <p:spPr>
          <a:xfrm>
            <a:off x="717177" y="1484578"/>
            <a:ext cx="3056963" cy="1072404"/>
          </a:xfrm>
          <a:prstGeom prst="rect">
            <a:avLst/>
          </a:prstGeom>
        </p:spPr>
      </p:pic>
    </p:spTree>
    <p:extLst>
      <p:ext uri="{BB962C8B-B14F-4D97-AF65-F5344CB8AC3E}">
        <p14:creationId xmlns:p14="http://schemas.microsoft.com/office/powerpoint/2010/main" val="3887562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D92AD2-3DD4-9651-7571-B2C26B4370F6}"/>
              </a:ext>
            </a:extLst>
          </p:cNvPr>
          <p:cNvSpPr>
            <a:spLocks noGrp="1"/>
          </p:cNvSpPr>
          <p:nvPr>
            <p:ph idx="1"/>
          </p:nvPr>
        </p:nvSpPr>
        <p:spPr>
          <a:xfrm>
            <a:off x="584949" y="293097"/>
            <a:ext cx="10232277" cy="5836770"/>
          </a:xfrm>
        </p:spPr>
        <p:txBody>
          <a:bodyPr>
            <a:normAutofit/>
          </a:bodyPr>
          <a:lstStyle/>
          <a:p>
            <a:pPr marL="0" indent="0">
              <a:buClr>
                <a:srgbClr val="FFFFFF"/>
              </a:buClr>
              <a:buNone/>
            </a:pPr>
            <a:r>
              <a:rPr lang="en-US" sz="2400" dirty="0">
                <a:cs typeface="Calibri" panose="020F0502020204030204"/>
              </a:rPr>
              <a:t>                                                </a:t>
            </a:r>
            <a:r>
              <a:rPr lang="en-US" sz="2400" b="1" u="sng" dirty="0">
                <a:cs typeface="Calibri" panose="020F0502020204030204"/>
              </a:rPr>
              <a:t> DATA PREPROCESSING</a:t>
            </a:r>
          </a:p>
          <a:p>
            <a:pPr>
              <a:buClr>
                <a:srgbClr val="FFFFFF"/>
              </a:buClr>
              <a:buFont typeface="Wingdings"/>
              <a:buChar char="Ø"/>
            </a:pPr>
            <a:r>
              <a:rPr lang="en-US" dirty="0">
                <a:cs typeface="Calibri" panose="020F0502020204030204"/>
              </a:rPr>
              <a:t>The data preprocessing includes:</a:t>
            </a:r>
            <a:endParaRPr lang="en-US" dirty="0">
              <a:ea typeface="Calibri"/>
              <a:cs typeface="Calibri" panose="020F0502020204030204"/>
            </a:endParaRPr>
          </a:p>
          <a:p>
            <a:pPr>
              <a:buClr>
                <a:srgbClr val="FFFFFF"/>
              </a:buClr>
              <a:buFont typeface="Wingdings"/>
              <a:buChar char="Ø"/>
            </a:pPr>
            <a:r>
              <a:rPr lang="en-US" sz="1400" dirty="0">
                <a:cs typeface="Calibri" panose="020F0502020204030204"/>
              </a:rPr>
              <a:t>Import the libraries</a:t>
            </a:r>
          </a:p>
          <a:p>
            <a:pPr>
              <a:buClr>
                <a:srgbClr val="FFFFFF"/>
              </a:buClr>
              <a:buFont typeface="Wingdings"/>
              <a:buChar char="Ø"/>
            </a:pPr>
            <a:r>
              <a:rPr lang="en-US" sz="1400" dirty="0">
                <a:cs typeface="Calibri" panose="020F0502020204030204"/>
              </a:rPr>
              <a:t>Read the files</a:t>
            </a:r>
          </a:p>
          <a:p>
            <a:pPr>
              <a:buClr>
                <a:srgbClr val="FFFFFF"/>
              </a:buClr>
              <a:buFont typeface="Wingdings"/>
              <a:buChar char="Ø"/>
            </a:pPr>
            <a:endParaRPr lang="en-US" sz="1400" dirty="0">
              <a:cs typeface="Calibri" panose="020F0502020204030204"/>
            </a:endParaRPr>
          </a:p>
          <a:p>
            <a:pPr>
              <a:buClr>
                <a:srgbClr val="FFFFFF"/>
              </a:buClr>
              <a:buFont typeface="Wingdings"/>
              <a:buChar char="Ø"/>
            </a:pPr>
            <a:r>
              <a:rPr lang="en-US" dirty="0">
                <a:cs typeface="Calibri" panose="020F0502020204030204"/>
              </a:rPr>
              <a:t>Level 0 Analysis : Understand the Data</a:t>
            </a:r>
          </a:p>
          <a:p>
            <a:pPr>
              <a:buClr>
                <a:srgbClr val="FFFFFF"/>
              </a:buClr>
              <a:buFont typeface="Wingdings"/>
              <a:buChar char="Ø"/>
            </a:pPr>
            <a:r>
              <a:rPr lang="en-US" sz="1400" dirty="0">
                <a:cs typeface="Calibri" panose="020F0502020204030204"/>
              </a:rPr>
              <a:t>Check the shape</a:t>
            </a:r>
          </a:p>
          <a:p>
            <a:pPr>
              <a:buClr>
                <a:srgbClr val="FFFFFF"/>
              </a:buClr>
              <a:buFont typeface="Wingdings"/>
              <a:buChar char="Ø"/>
            </a:pPr>
            <a:r>
              <a:rPr lang="en-US" sz="1400" dirty="0">
                <a:cs typeface="Calibri" panose="020F0502020204030204"/>
              </a:rPr>
              <a:t>Nature of Dataset</a:t>
            </a:r>
          </a:p>
          <a:p>
            <a:pPr>
              <a:buClr>
                <a:srgbClr val="FFFFFF"/>
              </a:buClr>
              <a:buFont typeface="Wingdings"/>
              <a:buChar char="Ø"/>
            </a:pPr>
            <a:r>
              <a:rPr lang="en-US" sz="1400" dirty="0">
                <a:cs typeface="Calibri" panose="020F0502020204030204"/>
              </a:rPr>
              <a:t>Check the null values</a:t>
            </a:r>
          </a:p>
          <a:p>
            <a:pPr marL="0" indent="0">
              <a:buNone/>
            </a:pPr>
            <a:endParaRPr lang="en-US" dirty="0">
              <a:ea typeface="Calibri"/>
              <a:cs typeface="Calibri" panose="020F0502020204030204"/>
            </a:endParaRPr>
          </a:p>
          <a:p>
            <a:pPr>
              <a:buClr>
                <a:prstClr val="white"/>
              </a:buClr>
              <a:buFont typeface="Wingdings"/>
              <a:buChar char="Ø"/>
            </a:pPr>
            <a:r>
              <a:rPr lang="en-US" dirty="0">
                <a:cs typeface="Calibri" panose="020F0502020204030204"/>
              </a:rPr>
              <a:t>Data Cleaning:</a:t>
            </a:r>
            <a:endParaRPr lang="en-US" dirty="0">
              <a:ea typeface="Calibri"/>
              <a:cs typeface="Calibri" panose="020F0502020204030204"/>
            </a:endParaRPr>
          </a:p>
          <a:p>
            <a:pPr marL="0" indent="0">
              <a:buNone/>
            </a:pPr>
            <a:r>
              <a:rPr lang="en-US" dirty="0">
                <a:cs typeface="Calibri" panose="020F0502020204030204"/>
              </a:rPr>
              <a:t>               Data Cleaning includes null values Treatment by imputing mean and median, removing the redundant columns and dropping the duplicate columns and the cleaned is saved into csv format, and further the data is exported into the power bi.</a:t>
            </a:r>
            <a:endParaRPr lang="en-US" dirty="0">
              <a:ea typeface="Calibri"/>
              <a:cs typeface="Calibri" panose="020F0502020204030204"/>
            </a:endParaRPr>
          </a:p>
          <a:p>
            <a:pPr marL="0" indent="0">
              <a:buNone/>
            </a:pPr>
            <a:endParaRPr lang="en-US" dirty="0">
              <a:cs typeface="Calibri" panose="020F0502020204030204"/>
            </a:endParaRPr>
          </a:p>
        </p:txBody>
      </p:sp>
    </p:spTree>
    <p:extLst>
      <p:ext uri="{BB962C8B-B14F-4D97-AF65-F5344CB8AC3E}">
        <p14:creationId xmlns:p14="http://schemas.microsoft.com/office/powerpoint/2010/main" val="1133693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72CF5-08A9-116D-D460-6CDBAAD12FDB}"/>
              </a:ext>
            </a:extLst>
          </p:cNvPr>
          <p:cNvSpPr>
            <a:spLocks noGrp="1"/>
          </p:cNvSpPr>
          <p:nvPr>
            <p:ph type="title"/>
          </p:nvPr>
        </p:nvSpPr>
        <p:spPr>
          <a:xfrm>
            <a:off x="685801" y="609600"/>
            <a:ext cx="10131425" cy="959311"/>
          </a:xfrm>
        </p:spPr>
        <p:txBody>
          <a:bodyPr>
            <a:normAutofit/>
          </a:bodyPr>
          <a:lstStyle/>
          <a:p>
            <a:r>
              <a:rPr lang="en-US" sz="2800" u="sng" dirty="0">
                <a:cs typeface="Calibri Light"/>
              </a:rPr>
              <a:t>Sprint 1 : Data cleaning and preprocessing</a:t>
            </a:r>
          </a:p>
        </p:txBody>
      </p:sp>
      <p:sp>
        <p:nvSpPr>
          <p:cNvPr id="3" name="Content Placeholder 2">
            <a:extLst>
              <a:ext uri="{FF2B5EF4-FFF2-40B4-BE49-F238E27FC236}">
                <a16:creationId xmlns:a16="http://schemas.microsoft.com/office/drawing/2014/main" id="{BB0A44B1-128F-2152-8683-7F0553F83CD0}"/>
              </a:ext>
            </a:extLst>
          </p:cNvPr>
          <p:cNvSpPr>
            <a:spLocks noGrp="1"/>
          </p:cNvSpPr>
          <p:nvPr>
            <p:ph idx="1"/>
          </p:nvPr>
        </p:nvSpPr>
        <p:spPr/>
        <p:txBody>
          <a:bodyPr>
            <a:normAutofit/>
          </a:bodyPr>
          <a:lstStyle/>
          <a:p>
            <a:r>
              <a:rPr lang="en-US" dirty="0">
                <a:cs typeface="Calibri"/>
              </a:rPr>
              <a:t>Import the libraries and load the dataset</a:t>
            </a:r>
          </a:p>
          <a:p>
            <a:pPr>
              <a:buClr>
                <a:srgbClr val="FFFFFF"/>
              </a:buClr>
            </a:pPr>
            <a:r>
              <a:rPr lang="en-US" dirty="0">
                <a:cs typeface="Calibri"/>
              </a:rPr>
              <a:t>Check the shape </a:t>
            </a:r>
          </a:p>
          <a:p>
            <a:pPr>
              <a:buClr>
                <a:srgbClr val="FFFFFF"/>
              </a:buClr>
            </a:pPr>
            <a:r>
              <a:rPr lang="en-US" dirty="0">
                <a:cs typeface="Calibri"/>
              </a:rPr>
              <a:t>Treat null values</a:t>
            </a:r>
          </a:p>
          <a:p>
            <a:pPr>
              <a:buClr>
                <a:srgbClr val="FFFFFF"/>
              </a:buClr>
            </a:pPr>
            <a:r>
              <a:rPr lang="en-US" dirty="0">
                <a:cs typeface="Calibri"/>
              </a:rPr>
              <a:t>Analyze count of null values and mode values</a:t>
            </a:r>
          </a:p>
          <a:p>
            <a:pPr>
              <a:buClr>
                <a:srgbClr val="FFFFFF"/>
              </a:buClr>
            </a:pPr>
            <a:r>
              <a:rPr lang="en-US" dirty="0">
                <a:cs typeface="Calibri"/>
              </a:rPr>
              <a:t>Replace null values with mode values</a:t>
            </a:r>
          </a:p>
          <a:p>
            <a:pPr>
              <a:buClr>
                <a:srgbClr val="FFFFFF"/>
              </a:buClr>
            </a:pPr>
            <a:r>
              <a:rPr lang="en-US" dirty="0">
                <a:cs typeface="Calibri"/>
              </a:rPr>
              <a:t>Link the python and MySQL</a:t>
            </a:r>
          </a:p>
          <a:p>
            <a:pPr>
              <a:buClr>
                <a:srgbClr val="FFFFFF"/>
              </a:buClr>
            </a:pPr>
            <a:r>
              <a:rPr lang="en-US" dirty="0">
                <a:cs typeface="Calibri"/>
              </a:rPr>
              <a:t>Create database in MySQL from python</a:t>
            </a:r>
          </a:p>
          <a:p>
            <a:pPr>
              <a:buClr>
                <a:srgbClr val="FFFFFF"/>
              </a:buClr>
            </a:pPr>
            <a:r>
              <a:rPr lang="en-US" dirty="0">
                <a:cs typeface="Calibri"/>
              </a:rPr>
              <a:t>Push the main dataset to MySQL</a:t>
            </a:r>
          </a:p>
          <a:p>
            <a:pPr>
              <a:buClr>
                <a:srgbClr val="FFFFFF"/>
              </a:buClr>
            </a:pPr>
            <a:r>
              <a:rPr lang="en-US" dirty="0">
                <a:cs typeface="Calibri"/>
              </a:rPr>
              <a:t>Generating Business Questions according to business objectives</a:t>
            </a:r>
          </a:p>
        </p:txBody>
      </p:sp>
    </p:spTree>
    <p:extLst>
      <p:ext uri="{BB962C8B-B14F-4D97-AF65-F5344CB8AC3E}">
        <p14:creationId xmlns:p14="http://schemas.microsoft.com/office/powerpoint/2010/main" val="4184787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77865-62E4-44A5-E6F9-32EAEA24C3AC}"/>
              </a:ext>
            </a:extLst>
          </p:cNvPr>
          <p:cNvSpPr>
            <a:spLocks noGrp="1"/>
          </p:cNvSpPr>
          <p:nvPr>
            <p:ph idx="1"/>
          </p:nvPr>
        </p:nvSpPr>
        <p:spPr>
          <a:xfrm>
            <a:off x="2243" y="1744"/>
            <a:ext cx="12193305" cy="6854013"/>
          </a:xfrm>
        </p:spPr>
        <p:txBody>
          <a:bodyPr>
            <a:normAutofit/>
          </a:bodyPr>
          <a:lstStyle/>
          <a:p>
            <a:pPr>
              <a:lnSpc>
                <a:spcPct val="80000"/>
              </a:lnSpc>
            </a:pPr>
            <a:r>
              <a:rPr lang="en-US" dirty="0">
                <a:ea typeface="Calibri" panose="020F0502020204030204"/>
                <a:cs typeface="Calibri" panose="020F0502020204030204"/>
              </a:rPr>
              <a:t>                                                                                     </a:t>
            </a:r>
            <a:r>
              <a:rPr lang="en-US" sz="2400" b="1" dirty="0">
                <a:ea typeface="Calibri" panose="020F0502020204030204"/>
                <a:cs typeface="Calibri" panose="020F0502020204030204"/>
              </a:rPr>
              <a:t>   </a:t>
            </a:r>
            <a:r>
              <a:rPr lang="en-US" sz="2400" b="1" u="sng" dirty="0">
                <a:ea typeface="Calibri" panose="020F0502020204030204"/>
                <a:cs typeface="Calibri" panose="020F0502020204030204"/>
              </a:rPr>
              <a:t> Sprint 2</a:t>
            </a:r>
            <a:br>
              <a:rPr lang="en-US" dirty="0"/>
            </a:br>
            <a:endParaRPr lang="en-US" dirty="0">
              <a:ea typeface="Calibri" panose="020F0502020204030204"/>
              <a:cs typeface="Calibri" panose="020F0502020204030204"/>
            </a:endParaRPr>
          </a:p>
          <a:p>
            <a:pPr>
              <a:lnSpc>
                <a:spcPct val="80000"/>
              </a:lnSpc>
              <a:buClr>
                <a:srgbClr val="FFFFFF"/>
              </a:buClr>
            </a:pPr>
            <a:r>
              <a:rPr lang="en-US" dirty="0">
                <a:ea typeface="Calibri" panose="020F0502020204030204"/>
                <a:cs typeface="Calibri" panose="020F0502020204030204"/>
              </a:rPr>
              <a:t>Do the 9 business objectives using various Data analyzing Technique</a:t>
            </a:r>
            <a:endParaRPr lang="en-US" dirty="0"/>
          </a:p>
          <a:p>
            <a:pPr>
              <a:lnSpc>
                <a:spcPct val="80000"/>
              </a:lnSpc>
              <a:buClr>
                <a:srgbClr val="FFFFFF"/>
              </a:buClr>
            </a:pPr>
            <a:r>
              <a:rPr lang="en-US" dirty="0">
                <a:ea typeface="Calibri" panose="020F0502020204030204"/>
                <a:cs typeface="Calibri" panose="020F0502020204030204"/>
              </a:rPr>
              <a:t>Write the interpretation for those business objectives</a:t>
            </a:r>
            <a:br>
              <a:rPr lang="en-US" dirty="0"/>
            </a:br>
            <a:endParaRPr lang="en-US" dirty="0">
              <a:ea typeface="Calibri" panose="020F0502020204030204"/>
              <a:cs typeface="Calibri" panose="020F0502020204030204"/>
            </a:endParaRPr>
          </a:p>
          <a:p>
            <a:pPr>
              <a:lnSpc>
                <a:spcPct val="80000"/>
              </a:lnSpc>
              <a:buClr>
                <a:srgbClr val="FFFFFF"/>
              </a:buClr>
            </a:pPr>
            <a:r>
              <a:rPr lang="en-US" dirty="0">
                <a:ea typeface="Calibri" panose="020F0502020204030204"/>
                <a:cs typeface="Calibri" panose="020F0502020204030204"/>
              </a:rPr>
              <a:t>                                                                                          </a:t>
            </a:r>
            <a:r>
              <a:rPr lang="en-US" sz="2400" b="1" u="sng" dirty="0">
                <a:ea typeface="Calibri" panose="020F0502020204030204"/>
                <a:cs typeface="Calibri" panose="020F0502020204030204"/>
              </a:rPr>
              <a:t>Sprint 3</a:t>
            </a:r>
            <a:br>
              <a:rPr lang="en-US" dirty="0"/>
            </a:br>
            <a:endParaRPr lang="en-US" dirty="0">
              <a:ea typeface="Calibri" panose="020F0502020204030204"/>
              <a:cs typeface="Calibri" panose="020F0502020204030204"/>
            </a:endParaRPr>
          </a:p>
          <a:p>
            <a:pPr>
              <a:lnSpc>
                <a:spcPct val="80000"/>
              </a:lnSpc>
              <a:buClr>
                <a:srgbClr val="FFFFFF"/>
              </a:buClr>
            </a:pPr>
            <a:r>
              <a:rPr lang="en-US" dirty="0">
                <a:ea typeface="Calibri" panose="020F0502020204030204"/>
                <a:cs typeface="Calibri" panose="020F0502020204030204"/>
              </a:rPr>
              <a:t>Do the last 3 business objectives using various Data analyzing Technique</a:t>
            </a:r>
            <a:endParaRPr lang="en-US" dirty="0"/>
          </a:p>
          <a:p>
            <a:pPr>
              <a:lnSpc>
                <a:spcPct val="80000"/>
              </a:lnSpc>
              <a:buClr>
                <a:srgbClr val="FFFFFF"/>
              </a:buClr>
            </a:pPr>
            <a:r>
              <a:rPr lang="en-US" dirty="0">
                <a:ea typeface="Calibri" panose="020F0502020204030204"/>
                <a:cs typeface="Calibri" panose="020F0502020204030204"/>
              </a:rPr>
              <a:t>Write the interpretation for those business objectives</a:t>
            </a:r>
            <a:endParaRPr lang="en-US" dirty="0"/>
          </a:p>
          <a:p>
            <a:pPr>
              <a:lnSpc>
                <a:spcPct val="80000"/>
              </a:lnSpc>
              <a:buClr>
                <a:srgbClr val="FFFFFF"/>
              </a:buClr>
            </a:pPr>
            <a:r>
              <a:rPr lang="en-US" dirty="0">
                <a:ea typeface="Calibri" panose="020F0502020204030204"/>
                <a:cs typeface="Calibri" panose="020F0502020204030204"/>
              </a:rPr>
              <a:t>Summarizing all interpretation obtained from the area of Analysis</a:t>
            </a:r>
            <a:endParaRPr lang="en-US" dirty="0"/>
          </a:p>
          <a:p>
            <a:pPr>
              <a:lnSpc>
                <a:spcPct val="80000"/>
              </a:lnSpc>
              <a:buClr>
                <a:srgbClr val="FFFFFF"/>
              </a:buClr>
            </a:pPr>
            <a:r>
              <a:rPr lang="en-US" dirty="0">
                <a:ea typeface="Calibri" panose="020F0502020204030204"/>
                <a:cs typeface="Calibri" panose="020F0502020204030204"/>
              </a:rPr>
              <a:t>Providing Final business conclusion to support your analysis for entire project.</a:t>
            </a:r>
            <a:br>
              <a:rPr lang="en-US" dirty="0"/>
            </a:br>
            <a:endParaRPr lang="en-US" dirty="0">
              <a:ea typeface="Calibri" panose="020F0502020204030204"/>
              <a:cs typeface="Calibri" panose="020F0502020204030204"/>
            </a:endParaRPr>
          </a:p>
          <a:p>
            <a:pPr>
              <a:lnSpc>
                <a:spcPct val="80000"/>
              </a:lnSpc>
              <a:buClr>
                <a:srgbClr val="FFFFFF"/>
              </a:buClr>
            </a:pPr>
            <a:r>
              <a:rPr lang="en-US" dirty="0">
                <a:ea typeface="Calibri" panose="020F0502020204030204"/>
                <a:cs typeface="Calibri" panose="020F0502020204030204"/>
              </a:rPr>
              <a:t>                                                                                           </a:t>
            </a:r>
            <a:r>
              <a:rPr lang="en-US" sz="2400" b="1" dirty="0">
                <a:ea typeface="Calibri" panose="020F0502020204030204"/>
                <a:cs typeface="Calibri" panose="020F0502020204030204"/>
              </a:rPr>
              <a:t> </a:t>
            </a:r>
            <a:r>
              <a:rPr lang="en-US" sz="2400" b="1" u="sng" dirty="0">
                <a:ea typeface="Calibri" panose="020F0502020204030204"/>
                <a:cs typeface="Calibri" panose="020F0502020204030204"/>
              </a:rPr>
              <a:t>Sprint 4</a:t>
            </a:r>
            <a:br>
              <a:rPr lang="en-US" dirty="0"/>
            </a:br>
            <a:endParaRPr lang="en-US" dirty="0">
              <a:ea typeface="Calibri" panose="020F0502020204030204"/>
              <a:cs typeface="Calibri" panose="020F0502020204030204"/>
            </a:endParaRPr>
          </a:p>
          <a:p>
            <a:pPr>
              <a:lnSpc>
                <a:spcPct val="80000"/>
              </a:lnSpc>
              <a:buClr>
                <a:srgbClr val="FFFFFF"/>
              </a:buClr>
            </a:pPr>
            <a:r>
              <a:rPr lang="en-US" dirty="0">
                <a:ea typeface="Calibri" panose="020F0502020204030204"/>
                <a:cs typeface="Calibri" panose="020F0502020204030204"/>
              </a:rPr>
              <a:t>Develop an informative presentation that effectively communicates the project findings, insights etc.</a:t>
            </a:r>
            <a:endParaRPr lang="en-US" dirty="0"/>
          </a:p>
          <a:p>
            <a:pPr>
              <a:buClr>
                <a:srgbClr val="FFFFFF"/>
              </a:buClr>
            </a:pPr>
            <a:endParaRPr lang="en-US" dirty="0">
              <a:ea typeface="Calibri" panose="020F0502020204030204"/>
              <a:cs typeface="Calibri" panose="020F0502020204030204"/>
            </a:endParaRPr>
          </a:p>
        </p:txBody>
      </p:sp>
    </p:spTree>
    <p:extLst>
      <p:ext uri="{BB962C8B-B14F-4D97-AF65-F5344CB8AC3E}">
        <p14:creationId xmlns:p14="http://schemas.microsoft.com/office/powerpoint/2010/main" val="3620695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DAFF-AEB0-3F13-09D5-461171D17D6D}"/>
              </a:ext>
            </a:extLst>
          </p:cNvPr>
          <p:cNvSpPr>
            <a:spLocks noGrp="1"/>
          </p:cNvSpPr>
          <p:nvPr>
            <p:ph type="title"/>
          </p:nvPr>
        </p:nvSpPr>
        <p:spPr>
          <a:xfrm>
            <a:off x="685801" y="530577"/>
            <a:ext cx="10131425" cy="1433689"/>
          </a:xfrm>
        </p:spPr>
        <p:txBody>
          <a:bodyPr>
            <a:normAutofit fontScale="90000"/>
          </a:bodyPr>
          <a:lstStyle/>
          <a:p>
            <a:r>
              <a:rPr lang="en-GB" dirty="0">
                <a:cs typeface="Calibri Light"/>
              </a:rPr>
              <a:t>Focus Area : 1 </a:t>
            </a:r>
            <a:r>
              <a:rPr lang="en-US" dirty="0"/>
              <a:t>Analyze Payment Methods and Sales</a:t>
            </a:r>
            <a:br>
              <a:rPr lang="en-GB" dirty="0">
                <a:cs typeface="Calibri Light"/>
              </a:rPr>
            </a:br>
            <a:endParaRPr lang="en-GB" dirty="0"/>
          </a:p>
        </p:txBody>
      </p:sp>
      <p:sp>
        <p:nvSpPr>
          <p:cNvPr id="3" name="Content Placeholder 2">
            <a:extLst>
              <a:ext uri="{FF2B5EF4-FFF2-40B4-BE49-F238E27FC236}">
                <a16:creationId xmlns:a16="http://schemas.microsoft.com/office/drawing/2014/main" id="{65389DF4-C044-E5EF-EEC5-E9A492C882D1}"/>
              </a:ext>
            </a:extLst>
          </p:cNvPr>
          <p:cNvSpPr>
            <a:spLocks noGrp="1"/>
          </p:cNvSpPr>
          <p:nvPr>
            <p:ph idx="1"/>
          </p:nvPr>
        </p:nvSpPr>
        <p:spPr>
          <a:xfrm>
            <a:off x="922867" y="1352094"/>
            <a:ext cx="10131425" cy="5204178"/>
          </a:xfrm>
        </p:spPr>
        <p:txBody>
          <a:bodyPr/>
          <a:lstStyle/>
          <a:p>
            <a:pPr marL="0" indent="0">
              <a:buNone/>
            </a:pPr>
            <a:r>
              <a:rPr lang="en-GB" sz="2000" dirty="0">
                <a:cs typeface="Calibri"/>
              </a:rPr>
              <a:t>Business objective :</a:t>
            </a:r>
          </a:p>
          <a:p>
            <a:pPr lvl="1"/>
            <a:r>
              <a:rPr lang="en-US" sz="2000" b="1" dirty="0"/>
              <a:t>Question: </a:t>
            </a:r>
            <a:r>
              <a:rPr lang="en-US" sz="2000" dirty="0"/>
              <a:t>What are the different payment methods, and how many transactions and items were sold with each method?</a:t>
            </a:r>
            <a:endParaRPr lang="en-IN" sz="2000" dirty="0"/>
          </a:p>
          <a:p>
            <a:pPr lvl="1"/>
            <a:r>
              <a:rPr lang="en-US" sz="2000" b="1" dirty="0"/>
              <a:t>Purpose: </a:t>
            </a:r>
            <a:r>
              <a:rPr lang="en-US" sz="2000" dirty="0"/>
              <a:t>This helps understand customer preferences for payment methods, aiding in payment optimization strategies.</a:t>
            </a:r>
            <a:endParaRPr lang="en-IN" sz="2000" dirty="0"/>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p:txBody>
      </p:sp>
    </p:spTree>
    <p:extLst>
      <p:ext uri="{BB962C8B-B14F-4D97-AF65-F5344CB8AC3E}">
        <p14:creationId xmlns:p14="http://schemas.microsoft.com/office/powerpoint/2010/main" val="1745902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1DAFF-AEB0-3F13-09D5-461171D17D6D}"/>
              </a:ext>
            </a:extLst>
          </p:cNvPr>
          <p:cNvSpPr>
            <a:spLocks noGrp="1"/>
          </p:cNvSpPr>
          <p:nvPr>
            <p:ph type="title"/>
          </p:nvPr>
        </p:nvSpPr>
        <p:spPr>
          <a:xfrm>
            <a:off x="685801" y="598395"/>
            <a:ext cx="10131425" cy="2830605"/>
          </a:xfrm>
        </p:spPr>
        <p:txBody>
          <a:bodyPr>
            <a:normAutofit/>
          </a:bodyPr>
          <a:lstStyle/>
          <a:p>
            <a:r>
              <a:rPr lang="en-GB" dirty="0">
                <a:cs typeface="Calibri Light"/>
              </a:rPr>
              <a:t>Focus Area : 2 </a:t>
            </a:r>
            <a:r>
              <a:rPr lang="en-US" b="1" dirty="0"/>
              <a:t>Identify the Highest-Rated Category in Each Branch</a:t>
            </a:r>
            <a:br>
              <a:rPr lang="en-IN" b="1" dirty="0"/>
            </a:br>
            <a:r>
              <a:rPr lang="en-GB" dirty="0">
                <a:cs typeface="Calibri Light"/>
              </a:rPr>
              <a:t> </a:t>
            </a:r>
            <a:br>
              <a:rPr lang="en-GB" dirty="0">
                <a:cs typeface="Calibri Light"/>
              </a:rPr>
            </a:br>
            <a:endParaRPr lang="en-GB" dirty="0"/>
          </a:p>
        </p:txBody>
      </p:sp>
      <p:sp>
        <p:nvSpPr>
          <p:cNvPr id="3" name="Content Placeholder 2">
            <a:extLst>
              <a:ext uri="{FF2B5EF4-FFF2-40B4-BE49-F238E27FC236}">
                <a16:creationId xmlns:a16="http://schemas.microsoft.com/office/drawing/2014/main" id="{65389DF4-C044-E5EF-EEC5-E9A492C882D1}"/>
              </a:ext>
            </a:extLst>
          </p:cNvPr>
          <p:cNvSpPr>
            <a:spLocks noGrp="1"/>
          </p:cNvSpPr>
          <p:nvPr>
            <p:ph idx="1"/>
          </p:nvPr>
        </p:nvSpPr>
        <p:spPr>
          <a:xfrm>
            <a:off x="685801" y="3429000"/>
            <a:ext cx="10131425" cy="1888067"/>
          </a:xfrm>
        </p:spPr>
        <p:txBody>
          <a:bodyPr/>
          <a:lstStyle/>
          <a:p>
            <a:pPr marL="0" indent="0">
              <a:buNone/>
            </a:pPr>
            <a:r>
              <a:rPr lang="en-GB" sz="2000" dirty="0">
                <a:cs typeface="Calibri"/>
              </a:rPr>
              <a:t>Business objective :</a:t>
            </a:r>
          </a:p>
          <a:p>
            <a:pPr lvl="1"/>
            <a:r>
              <a:rPr lang="en-US" sz="2000" b="1" dirty="0"/>
              <a:t>Question: </a:t>
            </a:r>
            <a:r>
              <a:rPr lang="en-US" sz="2000" dirty="0"/>
              <a:t>Which category received the highest average rating in each branch?</a:t>
            </a:r>
            <a:endParaRPr lang="en-IN" sz="2000" dirty="0"/>
          </a:p>
          <a:p>
            <a:pPr lvl="1"/>
            <a:r>
              <a:rPr lang="en-US" sz="2000" b="1" dirty="0"/>
              <a:t>Purpose: </a:t>
            </a:r>
            <a:r>
              <a:rPr lang="en-US" sz="2000" dirty="0"/>
              <a:t>This allows Walmart to recognize and promote popular categories in specific branches, enhancing customer satisfaction and branch-specific marketing.</a:t>
            </a:r>
            <a:endParaRPr lang="en-IN" sz="2000" dirty="0"/>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a:p>
            <a:pPr marL="0" indent="0">
              <a:buNone/>
            </a:pPr>
            <a:endParaRPr lang="en-GB" dirty="0">
              <a:cs typeface="Calibri"/>
            </a:endParaRPr>
          </a:p>
        </p:txBody>
      </p:sp>
    </p:spTree>
    <p:extLst>
      <p:ext uri="{BB962C8B-B14F-4D97-AF65-F5344CB8AC3E}">
        <p14:creationId xmlns:p14="http://schemas.microsoft.com/office/powerpoint/2010/main" val="9127618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office theme</Template>
  <TotalTime>164</TotalTime>
  <Words>1166</Words>
  <Application>Microsoft Office PowerPoint</Application>
  <PresentationFormat>Widescreen</PresentationFormat>
  <Paragraphs>144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Arial</vt:lpstr>
      <vt:lpstr>Calibri</vt:lpstr>
      <vt:lpstr>Calibri Light</vt:lpstr>
      <vt:lpstr>Wingdings</vt:lpstr>
      <vt:lpstr>Celestial</vt:lpstr>
      <vt:lpstr>    course name :data analytics  PROJECT TITLE :Walmart DATA ANALYSIS </vt:lpstr>
      <vt:lpstr>PROJECT OBJECTIVE</vt:lpstr>
      <vt:lpstr>PowerPoint Presentation</vt:lpstr>
      <vt:lpstr>The data is analysed in the following steps</vt:lpstr>
      <vt:lpstr>PowerPoint Presentation</vt:lpstr>
      <vt:lpstr>Sprint 1 : Data cleaning and preprocessing</vt:lpstr>
      <vt:lpstr>PowerPoint Presentation</vt:lpstr>
      <vt:lpstr>Focus Area : 1 Analyze Payment Methods and Sales </vt:lpstr>
      <vt:lpstr>Focus Area : 2 Identify the Highest-Rated Category in Each Branch   </vt:lpstr>
      <vt:lpstr>Focus Area : 3 Determine the Busiest Day for Each Branch  </vt:lpstr>
      <vt:lpstr>Focus Area : 4 Calculate Total Quantity Sold by Payment Method  </vt:lpstr>
      <vt:lpstr>Focus Area : 5  Analyze Category Ratings by City   </vt:lpstr>
      <vt:lpstr>Focus Area : 6  Calculate Total Profit by Category  </vt:lpstr>
      <vt:lpstr>Focus Area : 7  Determine the Most Common Payment Method per Branch  </vt:lpstr>
      <vt:lpstr>Focus Area : 8  Analyze Sales Shifts Throughout the Day   </vt:lpstr>
      <vt:lpstr>Focus Area : 9  Identify Branches with Highest Revenue Decline Year-Over-Year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 Bharath</dc:creator>
  <cp:lastModifiedBy>Bolla Nagabharath</cp:lastModifiedBy>
  <cp:revision>637</cp:revision>
  <dcterms:created xsi:type="dcterms:W3CDTF">2024-05-16T04:07:00Z</dcterms:created>
  <dcterms:modified xsi:type="dcterms:W3CDTF">2025-08-06T06:02:43Z</dcterms:modified>
</cp:coreProperties>
</file>