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6"/>
  </p:notesMasterIdLst>
  <p:sldIdLst>
    <p:sldId id="256" r:id="rId2"/>
    <p:sldId id="257" r:id="rId3"/>
    <p:sldId id="258" r:id="rId4"/>
    <p:sldId id="259" r:id="rId5"/>
    <p:sldId id="260" r:id="rId6"/>
    <p:sldId id="261" r:id="rId7"/>
    <p:sldId id="262" r:id="rId8"/>
    <p:sldId id="263" r:id="rId9"/>
    <p:sldId id="276" r:id="rId10"/>
    <p:sldId id="264" r:id="rId11"/>
    <p:sldId id="265" r:id="rId12"/>
    <p:sldId id="266" r:id="rId13"/>
    <p:sldId id="267" r:id="rId14"/>
    <p:sldId id="278" r:id="rId15"/>
    <p:sldId id="268" r:id="rId16"/>
    <p:sldId id="269" r:id="rId17"/>
    <p:sldId id="277" r:id="rId18"/>
    <p:sldId id="270" r:id="rId19"/>
    <p:sldId id="271" r:id="rId20"/>
    <p:sldId id="272" r:id="rId21"/>
    <p:sldId id="273" r:id="rId22"/>
    <p:sldId id="279" r:id="rId23"/>
    <p:sldId id="274"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8" d="100"/>
          <a:sy n="58" d="100"/>
        </p:scale>
        <p:origin x="98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5DA45-F385-4F9F-8287-DB8DEDCD0EEC}"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A5D77-B2E0-41B5-A24D-3ED9449E5B4A}" type="slidenum">
              <a:rPr lang="en-US" smtClean="0"/>
              <a:t>‹#›</a:t>
            </a:fld>
            <a:endParaRPr lang="en-US"/>
          </a:p>
        </p:txBody>
      </p:sp>
    </p:spTree>
    <p:extLst>
      <p:ext uri="{BB962C8B-B14F-4D97-AF65-F5344CB8AC3E}">
        <p14:creationId xmlns:p14="http://schemas.microsoft.com/office/powerpoint/2010/main" val="3685046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4CBA17-B809-49F0-A82E-C27FACC1BCC0}" type="datetime1">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7D506-061B-42D4-A11E-CAA767FBF3D9}" type="slidenum">
              <a:rPr lang="en-US" smtClean="0"/>
              <a:t>‹#›</a:t>
            </a:fld>
            <a:endParaRPr lang="en-US"/>
          </a:p>
        </p:txBody>
      </p:sp>
    </p:spTree>
    <p:extLst>
      <p:ext uri="{BB962C8B-B14F-4D97-AF65-F5344CB8AC3E}">
        <p14:creationId xmlns:p14="http://schemas.microsoft.com/office/powerpoint/2010/main" val="2232116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4EC807-039C-4D27-A990-0123642909DB}" type="datetime1">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7D506-061B-42D4-A11E-CAA767FBF3D9}" type="slidenum">
              <a:rPr lang="en-US" smtClean="0"/>
              <a:t>‹#›</a:t>
            </a:fld>
            <a:endParaRPr lang="en-US"/>
          </a:p>
        </p:txBody>
      </p:sp>
    </p:spTree>
    <p:extLst>
      <p:ext uri="{BB962C8B-B14F-4D97-AF65-F5344CB8AC3E}">
        <p14:creationId xmlns:p14="http://schemas.microsoft.com/office/powerpoint/2010/main" val="187960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39B151-655C-404D-B473-98DCADE31CDB}" type="datetime1">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7D506-061B-42D4-A11E-CAA767FBF3D9}" type="slidenum">
              <a:rPr lang="en-US" smtClean="0"/>
              <a:t>‹#›</a:t>
            </a:fld>
            <a:endParaRPr lang="en-US"/>
          </a:p>
        </p:txBody>
      </p:sp>
    </p:spTree>
    <p:extLst>
      <p:ext uri="{BB962C8B-B14F-4D97-AF65-F5344CB8AC3E}">
        <p14:creationId xmlns:p14="http://schemas.microsoft.com/office/powerpoint/2010/main" val="1132288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C8AA7FB-BE23-4344-B15F-8A813B894C45}" type="datetime1">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7D506-061B-42D4-A11E-CAA767FBF3D9}"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4897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F6EEE-245B-4867-AA41-AF0EE53AEB63}" type="datetime1">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7D506-061B-42D4-A11E-CAA767FBF3D9}" type="slidenum">
              <a:rPr lang="en-US" smtClean="0"/>
              <a:t>‹#›</a:t>
            </a:fld>
            <a:endParaRPr lang="en-US"/>
          </a:p>
        </p:txBody>
      </p:sp>
    </p:spTree>
    <p:extLst>
      <p:ext uri="{BB962C8B-B14F-4D97-AF65-F5344CB8AC3E}">
        <p14:creationId xmlns:p14="http://schemas.microsoft.com/office/powerpoint/2010/main" val="583253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8241048-B94D-41DB-A677-245E4E15526D}" type="datetime1">
              <a:rPr lang="en-US" smtClean="0"/>
              <a:t>4/23/2024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7D506-061B-42D4-A11E-CAA767FBF3D9}" type="slidenum">
              <a:rPr lang="en-US" smtClean="0"/>
              <a:t>‹#›</a:t>
            </a:fld>
            <a:endParaRPr lang="en-US"/>
          </a:p>
        </p:txBody>
      </p:sp>
    </p:spTree>
    <p:extLst>
      <p:ext uri="{BB962C8B-B14F-4D97-AF65-F5344CB8AC3E}">
        <p14:creationId xmlns:p14="http://schemas.microsoft.com/office/powerpoint/2010/main" val="2213612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A554AE-9CD9-4B20-BE14-7A7CCF97E7AC}" type="datetime1">
              <a:rPr lang="en-US" smtClean="0"/>
              <a:t>4/23/2024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7D506-061B-42D4-A11E-CAA767FBF3D9}" type="slidenum">
              <a:rPr lang="en-US" smtClean="0"/>
              <a:t>‹#›</a:t>
            </a:fld>
            <a:endParaRPr lang="en-US"/>
          </a:p>
        </p:txBody>
      </p:sp>
    </p:spTree>
    <p:extLst>
      <p:ext uri="{BB962C8B-B14F-4D97-AF65-F5344CB8AC3E}">
        <p14:creationId xmlns:p14="http://schemas.microsoft.com/office/powerpoint/2010/main" val="3692852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6DE89B-E7AE-4417-B21F-62E7282EFFF5}" type="datetime1">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7D506-061B-42D4-A11E-CAA767FBF3D9}" type="slidenum">
              <a:rPr lang="en-US" smtClean="0"/>
              <a:t>‹#›</a:t>
            </a:fld>
            <a:endParaRPr lang="en-US"/>
          </a:p>
        </p:txBody>
      </p:sp>
    </p:spTree>
    <p:extLst>
      <p:ext uri="{BB962C8B-B14F-4D97-AF65-F5344CB8AC3E}">
        <p14:creationId xmlns:p14="http://schemas.microsoft.com/office/powerpoint/2010/main" val="2703242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89FFB0-D51D-4111-A136-6E61B103DA0B}" type="datetime1">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7D506-061B-42D4-A11E-CAA767FBF3D9}" type="slidenum">
              <a:rPr lang="en-US" smtClean="0"/>
              <a:t>‹#›</a:t>
            </a:fld>
            <a:endParaRPr lang="en-US"/>
          </a:p>
        </p:txBody>
      </p:sp>
    </p:spTree>
    <p:extLst>
      <p:ext uri="{BB962C8B-B14F-4D97-AF65-F5344CB8AC3E}">
        <p14:creationId xmlns:p14="http://schemas.microsoft.com/office/powerpoint/2010/main" val="2331627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64F929-5271-484C-9C7A-88F383358A69}" type="datetime1">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7D506-061B-42D4-A11E-CAA767FBF3D9}" type="slidenum">
              <a:rPr lang="en-US" smtClean="0"/>
              <a:t>‹#›</a:t>
            </a:fld>
            <a:endParaRPr lang="en-US"/>
          </a:p>
        </p:txBody>
      </p:sp>
    </p:spTree>
    <p:extLst>
      <p:ext uri="{BB962C8B-B14F-4D97-AF65-F5344CB8AC3E}">
        <p14:creationId xmlns:p14="http://schemas.microsoft.com/office/powerpoint/2010/main" val="1522592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A17387-5AC7-4EFA-B950-89256917C0BD}" type="datetime1">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7D506-061B-42D4-A11E-CAA767FBF3D9}" type="slidenum">
              <a:rPr lang="en-US" smtClean="0"/>
              <a:t>‹#›</a:t>
            </a:fld>
            <a:endParaRPr lang="en-US"/>
          </a:p>
        </p:txBody>
      </p:sp>
    </p:spTree>
    <p:extLst>
      <p:ext uri="{BB962C8B-B14F-4D97-AF65-F5344CB8AC3E}">
        <p14:creationId xmlns:p14="http://schemas.microsoft.com/office/powerpoint/2010/main" val="46998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6F5FA6-F8AF-47E8-BB97-EA029B125C3D}" type="datetime1">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7D506-061B-42D4-A11E-CAA767FBF3D9}" type="slidenum">
              <a:rPr lang="en-US" smtClean="0"/>
              <a:t>‹#›</a:t>
            </a:fld>
            <a:endParaRPr lang="en-US"/>
          </a:p>
        </p:txBody>
      </p:sp>
    </p:spTree>
    <p:extLst>
      <p:ext uri="{BB962C8B-B14F-4D97-AF65-F5344CB8AC3E}">
        <p14:creationId xmlns:p14="http://schemas.microsoft.com/office/powerpoint/2010/main" val="1898680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A362AA-B178-4304-B4EA-D08DAF17AF34}" type="datetime1">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67D506-061B-42D4-A11E-CAA767FBF3D9}" type="slidenum">
              <a:rPr lang="en-US" smtClean="0"/>
              <a:t>‹#›</a:t>
            </a:fld>
            <a:endParaRPr lang="en-US"/>
          </a:p>
        </p:txBody>
      </p:sp>
    </p:spTree>
    <p:extLst>
      <p:ext uri="{BB962C8B-B14F-4D97-AF65-F5344CB8AC3E}">
        <p14:creationId xmlns:p14="http://schemas.microsoft.com/office/powerpoint/2010/main" val="2071049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DAEB358-A4B3-45BF-B2C5-806DEEDB51D5}" type="datetime1">
              <a:rPr lang="en-US" smtClean="0"/>
              <a:t>4/23/2024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E67D506-061B-42D4-A11E-CAA767FBF3D9}" type="slidenum">
              <a:rPr lang="en-US" smtClean="0"/>
              <a:t>‹#›</a:t>
            </a:fld>
            <a:endParaRPr lang="en-US"/>
          </a:p>
        </p:txBody>
      </p:sp>
    </p:spTree>
    <p:extLst>
      <p:ext uri="{BB962C8B-B14F-4D97-AF65-F5344CB8AC3E}">
        <p14:creationId xmlns:p14="http://schemas.microsoft.com/office/powerpoint/2010/main" val="3280389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7D8AD44-533F-45C8-B968-A7CD7C090FCE}" type="datetime1">
              <a:rPr lang="en-US" smtClean="0"/>
              <a:t>4/23/2024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E67D506-061B-42D4-A11E-CAA767FBF3D9}" type="slidenum">
              <a:rPr lang="en-US" smtClean="0"/>
              <a:t>‹#›</a:t>
            </a:fld>
            <a:endParaRPr lang="en-US"/>
          </a:p>
        </p:txBody>
      </p:sp>
    </p:spTree>
    <p:extLst>
      <p:ext uri="{BB962C8B-B14F-4D97-AF65-F5344CB8AC3E}">
        <p14:creationId xmlns:p14="http://schemas.microsoft.com/office/powerpoint/2010/main" val="275488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0C62E83-2AC4-47E1-A3D1-CA48AC2A23B9}" type="datetime1">
              <a:rPr lang="en-US" smtClean="0"/>
              <a:t>4/23/2024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E67D506-061B-42D4-A11E-CAA767FBF3D9}" type="slidenum">
              <a:rPr lang="en-US" smtClean="0"/>
              <a:t>‹#›</a:t>
            </a:fld>
            <a:endParaRPr lang="en-US"/>
          </a:p>
        </p:txBody>
      </p:sp>
    </p:spTree>
    <p:extLst>
      <p:ext uri="{BB962C8B-B14F-4D97-AF65-F5344CB8AC3E}">
        <p14:creationId xmlns:p14="http://schemas.microsoft.com/office/powerpoint/2010/main" val="1867147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C1F982-326C-4C6F-A59B-C9A3655F32B8}" type="datetime1">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7D506-061B-42D4-A11E-CAA767FBF3D9}" type="slidenum">
              <a:rPr lang="en-US" smtClean="0"/>
              <a:t>‹#›</a:t>
            </a:fld>
            <a:endParaRPr lang="en-US"/>
          </a:p>
        </p:txBody>
      </p:sp>
    </p:spTree>
    <p:extLst>
      <p:ext uri="{BB962C8B-B14F-4D97-AF65-F5344CB8AC3E}">
        <p14:creationId xmlns:p14="http://schemas.microsoft.com/office/powerpoint/2010/main" val="1205545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03806AC-759A-48AC-A478-08F74B7ABAB6}" type="datetime1">
              <a:rPr lang="en-US" smtClean="0"/>
              <a:t>4/23/2024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E67D506-061B-42D4-A11E-CAA767FBF3D9}" type="slidenum">
              <a:rPr lang="en-US" smtClean="0"/>
              <a:t>‹#›</a:t>
            </a:fld>
            <a:endParaRPr lang="en-US"/>
          </a:p>
        </p:txBody>
      </p:sp>
    </p:spTree>
    <p:extLst>
      <p:ext uri="{BB962C8B-B14F-4D97-AF65-F5344CB8AC3E}">
        <p14:creationId xmlns:p14="http://schemas.microsoft.com/office/powerpoint/2010/main" val="132748158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0ECF-D3C4-F715-A543-854DD79655B7}"/>
              </a:ext>
            </a:extLst>
          </p:cNvPr>
          <p:cNvSpPr>
            <a:spLocks noGrp="1"/>
          </p:cNvSpPr>
          <p:nvPr>
            <p:ph type="ctrTitle"/>
          </p:nvPr>
        </p:nvSpPr>
        <p:spPr/>
        <p:txBody>
          <a:bodyPr>
            <a:normAutofit fontScale="90000"/>
          </a:bodyPr>
          <a:lstStyle/>
          <a:p>
            <a:r>
              <a:rPr lang="en-US" dirty="0"/>
              <a:t>MALWARE DETECTION</a:t>
            </a:r>
            <a:br>
              <a:rPr lang="en-US"/>
            </a:br>
            <a:r>
              <a:rPr lang="en-US"/>
              <a:t>USING </a:t>
            </a:r>
            <a:br>
              <a:rPr lang="en-US" dirty="0"/>
            </a:br>
            <a:r>
              <a:rPr lang="en-US" dirty="0"/>
              <a:t>MACHINE LEARNING</a:t>
            </a:r>
          </a:p>
        </p:txBody>
      </p:sp>
      <p:sp>
        <p:nvSpPr>
          <p:cNvPr id="3" name="Subtitle 2">
            <a:extLst>
              <a:ext uri="{FF2B5EF4-FFF2-40B4-BE49-F238E27FC236}">
                <a16:creationId xmlns:a16="http://schemas.microsoft.com/office/drawing/2014/main" id="{E8D9ECC8-46B0-1710-D0D8-5743A2CEA433}"/>
              </a:ext>
            </a:extLst>
          </p:cNvPr>
          <p:cNvSpPr>
            <a:spLocks noGrp="1"/>
          </p:cNvSpPr>
          <p:nvPr>
            <p:ph type="subTitle" idx="1"/>
          </p:nvPr>
        </p:nvSpPr>
        <p:spPr>
          <a:xfrm>
            <a:off x="794536" y="4931727"/>
            <a:ext cx="4572000" cy="1655762"/>
          </a:xfrm>
        </p:spPr>
        <p:txBody>
          <a:bodyPr/>
          <a:lstStyle/>
          <a:p>
            <a:r>
              <a:rPr lang="en-US" dirty="0"/>
              <a:t>UNDER THE GUIDENCE OF </a:t>
            </a:r>
          </a:p>
          <a:p>
            <a:r>
              <a:rPr lang="en-US" dirty="0"/>
              <a:t>DR.NICK RAHIMI</a:t>
            </a:r>
          </a:p>
        </p:txBody>
      </p:sp>
      <p:sp>
        <p:nvSpPr>
          <p:cNvPr id="4" name="TextBox 3">
            <a:extLst>
              <a:ext uri="{FF2B5EF4-FFF2-40B4-BE49-F238E27FC236}">
                <a16:creationId xmlns:a16="http://schemas.microsoft.com/office/drawing/2014/main" id="{5BB0D9E3-5B58-2A24-4273-81D91716C2E0}"/>
              </a:ext>
            </a:extLst>
          </p:cNvPr>
          <p:cNvSpPr txBox="1"/>
          <p:nvPr/>
        </p:nvSpPr>
        <p:spPr>
          <a:xfrm>
            <a:off x="7880279" y="5424755"/>
            <a:ext cx="4137061" cy="923330"/>
          </a:xfrm>
          <a:prstGeom prst="rect">
            <a:avLst/>
          </a:prstGeom>
          <a:noFill/>
        </p:spPr>
        <p:txBody>
          <a:bodyPr wrap="square" rtlCol="0">
            <a:spAutoFit/>
          </a:bodyPr>
          <a:lstStyle/>
          <a:p>
            <a:r>
              <a:rPr lang="en-US" dirty="0"/>
              <a:t>SUBMITTED BY:</a:t>
            </a:r>
          </a:p>
          <a:p>
            <a:r>
              <a:rPr lang="en-US" dirty="0"/>
              <a:t>Srinivasa Reddy </a:t>
            </a:r>
            <a:r>
              <a:rPr lang="en-US" dirty="0" err="1"/>
              <a:t>Annapareddy</a:t>
            </a:r>
            <a:r>
              <a:rPr lang="en-US" dirty="0"/>
              <a:t> </a:t>
            </a:r>
          </a:p>
          <a:p>
            <a:r>
              <a:rPr lang="en-US" dirty="0"/>
              <a:t>Gopi Nagabhiru</a:t>
            </a:r>
          </a:p>
        </p:txBody>
      </p:sp>
      <p:sp>
        <p:nvSpPr>
          <p:cNvPr id="5" name="Slide Number Placeholder 4">
            <a:extLst>
              <a:ext uri="{FF2B5EF4-FFF2-40B4-BE49-F238E27FC236}">
                <a16:creationId xmlns:a16="http://schemas.microsoft.com/office/drawing/2014/main" id="{8A38B831-AE4B-76AC-2064-C35D2500F344}"/>
              </a:ext>
            </a:extLst>
          </p:cNvPr>
          <p:cNvSpPr>
            <a:spLocks noGrp="1"/>
          </p:cNvSpPr>
          <p:nvPr>
            <p:ph type="sldNum" sz="quarter" idx="12"/>
          </p:nvPr>
        </p:nvSpPr>
        <p:spPr/>
        <p:txBody>
          <a:bodyPr/>
          <a:lstStyle/>
          <a:p>
            <a:fld id="{8E67D506-061B-42D4-A11E-CAA767FBF3D9}" type="slidenum">
              <a:rPr lang="en-US" smtClean="0"/>
              <a:t>1</a:t>
            </a:fld>
            <a:endParaRPr lang="en-US" dirty="0"/>
          </a:p>
        </p:txBody>
      </p:sp>
    </p:spTree>
    <p:extLst>
      <p:ext uri="{BB962C8B-B14F-4D97-AF65-F5344CB8AC3E}">
        <p14:creationId xmlns:p14="http://schemas.microsoft.com/office/powerpoint/2010/main" val="412241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E86C-5D36-E493-F2F7-A931B6B98001}"/>
              </a:ext>
            </a:extLst>
          </p:cNvPr>
          <p:cNvSpPr>
            <a:spLocks noGrp="1"/>
          </p:cNvSpPr>
          <p:nvPr>
            <p:ph type="title"/>
          </p:nvPr>
        </p:nvSpPr>
        <p:spPr/>
        <p:txBody>
          <a:bodyPr/>
          <a:lstStyle/>
          <a:p>
            <a:r>
              <a:rPr lang="en-US" dirty="0"/>
              <a:t>Data Collection and Preprocessing</a:t>
            </a:r>
          </a:p>
        </p:txBody>
      </p:sp>
      <p:sp>
        <p:nvSpPr>
          <p:cNvPr id="3" name="Content Placeholder 2">
            <a:extLst>
              <a:ext uri="{FF2B5EF4-FFF2-40B4-BE49-F238E27FC236}">
                <a16:creationId xmlns:a16="http://schemas.microsoft.com/office/drawing/2014/main" id="{01B47E44-DFEB-52E2-066A-DE01E9928010}"/>
              </a:ext>
            </a:extLst>
          </p:cNvPr>
          <p:cNvSpPr>
            <a:spLocks noGrp="1"/>
          </p:cNvSpPr>
          <p:nvPr>
            <p:ph idx="1"/>
          </p:nvPr>
        </p:nvSpPr>
        <p:spPr>
          <a:xfrm>
            <a:off x="1103312" y="2052918"/>
            <a:ext cx="5187319" cy="4195481"/>
          </a:xfrm>
        </p:spPr>
        <p:txBody>
          <a:bodyPr>
            <a:normAutofit/>
          </a:bodyPr>
          <a:lstStyle/>
          <a:p>
            <a:r>
              <a:rPr lang="en-US" dirty="0"/>
              <a:t>The dataset has 75 attributes and malware is considered as the target attribute where 0 means benign and 1 means malware.</a:t>
            </a:r>
          </a:p>
          <a:p>
            <a:r>
              <a:rPr lang="en-US" dirty="0"/>
              <a:t>Check for the duplicates and remove them, check for the null values and removing them are performed on this dataset.</a:t>
            </a:r>
          </a:p>
          <a:p>
            <a:r>
              <a:rPr lang="en-US" dirty="0"/>
              <a:t>Converting categorical variables into numerical representations suitable for machine learning algorithms by using label encoder.</a:t>
            </a:r>
          </a:p>
          <a:p>
            <a:pPr marL="0" indent="0">
              <a:buNone/>
            </a:pPr>
            <a:endParaRPr lang="en-US" dirty="0"/>
          </a:p>
        </p:txBody>
      </p:sp>
      <p:pic>
        <p:nvPicPr>
          <p:cNvPr id="7" name="Picture 6">
            <a:extLst>
              <a:ext uri="{FF2B5EF4-FFF2-40B4-BE49-F238E27FC236}">
                <a16:creationId xmlns:a16="http://schemas.microsoft.com/office/drawing/2014/main" id="{ECA00D38-87D2-4353-F6C7-AD35DF535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456" y="3429000"/>
            <a:ext cx="4281232" cy="1109949"/>
          </a:xfrm>
          <a:prstGeom prst="rect">
            <a:avLst/>
          </a:prstGeom>
        </p:spPr>
      </p:pic>
      <p:sp>
        <p:nvSpPr>
          <p:cNvPr id="8" name="Slide Number Placeholder 7">
            <a:extLst>
              <a:ext uri="{FF2B5EF4-FFF2-40B4-BE49-F238E27FC236}">
                <a16:creationId xmlns:a16="http://schemas.microsoft.com/office/drawing/2014/main" id="{45DCD1DF-04E3-090E-6CC2-7134BEE9139A}"/>
              </a:ext>
            </a:extLst>
          </p:cNvPr>
          <p:cNvSpPr>
            <a:spLocks noGrp="1"/>
          </p:cNvSpPr>
          <p:nvPr>
            <p:ph type="sldNum" sz="quarter" idx="12"/>
          </p:nvPr>
        </p:nvSpPr>
        <p:spPr/>
        <p:txBody>
          <a:bodyPr/>
          <a:lstStyle/>
          <a:p>
            <a:fld id="{8E67D506-061B-42D4-A11E-CAA767FBF3D9}" type="slidenum">
              <a:rPr lang="en-US" smtClean="0"/>
              <a:t>10</a:t>
            </a:fld>
            <a:endParaRPr lang="en-US"/>
          </a:p>
        </p:txBody>
      </p:sp>
    </p:spTree>
    <p:extLst>
      <p:ext uri="{BB962C8B-B14F-4D97-AF65-F5344CB8AC3E}">
        <p14:creationId xmlns:p14="http://schemas.microsoft.com/office/powerpoint/2010/main" val="3899228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C26C-D6D9-6206-42E6-BD7439BD5780}"/>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3EDAFD1D-AF80-A3C3-080E-75D457AD20A8}"/>
              </a:ext>
            </a:extLst>
          </p:cNvPr>
          <p:cNvSpPr>
            <a:spLocks noGrp="1"/>
          </p:cNvSpPr>
          <p:nvPr>
            <p:ph idx="1"/>
          </p:nvPr>
        </p:nvSpPr>
        <p:spPr>
          <a:xfrm>
            <a:off x="276234" y="1769575"/>
            <a:ext cx="11639532" cy="3235178"/>
          </a:xfrm>
        </p:spPr>
        <p:txBody>
          <a:bodyPr>
            <a:normAutofit/>
          </a:bodyPr>
          <a:lstStyle/>
          <a:p>
            <a:r>
              <a:rPr lang="en-US" dirty="0"/>
              <a:t>Feature extraction is the process of selecting or creating informative features from raw data to represent malware samples.</a:t>
            </a:r>
          </a:p>
          <a:p>
            <a:r>
              <a:rPr lang="en-US" dirty="0"/>
              <a:t>Effective feature extraction is crucial for capturing relevant information and distinguishing between malware and benign software.</a:t>
            </a:r>
          </a:p>
          <a:p>
            <a:r>
              <a:rPr lang="en-US" dirty="0"/>
              <a:t>The important features in the dataset are 'Name', 'Machine', '</a:t>
            </a:r>
            <a:r>
              <a:rPr lang="en-US" dirty="0" err="1"/>
              <a:t>TimeDateStamp</a:t>
            </a:r>
            <a:r>
              <a:rPr lang="en-US" dirty="0"/>
              <a:t>', 'Malware’.</a:t>
            </a:r>
          </a:p>
          <a:p>
            <a:r>
              <a:rPr lang="en-US" dirty="0"/>
              <a:t>These are detected by using the correlation matrix and covariance matrix.</a:t>
            </a:r>
          </a:p>
        </p:txBody>
      </p:sp>
      <p:pic>
        <p:nvPicPr>
          <p:cNvPr id="5" name="Picture 4">
            <a:extLst>
              <a:ext uri="{FF2B5EF4-FFF2-40B4-BE49-F238E27FC236}">
                <a16:creationId xmlns:a16="http://schemas.microsoft.com/office/drawing/2014/main" id="{30ADBAC1-0EAC-C186-822A-E7F6C377F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630" y="5071207"/>
            <a:ext cx="6934200" cy="1428750"/>
          </a:xfrm>
          <a:prstGeom prst="rect">
            <a:avLst/>
          </a:prstGeom>
        </p:spPr>
      </p:pic>
      <p:sp>
        <p:nvSpPr>
          <p:cNvPr id="6" name="Slide Number Placeholder 5">
            <a:extLst>
              <a:ext uri="{FF2B5EF4-FFF2-40B4-BE49-F238E27FC236}">
                <a16:creationId xmlns:a16="http://schemas.microsoft.com/office/drawing/2014/main" id="{108C8051-A30F-B147-6ECC-74B03EFE9F38}"/>
              </a:ext>
            </a:extLst>
          </p:cNvPr>
          <p:cNvSpPr>
            <a:spLocks noGrp="1"/>
          </p:cNvSpPr>
          <p:nvPr>
            <p:ph type="sldNum" sz="quarter" idx="12"/>
          </p:nvPr>
        </p:nvSpPr>
        <p:spPr/>
        <p:txBody>
          <a:bodyPr/>
          <a:lstStyle/>
          <a:p>
            <a:fld id="{8E67D506-061B-42D4-A11E-CAA767FBF3D9}" type="slidenum">
              <a:rPr lang="en-US" smtClean="0"/>
              <a:t>11</a:t>
            </a:fld>
            <a:endParaRPr lang="en-US"/>
          </a:p>
        </p:txBody>
      </p:sp>
    </p:spTree>
    <p:extLst>
      <p:ext uri="{BB962C8B-B14F-4D97-AF65-F5344CB8AC3E}">
        <p14:creationId xmlns:p14="http://schemas.microsoft.com/office/powerpoint/2010/main" val="2035047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0516-F8AD-8F9C-2BE2-7BFA377551E8}"/>
              </a:ext>
            </a:extLst>
          </p:cNvPr>
          <p:cNvSpPr>
            <a:spLocks noGrp="1"/>
          </p:cNvSpPr>
          <p:nvPr>
            <p:ph type="title"/>
          </p:nvPr>
        </p:nvSpPr>
        <p:spPr/>
        <p:txBody>
          <a:bodyPr/>
          <a:lstStyle/>
          <a:p>
            <a:r>
              <a:rPr lang="en-US" dirty="0"/>
              <a:t>Model Selection and Training</a:t>
            </a:r>
          </a:p>
        </p:txBody>
      </p:sp>
      <p:sp>
        <p:nvSpPr>
          <p:cNvPr id="3" name="Content Placeholder 2">
            <a:extLst>
              <a:ext uri="{FF2B5EF4-FFF2-40B4-BE49-F238E27FC236}">
                <a16:creationId xmlns:a16="http://schemas.microsoft.com/office/drawing/2014/main" id="{D778959E-88F8-1E27-C2BA-60F2DA50CD2E}"/>
              </a:ext>
            </a:extLst>
          </p:cNvPr>
          <p:cNvSpPr>
            <a:spLocks noGrp="1"/>
          </p:cNvSpPr>
          <p:nvPr>
            <p:ph idx="1"/>
          </p:nvPr>
        </p:nvSpPr>
        <p:spPr/>
        <p:txBody>
          <a:bodyPr/>
          <a:lstStyle/>
          <a:p>
            <a:r>
              <a:rPr lang="en-US" dirty="0"/>
              <a:t>Selecting appropriate machine learning algorithms is crucial for building effective malware detection models.</a:t>
            </a:r>
          </a:p>
          <a:p>
            <a:r>
              <a:rPr lang="en-US" dirty="0"/>
              <a:t>Commonly used algorithms like Random Forest, Support Vector Machines (SVM), decision tree classifier, logistic regression are used as models for this project.</a:t>
            </a:r>
          </a:p>
          <a:p>
            <a:r>
              <a:rPr lang="en-US" dirty="0"/>
              <a:t>Random forest classifier gives the highest accuracy where as logistic regression gives the lowest accuracy.</a:t>
            </a:r>
          </a:p>
          <a:p>
            <a:pPr marL="0" indent="0">
              <a:buNone/>
            </a:pPr>
            <a:endParaRPr lang="en-US" dirty="0"/>
          </a:p>
        </p:txBody>
      </p:sp>
      <p:sp>
        <p:nvSpPr>
          <p:cNvPr id="4" name="Slide Number Placeholder 3">
            <a:extLst>
              <a:ext uri="{FF2B5EF4-FFF2-40B4-BE49-F238E27FC236}">
                <a16:creationId xmlns:a16="http://schemas.microsoft.com/office/drawing/2014/main" id="{A1B107FF-35BB-E010-548A-B80A42F1371C}"/>
              </a:ext>
            </a:extLst>
          </p:cNvPr>
          <p:cNvSpPr>
            <a:spLocks noGrp="1"/>
          </p:cNvSpPr>
          <p:nvPr>
            <p:ph type="sldNum" sz="quarter" idx="12"/>
          </p:nvPr>
        </p:nvSpPr>
        <p:spPr/>
        <p:txBody>
          <a:bodyPr/>
          <a:lstStyle/>
          <a:p>
            <a:fld id="{8E67D506-061B-42D4-A11E-CAA767FBF3D9}" type="slidenum">
              <a:rPr lang="en-US" smtClean="0"/>
              <a:t>12</a:t>
            </a:fld>
            <a:endParaRPr lang="en-US"/>
          </a:p>
        </p:txBody>
      </p:sp>
    </p:spTree>
    <p:extLst>
      <p:ext uri="{BB962C8B-B14F-4D97-AF65-F5344CB8AC3E}">
        <p14:creationId xmlns:p14="http://schemas.microsoft.com/office/powerpoint/2010/main" val="2636105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CD39E-4A7A-A9D8-DD54-239AA1D0C78F}"/>
              </a:ext>
            </a:extLst>
          </p:cNvPr>
          <p:cNvSpPr>
            <a:spLocks noGrp="1"/>
          </p:cNvSpPr>
          <p:nvPr>
            <p:ph type="title"/>
          </p:nvPr>
        </p:nvSpPr>
        <p:spPr/>
        <p:txBody>
          <a:bodyPr/>
          <a:lstStyle/>
          <a:p>
            <a:r>
              <a:rPr lang="en-US" dirty="0"/>
              <a:t>Splitting the Dataset and training the models</a:t>
            </a:r>
            <a:br>
              <a:rPr lang="en-US" dirty="0"/>
            </a:br>
            <a:endParaRPr lang="en-US" dirty="0"/>
          </a:p>
        </p:txBody>
      </p:sp>
      <p:sp>
        <p:nvSpPr>
          <p:cNvPr id="3" name="Content Placeholder 2">
            <a:extLst>
              <a:ext uri="{FF2B5EF4-FFF2-40B4-BE49-F238E27FC236}">
                <a16:creationId xmlns:a16="http://schemas.microsoft.com/office/drawing/2014/main" id="{8BB0B8A9-0440-6AAC-CB68-3AF0CF2C3AB2}"/>
              </a:ext>
            </a:extLst>
          </p:cNvPr>
          <p:cNvSpPr>
            <a:spLocks noGrp="1"/>
          </p:cNvSpPr>
          <p:nvPr>
            <p:ph idx="1"/>
          </p:nvPr>
        </p:nvSpPr>
        <p:spPr/>
        <p:txBody>
          <a:bodyPr>
            <a:normAutofit/>
          </a:bodyPr>
          <a:lstStyle/>
          <a:p>
            <a:r>
              <a:rPr lang="en-US" dirty="0"/>
              <a:t>The dataset is divided into training and testing sets to evaluate the performance of the trained models.</a:t>
            </a:r>
          </a:p>
          <a:p>
            <a:r>
              <a:rPr lang="en-US" dirty="0"/>
              <a:t>80 </a:t>
            </a:r>
            <a:r>
              <a:rPr lang="en-US" dirty="0" err="1"/>
              <a:t>pecent</a:t>
            </a:r>
            <a:r>
              <a:rPr lang="en-US" dirty="0"/>
              <a:t> of the data is used for training and 20percent is used for testing, The selected machine learning algorithms are trained on the training dataset using labeled samples of malware and benign software.</a:t>
            </a:r>
          </a:p>
          <a:p>
            <a:r>
              <a:rPr lang="en-US" dirty="0"/>
              <a:t>During training, the models learn to differentiate between malware and benign software based on the features extracted from the dataset.</a:t>
            </a:r>
          </a:p>
        </p:txBody>
      </p:sp>
      <p:pic>
        <p:nvPicPr>
          <p:cNvPr id="5" name="Picture 4">
            <a:extLst>
              <a:ext uri="{FF2B5EF4-FFF2-40B4-BE49-F238E27FC236}">
                <a16:creationId xmlns:a16="http://schemas.microsoft.com/office/drawing/2014/main" id="{AEFAE692-9BCE-AC4A-4862-D388C2320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245" y="5438774"/>
            <a:ext cx="8810625" cy="809625"/>
          </a:xfrm>
          <a:prstGeom prst="rect">
            <a:avLst/>
          </a:prstGeom>
        </p:spPr>
      </p:pic>
      <p:sp>
        <p:nvSpPr>
          <p:cNvPr id="6" name="Slide Number Placeholder 5">
            <a:extLst>
              <a:ext uri="{FF2B5EF4-FFF2-40B4-BE49-F238E27FC236}">
                <a16:creationId xmlns:a16="http://schemas.microsoft.com/office/drawing/2014/main" id="{CBC124A8-168A-AA5A-337E-0A2C5EE68424}"/>
              </a:ext>
            </a:extLst>
          </p:cNvPr>
          <p:cNvSpPr>
            <a:spLocks noGrp="1"/>
          </p:cNvSpPr>
          <p:nvPr>
            <p:ph type="sldNum" sz="quarter" idx="12"/>
          </p:nvPr>
        </p:nvSpPr>
        <p:spPr/>
        <p:txBody>
          <a:bodyPr/>
          <a:lstStyle/>
          <a:p>
            <a:fld id="{8E67D506-061B-42D4-A11E-CAA767FBF3D9}" type="slidenum">
              <a:rPr lang="en-US" smtClean="0"/>
              <a:t>13</a:t>
            </a:fld>
            <a:endParaRPr lang="en-US"/>
          </a:p>
        </p:txBody>
      </p:sp>
    </p:spTree>
    <p:extLst>
      <p:ext uri="{BB962C8B-B14F-4D97-AF65-F5344CB8AC3E}">
        <p14:creationId xmlns:p14="http://schemas.microsoft.com/office/powerpoint/2010/main" val="3713308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2BF9-F49A-8130-3A13-346C25EE4219}"/>
              </a:ext>
            </a:extLst>
          </p:cNvPr>
          <p:cNvSpPr>
            <a:spLocks noGrp="1"/>
          </p:cNvSpPr>
          <p:nvPr>
            <p:ph type="title"/>
          </p:nvPr>
        </p:nvSpPr>
        <p:spPr/>
        <p:txBody>
          <a:bodyPr/>
          <a:lstStyle/>
          <a:p>
            <a:r>
              <a:rPr lang="en-US" dirty="0"/>
              <a:t>10-Fold Cross Validation</a:t>
            </a:r>
          </a:p>
        </p:txBody>
      </p:sp>
      <p:pic>
        <p:nvPicPr>
          <p:cNvPr id="5" name="Content Placeholder 4">
            <a:extLst>
              <a:ext uri="{FF2B5EF4-FFF2-40B4-BE49-F238E27FC236}">
                <a16:creationId xmlns:a16="http://schemas.microsoft.com/office/drawing/2014/main" id="{4553F943-1F67-CE4F-49EF-8A7189386E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3321" y="2862830"/>
            <a:ext cx="5372100" cy="1428750"/>
          </a:xfrm>
        </p:spPr>
      </p:pic>
      <p:pic>
        <p:nvPicPr>
          <p:cNvPr id="7" name="Picture 6">
            <a:extLst>
              <a:ext uri="{FF2B5EF4-FFF2-40B4-BE49-F238E27FC236}">
                <a16:creationId xmlns:a16="http://schemas.microsoft.com/office/drawing/2014/main" id="{3B3C36DB-AFE0-A407-E5AF-3E082ADE9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3321" y="4676124"/>
            <a:ext cx="7058025" cy="485775"/>
          </a:xfrm>
          <a:prstGeom prst="rect">
            <a:avLst/>
          </a:prstGeom>
        </p:spPr>
      </p:pic>
      <p:sp>
        <p:nvSpPr>
          <p:cNvPr id="8" name="Slide Number Placeholder 7">
            <a:extLst>
              <a:ext uri="{FF2B5EF4-FFF2-40B4-BE49-F238E27FC236}">
                <a16:creationId xmlns:a16="http://schemas.microsoft.com/office/drawing/2014/main" id="{3E3F1A31-BF59-74D2-2CCE-9549078C22EB}"/>
              </a:ext>
            </a:extLst>
          </p:cNvPr>
          <p:cNvSpPr>
            <a:spLocks noGrp="1"/>
          </p:cNvSpPr>
          <p:nvPr>
            <p:ph type="sldNum" sz="quarter" idx="12"/>
          </p:nvPr>
        </p:nvSpPr>
        <p:spPr/>
        <p:txBody>
          <a:bodyPr/>
          <a:lstStyle/>
          <a:p>
            <a:fld id="{8E67D506-061B-42D4-A11E-CAA767FBF3D9}" type="slidenum">
              <a:rPr lang="en-US" smtClean="0"/>
              <a:t>14</a:t>
            </a:fld>
            <a:endParaRPr lang="en-US"/>
          </a:p>
        </p:txBody>
      </p:sp>
      <p:sp>
        <p:nvSpPr>
          <p:cNvPr id="12" name="TextBox 11">
            <a:extLst>
              <a:ext uri="{FF2B5EF4-FFF2-40B4-BE49-F238E27FC236}">
                <a16:creationId xmlns:a16="http://schemas.microsoft.com/office/drawing/2014/main" id="{E3189602-1A6B-D5DC-C6F8-031BFF7363E0}"/>
              </a:ext>
            </a:extLst>
          </p:cNvPr>
          <p:cNvSpPr txBox="1"/>
          <p:nvPr/>
        </p:nvSpPr>
        <p:spPr>
          <a:xfrm>
            <a:off x="1627980" y="1514296"/>
            <a:ext cx="8422854" cy="1200329"/>
          </a:xfrm>
          <a:prstGeom prst="rect">
            <a:avLst/>
          </a:prstGeom>
          <a:noFill/>
        </p:spPr>
        <p:txBody>
          <a:bodyPr wrap="square">
            <a:spAutoFit/>
          </a:bodyPr>
          <a:lstStyle/>
          <a:p>
            <a:r>
              <a:rPr lang="en-US" dirty="0"/>
              <a:t>Cross-validation is a technique used in machine learning to assess the performance and generalization ability of a predictive model. 10-fold cross-validation is a specific type of cross-validation where the dataset is divided into 10 equal-sized subsets (folds).</a:t>
            </a:r>
          </a:p>
        </p:txBody>
      </p:sp>
    </p:spTree>
    <p:extLst>
      <p:ext uri="{BB962C8B-B14F-4D97-AF65-F5344CB8AC3E}">
        <p14:creationId xmlns:p14="http://schemas.microsoft.com/office/powerpoint/2010/main" val="1992986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DA1D-064C-71B7-0492-9A60ED9CD3C4}"/>
              </a:ext>
            </a:extLst>
          </p:cNvPr>
          <p:cNvSpPr>
            <a:spLocks noGrp="1"/>
          </p:cNvSpPr>
          <p:nvPr>
            <p:ph type="title"/>
          </p:nvPr>
        </p:nvSpPr>
        <p:spPr/>
        <p:txBody>
          <a:bodyPr/>
          <a:lstStyle/>
          <a:p>
            <a:r>
              <a:rPr lang="en-US" dirty="0"/>
              <a:t>Model Evaluation:</a:t>
            </a:r>
            <a:br>
              <a:rPr lang="en-US" dirty="0"/>
            </a:br>
            <a:endParaRPr lang="en-US" dirty="0"/>
          </a:p>
        </p:txBody>
      </p:sp>
      <p:sp>
        <p:nvSpPr>
          <p:cNvPr id="3" name="Content Placeholder 2">
            <a:extLst>
              <a:ext uri="{FF2B5EF4-FFF2-40B4-BE49-F238E27FC236}">
                <a16:creationId xmlns:a16="http://schemas.microsoft.com/office/drawing/2014/main" id="{CF3FAF4B-9F34-8247-6E3E-DC64670D7A37}"/>
              </a:ext>
            </a:extLst>
          </p:cNvPr>
          <p:cNvSpPr>
            <a:spLocks noGrp="1"/>
          </p:cNvSpPr>
          <p:nvPr>
            <p:ph idx="1"/>
          </p:nvPr>
        </p:nvSpPr>
        <p:spPr/>
        <p:txBody>
          <a:bodyPr/>
          <a:lstStyle/>
          <a:p>
            <a:r>
              <a:rPr lang="en-US" dirty="0"/>
              <a:t>After training, the performance of the trained models is evaluated using metrics such as accuracy, precision, recall, F1-score.</a:t>
            </a:r>
          </a:p>
          <a:p>
            <a:r>
              <a:rPr lang="en-US" dirty="0"/>
              <a:t>Evaluation results provide insights into the effectiveness of the models in detecting malware and distinguishing it from benign software.</a:t>
            </a:r>
          </a:p>
          <a:p>
            <a:r>
              <a:rPr lang="en-US" dirty="0"/>
              <a:t>The confusion matrix is calculated which has the values of true positives, true negatives, false positives, false negatives with which we can calculate the accuracy, precision, recall, F1-score.</a:t>
            </a:r>
          </a:p>
        </p:txBody>
      </p:sp>
      <p:pic>
        <p:nvPicPr>
          <p:cNvPr id="5" name="Picture 4">
            <a:extLst>
              <a:ext uri="{FF2B5EF4-FFF2-40B4-BE49-F238E27FC236}">
                <a16:creationId xmlns:a16="http://schemas.microsoft.com/office/drawing/2014/main" id="{3AE202DA-5913-63E4-E7DC-151B8B89A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5696" y="5078661"/>
            <a:ext cx="6057900" cy="666750"/>
          </a:xfrm>
          <a:prstGeom prst="rect">
            <a:avLst/>
          </a:prstGeom>
        </p:spPr>
      </p:pic>
      <p:sp>
        <p:nvSpPr>
          <p:cNvPr id="6" name="Slide Number Placeholder 5">
            <a:extLst>
              <a:ext uri="{FF2B5EF4-FFF2-40B4-BE49-F238E27FC236}">
                <a16:creationId xmlns:a16="http://schemas.microsoft.com/office/drawing/2014/main" id="{27311E37-C872-EA66-B286-75608121C83D}"/>
              </a:ext>
            </a:extLst>
          </p:cNvPr>
          <p:cNvSpPr>
            <a:spLocks noGrp="1"/>
          </p:cNvSpPr>
          <p:nvPr>
            <p:ph type="sldNum" sz="quarter" idx="12"/>
          </p:nvPr>
        </p:nvSpPr>
        <p:spPr/>
        <p:txBody>
          <a:bodyPr/>
          <a:lstStyle/>
          <a:p>
            <a:fld id="{8E67D506-061B-42D4-A11E-CAA767FBF3D9}" type="slidenum">
              <a:rPr lang="en-US" smtClean="0"/>
              <a:t>15</a:t>
            </a:fld>
            <a:endParaRPr lang="en-US"/>
          </a:p>
        </p:txBody>
      </p:sp>
    </p:spTree>
    <p:extLst>
      <p:ext uri="{BB962C8B-B14F-4D97-AF65-F5344CB8AC3E}">
        <p14:creationId xmlns:p14="http://schemas.microsoft.com/office/powerpoint/2010/main" val="1141603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6BABB-6453-5155-6696-6FC998DA9967}"/>
              </a:ext>
            </a:extLst>
          </p:cNvPr>
          <p:cNvSpPr>
            <a:spLocks noGrp="1"/>
          </p:cNvSpPr>
          <p:nvPr>
            <p:ph type="title"/>
          </p:nvPr>
        </p:nvSpPr>
        <p:spPr/>
        <p:txBody>
          <a:bodyPr/>
          <a:lstStyle/>
          <a:p>
            <a:r>
              <a:rPr lang="en-US" dirty="0"/>
              <a:t>Metrics for Model Evaluation:</a:t>
            </a:r>
            <a:br>
              <a:rPr lang="en-US" dirty="0"/>
            </a:br>
            <a:endParaRPr lang="en-US" dirty="0"/>
          </a:p>
        </p:txBody>
      </p:sp>
      <p:sp>
        <p:nvSpPr>
          <p:cNvPr id="3" name="Content Placeholder 2">
            <a:extLst>
              <a:ext uri="{FF2B5EF4-FFF2-40B4-BE49-F238E27FC236}">
                <a16:creationId xmlns:a16="http://schemas.microsoft.com/office/drawing/2014/main" id="{BB11111D-BE92-8365-7B26-DFFFEAAE985C}"/>
              </a:ext>
            </a:extLst>
          </p:cNvPr>
          <p:cNvSpPr>
            <a:spLocks noGrp="1"/>
          </p:cNvSpPr>
          <p:nvPr>
            <p:ph idx="1"/>
          </p:nvPr>
        </p:nvSpPr>
        <p:spPr/>
        <p:txBody>
          <a:bodyPr/>
          <a:lstStyle/>
          <a:p>
            <a:r>
              <a:rPr lang="en-US" dirty="0"/>
              <a:t>Accuracy: The proportion of correctly classified instances (both malware and benign) out of the total instances.</a:t>
            </a:r>
          </a:p>
          <a:p>
            <a:r>
              <a:rPr lang="en-US" dirty="0"/>
              <a:t>Precision: The proportion of true positive instances (correctly classified malware) out of all instances classified as malware.</a:t>
            </a:r>
          </a:p>
          <a:p>
            <a:r>
              <a:rPr lang="en-US" dirty="0"/>
              <a:t>Recall (Sensitivity): The proportion of true positive instances (correctly classified malware) out of all actual malware instances.</a:t>
            </a:r>
          </a:p>
          <a:p>
            <a:r>
              <a:rPr lang="en-US" dirty="0"/>
              <a:t>F1-score: The harmonic mean of precision and recall, providing a balanced measure of model performance.</a:t>
            </a:r>
          </a:p>
        </p:txBody>
      </p:sp>
      <p:sp>
        <p:nvSpPr>
          <p:cNvPr id="4" name="Slide Number Placeholder 3">
            <a:extLst>
              <a:ext uri="{FF2B5EF4-FFF2-40B4-BE49-F238E27FC236}">
                <a16:creationId xmlns:a16="http://schemas.microsoft.com/office/drawing/2014/main" id="{ADA58C75-3476-9BF4-DEAA-2ABEECCD211D}"/>
              </a:ext>
            </a:extLst>
          </p:cNvPr>
          <p:cNvSpPr>
            <a:spLocks noGrp="1"/>
          </p:cNvSpPr>
          <p:nvPr>
            <p:ph type="sldNum" sz="quarter" idx="12"/>
          </p:nvPr>
        </p:nvSpPr>
        <p:spPr/>
        <p:txBody>
          <a:bodyPr/>
          <a:lstStyle/>
          <a:p>
            <a:fld id="{8E67D506-061B-42D4-A11E-CAA767FBF3D9}" type="slidenum">
              <a:rPr lang="en-US" smtClean="0"/>
              <a:t>16</a:t>
            </a:fld>
            <a:endParaRPr lang="en-US"/>
          </a:p>
        </p:txBody>
      </p:sp>
    </p:spTree>
    <p:extLst>
      <p:ext uri="{BB962C8B-B14F-4D97-AF65-F5344CB8AC3E}">
        <p14:creationId xmlns:p14="http://schemas.microsoft.com/office/powerpoint/2010/main" val="1393354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ED57-E1B5-B690-FEB8-F1B0C3371193}"/>
              </a:ext>
            </a:extLst>
          </p:cNvPr>
          <p:cNvSpPr>
            <a:spLocks noGrp="1"/>
          </p:cNvSpPr>
          <p:nvPr>
            <p:ph type="title"/>
          </p:nvPr>
        </p:nvSpPr>
        <p:spPr/>
        <p:txBody>
          <a:bodyPr/>
          <a:lstStyle/>
          <a:p>
            <a:r>
              <a:rPr lang="en-US" dirty="0"/>
              <a:t>Algorithms used</a:t>
            </a:r>
          </a:p>
        </p:txBody>
      </p:sp>
      <p:sp>
        <p:nvSpPr>
          <p:cNvPr id="3" name="Content Placeholder 2">
            <a:extLst>
              <a:ext uri="{FF2B5EF4-FFF2-40B4-BE49-F238E27FC236}">
                <a16:creationId xmlns:a16="http://schemas.microsoft.com/office/drawing/2014/main" id="{5B7BB015-0A46-D433-0F2E-53597624795A}"/>
              </a:ext>
            </a:extLst>
          </p:cNvPr>
          <p:cNvSpPr>
            <a:spLocks noGrp="1"/>
          </p:cNvSpPr>
          <p:nvPr>
            <p:ph idx="1"/>
          </p:nvPr>
        </p:nvSpPr>
        <p:spPr/>
        <p:txBody>
          <a:bodyPr/>
          <a:lstStyle/>
          <a:p>
            <a:pPr marL="514350" indent="-514350">
              <a:buFont typeface="+mj-lt"/>
              <a:buAutoNum type="romanUcPeriod"/>
            </a:pPr>
            <a:r>
              <a:rPr lang="en-US" sz="2800" dirty="0"/>
              <a:t>Random forest classifier</a:t>
            </a:r>
          </a:p>
          <a:p>
            <a:pPr marL="514350" indent="-514350">
              <a:buFont typeface="+mj-lt"/>
              <a:buAutoNum type="romanUcPeriod"/>
            </a:pPr>
            <a:r>
              <a:rPr lang="en-US" sz="2800" dirty="0"/>
              <a:t>Decision tree classifier</a:t>
            </a:r>
          </a:p>
          <a:p>
            <a:pPr marL="514350" indent="-514350">
              <a:buFont typeface="+mj-lt"/>
              <a:buAutoNum type="romanUcPeriod"/>
            </a:pPr>
            <a:r>
              <a:rPr lang="en-US" sz="2800" dirty="0"/>
              <a:t>Support vector machines</a:t>
            </a:r>
          </a:p>
          <a:p>
            <a:pPr marL="514350" indent="-514350">
              <a:buFont typeface="+mj-lt"/>
              <a:buAutoNum type="romanUcPeriod"/>
            </a:pPr>
            <a:r>
              <a:rPr lang="en-US" sz="2800" dirty="0"/>
              <a:t>Logistic regression</a:t>
            </a:r>
          </a:p>
          <a:p>
            <a:pPr marL="514350" indent="-514350">
              <a:buFont typeface="+mj-lt"/>
              <a:buAutoNum type="romanUcPeriod"/>
            </a:pPr>
            <a:r>
              <a:rPr lang="en-US" sz="2800" dirty="0"/>
              <a:t>Naïve bayes classifier</a:t>
            </a:r>
          </a:p>
          <a:p>
            <a:pPr marL="514350" indent="-514350">
              <a:buFont typeface="+mj-lt"/>
              <a:buAutoNum type="romanUcPeriod"/>
            </a:pPr>
            <a:endParaRPr lang="en-US" dirty="0"/>
          </a:p>
        </p:txBody>
      </p:sp>
      <p:sp>
        <p:nvSpPr>
          <p:cNvPr id="4" name="Slide Number Placeholder 3">
            <a:extLst>
              <a:ext uri="{FF2B5EF4-FFF2-40B4-BE49-F238E27FC236}">
                <a16:creationId xmlns:a16="http://schemas.microsoft.com/office/drawing/2014/main" id="{82408AF4-85E0-8B26-3485-A57057014EBA}"/>
              </a:ext>
            </a:extLst>
          </p:cNvPr>
          <p:cNvSpPr>
            <a:spLocks noGrp="1"/>
          </p:cNvSpPr>
          <p:nvPr>
            <p:ph type="sldNum" sz="quarter" idx="12"/>
          </p:nvPr>
        </p:nvSpPr>
        <p:spPr/>
        <p:txBody>
          <a:bodyPr/>
          <a:lstStyle/>
          <a:p>
            <a:fld id="{8E67D506-061B-42D4-A11E-CAA767FBF3D9}" type="slidenum">
              <a:rPr lang="en-US" smtClean="0"/>
              <a:t>17</a:t>
            </a:fld>
            <a:endParaRPr lang="en-US"/>
          </a:p>
        </p:txBody>
      </p:sp>
    </p:spTree>
    <p:extLst>
      <p:ext uri="{BB962C8B-B14F-4D97-AF65-F5344CB8AC3E}">
        <p14:creationId xmlns:p14="http://schemas.microsoft.com/office/powerpoint/2010/main" val="3228696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E9E2-BA0E-C48C-AD2A-47419268A931}"/>
              </a:ext>
            </a:extLst>
          </p:cNvPr>
          <p:cNvSpPr>
            <a:spLocks noGrp="1"/>
          </p:cNvSpPr>
          <p:nvPr>
            <p:ph type="title"/>
          </p:nvPr>
        </p:nvSpPr>
        <p:spPr/>
        <p:txBody>
          <a:bodyPr/>
          <a:lstStyle/>
          <a:p>
            <a:r>
              <a:rPr lang="en-US" dirty="0"/>
              <a:t>Random Forest Classifier:</a:t>
            </a:r>
            <a:br>
              <a:rPr lang="en-US" dirty="0"/>
            </a:br>
            <a:endParaRPr lang="en-US" dirty="0"/>
          </a:p>
        </p:txBody>
      </p:sp>
      <p:sp>
        <p:nvSpPr>
          <p:cNvPr id="3" name="Content Placeholder 2">
            <a:extLst>
              <a:ext uri="{FF2B5EF4-FFF2-40B4-BE49-F238E27FC236}">
                <a16:creationId xmlns:a16="http://schemas.microsoft.com/office/drawing/2014/main" id="{148AD0E1-7090-6B32-5D29-3F44F67ECD00}"/>
              </a:ext>
            </a:extLst>
          </p:cNvPr>
          <p:cNvSpPr>
            <a:spLocks noGrp="1"/>
          </p:cNvSpPr>
          <p:nvPr>
            <p:ph idx="1"/>
          </p:nvPr>
        </p:nvSpPr>
        <p:spPr>
          <a:xfrm>
            <a:off x="133827" y="1331259"/>
            <a:ext cx="6652563" cy="4195481"/>
          </a:xfrm>
        </p:spPr>
        <p:txBody>
          <a:bodyPr/>
          <a:lstStyle/>
          <a:p>
            <a:r>
              <a:rPr lang="en-US" dirty="0"/>
              <a:t>Description: Ensemble learning method that constructs a multitude of decision trees during training and outputs the mode of the classes (classification) or the mean prediction (regression) of the individual trees.</a:t>
            </a:r>
          </a:p>
          <a:p>
            <a:r>
              <a:rPr lang="en-US" dirty="0"/>
              <a:t>Advantages: Robust to overfitting, handles high-dimensional data well, provides feature importance ranking.</a:t>
            </a:r>
          </a:p>
          <a:p>
            <a:r>
              <a:rPr lang="en-US" dirty="0"/>
              <a:t>Application: Effective for malware detection due to its ability to handle large datasets and capture complex relationships between features.</a:t>
            </a:r>
          </a:p>
        </p:txBody>
      </p:sp>
      <p:pic>
        <p:nvPicPr>
          <p:cNvPr id="5" name="Picture 4">
            <a:extLst>
              <a:ext uri="{FF2B5EF4-FFF2-40B4-BE49-F238E27FC236}">
                <a16:creationId xmlns:a16="http://schemas.microsoft.com/office/drawing/2014/main" id="{CEC9AC7A-69F4-1202-EAC4-E74D5DFDA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390" y="1853248"/>
            <a:ext cx="4857750" cy="2324100"/>
          </a:xfrm>
          <a:prstGeom prst="rect">
            <a:avLst/>
          </a:prstGeom>
        </p:spPr>
      </p:pic>
      <p:sp>
        <p:nvSpPr>
          <p:cNvPr id="6" name="Slide Number Placeholder 5">
            <a:extLst>
              <a:ext uri="{FF2B5EF4-FFF2-40B4-BE49-F238E27FC236}">
                <a16:creationId xmlns:a16="http://schemas.microsoft.com/office/drawing/2014/main" id="{68F7D2CF-E556-38B6-B2D2-2E446EB03413}"/>
              </a:ext>
            </a:extLst>
          </p:cNvPr>
          <p:cNvSpPr>
            <a:spLocks noGrp="1"/>
          </p:cNvSpPr>
          <p:nvPr>
            <p:ph type="sldNum" sz="quarter" idx="12"/>
          </p:nvPr>
        </p:nvSpPr>
        <p:spPr/>
        <p:txBody>
          <a:bodyPr/>
          <a:lstStyle/>
          <a:p>
            <a:fld id="{8E67D506-061B-42D4-A11E-CAA767FBF3D9}" type="slidenum">
              <a:rPr lang="en-US" smtClean="0"/>
              <a:t>18</a:t>
            </a:fld>
            <a:endParaRPr lang="en-US"/>
          </a:p>
        </p:txBody>
      </p:sp>
    </p:spTree>
    <p:extLst>
      <p:ext uri="{BB962C8B-B14F-4D97-AF65-F5344CB8AC3E}">
        <p14:creationId xmlns:p14="http://schemas.microsoft.com/office/powerpoint/2010/main" val="177362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BAB6-2B33-851F-72D0-39DC0C247689}"/>
              </a:ext>
            </a:extLst>
          </p:cNvPr>
          <p:cNvSpPr>
            <a:spLocks noGrp="1"/>
          </p:cNvSpPr>
          <p:nvPr>
            <p:ph type="title"/>
          </p:nvPr>
        </p:nvSpPr>
        <p:spPr>
          <a:xfrm>
            <a:off x="645130" y="442445"/>
            <a:ext cx="9404723" cy="1400530"/>
          </a:xfrm>
        </p:spPr>
        <p:txBody>
          <a:bodyPr/>
          <a:lstStyle/>
          <a:p>
            <a:r>
              <a:rPr lang="en-US" dirty="0"/>
              <a:t>Decision Tree Classifier:</a:t>
            </a:r>
          </a:p>
        </p:txBody>
      </p:sp>
      <p:sp>
        <p:nvSpPr>
          <p:cNvPr id="3" name="Content Placeholder 2">
            <a:extLst>
              <a:ext uri="{FF2B5EF4-FFF2-40B4-BE49-F238E27FC236}">
                <a16:creationId xmlns:a16="http://schemas.microsoft.com/office/drawing/2014/main" id="{BD8D031B-71AF-AE13-8DCD-57856207206E}"/>
              </a:ext>
            </a:extLst>
          </p:cNvPr>
          <p:cNvSpPr>
            <a:spLocks noGrp="1"/>
          </p:cNvSpPr>
          <p:nvPr>
            <p:ph idx="1"/>
          </p:nvPr>
        </p:nvSpPr>
        <p:spPr>
          <a:xfrm>
            <a:off x="354165" y="1733428"/>
            <a:ext cx="5341555" cy="4195481"/>
          </a:xfrm>
        </p:spPr>
        <p:txBody>
          <a:bodyPr/>
          <a:lstStyle/>
          <a:p>
            <a:r>
              <a:rPr lang="en-US" dirty="0"/>
              <a:t>Description: Supervised learning method used for classification and regression tasks. It recursively splits the data based on the features to create a tree-like structure.</a:t>
            </a:r>
          </a:p>
          <a:p>
            <a:r>
              <a:rPr lang="en-US" dirty="0"/>
              <a:t>Advantages: Easy to interpret, captures non-linear relationships in the data.</a:t>
            </a:r>
          </a:p>
          <a:p>
            <a:r>
              <a:rPr lang="en-US" dirty="0"/>
              <a:t>Application: Suitable for malware detection due to its simplicity and ability to generate rules for identifying malicious behavior.</a:t>
            </a:r>
          </a:p>
        </p:txBody>
      </p:sp>
      <p:pic>
        <p:nvPicPr>
          <p:cNvPr id="5" name="Picture 4">
            <a:extLst>
              <a:ext uri="{FF2B5EF4-FFF2-40B4-BE49-F238E27FC236}">
                <a16:creationId xmlns:a16="http://schemas.microsoft.com/office/drawing/2014/main" id="{830329DF-6CC3-19D9-A4B5-3E92CED2A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7914" y="2011893"/>
            <a:ext cx="6134100" cy="1819275"/>
          </a:xfrm>
          <a:prstGeom prst="rect">
            <a:avLst/>
          </a:prstGeom>
        </p:spPr>
      </p:pic>
      <p:sp>
        <p:nvSpPr>
          <p:cNvPr id="6" name="Slide Number Placeholder 5">
            <a:extLst>
              <a:ext uri="{FF2B5EF4-FFF2-40B4-BE49-F238E27FC236}">
                <a16:creationId xmlns:a16="http://schemas.microsoft.com/office/drawing/2014/main" id="{6202836C-CF1A-0247-C797-315DF2FFF6BC}"/>
              </a:ext>
            </a:extLst>
          </p:cNvPr>
          <p:cNvSpPr>
            <a:spLocks noGrp="1"/>
          </p:cNvSpPr>
          <p:nvPr>
            <p:ph type="sldNum" sz="quarter" idx="12"/>
          </p:nvPr>
        </p:nvSpPr>
        <p:spPr/>
        <p:txBody>
          <a:bodyPr/>
          <a:lstStyle/>
          <a:p>
            <a:fld id="{8E67D506-061B-42D4-A11E-CAA767FBF3D9}" type="slidenum">
              <a:rPr lang="en-US" smtClean="0"/>
              <a:t>19</a:t>
            </a:fld>
            <a:endParaRPr lang="en-US"/>
          </a:p>
        </p:txBody>
      </p:sp>
    </p:spTree>
    <p:extLst>
      <p:ext uri="{BB962C8B-B14F-4D97-AF65-F5344CB8AC3E}">
        <p14:creationId xmlns:p14="http://schemas.microsoft.com/office/powerpoint/2010/main" val="3038473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102B-E689-BB3F-AA85-9F12B07A4138}"/>
              </a:ext>
            </a:extLst>
          </p:cNvPr>
          <p:cNvSpPr>
            <a:spLocks noGrp="1"/>
          </p:cNvSpPr>
          <p:nvPr>
            <p:ph type="title"/>
          </p:nvPr>
        </p:nvSpPr>
        <p:spPr/>
        <p:txBody>
          <a:bodyPr/>
          <a:lstStyle/>
          <a:p>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226DED6D-CC9A-A2DB-D5A5-98C06DA3B28B}"/>
              </a:ext>
            </a:extLst>
          </p:cNvPr>
          <p:cNvSpPr>
            <a:spLocks noGrp="1"/>
          </p:cNvSpPr>
          <p:nvPr>
            <p:ph idx="1"/>
          </p:nvPr>
        </p:nvSpPr>
        <p:spPr>
          <a:xfrm>
            <a:off x="1104293" y="1671918"/>
            <a:ext cx="8946541" cy="4195481"/>
          </a:xfrm>
        </p:spPr>
        <p:txBody>
          <a:bodyPr/>
          <a:lstStyle/>
          <a:p>
            <a:r>
              <a:rPr lang="en-US" dirty="0"/>
              <a:t>Malware: Malicious software designed to disrupt, damage, or gain unauthorized access to computer systems.</a:t>
            </a:r>
          </a:p>
          <a:p>
            <a:r>
              <a:rPr lang="en-US" dirty="0"/>
              <a:t>Cybersecurity Impact: Malware poses significant threats to individuals, organizations, and society as a whole, leading to data breaches, financial losses, and privacy violations.</a:t>
            </a:r>
          </a:p>
          <a:p>
            <a:r>
              <a:rPr lang="en-US" dirty="0"/>
              <a:t>Importance of Effective Detection: Timely and accurate detection of malware is crucial for preventing security breaches and mitigating potential damages.</a:t>
            </a:r>
          </a:p>
          <a:p>
            <a:r>
              <a:rPr lang="en-US" dirty="0"/>
              <a:t>Machine Learning Approach: Leveraging machine learning offers promising solutions for enhancing malware detection capabilities by enabling automated analysis of large datasets and adaptive learning from evolving threats.</a:t>
            </a:r>
          </a:p>
        </p:txBody>
      </p:sp>
      <p:sp>
        <p:nvSpPr>
          <p:cNvPr id="4" name="Slide Number Placeholder 3">
            <a:extLst>
              <a:ext uri="{FF2B5EF4-FFF2-40B4-BE49-F238E27FC236}">
                <a16:creationId xmlns:a16="http://schemas.microsoft.com/office/drawing/2014/main" id="{A4423213-59A1-BA29-AD13-71DCE08EC397}"/>
              </a:ext>
            </a:extLst>
          </p:cNvPr>
          <p:cNvSpPr>
            <a:spLocks noGrp="1"/>
          </p:cNvSpPr>
          <p:nvPr>
            <p:ph type="sldNum" sz="quarter" idx="12"/>
          </p:nvPr>
        </p:nvSpPr>
        <p:spPr/>
        <p:txBody>
          <a:bodyPr/>
          <a:lstStyle/>
          <a:p>
            <a:fld id="{8E67D506-061B-42D4-A11E-CAA767FBF3D9}" type="slidenum">
              <a:rPr lang="en-US" smtClean="0"/>
              <a:t>2</a:t>
            </a:fld>
            <a:endParaRPr lang="en-US"/>
          </a:p>
        </p:txBody>
      </p:sp>
    </p:spTree>
    <p:extLst>
      <p:ext uri="{BB962C8B-B14F-4D97-AF65-F5344CB8AC3E}">
        <p14:creationId xmlns:p14="http://schemas.microsoft.com/office/powerpoint/2010/main" val="1334692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683F2-81D6-AA20-3B38-0F4AFBEC2F52}"/>
              </a:ext>
            </a:extLst>
          </p:cNvPr>
          <p:cNvSpPr>
            <a:spLocks noGrp="1"/>
          </p:cNvSpPr>
          <p:nvPr>
            <p:ph type="title"/>
          </p:nvPr>
        </p:nvSpPr>
        <p:spPr/>
        <p:txBody>
          <a:bodyPr/>
          <a:lstStyle/>
          <a:p>
            <a:r>
              <a:rPr lang="en-US" dirty="0"/>
              <a:t>Support Vector Machine (SVM):</a:t>
            </a:r>
          </a:p>
        </p:txBody>
      </p:sp>
      <p:sp>
        <p:nvSpPr>
          <p:cNvPr id="3" name="Content Placeholder 2">
            <a:extLst>
              <a:ext uri="{FF2B5EF4-FFF2-40B4-BE49-F238E27FC236}">
                <a16:creationId xmlns:a16="http://schemas.microsoft.com/office/drawing/2014/main" id="{E7B9C94D-F4D7-E896-A0B4-D8270DD927F8}"/>
              </a:ext>
            </a:extLst>
          </p:cNvPr>
          <p:cNvSpPr>
            <a:spLocks noGrp="1"/>
          </p:cNvSpPr>
          <p:nvPr>
            <p:ph idx="1"/>
          </p:nvPr>
        </p:nvSpPr>
        <p:spPr>
          <a:xfrm>
            <a:off x="1103313" y="2052918"/>
            <a:ext cx="4992688" cy="4195481"/>
          </a:xfrm>
        </p:spPr>
        <p:txBody>
          <a:bodyPr/>
          <a:lstStyle/>
          <a:p>
            <a:r>
              <a:rPr lang="en-US" dirty="0"/>
              <a:t>Description: Supervised learning algorithm that finds the hyperplane that best separates classes in a high-dimensional feature space.</a:t>
            </a:r>
          </a:p>
          <a:p>
            <a:r>
              <a:rPr lang="en-US" dirty="0"/>
              <a:t>Advantages: Effective in high-dimensional spaces, versatile with different kernel functions, works well with small datasets.</a:t>
            </a:r>
          </a:p>
          <a:p>
            <a:r>
              <a:rPr lang="en-US" dirty="0"/>
              <a:t>Application: Useful for malware detection where the decision boundary between classes may be complex and non-linear.</a:t>
            </a:r>
          </a:p>
        </p:txBody>
      </p:sp>
      <p:pic>
        <p:nvPicPr>
          <p:cNvPr id="5" name="Picture 4">
            <a:extLst>
              <a:ext uri="{FF2B5EF4-FFF2-40B4-BE49-F238E27FC236}">
                <a16:creationId xmlns:a16="http://schemas.microsoft.com/office/drawing/2014/main" id="{B41C0C1B-98C9-FCA4-7B64-D06CE2408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7644" y="2685247"/>
            <a:ext cx="4162425" cy="2038350"/>
          </a:xfrm>
          <a:prstGeom prst="rect">
            <a:avLst/>
          </a:prstGeom>
        </p:spPr>
      </p:pic>
      <p:sp>
        <p:nvSpPr>
          <p:cNvPr id="6" name="Slide Number Placeholder 5">
            <a:extLst>
              <a:ext uri="{FF2B5EF4-FFF2-40B4-BE49-F238E27FC236}">
                <a16:creationId xmlns:a16="http://schemas.microsoft.com/office/drawing/2014/main" id="{F5578258-92EF-D308-A16A-FB5B8822BD71}"/>
              </a:ext>
            </a:extLst>
          </p:cNvPr>
          <p:cNvSpPr>
            <a:spLocks noGrp="1"/>
          </p:cNvSpPr>
          <p:nvPr>
            <p:ph type="sldNum" sz="quarter" idx="12"/>
          </p:nvPr>
        </p:nvSpPr>
        <p:spPr/>
        <p:txBody>
          <a:bodyPr/>
          <a:lstStyle/>
          <a:p>
            <a:fld id="{8E67D506-061B-42D4-A11E-CAA767FBF3D9}" type="slidenum">
              <a:rPr lang="en-US" smtClean="0"/>
              <a:t>20</a:t>
            </a:fld>
            <a:endParaRPr lang="en-US"/>
          </a:p>
        </p:txBody>
      </p:sp>
    </p:spTree>
    <p:extLst>
      <p:ext uri="{BB962C8B-B14F-4D97-AF65-F5344CB8AC3E}">
        <p14:creationId xmlns:p14="http://schemas.microsoft.com/office/powerpoint/2010/main" val="4028755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C1E3B-F9F6-EF5C-D013-D337637AE353}"/>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C59DA155-D778-F2CB-C315-9077C3B6F4FC}"/>
              </a:ext>
            </a:extLst>
          </p:cNvPr>
          <p:cNvSpPr>
            <a:spLocks noGrp="1"/>
          </p:cNvSpPr>
          <p:nvPr>
            <p:ph idx="1"/>
          </p:nvPr>
        </p:nvSpPr>
        <p:spPr>
          <a:xfrm>
            <a:off x="1103312" y="2052918"/>
            <a:ext cx="4647493" cy="4195481"/>
          </a:xfrm>
        </p:spPr>
        <p:txBody>
          <a:bodyPr>
            <a:normAutofit lnSpcReduction="10000"/>
          </a:bodyPr>
          <a:lstStyle/>
          <a:p>
            <a:r>
              <a:rPr lang="en-US" dirty="0"/>
              <a:t>Description: Statistical method used for binary classification tasks. It models the probability that a given instance belongs to a particular class.</a:t>
            </a:r>
          </a:p>
          <a:p>
            <a:r>
              <a:rPr lang="en-US" dirty="0"/>
              <a:t>Advantages: Simple and interpretable, provides probability estimates.</a:t>
            </a:r>
          </a:p>
          <a:p>
            <a:r>
              <a:rPr lang="en-US" dirty="0"/>
              <a:t>Application: Often used as a baseline model for binary classification tasks in cybersecurity, including malware detection.</a:t>
            </a:r>
          </a:p>
        </p:txBody>
      </p:sp>
      <p:pic>
        <p:nvPicPr>
          <p:cNvPr id="5" name="Picture 4">
            <a:extLst>
              <a:ext uri="{FF2B5EF4-FFF2-40B4-BE49-F238E27FC236}">
                <a16:creationId xmlns:a16="http://schemas.microsoft.com/office/drawing/2014/main" id="{2EF88643-B088-3B96-DEC6-DBF118993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8101" y="2912813"/>
            <a:ext cx="4000500" cy="723900"/>
          </a:xfrm>
          <a:prstGeom prst="rect">
            <a:avLst/>
          </a:prstGeom>
        </p:spPr>
      </p:pic>
      <p:sp>
        <p:nvSpPr>
          <p:cNvPr id="6" name="Slide Number Placeholder 5">
            <a:extLst>
              <a:ext uri="{FF2B5EF4-FFF2-40B4-BE49-F238E27FC236}">
                <a16:creationId xmlns:a16="http://schemas.microsoft.com/office/drawing/2014/main" id="{79617F7C-90C6-46F5-5C5E-82CC3F002862}"/>
              </a:ext>
            </a:extLst>
          </p:cNvPr>
          <p:cNvSpPr>
            <a:spLocks noGrp="1"/>
          </p:cNvSpPr>
          <p:nvPr>
            <p:ph type="sldNum" sz="quarter" idx="12"/>
          </p:nvPr>
        </p:nvSpPr>
        <p:spPr/>
        <p:txBody>
          <a:bodyPr/>
          <a:lstStyle/>
          <a:p>
            <a:fld id="{8E67D506-061B-42D4-A11E-CAA767FBF3D9}" type="slidenum">
              <a:rPr lang="en-US" smtClean="0"/>
              <a:t>21</a:t>
            </a:fld>
            <a:endParaRPr lang="en-US"/>
          </a:p>
        </p:txBody>
      </p:sp>
    </p:spTree>
    <p:extLst>
      <p:ext uri="{BB962C8B-B14F-4D97-AF65-F5344CB8AC3E}">
        <p14:creationId xmlns:p14="http://schemas.microsoft.com/office/powerpoint/2010/main" val="1188819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2B553-E71A-AD90-A83D-89FCC55B708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E7B17BA-6478-1228-0EE2-F968EE7B5440}"/>
              </a:ext>
            </a:extLst>
          </p:cNvPr>
          <p:cNvSpPr>
            <a:spLocks noGrp="1"/>
          </p:cNvSpPr>
          <p:nvPr>
            <p:ph idx="1"/>
          </p:nvPr>
        </p:nvSpPr>
        <p:spPr/>
        <p:txBody>
          <a:bodyPr/>
          <a:lstStyle/>
          <a:p>
            <a:r>
              <a:rPr lang="en-US" dirty="0"/>
              <a:t>Random forest classifier gives the accuracy of 98.59% which is most  efficient when compared to other algorithms.</a:t>
            </a:r>
          </a:p>
          <a:p>
            <a:r>
              <a:rPr lang="en-US" dirty="0"/>
              <a:t>The mean accuracy of cross validation score for random forest is 0.9882207895969364</a:t>
            </a:r>
          </a:p>
          <a:p>
            <a:r>
              <a:rPr lang="en-US" dirty="0"/>
              <a:t>SVM accuracy is 74.76%</a:t>
            </a:r>
          </a:p>
          <a:p>
            <a:r>
              <a:rPr lang="en-US" dirty="0"/>
              <a:t>Decision tree accuracy is 97.47%</a:t>
            </a:r>
          </a:p>
          <a:p>
            <a:r>
              <a:rPr lang="en-US" dirty="0"/>
              <a:t>Naïve bayes is 32.39%</a:t>
            </a:r>
          </a:p>
          <a:p>
            <a:r>
              <a:rPr lang="en-US" dirty="0"/>
              <a:t>Logistic regression is 25.59%</a:t>
            </a:r>
          </a:p>
          <a:p>
            <a:r>
              <a:rPr lang="en-US" dirty="0"/>
              <a:t>The best optimal algorithm to classify the following dataset is random forest.</a:t>
            </a:r>
          </a:p>
        </p:txBody>
      </p:sp>
      <p:sp>
        <p:nvSpPr>
          <p:cNvPr id="4" name="Slide Number Placeholder 3">
            <a:extLst>
              <a:ext uri="{FF2B5EF4-FFF2-40B4-BE49-F238E27FC236}">
                <a16:creationId xmlns:a16="http://schemas.microsoft.com/office/drawing/2014/main" id="{3B0D0CEC-9E80-8A8B-6795-4FA75E8C4572}"/>
              </a:ext>
            </a:extLst>
          </p:cNvPr>
          <p:cNvSpPr>
            <a:spLocks noGrp="1"/>
          </p:cNvSpPr>
          <p:nvPr>
            <p:ph type="sldNum" sz="quarter" idx="12"/>
          </p:nvPr>
        </p:nvSpPr>
        <p:spPr/>
        <p:txBody>
          <a:bodyPr/>
          <a:lstStyle/>
          <a:p>
            <a:fld id="{8E67D506-061B-42D4-A11E-CAA767FBF3D9}" type="slidenum">
              <a:rPr lang="en-US" smtClean="0"/>
              <a:t>22</a:t>
            </a:fld>
            <a:endParaRPr lang="en-US"/>
          </a:p>
        </p:txBody>
      </p:sp>
    </p:spTree>
    <p:extLst>
      <p:ext uri="{BB962C8B-B14F-4D97-AF65-F5344CB8AC3E}">
        <p14:creationId xmlns:p14="http://schemas.microsoft.com/office/powerpoint/2010/main" val="1497376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C8E5-2FAA-F372-BA84-EDD2D436EF26}"/>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F77361C1-3B86-E455-3265-DB2E7F2479F4}"/>
              </a:ext>
            </a:extLst>
          </p:cNvPr>
          <p:cNvSpPr>
            <a:spLocks noGrp="1"/>
          </p:cNvSpPr>
          <p:nvPr>
            <p:ph idx="1"/>
          </p:nvPr>
        </p:nvSpPr>
        <p:spPr/>
        <p:txBody>
          <a:bodyPr/>
          <a:lstStyle/>
          <a:p>
            <a:r>
              <a:rPr lang="en-US" dirty="0"/>
              <a:t>We would like to implement more machine learning algorithms to implement the malware detection.</a:t>
            </a:r>
          </a:p>
          <a:p>
            <a:r>
              <a:rPr lang="en-US" dirty="0"/>
              <a:t>We would like to use ensemble learning to Explore techniques such as bagging, boosting, or stacking to leverage the strengths of diverse models and mitigate individual model biases.</a:t>
            </a:r>
          </a:p>
          <a:p>
            <a:r>
              <a:rPr lang="en-US" dirty="0"/>
              <a:t>We would like to explore deep learning models, such as convolutional neural networks (CNNs) or recurrent neural networks (RNNs), for malware detection tasks.</a:t>
            </a:r>
          </a:p>
        </p:txBody>
      </p:sp>
      <p:sp>
        <p:nvSpPr>
          <p:cNvPr id="4" name="Slide Number Placeholder 3">
            <a:extLst>
              <a:ext uri="{FF2B5EF4-FFF2-40B4-BE49-F238E27FC236}">
                <a16:creationId xmlns:a16="http://schemas.microsoft.com/office/drawing/2014/main" id="{B049DDBD-BB94-E7F9-A82F-E0F14D828F57}"/>
              </a:ext>
            </a:extLst>
          </p:cNvPr>
          <p:cNvSpPr>
            <a:spLocks noGrp="1"/>
          </p:cNvSpPr>
          <p:nvPr>
            <p:ph type="sldNum" sz="quarter" idx="12"/>
          </p:nvPr>
        </p:nvSpPr>
        <p:spPr/>
        <p:txBody>
          <a:bodyPr/>
          <a:lstStyle/>
          <a:p>
            <a:fld id="{8E67D506-061B-42D4-A11E-CAA767FBF3D9}" type="slidenum">
              <a:rPr lang="en-US" smtClean="0"/>
              <a:t>23</a:t>
            </a:fld>
            <a:endParaRPr lang="en-US"/>
          </a:p>
        </p:txBody>
      </p:sp>
    </p:spTree>
    <p:extLst>
      <p:ext uri="{BB962C8B-B14F-4D97-AF65-F5344CB8AC3E}">
        <p14:creationId xmlns:p14="http://schemas.microsoft.com/office/powerpoint/2010/main" val="1466831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00EB-9AD1-995F-90D8-519A93CC7C17}"/>
              </a:ext>
            </a:extLst>
          </p:cNvPr>
          <p:cNvSpPr>
            <a:spLocks noGrp="1"/>
          </p:cNvSpPr>
          <p:nvPr>
            <p:ph type="title"/>
          </p:nvPr>
        </p:nvSpPr>
        <p:spPr>
          <a:xfrm>
            <a:off x="1393638" y="2425356"/>
            <a:ext cx="9404723" cy="1400530"/>
          </a:xfrm>
        </p:spPr>
        <p:txBody>
          <a:bodyPr/>
          <a:lstStyle/>
          <a:p>
            <a:r>
              <a:rPr lang="en-US"/>
              <a:t>Thank You</a:t>
            </a:r>
            <a:endParaRPr lang="en-US" dirty="0"/>
          </a:p>
        </p:txBody>
      </p:sp>
      <p:sp>
        <p:nvSpPr>
          <p:cNvPr id="3" name="Slide Number Placeholder 2">
            <a:extLst>
              <a:ext uri="{FF2B5EF4-FFF2-40B4-BE49-F238E27FC236}">
                <a16:creationId xmlns:a16="http://schemas.microsoft.com/office/drawing/2014/main" id="{67D2026F-70B0-FD22-6930-25CE5F16021B}"/>
              </a:ext>
            </a:extLst>
          </p:cNvPr>
          <p:cNvSpPr>
            <a:spLocks noGrp="1"/>
          </p:cNvSpPr>
          <p:nvPr>
            <p:ph type="sldNum" sz="quarter" idx="12"/>
          </p:nvPr>
        </p:nvSpPr>
        <p:spPr/>
        <p:txBody>
          <a:bodyPr/>
          <a:lstStyle/>
          <a:p>
            <a:fld id="{8E67D506-061B-42D4-A11E-CAA767FBF3D9}" type="slidenum">
              <a:rPr lang="en-US" smtClean="0"/>
              <a:t>24</a:t>
            </a:fld>
            <a:endParaRPr lang="en-US"/>
          </a:p>
        </p:txBody>
      </p:sp>
    </p:spTree>
    <p:extLst>
      <p:ext uri="{BB962C8B-B14F-4D97-AF65-F5344CB8AC3E}">
        <p14:creationId xmlns:p14="http://schemas.microsoft.com/office/powerpoint/2010/main" val="2954878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0A9F7-5BCD-0C29-6282-8611A58BC775}"/>
              </a:ext>
            </a:extLst>
          </p:cNvPr>
          <p:cNvSpPr>
            <a:spLocks noGrp="1"/>
          </p:cNvSpPr>
          <p:nvPr>
            <p:ph type="title"/>
          </p:nvPr>
        </p:nvSpPr>
        <p:spPr/>
        <p:txBody>
          <a:bodyPr/>
          <a:lstStyle/>
          <a:p>
            <a:r>
              <a:rPr lang="en-US" dirty="0"/>
              <a:t>What is malware?</a:t>
            </a:r>
          </a:p>
        </p:txBody>
      </p:sp>
      <p:sp>
        <p:nvSpPr>
          <p:cNvPr id="3" name="Content Placeholder 2">
            <a:extLst>
              <a:ext uri="{FF2B5EF4-FFF2-40B4-BE49-F238E27FC236}">
                <a16:creationId xmlns:a16="http://schemas.microsoft.com/office/drawing/2014/main" id="{80E28E29-8A87-0105-CB6A-F5BBA551F877}"/>
              </a:ext>
            </a:extLst>
          </p:cNvPr>
          <p:cNvSpPr>
            <a:spLocks noGrp="1"/>
          </p:cNvSpPr>
          <p:nvPr>
            <p:ph idx="1"/>
          </p:nvPr>
        </p:nvSpPr>
        <p:spPr/>
        <p:txBody>
          <a:bodyPr>
            <a:normAutofit fontScale="85000" lnSpcReduction="10000"/>
          </a:bodyPr>
          <a:lstStyle/>
          <a:p>
            <a:r>
              <a:rPr lang="en-US" dirty="0"/>
              <a:t>Definition: Malware, short for malicious software, refers to software specifically designed to disrupt, damage, or gain unauthorized access to computer systems or networks.</a:t>
            </a:r>
          </a:p>
          <a:p>
            <a:r>
              <a:rPr lang="en-US" dirty="0"/>
              <a:t>Types of Malware:</a:t>
            </a:r>
          </a:p>
          <a:p>
            <a:pPr marL="514350" indent="-514350">
              <a:buFont typeface="+mj-lt"/>
              <a:buAutoNum type="romanLcPeriod"/>
            </a:pPr>
            <a:r>
              <a:rPr lang="en-US" dirty="0"/>
              <a:t>Viruses: Programs that replicate themselves by attaching to other files or programs.</a:t>
            </a:r>
          </a:p>
          <a:p>
            <a:pPr marL="514350" indent="-514350">
              <a:buFont typeface="+mj-lt"/>
              <a:buAutoNum type="romanLcPeriod"/>
            </a:pPr>
            <a:r>
              <a:rPr lang="en-US" dirty="0"/>
              <a:t>Worms: Self-replicating programs that spread across networks without human intervention.</a:t>
            </a:r>
          </a:p>
          <a:p>
            <a:pPr marL="514350" indent="-514350">
              <a:buFont typeface="+mj-lt"/>
              <a:buAutoNum type="romanLcPeriod"/>
            </a:pPr>
            <a:r>
              <a:rPr lang="en-US" dirty="0"/>
              <a:t>Trojans: Programs that appear legitimate but contain malicious code.</a:t>
            </a:r>
          </a:p>
          <a:p>
            <a:pPr marL="514350" indent="-514350">
              <a:buFont typeface="+mj-lt"/>
              <a:buAutoNum type="romanLcPeriod"/>
            </a:pPr>
            <a:r>
              <a:rPr lang="en-US" dirty="0"/>
              <a:t>Ransomware: Software that encrypts files or locks computer systems, demanding a ransom for decryption or restoration.</a:t>
            </a:r>
          </a:p>
          <a:p>
            <a:pPr marL="514350" indent="-514350">
              <a:buFont typeface="+mj-lt"/>
              <a:buAutoNum type="romanLcPeriod"/>
            </a:pPr>
            <a:r>
              <a:rPr lang="en-US" dirty="0"/>
              <a:t>Spyware: Software that secretly gathers user information without their consent.</a:t>
            </a:r>
          </a:p>
          <a:p>
            <a:pPr marL="514350" indent="-514350">
              <a:buFont typeface="+mj-lt"/>
              <a:buAutoNum type="romanLcPeriod"/>
            </a:pPr>
            <a:r>
              <a:rPr lang="en-US" dirty="0"/>
              <a:t>Adware: Software that displays unwanted advertisements.</a:t>
            </a:r>
          </a:p>
          <a:p>
            <a:endParaRPr lang="en-US" dirty="0"/>
          </a:p>
        </p:txBody>
      </p:sp>
      <p:sp>
        <p:nvSpPr>
          <p:cNvPr id="4" name="Slide Number Placeholder 3">
            <a:extLst>
              <a:ext uri="{FF2B5EF4-FFF2-40B4-BE49-F238E27FC236}">
                <a16:creationId xmlns:a16="http://schemas.microsoft.com/office/drawing/2014/main" id="{36DD341A-60B6-2D5A-35A3-FE5692AC1196}"/>
              </a:ext>
            </a:extLst>
          </p:cNvPr>
          <p:cNvSpPr>
            <a:spLocks noGrp="1"/>
          </p:cNvSpPr>
          <p:nvPr>
            <p:ph type="sldNum" sz="quarter" idx="12"/>
          </p:nvPr>
        </p:nvSpPr>
        <p:spPr/>
        <p:txBody>
          <a:bodyPr/>
          <a:lstStyle/>
          <a:p>
            <a:fld id="{8E67D506-061B-42D4-A11E-CAA767FBF3D9}" type="slidenum">
              <a:rPr lang="en-US" smtClean="0"/>
              <a:t>3</a:t>
            </a:fld>
            <a:endParaRPr lang="en-US"/>
          </a:p>
        </p:txBody>
      </p:sp>
    </p:spTree>
    <p:extLst>
      <p:ext uri="{BB962C8B-B14F-4D97-AF65-F5344CB8AC3E}">
        <p14:creationId xmlns:p14="http://schemas.microsoft.com/office/powerpoint/2010/main" val="1126592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B56D5-8F6F-B57D-019E-548185AAB21F}"/>
              </a:ext>
            </a:extLst>
          </p:cNvPr>
          <p:cNvSpPr>
            <a:spLocks noGrp="1"/>
          </p:cNvSpPr>
          <p:nvPr>
            <p:ph type="title"/>
          </p:nvPr>
        </p:nvSpPr>
        <p:spPr>
          <a:xfrm>
            <a:off x="646111" y="452718"/>
            <a:ext cx="9404723" cy="1121228"/>
          </a:xfrm>
        </p:spPr>
        <p:txBody>
          <a:bodyPr/>
          <a:lstStyle/>
          <a:p>
            <a:r>
              <a:rPr lang="en-US" dirty="0"/>
              <a:t>Common Vectors of Infection:</a:t>
            </a:r>
          </a:p>
        </p:txBody>
      </p:sp>
      <p:sp>
        <p:nvSpPr>
          <p:cNvPr id="3" name="Content Placeholder 2">
            <a:extLst>
              <a:ext uri="{FF2B5EF4-FFF2-40B4-BE49-F238E27FC236}">
                <a16:creationId xmlns:a16="http://schemas.microsoft.com/office/drawing/2014/main" id="{832BFEEA-3C4C-E780-48F8-2A8EBA2471EE}"/>
              </a:ext>
            </a:extLst>
          </p:cNvPr>
          <p:cNvSpPr>
            <a:spLocks noGrp="1"/>
          </p:cNvSpPr>
          <p:nvPr>
            <p:ph idx="1"/>
          </p:nvPr>
        </p:nvSpPr>
        <p:spPr>
          <a:xfrm>
            <a:off x="1104293" y="1573946"/>
            <a:ext cx="8946541" cy="4663568"/>
          </a:xfrm>
        </p:spPr>
        <p:txBody>
          <a:bodyPr>
            <a:normAutofit fontScale="77500" lnSpcReduction="20000"/>
          </a:bodyPr>
          <a:lstStyle/>
          <a:p>
            <a:pPr marL="0" indent="0">
              <a:buNone/>
            </a:pPr>
            <a:r>
              <a:rPr lang="en-US" dirty="0"/>
              <a:t>Email attachments</a:t>
            </a:r>
          </a:p>
          <a:p>
            <a:pPr>
              <a:buFont typeface="Wingdings" panose="05000000000000000000" pitchFamily="2" charset="2"/>
              <a:buChar char="q"/>
            </a:pPr>
            <a:r>
              <a:rPr lang="en-US" dirty="0"/>
              <a:t>Malicious actors often distribute malware via email attachments disguised as legitimate files (e.g., documents, PDFs, executables).</a:t>
            </a:r>
          </a:p>
          <a:p>
            <a:pPr>
              <a:buFont typeface="Wingdings" panose="05000000000000000000" pitchFamily="2" charset="2"/>
              <a:buChar char="q"/>
            </a:pPr>
            <a:r>
              <a:rPr lang="en-US" dirty="0"/>
              <a:t>Users may inadvertently download and execute the attachment, leading to malware installation on their systems.</a:t>
            </a:r>
          </a:p>
          <a:p>
            <a:pPr marL="0" indent="0">
              <a:buNone/>
            </a:pPr>
            <a:r>
              <a:rPr lang="en-US" dirty="0"/>
              <a:t>Malicious websites</a:t>
            </a:r>
          </a:p>
          <a:p>
            <a:pPr>
              <a:buFont typeface="Wingdings" panose="05000000000000000000" pitchFamily="2" charset="2"/>
              <a:buChar char="q"/>
            </a:pPr>
            <a:r>
              <a:rPr lang="en-US" dirty="0"/>
              <a:t>Malware can be distributed through compromised or malicious websites.</a:t>
            </a:r>
          </a:p>
          <a:p>
            <a:pPr>
              <a:buFont typeface="Wingdings" panose="05000000000000000000" pitchFamily="2" charset="2"/>
              <a:buChar char="q"/>
            </a:pPr>
            <a:r>
              <a:rPr lang="en-US" dirty="0"/>
              <a:t>Visiting such websites or clicking on malicious links can trigger drive-by downloads, where malware is automatically downloaded and executed without user interaction.</a:t>
            </a:r>
          </a:p>
          <a:p>
            <a:pPr marL="0" indent="0">
              <a:buNone/>
            </a:pPr>
            <a:r>
              <a:rPr lang="en-US" dirty="0"/>
              <a:t>Removable media</a:t>
            </a:r>
          </a:p>
          <a:p>
            <a:pPr>
              <a:buFont typeface="Wingdings" panose="05000000000000000000" pitchFamily="2" charset="2"/>
              <a:buChar char="q"/>
            </a:pPr>
            <a:r>
              <a:rPr lang="en-US" dirty="0"/>
              <a:t>Malicious software may spread to computers when users connect infected removable media to their systems. (e.g., USB drives)</a:t>
            </a:r>
          </a:p>
          <a:p>
            <a:pPr marL="0" indent="0">
              <a:buNone/>
            </a:pPr>
            <a:r>
              <a:rPr lang="en-US" dirty="0"/>
              <a:t>Software vulnerabilities</a:t>
            </a:r>
          </a:p>
          <a:p>
            <a:pPr>
              <a:buFont typeface="Wingdings" panose="05000000000000000000" pitchFamily="2" charset="2"/>
              <a:buChar char="q"/>
            </a:pPr>
            <a:r>
              <a:rPr lang="en-US" dirty="0"/>
              <a:t>Malicious actors may exploit known vulnerabilities to deliver malware payloads through various attack vectors, such as drive-by downloads, exploit kits, or phishing attacks.</a:t>
            </a:r>
          </a:p>
        </p:txBody>
      </p:sp>
      <p:sp>
        <p:nvSpPr>
          <p:cNvPr id="4" name="Slide Number Placeholder 3">
            <a:extLst>
              <a:ext uri="{FF2B5EF4-FFF2-40B4-BE49-F238E27FC236}">
                <a16:creationId xmlns:a16="http://schemas.microsoft.com/office/drawing/2014/main" id="{53BCA0E9-C4F6-FF85-8D3E-0144FB42D803}"/>
              </a:ext>
            </a:extLst>
          </p:cNvPr>
          <p:cNvSpPr>
            <a:spLocks noGrp="1"/>
          </p:cNvSpPr>
          <p:nvPr>
            <p:ph type="sldNum" sz="quarter" idx="12"/>
          </p:nvPr>
        </p:nvSpPr>
        <p:spPr/>
        <p:txBody>
          <a:bodyPr/>
          <a:lstStyle/>
          <a:p>
            <a:fld id="{8E67D506-061B-42D4-A11E-CAA767FBF3D9}" type="slidenum">
              <a:rPr lang="en-US" smtClean="0"/>
              <a:t>4</a:t>
            </a:fld>
            <a:endParaRPr lang="en-US"/>
          </a:p>
        </p:txBody>
      </p:sp>
    </p:spTree>
    <p:extLst>
      <p:ext uri="{BB962C8B-B14F-4D97-AF65-F5344CB8AC3E}">
        <p14:creationId xmlns:p14="http://schemas.microsoft.com/office/powerpoint/2010/main" val="3535958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4A55-E12F-433E-4D57-DE903C23397D}"/>
              </a:ext>
            </a:extLst>
          </p:cNvPr>
          <p:cNvSpPr>
            <a:spLocks noGrp="1"/>
          </p:cNvSpPr>
          <p:nvPr>
            <p:ph type="title"/>
          </p:nvPr>
        </p:nvSpPr>
        <p:spPr/>
        <p:txBody>
          <a:bodyPr/>
          <a:lstStyle/>
          <a:p>
            <a:r>
              <a:rPr lang="en-US" dirty="0"/>
              <a:t>Challenges in Malware Detection</a:t>
            </a:r>
          </a:p>
        </p:txBody>
      </p:sp>
      <p:sp>
        <p:nvSpPr>
          <p:cNvPr id="3" name="Content Placeholder 2">
            <a:extLst>
              <a:ext uri="{FF2B5EF4-FFF2-40B4-BE49-F238E27FC236}">
                <a16:creationId xmlns:a16="http://schemas.microsoft.com/office/drawing/2014/main" id="{691CDFFB-3895-E62E-0E23-B2EA10579252}"/>
              </a:ext>
            </a:extLst>
          </p:cNvPr>
          <p:cNvSpPr>
            <a:spLocks noGrp="1"/>
          </p:cNvSpPr>
          <p:nvPr>
            <p:ph idx="1"/>
          </p:nvPr>
        </p:nvSpPr>
        <p:spPr/>
        <p:txBody>
          <a:bodyPr/>
          <a:lstStyle/>
          <a:p>
            <a:pPr marL="0" indent="0">
              <a:buNone/>
            </a:pPr>
            <a:r>
              <a:rPr lang="en-US" dirty="0"/>
              <a:t>Traditional vs. Modern Approaches:</a:t>
            </a:r>
          </a:p>
          <a:p>
            <a:pPr>
              <a:buFont typeface="Wingdings" panose="05000000000000000000" pitchFamily="2" charset="2"/>
              <a:buChar char="v"/>
            </a:pPr>
            <a:r>
              <a:rPr lang="en-US" dirty="0"/>
              <a:t>Traditional signature-based detection relies on identifying known malware signatures, making it ineffective against new or polymorphic malware.</a:t>
            </a:r>
          </a:p>
          <a:p>
            <a:pPr>
              <a:buFont typeface="Wingdings" panose="05000000000000000000" pitchFamily="2" charset="2"/>
              <a:buChar char="v"/>
            </a:pPr>
            <a:r>
              <a:rPr lang="en-US" dirty="0"/>
              <a:t>Modern approaches, such as machine learning-based detection, offer more adaptive and scalable solutions.</a:t>
            </a:r>
          </a:p>
          <a:p>
            <a:pPr marL="0" indent="0">
              <a:buNone/>
            </a:pPr>
            <a:r>
              <a:rPr lang="en-US" dirty="0"/>
              <a:t>Evolving Nature of Malware:</a:t>
            </a:r>
          </a:p>
          <a:p>
            <a:pPr>
              <a:buFont typeface="Wingdings" panose="05000000000000000000" pitchFamily="2" charset="2"/>
              <a:buChar char="v"/>
            </a:pPr>
            <a:r>
              <a:rPr lang="en-US" dirty="0"/>
              <a:t>Malware continuously evolves to evade detection, employing techniques such as polymorphism, obfuscation, and encryption.</a:t>
            </a:r>
          </a:p>
          <a:p>
            <a:pPr>
              <a:buFont typeface="Wingdings" panose="05000000000000000000" pitchFamily="2" charset="2"/>
              <a:buChar char="v"/>
            </a:pPr>
            <a:r>
              <a:rPr lang="en-US" dirty="0"/>
              <a:t>This dynamic nature of malware poses challenges for traditional detection methods that rely on static signatures.</a:t>
            </a:r>
          </a:p>
        </p:txBody>
      </p:sp>
      <p:sp>
        <p:nvSpPr>
          <p:cNvPr id="4" name="Slide Number Placeholder 3">
            <a:extLst>
              <a:ext uri="{FF2B5EF4-FFF2-40B4-BE49-F238E27FC236}">
                <a16:creationId xmlns:a16="http://schemas.microsoft.com/office/drawing/2014/main" id="{197D92C8-AA8C-6FA3-A0B4-5EAE2B50E691}"/>
              </a:ext>
            </a:extLst>
          </p:cNvPr>
          <p:cNvSpPr>
            <a:spLocks noGrp="1"/>
          </p:cNvSpPr>
          <p:nvPr>
            <p:ph type="sldNum" sz="quarter" idx="12"/>
          </p:nvPr>
        </p:nvSpPr>
        <p:spPr/>
        <p:txBody>
          <a:bodyPr/>
          <a:lstStyle/>
          <a:p>
            <a:fld id="{8E67D506-061B-42D4-A11E-CAA767FBF3D9}" type="slidenum">
              <a:rPr lang="en-US" smtClean="0"/>
              <a:t>5</a:t>
            </a:fld>
            <a:endParaRPr lang="en-US"/>
          </a:p>
        </p:txBody>
      </p:sp>
    </p:spTree>
    <p:extLst>
      <p:ext uri="{BB962C8B-B14F-4D97-AF65-F5344CB8AC3E}">
        <p14:creationId xmlns:p14="http://schemas.microsoft.com/office/powerpoint/2010/main" val="2800044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1310-92CE-514E-8B2B-344C254D2CA9}"/>
              </a:ext>
            </a:extLst>
          </p:cNvPr>
          <p:cNvSpPr>
            <a:spLocks noGrp="1"/>
          </p:cNvSpPr>
          <p:nvPr>
            <p:ph type="title"/>
          </p:nvPr>
        </p:nvSpPr>
        <p:spPr/>
        <p:txBody>
          <a:bodyPr/>
          <a:lstStyle/>
          <a:p>
            <a:r>
              <a:rPr lang="en-US" dirty="0"/>
              <a:t>Machine Learning for Malware Detection</a:t>
            </a:r>
          </a:p>
        </p:txBody>
      </p:sp>
      <p:sp>
        <p:nvSpPr>
          <p:cNvPr id="3" name="Content Placeholder 2">
            <a:extLst>
              <a:ext uri="{FF2B5EF4-FFF2-40B4-BE49-F238E27FC236}">
                <a16:creationId xmlns:a16="http://schemas.microsoft.com/office/drawing/2014/main" id="{C65B14A5-47DD-A3AA-E1D2-25E474AA2054}"/>
              </a:ext>
            </a:extLst>
          </p:cNvPr>
          <p:cNvSpPr>
            <a:spLocks noGrp="1"/>
          </p:cNvSpPr>
          <p:nvPr>
            <p:ph idx="1"/>
          </p:nvPr>
        </p:nvSpPr>
        <p:spPr/>
        <p:txBody>
          <a:bodyPr>
            <a:normAutofit fontScale="92500" lnSpcReduction="20000"/>
          </a:bodyPr>
          <a:lstStyle/>
          <a:p>
            <a:r>
              <a:rPr lang="en-US" dirty="0"/>
              <a:t>Machine learning offers advanced techniques for improving malware detection by analyzing patterns and identifying anomalies in large datasets.</a:t>
            </a:r>
          </a:p>
          <a:p>
            <a:r>
              <a:rPr lang="en-US" dirty="0"/>
              <a:t>It enables automated learning from data, allowing systems to adapt to evolving threats and detect previously unseen malware variants.</a:t>
            </a:r>
          </a:p>
          <a:p>
            <a:pPr marL="0" indent="0">
              <a:buNone/>
            </a:pPr>
            <a:r>
              <a:rPr lang="en-US" dirty="0"/>
              <a:t>Benefits of Machine Learning:</a:t>
            </a:r>
          </a:p>
          <a:p>
            <a:pPr>
              <a:buFont typeface="Wingdings" panose="05000000000000000000" pitchFamily="2" charset="2"/>
              <a:buChar char="v"/>
            </a:pPr>
            <a:r>
              <a:rPr lang="en-US" dirty="0"/>
              <a:t>Adaptability: Machine learning models can adapt to new and evolving malware threats without the need for manual updates.</a:t>
            </a:r>
          </a:p>
          <a:p>
            <a:pPr>
              <a:buFont typeface="Wingdings" panose="05000000000000000000" pitchFamily="2" charset="2"/>
              <a:buChar char="v"/>
            </a:pPr>
            <a:r>
              <a:rPr lang="en-US" dirty="0"/>
              <a:t>Scalability: Machine learning techniques can efficiently process large volumes of data, making them suitable for analyzing vast malware datasets.</a:t>
            </a:r>
          </a:p>
          <a:p>
            <a:pPr>
              <a:buFont typeface="Wingdings" panose="05000000000000000000" pitchFamily="2" charset="2"/>
              <a:buChar char="v"/>
            </a:pPr>
            <a:r>
              <a:rPr lang="en-US" dirty="0"/>
              <a:t>Efficiency: Automated analysis and learning algorithms enable efficient detection of malware, reducing the time and resources required for manual analysis.</a:t>
            </a:r>
          </a:p>
        </p:txBody>
      </p:sp>
      <p:sp>
        <p:nvSpPr>
          <p:cNvPr id="4" name="Slide Number Placeholder 3">
            <a:extLst>
              <a:ext uri="{FF2B5EF4-FFF2-40B4-BE49-F238E27FC236}">
                <a16:creationId xmlns:a16="http://schemas.microsoft.com/office/drawing/2014/main" id="{E8CA2578-8E78-C7C4-A182-F5FC203D8013}"/>
              </a:ext>
            </a:extLst>
          </p:cNvPr>
          <p:cNvSpPr>
            <a:spLocks noGrp="1"/>
          </p:cNvSpPr>
          <p:nvPr>
            <p:ph type="sldNum" sz="quarter" idx="12"/>
          </p:nvPr>
        </p:nvSpPr>
        <p:spPr/>
        <p:txBody>
          <a:bodyPr/>
          <a:lstStyle/>
          <a:p>
            <a:fld id="{8E67D506-061B-42D4-A11E-CAA767FBF3D9}" type="slidenum">
              <a:rPr lang="en-US" smtClean="0"/>
              <a:t>6</a:t>
            </a:fld>
            <a:endParaRPr lang="en-US"/>
          </a:p>
        </p:txBody>
      </p:sp>
    </p:spTree>
    <p:extLst>
      <p:ext uri="{BB962C8B-B14F-4D97-AF65-F5344CB8AC3E}">
        <p14:creationId xmlns:p14="http://schemas.microsoft.com/office/powerpoint/2010/main" val="2394173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346D1-EB7C-A120-C833-400EFE76AA2D}"/>
              </a:ext>
            </a:extLst>
          </p:cNvPr>
          <p:cNvSpPr>
            <a:spLocks noGrp="1"/>
          </p:cNvSpPr>
          <p:nvPr>
            <p:ph type="title"/>
          </p:nvPr>
        </p:nvSpPr>
        <p:spPr/>
        <p:txBody>
          <a:bodyPr/>
          <a:lstStyle/>
          <a:p>
            <a:r>
              <a:rPr lang="en-US" dirty="0"/>
              <a:t>Machine Learning Workflow:</a:t>
            </a:r>
            <a:br>
              <a:rPr lang="en-US" dirty="0"/>
            </a:br>
            <a:endParaRPr lang="en-US" dirty="0"/>
          </a:p>
        </p:txBody>
      </p:sp>
      <p:sp>
        <p:nvSpPr>
          <p:cNvPr id="3" name="Content Placeholder 2">
            <a:extLst>
              <a:ext uri="{FF2B5EF4-FFF2-40B4-BE49-F238E27FC236}">
                <a16:creationId xmlns:a16="http://schemas.microsoft.com/office/drawing/2014/main" id="{3B988566-6119-CA50-44FE-77879189273B}"/>
              </a:ext>
            </a:extLst>
          </p:cNvPr>
          <p:cNvSpPr>
            <a:spLocks noGrp="1"/>
          </p:cNvSpPr>
          <p:nvPr>
            <p:ph idx="1"/>
          </p:nvPr>
        </p:nvSpPr>
        <p:spPr/>
        <p:txBody>
          <a:bodyPr/>
          <a:lstStyle/>
          <a:p>
            <a:r>
              <a:rPr lang="en-US" dirty="0"/>
              <a:t>Data Collection: Gathering labeled datasets of known malware and benign software for training machine learning models.</a:t>
            </a:r>
          </a:p>
          <a:p>
            <a:r>
              <a:rPr lang="en-US" dirty="0"/>
              <a:t>Preprocessing: Cleaning and preprocessing the data to handle missing values, encode categorical variables, and scale numerical features.</a:t>
            </a:r>
          </a:p>
          <a:p>
            <a:r>
              <a:rPr lang="en-US" dirty="0"/>
              <a:t>Model Selection and Training: Choosing appropriate machine learning algorithms and training models on the preprocessed data.</a:t>
            </a:r>
          </a:p>
          <a:p>
            <a:r>
              <a:rPr lang="en-US" dirty="0"/>
              <a:t>Evaluation: Assessing the performance of the trained models using metrics such as accuracy, precision, recall, and F1-score.</a:t>
            </a:r>
          </a:p>
        </p:txBody>
      </p:sp>
      <p:sp>
        <p:nvSpPr>
          <p:cNvPr id="4" name="Slide Number Placeholder 3">
            <a:extLst>
              <a:ext uri="{FF2B5EF4-FFF2-40B4-BE49-F238E27FC236}">
                <a16:creationId xmlns:a16="http://schemas.microsoft.com/office/drawing/2014/main" id="{2169C88F-7E0F-E8F1-CA03-071667E9A89F}"/>
              </a:ext>
            </a:extLst>
          </p:cNvPr>
          <p:cNvSpPr>
            <a:spLocks noGrp="1"/>
          </p:cNvSpPr>
          <p:nvPr>
            <p:ph type="sldNum" sz="quarter" idx="12"/>
          </p:nvPr>
        </p:nvSpPr>
        <p:spPr/>
        <p:txBody>
          <a:bodyPr/>
          <a:lstStyle/>
          <a:p>
            <a:fld id="{8E67D506-061B-42D4-A11E-CAA767FBF3D9}" type="slidenum">
              <a:rPr lang="en-US" smtClean="0"/>
              <a:t>7</a:t>
            </a:fld>
            <a:endParaRPr lang="en-US"/>
          </a:p>
        </p:txBody>
      </p:sp>
    </p:spTree>
    <p:extLst>
      <p:ext uri="{BB962C8B-B14F-4D97-AF65-F5344CB8AC3E}">
        <p14:creationId xmlns:p14="http://schemas.microsoft.com/office/powerpoint/2010/main" val="2677831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2018-29D3-ECA2-9F2D-F139810BCB68}"/>
              </a:ext>
            </a:extLst>
          </p:cNvPr>
          <p:cNvSpPr>
            <a:spLocks noGrp="1"/>
          </p:cNvSpPr>
          <p:nvPr>
            <p:ph type="title"/>
          </p:nvPr>
        </p:nvSpPr>
        <p:spPr/>
        <p:txBody>
          <a:bodyPr/>
          <a:lstStyle/>
          <a:p>
            <a:r>
              <a:rPr lang="en-US" dirty="0"/>
              <a:t>Applications of machine learning in Cybersecurity:</a:t>
            </a:r>
            <a:br>
              <a:rPr lang="en-US" dirty="0"/>
            </a:br>
            <a:endParaRPr lang="en-US" dirty="0"/>
          </a:p>
        </p:txBody>
      </p:sp>
      <p:sp>
        <p:nvSpPr>
          <p:cNvPr id="3" name="Content Placeholder 2">
            <a:extLst>
              <a:ext uri="{FF2B5EF4-FFF2-40B4-BE49-F238E27FC236}">
                <a16:creationId xmlns:a16="http://schemas.microsoft.com/office/drawing/2014/main" id="{026E0912-CBEE-9D45-41CD-3D07BDFA4DE1}"/>
              </a:ext>
            </a:extLst>
          </p:cNvPr>
          <p:cNvSpPr>
            <a:spLocks noGrp="1"/>
          </p:cNvSpPr>
          <p:nvPr>
            <p:ph idx="1"/>
          </p:nvPr>
        </p:nvSpPr>
        <p:spPr/>
        <p:txBody>
          <a:bodyPr/>
          <a:lstStyle/>
          <a:p>
            <a:r>
              <a:rPr lang="en-US" dirty="0"/>
              <a:t>Machine learning techniques are widely used in various cybersecurity applications, including intrusion detection, threat intelligence, and vulnerability assessment.</a:t>
            </a:r>
          </a:p>
          <a:p>
            <a:r>
              <a:rPr lang="en-US" dirty="0"/>
              <a:t>In malware detection, machine learning models can complement traditional approaches and enhance overall cybersecurity posture.</a:t>
            </a:r>
          </a:p>
        </p:txBody>
      </p:sp>
      <p:sp>
        <p:nvSpPr>
          <p:cNvPr id="4" name="Slide Number Placeholder 3">
            <a:extLst>
              <a:ext uri="{FF2B5EF4-FFF2-40B4-BE49-F238E27FC236}">
                <a16:creationId xmlns:a16="http://schemas.microsoft.com/office/drawing/2014/main" id="{8E5EA47F-8908-74BC-3E99-2A3BE461256A}"/>
              </a:ext>
            </a:extLst>
          </p:cNvPr>
          <p:cNvSpPr>
            <a:spLocks noGrp="1"/>
          </p:cNvSpPr>
          <p:nvPr>
            <p:ph type="sldNum" sz="quarter" idx="12"/>
          </p:nvPr>
        </p:nvSpPr>
        <p:spPr/>
        <p:txBody>
          <a:bodyPr/>
          <a:lstStyle/>
          <a:p>
            <a:fld id="{8E67D506-061B-42D4-A11E-CAA767FBF3D9}" type="slidenum">
              <a:rPr lang="en-US" smtClean="0"/>
              <a:t>8</a:t>
            </a:fld>
            <a:endParaRPr lang="en-US"/>
          </a:p>
        </p:txBody>
      </p:sp>
    </p:spTree>
    <p:extLst>
      <p:ext uri="{BB962C8B-B14F-4D97-AF65-F5344CB8AC3E}">
        <p14:creationId xmlns:p14="http://schemas.microsoft.com/office/powerpoint/2010/main" val="179311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628B-D3EC-5F3E-6C0E-11883E8077BC}"/>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A903CB2F-0C34-59A9-0756-6CF9B9E9E0D4}"/>
              </a:ext>
            </a:extLst>
          </p:cNvPr>
          <p:cNvSpPr>
            <a:spLocks noGrp="1"/>
          </p:cNvSpPr>
          <p:nvPr>
            <p:ph idx="1"/>
          </p:nvPr>
        </p:nvSpPr>
        <p:spPr/>
        <p:txBody>
          <a:bodyPr/>
          <a:lstStyle/>
          <a:p>
            <a:r>
              <a:rPr lang="en-US" dirty="0"/>
              <a:t>The dataset is taken from the Kaggle data repository as well as UCI data repositories and is merged into a single csv file  that consists of 19611 samples of data which consists of both malware and benign.</a:t>
            </a:r>
          </a:p>
          <a:p>
            <a:r>
              <a:rPr lang="en-US" dirty="0"/>
              <a:t>Read the dataset</a:t>
            </a:r>
          </a:p>
          <a:p>
            <a:endParaRPr lang="en-US" dirty="0"/>
          </a:p>
          <a:p>
            <a:endParaRPr lang="en-US" dirty="0"/>
          </a:p>
          <a:p>
            <a:r>
              <a:rPr lang="en-US" dirty="0"/>
              <a:t>Get the info by using data.info()</a:t>
            </a:r>
          </a:p>
          <a:p>
            <a:r>
              <a:rPr lang="en-US" dirty="0"/>
              <a:t>Get the description of the data by using </a:t>
            </a:r>
            <a:r>
              <a:rPr lang="en-US" dirty="0" err="1"/>
              <a:t>data.describe</a:t>
            </a:r>
            <a:r>
              <a:rPr lang="en-US" dirty="0"/>
              <a:t>()</a:t>
            </a:r>
          </a:p>
        </p:txBody>
      </p:sp>
      <p:pic>
        <p:nvPicPr>
          <p:cNvPr id="5" name="Picture 4">
            <a:extLst>
              <a:ext uri="{FF2B5EF4-FFF2-40B4-BE49-F238E27FC236}">
                <a16:creationId xmlns:a16="http://schemas.microsoft.com/office/drawing/2014/main" id="{AA061103-3B41-8F02-4377-A83B07C0E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659" y="3741083"/>
            <a:ext cx="3857625" cy="409575"/>
          </a:xfrm>
          <a:prstGeom prst="rect">
            <a:avLst/>
          </a:prstGeom>
        </p:spPr>
      </p:pic>
      <p:sp>
        <p:nvSpPr>
          <p:cNvPr id="4" name="Slide Number Placeholder 3">
            <a:extLst>
              <a:ext uri="{FF2B5EF4-FFF2-40B4-BE49-F238E27FC236}">
                <a16:creationId xmlns:a16="http://schemas.microsoft.com/office/drawing/2014/main" id="{6CBAA7AE-E01A-B888-B254-CAB432FD398D}"/>
              </a:ext>
            </a:extLst>
          </p:cNvPr>
          <p:cNvSpPr>
            <a:spLocks noGrp="1"/>
          </p:cNvSpPr>
          <p:nvPr>
            <p:ph type="sldNum" sz="quarter" idx="12"/>
          </p:nvPr>
        </p:nvSpPr>
        <p:spPr/>
        <p:txBody>
          <a:bodyPr/>
          <a:lstStyle/>
          <a:p>
            <a:fld id="{8E67D506-061B-42D4-A11E-CAA767FBF3D9}" type="slidenum">
              <a:rPr lang="en-US" smtClean="0"/>
              <a:t>9</a:t>
            </a:fld>
            <a:endParaRPr lang="en-US"/>
          </a:p>
        </p:txBody>
      </p:sp>
    </p:spTree>
    <p:extLst>
      <p:ext uri="{BB962C8B-B14F-4D97-AF65-F5344CB8AC3E}">
        <p14:creationId xmlns:p14="http://schemas.microsoft.com/office/powerpoint/2010/main" val="7429770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295</TotalTime>
  <Words>1701</Words>
  <Application>Microsoft Office PowerPoint</Application>
  <PresentationFormat>Widescreen</PresentationFormat>
  <Paragraphs>147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Wingdings</vt:lpstr>
      <vt:lpstr>Wingdings 3</vt:lpstr>
      <vt:lpstr>Ion</vt:lpstr>
      <vt:lpstr>MALWARE DETECTION USING  MACHINE LEARNING</vt:lpstr>
      <vt:lpstr>Introduction </vt:lpstr>
      <vt:lpstr>What is malware?</vt:lpstr>
      <vt:lpstr>Common Vectors of Infection:</vt:lpstr>
      <vt:lpstr>Challenges in Malware Detection</vt:lpstr>
      <vt:lpstr>Machine Learning for Malware Detection</vt:lpstr>
      <vt:lpstr>Machine Learning Workflow: </vt:lpstr>
      <vt:lpstr>Applications of machine learning in Cybersecurity: </vt:lpstr>
      <vt:lpstr>Dataset</vt:lpstr>
      <vt:lpstr>Data Collection and Preprocessing</vt:lpstr>
      <vt:lpstr>Feature Selection</vt:lpstr>
      <vt:lpstr>Model Selection and Training</vt:lpstr>
      <vt:lpstr>Splitting the Dataset and training the models </vt:lpstr>
      <vt:lpstr>10-Fold Cross Validation</vt:lpstr>
      <vt:lpstr>Model Evaluation: </vt:lpstr>
      <vt:lpstr>Metrics for Model Evaluation: </vt:lpstr>
      <vt:lpstr>Algorithms used</vt:lpstr>
      <vt:lpstr>Random Forest Classifier: </vt:lpstr>
      <vt:lpstr>Decision Tree Classifier:</vt:lpstr>
      <vt:lpstr>Support Vector Machine (SVM):</vt:lpstr>
      <vt:lpstr>Logistic Regression:</vt:lpstr>
      <vt:lpstr>CONCLUSION</vt:lpstr>
      <vt:lpstr>Future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  USING  MACHINE LEARNING</dc:title>
  <dc:creator>Gopi Nagabhiru</dc:creator>
  <cp:lastModifiedBy>Gopi Nagabhiru</cp:lastModifiedBy>
  <cp:revision>5</cp:revision>
  <dcterms:created xsi:type="dcterms:W3CDTF">2024-04-23T07:27:43Z</dcterms:created>
  <dcterms:modified xsi:type="dcterms:W3CDTF">2024-04-23T20:09:33Z</dcterms:modified>
</cp:coreProperties>
</file>