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69"/>
  </p:notesMasterIdLst>
  <p:handoutMasterIdLst>
    <p:handoutMasterId r:id="rId70"/>
  </p:handoutMasterIdLst>
  <p:sldIdLst>
    <p:sldId id="265" r:id="rId5"/>
    <p:sldId id="259" r:id="rId6"/>
    <p:sldId id="298" r:id="rId7"/>
    <p:sldId id="280" r:id="rId8"/>
    <p:sldId id="299" r:id="rId9"/>
    <p:sldId id="300" r:id="rId10"/>
    <p:sldId id="281" r:id="rId11"/>
    <p:sldId id="285" r:id="rId12"/>
    <p:sldId id="301" r:id="rId13"/>
    <p:sldId id="286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0" r:id="rId32"/>
    <p:sldId id="319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1" r:id="rId53"/>
    <p:sldId id="342" r:id="rId54"/>
    <p:sldId id="343" r:id="rId55"/>
    <p:sldId id="344" r:id="rId56"/>
    <p:sldId id="368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838"/>
    <a:srgbClr val="FFFFFF"/>
    <a:srgbClr val="FF99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86486" autoAdjust="0"/>
  </p:normalViewPr>
  <p:slideViewPr>
    <p:cSldViewPr snapToGrid="0" showGuides="1">
      <p:cViewPr varScale="1">
        <p:scale>
          <a:sx n="85" d="100"/>
          <a:sy n="85" d="100"/>
        </p:scale>
        <p:origin x="-1291" y="-77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71134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SAP BW 				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Extractors – Content &amp; Generic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09-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46538" cy="158750"/>
        </p:xfrm>
        <a:graphic>
          <a:graphicData uri="http://schemas.openxmlformats.org/presentationml/2006/ole">
            <p:oleObj spid="_x0000_s14347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16395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17419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18443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1946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2049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15371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4334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3976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=""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46538" cy="158750"/>
        </p:xfrm>
        <a:graphic>
          <a:graphicData uri="http://schemas.openxmlformats.org/presentationml/2006/ole">
            <p:oleObj spid="_x0000_s13323" name="think-cell Slide" r:id="rId2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2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5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0" y="2959926"/>
            <a:ext cx="5499463" cy="10981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ERP &amp; SAP Overview</a:t>
            </a:r>
            <a:endParaRPr lang="en-US" sz="3600" dirty="0"/>
          </a:p>
        </p:txBody>
      </p:sp>
      <p:sp>
        <p:nvSpPr>
          <p:cNvPr id="3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533400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long reporting hours and huge costs could be avoided with</a:t>
            </a:r>
          </a:p>
          <a:p>
            <a:pPr>
              <a:buNone/>
            </a:pPr>
            <a:r>
              <a:rPr lang="en-US" dirty="0" smtClean="0"/>
              <a:t>   ERP</a:t>
            </a:r>
          </a:p>
          <a:p>
            <a:r>
              <a:rPr lang="en-US" dirty="0" smtClean="0"/>
              <a:t>In summary, in its most basic form an ERP system will bring core </a:t>
            </a:r>
          </a:p>
          <a:p>
            <a:pPr>
              <a:buNone/>
            </a:pPr>
            <a:r>
              <a:rPr lang="en-US" dirty="0" smtClean="0"/>
              <a:t>  business functionality into one concise, integrated system that will </a:t>
            </a:r>
          </a:p>
          <a:p>
            <a:pPr>
              <a:buNone/>
            </a:pPr>
            <a:r>
              <a:rPr lang="en-US" dirty="0" smtClean="0"/>
              <a:t>  save time, money and stress for you and your business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" y="3522618"/>
            <a:ext cx="7406639" cy="276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ERP?(Continued…)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0788"/>
            <a:ext cx="9144000" cy="487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Challenges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ERP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608" y="1410789"/>
            <a:ext cx="8557261" cy="48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Saves time and expenses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Allows faster decision-making by the management, utilizing the data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and reporting tools designed in the systems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Single data source and sharing of data among all the units of an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organization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Helps in tracking every transaction that takes place in an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organization, from starting till 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Supplies real-time information whenever required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synchronized information transfer in between different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functional areas such as sales, marketing, finance, manufacturing,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human resource, logistics, etc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Im</a:t>
            </a:r>
            <a:r>
              <a:rPr lang="ru-RU" dirty="0" smtClean="0">
                <a:solidFill>
                  <a:schemeClr val="tx1"/>
                </a:solidFill>
              </a:rPr>
              <a:t>proved cost control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ERP(continued…)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Gives Accounts Payable personnel increased control of invoicing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and payment processing and </a:t>
            </a:r>
            <a:r>
              <a:rPr lang="en-US" dirty="0" smtClean="0">
                <a:solidFill>
                  <a:schemeClr val="tx1"/>
                </a:solidFill>
              </a:rPr>
              <a:t>hence</a:t>
            </a:r>
            <a:r>
              <a:rPr lang="ru-RU" dirty="0" smtClean="0">
                <a:solidFill>
                  <a:schemeClr val="tx1"/>
                </a:solidFill>
              </a:rPr>
              <a:t> boosting their productivity </a:t>
            </a:r>
            <a:r>
              <a:rPr lang="en-US" dirty="0" smtClean="0">
                <a:solidFill>
                  <a:schemeClr val="tx1"/>
                </a:solidFill>
              </a:rPr>
              <a:t>&amp;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eliminating their reliance on computer personnel for these operations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Greater accuracy of information with detailed content, better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presentation, satisfactory for the auditors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Faster response and follow-up on customers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More efficient cash collection. Better monitoring and quicker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resolution of queries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Enables quick response to change in business operations 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market conditions. Helps to achieve competitive advantage by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improving its business process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ERP(continued…)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Improves supply-demand linkage with remote locations and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branches in different countries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Provides a unified customer database usable by all applications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Improves International operations by supporting a variety of tax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structures, invoicing schemes, multiple currencies, multiple period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ru-RU" dirty="0" smtClean="0">
                <a:solidFill>
                  <a:schemeClr val="tx1"/>
                </a:solidFill>
              </a:rPr>
              <a:t>accounting and languages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ERP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Sometimes business processes critical to an organization are to be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re-engineered to align them with an ERP solution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of complex integration can be very high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Switching from one ERP solution to another increases the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implementation cost even further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End-users are to be trained for their daily operations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Customization is not preferred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Software Package(SAP)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ru-RU" dirty="0" smtClean="0">
                <a:solidFill>
                  <a:schemeClr val="tx1"/>
                </a:solidFill>
              </a:rPr>
              <a:t>SAP AG</a:t>
            </a:r>
            <a:r>
              <a:rPr lang="en-US" dirty="0" smtClean="0">
                <a:solidFill>
                  <a:schemeClr val="tx1"/>
                </a:solidFill>
              </a:rPr>
              <a:t>(a German Company)</a:t>
            </a:r>
            <a:r>
              <a:rPr lang="ru-RU" dirty="0" smtClean="0">
                <a:solidFill>
                  <a:schemeClr val="tx1"/>
                </a:solidFill>
              </a:rPr>
              <a:t> has developed an ERP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package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  called SAP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company has over 335,000 customers in over 180 countries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SAP looked at the entire business as a single entity when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developing this software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ru-RU" dirty="0" smtClean="0">
                <a:solidFill>
                  <a:schemeClr val="tx1"/>
                </a:solidFill>
              </a:rPr>
              <a:t>as a number of Application Modules in the package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Each of the modules has a number of components, each taking care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 of specific functionalities of any normal business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278" y="4439194"/>
            <a:ext cx="3685903" cy="169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6703" y="4493623"/>
            <a:ext cx="2209800" cy="182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02229" y="2868486"/>
            <a:ext cx="5499463" cy="10981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Modules of SAP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5551714"/>
            <a:ext cx="8347166" cy="731520"/>
          </a:xfrm>
          <a:prstGeom prst="rect">
            <a:avLst/>
          </a:prstGeom>
          <a:solidFill>
            <a:srgbClr val="B2E838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FI-Finance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509421"/>
          <a:ext cx="8286808" cy="3962400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400766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103054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Accounts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Debtors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Creditors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29009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General ledger</a:t>
                      </a:r>
                      <a:r>
                        <a:rPr lang="en-US" sz="2200" baseline="0" dirty="0" smtClean="0"/>
                        <a:t> accounting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Accounts payable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Accounts receivable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Bank accounting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Travel management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Asset accounting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Lease accounting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1885" y="5556142"/>
            <a:ext cx="828185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FI contains the functionalities for the administration, processing and reporting of all accounting data</a:t>
            </a:r>
            <a:endParaRPr lang="en-US" sz="2200" dirty="0">
              <a:latin typeface="Arial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/>
            <a:r>
              <a:rPr lang="en-US" dirty="0" smtClean="0">
                <a:solidFill>
                  <a:schemeClr val="tx1"/>
                </a:solidFill>
              </a:rPr>
              <a:t>Need for ERP</a:t>
            </a:r>
          </a:p>
          <a:p>
            <a:pPr marL="236538" indent="-236538"/>
            <a:r>
              <a:rPr lang="en-US" dirty="0" smtClean="0">
                <a:solidFill>
                  <a:schemeClr val="tx1"/>
                </a:solidFill>
              </a:rPr>
              <a:t>What is ERP?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Example Scenario</a:t>
            </a:r>
            <a:endParaRPr lang="en-US" sz="2200" dirty="0">
              <a:solidFill>
                <a:schemeClr val="tx1"/>
              </a:solidFill>
            </a:endParaRP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Business Challenges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Examples of ERP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Benefits of ERP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Disadvantages of ERP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ERP Software Package(SAP)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Modules of SAP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Example of integration of different modules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Businesses on SAP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Common Client Roles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760" y="5551714"/>
            <a:ext cx="8347166" cy="731520"/>
          </a:xfrm>
          <a:prstGeom prst="rect">
            <a:avLst/>
          </a:prstGeom>
          <a:solidFill>
            <a:srgbClr val="B2E838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CO-Controlling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2696" y="1469817"/>
          <a:ext cx="8360230" cy="3885013"/>
        </p:xfrm>
        <a:graphic>
          <a:graphicData uri="http://schemas.openxmlformats.org/drawingml/2006/table">
            <a:tbl>
              <a:tblPr firstRow="1" bandRow="1"/>
              <a:tblGrid>
                <a:gridCol w="1873845"/>
                <a:gridCol w="6486385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center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Profit center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element accounting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Cost center accounting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Internal order  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Activity based costing 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Product cost controlling 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Profitability analysis 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8824" y="5556142"/>
            <a:ext cx="834716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CO is the module for the coordination, monitoring and optimization of the processes regarding costs </a:t>
            </a:r>
            <a:endParaRPr lang="en-US" sz="2200" dirty="0">
              <a:latin typeface="Arial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(Body)"/>
              </a:rPr>
              <a:t>PS supports projects in planning and execution of financial and logistics activities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34" charset="-128"/>
                <a:cs typeface="Arial" charset="0"/>
              </a:rPr>
              <a:t>PS-Project Systems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71600"/>
          <a:ext cx="8286808" cy="3885013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Structures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Resources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planning</a:t>
                      </a:r>
                    </a:p>
                    <a:p>
                      <a:pPr lvl="1">
                        <a:buClr>
                          <a:srgbClr val="C0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1800" baseline="0" dirty="0" smtClean="0"/>
                        <a:t>Costs</a:t>
                      </a:r>
                    </a:p>
                    <a:p>
                      <a:pPr lvl="1">
                        <a:buClr>
                          <a:srgbClr val="C00000"/>
                        </a:buClr>
                        <a:buFont typeface="Wingdings" pitchFamily="2" charset="2"/>
                        <a:buChar char="§"/>
                      </a:pPr>
                      <a:r>
                        <a:rPr lang="en-US" sz="1800" baseline="0" dirty="0" smtClean="0"/>
                        <a:t> Tasks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Production 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Purchasing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Forecasting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SD supports the sales and distribution processes</a:t>
            </a:r>
            <a:endParaRPr lang="en-US" sz="2200" dirty="0">
              <a:latin typeface="Arial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SD-Sales &amp; Distribution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31686"/>
          <a:ext cx="8281851" cy="3969592"/>
        </p:xfrm>
        <a:graphic>
          <a:graphicData uri="http://schemas.openxmlformats.org/drawingml/2006/table">
            <a:tbl>
              <a:tblPr firstRow="1" bandRow="1"/>
              <a:tblGrid>
                <a:gridCol w="1856277"/>
                <a:gridCol w="6425574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Customer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Prices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Conditions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Sales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Shipping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Customer service management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Foreign trade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Billing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Availability check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MM covers the purchasing of material and services as well as the inventory management</a:t>
            </a:r>
            <a:endParaRPr lang="en-US" sz="2200" dirty="0">
              <a:latin typeface="Arial(Body)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34" charset="-128"/>
                <a:cs typeface="Arial" charset="0"/>
              </a:rPr>
              <a:t>MM-Material Management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71600"/>
          <a:ext cx="8286808" cy="3857652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Material Master 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Vendor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Consumption based planning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Purchasing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Suppliers Workbench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External</a:t>
                      </a:r>
                      <a:r>
                        <a:rPr lang="en-US" sz="2200" baseline="0" dirty="0" smtClean="0"/>
                        <a:t> Service Management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 pitchFamily="34" charset="0"/>
              </a:rPr>
              <a:t>WM supports the logistics processes within the warehouse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34" charset="-128"/>
                <a:cs typeface="Arial" charset="0"/>
              </a:rPr>
              <a:t>WM-Warehouse Management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371600"/>
          <a:ext cx="8286808" cy="3857652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Warehouse</a:t>
                      </a: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Warehouse movements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Goods receipt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Goods issue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Stock transfer and replenishment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Hazardous materials</a:t>
                      </a:r>
                      <a:endParaRPr lang="en-US" sz="2200" dirty="0" smtClean="0"/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Cycle counting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PM-Plant Maintenance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2034" y="1397000"/>
          <a:ext cx="8220892" cy="3857652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363504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Equipments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Technical objects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Preventive maintenance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order management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Work clearance maintenance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Warranty claim processing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Plant maintenance projects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PM takes care about the maintenance of plants, machines and technical objects</a:t>
            </a:r>
            <a:endParaRPr lang="en-US" sz="2200" dirty="0">
              <a:latin typeface="Arial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QM-Quality Management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8971" y="1384664"/>
          <a:ext cx="8220892" cy="3911000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363504"/>
              </a:tblGrid>
              <a:tr h="433967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689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Inspection plan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 equipment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Inspection characteristics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Inspection methods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02014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Quality planning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Quality inspection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Quality control 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 equipment management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QM supports the quality management according ISO 9000</a:t>
            </a:r>
            <a:endParaRPr lang="en-US" sz="2200" dirty="0">
              <a:latin typeface="Arial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HR-Human Resources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2034" y="1397000"/>
          <a:ext cx="8220892" cy="3857652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363504"/>
              </a:tblGrid>
              <a:tr h="433912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991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Human resources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Contracts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235382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Personnel management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Personal time management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Payroll 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Training and event management 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HR supports all the processes about the employees</a:t>
            </a:r>
            <a:endParaRPr lang="en-US" sz="2200" dirty="0">
              <a:latin typeface="Arial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Industry Solutions</a:t>
            </a:r>
            <a:endParaRPr 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81000" y="1600200"/>
            <a:ext cx="4678363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Aerospace/Defense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Automotive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Banking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Chemicals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Consumer Products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Engineering/Construction 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Financial Svc Provider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Healthcare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High Tech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Higher Education/Research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Insurance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48200" y="1524000"/>
            <a:ext cx="4678363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Media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Mill Products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Mining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Oil &amp; Gas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Pharmaceuticals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Public Sector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Retail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Service Providers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Telecommunications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Utilities</a:t>
            </a:r>
          </a:p>
          <a:p>
            <a:pPr indent="-342900" defTabSz="914342">
              <a:spcBef>
                <a:spcPct val="20000"/>
              </a:spcBef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/>
              <a:t>…so 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IS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The IS modules are extensions of R/3 and provide additional functionalities for specific industries</a:t>
            </a:r>
            <a:endParaRPr lang="en-US" sz="2200" dirty="0">
              <a:latin typeface="Arial(Body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909" y="1292497"/>
          <a:ext cx="8286808" cy="3810000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206289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7213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IS Automotive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KANBAN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JIT Outbound/Inbound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Vehicle management 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5049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IS Oil and Gas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Transport planning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Trader’s and scheduler’s workbench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9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IS Utilities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Energy data management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Contract management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389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IS Retail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Retail</a:t>
                      </a:r>
                    </a:p>
                    <a:p>
                      <a:pPr marL="0" algn="l" defTabSz="914342" rtl="0" eaLnBrk="1" latinLnBrk="0" hangingPunct="1"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Promotions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369260"/>
            <a:ext cx="6793764" cy="4643751"/>
          </a:xfrm>
        </p:spPr>
        <p:txBody>
          <a:bodyPr/>
          <a:lstStyle/>
          <a:p>
            <a:pPr marL="236538" indent="-236538"/>
            <a:r>
              <a:rPr lang="en-US" dirty="0" smtClean="0">
                <a:solidFill>
                  <a:schemeClr val="tx1"/>
                </a:solidFill>
              </a:rPr>
              <a:t>Additional Client Roles</a:t>
            </a:r>
          </a:p>
          <a:p>
            <a:pPr marL="236538" indent="-236538"/>
            <a:r>
              <a:rPr lang="en-US" dirty="0" smtClean="0">
                <a:solidFill>
                  <a:schemeClr val="tx1"/>
                </a:solidFill>
              </a:rPr>
              <a:t>Sample SAP System Landscape</a:t>
            </a:r>
          </a:p>
          <a:p>
            <a:pPr marL="236538" indent="-236538"/>
            <a:r>
              <a:rPr lang="en-US" dirty="0" smtClean="0">
                <a:solidFill>
                  <a:schemeClr val="tx1"/>
                </a:solidFill>
              </a:rPr>
              <a:t>Transport Request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Transport Migration</a:t>
            </a:r>
            <a:endParaRPr lang="en-US" sz="2200" dirty="0">
              <a:solidFill>
                <a:schemeClr val="tx1"/>
              </a:solidFill>
            </a:endParaRP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SAP R/3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Understanding different SAP Layers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SAP Releases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Enhancement &amp; Support Packages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Different types of SAP Projects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Testing Phases in SAP Projects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Customization 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Transaction Code</a:t>
            </a:r>
          </a:p>
          <a:p>
            <a:pPr marL="290513" indent="-290513"/>
            <a:r>
              <a:rPr lang="en-US" dirty="0" smtClean="0">
                <a:solidFill>
                  <a:schemeClr val="tx1"/>
                </a:solidFill>
              </a:rPr>
              <a:t>Ways of accessing an application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APO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412378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APO contains a fully integrated pallet of functions for the planning and execution of supply chain processes</a:t>
            </a:r>
            <a:endParaRPr lang="en-US" sz="2200" dirty="0">
              <a:latin typeface="Arial(Body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909" y="1292497"/>
          <a:ext cx="8286808" cy="4096512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206289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Locations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Transportation lanes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5049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Demand planning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Supply network &amp; Service Parts planning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Production planning and detailed scheduling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availability check</a:t>
                      </a:r>
                    </a:p>
                    <a:p>
                      <a:pPr marL="0" indent="-342900" algn="l" defTabSz="914342" rtl="0" eaLnBrk="1" latinLnBrk="0" hangingPunct="1">
                        <a:spcBef>
                          <a:spcPct val="20000"/>
                        </a:spcBef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Transportation management</a:t>
                      </a: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CRM-Customer Relationship Management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Arial(Body)"/>
              </a:rPr>
              <a:t>CRM supports all customer-focused business areas, from marketing to sales and service, as well as customer interaction channels, such as the interaction center, the Internet, and mobile clients</a:t>
            </a:r>
            <a:endParaRPr lang="en-US" sz="2000" dirty="0">
              <a:latin typeface="Arial(Body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909" y="1292497"/>
          <a:ext cx="8286808" cy="3962400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206289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Business partners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Products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Product catalogues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5049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Account planning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Activity</a:t>
                      </a:r>
                      <a:r>
                        <a:rPr lang="en-US" sz="2200" baseline="0" dirty="0" smtClean="0"/>
                        <a:t> and Opportunity management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Credit management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Contracts and agreements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Sales transactions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Service contracts and service plans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Service processes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SRM-Supplier Relationship Management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SRM provides methods to coordinate and optimize the business processes with the  key suppliers </a:t>
            </a:r>
            <a:endParaRPr lang="en-US" sz="2200" dirty="0">
              <a:latin typeface="Arial(Body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909" y="1292497"/>
          <a:ext cx="8286808" cy="3251178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206289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3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Basic data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dirty="0" smtClean="0"/>
                        <a:t> Catalogs</a:t>
                      </a: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5049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Functions</a:t>
                      </a:r>
                      <a:endParaRPr lang="en-US" sz="2200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Catalog content management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Self-service procurement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Service procurement</a:t>
                      </a:r>
                      <a:endParaRPr lang="en-US" sz="2200" baseline="0" dirty="0"/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smtClean="0"/>
                        <a:t>Plan-driven procurement with supplier  integration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sz="2200" baseline="0" dirty="0" smtClean="0"/>
                        <a:t> Spend analyses</a:t>
                      </a:r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BW-Business Warehouse/BI-Business Intelligence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334001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Data warehousing in BI represents the integration, transformation, consolidation, cleanup, and storage of data.</a:t>
            </a:r>
            <a:endParaRPr lang="en-US" sz="2200" dirty="0">
              <a:latin typeface="Arial(Body)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909" y="1292497"/>
          <a:ext cx="8286808" cy="1788138"/>
        </p:xfrm>
        <a:graphic>
          <a:graphicData uri="http://schemas.openxmlformats.org/drawingml/2006/table">
            <a:tbl>
              <a:tblPr firstRow="1" bandRow="1"/>
              <a:tblGrid>
                <a:gridCol w="1857388"/>
                <a:gridCol w="6429420"/>
              </a:tblGrid>
              <a:tr h="206289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Type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Topics</a:t>
                      </a:r>
                      <a:endParaRPr lang="en-US" sz="2200" b="1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38">
                <a:tc>
                  <a:txBody>
                    <a:bodyPr/>
                    <a:lstStyle/>
                    <a:p>
                      <a:r>
                        <a:rPr lang="en-US" dirty="0" smtClean="0"/>
                        <a:t>Basic data</a:t>
                      </a:r>
                      <a:endParaRPr lang="en-US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dirty="0" smtClean="0"/>
                        <a:t> Info cubes</a:t>
                      </a:r>
                      <a:endParaRPr lang="en-US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mpd="sng">
                      <a:solidFill>
                        <a:prstClr val="black"/>
                      </a:solidFill>
                      <a:prstDash val="solid"/>
                    </a:lnB>
                  </a:tcPr>
                </a:tc>
              </a:tr>
              <a:tr h="504937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Reports</a:t>
                      </a:r>
                    </a:p>
                    <a:p>
                      <a:pPr>
                        <a:buClr>
                          <a:srgbClr val="00B0F0"/>
                        </a:buClr>
                        <a:buFont typeface="Wingdings" pitchFamily="2" charset="2"/>
                        <a:buChar char="§"/>
                      </a:pPr>
                      <a:r>
                        <a:rPr lang="en-US" dirty="0" smtClean="0"/>
                        <a:t> Analysis</a:t>
                      </a:r>
                      <a:endParaRPr lang="en-US" dirty="0"/>
                    </a:p>
                  </a:txBody>
                  <a:tcPr>
                    <a:lnL w="9525" cmpd="sng">
                      <a:solidFill>
                        <a:prstClr val="black"/>
                      </a:solidFill>
                      <a:prstDash val="solid"/>
                    </a:lnL>
                    <a:lnR w="9525" cmpd="sng">
                      <a:solidFill>
                        <a:prstClr val="black"/>
                      </a:solidFill>
                      <a:prstDash val="solid"/>
                    </a:lnR>
                    <a:lnT w="9525" cmpd="sng">
                      <a:solidFill>
                        <a:prstClr val="black"/>
                      </a:solidFill>
                      <a:prstDash val="soli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3955" y="3936275"/>
            <a:ext cx="8286750" cy="883920"/>
          </a:xfrm>
          <a:prstGeom prst="rect">
            <a:avLst/>
          </a:prstGeom>
          <a:solidFill>
            <a:srgbClr val="B2E83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Arial(Body)"/>
              </a:rPr>
              <a:t>ABAP is the SAP internal programming language</a:t>
            </a:r>
            <a:endParaRPr lang="en-US" sz="2200" dirty="0">
              <a:latin typeface="Arial(Body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451" y="1737360"/>
            <a:ext cx="82034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 smtClean="0"/>
              <a:t>Programming language developed by SAP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 smtClean="0"/>
              <a:t>Strong integration of OPEN SQL for managing large data sets 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itchFamily="2" charset="2"/>
              <a:buChar char="§"/>
            </a:pPr>
            <a:r>
              <a:rPr lang="en-US" sz="2200" dirty="0" smtClean="0"/>
              <a:t> SAP Script is used for forms</a:t>
            </a:r>
          </a:p>
          <a:p>
            <a:endParaRPr lang="en-US" sz="1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integration of different modules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824" y="1463041"/>
            <a:ext cx="8366416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84663"/>
            <a:ext cx="914400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Businesses on SAP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Client Roles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745" y="1338807"/>
            <a:ext cx="8162244" cy="485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Client Roles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834" y="1149772"/>
            <a:ext cx="7965977" cy="505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SAP System Landscape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875" y="1436914"/>
            <a:ext cx="9128125" cy="480713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for ERP</a:t>
            </a:r>
            <a:endParaRPr lang="en-US" sz="2400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97725"/>
            <a:ext cx="9144000" cy="487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kind of 'Container / Collection' of changes that are made in the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development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changes are done in the development system and then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transported to the Quality system via the Transport Request and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similarly from Quality to subsequent systems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Naming convention: </a:t>
            </a:r>
            <a:r>
              <a:rPr lang="en-US" b="1" dirty="0" smtClean="0">
                <a:solidFill>
                  <a:schemeClr val="tx1"/>
                </a:solidFill>
              </a:rPr>
              <a:t>&lt;SID&gt;K&lt;Number&gt; 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i="1" dirty="0" smtClean="0">
                <a:solidFill>
                  <a:schemeClr val="tx1"/>
                </a:solidFill>
              </a:rPr>
              <a:t>Not modifiable by system</a:t>
            </a:r>
          </a:p>
          <a:p>
            <a:pPr>
              <a:buNone/>
            </a:pPr>
            <a:r>
              <a:rPr lang="en-US" i="1" dirty="0" smtClean="0">
                <a:solidFill>
                  <a:schemeClr val="tx1"/>
                </a:solidFill>
              </a:rPr>
              <a:t>  administrators</a:t>
            </a:r>
            <a:r>
              <a:rPr lang="en-US" dirty="0" smtClean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SID</a:t>
            </a:r>
            <a:r>
              <a:rPr lang="en-US" dirty="0" smtClean="0">
                <a:solidFill>
                  <a:schemeClr val="tx1"/>
                </a:solidFill>
              </a:rPr>
              <a:t> – System ID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 – Is fixed keyword/alphabet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Number</a:t>
            </a:r>
            <a:r>
              <a:rPr lang="en-US" dirty="0" smtClean="0">
                <a:solidFill>
                  <a:schemeClr val="tx1"/>
                </a:solidFill>
              </a:rPr>
              <a:t> – can be anything from 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     a range starting with 900001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8937" y="4167052"/>
            <a:ext cx="4389120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Migration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23851"/>
            <a:ext cx="9144000" cy="485938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R/3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 signifies Real-time system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 represents 3-tier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is a 3 tier architecture consisting of 3 layers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Presentation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Application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 simple words, it’s a client server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is the former name and it was renamed SAP ERP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It was later renamed Enterprise Central Component or ECC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Successor software to SAP R/3 is known as SAP ERP Central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Component (ECC)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different SAP Layers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4034" y="1175658"/>
            <a:ext cx="722376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Contains the software components that make up the SAPgui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(graphical user interface).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Interface between the R/3 System and its users. The R/3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System uses the SAPgui to provide an intuitive graphical user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interface for entering and displaying data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084593"/>
            <a:ext cx="81375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3446" y="3213463"/>
            <a:ext cx="5844794" cy="312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Application server is built to process business-logic.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Workload is distributed among multiple application servers. With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multiple application servers, the user can get the output more quickly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Application server exists at a remote a location as compared to the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location of the user PC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Consists of a central database system containing all of the data in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the R/3 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Database and Application may exist on the same or different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physical location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has manufactured its own database named HANA which is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compatible with all major databases such as Oracle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0719" y="3727722"/>
            <a:ext cx="2573383" cy="255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1" y="1251666"/>
            <a:ext cx="7916090" cy="49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Diagrammatic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Users can access SAP system in two ways:-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Through SAP GUI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Through Web browser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It's called front-end. Only the front-end is installed in the user's PC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not the application/database servers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Front-end takes the user's requests to database server and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application servers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103" y="4476205"/>
            <a:ext cx="1295400" cy="1517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1360" y="4295502"/>
            <a:ext cx="52482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dirty="0" smtClean="0"/>
              <a:t>Accessing SAP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SAP R/1 System RF: 1973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R/2 Mainframe System: 1979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 Enterprise Edition 1.0 A: July 1992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4.0B (SAP R/3 4.0B): 06 April 1998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3.1l (SAP R/3 3.1I): 11 May 1998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4.3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4.5B (SAP R/3 4.5B): 29 March 1999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4.6B (SAP R/3 4.6B): 06 December 1999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4.6C (SAP R/3 4.6C): 03 April 2000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Edition 4.6F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R/3 ENTERPRISE 47X110: 15 July 2002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ERP(continued…)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7" y="1410790"/>
            <a:ext cx="8863379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SAP R/3 ENTERPRISE 47X200: 22 September 2003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ERP Central Component (ECC) 5.0: 21 June 2004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ERP Central Component (ECC) 6.0: 24 October 2005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SAP enhancement package 1 for SAP ERP 6.0 (EHP1 FOR SAP ERP 6.0): 21 December 2006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SAP enhancement package 2 for SAP ERP 6.0 (EHP2 FOR SAP ERP 6.0): 27 July 2007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SAP enhancement package 3 for SAP ERP 6.0 (EHP3 FOR SAP ERP 6.0): 07 December 2007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SAP enhancement package 4 for SAP ERP 6.0 (EHP4 FOR SAP ERP 6.0): 21 November 2008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SAP enhancement package 4 for SAP ERP 6.0 on SAP enhancement package for SAP NetWeaver 7.0 (EHP4 FOR SAP ERP 6.0 / NW7.01): 21 November 2008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SAP enhancement package 5 for SAP ERP 6.0 (EHP5 FOR SAP ERP 6.0): 12 July 2010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164" lvl="2" indent="-166189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SAP enhancement package 6 for SAP ERP 6.0 (EHP6 FOR SAP ERP 6.0): 24</a:t>
            </a:r>
          </a:p>
          <a:p>
            <a:pPr marL="166189" lvl="1" indent="-166189">
              <a:buClr>
                <a:srgbClr val="C00000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      August 2011</a:t>
            </a:r>
          </a:p>
          <a:p>
            <a:pPr marL="347164" lvl="2" indent="-166189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800" dirty="0" smtClean="0"/>
              <a:t>SAP enhancement package 7 for SAP ERP 6.0 (EHP7 FOR SAP ERP 6.0): 13</a:t>
            </a:r>
          </a:p>
          <a:p>
            <a:pPr marL="166189" lvl="1" indent="-166189">
              <a:buClr>
                <a:srgbClr val="C00000"/>
              </a:buClr>
              <a:buNone/>
            </a:pPr>
            <a:r>
              <a:rPr lang="en-US" dirty="0" smtClean="0"/>
              <a:t>      August 2013</a:t>
            </a:r>
          </a:p>
          <a:p>
            <a:pPr marL="347164" lvl="2" indent="-166189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800" dirty="0" smtClean="0"/>
              <a:t>SAP Fiori 1.0 for SAP ERP (UI FOR EHP7 FOR SAP ERP 6.0): 29 November 2013</a:t>
            </a:r>
          </a:p>
          <a:p>
            <a:pPr marL="347164" lvl="2" indent="-166189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1800" dirty="0" smtClean="0"/>
              <a:t>SAP enhancement package 8 for SAP ERP 6.0 (EHP8 FOR SAP ERP 6.0): 20</a:t>
            </a:r>
          </a:p>
          <a:p>
            <a:pPr marL="166189" lvl="1" indent="-166189">
              <a:buClr>
                <a:srgbClr val="C00000"/>
              </a:buClr>
              <a:buNone/>
            </a:pPr>
            <a:r>
              <a:rPr lang="en-US" dirty="0" smtClean="0"/>
              <a:t>     January 2016</a:t>
            </a:r>
          </a:p>
          <a:p>
            <a:pPr marL="166189" lvl="1" indent="-166189">
              <a:buClr>
                <a:srgbClr val="C00000"/>
              </a:buClr>
              <a:buNone/>
            </a:pPr>
            <a:endParaRPr lang="en-US" dirty="0" smtClean="0"/>
          </a:p>
          <a:p>
            <a:pPr marL="166189" lvl="1" indent="-166189">
              <a:buClr>
                <a:srgbClr val="C00000"/>
              </a:buClr>
            </a:pPr>
            <a:endParaRPr lang="en-US" dirty="0" smtClean="0">
              <a:solidFill>
                <a:schemeClr val="tx1"/>
              </a:solidFill>
            </a:endParaRPr>
          </a:p>
          <a:p>
            <a:pPr marL="166189" lvl="1" indent="-166189">
              <a:buClr>
                <a:srgbClr val="C00000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Enhancement &amp; Support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Enhancement packs, meanwhile, are updates within versions, but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they can be relatively major updates and introduce new features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Support packages are bundles of fixes to existing functionality and don't usually (but can!) introduce new functionality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82880" y="2881549"/>
            <a:ext cx="7641771" cy="109815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 types of SAP Projects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Client wants to implement SAP Module(Ex: HCM/MM/SD/FI/CO etc)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for the first time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Consultant from various modules do configuration based on their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requirements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Role of consultants are: 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Prepare interfaces/RFC’s to interact with Sap/3rd party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Data migration from Legacy system to SAP system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Configuration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Integration of several modules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Document preparation 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End user training, etc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4010297"/>
            <a:ext cx="3474720" cy="220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After implementation of SAP modules customer/business need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assistance of consultants in their  day to day business operations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users raise their issues, errors, etc through a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ticket handling tool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Ticket Handling Tool is a must which helps to track the status of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tickets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 of Ticket Handling Tool are: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HP ALM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BMC Remedy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SM7, etc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3783" y="3381897"/>
            <a:ext cx="3004457" cy="289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Company  has upgraded/implemented one or more modules of SAP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for one country &amp; wants to do the same or similar upgrade or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implementation for different countries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331029"/>
            <a:ext cx="51911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Customers are moving from the older versions of ECC to new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versions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 : Company migrating from older versions like 4.5,4.6b, 4.6c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to ECC 5.0 /  ECC 6.0 . SAP HR EHP3 to SAP HR EHP 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58" y="3393237"/>
            <a:ext cx="4728755" cy="282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566" y="4434331"/>
            <a:ext cx="2168434" cy="2162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Phases in SAP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Unit Testing: </a:t>
            </a:r>
            <a:r>
              <a:rPr lang="en-US" dirty="0" smtClean="0">
                <a:solidFill>
                  <a:schemeClr val="tx1"/>
                </a:solidFill>
              </a:rPr>
              <a:t>Standalone tests of the various SAP modules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System Integration Testing:</a:t>
            </a:r>
            <a:r>
              <a:rPr lang="en-US" dirty="0" smtClean="0">
                <a:solidFill>
                  <a:schemeClr val="tx1"/>
                </a:solidFill>
              </a:rPr>
              <a:t> Proper Business Process is followed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in this wherein Consultants from different modules do the testing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together. For example 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 Step would be of SAP SD, 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 would be of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SAP MM and 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of SAP PP and so on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User Acceptance Testing: </a:t>
            </a:r>
            <a:r>
              <a:rPr lang="en-US" dirty="0" smtClean="0">
                <a:solidFill>
                  <a:schemeClr val="tx1"/>
                </a:solidFill>
              </a:rPr>
              <a:t>Actual Business Users do this testing in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SAP as per their Business Process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Although SAP provides some default functionalities there are some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processes which are client specific and don’t meet with the SAP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functionalities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is called as Fit Gap Analysis i.e. the Distance Between Actual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and Existing/Supporting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Customizations are done with the help of ABAPers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057" y="3833950"/>
            <a:ext cx="3952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ERP(continued…)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18" y="1449977"/>
            <a:ext cx="8853144" cy="483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Customization(Continued…)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Changes in SAP are done to meet business requirements. These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changes are outlined in a document called as Functional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Specification Document which mentions the Business Requirement,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the configurations done, customized configurations. This document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is the responsibility of the Functional Consultants. The ABAPers are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responsible for capturing their changes in a document called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Technical Specification Document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SAP recommends all the customizing changes should have their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names starting with Y or Z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to X is reserved by SAP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 example standard sales order document type is OR. If Client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wants to create a new sales order document type then it’s name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would Yxx or Zxx 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        xx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chemeClr val="tx1"/>
                </a:solidFill>
              </a:rPr>
              <a:t>alphabetic, numeric or alphanumeric</a:t>
            </a:r>
          </a:p>
          <a:p>
            <a:pPr>
              <a:buFont typeface="Arial" pitchFamily="34" charset="0"/>
              <a:buNone/>
            </a:pPr>
            <a:r>
              <a:rPr lang="en-US" dirty="0" smtClean="0">
                <a:solidFill>
                  <a:schemeClr val="tx1"/>
                </a:solidFill>
              </a:rPr>
              <a:t>   as per the Client’s naming convention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Customization can be costly and can complicate future upgrades to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the software because the code changes/modifications may not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easily migrate to the new version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Consists of letters, numbers, or both, and is entered in the command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field at the top of the SAP screen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Each function in SAP ERP has an SAP transaction code associated with 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a transaction code to go to any task in an SAP application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faster. By entering a transaction code instead of using the menu, you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go to a task and start the function in a single step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Examples:</a:t>
            </a: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SPRO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 Display Implementation Guide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C00000"/>
              </a:buClr>
            </a:pPr>
            <a:r>
              <a:rPr lang="en-US" dirty="0" smtClean="0">
                <a:solidFill>
                  <a:schemeClr val="tx1"/>
                </a:solidFill>
              </a:rPr>
              <a:t>SE16N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Table access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accessing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T-code in Command Field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33600"/>
            <a:ext cx="82962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1752600" y="2514600"/>
            <a:ext cx="76200" cy="533400"/>
          </a:xfrm>
          <a:prstGeom prst="straightConnector1">
            <a:avLst/>
          </a:prstGeom>
          <a:ln w="38100">
            <a:solidFill>
              <a:srgbClr val="C00000">
                <a:alpha val="95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92913" y="3113705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cs typeface="Arial" charset="0"/>
              </a:rPr>
              <a:t>Command Field</a:t>
            </a:r>
            <a:endParaRPr lang="en-US" b="1" dirty="0">
              <a:cs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733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737360" y="4271554"/>
            <a:ext cx="548640" cy="489857"/>
          </a:xfrm>
          <a:prstGeom prst="straightConnector1">
            <a:avLst/>
          </a:prstGeom>
          <a:ln w="38100">
            <a:solidFill>
              <a:srgbClr val="C00000">
                <a:alpha val="95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52366" y="4811877"/>
            <a:ext cx="92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cs typeface="Arial" charset="0"/>
              </a:rPr>
              <a:t>T-code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accessing an application(Continued…)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 Menu Path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079" y="1449978"/>
            <a:ext cx="5921829" cy="476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0" y="1149532"/>
            <a:ext cx="2000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ERP?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 Enterprise Resource </a:t>
            </a:r>
          </a:p>
          <a:p>
            <a:r>
              <a:rPr lang="en-US" dirty="0" smtClean="0"/>
              <a:t>P</a:t>
            </a:r>
            <a:r>
              <a:rPr lang="ru-RU" dirty="0" smtClean="0"/>
              <a:t>rovides an integrated information storehouse where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smtClean="0"/>
              <a:t>information needs to be stored only once </a:t>
            </a:r>
            <a:r>
              <a:rPr lang="en-US" dirty="0" smtClean="0"/>
              <a:t>&amp;</a:t>
            </a:r>
            <a:r>
              <a:rPr lang="ru-RU" dirty="0" smtClean="0"/>
              <a:t> can be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smtClean="0"/>
              <a:t>further processed </a:t>
            </a:r>
            <a:r>
              <a:rPr lang="en-US" dirty="0" smtClean="0"/>
              <a:t>&amp; </a:t>
            </a:r>
            <a:r>
              <a:rPr lang="ru-RU" dirty="0" smtClean="0"/>
              <a:t>reported to anyone in the value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ru-RU" dirty="0" smtClean="0"/>
              <a:t>chain</a:t>
            </a:r>
            <a:endParaRPr lang="en-US" dirty="0" smtClean="0"/>
          </a:p>
          <a:p>
            <a:r>
              <a:rPr lang="en-US" dirty="0" smtClean="0"/>
              <a:t>A high-end sophisticated software that provides accurate, timely</a:t>
            </a:r>
          </a:p>
          <a:p>
            <a:pPr>
              <a:buNone/>
            </a:pPr>
            <a:r>
              <a:rPr lang="en-US" dirty="0" smtClean="0"/>
              <a:t>  information for taking appropriate business decisions. </a:t>
            </a:r>
          </a:p>
          <a:p>
            <a:r>
              <a:rPr lang="en-US" dirty="0" smtClean="0"/>
              <a:t>Traditional application systems treat each transaction separately.</a:t>
            </a:r>
          </a:p>
          <a:p>
            <a:pPr>
              <a:buNone/>
            </a:pPr>
            <a:r>
              <a:rPr lang="en-US" dirty="0" smtClean="0"/>
              <a:t>   They are built </a:t>
            </a:r>
            <a:r>
              <a:rPr lang="ru-RU" dirty="0" smtClean="0"/>
              <a:t>around the strong boundaries of specific functions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that a specific application is meant to cater. ERP</a:t>
            </a:r>
            <a:r>
              <a:rPr lang="en-US" dirty="0" smtClean="0"/>
              <a:t> </a:t>
            </a:r>
            <a:r>
              <a:rPr lang="ru-RU" dirty="0" smtClean="0"/>
              <a:t>stops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treating these transactions separately as stand-alone activities </a:t>
            </a:r>
            <a:r>
              <a:rPr lang="en-US" dirty="0" smtClean="0"/>
              <a:t>&amp;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considers them to be the part of the inter-linked processes that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ru-RU" dirty="0" smtClean="0"/>
              <a:t>make up the business.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sz="2400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255"/>
            <a:ext cx="9144000" cy="4809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Scenario(continued…)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60318"/>
            <a:ext cx="9144000" cy="482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F2559C04AE4488E94205E47398A2E" ma:contentTypeVersion="1" ma:contentTypeDescription="Create a new document." ma:contentTypeScope="" ma:versionID="bb2d9302acd88bfb40288f9de05848d0">
  <xsd:schema xmlns:xsd="http://www.w3.org/2001/XMLSchema" xmlns:xs="http://www.w3.org/2001/XMLSchema" xmlns:p="http://schemas.microsoft.com/office/2006/metadata/properties" xmlns:ns2="a85eb2a3-840f-4054-86f6-d41d0c1cba4b" xmlns:ns3="952a6df7-b138-4f89-9bc4-e7a874ea3254" targetNamespace="http://schemas.microsoft.com/office/2006/metadata/properties" ma:root="true" ma:fieldsID="2d7d6362be7cac7839ee051b71b7ca70" ns2:_="" ns3:_="">
    <xsd:import namespace="a85eb2a3-840f-4054-86f6-d41d0c1cba4b"/>
    <xsd:import namespace="952a6df7-b138-4f89-9bc4-e7a874ea3254"/>
    <xsd:element name="properties">
      <xsd:complexType>
        <xsd:sequence>
          <xsd:element name="documentManagement">
            <xsd:complexType>
              <xsd:all>
                <xsd:element ref="ns2:Material_x0020_Type"/>
                <xsd:element ref="ns3:Fold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eb2a3-840f-4054-86f6-d41d0c1cba4b" elementFormDefault="qualified">
    <xsd:import namespace="http://schemas.microsoft.com/office/2006/documentManagement/types"/>
    <xsd:import namespace="http://schemas.microsoft.com/office/infopath/2007/PartnerControls"/>
    <xsd:element name="Material_x0020_Type" ma:index="8" ma:displayName="Material Type" ma:default="Template" ma:format="Dropdown" ma:internalName="Material_x0020_Type">
      <xsd:simpleType>
        <xsd:restriction base="dms:Choice">
          <xsd:enumeration value="Procedure"/>
          <xsd:enumeration value="Guideline"/>
          <xsd:enumeration value="Form"/>
          <xsd:enumeration value="Format"/>
          <xsd:enumeration value="General"/>
          <xsd:enumeration value="Templat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a6df7-b138-4f89-9bc4-e7a874ea3254" elementFormDefault="qualified">
    <xsd:import namespace="http://schemas.microsoft.com/office/2006/documentManagement/types"/>
    <xsd:import namespace="http://schemas.microsoft.com/office/infopath/2007/PartnerControls"/>
    <xsd:element name="FolderName" ma:index="9" nillable="true" ma:displayName="FolderName" ma:internalName="Folder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a85eb2a3-840f-4054-86f6-d41d0c1cba4b">Template</Material_x0020_Type>
    <FolderName xmlns="952a6df7-b138-4f89-9bc4-e7a874ea3254" xsi:nil="true"/>
  </documentManagement>
</p:properties>
</file>

<file path=customXml/itemProps1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D12F9-4C52-4333-958E-73B490CD8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eb2a3-840f-4054-86f6-d41d0c1cba4b"/>
    <ds:schemaRef ds:uri="952a6df7-b138-4f89-9bc4-e7a874ea32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952a6df7-b138-4f89-9bc4-e7a874ea3254"/>
    <ds:schemaRef ds:uri="http://schemas.microsoft.com/office/infopath/2007/PartnerControls"/>
    <ds:schemaRef ds:uri="a85eb2a3-840f-4054-86f6-d41d0c1cba4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66650</TotalTime>
  <Words>2195</Words>
  <Application>Microsoft Office PowerPoint</Application>
  <PresentationFormat>On-screen Show (4:3)</PresentationFormat>
  <Paragraphs>521</Paragraphs>
  <Slides>64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2_Corporate Presentation Template (4x3 - Normal)</vt:lpstr>
      <vt:lpstr>think-cell Slide</vt:lpstr>
      <vt:lpstr>ERP &amp; SAP Overview</vt:lpstr>
      <vt:lpstr>Lesson Objectives</vt:lpstr>
      <vt:lpstr>Lesson Objectives</vt:lpstr>
      <vt:lpstr>Need for ERP</vt:lpstr>
      <vt:lpstr>Need for ERP(continued…)</vt:lpstr>
      <vt:lpstr>Need for ERP(continued…)</vt:lpstr>
      <vt:lpstr>What is ERP?</vt:lpstr>
      <vt:lpstr>Example Scenario</vt:lpstr>
      <vt:lpstr>Example Scenario(continued…)</vt:lpstr>
      <vt:lpstr> </vt:lpstr>
      <vt:lpstr>Business Challenges</vt:lpstr>
      <vt:lpstr>Examples of ERP</vt:lpstr>
      <vt:lpstr>Benefits of ERP</vt:lpstr>
      <vt:lpstr>Benefits of ERP(continued…)</vt:lpstr>
      <vt:lpstr>Benefits of ERP(continued…)</vt:lpstr>
      <vt:lpstr>Disadvantages of ERP</vt:lpstr>
      <vt:lpstr>ERP Software Package(SAP)</vt:lpstr>
      <vt:lpstr>Modules of SAP</vt:lpstr>
      <vt:lpstr>FI-Finance</vt:lpstr>
      <vt:lpstr>CO-Controlling</vt:lpstr>
      <vt:lpstr>PS-Project Systems</vt:lpstr>
      <vt:lpstr>SD-Sales &amp; Distribution</vt:lpstr>
      <vt:lpstr>MM-Material Management</vt:lpstr>
      <vt:lpstr>WM-Warehouse Management</vt:lpstr>
      <vt:lpstr>PM-Plant Maintenance</vt:lpstr>
      <vt:lpstr>QM-Quality Management</vt:lpstr>
      <vt:lpstr>HR-Human Resources</vt:lpstr>
      <vt:lpstr>Other Industry Solutions</vt:lpstr>
      <vt:lpstr>Overview IS</vt:lpstr>
      <vt:lpstr>Overview APO</vt:lpstr>
      <vt:lpstr>CRM-Customer Relationship Management</vt:lpstr>
      <vt:lpstr>SRM-Supplier Relationship Management</vt:lpstr>
      <vt:lpstr>BW-Business Warehouse/BI-Business Intelligence</vt:lpstr>
      <vt:lpstr>ABAP</vt:lpstr>
      <vt:lpstr>Example of integration of different modules</vt:lpstr>
      <vt:lpstr>Businesses on SAP</vt:lpstr>
      <vt:lpstr>Common Client Roles</vt:lpstr>
      <vt:lpstr>Additional Client Roles</vt:lpstr>
      <vt:lpstr>Sample SAP System Landscape</vt:lpstr>
      <vt:lpstr>Transport Request</vt:lpstr>
      <vt:lpstr>Transport Migration</vt:lpstr>
      <vt:lpstr>SAP R/3</vt:lpstr>
      <vt:lpstr>Understanding different SAP Layers</vt:lpstr>
      <vt:lpstr>Presentation Layer</vt:lpstr>
      <vt:lpstr>Application Server</vt:lpstr>
      <vt:lpstr>Database Layer</vt:lpstr>
      <vt:lpstr>Diagrammatic representation</vt:lpstr>
      <vt:lpstr>Accessing SAP</vt:lpstr>
      <vt:lpstr>Releases</vt:lpstr>
      <vt:lpstr>Releases(Continued…)</vt:lpstr>
      <vt:lpstr>Releases(Continued…)</vt:lpstr>
      <vt:lpstr>Enhancement &amp; Support Packages</vt:lpstr>
      <vt:lpstr>Different types of SAP Projects</vt:lpstr>
      <vt:lpstr>Implementation Project</vt:lpstr>
      <vt:lpstr>Support Project</vt:lpstr>
      <vt:lpstr>Roll Out Project</vt:lpstr>
      <vt:lpstr>Upgrade Project</vt:lpstr>
      <vt:lpstr>Testing Phases in SAP Projects</vt:lpstr>
      <vt:lpstr>Customization</vt:lpstr>
      <vt:lpstr>Customization(Continued…)</vt:lpstr>
      <vt:lpstr>Customization(Continued…)</vt:lpstr>
      <vt:lpstr>Transaction Code</vt:lpstr>
      <vt:lpstr>Ways of accessing an application</vt:lpstr>
      <vt:lpstr>Ways of accessing an application(Continued…)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amnanda</cp:lastModifiedBy>
  <cp:revision>288</cp:revision>
  <dcterms:created xsi:type="dcterms:W3CDTF">2012-05-18T02:59:15Z</dcterms:created>
  <dcterms:modified xsi:type="dcterms:W3CDTF">2017-08-28T06:58:48Z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0x010100A64F2559C04AE4488E94205E47398A2E</vt:lpwstr>
  </property>
</Properties>
</file>