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300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2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6.v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46538" cy="158750"/>
        </p:xfrm>
        <a:graphic>
          <a:graphicData uri="http://schemas.openxmlformats.org/presentationml/2006/ole">
            <p:oleObj spid="_x0000_s2051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25331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1"/>
          <a:ext cx="135749" cy="143985"/>
        </p:xfrm>
        <a:graphic>
          <a:graphicData uri="http://schemas.openxmlformats.org/presentationml/2006/ole">
            <p:oleObj spid="_x0000_s4099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4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0106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5123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xmlns="" val="194089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6147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3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4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53376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xmlns="" val="3227542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xmlns="" val="58239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46538" cy="158750"/>
        </p:xfrm>
        <a:graphic>
          <a:graphicData uri="http://schemas.openxmlformats.org/presentationml/2006/ole">
            <p:oleObj spid="_x0000_s7171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84090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12700">
              <a:lnSpc>
                <a:spcPts val="1325"/>
              </a:lnSpc>
            </a:pPr>
            <a:r>
              <a:rPr lang="en-US" sz="1200" spc="-5" smtClean="0">
                <a:latin typeface="Symbol"/>
                <a:cs typeface="Symbol"/>
              </a:rPr>
              <a:t></a:t>
            </a:r>
            <a:r>
              <a:rPr lang="en-US" spc="-5" smtClean="0"/>
              <a:t>India </a:t>
            </a:r>
            <a:r>
              <a:rPr lang="en-US" spc="-10" smtClean="0"/>
              <a:t>SAP </a:t>
            </a:r>
            <a:r>
              <a:rPr lang="en-US" spc="-5" smtClean="0"/>
              <a:t>CoE, </a:t>
            </a:r>
            <a:r>
              <a:rPr lang="en-US" spc="-10" smtClean="0"/>
              <a:t>Slide</a:t>
            </a:r>
            <a:r>
              <a:rPr lang="en-US" spc="-45" smtClean="0"/>
              <a:t> </a:t>
            </a:r>
            <a:fld id="{81D60167-4931-47E6-BA6A-407CBD079E47}" type="slidenum">
              <a:rPr spc="-5" smtClean="0"/>
              <a:pPr marL="12700">
                <a:lnSpc>
                  <a:spcPts val="1325"/>
                </a:lnSpc>
              </a:pPr>
              <a:t>‹#›</a:t>
            </a:fld>
            <a:endParaRPr sz="12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454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1"/>
          <a:ext cx="135749" cy="143985"/>
        </p:xfrm>
        <a:graphic>
          <a:graphicData uri="http://schemas.openxmlformats.org/presentationml/2006/ole">
            <p:oleObj spid="_x0000_s8195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5621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17626" y="6680304"/>
            <a:ext cx="1524635" cy="1778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325"/>
              </a:lnSpc>
            </a:pPr>
            <a:r>
              <a:rPr sz="1200" spc="-5" dirty="0">
                <a:latin typeface="Symbol"/>
                <a:cs typeface="Symbol"/>
              </a:rPr>
              <a:t></a:t>
            </a:r>
            <a:r>
              <a:rPr spc="-5" dirty="0"/>
              <a:t>India </a:t>
            </a:r>
            <a:r>
              <a:rPr spc="-10" dirty="0"/>
              <a:t>SAP </a:t>
            </a:r>
            <a:r>
              <a:rPr spc="-5" dirty="0"/>
              <a:t>CoE, </a:t>
            </a:r>
            <a:r>
              <a:rPr spc="-10" dirty="0"/>
              <a:t>Slide</a:t>
            </a:r>
            <a:r>
              <a:rPr spc="-45" dirty="0"/>
              <a:t> </a:t>
            </a:r>
            <a:fld id="{81D60167-4931-47E6-BA6A-407CBD079E47}" type="slidenum">
              <a:rPr spc="-5" dirty="0"/>
              <a:pPr marL="12700">
                <a:lnSpc>
                  <a:spcPts val="1325"/>
                </a:lnSpc>
              </a:pPr>
              <a:t>‹#›</a:t>
            </a:fld>
            <a:endParaRPr sz="120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0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1"/>
          <a:ext cx="135749" cy="143985"/>
        </p:xfrm>
        <a:graphic>
          <a:graphicData uri="http://schemas.openxmlformats.org/presentationml/2006/ole">
            <p:oleObj spid="_x0000_s3075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xmlns="" val="220964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658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1230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686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41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2450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123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xmlns="" val="396082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46538" cy="158750"/>
        </p:xfrm>
        <a:graphic>
          <a:graphicData uri="http://schemas.openxmlformats.org/presentationml/2006/ole">
            <p:oleObj spid="_x0000_s1027" name="think-cell Slide" r:id="rId27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35008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524000" y="3124200"/>
            <a:ext cx="701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pc="-5" dirty="0" smtClean="0">
                <a:latin typeface="+mj-lt"/>
                <a:ea typeface="+mj-ea"/>
                <a:cs typeface="+mj-cs"/>
              </a:rPr>
              <a:t>Availability Check &amp;  Transfer of Requirements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Availability Check – Sales</a:t>
            </a:r>
            <a:r>
              <a:rPr spc="-55" dirty="0"/>
              <a:t> </a:t>
            </a:r>
            <a:r>
              <a:rPr dirty="0"/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47114"/>
            <a:ext cx="6240780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When </a:t>
            </a:r>
            <a:r>
              <a:rPr spc="-10" dirty="0">
                <a:latin typeface="Arial"/>
                <a:cs typeface="Arial"/>
              </a:rPr>
              <a:t>you </a:t>
            </a:r>
            <a:r>
              <a:rPr dirty="0">
                <a:latin typeface="Arial"/>
                <a:cs typeface="Arial"/>
              </a:rPr>
              <a:t>create an </a:t>
            </a:r>
            <a:r>
              <a:rPr spc="-20" dirty="0">
                <a:latin typeface="Arial"/>
                <a:cs typeface="Arial"/>
              </a:rPr>
              <a:t>order,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system </a:t>
            </a:r>
            <a:r>
              <a:rPr dirty="0">
                <a:latin typeface="Arial"/>
                <a:cs typeface="Arial"/>
              </a:rPr>
              <a:t>determines  the required material </a:t>
            </a:r>
            <a:r>
              <a:rPr spc="-5" dirty="0">
                <a:latin typeface="Arial"/>
                <a:cs typeface="Arial"/>
              </a:rPr>
              <a:t>availability </a:t>
            </a:r>
            <a:r>
              <a:rPr dirty="0">
                <a:latin typeface="Arial"/>
                <a:cs typeface="Arial"/>
              </a:rPr>
              <a:t>date on the basis  of the customer’s requested </a:t>
            </a:r>
            <a:r>
              <a:rPr spc="-5" dirty="0">
                <a:latin typeface="Arial"/>
                <a:cs typeface="Arial"/>
              </a:rPr>
              <a:t>delivery </a:t>
            </a:r>
            <a:r>
              <a:rPr dirty="0">
                <a:latin typeface="Arial"/>
                <a:cs typeface="Arial"/>
              </a:rPr>
              <a:t>date. On this  date </a:t>
            </a:r>
            <a:r>
              <a:rPr spc="-10" dirty="0">
                <a:latin typeface="Arial"/>
                <a:cs typeface="Arial"/>
              </a:rPr>
              <a:t>you </a:t>
            </a:r>
            <a:r>
              <a:rPr dirty="0">
                <a:latin typeface="Arial"/>
                <a:cs typeface="Arial"/>
              </a:rPr>
              <a:t>must begin picking, packing and loading  the goods. Therefore this is the date of</a:t>
            </a:r>
            <a:r>
              <a:rPr spc="-1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significance  </a:t>
            </a:r>
            <a:r>
              <a:rPr dirty="0">
                <a:latin typeface="Arial"/>
                <a:cs typeface="Arial"/>
              </a:rPr>
              <a:t>for requirements planning on </a:t>
            </a:r>
            <a:r>
              <a:rPr spc="5" dirty="0">
                <a:latin typeface="Arial"/>
                <a:cs typeface="Arial"/>
              </a:rPr>
              <a:t>which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availability  </a:t>
            </a:r>
            <a:r>
              <a:rPr dirty="0">
                <a:latin typeface="Arial"/>
                <a:cs typeface="Arial"/>
              </a:rPr>
              <a:t>check should be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checked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marR="17526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Arial"/>
                <a:cs typeface="Arial"/>
              </a:rPr>
              <a:t>The following data is required for determining</a:t>
            </a:r>
            <a:r>
              <a:rPr spc="-20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this  date:</a:t>
            </a:r>
          </a:p>
          <a:p>
            <a:pPr marL="12700" marR="147320">
              <a:lnSpc>
                <a:spcPct val="100000"/>
              </a:lnSpc>
            </a:pP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Route </a:t>
            </a:r>
            <a:r>
              <a:rPr dirty="0">
                <a:latin typeface="Arial"/>
                <a:cs typeface="Arial"/>
              </a:rPr>
              <a:t>from the shipping point to the ship to party  </a:t>
            </a:r>
            <a:r>
              <a:rPr spc="-5" dirty="0">
                <a:solidFill>
                  <a:srgbClr val="3333CC"/>
                </a:solidFill>
                <a:latin typeface="Arial"/>
                <a:cs typeface="Arial"/>
              </a:rPr>
              <a:t>Shipping </a:t>
            </a:r>
            <a:r>
              <a:rPr dirty="0">
                <a:solidFill>
                  <a:srgbClr val="3333CC"/>
                </a:solidFill>
                <a:latin typeface="Arial"/>
                <a:cs typeface="Arial"/>
              </a:rPr>
              <a:t>point </a:t>
            </a:r>
            <a:r>
              <a:rPr dirty="0">
                <a:latin typeface="Arial"/>
                <a:cs typeface="Arial"/>
              </a:rPr>
              <a:t>from </a:t>
            </a:r>
            <a:r>
              <a:rPr spc="5" dirty="0">
                <a:latin typeface="Arial"/>
                <a:cs typeface="Arial"/>
              </a:rPr>
              <a:t>which </a:t>
            </a:r>
            <a:r>
              <a:rPr dirty="0">
                <a:latin typeface="Arial"/>
                <a:cs typeface="Arial"/>
              </a:rPr>
              <a:t>the goods are issued  </a:t>
            </a:r>
            <a:r>
              <a:rPr dirty="0">
                <a:solidFill>
                  <a:srgbClr val="3333CC"/>
                </a:solidFill>
                <a:latin typeface="Arial"/>
                <a:cs typeface="Arial"/>
              </a:rPr>
              <a:t>Loading group </a:t>
            </a:r>
            <a:r>
              <a:rPr dirty="0">
                <a:latin typeface="Arial"/>
                <a:cs typeface="Arial"/>
              </a:rPr>
              <a:t>from the material master record  </a:t>
            </a:r>
            <a:r>
              <a:rPr spc="-5" dirty="0">
                <a:solidFill>
                  <a:srgbClr val="3333CC"/>
                </a:solidFill>
                <a:latin typeface="Arial"/>
                <a:cs typeface="Arial"/>
              </a:rPr>
              <a:t>Weight </a:t>
            </a:r>
            <a:r>
              <a:rPr dirty="0">
                <a:solidFill>
                  <a:srgbClr val="3333CC"/>
                </a:solidFill>
                <a:latin typeface="Arial"/>
                <a:cs typeface="Arial"/>
              </a:rPr>
              <a:t>group </a:t>
            </a:r>
            <a:r>
              <a:rPr dirty="0">
                <a:latin typeface="Arial"/>
                <a:cs typeface="Arial"/>
              </a:rPr>
              <a:t>determined from the order using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  order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quantity</a:t>
            </a:r>
          </a:p>
        </p:txBody>
      </p:sp>
      <p:sp>
        <p:nvSpPr>
          <p:cNvPr id="4" name="object 4"/>
          <p:cNvSpPr/>
          <p:nvPr/>
        </p:nvSpPr>
        <p:spPr>
          <a:xfrm>
            <a:off x="7756667" y="3176948"/>
            <a:ext cx="91440" cy="116839"/>
          </a:xfrm>
          <a:custGeom>
            <a:avLst/>
            <a:gdLst/>
            <a:ahLst/>
            <a:cxnLst/>
            <a:rect l="l" t="t" r="r" b="b"/>
            <a:pathLst>
              <a:path w="91440" h="116839">
                <a:moveTo>
                  <a:pt x="45484" y="0"/>
                </a:moveTo>
                <a:lnTo>
                  <a:pt x="7746" y="25991"/>
                </a:lnTo>
                <a:lnTo>
                  <a:pt x="0" y="58172"/>
                </a:lnTo>
                <a:lnTo>
                  <a:pt x="966" y="69311"/>
                </a:lnTo>
                <a:lnTo>
                  <a:pt x="20325" y="106442"/>
                </a:lnTo>
                <a:lnTo>
                  <a:pt x="45484" y="116361"/>
                </a:lnTo>
                <a:lnTo>
                  <a:pt x="54184" y="115124"/>
                </a:lnTo>
                <a:lnTo>
                  <a:pt x="83223" y="90352"/>
                </a:lnTo>
                <a:lnTo>
                  <a:pt x="90969" y="58172"/>
                </a:lnTo>
                <a:lnTo>
                  <a:pt x="89989" y="47032"/>
                </a:lnTo>
                <a:lnTo>
                  <a:pt x="70643" y="9901"/>
                </a:lnTo>
                <a:lnTo>
                  <a:pt x="45484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01503" y="2413178"/>
            <a:ext cx="165735" cy="449580"/>
          </a:xfrm>
          <a:custGeom>
            <a:avLst/>
            <a:gdLst/>
            <a:ahLst/>
            <a:cxnLst/>
            <a:rect l="l" t="t" r="r" b="b"/>
            <a:pathLst>
              <a:path w="165734" h="449580">
                <a:moveTo>
                  <a:pt x="129674" y="0"/>
                </a:moveTo>
                <a:lnTo>
                  <a:pt x="0" y="285945"/>
                </a:lnTo>
                <a:lnTo>
                  <a:pt x="165479" y="449339"/>
                </a:lnTo>
                <a:lnTo>
                  <a:pt x="129674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86342" y="2446614"/>
            <a:ext cx="304165" cy="570865"/>
          </a:xfrm>
          <a:custGeom>
            <a:avLst/>
            <a:gdLst/>
            <a:ahLst/>
            <a:cxnLst/>
            <a:rect l="l" t="t" r="r" b="b"/>
            <a:pathLst>
              <a:path w="304165" h="570864">
                <a:moveTo>
                  <a:pt x="0" y="0"/>
                </a:moveTo>
                <a:lnTo>
                  <a:pt x="79343" y="569414"/>
                </a:lnTo>
                <a:lnTo>
                  <a:pt x="174179" y="570652"/>
                </a:lnTo>
                <a:lnTo>
                  <a:pt x="303854" y="313174"/>
                </a:lnTo>
                <a:lnTo>
                  <a:pt x="0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09886" y="2806821"/>
            <a:ext cx="191135" cy="208279"/>
          </a:xfrm>
          <a:custGeom>
            <a:avLst/>
            <a:gdLst/>
            <a:ahLst/>
            <a:cxnLst/>
            <a:rect l="l" t="t" r="r" b="b"/>
            <a:pathLst>
              <a:path w="191134" h="208280">
                <a:moveTo>
                  <a:pt x="103575" y="0"/>
                </a:moveTo>
                <a:lnTo>
                  <a:pt x="0" y="205494"/>
                </a:lnTo>
                <a:lnTo>
                  <a:pt x="190571" y="207969"/>
                </a:lnTo>
                <a:lnTo>
                  <a:pt x="190571" y="4950"/>
                </a:lnTo>
                <a:lnTo>
                  <a:pt x="103575" y="4950"/>
                </a:lnTo>
                <a:lnTo>
                  <a:pt x="103575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6352" y="2752362"/>
            <a:ext cx="239395" cy="333375"/>
          </a:xfrm>
          <a:custGeom>
            <a:avLst/>
            <a:gdLst/>
            <a:ahLst/>
            <a:cxnLst/>
            <a:rect l="l" t="t" r="r" b="b"/>
            <a:pathLst>
              <a:path w="239395" h="333375">
                <a:moveTo>
                  <a:pt x="32891" y="0"/>
                </a:moveTo>
                <a:lnTo>
                  <a:pt x="0" y="70549"/>
                </a:lnTo>
                <a:lnTo>
                  <a:pt x="239023" y="332978"/>
                </a:lnTo>
                <a:lnTo>
                  <a:pt x="220630" y="185673"/>
                </a:lnTo>
                <a:lnTo>
                  <a:pt x="32891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14107" y="2226215"/>
            <a:ext cx="673100" cy="411480"/>
          </a:xfrm>
          <a:custGeom>
            <a:avLst/>
            <a:gdLst/>
            <a:ahLst/>
            <a:cxnLst/>
            <a:rect l="l" t="t" r="r" b="b"/>
            <a:pathLst>
              <a:path w="673100" h="411480">
                <a:moveTo>
                  <a:pt x="0" y="0"/>
                </a:moveTo>
                <a:lnTo>
                  <a:pt x="515785" y="411022"/>
                </a:lnTo>
                <a:lnTo>
                  <a:pt x="672552" y="141167"/>
                </a:lnTo>
                <a:lnTo>
                  <a:pt x="0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9910" y="2351293"/>
            <a:ext cx="394335" cy="391160"/>
          </a:xfrm>
          <a:custGeom>
            <a:avLst/>
            <a:gdLst/>
            <a:ahLst/>
            <a:cxnLst/>
            <a:rect l="l" t="t" r="r" b="b"/>
            <a:pathLst>
              <a:path w="394334" h="391160">
                <a:moveTo>
                  <a:pt x="0" y="0"/>
                </a:moveTo>
                <a:lnTo>
                  <a:pt x="359018" y="391167"/>
                </a:lnTo>
                <a:lnTo>
                  <a:pt x="393857" y="331740"/>
                </a:lnTo>
                <a:lnTo>
                  <a:pt x="0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9524" y="1752620"/>
            <a:ext cx="1903095" cy="1258570"/>
          </a:xfrm>
          <a:custGeom>
            <a:avLst/>
            <a:gdLst/>
            <a:ahLst/>
            <a:cxnLst/>
            <a:rect l="l" t="t" r="r" b="b"/>
            <a:pathLst>
              <a:path w="1903095" h="1258570">
                <a:moveTo>
                  <a:pt x="1577216" y="531871"/>
                </a:moveTo>
                <a:lnTo>
                  <a:pt x="990046" y="531871"/>
                </a:lnTo>
                <a:lnTo>
                  <a:pt x="999712" y="533074"/>
                </a:lnTo>
                <a:lnTo>
                  <a:pt x="1008425" y="536856"/>
                </a:lnTo>
                <a:lnTo>
                  <a:pt x="1033584" y="568967"/>
                </a:lnTo>
                <a:lnTo>
                  <a:pt x="1037464" y="593722"/>
                </a:lnTo>
                <a:lnTo>
                  <a:pt x="1036497" y="603623"/>
                </a:lnTo>
                <a:lnTo>
                  <a:pt x="1034551" y="613525"/>
                </a:lnTo>
                <a:lnTo>
                  <a:pt x="1031651" y="623427"/>
                </a:lnTo>
                <a:lnTo>
                  <a:pt x="1026818" y="632091"/>
                </a:lnTo>
                <a:lnTo>
                  <a:pt x="1356757" y="953929"/>
                </a:lnTo>
                <a:lnTo>
                  <a:pt x="1446841" y="953929"/>
                </a:lnTo>
                <a:lnTo>
                  <a:pt x="1482552" y="1026971"/>
                </a:lnTo>
                <a:lnTo>
                  <a:pt x="1482552" y="1258457"/>
                </a:lnTo>
                <a:lnTo>
                  <a:pt x="1532897" y="1163137"/>
                </a:lnTo>
                <a:lnTo>
                  <a:pt x="1664599" y="1163137"/>
                </a:lnTo>
                <a:lnTo>
                  <a:pt x="1680977" y="1133432"/>
                </a:lnTo>
                <a:lnTo>
                  <a:pt x="1697490" y="1103709"/>
                </a:lnTo>
                <a:lnTo>
                  <a:pt x="1729308" y="1045537"/>
                </a:lnTo>
                <a:lnTo>
                  <a:pt x="1760321" y="986127"/>
                </a:lnTo>
                <a:lnTo>
                  <a:pt x="1774820" y="955167"/>
                </a:lnTo>
                <a:lnTo>
                  <a:pt x="1790393" y="925462"/>
                </a:lnTo>
                <a:lnTo>
                  <a:pt x="1804893" y="895757"/>
                </a:lnTo>
                <a:lnTo>
                  <a:pt x="1819392" y="864814"/>
                </a:lnTo>
                <a:lnTo>
                  <a:pt x="1833891" y="835109"/>
                </a:lnTo>
                <a:lnTo>
                  <a:pt x="1847451" y="804149"/>
                </a:lnTo>
                <a:lnTo>
                  <a:pt x="1861950" y="773207"/>
                </a:lnTo>
                <a:lnTo>
                  <a:pt x="1889069" y="711321"/>
                </a:lnTo>
                <a:lnTo>
                  <a:pt x="1902629" y="679124"/>
                </a:lnTo>
                <a:lnTo>
                  <a:pt x="1577216" y="531871"/>
                </a:lnTo>
                <a:close/>
              </a:path>
              <a:path w="1903095" h="1258570">
                <a:moveTo>
                  <a:pt x="401843" y="0"/>
                </a:moveTo>
                <a:lnTo>
                  <a:pt x="400381" y="0"/>
                </a:lnTo>
                <a:lnTo>
                  <a:pt x="381357" y="30427"/>
                </a:lnTo>
                <a:lnTo>
                  <a:pt x="361998" y="60166"/>
                </a:lnTo>
                <a:lnTo>
                  <a:pt x="321360" y="119645"/>
                </a:lnTo>
                <a:lnTo>
                  <a:pt x="278775" y="176545"/>
                </a:lnTo>
                <a:lnTo>
                  <a:pt x="235223" y="232242"/>
                </a:lnTo>
                <a:lnTo>
                  <a:pt x="188772" y="286735"/>
                </a:lnTo>
                <a:lnTo>
                  <a:pt x="142334" y="338650"/>
                </a:lnTo>
                <a:lnTo>
                  <a:pt x="67814" y="414288"/>
                </a:lnTo>
                <a:lnTo>
                  <a:pt x="36847" y="442652"/>
                </a:lnTo>
                <a:lnTo>
                  <a:pt x="31041" y="448841"/>
                </a:lnTo>
                <a:lnTo>
                  <a:pt x="7816" y="468782"/>
                </a:lnTo>
                <a:lnTo>
                  <a:pt x="2010" y="473595"/>
                </a:lnTo>
                <a:lnTo>
                  <a:pt x="0" y="475321"/>
                </a:lnTo>
                <a:lnTo>
                  <a:pt x="0" y="487851"/>
                </a:lnTo>
                <a:lnTo>
                  <a:pt x="166526" y="894519"/>
                </a:lnTo>
                <a:lnTo>
                  <a:pt x="166526" y="505913"/>
                </a:lnTo>
                <a:lnTo>
                  <a:pt x="159746" y="499725"/>
                </a:lnTo>
                <a:lnTo>
                  <a:pt x="153947" y="493536"/>
                </a:lnTo>
                <a:lnTo>
                  <a:pt x="137487" y="457608"/>
                </a:lnTo>
                <a:lnTo>
                  <a:pt x="135554" y="436464"/>
                </a:lnTo>
                <a:lnTo>
                  <a:pt x="136521" y="420477"/>
                </a:lnTo>
                <a:lnTo>
                  <a:pt x="153947" y="378360"/>
                </a:lnTo>
                <a:lnTo>
                  <a:pt x="185872" y="356013"/>
                </a:lnTo>
                <a:lnTo>
                  <a:pt x="198451" y="354809"/>
                </a:lnTo>
                <a:lnTo>
                  <a:pt x="1185932" y="354809"/>
                </a:lnTo>
                <a:lnTo>
                  <a:pt x="401843" y="0"/>
                </a:lnTo>
                <a:close/>
              </a:path>
              <a:path w="1903095" h="1258570">
                <a:moveTo>
                  <a:pt x="1185932" y="354809"/>
                </a:moveTo>
                <a:lnTo>
                  <a:pt x="198451" y="354809"/>
                </a:lnTo>
                <a:lnTo>
                  <a:pt x="211031" y="356013"/>
                </a:lnTo>
                <a:lnTo>
                  <a:pt x="221677" y="358591"/>
                </a:lnTo>
                <a:lnTo>
                  <a:pt x="252649" y="391941"/>
                </a:lnTo>
                <a:lnTo>
                  <a:pt x="257482" y="420477"/>
                </a:lnTo>
                <a:lnTo>
                  <a:pt x="946494" y="570205"/>
                </a:lnTo>
                <a:lnTo>
                  <a:pt x="948427" y="562813"/>
                </a:lnTo>
                <a:lnTo>
                  <a:pt x="951327" y="556625"/>
                </a:lnTo>
                <a:lnTo>
                  <a:pt x="955207" y="551640"/>
                </a:lnTo>
                <a:lnTo>
                  <a:pt x="959074" y="547858"/>
                </a:lnTo>
                <a:lnTo>
                  <a:pt x="961973" y="544248"/>
                </a:lnTo>
                <a:lnTo>
                  <a:pt x="965853" y="541669"/>
                </a:lnTo>
                <a:lnTo>
                  <a:pt x="969720" y="538059"/>
                </a:lnTo>
                <a:lnTo>
                  <a:pt x="973586" y="535481"/>
                </a:lnTo>
                <a:lnTo>
                  <a:pt x="981333" y="533074"/>
                </a:lnTo>
                <a:lnTo>
                  <a:pt x="986166" y="531871"/>
                </a:lnTo>
                <a:lnTo>
                  <a:pt x="1577216" y="531871"/>
                </a:lnTo>
                <a:lnTo>
                  <a:pt x="1185932" y="354809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05371" y="3344056"/>
            <a:ext cx="542290" cy="224154"/>
          </a:xfrm>
          <a:custGeom>
            <a:avLst/>
            <a:gdLst/>
            <a:ahLst/>
            <a:cxnLst/>
            <a:rect l="l" t="t" r="r" b="b"/>
            <a:pathLst>
              <a:path w="542290" h="224154">
                <a:moveTo>
                  <a:pt x="454848" y="0"/>
                </a:moveTo>
                <a:lnTo>
                  <a:pt x="87089" y="0"/>
                </a:lnTo>
                <a:lnTo>
                  <a:pt x="69677" y="2475"/>
                </a:lnTo>
                <a:lnTo>
                  <a:pt x="26125" y="33418"/>
                </a:lnTo>
                <a:lnTo>
                  <a:pt x="6766" y="69311"/>
                </a:lnTo>
                <a:lnTo>
                  <a:pt x="0" y="112648"/>
                </a:lnTo>
                <a:lnTo>
                  <a:pt x="1933" y="134927"/>
                </a:lnTo>
                <a:lnTo>
                  <a:pt x="15479" y="174534"/>
                </a:lnTo>
                <a:lnTo>
                  <a:pt x="53217" y="215378"/>
                </a:lnTo>
                <a:lnTo>
                  <a:pt x="87089" y="224042"/>
                </a:lnTo>
                <a:lnTo>
                  <a:pt x="454848" y="224042"/>
                </a:lnTo>
                <a:lnTo>
                  <a:pt x="503179" y="204239"/>
                </a:lnTo>
                <a:lnTo>
                  <a:pt x="527344" y="174534"/>
                </a:lnTo>
                <a:lnTo>
                  <a:pt x="539964" y="134927"/>
                </a:lnTo>
                <a:lnTo>
                  <a:pt x="541978" y="112648"/>
                </a:lnTo>
                <a:lnTo>
                  <a:pt x="539964" y="90369"/>
                </a:lnTo>
                <a:lnTo>
                  <a:pt x="527344" y="49508"/>
                </a:lnTo>
                <a:lnTo>
                  <a:pt x="503179" y="19803"/>
                </a:lnTo>
                <a:lnTo>
                  <a:pt x="454848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04113" y="2257158"/>
            <a:ext cx="1134745" cy="1781810"/>
          </a:xfrm>
          <a:custGeom>
            <a:avLst/>
            <a:gdLst/>
            <a:ahLst/>
            <a:cxnLst/>
            <a:rect l="l" t="t" r="r" b="b"/>
            <a:pathLst>
              <a:path w="1134745" h="1781810">
                <a:moveTo>
                  <a:pt x="697574" y="753919"/>
                </a:moveTo>
                <a:lnTo>
                  <a:pt x="270958" y="753919"/>
                </a:lnTo>
                <a:lnTo>
                  <a:pt x="692874" y="1781333"/>
                </a:lnTo>
                <a:lnTo>
                  <a:pt x="705467" y="1771430"/>
                </a:lnTo>
                <a:lnTo>
                  <a:pt x="721913" y="1757814"/>
                </a:lnTo>
                <a:lnTo>
                  <a:pt x="743205" y="1741722"/>
                </a:lnTo>
                <a:lnTo>
                  <a:pt x="765464" y="1723153"/>
                </a:lnTo>
                <a:lnTo>
                  <a:pt x="787710" y="1705824"/>
                </a:lnTo>
                <a:lnTo>
                  <a:pt x="809002" y="1689732"/>
                </a:lnTo>
                <a:lnTo>
                  <a:pt x="826428" y="1676115"/>
                </a:lnTo>
                <a:lnTo>
                  <a:pt x="839008" y="1664974"/>
                </a:lnTo>
                <a:lnTo>
                  <a:pt x="858354" y="1646407"/>
                </a:lnTo>
                <a:lnTo>
                  <a:pt x="877713" y="1629077"/>
                </a:lnTo>
                <a:lnTo>
                  <a:pt x="896106" y="1610508"/>
                </a:lnTo>
                <a:lnTo>
                  <a:pt x="915451" y="1591934"/>
                </a:lnTo>
                <a:lnTo>
                  <a:pt x="933844" y="1572131"/>
                </a:lnTo>
                <a:lnTo>
                  <a:pt x="953190" y="1553565"/>
                </a:lnTo>
                <a:lnTo>
                  <a:pt x="971582" y="1534999"/>
                </a:lnTo>
                <a:lnTo>
                  <a:pt x="989962" y="1515196"/>
                </a:lnTo>
                <a:lnTo>
                  <a:pt x="1008354" y="1496630"/>
                </a:lnTo>
                <a:lnTo>
                  <a:pt x="1045126" y="1457006"/>
                </a:lnTo>
                <a:lnTo>
                  <a:pt x="1062552" y="1437203"/>
                </a:lnTo>
                <a:lnTo>
                  <a:pt x="1080931" y="1417400"/>
                </a:lnTo>
                <a:lnTo>
                  <a:pt x="1134162" y="1356752"/>
                </a:lnTo>
                <a:lnTo>
                  <a:pt x="1116736" y="1346850"/>
                </a:lnTo>
                <a:lnTo>
                  <a:pt x="1100291" y="1334473"/>
                </a:lnTo>
                <a:lnTo>
                  <a:pt x="1072218" y="1301038"/>
                </a:lnTo>
                <a:lnTo>
                  <a:pt x="1053839" y="1257718"/>
                </a:lnTo>
                <a:lnTo>
                  <a:pt x="1045126" y="1208210"/>
                </a:lnTo>
                <a:lnTo>
                  <a:pt x="1033513" y="1193357"/>
                </a:lnTo>
                <a:lnTo>
                  <a:pt x="867067" y="1193357"/>
                </a:lnTo>
                <a:lnTo>
                  <a:pt x="867067" y="1133930"/>
                </a:lnTo>
                <a:lnTo>
                  <a:pt x="896106" y="1133930"/>
                </a:lnTo>
                <a:lnTo>
                  <a:pt x="897072" y="1083184"/>
                </a:lnTo>
                <a:lnTo>
                  <a:pt x="891259" y="1083184"/>
                </a:lnTo>
                <a:lnTo>
                  <a:pt x="874813" y="1080709"/>
                </a:lnTo>
                <a:lnTo>
                  <a:pt x="833195" y="1052241"/>
                </a:lnTo>
                <a:lnTo>
                  <a:pt x="810936" y="999003"/>
                </a:lnTo>
                <a:lnTo>
                  <a:pt x="809002" y="977961"/>
                </a:lnTo>
                <a:lnTo>
                  <a:pt x="810936" y="953207"/>
                </a:lnTo>
                <a:lnTo>
                  <a:pt x="827395" y="912363"/>
                </a:lnTo>
                <a:lnTo>
                  <a:pt x="840941" y="896273"/>
                </a:lnTo>
                <a:lnTo>
                  <a:pt x="697574" y="753919"/>
                </a:lnTo>
                <a:close/>
              </a:path>
              <a:path w="1134745" h="1781810">
                <a:moveTo>
                  <a:pt x="228373" y="755157"/>
                </a:moveTo>
                <a:lnTo>
                  <a:pt x="60965" y="755157"/>
                </a:lnTo>
                <a:lnTo>
                  <a:pt x="60965" y="977961"/>
                </a:lnTo>
                <a:lnTo>
                  <a:pt x="228373" y="977961"/>
                </a:lnTo>
                <a:lnTo>
                  <a:pt x="228373" y="755157"/>
                </a:lnTo>
                <a:close/>
              </a:path>
              <a:path w="1134745" h="1781810">
                <a:moveTo>
                  <a:pt x="187734" y="0"/>
                </a:moveTo>
                <a:lnTo>
                  <a:pt x="183868" y="2578"/>
                </a:lnTo>
                <a:lnTo>
                  <a:pt x="179988" y="4985"/>
                </a:lnTo>
                <a:lnTo>
                  <a:pt x="176122" y="7563"/>
                </a:lnTo>
                <a:lnTo>
                  <a:pt x="172255" y="8767"/>
                </a:lnTo>
                <a:lnTo>
                  <a:pt x="167409" y="9970"/>
                </a:lnTo>
                <a:lnTo>
                  <a:pt x="163542" y="11173"/>
                </a:lnTo>
                <a:lnTo>
                  <a:pt x="158709" y="12377"/>
                </a:lnTo>
                <a:lnTo>
                  <a:pt x="153863" y="12377"/>
                </a:lnTo>
                <a:lnTo>
                  <a:pt x="152896" y="85470"/>
                </a:lnTo>
                <a:lnTo>
                  <a:pt x="154829" y="403596"/>
                </a:lnTo>
                <a:lnTo>
                  <a:pt x="155796" y="476638"/>
                </a:lnTo>
                <a:lnTo>
                  <a:pt x="246765" y="694492"/>
                </a:lnTo>
                <a:lnTo>
                  <a:pt x="0" y="694492"/>
                </a:lnTo>
                <a:lnTo>
                  <a:pt x="0" y="755157"/>
                </a:lnTo>
                <a:lnTo>
                  <a:pt x="270958" y="755157"/>
                </a:lnTo>
                <a:lnTo>
                  <a:pt x="270958" y="753919"/>
                </a:lnTo>
                <a:lnTo>
                  <a:pt x="697574" y="753919"/>
                </a:lnTo>
                <a:lnTo>
                  <a:pt x="564179" y="621467"/>
                </a:lnTo>
                <a:lnTo>
                  <a:pt x="187734" y="0"/>
                </a:lnTo>
                <a:close/>
              </a:path>
            </a:pathLst>
          </a:custGeom>
          <a:solidFill>
            <a:srgbClr val="EEAA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Control of Availability</a:t>
            </a:r>
            <a:r>
              <a:rPr spc="-45" dirty="0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63878"/>
            <a:ext cx="8148955" cy="4455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52475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control </a:t>
            </a:r>
            <a:r>
              <a:rPr sz="1800" spc="-5" dirty="0">
                <a:latin typeface="Arial"/>
                <a:cs typeface="Arial"/>
              </a:rPr>
              <a:t>features specific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Sales </a:t>
            </a:r>
            <a:r>
              <a:rPr sz="1800" dirty="0">
                <a:latin typeface="Arial"/>
                <a:cs typeface="Arial"/>
              </a:rPr>
              <a:t>and Distribution </a:t>
            </a:r>
            <a:r>
              <a:rPr sz="1800" spc="-5" dirty="0">
                <a:latin typeface="Arial"/>
                <a:cs typeface="Arial"/>
              </a:rPr>
              <a:t>are: 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Checking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group: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controls </a:t>
            </a:r>
            <a:r>
              <a:rPr sz="1800" spc="-10" dirty="0">
                <a:latin typeface="Arial"/>
                <a:cs typeface="Arial"/>
              </a:rPr>
              <a:t>whether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system is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create individual or  collective requirements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sales </a:t>
            </a:r>
            <a:r>
              <a:rPr sz="1800" spc="-10" dirty="0">
                <a:latin typeface="Arial"/>
                <a:cs typeface="Arial"/>
              </a:rPr>
              <a:t>and shipping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processing.</a:t>
            </a:r>
            <a:endParaRPr sz="1800" dirty="0">
              <a:latin typeface="Arial"/>
              <a:cs typeface="Arial"/>
            </a:endParaRPr>
          </a:p>
          <a:p>
            <a:pPr marL="12700" marR="78105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checking group can also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deactivate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availability check.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 proposed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material </a:t>
            </a:r>
            <a:r>
              <a:rPr sz="1800" dirty="0">
                <a:latin typeface="Arial"/>
                <a:cs typeface="Arial"/>
              </a:rPr>
              <a:t>master </a:t>
            </a:r>
            <a:r>
              <a:rPr sz="1800" spc="-5" dirty="0">
                <a:latin typeface="Arial"/>
                <a:cs typeface="Arial"/>
              </a:rPr>
              <a:t>record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basis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material type and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plant, and copied into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sales documents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5880" algn="just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Checking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Rule: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Checking rule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control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scope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availability  check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 transaction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sales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distribution. </a:t>
            </a:r>
            <a:r>
              <a:rPr sz="1800" spc="-6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also specify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check  should including or </a:t>
            </a:r>
            <a:r>
              <a:rPr sz="1800" spc="-10" dirty="0">
                <a:latin typeface="Arial"/>
                <a:cs typeface="Arial"/>
              </a:rPr>
              <a:t>excluding </a:t>
            </a:r>
            <a:r>
              <a:rPr sz="1800" spc="-5" dirty="0">
                <a:latin typeface="Arial"/>
                <a:cs typeface="Arial"/>
              </a:rPr>
              <a:t>replenishment lead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Schedule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line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category: </a:t>
            </a:r>
            <a:r>
              <a:rPr sz="1800" spc="-5" dirty="0">
                <a:latin typeface="Arial"/>
                <a:cs typeface="Arial"/>
              </a:rPr>
              <a:t>Schedule line category controls </a:t>
            </a:r>
            <a:r>
              <a:rPr sz="1800" spc="-10" dirty="0">
                <a:latin typeface="Arial"/>
                <a:cs typeface="Arial"/>
              </a:rPr>
              <a:t>whether </a:t>
            </a:r>
            <a:r>
              <a:rPr sz="1800" spc="-5" dirty="0">
                <a:latin typeface="Arial"/>
                <a:cs typeface="Arial"/>
              </a:rPr>
              <a:t>an availability  check and transfer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requirements should be carried out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sales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documents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60705" algn="just">
              <a:lnSpc>
                <a:spcPct val="100000"/>
              </a:lnSpc>
            </a:pP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Delivery 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item category: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delivery </a:t>
            </a:r>
            <a:r>
              <a:rPr sz="1800" dirty="0">
                <a:latin typeface="Arial"/>
                <a:cs typeface="Arial"/>
              </a:rPr>
              <a:t>item </a:t>
            </a:r>
            <a:r>
              <a:rPr sz="1800" spc="-5" dirty="0">
                <a:latin typeface="Arial"/>
                <a:cs typeface="Arial"/>
              </a:rPr>
              <a:t>category can be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control  </a:t>
            </a:r>
            <a:r>
              <a:rPr sz="1800" spc="-10" dirty="0">
                <a:latin typeface="Arial"/>
                <a:cs typeface="Arial"/>
              </a:rPr>
              <a:t>whether </a:t>
            </a:r>
            <a:r>
              <a:rPr sz="1800" spc="-5" dirty="0">
                <a:latin typeface="Arial"/>
                <a:cs typeface="Arial"/>
              </a:rPr>
              <a:t>an availability check takes place in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deliveries.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Control of Availability</a:t>
            </a:r>
            <a:r>
              <a:rPr spc="-45" dirty="0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878"/>
            <a:ext cx="7557134" cy="3893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585" algn="just">
              <a:lnSpc>
                <a:spcPct val="100000"/>
              </a:lnSpc>
            </a:pP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Replenishment lead time 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(RLT)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the time that </a:t>
            </a:r>
            <a:r>
              <a:rPr sz="1800" spc="-5" dirty="0">
                <a:latin typeface="Arial"/>
                <a:cs typeface="Arial"/>
              </a:rPr>
              <a:t>is needed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order </a:t>
            </a:r>
            <a:r>
              <a:rPr sz="1800" dirty="0">
                <a:latin typeface="Arial"/>
                <a:cs typeface="Arial"/>
              </a:rPr>
              <a:t>or  produce the </a:t>
            </a:r>
            <a:r>
              <a:rPr sz="1800" spc="-5" dirty="0">
                <a:latin typeface="Arial"/>
                <a:cs typeface="Arial"/>
              </a:rPr>
              <a:t>requested material. Depending </a:t>
            </a:r>
            <a:r>
              <a:rPr sz="1800" dirty="0">
                <a:latin typeface="Arial"/>
                <a:cs typeface="Arial"/>
              </a:rPr>
              <a:t>on the </a:t>
            </a:r>
            <a:r>
              <a:rPr sz="1800" spc="-5" dirty="0">
                <a:latin typeface="Arial"/>
                <a:cs typeface="Arial"/>
              </a:rPr>
              <a:t>material type,  replenishment lead </a:t>
            </a:r>
            <a:r>
              <a:rPr sz="180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calculated according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various </a:t>
            </a:r>
            <a:r>
              <a:rPr sz="1800" dirty="0">
                <a:latin typeface="Arial"/>
                <a:cs typeface="Arial"/>
              </a:rPr>
              <a:t>time  periods. </a:t>
            </a:r>
            <a:r>
              <a:rPr sz="1800" spc="-50" dirty="0">
                <a:latin typeface="Arial"/>
                <a:cs typeface="Arial"/>
              </a:rPr>
              <a:t>RLT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only included in the </a:t>
            </a:r>
            <a:r>
              <a:rPr sz="1800" spc="-5" dirty="0">
                <a:latin typeface="Arial"/>
                <a:cs typeface="Arial"/>
              </a:rPr>
              <a:t>check performed </a:t>
            </a:r>
            <a:r>
              <a:rPr sz="1800" dirty="0">
                <a:latin typeface="Arial"/>
                <a:cs typeface="Arial"/>
              </a:rPr>
              <a:t>on the </a:t>
            </a:r>
            <a:r>
              <a:rPr sz="1800" spc="-5" dirty="0">
                <a:latin typeface="Arial"/>
                <a:cs typeface="Arial"/>
              </a:rPr>
              <a:t>basis </a:t>
            </a:r>
            <a:r>
              <a:rPr sz="1800" dirty="0">
                <a:latin typeface="Arial"/>
                <a:cs typeface="Arial"/>
              </a:rPr>
              <a:t>of  the </a:t>
            </a:r>
            <a:r>
              <a:rPr sz="1800" spc="-65" dirty="0">
                <a:latin typeface="Arial"/>
                <a:cs typeface="Arial"/>
              </a:rPr>
              <a:t>ATP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quantity</a:t>
            </a: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9690" algn="just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•Availability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only </a:t>
            </a:r>
            <a:r>
              <a:rPr sz="1800" spc="-5" dirty="0">
                <a:latin typeface="Arial"/>
                <a:cs typeface="Arial"/>
              </a:rPr>
              <a:t>checked </a:t>
            </a:r>
            <a:r>
              <a:rPr sz="1800" dirty="0">
                <a:latin typeface="Arial"/>
                <a:cs typeface="Arial"/>
              </a:rPr>
              <a:t>up to the end of </a:t>
            </a:r>
            <a:r>
              <a:rPr sz="1800" spc="-85" dirty="0">
                <a:latin typeface="Arial"/>
                <a:cs typeface="Arial"/>
              </a:rPr>
              <a:t>RLT. </a:t>
            </a:r>
            <a:r>
              <a:rPr sz="1800" dirty="0">
                <a:latin typeface="Arial"/>
                <a:cs typeface="Arial"/>
              </a:rPr>
              <a:t>If the </a:t>
            </a:r>
            <a:r>
              <a:rPr sz="1800" spc="-5" dirty="0">
                <a:latin typeface="Arial"/>
                <a:cs typeface="Arial"/>
              </a:rPr>
              <a:t>material  availability date (ready for packing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transporting) is calculated </a:t>
            </a:r>
            <a:r>
              <a:rPr sz="1800" dirty="0">
                <a:latin typeface="Arial"/>
                <a:cs typeface="Arial"/>
              </a:rPr>
              <a:t>on  the </a:t>
            </a:r>
            <a:r>
              <a:rPr sz="1800" spc="-5" dirty="0">
                <a:latin typeface="Arial"/>
                <a:cs typeface="Arial"/>
              </a:rPr>
              <a:t>basis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current </a:t>
            </a:r>
            <a:r>
              <a:rPr sz="1800" dirty="0">
                <a:latin typeface="Arial"/>
                <a:cs typeface="Arial"/>
              </a:rPr>
              <a:t>date to lie </a:t>
            </a:r>
            <a:r>
              <a:rPr sz="1800" spc="-5" dirty="0">
                <a:latin typeface="Arial"/>
                <a:cs typeface="Arial"/>
              </a:rPr>
              <a:t>after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RLT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item, </a:t>
            </a:r>
            <a:r>
              <a:rPr sz="1800" dirty="0">
                <a:latin typeface="Arial"/>
                <a:cs typeface="Arial"/>
              </a:rPr>
              <a:t>the item  </a:t>
            </a:r>
            <a:r>
              <a:rPr sz="1800" spc="-5" dirty="0">
                <a:latin typeface="Arial"/>
                <a:cs typeface="Arial"/>
              </a:rPr>
              <a:t>itself can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confirmed despite </a:t>
            </a:r>
            <a:r>
              <a:rPr sz="1800" dirty="0">
                <a:latin typeface="Arial"/>
                <a:cs typeface="Arial"/>
              </a:rPr>
              <a:t>insufficient </a:t>
            </a:r>
            <a:r>
              <a:rPr sz="1800" spc="-5" dirty="0">
                <a:latin typeface="Arial"/>
                <a:cs typeface="Arial"/>
              </a:rPr>
              <a:t>stock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available.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800" dirty="0">
                <a:latin typeface="Arial"/>
                <a:cs typeface="Arial"/>
              </a:rPr>
              <a:t>In this </a:t>
            </a:r>
            <a:r>
              <a:rPr sz="1800" spc="-5" dirty="0">
                <a:latin typeface="Arial"/>
                <a:cs typeface="Arial"/>
              </a:rPr>
              <a:t>case,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system </a:t>
            </a:r>
            <a:r>
              <a:rPr sz="1800" spc="-5" dirty="0">
                <a:latin typeface="Arial"/>
                <a:cs typeface="Arial"/>
              </a:rPr>
              <a:t>assumes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any </a:t>
            </a:r>
            <a:r>
              <a:rPr sz="1800" dirty="0">
                <a:latin typeface="Arial"/>
                <a:cs typeface="Arial"/>
              </a:rPr>
              <a:t>quantity </a:t>
            </a:r>
            <a:r>
              <a:rPr sz="1800" spc="-5" dirty="0">
                <a:latin typeface="Arial"/>
                <a:cs typeface="Arial"/>
              </a:rPr>
              <a:t>requested </a:t>
            </a:r>
            <a:r>
              <a:rPr sz="1800" dirty="0">
                <a:latin typeface="Arial"/>
                <a:cs typeface="Arial"/>
              </a:rPr>
              <a:t>by the  </a:t>
            </a:r>
            <a:r>
              <a:rPr sz="1800" spc="-5" dirty="0">
                <a:latin typeface="Arial"/>
                <a:cs typeface="Arial"/>
              </a:rPr>
              <a:t>customer can be procured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material availability date and  considers </a:t>
            </a:r>
            <a:r>
              <a:rPr sz="1800" dirty="0">
                <a:latin typeface="Arial"/>
                <a:cs typeface="Arial"/>
              </a:rPr>
              <a:t>the goods to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available.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Control of Availability</a:t>
            </a:r>
            <a:r>
              <a:rPr spc="-45" dirty="0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30705"/>
            <a:ext cx="7969250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2200" spc="-10" dirty="0">
                <a:solidFill>
                  <a:srgbClr val="3333CC"/>
                </a:solidFill>
                <a:latin typeface="Arial"/>
                <a:cs typeface="Arial"/>
              </a:rPr>
              <a:t>Availability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Check </a:t>
            </a:r>
            <a:r>
              <a:rPr sz="2200" spc="5" dirty="0">
                <a:solidFill>
                  <a:srgbClr val="3333CC"/>
                </a:solidFill>
                <a:latin typeface="Arial"/>
                <a:cs typeface="Arial"/>
              </a:rPr>
              <a:t>with </a:t>
            </a:r>
            <a:r>
              <a:rPr sz="2200" spc="-65" dirty="0">
                <a:solidFill>
                  <a:srgbClr val="3333CC"/>
                </a:solidFill>
                <a:latin typeface="Arial"/>
                <a:cs typeface="Arial"/>
              </a:rPr>
              <a:t>RLT</a:t>
            </a:r>
            <a:r>
              <a:rPr sz="22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customer </a:t>
            </a:r>
            <a:r>
              <a:rPr sz="1800" spc="5" dirty="0">
                <a:latin typeface="Arial"/>
                <a:cs typeface="Arial"/>
              </a:rPr>
              <a:t>wants </a:t>
            </a:r>
            <a:r>
              <a:rPr sz="1800" spc="-5" dirty="0">
                <a:latin typeface="Arial"/>
                <a:cs typeface="Arial"/>
              </a:rPr>
              <a:t>20 </a:t>
            </a:r>
            <a:r>
              <a:rPr sz="1800" dirty="0">
                <a:latin typeface="Arial"/>
                <a:cs typeface="Arial"/>
              </a:rPr>
              <a:t>units </a:t>
            </a:r>
            <a:r>
              <a:rPr sz="1800" spc="-10" dirty="0">
                <a:latin typeface="Arial"/>
                <a:cs typeface="Arial"/>
              </a:rPr>
              <a:t>delivered </a:t>
            </a:r>
            <a:r>
              <a:rPr sz="1800" dirty="0">
                <a:latin typeface="Arial"/>
                <a:cs typeface="Arial"/>
              </a:rPr>
              <a:t>in full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requested delivery  date. Using </a:t>
            </a:r>
            <a:r>
              <a:rPr sz="1800" dirty="0">
                <a:latin typeface="Arial"/>
                <a:cs typeface="Arial"/>
              </a:rPr>
              <a:t>backward scheduling, the </a:t>
            </a:r>
            <a:r>
              <a:rPr sz="1800" spc="-10" dirty="0">
                <a:latin typeface="Arial"/>
                <a:cs typeface="Arial"/>
              </a:rPr>
              <a:t>system </a:t>
            </a:r>
            <a:r>
              <a:rPr sz="1800" spc="-5" dirty="0">
                <a:latin typeface="Arial"/>
                <a:cs typeface="Arial"/>
              </a:rPr>
              <a:t>determines a material  </a:t>
            </a:r>
            <a:r>
              <a:rPr sz="1800" spc="-10" dirty="0">
                <a:latin typeface="Arial"/>
                <a:cs typeface="Arial"/>
              </a:rPr>
              <a:t>availability </a:t>
            </a:r>
            <a:r>
              <a:rPr sz="1800" spc="-5" dirty="0">
                <a:latin typeface="Arial"/>
                <a:cs typeface="Arial"/>
              </a:rPr>
              <a:t>date. </a:t>
            </a:r>
            <a:r>
              <a:rPr sz="1800" dirty="0">
                <a:latin typeface="Arial"/>
                <a:cs typeface="Arial"/>
              </a:rPr>
              <a:t>But no goods </a:t>
            </a:r>
            <a:r>
              <a:rPr sz="1800" spc="-5" dirty="0">
                <a:latin typeface="Arial"/>
                <a:cs typeface="Arial"/>
              </a:rPr>
              <a:t>are </a:t>
            </a:r>
            <a:r>
              <a:rPr sz="1800" spc="-10" dirty="0">
                <a:latin typeface="Arial"/>
                <a:cs typeface="Arial"/>
              </a:rPr>
              <a:t>available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5" dirty="0">
                <a:latin typeface="Arial"/>
                <a:cs typeface="Arial"/>
              </a:rPr>
              <a:t>inward </a:t>
            </a:r>
            <a:r>
              <a:rPr sz="1800" spc="-10" dirty="0">
                <a:latin typeface="Arial"/>
                <a:cs typeface="Arial"/>
              </a:rPr>
              <a:t>movement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100 pieces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up </a:t>
            </a:r>
            <a:r>
              <a:rPr sz="1800" spc="-5" dirty="0">
                <a:latin typeface="Arial"/>
                <a:cs typeface="Arial"/>
              </a:rPr>
              <a:t>by an </a:t>
            </a:r>
            <a:r>
              <a:rPr sz="1800" spc="5" dirty="0">
                <a:latin typeface="Arial"/>
                <a:cs typeface="Arial"/>
              </a:rPr>
              <a:t>outward </a:t>
            </a:r>
            <a:r>
              <a:rPr sz="1800" spc="-5" dirty="0">
                <a:latin typeface="Arial"/>
                <a:cs typeface="Arial"/>
              </a:rPr>
              <a:t>stock </a:t>
            </a:r>
            <a:r>
              <a:rPr sz="1800" spc="-10" dirty="0">
                <a:latin typeface="Arial"/>
                <a:cs typeface="Arial"/>
              </a:rPr>
              <a:t>movement. </a:t>
            </a:r>
            <a:r>
              <a:rPr sz="1800" spc="-5" dirty="0">
                <a:latin typeface="Arial"/>
                <a:cs typeface="Arial"/>
              </a:rPr>
              <a:t>Therefore </a:t>
            </a:r>
            <a:r>
              <a:rPr sz="1800" dirty="0">
                <a:latin typeface="Arial"/>
                <a:cs typeface="Arial"/>
              </a:rPr>
              <a:t>no  </a:t>
            </a:r>
            <a:r>
              <a:rPr sz="1800" spc="-5" dirty="0">
                <a:latin typeface="Arial"/>
                <a:cs typeface="Arial"/>
              </a:rPr>
              <a:t>stock is </a:t>
            </a:r>
            <a:r>
              <a:rPr sz="1800" spc="-10" dirty="0">
                <a:latin typeface="Arial"/>
                <a:cs typeface="Arial"/>
              </a:rPr>
              <a:t>available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material availability date determined </a:t>
            </a:r>
            <a:r>
              <a:rPr sz="1800" dirty="0">
                <a:latin typeface="Arial"/>
                <a:cs typeface="Arial"/>
              </a:rPr>
              <a:t>by the  </a:t>
            </a:r>
            <a:r>
              <a:rPr sz="1800" spc="-10" dirty="0">
                <a:latin typeface="Arial"/>
                <a:cs typeface="Arial"/>
              </a:rPr>
              <a:t>system. </a:t>
            </a:r>
            <a:r>
              <a:rPr sz="1800" spc="-5" dirty="0">
                <a:latin typeface="Arial"/>
                <a:cs typeface="Arial"/>
              </a:rPr>
              <a:t>But </a:t>
            </a:r>
            <a:r>
              <a:rPr sz="1800" dirty="0">
                <a:latin typeface="Arial"/>
                <a:cs typeface="Arial"/>
              </a:rPr>
              <a:t>since </a:t>
            </a:r>
            <a:r>
              <a:rPr sz="1800" spc="-45" dirty="0">
                <a:latin typeface="Arial"/>
                <a:cs typeface="Arial"/>
              </a:rPr>
              <a:t>RLT </a:t>
            </a:r>
            <a:r>
              <a:rPr sz="1800" spc="-5" dirty="0">
                <a:latin typeface="Arial"/>
                <a:cs typeface="Arial"/>
              </a:rPr>
              <a:t>is taken </a:t>
            </a:r>
            <a:r>
              <a:rPr sz="1800" dirty="0">
                <a:latin typeface="Arial"/>
                <a:cs typeface="Arial"/>
              </a:rPr>
              <a:t>into </a:t>
            </a:r>
            <a:r>
              <a:rPr sz="1800" spc="-5" dirty="0">
                <a:latin typeface="Arial"/>
                <a:cs typeface="Arial"/>
              </a:rPr>
              <a:t>account,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material availability date  is proposed </a:t>
            </a:r>
            <a:r>
              <a:rPr sz="1800" spc="-10" dirty="0">
                <a:latin typeface="Arial"/>
                <a:cs typeface="Arial"/>
              </a:rPr>
              <a:t>at </a:t>
            </a:r>
            <a:r>
              <a:rPr sz="1800" dirty="0">
                <a:latin typeface="Arial"/>
                <a:cs typeface="Arial"/>
              </a:rPr>
              <a:t>the end 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RLT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3617195"/>
            <a:ext cx="5334000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Control of Availability</a:t>
            </a:r>
            <a:r>
              <a:rPr spc="-45" dirty="0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86153"/>
            <a:ext cx="7951470" cy="146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333CC"/>
                </a:solidFill>
                <a:latin typeface="Arial"/>
                <a:cs typeface="Arial"/>
              </a:rPr>
              <a:t>Availability </a:t>
            </a: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Check </a:t>
            </a:r>
            <a:r>
              <a:rPr sz="2200" dirty="0">
                <a:solidFill>
                  <a:srgbClr val="3333CC"/>
                </a:solidFill>
                <a:latin typeface="Arial"/>
                <a:cs typeface="Arial"/>
              </a:rPr>
              <a:t>without</a:t>
            </a:r>
            <a:r>
              <a:rPr sz="2200" spc="-8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spc="-120" dirty="0">
                <a:solidFill>
                  <a:srgbClr val="3333CC"/>
                </a:solidFill>
                <a:latin typeface="Arial"/>
                <a:cs typeface="Arial"/>
              </a:rPr>
              <a:t>RLT: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50" dirty="0">
                <a:latin typeface="Arial"/>
                <a:cs typeface="Arial"/>
              </a:rPr>
              <a:t>RLT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not to </a:t>
            </a:r>
            <a:r>
              <a:rPr sz="1800" spc="-5" dirty="0">
                <a:latin typeface="Arial"/>
                <a:cs typeface="Arial"/>
              </a:rPr>
              <a:t>be taken </a:t>
            </a:r>
            <a:r>
              <a:rPr sz="1800" dirty="0">
                <a:latin typeface="Arial"/>
                <a:cs typeface="Arial"/>
              </a:rPr>
              <a:t>into </a:t>
            </a:r>
            <a:r>
              <a:rPr sz="1800" spc="-5" dirty="0">
                <a:latin typeface="Arial"/>
                <a:cs typeface="Arial"/>
              </a:rPr>
              <a:t>account </a:t>
            </a:r>
            <a:r>
              <a:rPr sz="1800" dirty="0">
                <a:latin typeface="Arial"/>
                <a:cs typeface="Arial"/>
              </a:rPr>
              <a:t>in the </a:t>
            </a:r>
            <a:r>
              <a:rPr sz="1800" spc="-5" dirty="0">
                <a:latin typeface="Arial"/>
                <a:cs typeface="Arial"/>
              </a:rPr>
              <a:t>availability check,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system  </a:t>
            </a:r>
            <a:r>
              <a:rPr sz="1800" spc="-5" dirty="0">
                <a:latin typeface="Arial"/>
                <a:cs typeface="Arial"/>
              </a:rPr>
              <a:t>conducts an unrestricted </a:t>
            </a:r>
            <a:r>
              <a:rPr sz="1800" spc="-10" dirty="0">
                <a:latin typeface="Arial"/>
                <a:cs typeface="Arial"/>
              </a:rPr>
              <a:t>availability </a:t>
            </a:r>
            <a:r>
              <a:rPr sz="1800" spc="-5" dirty="0">
                <a:latin typeface="Arial"/>
                <a:cs typeface="Arial"/>
              </a:rPr>
              <a:t>check. Please </a:t>
            </a:r>
            <a:r>
              <a:rPr sz="1800" spc="-10" dirty="0">
                <a:latin typeface="Arial"/>
                <a:cs typeface="Arial"/>
              </a:rPr>
              <a:t>see </a:t>
            </a:r>
            <a:r>
              <a:rPr sz="1800" dirty="0">
                <a:latin typeface="Arial"/>
                <a:cs typeface="Arial"/>
              </a:rPr>
              <a:t>the figure below 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illustration. The </a:t>
            </a:r>
            <a:r>
              <a:rPr sz="1800" spc="-5" dirty="0">
                <a:latin typeface="Arial"/>
                <a:cs typeface="Arial"/>
              </a:rPr>
              <a:t>customer </a:t>
            </a:r>
            <a:r>
              <a:rPr sz="1800" spc="5" dirty="0">
                <a:latin typeface="Arial"/>
                <a:cs typeface="Arial"/>
              </a:rPr>
              <a:t>wants </a:t>
            </a:r>
            <a:r>
              <a:rPr sz="1800" spc="-5" dirty="0">
                <a:latin typeface="Arial"/>
                <a:cs typeface="Arial"/>
              </a:rPr>
              <a:t>20 </a:t>
            </a:r>
            <a:r>
              <a:rPr sz="1800" dirty="0">
                <a:latin typeface="Arial"/>
                <a:cs typeface="Arial"/>
              </a:rPr>
              <a:t>units </a:t>
            </a:r>
            <a:r>
              <a:rPr sz="1800" spc="-10" dirty="0">
                <a:latin typeface="Arial"/>
                <a:cs typeface="Arial"/>
              </a:rPr>
              <a:t>delivered </a:t>
            </a:r>
            <a:r>
              <a:rPr sz="1800" dirty="0">
                <a:latin typeface="Arial"/>
                <a:cs typeface="Arial"/>
              </a:rPr>
              <a:t>in full </a:t>
            </a:r>
            <a:r>
              <a:rPr sz="1800" spc="-5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requested </a:t>
            </a:r>
            <a:r>
              <a:rPr sz="1800" spc="-10" dirty="0">
                <a:latin typeface="Arial"/>
                <a:cs typeface="Arial"/>
              </a:rPr>
              <a:t>delivery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3200400"/>
            <a:ext cx="56388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92480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Availability Check – Against  Product</a:t>
            </a:r>
            <a:r>
              <a:rPr spc="-35" dirty="0"/>
              <a:t> </a:t>
            </a:r>
            <a:r>
              <a:rPr spc="-5" dirty="0"/>
              <a:t>Allocation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8300" y="1956561"/>
            <a:ext cx="8447405" cy="229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Product allocation </a:t>
            </a:r>
            <a:r>
              <a:rPr sz="1800" spc="-5" dirty="0">
                <a:latin typeface="Arial"/>
                <a:cs typeface="Arial"/>
              </a:rPr>
              <a:t>Procedure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maintained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material master basic</a:t>
            </a:r>
            <a:r>
              <a:rPr sz="1800" spc="10" dirty="0">
                <a:latin typeface="Arial"/>
                <a:cs typeface="Arial"/>
              </a:rPr>
              <a:t> View.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Product allocations </a:t>
            </a:r>
            <a:r>
              <a:rPr sz="1800" spc="-5" dirty="0">
                <a:latin typeface="Arial"/>
                <a:cs typeface="Arial"/>
              </a:rPr>
              <a:t>are stored </a:t>
            </a:r>
            <a:r>
              <a:rPr sz="1800" dirty="0">
                <a:latin typeface="Arial"/>
                <a:cs typeface="Arial"/>
              </a:rPr>
              <a:t>in the planning </a:t>
            </a:r>
            <a:r>
              <a:rPr sz="1800" spc="-5" dirty="0">
                <a:latin typeface="Arial"/>
                <a:cs typeface="Arial"/>
              </a:rPr>
              <a:t>hierarchy at different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levels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355600" marR="8255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During order processing, an availability check can be carried </a:t>
            </a:r>
            <a:r>
              <a:rPr sz="1800" dirty="0">
                <a:latin typeface="Arial"/>
                <a:cs typeface="Arial"/>
              </a:rPr>
              <a:t>out </a:t>
            </a:r>
            <a:r>
              <a:rPr sz="1800" spc="-5" dirty="0">
                <a:latin typeface="Arial"/>
                <a:cs typeface="Arial"/>
              </a:rPr>
              <a:t>against  </a:t>
            </a:r>
            <a:r>
              <a:rPr sz="1800" dirty="0">
                <a:latin typeface="Arial"/>
                <a:cs typeface="Arial"/>
              </a:rPr>
              <a:t>product allocations. The </a:t>
            </a:r>
            <a:r>
              <a:rPr sz="1800" spc="-5" dirty="0">
                <a:latin typeface="Arial"/>
                <a:cs typeface="Arial"/>
              </a:rPr>
              <a:t>result </a:t>
            </a:r>
            <a:r>
              <a:rPr sz="1800" dirty="0">
                <a:latin typeface="Arial"/>
                <a:cs typeface="Arial"/>
              </a:rPr>
              <a:t>of this </a:t>
            </a:r>
            <a:r>
              <a:rPr sz="1800" spc="-5" dirty="0">
                <a:latin typeface="Arial"/>
                <a:cs typeface="Arial"/>
              </a:rPr>
              <a:t>check </a:t>
            </a:r>
            <a:r>
              <a:rPr sz="1800" dirty="0">
                <a:latin typeface="Arial"/>
                <a:cs typeface="Arial"/>
              </a:rPr>
              <a:t>informs </a:t>
            </a:r>
            <a:r>
              <a:rPr sz="1800" spc="-5" dirty="0">
                <a:latin typeface="Arial"/>
                <a:cs typeface="Arial"/>
              </a:rPr>
              <a:t>you </a:t>
            </a:r>
            <a:r>
              <a:rPr sz="1800" spc="5" dirty="0">
                <a:latin typeface="Arial"/>
                <a:cs typeface="Arial"/>
              </a:rPr>
              <a:t>whether </a:t>
            </a:r>
            <a:r>
              <a:rPr sz="1800" spc="-5" dirty="0">
                <a:latin typeface="Arial"/>
                <a:cs typeface="Arial"/>
              </a:rPr>
              <a:t>an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order  </a:t>
            </a:r>
            <a:r>
              <a:rPr sz="1800" spc="-5" dirty="0">
                <a:latin typeface="Arial"/>
                <a:cs typeface="Arial"/>
              </a:rPr>
              <a:t>requirement can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confirmed according </a:t>
            </a:r>
            <a:r>
              <a:rPr sz="1800" dirty="0">
                <a:latin typeface="Arial"/>
                <a:cs typeface="Arial"/>
              </a:rPr>
              <a:t>to the products </a:t>
            </a:r>
            <a:r>
              <a:rPr sz="1800" spc="-5" dirty="0">
                <a:latin typeface="Arial"/>
                <a:cs typeface="Arial"/>
              </a:rPr>
              <a:t>allocated </a:t>
            </a:r>
            <a:r>
              <a:rPr sz="1800" dirty="0">
                <a:latin typeface="Arial"/>
                <a:cs typeface="Arial"/>
              </a:rPr>
              <a:t>to the  </a:t>
            </a:r>
            <a:r>
              <a:rPr sz="1800" spc="-5" dirty="0">
                <a:latin typeface="Arial"/>
                <a:cs typeface="Arial"/>
              </a:rPr>
              <a:t>customer.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means </a:t>
            </a:r>
            <a:r>
              <a:rPr sz="1800" dirty="0">
                <a:latin typeface="Arial"/>
                <a:cs typeface="Arial"/>
              </a:rPr>
              <a:t>that the </a:t>
            </a:r>
            <a:r>
              <a:rPr sz="1800" spc="-5" dirty="0">
                <a:latin typeface="Arial"/>
                <a:cs typeface="Arial"/>
              </a:rPr>
              <a:t>order confirmation is </a:t>
            </a:r>
            <a:r>
              <a:rPr sz="1800" dirty="0">
                <a:latin typeface="Arial"/>
                <a:cs typeface="Arial"/>
              </a:rPr>
              <a:t>no longer only  </a:t>
            </a:r>
            <a:r>
              <a:rPr sz="1800" spc="-5" dirty="0">
                <a:latin typeface="Arial"/>
                <a:cs typeface="Arial"/>
              </a:rPr>
              <a:t>important for </a:t>
            </a:r>
            <a:r>
              <a:rPr sz="1800" dirty="0">
                <a:latin typeface="Arial"/>
                <a:cs typeface="Arial"/>
              </a:rPr>
              <a:t>order </a:t>
            </a:r>
            <a:r>
              <a:rPr sz="1800" spc="-5" dirty="0">
                <a:latin typeface="Arial"/>
                <a:cs typeface="Arial"/>
              </a:rPr>
              <a:t>entries </a:t>
            </a:r>
            <a:r>
              <a:rPr sz="1800" dirty="0">
                <a:latin typeface="Arial"/>
                <a:cs typeface="Arial"/>
              </a:rPr>
              <a:t>but </a:t>
            </a:r>
            <a:r>
              <a:rPr sz="1800" spc="-5" dirty="0">
                <a:latin typeface="Arial"/>
                <a:cs typeface="Arial"/>
              </a:rPr>
              <a:t>also for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divided </a:t>
            </a:r>
            <a:r>
              <a:rPr sz="1800" dirty="0">
                <a:latin typeface="Arial"/>
                <a:cs typeface="Arial"/>
              </a:rPr>
              <a:t>product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allocations.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Transfer of Requirement –</a:t>
            </a:r>
            <a:r>
              <a:rPr sz="4000" spc="45" dirty="0"/>
              <a:t> </a:t>
            </a:r>
            <a:r>
              <a:rPr sz="4000" spc="-5" dirty="0"/>
              <a:t>Overview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2063622"/>
            <a:ext cx="67481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 indent="-610870">
              <a:lnSpc>
                <a:spcPct val="100000"/>
              </a:lnSpc>
              <a:buFont typeface="Wingdings"/>
              <a:buChar char=""/>
              <a:tabLst>
                <a:tab pos="623570" algn="l"/>
                <a:tab pos="624205" algn="l"/>
              </a:tabLst>
            </a:pPr>
            <a:r>
              <a:rPr sz="2200" b="1" spc="-55" dirty="0">
                <a:solidFill>
                  <a:srgbClr val="003399"/>
                </a:solidFill>
                <a:latin typeface="Arial"/>
                <a:cs typeface="Arial"/>
              </a:rPr>
              <a:t>Types </a:t>
            </a:r>
            <a:r>
              <a:rPr sz="2200" b="1" spc="-5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2200" b="1" spc="-20" dirty="0">
                <a:solidFill>
                  <a:srgbClr val="003399"/>
                </a:solidFill>
                <a:latin typeface="Arial"/>
                <a:cs typeface="Arial"/>
              </a:rPr>
              <a:t>Transfer </a:t>
            </a:r>
            <a:r>
              <a:rPr sz="2200" b="1" spc="-5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2200" b="1" spc="1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99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623570" indent="-610870">
              <a:lnSpc>
                <a:spcPct val="100000"/>
              </a:lnSpc>
              <a:buFont typeface="Wingdings"/>
              <a:buChar char=""/>
              <a:tabLst>
                <a:tab pos="623570" algn="l"/>
                <a:tab pos="624205" algn="l"/>
              </a:tabLst>
            </a:pPr>
            <a:r>
              <a:rPr sz="2200" b="1" spc="-5" dirty="0">
                <a:solidFill>
                  <a:srgbClr val="003399"/>
                </a:solidFill>
                <a:latin typeface="Arial"/>
                <a:cs typeface="Arial"/>
              </a:rPr>
              <a:t>Control of </a:t>
            </a:r>
            <a:r>
              <a:rPr sz="2200" b="1" spc="-20" dirty="0">
                <a:solidFill>
                  <a:srgbClr val="003399"/>
                </a:solidFill>
                <a:latin typeface="Arial"/>
                <a:cs typeface="Arial"/>
              </a:rPr>
              <a:t>Transfer </a:t>
            </a:r>
            <a:r>
              <a:rPr sz="2200" b="1" spc="-5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2200" b="1" spc="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99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sz="4000" spc="-5" dirty="0"/>
              <a:t>Types of Transfer of</a:t>
            </a:r>
            <a:r>
              <a:rPr sz="4000" spc="35" dirty="0"/>
              <a:t> </a:t>
            </a:r>
            <a:r>
              <a:rPr sz="4000" spc="-5" dirty="0"/>
              <a:t>Requirements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3088259"/>
            <a:ext cx="8121650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55270" algn="just">
              <a:lnSpc>
                <a:spcPct val="100000"/>
              </a:lnSpc>
            </a:pP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Individual Requirements: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TOR </a:t>
            </a:r>
            <a:r>
              <a:rPr sz="1800" spc="-5" dirty="0">
                <a:latin typeface="Arial"/>
                <a:cs typeface="Arial"/>
              </a:rPr>
              <a:t>occurs for each sales document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-5" dirty="0">
                <a:latin typeface="Arial"/>
                <a:cs typeface="Arial"/>
              </a:rPr>
              <a:t>is  created.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advantage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that the </a:t>
            </a:r>
            <a:r>
              <a:rPr sz="1800" spc="-5" dirty="0">
                <a:latin typeface="Arial"/>
                <a:cs typeface="Arial"/>
              </a:rPr>
              <a:t>source document can </a:t>
            </a:r>
            <a:r>
              <a:rPr sz="1800" dirty="0">
                <a:latin typeface="Arial"/>
                <a:cs typeface="Arial"/>
              </a:rPr>
              <a:t>be identified </a:t>
            </a:r>
            <a:r>
              <a:rPr sz="1800" spc="-5" dirty="0">
                <a:latin typeface="Arial"/>
                <a:cs typeface="Arial"/>
              </a:rPr>
              <a:t>by  </a:t>
            </a:r>
            <a:r>
              <a:rPr sz="1800" dirty="0">
                <a:latin typeface="Arial"/>
                <a:cs typeface="Arial"/>
              </a:rPr>
              <a:t>looking in the </a:t>
            </a:r>
            <a:r>
              <a:rPr sz="1800" spc="-5" dirty="0">
                <a:latin typeface="Arial"/>
                <a:cs typeface="Arial"/>
              </a:rPr>
              <a:t>availability </a:t>
            </a:r>
            <a:r>
              <a:rPr sz="1800" spc="-10" dirty="0">
                <a:latin typeface="Arial"/>
                <a:cs typeface="Arial"/>
              </a:rPr>
              <a:t>overview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3333CC"/>
                </a:solidFill>
                <a:latin typeface="Arial"/>
                <a:cs typeface="Arial"/>
              </a:rPr>
              <a:t>Collective Requirements:</a:t>
            </a: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Collective requirements </a:t>
            </a:r>
            <a:r>
              <a:rPr sz="1800" dirty="0">
                <a:latin typeface="Arial"/>
                <a:cs typeface="Arial"/>
              </a:rPr>
              <a:t>combine </a:t>
            </a:r>
            <a:r>
              <a:rPr sz="1800" spc="-10" dirty="0">
                <a:latin typeface="Arial"/>
                <a:cs typeface="Arial"/>
              </a:rPr>
              <a:t>several  </a:t>
            </a:r>
            <a:r>
              <a:rPr sz="1800" spc="-5" dirty="0">
                <a:latin typeface="Arial"/>
                <a:cs typeface="Arial"/>
              </a:rPr>
              <a:t>document </a:t>
            </a:r>
            <a:r>
              <a:rPr sz="1800" dirty="0">
                <a:latin typeface="Arial"/>
                <a:cs typeface="Arial"/>
              </a:rPr>
              <a:t>quantities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criteria such as </a:t>
            </a:r>
            <a:r>
              <a:rPr sz="1800" dirty="0">
                <a:latin typeface="Arial"/>
                <a:cs typeface="Arial"/>
              </a:rPr>
              <a:t>Plant, </a:t>
            </a:r>
            <a:r>
              <a:rPr sz="1800" spc="-5" dirty="0">
                <a:latin typeface="Arial"/>
                <a:cs typeface="Arial"/>
              </a:rPr>
              <a:t>Batch, Storage  </a:t>
            </a:r>
            <a:r>
              <a:rPr sz="1800" dirty="0">
                <a:latin typeface="Arial"/>
                <a:cs typeface="Arial"/>
              </a:rPr>
              <a:t>location, </a:t>
            </a:r>
            <a:r>
              <a:rPr sz="1800" spc="-5" dirty="0">
                <a:latin typeface="Arial"/>
                <a:cs typeface="Arial"/>
              </a:rPr>
              <a:t>Date, </a:t>
            </a:r>
            <a:r>
              <a:rPr sz="1800" spc="-15" dirty="0">
                <a:latin typeface="Arial"/>
                <a:cs typeface="Arial"/>
              </a:rPr>
              <a:t>Transaction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Requirements Class. Collective  requirements can either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created </a:t>
            </a:r>
            <a:r>
              <a:rPr sz="1800" dirty="0">
                <a:latin typeface="Arial"/>
                <a:cs typeface="Arial"/>
              </a:rPr>
              <a:t>daily </a:t>
            </a:r>
            <a:r>
              <a:rPr sz="1800" spc="-5" dirty="0">
                <a:latin typeface="Arial"/>
                <a:cs typeface="Arial"/>
              </a:rPr>
              <a:t>or </a:t>
            </a:r>
            <a:r>
              <a:rPr sz="1800" spc="-20" dirty="0">
                <a:latin typeface="Arial"/>
                <a:cs typeface="Arial"/>
              </a:rPr>
              <a:t>weekly.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source documents  </a:t>
            </a:r>
            <a:r>
              <a:rPr sz="1800" dirty="0">
                <a:latin typeface="Arial"/>
                <a:cs typeface="Arial"/>
              </a:rPr>
              <a:t>initiating the </a:t>
            </a:r>
            <a:r>
              <a:rPr sz="1800" spc="-5" dirty="0">
                <a:latin typeface="Arial"/>
                <a:cs typeface="Arial"/>
              </a:rPr>
              <a:t>collective requirements cannot </a:t>
            </a:r>
            <a:r>
              <a:rPr sz="1800" dirty="0">
                <a:latin typeface="Arial"/>
                <a:cs typeface="Arial"/>
              </a:rPr>
              <a:t>be identified </a:t>
            </a:r>
            <a:r>
              <a:rPr sz="1800" spc="-5" dirty="0">
                <a:latin typeface="Arial"/>
                <a:cs typeface="Arial"/>
              </a:rPr>
              <a:t>directly </a:t>
            </a:r>
            <a:r>
              <a:rPr sz="1800" dirty="0">
                <a:latin typeface="Arial"/>
                <a:cs typeface="Arial"/>
              </a:rPr>
              <a:t>but </a:t>
            </a:r>
            <a:r>
              <a:rPr sz="1800" spc="-10" dirty="0">
                <a:latin typeface="Arial"/>
                <a:cs typeface="Arial"/>
              </a:rPr>
              <a:t>can  </a:t>
            </a:r>
            <a:r>
              <a:rPr sz="1800" spc="-5" dirty="0">
                <a:latin typeface="Arial"/>
                <a:cs typeface="Arial"/>
              </a:rPr>
              <a:t>be determined from </a:t>
            </a:r>
            <a:r>
              <a:rPr sz="1800" dirty="0">
                <a:latin typeface="Arial"/>
                <a:cs typeface="Arial"/>
              </a:rPr>
              <a:t>the list of </a:t>
            </a:r>
            <a:r>
              <a:rPr sz="1800" spc="-5" dirty="0">
                <a:latin typeface="Arial"/>
                <a:cs typeface="Arial"/>
              </a:rPr>
              <a:t>orders for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material.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799" y="1142927"/>
            <a:ext cx="2198306" cy="1761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00799" y="2898610"/>
            <a:ext cx="2198370" cy="61594"/>
          </a:xfrm>
          <a:custGeom>
            <a:avLst/>
            <a:gdLst/>
            <a:ahLst/>
            <a:cxnLst/>
            <a:rect l="l" t="t" r="r" b="b"/>
            <a:pathLst>
              <a:path w="2198370" h="61594">
                <a:moveTo>
                  <a:pt x="0" y="0"/>
                </a:moveTo>
                <a:lnTo>
                  <a:pt x="0" y="61159"/>
                </a:lnTo>
                <a:lnTo>
                  <a:pt x="2198306" y="61159"/>
                </a:lnTo>
                <a:lnTo>
                  <a:pt x="2198306" y="5509"/>
                </a:lnTo>
                <a:lnTo>
                  <a:pt x="684360" y="5509"/>
                </a:lnTo>
                <a:lnTo>
                  <a:pt x="615957" y="4581"/>
                </a:lnTo>
                <a:lnTo>
                  <a:pt x="478026" y="4581"/>
                </a:lnTo>
                <a:lnTo>
                  <a:pt x="409607" y="3654"/>
                </a:lnTo>
                <a:lnTo>
                  <a:pt x="341204" y="3654"/>
                </a:lnTo>
                <a:lnTo>
                  <a:pt x="203257" y="1798"/>
                </a:lnTo>
                <a:lnTo>
                  <a:pt x="133734" y="1798"/>
                </a:lnTo>
                <a:lnTo>
                  <a:pt x="0" y="0"/>
                </a:lnTo>
                <a:close/>
              </a:path>
              <a:path w="2198370" h="61594">
                <a:moveTo>
                  <a:pt x="2198306" y="4581"/>
                </a:moveTo>
                <a:lnTo>
                  <a:pt x="1784513" y="4581"/>
                </a:lnTo>
                <a:lnTo>
                  <a:pt x="1716094" y="5509"/>
                </a:lnTo>
                <a:lnTo>
                  <a:pt x="2198306" y="5509"/>
                </a:lnTo>
                <a:lnTo>
                  <a:pt x="2198306" y="4581"/>
                </a:lnTo>
                <a:close/>
              </a:path>
            </a:pathLst>
          </a:custGeom>
          <a:solidFill>
            <a:srgbClr val="3EF1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Control of</a:t>
            </a:r>
            <a:r>
              <a:rPr spc="-90" dirty="0"/>
              <a:t> </a:t>
            </a:r>
            <a:r>
              <a:rPr dirty="0"/>
              <a:t>TOR</a:t>
            </a:r>
          </a:p>
        </p:txBody>
      </p:sp>
      <p:sp>
        <p:nvSpPr>
          <p:cNvPr id="3" name="object 3"/>
          <p:cNvSpPr/>
          <p:nvPr/>
        </p:nvSpPr>
        <p:spPr>
          <a:xfrm>
            <a:off x="7350950" y="1295400"/>
            <a:ext cx="1737101" cy="1688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9921" y="1447800"/>
            <a:ext cx="6609079" cy="3662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98345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 control </a:t>
            </a:r>
            <a:r>
              <a:rPr sz="1400" spc="-5" dirty="0">
                <a:latin typeface="Arial"/>
                <a:cs typeface="Arial"/>
              </a:rPr>
              <a:t>features specific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Sales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Distribution  </a:t>
            </a:r>
            <a:r>
              <a:rPr sz="1400" spc="-5" dirty="0">
                <a:latin typeface="Arial"/>
                <a:cs typeface="Arial"/>
              </a:rPr>
              <a:t>need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be maintained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Customizing:</a:t>
            </a: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Requirements Class: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requirements class </a:t>
            </a:r>
            <a:r>
              <a:rPr sz="1400" dirty="0">
                <a:latin typeface="Arial"/>
                <a:cs typeface="Arial"/>
              </a:rPr>
              <a:t>contains all control  </a:t>
            </a:r>
            <a:r>
              <a:rPr sz="1400" spc="-5" dirty="0">
                <a:latin typeface="Arial"/>
                <a:cs typeface="Arial"/>
              </a:rPr>
              <a:t>features </a:t>
            </a:r>
            <a:r>
              <a:rPr sz="1400" dirty="0">
                <a:latin typeface="Arial"/>
                <a:cs typeface="Arial"/>
              </a:rPr>
              <a:t>for planning. In addition, it </a:t>
            </a:r>
            <a:r>
              <a:rPr sz="1400" spc="-5" dirty="0">
                <a:latin typeface="Arial"/>
                <a:cs typeface="Arial"/>
              </a:rPr>
              <a:t>is specified at a </a:t>
            </a:r>
            <a:r>
              <a:rPr sz="1400" dirty="0">
                <a:latin typeface="Arial"/>
                <a:cs typeface="Arial"/>
              </a:rPr>
              <a:t>global </a:t>
            </a:r>
            <a:r>
              <a:rPr sz="1400" spc="-10" dirty="0">
                <a:latin typeface="Arial"/>
                <a:cs typeface="Arial"/>
              </a:rPr>
              <a:t>level </a:t>
            </a:r>
            <a:r>
              <a:rPr sz="1400" spc="5" dirty="0">
                <a:latin typeface="Arial"/>
                <a:cs typeface="Arial"/>
              </a:rPr>
              <a:t>whether  </a:t>
            </a:r>
            <a:r>
              <a:rPr sz="1400" spc="-5" dirty="0">
                <a:latin typeface="Arial"/>
                <a:cs typeface="Arial"/>
              </a:rPr>
              <a:t>an availability check is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take place for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material </a:t>
            </a:r>
            <a:r>
              <a:rPr sz="1400" dirty="0">
                <a:latin typeface="Arial"/>
                <a:cs typeface="Arial"/>
              </a:rPr>
              <a:t>in the </a:t>
            </a:r>
            <a:r>
              <a:rPr sz="1400" spc="-5" dirty="0">
                <a:latin typeface="Arial"/>
                <a:cs typeface="Arial"/>
              </a:rPr>
              <a:t>sales </a:t>
            </a:r>
            <a:r>
              <a:rPr sz="1400" dirty="0">
                <a:latin typeface="Arial"/>
                <a:cs typeface="Arial"/>
              </a:rPr>
              <a:t>and  distribution </a:t>
            </a:r>
            <a:r>
              <a:rPr sz="1400" spc="-5" dirty="0">
                <a:latin typeface="Arial"/>
                <a:cs typeface="Arial"/>
              </a:rPr>
              <a:t>documents </a:t>
            </a:r>
            <a:r>
              <a:rPr sz="1400" dirty="0">
                <a:latin typeface="Arial"/>
                <a:cs typeface="Arial"/>
              </a:rPr>
              <a:t>on the </a:t>
            </a:r>
            <a:r>
              <a:rPr sz="1400" spc="-5" dirty="0">
                <a:latin typeface="Arial"/>
                <a:cs typeface="Arial"/>
              </a:rPr>
              <a:t>basis </a:t>
            </a:r>
            <a:r>
              <a:rPr sz="1400" dirty="0">
                <a:latin typeface="Arial"/>
                <a:cs typeface="Arial"/>
              </a:rPr>
              <a:t>of the </a:t>
            </a:r>
            <a:r>
              <a:rPr sz="1400" spc="-65" dirty="0">
                <a:latin typeface="Arial"/>
                <a:cs typeface="Arial"/>
              </a:rPr>
              <a:t>ATP </a:t>
            </a:r>
            <a:r>
              <a:rPr sz="1400" dirty="0">
                <a:latin typeface="Arial"/>
                <a:cs typeface="Arial"/>
              </a:rPr>
              <a:t>quantity </a:t>
            </a:r>
            <a:r>
              <a:rPr sz="1400" spc="-45" dirty="0">
                <a:latin typeface="Arial"/>
                <a:cs typeface="Arial"/>
              </a:rPr>
              <a:t>(ATP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10" dirty="0">
                <a:latin typeface="Arial"/>
                <a:cs typeface="Arial"/>
              </a:rPr>
              <a:t>available 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promise)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5" dirty="0">
                <a:latin typeface="Arial"/>
                <a:cs typeface="Arial"/>
              </a:rPr>
              <a:t>whether </a:t>
            </a:r>
            <a:r>
              <a:rPr sz="1400" spc="-5" dirty="0">
                <a:latin typeface="Arial"/>
                <a:cs typeface="Arial"/>
              </a:rPr>
              <a:t>requirements are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be passed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</a:p>
          <a:p>
            <a:pPr algn="just">
              <a:lnSpc>
                <a:spcPct val="100000"/>
              </a:lnSpc>
              <a:spcBef>
                <a:spcPts val="30"/>
              </a:spcBef>
              <a:buClr>
                <a:srgbClr val="003399"/>
              </a:buClr>
              <a:buFont typeface="Arial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12700" marR="41211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494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Requirements type: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requirements are </a:t>
            </a:r>
            <a:r>
              <a:rPr sz="1400" dirty="0">
                <a:latin typeface="Arial"/>
                <a:cs typeface="Arial"/>
              </a:rPr>
              <a:t>identified </a:t>
            </a:r>
            <a:r>
              <a:rPr sz="1400" spc="-5" dirty="0">
                <a:latin typeface="Arial"/>
                <a:cs typeface="Arial"/>
              </a:rPr>
              <a:t>by </a:t>
            </a:r>
            <a:r>
              <a:rPr sz="140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requirements type.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requirements type refers </a:t>
            </a:r>
            <a:r>
              <a:rPr sz="1400" dirty="0">
                <a:latin typeface="Arial"/>
                <a:cs typeface="Arial"/>
              </a:rPr>
              <a:t>to the </a:t>
            </a:r>
            <a:r>
              <a:rPr sz="1400" spc="-5" dirty="0">
                <a:latin typeface="Arial"/>
                <a:cs typeface="Arial"/>
              </a:rPr>
              <a:t>requirements  class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its </a:t>
            </a:r>
            <a:r>
              <a:rPr sz="1400" dirty="0">
                <a:latin typeface="Arial"/>
                <a:cs typeface="Arial"/>
              </a:rPr>
              <a:t>control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features</a:t>
            </a:r>
            <a:endParaRPr sz="14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003399"/>
              </a:buClr>
              <a:buFont typeface="Arial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12700" marR="157480" algn="just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Schedule line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category: </a:t>
            </a:r>
            <a:r>
              <a:rPr sz="1400" dirty="0">
                <a:latin typeface="Arial"/>
                <a:cs typeface="Arial"/>
              </a:rPr>
              <a:t>Schedule line </a:t>
            </a:r>
            <a:r>
              <a:rPr sz="1400" spc="-5" dirty="0">
                <a:latin typeface="Arial"/>
                <a:cs typeface="Arial"/>
              </a:rPr>
              <a:t>category controls </a:t>
            </a:r>
            <a:r>
              <a:rPr sz="1400" dirty="0">
                <a:latin typeface="Arial"/>
                <a:cs typeface="Arial"/>
              </a:rPr>
              <a:t>whether </a:t>
            </a:r>
            <a:r>
              <a:rPr sz="1400" spc="-5" dirty="0">
                <a:latin typeface="Arial"/>
                <a:cs typeface="Arial"/>
              </a:rPr>
              <a:t>an  availability check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transfer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requirements </a:t>
            </a:r>
            <a:r>
              <a:rPr sz="1400" dirty="0">
                <a:latin typeface="Arial"/>
                <a:cs typeface="Arial"/>
              </a:rPr>
              <a:t>should </a:t>
            </a:r>
            <a:r>
              <a:rPr sz="1400" spc="-5" dirty="0">
                <a:latin typeface="Arial"/>
                <a:cs typeface="Arial"/>
              </a:rPr>
              <a:t>be carried </a:t>
            </a:r>
            <a:r>
              <a:rPr sz="1400" dirty="0">
                <a:latin typeface="Arial"/>
                <a:cs typeface="Arial"/>
              </a:rPr>
              <a:t>out in  the </a:t>
            </a:r>
            <a:r>
              <a:rPr sz="1400" spc="-5" dirty="0">
                <a:latin typeface="Arial"/>
                <a:cs typeface="Arial"/>
              </a:rPr>
              <a:t>sales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documents</a:t>
            </a:r>
            <a:endParaRPr sz="14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Clr>
                <a:srgbClr val="003399"/>
              </a:buClr>
              <a:buFont typeface="Arial"/>
              <a:buChar char="•"/>
            </a:pPr>
            <a:endParaRPr sz="1400" dirty="0">
              <a:latin typeface="Times New Roman"/>
              <a:cs typeface="Times New Roman"/>
            </a:endParaRPr>
          </a:p>
          <a:p>
            <a:pPr marL="12700" marR="142875" algn="just">
              <a:lnSpc>
                <a:spcPct val="100000"/>
              </a:lnSpc>
              <a:buFont typeface="Arial"/>
              <a:buChar char="•"/>
              <a:tabLst>
                <a:tab pos="15494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Checking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group: </a:t>
            </a:r>
            <a:r>
              <a:rPr sz="1400" dirty="0">
                <a:latin typeface="Arial"/>
                <a:cs typeface="Arial"/>
              </a:rPr>
              <a:t>It </a:t>
            </a:r>
            <a:r>
              <a:rPr sz="1400" spc="-5" dirty="0">
                <a:latin typeface="Arial"/>
                <a:cs typeface="Arial"/>
              </a:rPr>
              <a:t>controls </a:t>
            </a:r>
            <a:r>
              <a:rPr sz="1400" spc="5" dirty="0">
                <a:latin typeface="Arial"/>
                <a:cs typeface="Arial"/>
              </a:rPr>
              <a:t>whether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"/>
                <a:cs typeface="Arial"/>
              </a:rPr>
              <a:t>is </a:t>
            </a:r>
            <a:r>
              <a:rPr sz="1400" dirty="0">
                <a:latin typeface="Arial"/>
                <a:cs typeface="Arial"/>
              </a:rPr>
              <a:t>to </a:t>
            </a:r>
            <a:r>
              <a:rPr sz="1400" spc="-5" dirty="0">
                <a:latin typeface="Arial"/>
                <a:cs typeface="Arial"/>
              </a:rPr>
              <a:t>create individual  </a:t>
            </a:r>
            <a:r>
              <a:rPr sz="1400" dirty="0">
                <a:latin typeface="Arial"/>
                <a:cs typeface="Arial"/>
              </a:rPr>
              <a:t>or </a:t>
            </a:r>
            <a:r>
              <a:rPr sz="1400" spc="-5" dirty="0">
                <a:latin typeface="Arial"/>
                <a:cs typeface="Arial"/>
              </a:rPr>
              <a:t>collective requirements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sales </a:t>
            </a:r>
            <a:r>
              <a:rPr sz="1400" dirty="0">
                <a:latin typeface="Arial"/>
                <a:cs typeface="Arial"/>
              </a:rPr>
              <a:t>and shipping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processing.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5" dirty="0"/>
              <a:t>Prerequisites for Availability</a:t>
            </a:r>
            <a:r>
              <a:rPr sz="4000" spc="25" dirty="0"/>
              <a:t> </a:t>
            </a:r>
            <a:r>
              <a:rPr sz="4000" spc="-5" dirty="0"/>
              <a:t>Check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9300" y="1288541"/>
            <a:ext cx="799147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1.	</a:t>
            </a:r>
            <a:r>
              <a:rPr sz="2200" b="1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availability </a:t>
            </a:r>
            <a:r>
              <a:rPr sz="2200" b="1" dirty="0">
                <a:latin typeface="Arial"/>
                <a:cs typeface="Arial"/>
              </a:rPr>
              <a:t>check must be switched on at</a:t>
            </a:r>
            <a:r>
              <a:rPr sz="2200" b="1" spc="-1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requirements  class</a:t>
            </a:r>
            <a:r>
              <a:rPr sz="2200" b="1" spc="-1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level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5688787"/>
            <a:ext cx="695007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z="1600" b="1" i="1" spc="-10" dirty="0">
                <a:latin typeface="Arial"/>
                <a:cs typeface="Arial"/>
              </a:rPr>
              <a:t>Menu </a:t>
            </a:r>
            <a:r>
              <a:rPr sz="1600" b="1" i="1" spc="-5" dirty="0">
                <a:latin typeface="Arial"/>
                <a:cs typeface="Arial"/>
              </a:rPr>
              <a:t>Path: </a:t>
            </a:r>
            <a:r>
              <a:rPr sz="1600" b="1" i="1" spc="-20" dirty="0">
                <a:latin typeface="Arial"/>
                <a:cs typeface="Arial"/>
              </a:rPr>
              <a:t>IMG</a:t>
            </a:r>
            <a:r>
              <a:rPr sz="1650" b="1" i="1" spc="-20" dirty="0">
                <a:latin typeface="Wingdings"/>
                <a:cs typeface="Wingdings"/>
              </a:rPr>
              <a:t>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&amp; </a:t>
            </a:r>
            <a:r>
              <a:rPr sz="1600" b="1" i="1" spc="-10" dirty="0">
                <a:latin typeface="Arial"/>
                <a:cs typeface="Arial"/>
              </a:rPr>
              <a:t>Distribution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Basic </a:t>
            </a:r>
            <a:r>
              <a:rPr sz="1600" b="1" i="1" spc="-15" dirty="0">
                <a:latin typeface="Arial"/>
                <a:cs typeface="Arial"/>
              </a:rPr>
              <a:t>Functions</a:t>
            </a:r>
            <a:r>
              <a:rPr sz="1650" b="1" i="1" spc="-15" dirty="0">
                <a:latin typeface="Wingdings"/>
                <a:cs typeface="Wingdings"/>
              </a:rPr>
              <a:t></a:t>
            </a:r>
            <a:r>
              <a:rPr sz="1650" b="1" i="1" spc="-1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Availability  Check &amp; </a:t>
            </a:r>
            <a:r>
              <a:rPr sz="1600" b="1" i="1" spc="-30" dirty="0">
                <a:latin typeface="Arial"/>
                <a:cs typeface="Arial"/>
              </a:rPr>
              <a:t>TOR</a:t>
            </a:r>
            <a:r>
              <a:rPr sz="1650" b="1" i="1" spc="-30" dirty="0">
                <a:latin typeface="Wingdings"/>
                <a:cs typeface="Wingdings"/>
              </a:rPr>
              <a:t></a:t>
            </a:r>
            <a:r>
              <a:rPr sz="1650" b="1" i="1" spc="-30" dirty="0">
                <a:latin typeface="Times New Roman"/>
                <a:cs typeface="Times New Roman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TOR </a:t>
            </a:r>
            <a:r>
              <a:rPr sz="1650" b="1" i="1" spc="-55" dirty="0">
                <a:latin typeface="Wingdings"/>
                <a:cs typeface="Wingdings"/>
              </a:rPr>
              <a:t></a:t>
            </a:r>
            <a:r>
              <a:rPr sz="1650" b="1" i="1" spc="-5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Define Requirement</a:t>
            </a:r>
            <a:r>
              <a:rPr sz="1600" b="1" i="1" spc="229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Classes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0866" y="2214372"/>
            <a:ext cx="3383534" cy="2662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3848" y="2195448"/>
            <a:ext cx="3415029" cy="2695575"/>
          </a:xfrm>
          <a:custGeom>
            <a:avLst/>
            <a:gdLst/>
            <a:ahLst/>
            <a:cxnLst/>
            <a:rect l="l" t="t" r="r" b="b"/>
            <a:pathLst>
              <a:path w="3415029" h="2695575">
                <a:moveTo>
                  <a:pt x="0" y="2695575"/>
                </a:moveTo>
                <a:lnTo>
                  <a:pt x="3414776" y="2695575"/>
                </a:lnTo>
                <a:lnTo>
                  <a:pt x="3414776" y="0"/>
                </a:lnTo>
                <a:lnTo>
                  <a:pt x="0" y="0"/>
                </a:lnTo>
                <a:lnTo>
                  <a:pt x="0" y="2695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7648" y="2711450"/>
            <a:ext cx="2862580" cy="1035050"/>
          </a:xfrm>
          <a:custGeom>
            <a:avLst/>
            <a:gdLst/>
            <a:ahLst/>
            <a:cxnLst/>
            <a:rect l="l" t="t" r="r" b="b"/>
            <a:pathLst>
              <a:path w="2862579" h="1035050">
                <a:moveTo>
                  <a:pt x="1660271" y="717550"/>
                </a:moveTo>
                <a:lnTo>
                  <a:pt x="1145158" y="717550"/>
                </a:lnTo>
                <a:lnTo>
                  <a:pt x="0" y="1035050"/>
                </a:lnTo>
                <a:lnTo>
                  <a:pt x="1660271" y="717550"/>
                </a:lnTo>
                <a:close/>
              </a:path>
              <a:path w="2862579" h="1035050">
                <a:moveTo>
                  <a:pt x="2742692" y="0"/>
                </a:moveTo>
                <a:lnTo>
                  <a:pt x="921384" y="0"/>
                </a:lnTo>
                <a:lnTo>
                  <a:pt x="874831" y="9405"/>
                </a:lnTo>
                <a:lnTo>
                  <a:pt x="836802" y="35052"/>
                </a:lnTo>
                <a:lnTo>
                  <a:pt x="811156" y="73080"/>
                </a:lnTo>
                <a:lnTo>
                  <a:pt x="801751" y="119634"/>
                </a:lnTo>
                <a:lnTo>
                  <a:pt x="801751" y="597915"/>
                </a:lnTo>
                <a:lnTo>
                  <a:pt x="811156" y="644469"/>
                </a:lnTo>
                <a:lnTo>
                  <a:pt x="836802" y="682497"/>
                </a:lnTo>
                <a:lnTo>
                  <a:pt x="874831" y="708144"/>
                </a:lnTo>
                <a:lnTo>
                  <a:pt x="921384" y="717550"/>
                </a:lnTo>
                <a:lnTo>
                  <a:pt x="2742692" y="717550"/>
                </a:lnTo>
                <a:lnTo>
                  <a:pt x="2789245" y="708144"/>
                </a:lnTo>
                <a:lnTo>
                  <a:pt x="2827274" y="682497"/>
                </a:lnTo>
                <a:lnTo>
                  <a:pt x="2852920" y="644469"/>
                </a:lnTo>
                <a:lnTo>
                  <a:pt x="2862326" y="597915"/>
                </a:lnTo>
                <a:lnTo>
                  <a:pt x="2862326" y="119634"/>
                </a:lnTo>
                <a:lnTo>
                  <a:pt x="2852920" y="73080"/>
                </a:lnTo>
                <a:lnTo>
                  <a:pt x="2827274" y="35052"/>
                </a:lnTo>
                <a:lnTo>
                  <a:pt x="2789245" y="9405"/>
                </a:lnTo>
                <a:lnTo>
                  <a:pt x="2742692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7648" y="2711450"/>
            <a:ext cx="2862580" cy="1035050"/>
          </a:xfrm>
          <a:custGeom>
            <a:avLst/>
            <a:gdLst/>
            <a:ahLst/>
            <a:cxnLst/>
            <a:rect l="l" t="t" r="r" b="b"/>
            <a:pathLst>
              <a:path w="2862579" h="1035050">
                <a:moveTo>
                  <a:pt x="801751" y="119634"/>
                </a:moveTo>
                <a:lnTo>
                  <a:pt x="811156" y="73080"/>
                </a:lnTo>
                <a:lnTo>
                  <a:pt x="836802" y="35052"/>
                </a:lnTo>
                <a:lnTo>
                  <a:pt x="874831" y="9405"/>
                </a:lnTo>
                <a:lnTo>
                  <a:pt x="921384" y="0"/>
                </a:lnTo>
                <a:lnTo>
                  <a:pt x="1145158" y="0"/>
                </a:lnTo>
                <a:lnTo>
                  <a:pt x="1660271" y="0"/>
                </a:lnTo>
                <a:lnTo>
                  <a:pt x="2742692" y="0"/>
                </a:lnTo>
                <a:lnTo>
                  <a:pt x="2789245" y="9405"/>
                </a:lnTo>
                <a:lnTo>
                  <a:pt x="2827274" y="35052"/>
                </a:lnTo>
                <a:lnTo>
                  <a:pt x="2852920" y="73080"/>
                </a:lnTo>
                <a:lnTo>
                  <a:pt x="2862326" y="119634"/>
                </a:lnTo>
                <a:lnTo>
                  <a:pt x="2862326" y="418591"/>
                </a:lnTo>
                <a:lnTo>
                  <a:pt x="2862326" y="597915"/>
                </a:lnTo>
                <a:lnTo>
                  <a:pt x="2852920" y="644469"/>
                </a:lnTo>
                <a:lnTo>
                  <a:pt x="2827274" y="682497"/>
                </a:lnTo>
                <a:lnTo>
                  <a:pt x="2789245" y="708144"/>
                </a:lnTo>
                <a:lnTo>
                  <a:pt x="2742692" y="717550"/>
                </a:lnTo>
                <a:lnTo>
                  <a:pt x="1660271" y="717550"/>
                </a:lnTo>
                <a:lnTo>
                  <a:pt x="0" y="1035050"/>
                </a:lnTo>
                <a:lnTo>
                  <a:pt x="1145158" y="717550"/>
                </a:lnTo>
                <a:lnTo>
                  <a:pt x="921384" y="717550"/>
                </a:lnTo>
                <a:lnTo>
                  <a:pt x="874831" y="708144"/>
                </a:lnTo>
                <a:lnTo>
                  <a:pt x="836802" y="682497"/>
                </a:lnTo>
                <a:lnTo>
                  <a:pt x="811156" y="644469"/>
                </a:lnTo>
                <a:lnTo>
                  <a:pt x="801751" y="597915"/>
                </a:lnTo>
                <a:lnTo>
                  <a:pt x="801751" y="418591"/>
                </a:lnTo>
                <a:lnTo>
                  <a:pt x="801751" y="1196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744081" y="2745232"/>
            <a:ext cx="1720214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The Availability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  box </a:t>
            </a:r>
            <a:r>
              <a:rPr sz="1400" spc="-10" dirty="0">
                <a:latin typeface="Arial"/>
                <a:cs typeface="Arial"/>
              </a:rPr>
              <a:t>(AvC) </a:t>
            </a:r>
            <a:r>
              <a:rPr sz="1400" spc="-5" dirty="0">
                <a:latin typeface="Arial"/>
                <a:cs typeface="Arial"/>
              </a:rPr>
              <a:t>must </a:t>
            </a:r>
            <a:r>
              <a:rPr sz="1400" dirty="0">
                <a:latin typeface="Arial"/>
                <a:cs typeface="Arial"/>
              </a:rPr>
              <a:t>be  ticked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" y="2209673"/>
            <a:ext cx="3886200" cy="2668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5312" y="2195576"/>
            <a:ext cx="3914775" cy="2697480"/>
          </a:xfrm>
          <a:custGeom>
            <a:avLst/>
            <a:gdLst/>
            <a:ahLst/>
            <a:cxnLst/>
            <a:rect l="l" t="t" r="r" b="b"/>
            <a:pathLst>
              <a:path w="3914775" h="2697479">
                <a:moveTo>
                  <a:pt x="0" y="2697099"/>
                </a:moveTo>
                <a:lnTo>
                  <a:pt x="3914775" y="2697099"/>
                </a:lnTo>
                <a:lnTo>
                  <a:pt x="3914775" y="0"/>
                </a:lnTo>
                <a:lnTo>
                  <a:pt x="0" y="0"/>
                </a:lnTo>
                <a:lnTo>
                  <a:pt x="0" y="26970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254846"/>
            <a:ext cx="9143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lang="en-US" altLang="en-US" b="1" dirty="0" smtClean="0"/>
              <a:t>Lesson Objectives</a:t>
            </a:r>
            <a:endParaRPr dirty="0"/>
          </a:p>
        </p:txBody>
      </p:sp>
      <p:sp>
        <p:nvSpPr>
          <p:cNvPr id="24" name="Rectangle 23"/>
          <p:cNvSpPr/>
          <p:nvPr/>
        </p:nvSpPr>
        <p:spPr>
          <a:xfrm>
            <a:off x="1219200" y="1295400"/>
            <a:ext cx="5867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2088" indent="-192088" fontAlgn="base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§"/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 Availability check &amp; TOR 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en-US" dirty="0" smtClean="0"/>
              <a:t>Purpose</a:t>
            </a:r>
          </a:p>
          <a:p>
            <a:pPr marL="742950" lvl="1" indent="-285750"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en-US" dirty="0" smtClean="0"/>
              <a:t>Use</a:t>
            </a:r>
          </a:p>
          <a:p>
            <a:pPr marL="742950" lvl="1" indent="-285750"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</a:pPr>
            <a:r>
              <a:rPr lang="en-US" altLang="en-US" dirty="0" smtClean="0"/>
              <a:t>Challenges</a:t>
            </a:r>
          </a:p>
          <a:p>
            <a:pPr marL="285750" lvl="1" indent="-228600"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Availability Check – Overview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  <a:tabLst>
                <a:tab pos="623570" algn="l"/>
                <a:tab pos="624205" algn="l"/>
              </a:tabLst>
            </a:pPr>
            <a:r>
              <a:rPr lang="en-US" altLang="en-US" dirty="0" smtClean="0"/>
              <a:t>Types of Availability Check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  <a:tabLst>
                <a:tab pos="623570" algn="l"/>
                <a:tab pos="624205" algn="l"/>
              </a:tabLst>
            </a:pPr>
            <a:r>
              <a:rPr lang="en-US" altLang="en-US" dirty="0" smtClean="0"/>
              <a:t>Scope of the Availability Check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  <a:tabLst>
                <a:tab pos="610235" algn="l"/>
                <a:tab pos="610870" algn="l"/>
              </a:tabLst>
            </a:pPr>
            <a:r>
              <a:rPr lang="en-US" altLang="en-US" dirty="0" smtClean="0"/>
              <a:t>Availability Check in Sales Order</a:t>
            </a:r>
          </a:p>
          <a:p>
            <a:pPr marL="742950" lvl="1" indent="-285750">
              <a:lnSpc>
                <a:spcPct val="100000"/>
              </a:lnSpc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  <a:tabLst>
                <a:tab pos="623570" algn="l"/>
                <a:tab pos="624205" algn="l"/>
              </a:tabLst>
            </a:pPr>
            <a:r>
              <a:rPr lang="en-US" altLang="en-US" dirty="0" smtClean="0"/>
              <a:t>Control of Availability Check</a:t>
            </a:r>
          </a:p>
          <a:p>
            <a:pPr marL="285750" lvl="1" indent="-228600">
              <a:lnSpc>
                <a:spcPct val="100000"/>
              </a:lnSpc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Transfer of Requirement – Overview</a:t>
            </a:r>
          </a:p>
          <a:p>
            <a:pPr marL="742950" lvl="1" indent="-285750"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  <a:tabLst>
                <a:tab pos="623570" algn="l"/>
                <a:tab pos="624205" algn="l"/>
              </a:tabLst>
            </a:pPr>
            <a:r>
              <a:rPr lang="en-US" altLang="en-US" dirty="0" smtClean="0"/>
              <a:t>Types of Transfer of Requirements</a:t>
            </a:r>
          </a:p>
          <a:p>
            <a:pPr marL="742950" lvl="1" indent="-285750"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  <a:tabLst>
                <a:tab pos="623570" algn="l"/>
                <a:tab pos="624205" algn="l"/>
              </a:tabLst>
            </a:pPr>
            <a:r>
              <a:rPr lang="en-US" altLang="en-US" dirty="0" smtClean="0"/>
              <a:t>Control of Transfer of Requirements</a:t>
            </a:r>
          </a:p>
          <a:p>
            <a:pPr marL="342900" lvl="1" indent="-342900"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tabLst>
                <a:tab pos="623570" algn="l"/>
                <a:tab pos="624205" algn="l"/>
              </a:tabLst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Prerequisites for Availability Check</a:t>
            </a:r>
          </a:p>
          <a:p>
            <a:pPr marL="342900" lvl="1" indent="-342900"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tabLst>
                <a:tab pos="623570" algn="l"/>
                <a:tab pos="624205" algn="l"/>
              </a:tabLst>
            </a:pPr>
            <a:r>
              <a:rPr lang="en-US" sz="2400" spc="-5" dirty="0" smtClean="0"/>
              <a:t>Availability Check –</a:t>
            </a:r>
            <a:r>
              <a:rPr lang="en-US" sz="2400" spc="40" dirty="0" smtClean="0"/>
              <a:t> </a:t>
            </a:r>
            <a:r>
              <a:rPr lang="en-US" sz="2400" spc="-5" dirty="0" smtClean="0"/>
              <a:t>Configuration</a:t>
            </a:r>
          </a:p>
          <a:p>
            <a:pPr marL="742950" lvl="1" indent="-285750"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  <a:tabLst>
                <a:tab pos="623570" algn="l"/>
                <a:tab pos="624205" algn="l"/>
              </a:tabLst>
            </a:pPr>
            <a:r>
              <a:rPr lang="en-US" altLang="en-US" dirty="0" smtClean="0"/>
              <a:t>Availability Check – Order Processing</a:t>
            </a:r>
          </a:p>
          <a:p>
            <a:pPr marL="742950" lvl="1" indent="-285750">
              <a:spcBef>
                <a:spcPct val="0"/>
              </a:spcBef>
              <a:buClr>
                <a:srgbClr val="C00000"/>
              </a:buClr>
              <a:buFont typeface="Arial" pitchFamily="34" charset="0"/>
              <a:buChar char="•"/>
              <a:tabLst>
                <a:tab pos="623570" algn="l"/>
                <a:tab pos="624205" algn="l"/>
              </a:tabLst>
            </a:pPr>
            <a:r>
              <a:rPr lang="en-US" altLang="en-US" dirty="0" smtClean="0"/>
              <a:t>Availability Check – Delivery Processing</a:t>
            </a:r>
          </a:p>
          <a:p>
            <a:pPr marL="742950" lvl="1" indent="-285750">
              <a:spcBef>
                <a:spcPct val="0"/>
              </a:spcBef>
              <a:buClr>
                <a:srgbClr val="C00000"/>
              </a:buClr>
              <a:tabLst>
                <a:tab pos="623570" algn="l"/>
                <a:tab pos="624205" algn="l"/>
              </a:tabLst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288541"/>
            <a:ext cx="768985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2.	</a:t>
            </a:r>
            <a:r>
              <a:rPr sz="2000" b="1" spc="-5" dirty="0">
                <a:latin typeface="Arial"/>
                <a:cs typeface="Arial"/>
              </a:rPr>
              <a:t>In </a:t>
            </a:r>
            <a:r>
              <a:rPr sz="2000" b="1" dirty="0">
                <a:latin typeface="Arial"/>
                <a:cs typeface="Arial"/>
              </a:rPr>
              <a:t>order to </a:t>
            </a:r>
            <a:r>
              <a:rPr sz="2000" b="1" spc="-5" dirty="0">
                <a:latin typeface="Arial"/>
                <a:cs typeface="Arial"/>
              </a:rPr>
              <a:t>have availability </a:t>
            </a:r>
            <a:r>
              <a:rPr sz="2000" b="1" dirty="0">
                <a:latin typeface="Arial"/>
                <a:cs typeface="Arial"/>
              </a:rPr>
              <a:t>check in the sales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document,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  indicator must be set at the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schedule </a:t>
            </a:r>
            <a:r>
              <a:rPr sz="2000" b="1" spc="-5" dirty="0">
                <a:solidFill>
                  <a:srgbClr val="3333CC"/>
                </a:solidFill>
                <a:latin typeface="Arial"/>
                <a:cs typeface="Arial"/>
              </a:rPr>
              <a:t>line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category</a:t>
            </a:r>
            <a:r>
              <a:rPr sz="2000" b="1" spc="-1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level.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5688787"/>
            <a:ext cx="7517765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z="1600" b="1" i="1" spc="-10" dirty="0">
                <a:latin typeface="Arial"/>
                <a:cs typeface="Arial"/>
              </a:rPr>
              <a:t>Menu </a:t>
            </a:r>
            <a:r>
              <a:rPr sz="1600" b="1" i="1" spc="-5" dirty="0">
                <a:latin typeface="Arial"/>
                <a:cs typeface="Arial"/>
              </a:rPr>
              <a:t>Path: Display </a:t>
            </a:r>
            <a:r>
              <a:rPr sz="1600" b="1" i="1" spc="-20" dirty="0">
                <a:latin typeface="Arial"/>
                <a:cs typeface="Arial"/>
              </a:rPr>
              <a:t>IMG</a:t>
            </a:r>
            <a:r>
              <a:rPr sz="1650" b="1" i="1" spc="-20" dirty="0">
                <a:latin typeface="Wingdings"/>
                <a:cs typeface="Wingdings"/>
              </a:rPr>
              <a:t>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&amp; </a:t>
            </a:r>
            <a:r>
              <a:rPr sz="1600" b="1" i="1" spc="-10" dirty="0">
                <a:latin typeface="Arial"/>
                <a:cs typeface="Arial"/>
              </a:rPr>
              <a:t>Distribution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15" dirty="0">
                <a:latin typeface="Arial"/>
                <a:cs typeface="Arial"/>
              </a:rPr>
              <a:t>Sales</a:t>
            </a:r>
            <a:r>
              <a:rPr sz="1650" b="1" i="1" spc="-15" dirty="0">
                <a:latin typeface="Wingdings"/>
                <a:cs typeface="Wingdings"/>
              </a:rPr>
              <a:t></a:t>
            </a:r>
            <a:r>
              <a:rPr sz="1650" b="1" i="1" spc="-1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</a:t>
            </a:r>
            <a:r>
              <a:rPr sz="1600" b="1" i="1" spc="-10" dirty="0">
                <a:latin typeface="Arial"/>
                <a:cs typeface="Arial"/>
              </a:rPr>
              <a:t>Documents</a:t>
            </a:r>
            <a:r>
              <a:rPr sz="1650" b="1" i="1" spc="-10" dirty="0">
                <a:latin typeface="Wingdings"/>
                <a:cs typeface="Wingdings"/>
              </a:rPr>
              <a:t>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Schedule </a:t>
            </a:r>
            <a:r>
              <a:rPr sz="1600" b="1" i="1" spc="-15" dirty="0">
                <a:latin typeface="Arial"/>
                <a:cs typeface="Arial"/>
              </a:rPr>
              <a:t>Lines</a:t>
            </a:r>
            <a:r>
              <a:rPr sz="1650" b="1" i="1" spc="-15" dirty="0">
                <a:latin typeface="Wingdings"/>
                <a:cs typeface="Wingdings"/>
              </a:rPr>
              <a:t></a:t>
            </a:r>
            <a:r>
              <a:rPr sz="1650" b="1" i="1" spc="-1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Define Schedule Line</a:t>
            </a:r>
            <a:r>
              <a:rPr sz="1600" b="1" i="1" spc="9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Categories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2375" y="2289301"/>
            <a:ext cx="3502025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5" dirty="0"/>
              <a:t>Prerequisites for Availability</a:t>
            </a:r>
            <a:r>
              <a:rPr sz="4000" spc="25" dirty="0"/>
              <a:t> </a:t>
            </a:r>
            <a:r>
              <a:rPr sz="4000" spc="-5" dirty="0"/>
              <a:t>Check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5632450" y="4876800"/>
            <a:ext cx="2444750" cy="457200"/>
          </a:xfrm>
          <a:custGeom>
            <a:avLst/>
            <a:gdLst/>
            <a:ahLst/>
            <a:cxnLst/>
            <a:rect l="l" t="t" r="r" b="b"/>
            <a:pathLst>
              <a:path w="2444750" h="457200">
                <a:moveTo>
                  <a:pt x="0" y="74549"/>
                </a:moveTo>
                <a:lnTo>
                  <a:pt x="768350" y="190500"/>
                </a:lnTo>
                <a:lnTo>
                  <a:pt x="768350" y="457200"/>
                </a:lnTo>
                <a:lnTo>
                  <a:pt x="2444750" y="457200"/>
                </a:lnTo>
                <a:lnTo>
                  <a:pt x="2444750" y="76200"/>
                </a:lnTo>
                <a:lnTo>
                  <a:pt x="768350" y="76200"/>
                </a:lnTo>
                <a:lnTo>
                  <a:pt x="0" y="74549"/>
                </a:lnTo>
                <a:close/>
              </a:path>
              <a:path w="2444750" h="457200">
                <a:moveTo>
                  <a:pt x="2444750" y="0"/>
                </a:moveTo>
                <a:lnTo>
                  <a:pt x="768350" y="0"/>
                </a:lnTo>
                <a:lnTo>
                  <a:pt x="768350" y="76200"/>
                </a:lnTo>
                <a:lnTo>
                  <a:pt x="2444750" y="76200"/>
                </a:lnTo>
                <a:lnTo>
                  <a:pt x="244475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2450" y="4876800"/>
            <a:ext cx="2444750" cy="457200"/>
          </a:xfrm>
          <a:custGeom>
            <a:avLst/>
            <a:gdLst/>
            <a:ahLst/>
            <a:cxnLst/>
            <a:rect l="l" t="t" r="r" b="b"/>
            <a:pathLst>
              <a:path w="2444750" h="457200">
                <a:moveTo>
                  <a:pt x="768350" y="0"/>
                </a:moveTo>
                <a:lnTo>
                  <a:pt x="1047750" y="0"/>
                </a:lnTo>
                <a:lnTo>
                  <a:pt x="1466850" y="0"/>
                </a:lnTo>
                <a:lnTo>
                  <a:pt x="2444750" y="0"/>
                </a:lnTo>
                <a:lnTo>
                  <a:pt x="2444750" y="76200"/>
                </a:lnTo>
                <a:lnTo>
                  <a:pt x="2444750" y="190500"/>
                </a:lnTo>
                <a:lnTo>
                  <a:pt x="2444750" y="457200"/>
                </a:lnTo>
                <a:lnTo>
                  <a:pt x="1466850" y="457200"/>
                </a:lnTo>
                <a:lnTo>
                  <a:pt x="1047750" y="457200"/>
                </a:lnTo>
                <a:lnTo>
                  <a:pt x="768350" y="457200"/>
                </a:lnTo>
                <a:lnTo>
                  <a:pt x="768350" y="190500"/>
                </a:lnTo>
                <a:lnTo>
                  <a:pt x="0" y="74549"/>
                </a:lnTo>
                <a:lnTo>
                  <a:pt x="768350" y="76200"/>
                </a:lnTo>
                <a:lnTo>
                  <a:pt x="76835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14848" y="2271776"/>
            <a:ext cx="3533775" cy="308165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463675" marR="54229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Availability </a:t>
            </a:r>
            <a:r>
              <a:rPr sz="1200" dirty="0">
                <a:latin typeface="Arial"/>
                <a:cs typeface="Arial"/>
              </a:rPr>
              <a:t>Check Box  must </a:t>
            </a:r>
            <a:r>
              <a:rPr sz="1200" spc="-5" dirty="0">
                <a:latin typeface="Arial"/>
                <a:cs typeface="Arial"/>
              </a:rPr>
              <a:t>be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ticked</a:t>
            </a:r>
          </a:p>
        </p:txBody>
      </p:sp>
      <p:sp>
        <p:nvSpPr>
          <p:cNvPr id="9" name="object 9"/>
          <p:cNvSpPr/>
          <p:nvPr/>
        </p:nvSpPr>
        <p:spPr>
          <a:xfrm>
            <a:off x="838200" y="2286000"/>
            <a:ext cx="390525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912" y="2271648"/>
            <a:ext cx="3933825" cy="3152775"/>
          </a:xfrm>
          <a:custGeom>
            <a:avLst/>
            <a:gdLst/>
            <a:ahLst/>
            <a:cxnLst/>
            <a:rect l="l" t="t" r="r" b="b"/>
            <a:pathLst>
              <a:path w="3933825" h="3152775">
                <a:moveTo>
                  <a:pt x="0" y="3152775"/>
                </a:moveTo>
                <a:lnTo>
                  <a:pt x="3933825" y="3152775"/>
                </a:lnTo>
                <a:lnTo>
                  <a:pt x="3933825" y="0"/>
                </a:lnTo>
                <a:lnTo>
                  <a:pt x="0" y="0"/>
                </a:lnTo>
                <a:lnTo>
                  <a:pt x="0" y="3152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1364741"/>
            <a:ext cx="744029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3.	A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requirements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type </a:t>
            </a:r>
            <a:r>
              <a:rPr sz="2000" b="1" dirty="0">
                <a:latin typeface="Arial"/>
                <a:cs typeface="Arial"/>
              </a:rPr>
              <a:t>must exist by </a:t>
            </a:r>
            <a:r>
              <a:rPr sz="2000" b="1" spc="10" dirty="0">
                <a:latin typeface="Arial"/>
                <a:cs typeface="Arial"/>
              </a:rPr>
              <a:t>which</a:t>
            </a:r>
            <a:r>
              <a:rPr sz="2000" b="1" spc="-1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requirements  class can be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found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7615" y="5979109"/>
            <a:ext cx="3786504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Basic </a:t>
            </a:r>
            <a:r>
              <a:rPr sz="1600" b="1" i="1" spc="-15" dirty="0">
                <a:latin typeface="Arial"/>
                <a:cs typeface="Arial"/>
              </a:rPr>
              <a:t>Functions</a:t>
            </a:r>
            <a:r>
              <a:rPr sz="1650" b="1" i="1" spc="-15" dirty="0">
                <a:latin typeface="Wingdings"/>
                <a:cs typeface="Wingdings"/>
              </a:rPr>
              <a:t></a:t>
            </a:r>
            <a:r>
              <a:rPr sz="1650" b="1" i="1" spc="-1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Availability Check</a:t>
            </a:r>
            <a:r>
              <a:rPr sz="1600" b="1" i="1" spc="9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&amp;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03" y="5874258"/>
            <a:ext cx="495046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z="1400" b="1" i="1" spc="-10" dirty="0">
                <a:latin typeface="Arial"/>
                <a:cs typeface="Arial"/>
              </a:rPr>
              <a:t>Menu </a:t>
            </a:r>
            <a:r>
              <a:rPr sz="1400" b="1" i="1" spc="-5" dirty="0">
                <a:latin typeface="Arial"/>
                <a:cs typeface="Arial"/>
              </a:rPr>
              <a:t>Path: Display </a:t>
            </a:r>
            <a:r>
              <a:rPr sz="1400" b="1" i="1" spc="-20" dirty="0">
                <a:latin typeface="Arial"/>
                <a:cs typeface="Arial"/>
              </a:rPr>
              <a:t>IMG</a:t>
            </a:r>
            <a:r>
              <a:rPr sz="1400" b="1" i="1" spc="-20" dirty="0">
                <a:latin typeface="Wingdings"/>
                <a:cs typeface="Wingdings"/>
              </a:rPr>
              <a:t></a:t>
            </a:r>
            <a:r>
              <a:rPr sz="1400" b="1" i="1" spc="-2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Sales &amp; </a:t>
            </a:r>
            <a:r>
              <a:rPr sz="1400" b="1" i="1" spc="-10" dirty="0">
                <a:latin typeface="Arial"/>
                <a:cs typeface="Arial"/>
              </a:rPr>
              <a:t>Distribution</a:t>
            </a:r>
            <a:r>
              <a:rPr sz="1400" b="1" i="1" spc="-10" dirty="0">
                <a:latin typeface="Wingdings"/>
                <a:cs typeface="Wingdings"/>
              </a:rPr>
              <a:t></a:t>
            </a:r>
            <a:r>
              <a:rPr sz="1400" b="1" i="1" spc="-10" dirty="0">
                <a:latin typeface="Times New Roman"/>
                <a:cs typeface="Times New Roman"/>
              </a:rPr>
              <a:t> </a:t>
            </a:r>
            <a:r>
              <a:rPr sz="1400" b="1" i="1" spc="-30" dirty="0">
                <a:latin typeface="Arial"/>
                <a:cs typeface="Arial"/>
              </a:rPr>
              <a:t>TOR</a:t>
            </a:r>
            <a:r>
              <a:rPr sz="1400" b="1" i="1" spc="-30" dirty="0">
                <a:latin typeface="Wingdings"/>
                <a:cs typeface="Wingdings"/>
              </a:rPr>
              <a:t></a:t>
            </a:r>
            <a:r>
              <a:rPr sz="1400" b="1" i="1" spc="-30" dirty="0">
                <a:latin typeface="Times New Roman"/>
                <a:cs typeface="Times New Roman"/>
              </a:rPr>
              <a:t> </a:t>
            </a:r>
            <a:r>
              <a:rPr sz="1400" b="1" i="1" spc="-20" dirty="0">
                <a:latin typeface="Arial"/>
                <a:cs typeface="Arial"/>
              </a:rPr>
              <a:t>TOR </a:t>
            </a:r>
            <a:r>
              <a:rPr sz="1400" b="1" i="1" spc="-55" dirty="0">
                <a:latin typeface="Wingdings"/>
                <a:cs typeface="Wingdings"/>
              </a:rPr>
              <a:t></a:t>
            </a:r>
            <a:r>
              <a:rPr sz="1400" b="1" i="1" spc="-55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Define Requirement</a:t>
            </a:r>
            <a:r>
              <a:rPr sz="1400" b="1" i="1" spc="210" dirty="0">
                <a:latin typeface="Arial"/>
                <a:cs typeface="Arial"/>
              </a:rPr>
              <a:t> </a:t>
            </a:r>
            <a:r>
              <a:rPr sz="1400" b="1" i="1" spc="-20" dirty="0">
                <a:latin typeface="Arial"/>
                <a:cs typeface="Arial"/>
              </a:rPr>
              <a:t>Types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43675" y="3195192"/>
            <a:ext cx="851535" cy="589915"/>
          </a:xfrm>
          <a:custGeom>
            <a:avLst/>
            <a:gdLst/>
            <a:ahLst/>
            <a:cxnLst/>
            <a:rect l="l" t="t" r="r" b="b"/>
            <a:pathLst>
              <a:path w="851534" h="589914">
                <a:moveTo>
                  <a:pt x="41148" y="514731"/>
                </a:moveTo>
                <a:lnTo>
                  <a:pt x="0" y="589407"/>
                </a:lnTo>
                <a:lnTo>
                  <a:pt x="84327" y="577596"/>
                </a:lnTo>
                <a:lnTo>
                  <a:pt x="71243" y="558546"/>
                </a:lnTo>
                <a:lnTo>
                  <a:pt x="55879" y="558546"/>
                </a:lnTo>
                <a:lnTo>
                  <a:pt x="48641" y="548132"/>
                </a:lnTo>
                <a:lnTo>
                  <a:pt x="59127" y="540906"/>
                </a:lnTo>
                <a:lnTo>
                  <a:pt x="41148" y="514731"/>
                </a:lnTo>
                <a:close/>
              </a:path>
              <a:path w="851534" h="589914">
                <a:moveTo>
                  <a:pt x="59127" y="540906"/>
                </a:moveTo>
                <a:lnTo>
                  <a:pt x="48641" y="548132"/>
                </a:lnTo>
                <a:lnTo>
                  <a:pt x="55879" y="558546"/>
                </a:lnTo>
                <a:lnTo>
                  <a:pt x="66307" y="551360"/>
                </a:lnTo>
                <a:lnTo>
                  <a:pt x="59127" y="540906"/>
                </a:lnTo>
                <a:close/>
              </a:path>
              <a:path w="851534" h="589914">
                <a:moveTo>
                  <a:pt x="66307" y="551360"/>
                </a:moveTo>
                <a:lnTo>
                  <a:pt x="55879" y="558546"/>
                </a:lnTo>
                <a:lnTo>
                  <a:pt x="71243" y="558546"/>
                </a:lnTo>
                <a:lnTo>
                  <a:pt x="66307" y="551360"/>
                </a:lnTo>
                <a:close/>
              </a:path>
              <a:path w="851534" h="589914">
                <a:moveTo>
                  <a:pt x="844169" y="0"/>
                </a:moveTo>
                <a:lnTo>
                  <a:pt x="59127" y="540906"/>
                </a:lnTo>
                <a:lnTo>
                  <a:pt x="66307" y="551360"/>
                </a:lnTo>
                <a:lnTo>
                  <a:pt x="851280" y="10414"/>
                </a:lnTo>
                <a:lnTo>
                  <a:pt x="844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5" dirty="0"/>
              <a:t>Prerequisites for Availability</a:t>
            </a:r>
            <a:r>
              <a:rPr sz="4000" spc="25" dirty="0"/>
              <a:t> </a:t>
            </a:r>
            <a:r>
              <a:rPr sz="4000" spc="-5" dirty="0"/>
              <a:t>Check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4267200" y="2133600"/>
            <a:ext cx="41148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2848" y="2119312"/>
            <a:ext cx="4143375" cy="3609975"/>
          </a:xfrm>
          <a:custGeom>
            <a:avLst/>
            <a:gdLst/>
            <a:ahLst/>
            <a:cxnLst/>
            <a:rect l="l" t="t" r="r" b="b"/>
            <a:pathLst>
              <a:path w="4143375" h="3609975">
                <a:moveTo>
                  <a:pt x="0" y="3609975"/>
                </a:moveTo>
                <a:lnTo>
                  <a:pt x="4143375" y="3609975"/>
                </a:lnTo>
                <a:lnTo>
                  <a:pt x="4143375" y="0"/>
                </a:lnTo>
                <a:lnTo>
                  <a:pt x="0" y="0"/>
                </a:lnTo>
                <a:lnTo>
                  <a:pt x="0" y="3609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16800" y="2962275"/>
            <a:ext cx="1676400" cy="971550"/>
          </a:xfrm>
          <a:custGeom>
            <a:avLst/>
            <a:gdLst/>
            <a:ahLst/>
            <a:cxnLst/>
            <a:rect l="l" t="t" r="r" b="b"/>
            <a:pathLst>
              <a:path w="1676400" h="971550">
                <a:moveTo>
                  <a:pt x="1676400" y="314325"/>
                </a:moveTo>
                <a:lnTo>
                  <a:pt x="0" y="314325"/>
                </a:lnTo>
                <a:lnTo>
                  <a:pt x="0" y="971550"/>
                </a:lnTo>
                <a:lnTo>
                  <a:pt x="1676400" y="971550"/>
                </a:lnTo>
                <a:lnTo>
                  <a:pt x="1676400" y="314325"/>
                </a:lnTo>
                <a:close/>
              </a:path>
              <a:path w="1676400" h="971550">
                <a:moveTo>
                  <a:pt x="25400" y="0"/>
                </a:moveTo>
                <a:lnTo>
                  <a:pt x="279400" y="314325"/>
                </a:lnTo>
                <a:lnTo>
                  <a:pt x="698500" y="314325"/>
                </a:lnTo>
                <a:lnTo>
                  <a:pt x="25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16800" y="2962275"/>
            <a:ext cx="1676400" cy="971550"/>
          </a:xfrm>
          <a:custGeom>
            <a:avLst/>
            <a:gdLst/>
            <a:ahLst/>
            <a:cxnLst/>
            <a:rect l="l" t="t" r="r" b="b"/>
            <a:pathLst>
              <a:path w="1676400" h="971550">
                <a:moveTo>
                  <a:pt x="0" y="314325"/>
                </a:moveTo>
                <a:lnTo>
                  <a:pt x="279400" y="314325"/>
                </a:lnTo>
                <a:lnTo>
                  <a:pt x="25400" y="0"/>
                </a:lnTo>
                <a:lnTo>
                  <a:pt x="698500" y="314325"/>
                </a:lnTo>
                <a:lnTo>
                  <a:pt x="1676400" y="314325"/>
                </a:lnTo>
                <a:lnTo>
                  <a:pt x="1676400" y="423925"/>
                </a:lnTo>
                <a:lnTo>
                  <a:pt x="1676400" y="588137"/>
                </a:lnTo>
                <a:lnTo>
                  <a:pt x="1676400" y="971550"/>
                </a:lnTo>
                <a:lnTo>
                  <a:pt x="698500" y="971550"/>
                </a:lnTo>
                <a:lnTo>
                  <a:pt x="279400" y="971550"/>
                </a:lnTo>
                <a:lnTo>
                  <a:pt x="0" y="971550"/>
                </a:lnTo>
                <a:lnTo>
                  <a:pt x="0" y="588137"/>
                </a:lnTo>
                <a:lnTo>
                  <a:pt x="0" y="423925"/>
                </a:lnTo>
                <a:lnTo>
                  <a:pt x="0" y="3143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96682" y="3326891"/>
            <a:ext cx="148907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Assign Requirement  Class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Requirement  </a:t>
            </a:r>
            <a:r>
              <a:rPr sz="1200" spc="-20" dirty="0">
                <a:latin typeface="Arial"/>
                <a:cs typeface="Arial"/>
              </a:rPr>
              <a:t>Type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400" y="2133600"/>
            <a:ext cx="35814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9112" y="2119312"/>
            <a:ext cx="3609975" cy="3609975"/>
          </a:xfrm>
          <a:custGeom>
            <a:avLst/>
            <a:gdLst/>
            <a:ahLst/>
            <a:cxnLst/>
            <a:rect l="l" t="t" r="r" b="b"/>
            <a:pathLst>
              <a:path w="3609975" h="3609975">
                <a:moveTo>
                  <a:pt x="0" y="3609975"/>
                </a:moveTo>
                <a:lnTo>
                  <a:pt x="3609975" y="3609975"/>
                </a:lnTo>
                <a:lnTo>
                  <a:pt x="3609975" y="0"/>
                </a:lnTo>
                <a:lnTo>
                  <a:pt x="0" y="0"/>
                </a:lnTo>
                <a:lnTo>
                  <a:pt x="0" y="3609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sz="4000" spc="-5" dirty="0"/>
              <a:t>Availability Check -</a:t>
            </a:r>
            <a:r>
              <a:rPr sz="4000" spc="40" dirty="0"/>
              <a:t> </a:t>
            </a:r>
            <a:r>
              <a:rPr sz="4000" spc="-5" dirty="0"/>
              <a:t>Configuration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259078"/>
            <a:ext cx="8345170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1.  Define Checking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Groups: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Use standard </a:t>
            </a:r>
            <a:r>
              <a:rPr sz="1800" dirty="0">
                <a:latin typeface="Arial"/>
                <a:cs typeface="Arial"/>
              </a:rPr>
              <a:t>SAP </a:t>
            </a:r>
            <a:r>
              <a:rPr sz="1800" spc="-5" dirty="0">
                <a:latin typeface="Arial"/>
                <a:cs typeface="Arial"/>
              </a:rPr>
              <a:t>checking group “01”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daily requirements and 02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individual  requirements.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order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create new group, copy an existing group, change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name (ensure that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starts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“Z”)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description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5" dirty="0">
                <a:latin typeface="Arial"/>
                <a:cs typeface="Arial"/>
              </a:rPr>
              <a:t>your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preference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0175" y="2748533"/>
            <a:ext cx="4035425" cy="3042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52648" y="2728912"/>
            <a:ext cx="4067175" cy="3076575"/>
          </a:xfrm>
          <a:custGeom>
            <a:avLst/>
            <a:gdLst/>
            <a:ahLst/>
            <a:cxnLst/>
            <a:rect l="l" t="t" r="r" b="b"/>
            <a:pathLst>
              <a:path w="4067175" h="3076575">
                <a:moveTo>
                  <a:pt x="0" y="3076575"/>
                </a:moveTo>
                <a:lnTo>
                  <a:pt x="4067175" y="3076575"/>
                </a:lnTo>
                <a:lnTo>
                  <a:pt x="4067175" y="0"/>
                </a:lnTo>
                <a:lnTo>
                  <a:pt x="0" y="0"/>
                </a:lnTo>
                <a:lnTo>
                  <a:pt x="0" y="3076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6591" y="5916216"/>
            <a:ext cx="814895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80"/>
              </a:lnSpc>
            </a:pPr>
            <a:r>
              <a:rPr sz="1400" b="1" i="1" spc="-15" dirty="0">
                <a:latin typeface="Arial"/>
                <a:cs typeface="Arial"/>
              </a:rPr>
              <a:t>IMG</a:t>
            </a:r>
            <a:r>
              <a:rPr sz="1450" b="1" i="1" spc="-15" dirty="0">
                <a:latin typeface="Wingdings"/>
                <a:cs typeface="Wingdings"/>
              </a:rPr>
              <a:t></a:t>
            </a:r>
            <a:r>
              <a:rPr sz="1450" b="1" i="1" spc="-1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Arial"/>
                <a:cs typeface="Arial"/>
              </a:rPr>
              <a:t>Sales &amp; </a:t>
            </a:r>
            <a:r>
              <a:rPr sz="1400" b="1" i="1" spc="-10" dirty="0">
                <a:latin typeface="Arial"/>
                <a:cs typeface="Arial"/>
              </a:rPr>
              <a:t>Distribution</a:t>
            </a:r>
            <a:r>
              <a:rPr sz="1450" b="1" i="1" spc="-10" dirty="0">
                <a:latin typeface="Wingdings"/>
                <a:cs typeface="Wingdings"/>
              </a:rPr>
              <a:t>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Arial"/>
                <a:cs typeface="Arial"/>
              </a:rPr>
              <a:t>Basic </a:t>
            </a:r>
            <a:r>
              <a:rPr sz="1400" b="1" i="1" spc="-10" dirty="0">
                <a:latin typeface="Arial"/>
                <a:cs typeface="Arial"/>
              </a:rPr>
              <a:t>Functions</a:t>
            </a:r>
            <a:r>
              <a:rPr sz="1450" b="1" i="1" spc="-10" dirty="0">
                <a:latin typeface="Wingdings"/>
                <a:cs typeface="Wingdings"/>
              </a:rPr>
              <a:t>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 Check </a:t>
            </a:r>
            <a:r>
              <a:rPr sz="1400" b="1" i="1" dirty="0">
                <a:latin typeface="Arial"/>
                <a:cs typeface="Arial"/>
              </a:rPr>
              <a:t>&amp; </a:t>
            </a:r>
            <a:r>
              <a:rPr sz="1400" b="1" i="1" spc="-20" dirty="0">
                <a:latin typeface="Arial"/>
                <a:cs typeface="Arial"/>
              </a:rPr>
              <a:t>TOR</a:t>
            </a:r>
            <a:r>
              <a:rPr sz="1450" b="1" i="1" spc="-20" dirty="0">
                <a:latin typeface="Wingdings"/>
                <a:cs typeface="Wingdings"/>
              </a:rPr>
              <a:t></a:t>
            </a:r>
            <a:r>
              <a:rPr sz="1450" b="1" i="1" spc="-2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 </a:t>
            </a:r>
            <a:r>
              <a:rPr sz="1400" b="1" i="1" spc="-10" dirty="0">
                <a:latin typeface="Arial"/>
                <a:cs typeface="Arial"/>
              </a:rPr>
              <a:t>Check</a:t>
            </a:r>
            <a:r>
              <a:rPr sz="1450" b="1" i="1" spc="-10" dirty="0">
                <a:latin typeface="Wingdings"/>
                <a:cs typeface="Wingdings"/>
              </a:rPr>
              <a:t>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 Check </a:t>
            </a:r>
            <a:r>
              <a:rPr sz="1400" b="1" i="1" dirty="0">
                <a:latin typeface="Arial"/>
                <a:cs typeface="Arial"/>
              </a:rPr>
              <a:t>with </a:t>
            </a:r>
            <a:r>
              <a:rPr sz="1400" b="1" i="1" spc="-40" dirty="0">
                <a:latin typeface="Arial"/>
                <a:cs typeface="Arial"/>
              </a:rPr>
              <a:t>ATP </a:t>
            </a:r>
            <a:r>
              <a:rPr sz="1400" b="1" i="1" spc="-5" dirty="0">
                <a:latin typeface="Arial"/>
                <a:cs typeface="Arial"/>
              </a:rPr>
              <a:t>Logic or Against </a:t>
            </a:r>
            <a:r>
              <a:rPr sz="1400" b="1" i="1" spc="-10" dirty="0">
                <a:latin typeface="Arial"/>
                <a:cs typeface="Arial"/>
              </a:rPr>
              <a:t>Planning</a:t>
            </a:r>
            <a:r>
              <a:rPr sz="1450" b="1" i="1" spc="-10" dirty="0">
                <a:latin typeface="Wingdings"/>
                <a:cs typeface="Wingdings"/>
              </a:rPr>
              <a:t>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Define Checking</a:t>
            </a:r>
            <a:r>
              <a:rPr sz="1400" b="1" i="1" spc="-195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Groups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7675" y="4402073"/>
            <a:ext cx="3387725" cy="932180"/>
          </a:xfrm>
          <a:custGeom>
            <a:avLst/>
            <a:gdLst/>
            <a:ahLst/>
            <a:cxnLst/>
            <a:rect l="l" t="t" r="r" b="b"/>
            <a:pathLst>
              <a:path w="3387725" h="932179">
                <a:moveTo>
                  <a:pt x="0" y="0"/>
                </a:moveTo>
                <a:lnTo>
                  <a:pt x="1330325" y="398525"/>
                </a:lnTo>
                <a:lnTo>
                  <a:pt x="1330325" y="931926"/>
                </a:lnTo>
                <a:lnTo>
                  <a:pt x="3387725" y="931926"/>
                </a:lnTo>
                <a:lnTo>
                  <a:pt x="3387725" y="169925"/>
                </a:lnTo>
                <a:lnTo>
                  <a:pt x="1330325" y="169925"/>
                </a:lnTo>
                <a:lnTo>
                  <a:pt x="0" y="0"/>
                </a:lnTo>
                <a:close/>
              </a:path>
              <a:path w="3387725" h="932179">
                <a:moveTo>
                  <a:pt x="3387725" y="17525"/>
                </a:moveTo>
                <a:lnTo>
                  <a:pt x="1330325" y="17525"/>
                </a:lnTo>
                <a:lnTo>
                  <a:pt x="1330325" y="169925"/>
                </a:lnTo>
                <a:lnTo>
                  <a:pt x="3387725" y="169925"/>
                </a:lnTo>
                <a:lnTo>
                  <a:pt x="3387725" y="1752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7675" y="4402073"/>
            <a:ext cx="3387725" cy="932180"/>
          </a:xfrm>
          <a:custGeom>
            <a:avLst/>
            <a:gdLst/>
            <a:ahLst/>
            <a:cxnLst/>
            <a:rect l="l" t="t" r="r" b="b"/>
            <a:pathLst>
              <a:path w="3387725" h="932179">
                <a:moveTo>
                  <a:pt x="1330325" y="17525"/>
                </a:moveTo>
                <a:lnTo>
                  <a:pt x="1673225" y="17525"/>
                </a:lnTo>
                <a:lnTo>
                  <a:pt x="2187575" y="17525"/>
                </a:lnTo>
                <a:lnTo>
                  <a:pt x="3387725" y="17525"/>
                </a:lnTo>
                <a:lnTo>
                  <a:pt x="3387725" y="169925"/>
                </a:lnTo>
                <a:lnTo>
                  <a:pt x="3387725" y="398525"/>
                </a:lnTo>
                <a:lnTo>
                  <a:pt x="3387725" y="931926"/>
                </a:lnTo>
                <a:lnTo>
                  <a:pt x="2187575" y="931926"/>
                </a:lnTo>
                <a:lnTo>
                  <a:pt x="1673225" y="931926"/>
                </a:lnTo>
                <a:lnTo>
                  <a:pt x="1330325" y="931926"/>
                </a:lnTo>
                <a:lnTo>
                  <a:pt x="1330325" y="398525"/>
                </a:lnTo>
                <a:lnTo>
                  <a:pt x="0" y="0"/>
                </a:lnTo>
                <a:lnTo>
                  <a:pt x="1330325" y="169925"/>
                </a:lnTo>
                <a:lnTo>
                  <a:pt x="1330325" y="175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7629" y="4507357"/>
            <a:ext cx="183324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The </a:t>
            </a:r>
            <a:r>
              <a:rPr sz="1200" b="1" dirty="0">
                <a:latin typeface="Arial"/>
                <a:cs typeface="Arial"/>
              </a:rPr>
              <a:t>“No Check” </a:t>
            </a:r>
            <a:r>
              <a:rPr sz="1200" dirty="0">
                <a:latin typeface="Arial"/>
                <a:cs typeface="Arial"/>
              </a:rPr>
              <a:t>indicator  </a:t>
            </a:r>
            <a:r>
              <a:rPr sz="1200" spc="-5" dirty="0">
                <a:latin typeface="Arial"/>
                <a:cs typeface="Arial"/>
              </a:rPr>
              <a:t>is used when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spc="-5" dirty="0">
                <a:latin typeface="Arial"/>
                <a:cs typeface="Arial"/>
              </a:rPr>
              <a:t>want a  material </a:t>
            </a:r>
            <a:r>
              <a:rPr sz="1200" dirty="0">
                <a:latin typeface="Arial"/>
                <a:cs typeface="Arial"/>
              </a:rPr>
              <a:t>not </a:t>
            </a:r>
            <a:r>
              <a:rPr sz="1200" spc="-5" dirty="0">
                <a:latin typeface="Arial"/>
                <a:cs typeface="Arial"/>
              </a:rPr>
              <a:t>be relevant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  </a:t>
            </a:r>
            <a:r>
              <a:rPr sz="1200" spc="-5" dirty="0">
                <a:latin typeface="Arial"/>
                <a:cs typeface="Arial"/>
              </a:rPr>
              <a:t>Availability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Check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68951" y="2743200"/>
            <a:ext cx="3770629" cy="1438275"/>
          </a:xfrm>
          <a:custGeom>
            <a:avLst/>
            <a:gdLst/>
            <a:ahLst/>
            <a:cxnLst/>
            <a:rect l="l" t="t" r="r" b="b"/>
            <a:pathLst>
              <a:path w="3770629" h="1438275">
                <a:moveTo>
                  <a:pt x="3770249" y="0"/>
                </a:moveTo>
                <a:lnTo>
                  <a:pt x="1712849" y="0"/>
                </a:lnTo>
                <a:lnTo>
                  <a:pt x="1712849" y="755650"/>
                </a:lnTo>
                <a:lnTo>
                  <a:pt x="0" y="1438275"/>
                </a:lnTo>
                <a:lnTo>
                  <a:pt x="1712849" y="1079500"/>
                </a:lnTo>
                <a:lnTo>
                  <a:pt x="3770249" y="1079500"/>
                </a:lnTo>
                <a:lnTo>
                  <a:pt x="3770249" y="0"/>
                </a:lnTo>
                <a:close/>
              </a:path>
              <a:path w="3770629" h="1438275">
                <a:moveTo>
                  <a:pt x="3770249" y="1079500"/>
                </a:moveTo>
                <a:lnTo>
                  <a:pt x="1712849" y="1079500"/>
                </a:lnTo>
                <a:lnTo>
                  <a:pt x="1712849" y="1295400"/>
                </a:lnTo>
                <a:lnTo>
                  <a:pt x="3770249" y="1295400"/>
                </a:lnTo>
                <a:lnTo>
                  <a:pt x="3770249" y="1079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8951" y="2743200"/>
            <a:ext cx="3770629" cy="1438275"/>
          </a:xfrm>
          <a:custGeom>
            <a:avLst/>
            <a:gdLst/>
            <a:ahLst/>
            <a:cxnLst/>
            <a:rect l="l" t="t" r="r" b="b"/>
            <a:pathLst>
              <a:path w="3770629" h="1438275">
                <a:moveTo>
                  <a:pt x="1712849" y="0"/>
                </a:moveTo>
                <a:lnTo>
                  <a:pt x="2055749" y="0"/>
                </a:lnTo>
                <a:lnTo>
                  <a:pt x="2570099" y="0"/>
                </a:lnTo>
                <a:lnTo>
                  <a:pt x="3770249" y="0"/>
                </a:lnTo>
                <a:lnTo>
                  <a:pt x="3770249" y="755650"/>
                </a:lnTo>
                <a:lnTo>
                  <a:pt x="3770249" y="1079500"/>
                </a:lnTo>
                <a:lnTo>
                  <a:pt x="3770249" y="1295400"/>
                </a:lnTo>
                <a:lnTo>
                  <a:pt x="2570099" y="1295400"/>
                </a:lnTo>
                <a:lnTo>
                  <a:pt x="2055749" y="1295400"/>
                </a:lnTo>
                <a:lnTo>
                  <a:pt x="1712849" y="1295400"/>
                </a:lnTo>
                <a:lnTo>
                  <a:pt x="1712849" y="1079500"/>
                </a:lnTo>
                <a:lnTo>
                  <a:pt x="0" y="1438275"/>
                </a:lnTo>
                <a:lnTo>
                  <a:pt x="1712849" y="755650"/>
                </a:lnTo>
                <a:lnTo>
                  <a:pt x="17128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861429" y="2838322"/>
            <a:ext cx="1894205" cy="110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“Block </a:t>
            </a:r>
            <a:r>
              <a:rPr sz="1200" b="1" spc="-5" dirty="0">
                <a:latin typeface="Arial"/>
                <a:cs typeface="Arial"/>
              </a:rPr>
              <a:t>QtRq” </a:t>
            </a:r>
            <a:r>
              <a:rPr sz="1200" spc="-5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set if </a:t>
            </a:r>
            <a:r>
              <a:rPr sz="1200" spc="-10" dirty="0">
                <a:latin typeface="Arial"/>
                <a:cs typeface="Arial"/>
              </a:rPr>
              <a:t>we  </a:t>
            </a:r>
            <a:r>
              <a:rPr sz="1200" spc="-5" dirty="0">
                <a:latin typeface="Arial"/>
                <a:cs typeface="Arial"/>
              </a:rPr>
              <a:t>want several </a:t>
            </a:r>
            <a:r>
              <a:rPr sz="1200" dirty="0">
                <a:latin typeface="Arial"/>
                <a:cs typeface="Arial"/>
              </a:rPr>
              <a:t>users to be  </a:t>
            </a:r>
            <a:r>
              <a:rPr sz="1200" spc="-5" dirty="0">
                <a:latin typeface="Arial"/>
                <a:cs typeface="Arial"/>
              </a:rPr>
              <a:t>able </a:t>
            </a:r>
            <a:r>
              <a:rPr sz="1200" dirty="0">
                <a:latin typeface="Arial"/>
                <a:cs typeface="Arial"/>
              </a:rPr>
              <a:t>to process the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material  simultaneously in different  transactions without  </a:t>
            </a:r>
            <a:r>
              <a:rPr sz="1200" dirty="0">
                <a:latin typeface="Arial"/>
                <a:cs typeface="Arial"/>
              </a:rPr>
              <a:t>blocking each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other</a:t>
            </a:r>
          </a:p>
        </p:txBody>
      </p:sp>
      <p:sp>
        <p:nvSpPr>
          <p:cNvPr id="13" name="object 13"/>
          <p:cNvSpPr/>
          <p:nvPr/>
        </p:nvSpPr>
        <p:spPr>
          <a:xfrm>
            <a:off x="304800" y="2971800"/>
            <a:ext cx="3571875" cy="1524000"/>
          </a:xfrm>
          <a:custGeom>
            <a:avLst/>
            <a:gdLst/>
            <a:ahLst/>
            <a:cxnLst/>
            <a:rect l="l" t="t" r="r" b="b"/>
            <a:pathLst>
              <a:path w="3571875" h="1524000">
                <a:moveTo>
                  <a:pt x="2209800" y="0"/>
                </a:moveTo>
                <a:lnTo>
                  <a:pt x="0" y="0"/>
                </a:lnTo>
                <a:lnTo>
                  <a:pt x="0" y="1524000"/>
                </a:lnTo>
                <a:lnTo>
                  <a:pt x="2209800" y="1524000"/>
                </a:lnTo>
                <a:lnTo>
                  <a:pt x="2209800" y="1270000"/>
                </a:lnTo>
                <a:lnTo>
                  <a:pt x="3571875" y="1216025"/>
                </a:lnTo>
                <a:lnTo>
                  <a:pt x="2209800" y="889000"/>
                </a:lnTo>
                <a:lnTo>
                  <a:pt x="22098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800" y="2971800"/>
            <a:ext cx="3571875" cy="1524000"/>
          </a:xfrm>
          <a:custGeom>
            <a:avLst/>
            <a:gdLst/>
            <a:ahLst/>
            <a:cxnLst/>
            <a:rect l="l" t="t" r="r" b="b"/>
            <a:pathLst>
              <a:path w="3571875" h="1524000">
                <a:moveTo>
                  <a:pt x="0" y="0"/>
                </a:moveTo>
                <a:lnTo>
                  <a:pt x="1289050" y="0"/>
                </a:lnTo>
                <a:lnTo>
                  <a:pt x="1841500" y="0"/>
                </a:lnTo>
                <a:lnTo>
                  <a:pt x="2209800" y="0"/>
                </a:lnTo>
                <a:lnTo>
                  <a:pt x="2209800" y="889000"/>
                </a:lnTo>
                <a:lnTo>
                  <a:pt x="3571875" y="1216025"/>
                </a:lnTo>
                <a:lnTo>
                  <a:pt x="2209800" y="1270000"/>
                </a:lnTo>
                <a:lnTo>
                  <a:pt x="2209800" y="1524000"/>
                </a:lnTo>
                <a:lnTo>
                  <a:pt x="1841500" y="1524000"/>
                </a:lnTo>
                <a:lnTo>
                  <a:pt x="1289050" y="1524000"/>
                </a:lnTo>
                <a:lnTo>
                  <a:pt x="0" y="1524000"/>
                </a:lnTo>
                <a:lnTo>
                  <a:pt x="0" y="1270000"/>
                </a:lnTo>
                <a:lnTo>
                  <a:pt x="0" y="889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3089783"/>
            <a:ext cx="2014855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00" spc="-25" dirty="0">
                <a:latin typeface="Arial"/>
                <a:cs typeface="Arial"/>
              </a:rPr>
              <a:t>Total </a:t>
            </a:r>
            <a:r>
              <a:rPr sz="1200" spc="-5" dirty="0">
                <a:latin typeface="Arial"/>
                <a:cs typeface="Arial"/>
              </a:rPr>
              <a:t>Sales and </a:t>
            </a:r>
            <a:r>
              <a:rPr sz="1200" spc="-25" dirty="0">
                <a:latin typeface="Arial"/>
                <a:cs typeface="Arial"/>
              </a:rPr>
              <a:t>Total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Delivery  requirement are selection  option whereby </a:t>
            </a:r>
            <a:r>
              <a:rPr sz="1200" spc="-10" dirty="0">
                <a:latin typeface="Arial"/>
                <a:cs typeface="Arial"/>
              </a:rPr>
              <a:t>you </a:t>
            </a:r>
            <a:r>
              <a:rPr sz="1200" dirty="0">
                <a:latin typeface="Arial"/>
                <a:cs typeface="Arial"/>
              </a:rPr>
              <a:t>can  </a:t>
            </a:r>
            <a:r>
              <a:rPr sz="1200" spc="-5" dirty="0">
                <a:latin typeface="Arial"/>
                <a:cs typeface="Arial"/>
              </a:rPr>
              <a:t>configure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checking rule </a:t>
            </a:r>
            <a:r>
              <a:rPr sz="1200" dirty="0">
                <a:latin typeface="Arial"/>
                <a:cs typeface="Arial"/>
              </a:rPr>
              <a:t>to  sum up the requirements to  post to </a:t>
            </a:r>
            <a:r>
              <a:rPr sz="1200" spc="-5" dirty="0">
                <a:latin typeface="Arial"/>
                <a:cs typeface="Arial"/>
              </a:rPr>
              <a:t>MRP </a:t>
            </a:r>
            <a:r>
              <a:rPr sz="1200" dirty="0">
                <a:latin typeface="Arial"/>
                <a:cs typeface="Arial"/>
              </a:rPr>
              <a:t>either  </a:t>
            </a:r>
            <a:r>
              <a:rPr sz="1200" spc="-5" dirty="0">
                <a:latin typeface="Arial"/>
                <a:cs typeface="Arial"/>
              </a:rPr>
              <a:t>individually or </a:t>
            </a:r>
            <a:r>
              <a:rPr sz="1200" dirty="0">
                <a:latin typeface="Arial"/>
                <a:cs typeface="Arial"/>
              </a:rPr>
              <a:t>by </a:t>
            </a:r>
            <a:r>
              <a:rPr sz="1200" spc="-5" dirty="0">
                <a:latin typeface="Arial"/>
                <a:cs typeface="Arial"/>
              </a:rPr>
              <a:t>day or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week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sz="4000" spc="-5" dirty="0"/>
              <a:t>Availability Check -</a:t>
            </a:r>
            <a:r>
              <a:rPr sz="4000" spc="40" dirty="0"/>
              <a:t> </a:t>
            </a:r>
            <a:r>
              <a:rPr sz="4000" spc="-5" dirty="0"/>
              <a:t>Configuration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98516" y="1501977"/>
            <a:ext cx="8712115" cy="1233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1800" b="1" spc="-5" dirty="0"/>
              <a:t>2.  </a:t>
            </a:r>
            <a:r>
              <a:rPr sz="1800" b="1" dirty="0"/>
              <a:t>Defining </a:t>
            </a:r>
            <a:r>
              <a:rPr sz="1800" b="1" spc="-5" dirty="0"/>
              <a:t>Material Block </a:t>
            </a:r>
            <a:r>
              <a:rPr sz="1800" b="1" dirty="0"/>
              <a:t>for other</a:t>
            </a:r>
            <a:r>
              <a:rPr sz="1800" b="1" spc="-25" dirty="0"/>
              <a:t> </a:t>
            </a:r>
            <a:r>
              <a:rPr sz="1800" b="1" spc="-5" dirty="0"/>
              <a:t>users</a:t>
            </a:r>
          </a:p>
          <a:p>
            <a:pPr marL="88900" marR="5080">
              <a:lnSpc>
                <a:spcPct val="100000"/>
              </a:lnSpc>
              <a:spcBef>
                <a:spcPts val="1080"/>
              </a:spcBef>
            </a:pPr>
            <a:r>
              <a:rPr sz="1600" b="0" spc="-15" dirty="0">
                <a:latin typeface="Arial"/>
                <a:cs typeface="Arial"/>
              </a:rPr>
              <a:t>Tick </a:t>
            </a:r>
            <a:r>
              <a:rPr sz="1600" b="0" dirty="0">
                <a:latin typeface="Arial"/>
                <a:cs typeface="Arial"/>
              </a:rPr>
              <a:t>the “Block” </a:t>
            </a:r>
            <a:r>
              <a:rPr sz="1600" b="0" spc="-5" dirty="0">
                <a:latin typeface="Arial"/>
                <a:cs typeface="Arial"/>
              </a:rPr>
              <a:t>checkbox </a:t>
            </a:r>
            <a:r>
              <a:rPr sz="1600" b="0" dirty="0">
                <a:latin typeface="Arial"/>
                <a:cs typeface="Arial"/>
              </a:rPr>
              <a:t>to </a:t>
            </a:r>
            <a:r>
              <a:rPr sz="1600" b="0" spc="-5" dirty="0">
                <a:latin typeface="Arial"/>
                <a:cs typeface="Arial"/>
              </a:rPr>
              <a:t>block a particular material </a:t>
            </a:r>
            <a:r>
              <a:rPr sz="1600" b="0" dirty="0">
                <a:latin typeface="Arial"/>
                <a:cs typeface="Arial"/>
              </a:rPr>
              <a:t>from </a:t>
            </a:r>
            <a:r>
              <a:rPr sz="1600" b="0" spc="-5" dirty="0">
                <a:latin typeface="Arial"/>
                <a:cs typeface="Arial"/>
              </a:rPr>
              <a:t>being checked </a:t>
            </a:r>
            <a:r>
              <a:rPr sz="1600" b="0" dirty="0">
                <a:latin typeface="Arial"/>
                <a:cs typeface="Arial"/>
              </a:rPr>
              <a:t>for  </a:t>
            </a:r>
            <a:r>
              <a:rPr sz="1600" b="0" spc="-5" dirty="0">
                <a:latin typeface="Arial"/>
                <a:cs typeface="Arial"/>
              </a:rPr>
              <a:t>availability </a:t>
            </a:r>
            <a:r>
              <a:rPr sz="1600" b="0" dirty="0">
                <a:latin typeface="Arial"/>
                <a:cs typeface="Arial"/>
              </a:rPr>
              <a:t>if it </a:t>
            </a:r>
            <a:r>
              <a:rPr sz="1600" b="0" spc="-5" dirty="0">
                <a:latin typeface="Arial"/>
                <a:cs typeface="Arial"/>
              </a:rPr>
              <a:t>is being checked </a:t>
            </a:r>
            <a:r>
              <a:rPr sz="1600" b="0" dirty="0">
                <a:latin typeface="Arial"/>
                <a:cs typeface="Arial"/>
              </a:rPr>
              <a:t>at the </a:t>
            </a:r>
            <a:r>
              <a:rPr sz="1600" b="0" spc="-5" dirty="0">
                <a:latin typeface="Arial"/>
                <a:cs typeface="Arial"/>
              </a:rPr>
              <a:t>same </a:t>
            </a:r>
            <a:r>
              <a:rPr sz="1600" b="0" dirty="0">
                <a:latin typeface="Arial"/>
                <a:cs typeface="Arial"/>
              </a:rPr>
              <a:t>time </a:t>
            </a:r>
            <a:r>
              <a:rPr sz="1600" b="0" spc="-5" dirty="0">
                <a:latin typeface="Arial"/>
                <a:cs typeface="Arial"/>
              </a:rPr>
              <a:t>by another </a:t>
            </a:r>
            <a:r>
              <a:rPr sz="1600" b="0" spc="-25" dirty="0">
                <a:latin typeface="Arial"/>
                <a:cs typeface="Arial"/>
              </a:rPr>
              <a:t>user. </a:t>
            </a:r>
            <a:r>
              <a:rPr sz="1600" b="0" dirty="0">
                <a:latin typeface="Arial"/>
                <a:cs typeface="Arial"/>
              </a:rPr>
              <a:t>This </a:t>
            </a:r>
            <a:r>
              <a:rPr sz="1600" b="0" spc="-5" dirty="0">
                <a:latin typeface="Arial"/>
                <a:cs typeface="Arial"/>
              </a:rPr>
              <a:t>ensures  </a:t>
            </a:r>
            <a:r>
              <a:rPr sz="1600" b="0" spc="-15" dirty="0">
                <a:latin typeface="Arial"/>
                <a:cs typeface="Arial"/>
              </a:rPr>
              <a:t>two </a:t>
            </a:r>
            <a:r>
              <a:rPr sz="1600" b="0" spc="-5" dirty="0">
                <a:latin typeface="Arial"/>
                <a:cs typeface="Arial"/>
              </a:rPr>
              <a:t>users </a:t>
            </a:r>
            <a:r>
              <a:rPr sz="1600" b="0" spc="-10" dirty="0">
                <a:latin typeface="Arial"/>
                <a:cs typeface="Arial"/>
              </a:rPr>
              <a:t>cannot </a:t>
            </a:r>
            <a:r>
              <a:rPr sz="1600" b="0" spc="-5" dirty="0">
                <a:latin typeface="Arial"/>
                <a:cs typeface="Arial"/>
              </a:rPr>
              <a:t>confirm </a:t>
            </a:r>
            <a:r>
              <a:rPr sz="1600" b="0" dirty="0">
                <a:latin typeface="Arial"/>
                <a:cs typeface="Arial"/>
              </a:rPr>
              <a:t>the </a:t>
            </a:r>
            <a:r>
              <a:rPr sz="1600" b="0" spc="-5" dirty="0">
                <a:latin typeface="Arial"/>
                <a:cs typeface="Arial"/>
              </a:rPr>
              <a:t>same quantity </a:t>
            </a:r>
            <a:r>
              <a:rPr sz="1600" b="0" dirty="0">
                <a:latin typeface="Arial"/>
                <a:cs typeface="Arial"/>
              </a:rPr>
              <a:t>for the </a:t>
            </a:r>
            <a:r>
              <a:rPr sz="1600" b="0" spc="-5" dirty="0">
                <a:latin typeface="Arial"/>
                <a:cs typeface="Arial"/>
              </a:rPr>
              <a:t>same material at </a:t>
            </a:r>
            <a:r>
              <a:rPr sz="1600" b="0" dirty="0">
                <a:latin typeface="Arial"/>
                <a:cs typeface="Arial"/>
              </a:rPr>
              <a:t>the </a:t>
            </a:r>
            <a:r>
              <a:rPr sz="1600" b="0" spc="-5" dirty="0">
                <a:latin typeface="Arial"/>
                <a:cs typeface="Arial"/>
              </a:rPr>
              <a:t>same  </a:t>
            </a:r>
            <a:r>
              <a:rPr sz="1600" b="0" dirty="0">
                <a:latin typeface="Arial"/>
                <a:cs typeface="Arial"/>
              </a:rPr>
              <a:t>time.</a:t>
            </a:r>
          </a:p>
        </p:txBody>
      </p:sp>
      <p:sp>
        <p:nvSpPr>
          <p:cNvPr id="4" name="object 4"/>
          <p:cNvSpPr/>
          <p:nvPr/>
        </p:nvSpPr>
        <p:spPr>
          <a:xfrm>
            <a:off x="2362200" y="2827981"/>
            <a:ext cx="3845497" cy="2966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57800" y="3505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58787" y="8983"/>
                </a:lnTo>
                <a:lnTo>
                  <a:pt x="195119" y="33480"/>
                </a:lnTo>
                <a:lnTo>
                  <a:pt x="219616" y="69812"/>
                </a:lnTo>
                <a:lnTo>
                  <a:pt x="228600" y="114300"/>
                </a:lnTo>
                <a:lnTo>
                  <a:pt x="219616" y="158787"/>
                </a:lnTo>
                <a:lnTo>
                  <a:pt x="195119" y="195119"/>
                </a:lnTo>
                <a:lnTo>
                  <a:pt x="158787" y="219616"/>
                </a:lnTo>
                <a:lnTo>
                  <a:pt x="114300" y="228600"/>
                </a:lnTo>
                <a:lnTo>
                  <a:pt x="69812" y="219616"/>
                </a:lnTo>
                <a:lnTo>
                  <a:pt x="33480" y="195119"/>
                </a:lnTo>
                <a:lnTo>
                  <a:pt x="8983" y="158787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5915863"/>
            <a:ext cx="814895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80"/>
              </a:lnSpc>
            </a:pPr>
            <a:r>
              <a:rPr sz="1200" b="1" i="1" spc="-15" dirty="0">
                <a:latin typeface="Arial"/>
                <a:cs typeface="Arial"/>
              </a:rPr>
              <a:t>IMG</a:t>
            </a:r>
            <a:r>
              <a:rPr sz="1200" b="1" i="1" spc="-15" dirty="0">
                <a:latin typeface="Wingdings"/>
                <a:cs typeface="Wingdings"/>
              </a:rPr>
              <a:t>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Arial"/>
                <a:cs typeface="Arial"/>
              </a:rPr>
              <a:t>Sales &amp; </a:t>
            </a:r>
            <a:r>
              <a:rPr sz="1200" b="1" i="1" spc="-10" dirty="0">
                <a:latin typeface="Arial"/>
                <a:cs typeface="Arial"/>
              </a:rPr>
              <a:t>Distribution</a:t>
            </a:r>
            <a:r>
              <a:rPr sz="1200" b="1" i="1" spc="-10" dirty="0">
                <a:latin typeface="Wingdings"/>
                <a:cs typeface="Wingdings"/>
              </a:rPr>
              <a:t>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Arial"/>
                <a:cs typeface="Arial"/>
              </a:rPr>
              <a:t>Basic </a:t>
            </a:r>
            <a:r>
              <a:rPr sz="1200" b="1" i="1" spc="-10" dirty="0">
                <a:latin typeface="Arial"/>
                <a:cs typeface="Arial"/>
              </a:rPr>
              <a:t>Functions</a:t>
            </a:r>
            <a:r>
              <a:rPr sz="1200" b="1" i="1" spc="-10" dirty="0">
                <a:latin typeface="Wingdings"/>
                <a:cs typeface="Wingdings"/>
              </a:rPr>
              <a:t>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Availability Check </a:t>
            </a:r>
            <a:r>
              <a:rPr sz="1200" b="1" i="1" dirty="0">
                <a:latin typeface="Arial"/>
                <a:cs typeface="Arial"/>
              </a:rPr>
              <a:t>&amp; </a:t>
            </a:r>
            <a:r>
              <a:rPr sz="1200" b="1" i="1" spc="-20" dirty="0">
                <a:latin typeface="Arial"/>
                <a:cs typeface="Arial"/>
              </a:rPr>
              <a:t>TOR</a:t>
            </a:r>
            <a:r>
              <a:rPr sz="1200" b="1" i="1" spc="-20" dirty="0">
                <a:latin typeface="Wingdings"/>
                <a:cs typeface="Wingdings"/>
              </a:rPr>
              <a:t>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Availability </a:t>
            </a:r>
            <a:r>
              <a:rPr sz="1200" b="1" i="1" spc="-10" dirty="0">
                <a:latin typeface="Arial"/>
                <a:cs typeface="Arial"/>
              </a:rPr>
              <a:t>Check</a:t>
            </a:r>
            <a:r>
              <a:rPr sz="1200" b="1" i="1" spc="-10" dirty="0">
                <a:latin typeface="Wingdings"/>
                <a:cs typeface="Wingdings"/>
              </a:rPr>
              <a:t>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Availability Check </a:t>
            </a:r>
            <a:r>
              <a:rPr sz="1200" b="1" i="1" dirty="0">
                <a:latin typeface="Arial"/>
                <a:cs typeface="Arial"/>
              </a:rPr>
              <a:t>with </a:t>
            </a:r>
            <a:r>
              <a:rPr sz="1200" b="1" i="1" spc="-40" dirty="0">
                <a:latin typeface="Arial"/>
                <a:cs typeface="Arial"/>
              </a:rPr>
              <a:t>ATP </a:t>
            </a:r>
            <a:r>
              <a:rPr sz="1200" b="1" i="1" spc="-5" dirty="0">
                <a:latin typeface="Arial"/>
                <a:cs typeface="Arial"/>
              </a:rPr>
              <a:t>Logic or Against </a:t>
            </a:r>
            <a:r>
              <a:rPr sz="1200" b="1" i="1" spc="-10" dirty="0">
                <a:latin typeface="Arial"/>
                <a:cs typeface="Arial"/>
              </a:rPr>
              <a:t>Planning</a:t>
            </a:r>
            <a:r>
              <a:rPr sz="1200" b="1" i="1" spc="-10" dirty="0">
                <a:latin typeface="Wingdings"/>
                <a:cs typeface="Wingdings"/>
              </a:rPr>
              <a:t>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Define </a:t>
            </a:r>
            <a:r>
              <a:rPr sz="1200" b="1" i="1" dirty="0">
                <a:latin typeface="Arial"/>
                <a:cs typeface="Arial"/>
              </a:rPr>
              <a:t>Material </a:t>
            </a:r>
            <a:r>
              <a:rPr sz="1200" b="1" i="1" spc="-5" dirty="0">
                <a:latin typeface="Arial"/>
                <a:cs typeface="Arial"/>
              </a:rPr>
              <a:t>Block For </a:t>
            </a:r>
            <a:r>
              <a:rPr sz="1200" b="1" i="1" dirty="0">
                <a:latin typeface="Arial"/>
                <a:cs typeface="Arial"/>
              </a:rPr>
              <a:t>Other</a:t>
            </a:r>
            <a:r>
              <a:rPr sz="1200" b="1" i="1" spc="-26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Users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sz="4000" spc="-5" dirty="0"/>
              <a:t>Availability Check -</a:t>
            </a:r>
            <a:r>
              <a:rPr sz="4000" spc="40" dirty="0"/>
              <a:t> </a:t>
            </a:r>
            <a:r>
              <a:rPr sz="4000" spc="-5" dirty="0"/>
              <a:t>Configuration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98516" y="1501977"/>
            <a:ext cx="8712115" cy="1915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lnSpc>
                <a:spcPct val="100000"/>
              </a:lnSpc>
            </a:pPr>
            <a:r>
              <a:rPr sz="1800" b="1" spc="-5" dirty="0">
                <a:solidFill>
                  <a:schemeClr val="tx1"/>
                </a:solidFill>
                <a:latin typeface="Arial"/>
                <a:cs typeface="Arial"/>
              </a:rPr>
              <a:t>3.  Control of Availability Check</a:t>
            </a:r>
          </a:p>
          <a:p>
            <a:pPr marL="88900" marR="5080">
              <a:lnSpc>
                <a:spcPct val="100000"/>
              </a:lnSpc>
              <a:spcBef>
                <a:spcPts val="1080"/>
              </a:spcBef>
            </a:pPr>
            <a:r>
              <a:rPr sz="1600" spc="-15" dirty="0">
                <a:latin typeface="Arial"/>
                <a:cs typeface="Arial"/>
              </a:rPr>
              <a:t>We indicate what stock in hand, which inward and outward stock movements  should be taken into consideration while carrying out availability check.</a:t>
            </a:r>
          </a:p>
          <a:p>
            <a:pPr marL="88900" marR="5080">
              <a:lnSpc>
                <a:spcPct val="100000"/>
              </a:lnSpc>
              <a:spcBef>
                <a:spcPts val="1080"/>
              </a:spcBef>
            </a:pPr>
            <a:r>
              <a:rPr sz="1600" spc="-15" dirty="0">
                <a:latin typeface="Arial"/>
                <a:cs typeface="Arial"/>
              </a:rPr>
              <a:t>The Control group specifies in combination with the checking rule the scope of</a:t>
            </a:r>
          </a:p>
          <a:p>
            <a:pPr marL="88900" marR="5080">
              <a:lnSpc>
                <a:spcPct val="100000"/>
              </a:lnSpc>
              <a:spcBef>
                <a:spcPts val="1080"/>
              </a:spcBef>
            </a:pPr>
            <a:r>
              <a:rPr sz="1600" spc="-15" dirty="0">
                <a:latin typeface="Arial"/>
                <a:cs typeface="Arial"/>
              </a:rPr>
              <a:t>availability check</a:t>
            </a:r>
          </a:p>
        </p:txBody>
      </p:sp>
      <p:sp>
        <p:nvSpPr>
          <p:cNvPr id="4" name="object 4"/>
          <p:cNvSpPr/>
          <p:nvPr/>
        </p:nvSpPr>
        <p:spPr>
          <a:xfrm>
            <a:off x="1482598" y="3553029"/>
            <a:ext cx="2828099" cy="2182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5839663"/>
            <a:ext cx="739711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680"/>
              </a:lnSpc>
            </a:pPr>
            <a:r>
              <a:rPr sz="1200" b="1" i="1" spc="-15" dirty="0">
                <a:latin typeface="Arial"/>
                <a:cs typeface="Arial"/>
              </a:rPr>
              <a:t>IMG</a:t>
            </a:r>
            <a:r>
              <a:rPr sz="1200" b="1" i="1" spc="-15" dirty="0">
                <a:latin typeface="Wingdings"/>
                <a:cs typeface="Wingdings"/>
              </a:rPr>
              <a:t></a:t>
            </a:r>
            <a:r>
              <a:rPr sz="1200" b="1" i="1" spc="-1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Arial"/>
                <a:cs typeface="Arial"/>
              </a:rPr>
              <a:t>Sales &amp; </a:t>
            </a:r>
            <a:r>
              <a:rPr sz="1200" b="1" i="1" spc="-10" dirty="0">
                <a:latin typeface="Arial"/>
                <a:cs typeface="Arial"/>
              </a:rPr>
              <a:t>Distribution</a:t>
            </a:r>
            <a:r>
              <a:rPr sz="1200" b="1" i="1" spc="-10" dirty="0">
                <a:latin typeface="Wingdings"/>
                <a:cs typeface="Wingdings"/>
              </a:rPr>
              <a:t>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Arial"/>
                <a:cs typeface="Arial"/>
              </a:rPr>
              <a:t>Basic </a:t>
            </a:r>
            <a:r>
              <a:rPr sz="1200" b="1" i="1" spc="-10" dirty="0">
                <a:latin typeface="Arial"/>
                <a:cs typeface="Arial"/>
              </a:rPr>
              <a:t>Functions</a:t>
            </a:r>
            <a:r>
              <a:rPr sz="1200" b="1" i="1" spc="-10" dirty="0">
                <a:latin typeface="Wingdings"/>
                <a:cs typeface="Wingdings"/>
              </a:rPr>
              <a:t>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Availability Check </a:t>
            </a:r>
            <a:r>
              <a:rPr sz="1200" b="1" i="1" dirty="0">
                <a:latin typeface="Arial"/>
                <a:cs typeface="Arial"/>
              </a:rPr>
              <a:t>&amp; </a:t>
            </a:r>
            <a:r>
              <a:rPr sz="1200" b="1" i="1" spc="-20" dirty="0">
                <a:latin typeface="Arial"/>
                <a:cs typeface="Arial"/>
              </a:rPr>
              <a:t>TOR</a:t>
            </a:r>
            <a:r>
              <a:rPr sz="1200" b="1" i="1" spc="-20" dirty="0">
                <a:latin typeface="Wingdings"/>
                <a:cs typeface="Wingdings"/>
              </a:rPr>
              <a:t></a:t>
            </a:r>
            <a:r>
              <a:rPr sz="1200" b="1" i="1" spc="-2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Availability  </a:t>
            </a:r>
            <a:r>
              <a:rPr sz="1200" b="1" i="1" spc="-10" dirty="0">
                <a:latin typeface="Arial"/>
                <a:cs typeface="Arial"/>
              </a:rPr>
              <a:t>Check</a:t>
            </a:r>
            <a:r>
              <a:rPr sz="1200" b="1" i="1" spc="-10" dirty="0">
                <a:latin typeface="Wingdings"/>
                <a:cs typeface="Wingdings"/>
              </a:rPr>
              <a:t>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Availability Check </a:t>
            </a:r>
            <a:r>
              <a:rPr sz="1200" b="1" i="1" dirty="0">
                <a:latin typeface="Arial"/>
                <a:cs typeface="Arial"/>
              </a:rPr>
              <a:t>with </a:t>
            </a:r>
            <a:r>
              <a:rPr sz="1200" b="1" i="1" spc="-40" dirty="0">
                <a:latin typeface="Arial"/>
                <a:cs typeface="Arial"/>
              </a:rPr>
              <a:t>ATP </a:t>
            </a:r>
            <a:r>
              <a:rPr sz="1200" b="1" i="1" spc="-5" dirty="0">
                <a:latin typeface="Arial"/>
                <a:cs typeface="Arial"/>
              </a:rPr>
              <a:t>Logic or Against </a:t>
            </a:r>
            <a:r>
              <a:rPr sz="1200" b="1" i="1" spc="-10" dirty="0">
                <a:latin typeface="Arial"/>
                <a:cs typeface="Arial"/>
              </a:rPr>
              <a:t>Planning</a:t>
            </a:r>
            <a:r>
              <a:rPr sz="1200" b="1" i="1" spc="-10" dirty="0">
                <a:latin typeface="Wingdings"/>
                <a:cs typeface="Wingdings"/>
              </a:rPr>
              <a:t></a:t>
            </a:r>
            <a:r>
              <a:rPr sz="1200" b="1" i="1" spc="-10" dirty="0">
                <a:latin typeface="Times New Roman"/>
                <a:cs typeface="Times New Roman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Carry Out Control For  Availability</a:t>
            </a:r>
            <a:r>
              <a:rPr sz="1200" b="1" i="1" spc="-10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Check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9065" y="3150175"/>
            <a:ext cx="3705224" cy="2414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367029"/>
            <a:ext cx="815022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Availability Check -</a:t>
            </a:r>
            <a:r>
              <a:rPr sz="4000" spc="10" dirty="0"/>
              <a:t> </a:t>
            </a:r>
            <a:r>
              <a:rPr sz="4000" spc="-5" dirty="0"/>
              <a:t>Configuration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79938" y="1343658"/>
            <a:ext cx="8282940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4.  Determining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Procedure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Each </a:t>
            </a:r>
            <a:r>
              <a:rPr sz="1800" b="1" spc="-10" dirty="0">
                <a:latin typeface="Arial"/>
                <a:cs typeface="Arial"/>
              </a:rPr>
              <a:t>Delivery </a:t>
            </a:r>
            <a:r>
              <a:rPr sz="1800" b="1" spc="-5" dirty="0">
                <a:latin typeface="Arial"/>
                <a:cs typeface="Arial"/>
              </a:rPr>
              <a:t>Item</a:t>
            </a:r>
            <a:r>
              <a:rPr sz="1800" b="1" spc="1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Category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Here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option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switching </a:t>
            </a:r>
            <a:r>
              <a:rPr sz="1800" spc="-15" dirty="0">
                <a:latin typeface="Arial"/>
                <a:cs typeface="Arial"/>
              </a:rPr>
              <a:t>off </a:t>
            </a:r>
            <a:r>
              <a:rPr sz="1800" spc="-5" dirty="0">
                <a:latin typeface="Arial"/>
                <a:cs typeface="Arial"/>
              </a:rPr>
              <a:t>availability check. </a:t>
            </a: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option is used </a:t>
            </a:r>
            <a:r>
              <a:rPr sz="1800" dirty="0">
                <a:latin typeface="Arial"/>
                <a:cs typeface="Arial"/>
              </a:rPr>
              <a:t>for  </a:t>
            </a:r>
            <a:r>
              <a:rPr sz="1800" spc="-5" dirty="0">
                <a:latin typeface="Arial"/>
                <a:cs typeface="Arial"/>
              </a:rPr>
              <a:t>return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items.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938" y="5410200"/>
            <a:ext cx="814895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680"/>
              </a:lnSpc>
            </a:pPr>
            <a:r>
              <a:rPr sz="1400" b="1" i="1" spc="-15" dirty="0">
                <a:latin typeface="Arial"/>
                <a:cs typeface="Arial"/>
              </a:rPr>
              <a:t>IMG</a:t>
            </a:r>
            <a:r>
              <a:rPr sz="1450" b="1" i="1" spc="-15" dirty="0">
                <a:latin typeface="Wingdings"/>
                <a:cs typeface="Wingdings"/>
              </a:rPr>
              <a:t></a:t>
            </a:r>
            <a:r>
              <a:rPr sz="1450" b="1" i="1" spc="-1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Arial"/>
                <a:cs typeface="Arial"/>
              </a:rPr>
              <a:t>Sales &amp; </a:t>
            </a:r>
            <a:r>
              <a:rPr sz="1400" b="1" i="1" spc="-10" dirty="0">
                <a:latin typeface="Arial"/>
                <a:cs typeface="Arial"/>
              </a:rPr>
              <a:t>Distribution</a:t>
            </a:r>
            <a:r>
              <a:rPr sz="1450" b="1" i="1" spc="-10" dirty="0">
                <a:latin typeface="Wingdings"/>
                <a:cs typeface="Wingdings"/>
              </a:rPr>
              <a:t>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Arial"/>
                <a:cs typeface="Arial"/>
              </a:rPr>
              <a:t>Basic </a:t>
            </a:r>
            <a:r>
              <a:rPr sz="1400" b="1" i="1" spc="-10" dirty="0">
                <a:latin typeface="Arial"/>
                <a:cs typeface="Arial"/>
              </a:rPr>
              <a:t>Functions</a:t>
            </a:r>
            <a:r>
              <a:rPr sz="1450" b="1" i="1" spc="-10" dirty="0">
                <a:latin typeface="Wingdings"/>
                <a:cs typeface="Wingdings"/>
              </a:rPr>
              <a:t>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 Check </a:t>
            </a:r>
            <a:r>
              <a:rPr sz="1400" b="1" i="1" dirty="0">
                <a:latin typeface="Arial"/>
                <a:cs typeface="Arial"/>
              </a:rPr>
              <a:t>&amp; </a:t>
            </a:r>
            <a:r>
              <a:rPr sz="1400" b="1" i="1" spc="-20" dirty="0">
                <a:latin typeface="Arial"/>
                <a:cs typeface="Arial"/>
              </a:rPr>
              <a:t>TOR</a:t>
            </a:r>
            <a:r>
              <a:rPr sz="1450" b="1" i="1" spc="-20" dirty="0">
                <a:latin typeface="Wingdings"/>
                <a:cs typeface="Wingdings"/>
              </a:rPr>
              <a:t></a:t>
            </a:r>
            <a:r>
              <a:rPr sz="1450" b="1" i="1" spc="-2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 </a:t>
            </a:r>
            <a:r>
              <a:rPr sz="1400" b="1" i="1" spc="-10" dirty="0">
                <a:latin typeface="Arial"/>
                <a:cs typeface="Arial"/>
              </a:rPr>
              <a:t>Check</a:t>
            </a:r>
            <a:r>
              <a:rPr sz="1450" b="1" i="1" spc="-10" dirty="0">
                <a:latin typeface="Wingdings"/>
                <a:cs typeface="Wingdings"/>
              </a:rPr>
              <a:t>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 Check </a:t>
            </a:r>
            <a:r>
              <a:rPr sz="1400" b="1" i="1" dirty="0">
                <a:latin typeface="Arial"/>
                <a:cs typeface="Arial"/>
              </a:rPr>
              <a:t>with </a:t>
            </a:r>
            <a:r>
              <a:rPr sz="1400" b="1" i="1" spc="-40" dirty="0">
                <a:latin typeface="Arial"/>
                <a:cs typeface="Arial"/>
              </a:rPr>
              <a:t>ATP </a:t>
            </a:r>
            <a:r>
              <a:rPr sz="1400" b="1" i="1" spc="-5" dirty="0">
                <a:latin typeface="Arial"/>
                <a:cs typeface="Arial"/>
              </a:rPr>
              <a:t>Logic or Against </a:t>
            </a:r>
            <a:r>
              <a:rPr sz="1400" b="1" i="1" spc="-10" dirty="0">
                <a:latin typeface="Arial"/>
                <a:cs typeface="Arial"/>
              </a:rPr>
              <a:t>Planning</a:t>
            </a:r>
            <a:r>
              <a:rPr sz="1450" b="1" i="1" spc="-10" dirty="0">
                <a:latin typeface="Wingdings"/>
                <a:cs typeface="Wingdings"/>
              </a:rPr>
              <a:t>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Determine Procedure For </a:t>
            </a:r>
            <a:r>
              <a:rPr sz="1400" b="1" i="1" dirty="0">
                <a:latin typeface="Arial"/>
                <a:cs typeface="Arial"/>
              </a:rPr>
              <a:t>Each Delivery  Item</a:t>
            </a:r>
            <a:r>
              <a:rPr sz="1400" b="1" i="1" spc="-10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Category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4864" y="2365375"/>
            <a:ext cx="3653536" cy="2435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6448" y="2347848"/>
            <a:ext cx="3686175" cy="2466975"/>
          </a:xfrm>
          <a:custGeom>
            <a:avLst/>
            <a:gdLst/>
            <a:ahLst/>
            <a:cxnLst/>
            <a:rect l="l" t="t" r="r" b="b"/>
            <a:pathLst>
              <a:path w="3686175" h="2466975">
                <a:moveTo>
                  <a:pt x="0" y="2466975"/>
                </a:moveTo>
                <a:lnTo>
                  <a:pt x="3686175" y="2466975"/>
                </a:lnTo>
                <a:lnTo>
                  <a:pt x="3686175" y="0"/>
                </a:lnTo>
                <a:lnTo>
                  <a:pt x="0" y="0"/>
                </a:lnTo>
                <a:lnTo>
                  <a:pt x="0" y="2466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19600" y="41148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228600"/>
                </a:moveTo>
                <a:lnTo>
                  <a:pt x="4912" y="187512"/>
                </a:lnTo>
                <a:lnTo>
                  <a:pt x="19076" y="148839"/>
                </a:lnTo>
                <a:lnTo>
                  <a:pt x="41627" y="113227"/>
                </a:lnTo>
                <a:lnTo>
                  <a:pt x="71705" y="81321"/>
                </a:lnTo>
                <a:lnTo>
                  <a:pt x="108446" y="53768"/>
                </a:lnTo>
                <a:lnTo>
                  <a:pt x="150988" y="31213"/>
                </a:lnTo>
                <a:lnTo>
                  <a:pt x="198470" y="14303"/>
                </a:lnTo>
                <a:lnTo>
                  <a:pt x="250027" y="3683"/>
                </a:lnTo>
                <a:lnTo>
                  <a:pt x="304800" y="0"/>
                </a:lnTo>
                <a:lnTo>
                  <a:pt x="359572" y="3683"/>
                </a:lnTo>
                <a:lnTo>
                  <a:pt x="411129" y="14303"/>
                </a:lnTo>
                <a:lnTo>
                  <a:pt x="458611" y="31213"/>
                </a:lnTo>
                <a:lnTo>
                  <a:pt x="501153" y="53768"/>
                </a:lnTo>
                <a:lnTo>
                  <a:pt x="537894" y="81321"/>
                </a:lnTo>
                <a:lnTo>
                  <a:pt x="567972" y="113227"/>
                </a:lnTo>
                <a:lnTo>
                  <a:pt x="590523" y="148839"/>
                </a:lnTo>
                <a:lnTo>
                  <a:pt x="604687" y="187512"/>
                </a:lnTo>
                <a:lnTo>
                  <a:pt x="609600" y="228600"/>
                </a:lnTo>
                <a:lnTo>
                  <a:pt x="604687" y="269687"/>
                </a:lnTo>
                <a:lnTo>
                  <a:pt x="590523" y="308360"/>
                </a:lnTo>
                <a:lnTo>
                  <a:pt x="567972" y="343972"/>
                </a:lnTo>
                <a:lnTo>
                  <a:pt x="537894" y="375878"/>
                </a:lnTo>
                <a:lnTo>
                  <a:pt x="501153" y="403431"/>
                </a:lnTo>
                <a:lnTo>
                  <a:pt x="458611" y="425986"/>
                </a:lnTo>
                <a:lnTo>
                  <a:pt x="411129" y="442896"/>
                </a:lnTo>
                <a:lnTo>
                  <a:pt x="359572" y="453516"/>
                </a:lnTo>
                <a:lnTo>
                  <a:pt x="304800" y="457200"/>
                </a:lnTo>
                <a:lnTo>
                  <a:pt x="250027" y="453516"/>
                </a:lnTo>
                <a:lnTo>
                  <a:pt x="198470" y="442896"/>
                </a:lnTo>
                <a:lnTo>
                  <a:pt x="150988" y="425986"/>
                </a:lnTo>
                <a:lnTo>
                  <a:pt x="108446" y="403431"/>
                </a:lnTo>
                <a:lnTo>
                  <a:pt x="71705" y="375878"/>
                </a:lnTo>
                <a:lnTo>
                  <a:pt x="41627" y="343972"/>
                </a:lnTo>
                <a:lnTo>
                  <a:pt x="19076" y="308360"/>
                </a:lnTo>
                <a:lnTo>
                  <a:pt x="4912" y="269687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5" dirty="0"/>
              <a:t>Availability Check -</a:t>
            </a:r>
            <a:r>
              <a:rPr sz="4000" spc="10" dirty="0"/>
              <a:t> </a:t>
            </a:r>
            <a:r>
              <a:rPr sz="4000" spc="-5" dirty="0"/>
              <a:t>Configuration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5839663"/>
            <a:ext cx="814895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80"/>
              </a:lnSpc>
            </a:pPr>
            <a:r>
              <a:rPr sz="1400" b="1" i="1" spc="-15" dirty="0">
                <a:latin typeface="Arial"/>
                <a:cs typeface="Arial"/>
              </a:rPr>
              <a:t>IMG</a:t>
            </a:r>
            <a:r>
              <a:rPr sz="1450" b="1" i="1" spc="-15" dirty="0">
                <a:latin typeface="Wingdings"/>
                <a:cs typeface="Wingdings"/>
              </a:rPr>
              <a:t></a:t>
            </a:r>
            <a:r>
              <a:rPr sz="1450" b="1" i="1" spc="-15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Arial"/>
                <a:cs typeface="Arial"/>
              </a:rPr>
              <a:t>Sales &amp; </a:t>
            </a:r>
            <a:r>
              <a:rPr sz="1400" b="1" i="1" spc="-10" dirty="0">
                <a:latin typeface="Arial"/>
                <a:cs typeface="Arial"/>
              </a:rPr>
              <a:t>Distribution</a:t>
            </a:r>
            <a:r>
              <a:rPr sz="1450" b="1" i="1" spc="-10" dirty="0">
                <a:latin typeface="Wingdings"/>
                <a:cs typeface="Wingdings"/>
              </a:rPr>
              <a:t>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dirty="0">
                <a:latin typeface="Arial"/>
                <a:cs typeface="Arial"/>
              </a:rPr>
              <a:t>Basic </a:t>
            </a:r>
            <a:r>
              <a:rPr sz="1400" b="1" i="1" spc="-10" dirty="0">
                <a:latin typeface="Arial"/>
                <a:cs typeface="Arial"/>
              </a:rPr>
              <a:t>Functions</a:t>
            </a:r>
            <a:r>
              <a:rPr sz="1450" b="1" i="1" spc="-10" dirty="0">
                <a:latin typeface="Wingdings"/>
                <a:cs typeface="Wingdings"/>
              </a:rPr>
              <a:t>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 Check </a:t>
            </a:r>
            <a:r>
              <a:rPr sz="1400" b="1" i="1" dirty="0">
                <a:latin typeface="Arial"/>
                <a:cs typeface="Arial"/>
              </a:rPr>
              <a:t>&amp; </a:t>
            </a:r>
            <a:r>
              <a:rPr sz="1400" b="1" i="1" spc="-20" dirty="0">
                <a:latin typeface="Arial"/>
                <a:cs typeface="Arial"/>
              </a:rPr>
              <a:t>TOR</a:t>
            </a:r>
            <a:r>
              <a:rPr sz="1450" b="1" i="1" spc="-20" dirty="0">
                <a:latin typeface="Wingdings"/>
                <a:cs typeface="Wingdings"/>
              </a:rPr>
              <a:t></a:t>
            </a:r>
            <a:r>
              <a:rPr sz="1450" b="1" i="1" spc="-2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 </a:t>
            </a:r>
            <a:r>
              <a:rPr sz="1400" b="1" i="1" spc="-10" dirty="0">
                <a:latin typeface="Arial"/>
                <a:cs typeface="Arial"/>
              </a:rPr>
              <a:t>Check</a:t>
            </a:r>
            <a:r>
              <a:rPr sz="1450" b="1" i="1" spc="-10" dirty="0">
                <a:latin typeface="Wingdings"/>
                <a:cs typeface="Wingdings"/>
              </a:rPr>
              <a:t>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Availability Check </a:t>
            </a:r>
            <a:r>
              <a:rPr sz="1400" b="1" i="1" dirty="0">
                <a:latin typeface="Arial"/>
                <a:cs typeface="Arial"/>
              </a:rPr>
              <a:t>with </a:t>
            </a:r>
            <a:r>
              <a:rPr sz="1400" b="1" i="1" spc="-40" dirty="0">
                <a:latin typeface="Arial"/>
                <a:cs typeface="Arial"/>
              </a:rPr>
              <a:t>ATP </a:t>
            </a:r>
            <a:r>
              <a:rPr sz="1400" b="1" i="1" spc="-5" dirty="0">
                <a:latin typeface="Arial"/>
                <a:cs typeface="Arial"/>
              </a:rPr>
              <a:t>Logic or Against </a:t>
            </a:r>
            <a:r>
              <a:rPr sz="1400" b="1" i="1" spc="-10" dirty="0">
                <a:latin typeface="Arial"/>
                <a:cs typeface="Arial"/>
              </a:rPr>
              <a:t>Planning</a:t>
            </a:r>
            <a:r>
              <a:rPr sz="1450" b="1" i="1" spc="-10" dirty="0">
                <a:latin typeface="Wingdings"/>
                <a:cs typeface="Wingdings"/>
              </a:rPr>
              <a:t></a:t>
            </a:r>
            <a:r>
              <a:rPr sz="1450" b="1" i="1" spc="-10" dirty="0">
                <a:latin typeface="Times New Roman"/>
                <a:cs typeface="Times New Roman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Define Default</a:t>
            </a:r>
            <a:r>
              <a:rPr sz="1400" b="1" i="1" spc="-170" dirty="0">
                <a:latin typeface="Arial"/>
                <a:cs typeface="Arial"/>
              </a:rPr>
              <a:t> </a:t>
            </a:r>
            <a:r>
              <a:rPr sz="1400" b="1" i="1" spc="-5" dirty="0">
                <a:latin typeface="Arial"/>
                <a:cs typeface="Arial"/>
              </a:rPr>
              <a:t>Settings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11478"/>
            <a:ext cx="511556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2430" algn="l"/>
              </a:tabLst>
            </a:pPr>
            <a:r>
              <a:rPr sz="1800" b="1" spc="-5" dirty="0">
                <a:latin typeface="Arial"/>
                <a:cs typeface="Arial"/>
              </a:rPr>
              <a:t>5.	Defining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Default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Settings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Here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define default setting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 sales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area.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0972" y="2366264"/>
            <a:ext cx="5024628" cy="3120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2048" y="2347848"/>
            <a:ext cx="5057775" cy="3152775"/>
          </a:xfrm>
          <a:custGeom>
            <a:avLst/>
            <a:gdLst/>
            <a:ahLst/>
            <a:cxnLst/>
            <a:rect l="l" t="t" r="r" b="b"/>
            <a:pathLst>
              <a:path w="5057775" h="3152775">
                <a:moveTo>
                  <a:pt x="0" y="3152775"/>
                </a:moveTo>
                <a:lnTo>
                  <a:pt x="5057775" y="3152775"/>
                </a:lnTo>
                <a:lnTo>
                  <a:pt x="5057775" y="0"/>
                </a:lnTo>
                <a:lnTo>
                  <a:pt x="0" y="0"/>
                </a:lnTo>
                <a:lnTo>
                  <a:pt x="0" y="3152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5688787"/>
            <a:ext cx="7830184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</a:pPr>
            <a:r>
              <a:rPr sz="1600" b="1" i="1" spc="-5" dirty="0">
                <a:latin typeface="Arial"/>
                <a:cs typeface="Arial"/>
              </a:rPr>
              <a:t>SAP </a:t>
            </a:r>
            <a:r>
              <a:rPr sz="1600" b="1" i="1" spc="-20" dirty="0">
                <a:latin typeface="Arial"/>
                <a:cs typeface="Arial"/>
              </a:rPr>
              <a:t>Menu</a:t>
            </a:r>
            <a:r>
              <a:rPr sz="1650" b="1" i="1" spc="-20" dirty="0">
                <a:latin typeface="Wingdings"/>
                <a:cs typeface="Wingdings"/>
              </a:rPr>
              <a:t>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&amp; </a:t>
            </a:r>
            <a:r>
              <a:rPr sz="1600" b="1" i="1" spc="-10" dirty="0">
                <a:latin typeface="Arial"/>
                <a:cs typeface="Arial"/>
              </a:rPr>
              <a:t>Distribution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Master </a:t>
            </a:r>
            <a:r>
              <a:rPr sz="1600" b="1" i="1" spc="-15" dirty="0">
                <a:latin typeface="Arial"/>
                <a:cs typeface="Arial"/>
              </a:rPr>
              <a:t>Data</a:t>
            </a:r>
            <a:r>
              <a:rPr sz="1650" b="1" i="1" spc="-15" dirty="0">
                <a:latin typeface="Wingdings"/>
                <a:cs typeface="Wingdings"/>
              </a:rPr>
              <a:t></a:t>
            </a:r>
            <a:r>
              <a:rPr sz="1650" b="1" i="1" spc="-15" dirty="0">
                <a:latin typeface="Times New Roman"/>
                <a:cs typeface="Times New Roman"/>
              </a:rPr>
              <a:t> </a:t>
            </a:r>
            <a:r>
              <a:rPr sz="1600" b="1" i="1" spc="-15" dirty="0">
                <a:latin typeface="Arial"/>
                <a:cs typeface="Arial"/>
              </a:rPr>
              <a:t>Products</a:t>
            </a:r>
            <a:r>
              <a:rPr sz="1650" b="1" i="1" spc="-15" dirty="0">
                <a:latin typeface="Wingdings"/>
                <a:cs typeface="Wingdings"/>
              </a:rPr>
              <a:t></a:t>
            </a:r>
            <a:r>
              <a:rPr sz="1650" b="1" i="1" spc="-15" dirty="0">
                <a:latin typeface="Times New Roman"/>
                <a:cs typeface="Times New Roman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Material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Trading  </a:t>
            </a:r>
            <a:r>
              <a:rPr sz="1600" b="1" i="1" spc="-15" dirty="0">
                <a:latin typeface="Arial"/>
                <a:cs typeface="Arial"/>
              </a:rPr>
              <a:t>Goods</a:t>
            </a:r>
            <a:r>
              <a:rPr sz="1650" b="1" i="1" spc="-15" dirty="0">
                <a:latin typeface="Wingdings"/>
                <a:cs typeface="Wingdings"/>
              </a:rPr>
              <a:t></a:t>
            </a:r>
            <a:r>
              <a:rPr sz="1650" b="1" i="1" spc="-15" dirty="0">
                <a:latin typeface="Times New Roman"/>
                <a:cs typeface="Times New Roman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MM01 </a:t>
            </a:r>
            <a:r>
              <a:rPr sz="1600" b="1" i="1" spc="-5" dirty="0">
                <a:latin typeface="Arial"/>
                <a:cs typeface="Arial"/>
              </a:rPr>
              <a:t>–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Create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0" y="1368805"/>
            <a:ext cx="778002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  <a:tabLst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5.	A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checking group </a:t>
            </a:r>
            <a:r>
              <a:rPr sz="2000" b="1" dirty="0">
                <a:latin typeface="Arial"/>
                <a:cs typeface="Arial"/>
              </a:rPr>
              <a:t>must be defined in the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“Availability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Check”  field in the “MRP 3” screen of the material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master.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571" y="2288794"/>
            <a:ext cx="3807079" cy="2969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312" y="2271648"/>
            <a:ext cx="3838575" cy="3000375"/>
          </a:xfrm>
          <a:custGeom>
            <a:avLst/>
            <a:gdLst/>
            <a:ahLst/>
            <a:cxnLst/>
            <a:rect l="l" t="t" r="r" b="b"/>
            <a:pathLst>
              <a:path w="3838575" h="3000375">
                <a:moveTo>
                  <a:pt x="0" y="3000375"/>
                </a:moveTo>
                <a:lnTo>
                  <a:pt x="3838575" y="3000375"/>
                </a:lnTo>
                <a:lnTo>
                  <a:pt x="3838575" y="0"/>
                </a:lnTo>
                <a:lnTo>
                  <a:pt x="0" y="0"/>
                </a:lnTo>
                <a:lnTo>
                  <a:pt x="0" y="30003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03394" y="2288539"/>
            <a:ext cx="4035805" cy="2969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5748" y="4419600"/>
            <a:ext cx="1830705" cy="474980"/>
          </a:xfrm>
          <a:custGeom>
            <a:avLst/>
            <a:gdLst/>
            <a:ahLst/>
            <a:cxnLst/>
            <a:rect l="l" t="t" r="r" b="b"/>
            <a:pathLst>
              <a:path w="1830704" h="474979">
                <a:moveTo>
                  <a:pt x="808101" y="304800"/>
                </a:moveTo>
                <a:lnTo>
                  <a:pt x="369950" y="304800"/>
                </a:lnTo>
                <a:lnTo>
                  <a:pt x="0" y="474725"/>
                </a:lnTo>
                <a:lnTo>
                  <a:pt x="808101" y="304800"/>
                </a:lnTo>
                <a:close/>
              </a:path>
              <a:path w="1830704" h="474979">
                <a:moveTo>
                  <a:pt x="1779651" y="0"/>
                </a:moveTo>
                <a:lnTo>
                  <a:pt x="128650" y="0"/>
                </a:lnTo>
                <a:lnTo>
                  <a:pt x="108872" y="3990"/>
                </a:lnTo>
                <a:lnTo>
                  <a:pt x="92725" y="14874"/>
                </a:lnTo>
                <a:lnTo>
                  <a:pt x="81841" y="31021"/>
                </a:lnTo>
                <a:lnTo>
                  <a:pt x="77850" y="50800"/>
                </a:lnTo>
                <a:lnTo>
                  <a:pt x="77850" y="254000"/>
                </a:lnTo>
                <a:lnTo>
                  <a:pt x="81841" y="273778"/>
                </a:lnTo>
                <a:lnTo>
                  <a:pt x="92725" y="289925"/>
                </a:lnTo>
                <a:lnTo>
                  <a:pt x="108872" y="300809"/>
                </a:lnTo>
                <a:lnTo>
                  <a:pt x="128650" y="304800"/>
                </a:lnTo>
                <a:lnTo>
                  <a:pt x="1779651" y="304800"/>
                </a:lnTo>
                <a:lnTo>
                  <a:pt x="1799429" y="300809"/>
                </a:lnTo>
                <a:lnTo>
                  <a:pt x="1815576" y="289925"/>
                </a:lnTo>
                <a:lnTo>
                  <a:pt x="1826460" y="273778"/>
                </a:lnTo>
                <a:lnTo>
                  <a:pt x="1830451" y="254000"/>
                </a:lnTo>
                <a:lnTo>
                  <a:pt x="1830451" y="50800"/>
                </a:lnTo>
                <a:lnTo>
                  <a:pt x="1826460" y="31021"/>
                </a:lnTo>
                <a:lnTo>
                  <a:pt x="1815576" y="14874"/>
                </a:lnTo>
                <a:lnTo>
                  <a:pt x="1799429" y="3990"/>
                </a:lnTo>
                <a:lnTo>
                  <a:pt x="1779651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65748" y="4419600"/>
            <a:ext cx="1830705" cy="474980"/>
          </a:xfrm>
          <a:custGeom>
            <a:avLst/>
            <a:gdLst/>
            <a:ahLst/>
            <a:cxnLst/>
            <a:rect l="l" t="t" r="r" b="b"/>
            <a:pathLst>
              <a:path w="1830704" h="474979">
                <a:moveTo>
                  <a:pt x="77850" y="50800"/>
                </a:moveTo>
                <a:lnTo>
                  <a:pt x="81841" y="31021"/>
                </a:lnTo>
                <a:lnTo>
                  <a:pt x="92725" y="14874"/>
                </a:lnTo>
                <a:lnTo>
                  <a:pt x="108872" y="3990"/>
                </a:lnTo>
                <a:lnTo>
                  <a:pt x="128650" y="0"/>
                </a:lnTo>
                <a:lnTo>
                  <a:pt x="369950" y="0"/>
                </a:lnTo>
                <a:lnTo>
                  <a:pt x="808101" y="0"/>
                </a:lnTo>
                <a:lnTo>
                  <a:pt x="1779651" y="0"/>
                </a:lnTo>
                <a:lnTo>
                  <a:pt x="1799429" y="3990"/>
                </a:lnTo>
                <a:lnTo>
                  <a:pt x="1815576" y="14874"/>
                </a:lnTo>
                <a:lnTo>
                  <a:pt x="1826460" y="31021"/>
                </a:lnTo>
                <a:lnTo>
                  <a:pt x="1830451" y="50800"/>
                </a:lnTo>
                <a:lnTo>
                  <a:pt x="1830451" y="177800"/>
                </a:lnTo>
                <a:lnTo>
                  <a:pt x="1830451" y="254000"/>
                </a:lnTo>
                <a:lnTo>
                  <a:pt x="1826460" y="273778"/>
                </a:lnTo>
                <a:lnTo>
                  <a:pt x="1815576" y="289925"/>
                </a:lnTo>
                <a:lnTo>
                  <a:pt x="1799429" y="300809"/>
                </a:lnTo>
                <a:lnTo>
                  <a:pt x="1779651" y="304800"/>
                </a:lnTo>
                <a:lnTo>
                  <a:pt x="808101" y="304800"/>
                </a:lnTo>
                <a:lnTo>
                  <a:pt x="0" y="474725"/>
                </a:lnTo>
                <a:lnTo>
                  <a:pt x="369950" y="304800"/>
                </a:lnTo>
                <a:lnTo>
                  <a:pt x="128650" y="304800"/>
                </a:lnTo>
                <a:lnTo>
                  <a:pt x="108872" y="300809"/>
                </a:lnTo>
                <a:lnTo>
                  <a:pt x="92725" y="289925"/>
                </a:lnTo>
                <a:lnTo>
                  <a:pt x="81841" y="273778"/>
                </a:lnTo>
                <a:lnTo>
                  <a:pt x="77850" y="254000"/>
                </a:lnTo>
                <a:lnTo>
                  <a:pt x="77850" y="177800"/>
                </a:lnTo>
                <a:lnTo>
                  <a:pt x="778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86248" y="2271648"/>
            <a:ext cx="4067175" cy="30003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50315">
              <a:lnSpc>
                <a:spcPct val="100000"/>
              </a:lnSpc>
              <a:spcBef>
                <a:spcPts val="1025"/>
              </a:spcBef>
            </a:pPr>
            <a:r>
              <a:rPr sz="1400" spc="-5" dirty="0">
                <a:latin typeface="Arial"/>
                <a:cs typeface="Arial"/>
              </a:rPr>
              <a:t>Availability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5" dirty="0"/>
              <a:t>Prerequisites for Availability</a:t>
            </a:r>
            <a:r>
              <a:rPr sz="4000" spc="25" dirty="0"/>
              <a:t> </a:t>
            </a:r>
            <a:r>
              <a:rPr sz="4000" spc="-5" dirty="0"/>
              <a:t>Check</a:t>
            </a:r>
            <a:endParaRPr sz="4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362710"/>
            <a:ext cx="7252334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20"/>
              </a:lnSpc>
              <a:tabLst>
                <a:tab pos="361950" algn="l"/>
              </a:tabLst>
            </a:pPr>
            <a:r>
              <a:rPr sz="2000" b="1" dirty="0">
                <a:latin typeface="Arial"/>
                <a:cs typeface="Arial"/>
              </a:rPr>
              <a:t>4.	A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plant </a:t>
            </a:r>
            <a:r>
              <a:rPr sz="2000" b="1" dirty="0">
                <a:latin typeface="Arial"/>
                <a:cs typeface="Arial"/>
              </a:rPr>
              <a:t>must be determined in the sales order for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line </a:t>
            </a:r>
            <a:r>
              <a:rPr sz="2000" b="1" dirty="0">
                <a:latin typeface="Arial"/>
                <a:cs typeface="Arial"/>
              </a:rPr>
              <a:t> item. It can either be proposed from the customer material  info or customer master or material master or can be  proposed manually in the</a:t>
            </a:r>
            <a:r>
              <a:rPr sz="2000" b="1" spc="-1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document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5933" y="2516632"/>
            <a:ext cx="5559679" cy="2969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712" y="2500248"/>
            <a:ext cx="5591175" cy="3000375"/>
          </a:xfrm>
          <a:custGeom>
            <a:avLst/>
            <a:gdLst/>
            <a:ahLst/>
            <a:cxnLst/>
            <a:rect l="l" t="t" r="r" b="b"/>
            <a:pathLst>
              <a:path w="5591175" h="3000375">
                <a:moveTo>
                  <a:pt x="0" y="3000375"/>
                </a:moveTo>
                <a:lnTo>
                  <a:pt x="5591175" y="3000375"/>
                </a:lnTo>
                <a:lnTo>
                  <a:pt x="5591175" y="0"/>
                </a:lnTo>
                <a:lnTo>
                  <a:pt x="0" y="0"/>
                </a:lnTo>
                <a:lnTo>
                  <a:pt x="0" y="30003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2250" y="4038600"/>
            <a:ext cx="2343150" cy="641350"/>
          </a:xfrm>
          <a:custGeom>
            <a:avLst/>
            <a:gdLst/>
            <a:ahLst/>
            <a:cxnLst/>
            <a:rect l="l" t="t" r="r" b="b"/>
            <a:pathLst>
              <a:path w="2343150" h="641350">
                <a:moveTo>
                  <a:pt x="1098550" y="457200"/>
                </a:moveTo>
                <a:lnTo>
                  <a:pt x="565150" y="457200"/>
                </a:lnTo>
                <a:lnTo>
                  <a:pt x="0" y="641350"/>
                </a:lnTo>
                <a:lnTo>
                  <a:pt x="1098550" y="457200"/>
                </a:lnTo>
                <a:close/>
              </a:path>
              <a:path w="2343150" h="641350">
                <a:moveTo>
                  <a:pt x="2266950" y="0"/>
                </a:moveTo>
                <a:lnTo>
                  <a:pt x="285750" y="0"/>
                </a:lnTo>
                <a:lnTo>
                  <a:pt x="256109" y="5994"/>
                </a:lnTo>
                <a:lnTo>
                  <a:pt x="231886" y="22336"/>
                </a:lnTo>
                <a:lnTo>
                  <a:pt x="215544" y="46559"/>
                </a:lnTo>
                <a:lnTo>
                  <a:pt x="209550" y="76200"/>
                </a:lnTo>
                <a:lnTo>
                  <a:pt x="209550" y="381000"/>
                </a:lnTo>
                <a:lnTo>
                  <a:pt x="215544" y="410640"/>
                </a:lnTo>
                <a:lnTo>
                  <a:pt x="231886" y="434863"/>
                </a:lnTo>
                <a:lnTo>
                  <a:pt x="256109" y="451205"/>
                </a:lnTo>
                <a:lnTo>
                  <a:pt x="285750" y="457200"/>
                </a:lnTo>
                <a:lnTo>
                  <a:pt x="2266950" y="457200"/>
                </a:lnTo>
                <a:lnTo>
                  <a:pt x="2296590" y="451205"/>
                </a:lnTo>
                <a:lnTo>
                  <a:pt x="2320813" y="434863"/>
                </a:lnTo>
                <a:lnTo>
                  <a:pt x="2337155" y="410640"/>
                </a:lnTo>
                <a:lnTo>
                  <a:pt x="2343150" y="381000"/>
                </a:lnTo>
                <a:lnTo>
                  <a:pt x="2343150" y="76200"/>
                </a:lnTo>
                <a:lnTo>
                  <a:pt x="2337155" y="46559"/>
                </a:lnTo>
                <a:lnTo>
                  <a:pt x="2320813" y="22336"/>
                </a:lnTo>
                <a:lnTo>
                  <a:pt x="2296590" y="5994"/>
                </a:lnTo>
                <a:lnTo>
                  <a:pt x="2266950" y="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72250" y="4038600"/>
            <a:ext cx="2343150" cy="641350"/>
          </a:xfrm>
          <a:custGeom>
            <a:avLst/>
            <a:gdLst/>
            <a:ahLst/>
            <a:cxnLst/>
            <a:rect l="l" t="t" r="r" b="b"/>
            <a:pathLst>
              <a:path w="2343150" h="641350">
                <a:moveTo>
                  <a:pt x="209550" y="76200"/>
                </a:moveTo>
                <a:lnTo>
                  <a:pt x="215544" y="46559"/>
                </a:lnTo>
                <a:lnTo>
                  <a:pt x="231886" y="22336"/>
                </a:lnTo>
                <a:lnTo>
                  <a:pt x="256109" y="5994"/>
                </a:lnTo>
                <a:lnTo>
                  <a:pt x="285750" y="0"/>
                </a:lnTo>
                <a:lnTo>
                  <a:pt x="565150" y="0"/>
                </a:lnTo>
                <a:lnTo>
                  <a:pt x="1098550" y="0"/>
                </a:lnTo>
                <a:lnTo>
                  <a:pt x="2266950" y="0"/>
                </a:lnTo>
                <a:lnTo>
                  <a:pt x="2296590" y="5994"/>
                </a:lnTo>
                <a:lnTo>
                  <a:pt x="2320813" y="22336"/>
                </a:lnTo>
                <a:lnTo>
                  <a:pt x="2337155" y="46559"/>
                </a:lnTo>
                <a:lnTo>
                  <a:pt x="2343150" y="76200"/>
                </a:lnTo>
                <a:lnTo>
                  <a:pt x="2343150" y="266700"/>
                </a:lnTo>
                <a:lnTo>
                  <a:pt x="2343150" y="381000"/>
                </a:lnTo>
                <a:lnTo>
                  <a:pt x="2337155" y="410640"/>
                </a:lnTo>
                <a:lnTo>
                  <a:pt x="2320813" y="434863"/>
                </a:lnTo>
                <a:lnTo>
                  <a:pt x="2296590" y="451205"/>
                </a:lnTo>
                <a:lnTo>
                  <a:pt x="2266950" y="457200"/>
                </a:lnTo>
                <a:lnTo>
                  <a:pt x="1098550" y="457200"/>
                </a:lnTo>
                <a:lnTo>
                  <a:pt x="0" y="641350"/>
                </a:lnTo>
                <a:lnTo>
                  <a:pt x="565150" y="457200"/>
                </a:lnTo>
                <a:lnTo>
                  <a:pt x="285750" y="457200"/>
                </a:lnTo>
                <a:lnTo>
                  <a:pt x="256109" y="451205"/>
                </a:lnTo>
                <a:lnTo>
                  <a:pt x="231886" y="434863"/>
                </a:lnTo>
                <a:lnTo>
                  <a:pt x="215544" y="410640"/>
                </a:lnTo>
                <a:lnTo>
                  <a:pt x="209550" y="381000"/>
                </a:lnTo>
                <a:lnTo>
                  <a:pt x="209550" y="266700"/>
                </a:lnTo>
                <a:lnTo>
                  <a:pt x="20955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84034" y="4049141"/>
            <a:ext cx="19253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Plant </a:t>
            </a:r>
            <a:r>
              <a:rPr sz="1400" spc="-5" dirty="0">
                <a:latin typeface="Arial"/>
                <a:cs typeface="Arial"/>
              </a:rPr>
              <a:t>must </a:t>
            </a:r>
            <a:r>
              <a:rPr sz="1400" dirty="0">
                <a:latin typeface="Arial"/>
                <a:cs typeface="Arial"/>
              </a:rPr>
              <a:t>be defined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  sales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ct val="100000"/>
              </a:lnSpc>
            </a:pPr>
            <a:r>
              <a:rPr sz="4000" spc="-5" dirty="0"/>
              <a:t>Prerequisites for Availability</a:t>
            </a:r>
            <a:r>
              <a:rPr sz="4000" spc="25" dirty="0"/>
              <a:t> </a:t>
            </a:r>
            <a:r>
              <a:rPr sz="4000" spc="-5" dirty="0"/>
              <a:t>Check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596290" y="5953759"/>
            <a:ext cx="763015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0" dirty="0">
                <a:latin typeface="Arial"/>
                <a:cs typeface="Arial"/>
              </a:rPr>
              <a:t>SAP </a:t>
            </a:r>
            <a:r>
              <a:rPr sz="1600" b="1" spc="-5" dirty="0">
                <a:latin typeface="Arial"/>
                <a:cs typeface="Arial"/>
              </a:rPr>
              <a:t>Menu -&gt; Logistics -&gt; Sales &amp; Distribution -&gt; Sales -&gt;Order -&gt; </a:t>
            </a:r>
            <a:r>
              <a:rPr sz="1600" b="1" spc="-50" dirty="0">
                <a:latin typeface="Arial"/>
                <a:cs typeface="Arial"/>
              </a:rPr>
              <a:t>VA01 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-Create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sz="3700" dirty="0"/>
              <a:t>Availability </a:t>
            </a:r>
            <a:r>
              <a:rPr sz="3700" spc="-5" dirty="0"/>
              <a:t>Check – Order</a:t>
            </a:r>
            <a:r>
              <a:rPr sz="3700" spc="10" dirty="0"/>
              <a:t> </a:t>
            </a:r>
            <a:r>
              <a:rPr sz="3700" spc="-5" dirty="0"/>
              <a:t>Processing</a:t>
            </a:r>
            <a:endParaRPr sz="3700"/>
          </a:p>
        </p:txBody>
      </p:sp>
      <p:sp>
        <p:nvSpPr>
          <p:cNvPr id="3" name="object 3"/>
          <p:cNvSpPr/>
          <p:nvPr/>
        </p:nvSpPr>
        <p:spPr>
          <a:xfrm>
            <a:off x="2136013" y="2110358"/>
            <a:ext cx="4493387" cy="3120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9248" y="2093976"/>
            <a:ext cx="4524375" cy="3151505"/>
          </a:xfrm>
          <a:custGeom>
            <a:avLst/>
            <a:gdLst/>
            <a:ahLst/>
            <a:cxnLst/>
            <a:rect l="l" t="t" r="r" b="b"/>
            <a:pathLst>
              <a:path w="4524375" h="3151504">
                <a:moveTo>
                  <a:pt x="0" y="3151124"/>
                </a:moveTo>
                <a:lnTo>
                  <a:pt x="4524375" y="3151124"/>
                </a:lnTo>
                <a:lnTo>
                  <a:pt x="4524375" y="0"/>
                </a:lnTo>
                <a:lnTo>
                  <a:pt x="0" y="0"/>
                </a:lnTo>
                <a:lnTo>
                  <a:pt x="0" y="315112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5604459"/>
            <a:ext cx="815530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During order creation, availability check can be carried </a:t>
            </a:r>
            <a:r>
              <a:rPr sz="1600" b="1" spc="-10" dirty="0">
                <a:latin typeface="Arial"/>
                <a:cs typeface="Arial"/>
              </a:rPr>
              <a:t>out </a:t>
            </a:r>
            <a:r>
              <a:rPr sz="1600" b="1" spc="-5" dirty="0">
                <a:latin typeface="Arial"/>
                <a:cs typeface="Arial"/>
              </a:rPr>
              <a:t>by clicking on </a:t>
            </a:r>
            <a:r>
              <a:rPr sz="1600" b="1" spc="-10" dirty="0">
                <a:latin typeface="Arial"/>
                <a:cs typeface="Arial"/>
              </a:rPr>
              <a:t>the button  </a:t>
            </a:r>
            <a:r>
              <a:rPr sz="1600" b="1" spc="-5" dirty="0">
                <a:latin typeface="Arial"/>
                <a:cs typeface="Arial"/>
              </a:rPr>
              <a:t>as </a:t>
            </a:r>
            <a:r>
              <a:rPr sz="1600" b="1" dirty="0">
                <a:latin typeface="Arial"/>
                <a:cs typeface="Arial"/>
              </a:rPr>
              <a:t>shown </a:t>
            </a: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screenshot. </a:t>
            </a:r>
            <a:r>
              <a:rPr sz="1600" b="1" spc="-15" dirty="0">
                <a:latin typeface="Arial"/>
                <a:cs typeface="Arial"/>
              </a:rPr>
              <a:t>We </a:t>
            </a:r>
            <a:r>
              <a:rPr sz="1600" b="1" spc="-5" dirty="0">
                <a:latin typeface="Arial"/>
                <a:cs typeface="Arial"/>
              </a:rPr>
              <a:t>can also display item availability as </a:t>
            </a:r>
            <a:r>
              <a:rPr sz="1600" b="1" dirty="0">
                <a:latin typeface="Arial"/>
                <a:cs typeface="Arial"/>
              </a:rPr>
              <a:t>shown </a:t>
            </a:r>
            <a:r>
              <a:rPr sz="1600" b="1" spc="-5" dirty="0">
                <a:latin typeface="Arial"/>
                <a:cs typeface="Arial"/>
              </a:rPr>
              <a:t>in </a:t>
            </a:r>
            <a:r>
              <a:rPr sz="1600" b="1" spc="-10" dirty="0">
                <a:latin typeface="Arial"/>
                <a:cs typeface="Arial"/>
              </a:rPr>
              <a:t>the  </a:t>
            </a:r>
            <a:r>
              <a:rPr sz="1600" b="1" spc="-5" dirty="0">
                <a:latin typeface="Arial"/>
                <a:cs typeface="Arial"/>
              </a:rPr>
              <a:t>screen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shot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5600" y="505777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219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219200" h="76200">
                <a:moveTo>
                  <a:pt x="1219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91000" y="4892675"/>
            <a:ext cx="1447800" cy="51752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173355">
              <a:lnSpc>
                <a:spcPct val="100000"/>
              </a:lnSpc>
              <a:spcBef>
                <a:spcPts val="320"/>
              </a:spcBef>
            </a:pPr>
            <a:r>
              <a:rPr sz="1400" spc="-8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display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item  </a:t>
            </a:r>
            <a:r>
              <a:rPr sz="1400" spc="-5" dirty="0">
                <a:latin typeface="Arial"/>
                <a:cs typeface="Arial"/>
              </a:rPr>
              <a:t>availability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259078"/>
            <a:ext cx="7692390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305550" algn="l"/>
              </a:tabLst>
            </a:pPr>
            <a:r>
              <a:rPr sz="1800" dirty="0">
                <a:latin typeface="Arial"/>
                <a:cs typeface="Arial"/>
              </a:rPr>
              <a:t>In the </a:t>
            </a:r>
            <a:r>
              <a:rPr sz="1800" spc="-5" dirty="0">
                <a:latin typeface="Arial"/>
                <a:cs typeface="Arial"/>
              </a:rPr>
              <a:t>sales menu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select </a:t>
            </a:r>
            <a:r>
              <a:rPr sz="1800" i="1" spc="-5" dirty="0">
                <a:latin typeface="Arial"/>
                <a:cs typeface="Arial"/>
              </a:rPr>
              <a:t>Environment </a:t>
            </a:r>
            <a:r>
              <a:rPr sz="1800" i="1" dirty="0">
                <a:latin typeface="Arial"/>
                <a:cs typeface="Arial"/>
              </a:rPr>
              <a:t>-&gt;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Availability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Ovw	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display 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availability </a:t>
            </a:r>
            <a:r>
              <a:rPr sz="1800" dirty="0">
                <a:latin typeface="Arial"/>
                <a:cs typeface="Arial"/>
              </a:rPr>
              <a:t>status for </a:t>
            </a:r>
            <a:r>
              <a:rPr sz="1800" spc="-5" dirty="0">
                <a:latin typeface="Arial"/>
                <a:cs typeface="Arial"/>
              </a:rPr>
              <a:t>a material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reference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plant and checking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rule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" y="254846"/>
            <a:ext cx="914399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lang="en-US" altLang="en-US" b="1" dirty="0" smtClean="0"/>
              <a:t>Lesson Objectives</a:t>
            </a:r>
            <a:endParaRPr dirty="0"/>
          </a:p>
        </p:txBody>
      </p:sp>
      <p:sp>
        <p:nvSpPr>
          <p:cNvPr id="24" name="Rectangle 23"/>
          <p:cNvSpPr/>
          <p:nvPr/>
        </p:nvSpPr>
        <p:spPr>
          <a:xfrm>
            <a:off x="1447800" y="16002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28600"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TOR – Configuration</a:t>
            </a:r>
          </a:p>
          <a:p>
            <a:pPr marL="285750" lvl="1" indent="-228600"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Let Me</a:t>
            </a:r>
          </a:p>
          <a:p>
            <a:pPr marL="285750" lvl="1" indent="-228600">
              <a:spcBef>
                <a:spcPct val="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tabLst>
                <a:tab pos="285750" algn="l"/>
              </a:tabLst>
            </a:pP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Additional Info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sz="3700" dirty="0"/>
              <a:t>Availability </a:t>
            </a:r>
            <a:r>
              <a:rPr sz="3700" spc="-5" dirty="0"/>
              <a:t>Check – Order</a:t>
            </a:r>
            <a:r>
              <a:rPr sz="3700" spc="10" dirty="0"/>
              <a:t> </a:t>
            </a:r>
            <a:r>
              <a:rPr sz="3700" spc="-5" dirty="0"/>
              <a:t>Processing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555942" y="1181596"/>
            <a:ext cx="4030345" cy="220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084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On the Availability </a:t>
            </a:r>
            <a:r>
              <a:rPr sz="1600" b="1" spc="-5" dirty="0">
                <a:latin typeface="Arial"/>
                <a:cs typeface="Arial"/>
              </a:rPr>
              <a:t>Control screen, </a:t>
            </a:r>
            <a:r>
              <a:rPr sz="1600" b="1" spc="15" dirty="0">
                <a:latin typeface="Arial"/>
                <a:cs typeface="Arial"/>
              </a:rPr>
              <a:t>we  </a:t>
            </a:r>
            <a:r>
              <a:rPr sz="1600" b="1" spc="-5" dirty="0">
                <a:latin typeface="Arial"/>
                <a:cs typeface="Arial"/>
              </a:rPr>
              <a:t>can choose </a:t>
            </a:r>
            <a:r>
              <a:rPr sz="1600" b="1" dirty="0">
                <a:latin typeface="Arial"/>
                <a:cs typeface="Arial"/>
              </a:rPr>
              <a:t>between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dirty="0">
                <a:latin typeface="Arial"/>
                <a:cs typeface="Arial"/>
              </a:rPr>
              <a:t>following  </a:t>
            </a:r>
            <a:r>
              <a:rPr sz="1600" b="1" spc="-10" dirty="0">
                <a:latin typeface="Arial"/>
                <a:cs typeface="Arial"/>
              </a:rPr>
              <a:t>delivery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proposals:</a:t>
            </a:r>
            <a:endParaRPr sz="1600" dirty="0">
              <a:latin typeface="Arial"/>
              <a:cs typeface="Arial"/>
            </a:endParaRPr>
          </a:p>
          <a:p>
            <a:pPr marL="355600" marR="26797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b="1" spc="-10" dirty="0">
                <a:latin typeface="Arial"/>
                <a:cs typeface="Arial"/>
              </a:rPr>
              <a:t>One-time delivery </a:t>
            </a:r>
            <a:r>
              <a:rPr sz="1600" b="1" spc="-5" dirty="0">
                <a:latin typeface="Arial"/>
                <a:cs typeface="Arial"/>
              </a:rPr>
              <a:t>on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requested  </a:t>
            </a:r>
            <a:r>
              <a:rPr sz="1600" b="1" spc="-10" dirty="0">
                <a:latin typeface="Arial"/>
                <a:cs typeface="Arial"/>
              </a:rPr>
              <a:t>delivery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date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sz="1600" b="1" spc="-5" dirty="0">
                <a:latin typeface="Arial"/>
                <a:cs typeface="Arial"/>
              </a:rPr>
              <a:t>Complete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delivery</a:t>
            </a:r>
            <a:endParaRPr sz="16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600" b="1" spc="-10" dirty="0">
                <a:latin typeface="Arial"/>
                <a:cs typeface="Arial"/>
              </a:rPr>
              <a:t>Delivery </a:t>
            </a:r>
            <a:r>
              <a:rPr sz="1600" b="1" spc="-5" dirty="0">
                <a:latin typeface="Arial"/>
                <a:cs typeface="Arial"/>
              </a:rPr>
              <a:t>proposal: In this section, </a:t>
            </a:r>
            <a:r>
              <a:rPr sz="1600" b="1" spc="-10" dirty="0">
                <a:latin typeface="Arial"/>
                <a:cs typeface="Arial"/>
              </a:rPr>
              <a:t>the  system </a:t>
            </a:r>
            <a:r>
              <a:rPr sz="1600" b="1" spc="-5" dirty="0">
                <a:latin typeface="Arial"/>
                <a:cs typeface="Arial"/>
              </a:rPr>
              <a:t>checks </a:t>
            </a:r>
            <a:r>
              <a:rPr sz="1600" b="1" dirty="0">
                <a:latin typeface="Arial"/>
                <a:cs typeface="Arial"/>
              </a:rPr>
              <a:t>whether </a:t>
            </a:r>
            <a:r>
              <a:rPr sz="1600" b="1" spc="-5" dirty="0">
                <a:latin typeface="Arial"/>
                <a:cs typeface="Arial"/>
              </a:rPr>
              <a:t>and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5" dirty="0">
                <a:latin typeface="Arial"/>
                <a:cs typeface="Arial"/>
              </a:rPr>
              <a:t>which  </a:t>
            </a:r>
            <a:r>
              <a:rPr sz="1600" b="1" spc="-5" dirty="0">
                <a:latin typeface="Arial"/>
                <a:cs typeface="Arial"/>
              </a:rPr>
              <a:t>dates partial deliveries can be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made.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990" y="3584194"/>
            <a:ext cx="4339971" cy="2588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312" y="3567112"/>
            <a:ext cx="4371975" cy="2619375"/>
          </a:xfrm>
          <a:custGeom>
            <a:avLst/>
            <a:gdLst/>
            <a:ahLst/>
            <a:cxnLst/>
            <a:rect l="l" t="t" r="r" b="b"/>
            <a:pathLst>
              <a:path w="4371975" h="2619375">
                <a:moveTo>
                  <a:pt x="0" y="2619375"/>
                </a:moveTo>
                <a:lnTo>
                  <a:pt x="4371975" y="2619375"/>
                </a:lnTo>
                <a:lnTo>
                  <a:pt x="4371975" y="0"/>
                </a:lnTo>
                <a:lnTo>
                  <a:pt x="0" y="0"/>
                </a:lnTo>
                <a:lnTo>
                  <a:pt x="0" y="26193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00" y="4511675"/>
            <a:ext cx="2057400" cy="5175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35890">
              <a:lnSpc>
                <a:spcPct val="100000"/>
              </a:lnSpc>
              <a:spcBef>
                <a:spcPts val="320"/>
              </a:spcBef>
            </a:pPr>
            <a:r>
              <a:rPr sz="1400" spc="-85" dirty="0">
                <a:latin typeface="Arial"/>
                <a:cs typeface="Arial"/>
              </a:rPr>
              <a:t>To </a:t>
            </a:r>
            <a:r>
              <a:rPr sz="1400" dirty="0">
                <a:latin typeface="Arial"/>
                <a:cs typeface="Arial"/>
              </a:rPr>
              <a:t>check </a:t>
            </a:r>
            <a:r>
              <a:rPr sz="1400" spc="-5" dirty="0">
                <a:latin typeface="Arial"/>
                <a:cs typeface="Arial"/>
              </a:rPr>
              <a:t>availability  </a:t>
            </a:r>
            <a:r>
              <a:rPr sz="1400" dirty="0">
                <a:latin typeface="Arial"/>
                <a:cs typeface="Arial"/>
              </a:rPr>
              <a:t>situation in other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4167" y="4423409"/>
            <a:ext cx="231140" cy="94615"/>
          </a:xfrm>
          <a:custGeom>
            <a:avLst/>
            <a:gdLst/>
            <a:ahLst/>
            <a:cxnLst/>
            <a:rect l="l" t="t" r="r" b="b"/>
            <a:pathLst>
              <a:path w="231139" h="94614">
                <a:moveTo>
                  <a:pt x="156378" y="30169"/>
                </a:moveTo>
                <a:lnTo>
                  <a:pt x="0" y="82295"/>
                </a:lnTo>
                <a:lnTo>
                  <a:pt x="4064" y="94233"/>
                </a:lnTo>
                <a:lnTo>
                  <a:pt x="160396" y="42201"/>
                </a:lnTo>
                <a:lnTo>
                  <a:pt x="156378" y="30169"/>
                </a:lnTo>
                <a:close/>
              </a:path>
              <a:path w="231139" h="94614">
                <a:moveTo>
                  <a:pt x="216535" y="26162"/>
                </a:moveTo>
                <a:lnTo>
                  <a:pt x="168402" y="26162"/>
                </a:lnTo>
                <a:lnTo>
                  <a:pt x="172339" y="38226"/>
                </a:lnTo>
                <a:lnTo>
                  <a:pt x="160396" y="42201"/>
                </a:lnTo>
                <a:lnTo>
                  <a:pt x="170434" y="72262"/>
                </a:lnTo>
                <a:lnTo>
                  <a:pt x="216535" y="26162"/>
                </a:lnTo>
                <a:close/>
              </a:path>
              <a:path w="231139" h="94614">
                <a:moveTo>
                  <a:pt x="168402" y="26162"/>
                </a:moveTo>
                <a:lnTo>
                  <a:pt x="156378" y="30169"/>
                </a:lnTo>
                <a:lnTo>
                  <a:pt x="160396" y="42201"/>
                </a:lnTo>
                <a:lnTo>
                  <a:pt x="172339" y="38226"/>
                </a:lnTo>
                <a:lnTo>
                  <a:pt x="168402" y="26162"/>
                </a:lnTo>
                <a:close/>
              </a:path>
              <a:path w="231139" h="94614">
                <a:moveTo>
                  <a:pt x="146304" y="0"/>
                </a:moveTo>
                <a:lnTo>
                  <a:pt x="156378" y="30169"/>
                </a:lnTo>
                <a:lnTo>
                  <a:pt x="168402" y="26162"/>
                </a:lnTo>
                <a:lnTo>
                  <a:pt x="216535" y="26162"/>
                </a:lnTo>
                <a:lnTo>
                  <a:pt x="230632" y="12064"/>
                </a:lnTo>
                <a:lnTo>
                  <a:pt x="1463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3013" y="3584130"/>
            <a:ext cx="4112387" cy="2554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6248" y="3567048"/>
            <a:ext cx="4143375" cy="2586355"/>
          </a:xfrm>
          <a:custGeom>
            <a:avLst/>
            <a:gdLst/>
            <a:ahLst/>
            <a:cxnLst/>
            <a:rect l="l" t="t" r="r" b="b"/>
            <a:pathLst>
              <a:path w="4143375" h="2586354">
                <a:moveTo>
                  <a:pt x="0" y="2586101"/>
                </a:moveTo>
                <a:lnTo>
                  <a:pt x="4143375" y="2586101"/>
                </a:lnTo>
                <a:lnTo>
                  <a:pt x="4143375" y="0"/>
                </a:lnTo>
                <a:lnTo>
                  <a:pt x="0" y="0"/>
                </a:lnTo>
                <a:lnTo>
                  <a:pt x="0" y="258610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37275" y="4462526"/>
            <a:ext cx="1593850" cy="228600"/>
          </a:xfrm>
          <a:custGeom>
            <a:avLst/>
            <a:gdLst/>
            <a:ahLst/>
            <a:cxnLst/>
            <a:rect l="l" t="t" r="r" b="b"/>
            <a:pathLst>
              <a:path w="1593850" h="228600">
                <a:moveTo>
                  <a:pt x="0" y="114173"/>
                </a:moveTo>
                <a:lnTo>
                  <a:pt x="31826" y="82098"/>
                </a:lnTo>
                <a:lnTo>
                  <a:pt x="85626" y="62602"/>
                </a:lnTo>
                <a:lnTo>
                  <a:pt x="162376" y="45061"/>
                </a:lnTo>
                <a:lnTo>
                  <a:pt x="208523" y="37142"/>
                </a:lnTo>
                <a:lnTo>
                  <a:pt x="259407" y="29855"/>
                </a:lnTo>
                <a:lnTo>
                  <a:pt x="314692" y="23246"/>
                </a:lnTo>
                <a:lnTo>
                  <a:pt x="374047" y="17364"/>
                </a:lnTo>
                <a:lnTo>
                  <a:pt x="437136" y="12257"/>
                </a:lnTo>
                <a:lnTo>
                  <a:pt x="503626" y="7971"/>
                </a:lnTo>
                <a:lnTo>
                  <a:pt x="573184" y="4555"/>
                </a:lnTo>
                <a:lnTo>
                  <a:pt x="645476" y="2056"/>
                </a:lnTo>
                <a:lnTo>
                  <a:pt x="720167" y="522"/>
                </a:lnTo>
                <a:lnTo>
                  <a:pt x="796925" y="0"/>
                </a:lnTo>
                <a:lnTo>
                  <a:pt x="873682" y="522"/>
                </a:lnTo>
                <a:lnTo>
                  <a:pt x="948373" y="2056"/>
                </a:lnTo>
                <a:lnTo>
                  <a:pt x="1020665" y="4556"/>
                </a:lnTo>
                <a:lnTo>
                  <a:pt x="1090223" y="7973"/>
                </a:lnTo>
                <a:lnTo>
                  <a:pt x="1156713" y="12260"/>
                </a:lnTo>
                <a:lnTo>
                  <a:pt x="1219802" y="17370"/>
                </a:lnTo>
                <a:lnTo>
                  <a:pt x="1279157" y="23255"/>
                </a:lnTo>
                <a:lnTo>
                  <a:pt x="1334442" y="29868"/>
                </a:lnTo>
                <a:lnTo>
                  <a:pt x="1385326" y="37161"/>
                </a:lnTo>
                <a:lnTo>
                  <a:pt x="1431473" y="45087"/>
                </a:lnTo>
                <a:lnTo>
                  <a:pt x="1472550" y="53598"/>
                </a:lnTo>
                <a:lnTo>
                  <a:pt x="1538158" y="72186"/>
                </a:lnTo>
                <a:lnTo>
                  <a:pt x="1579482" y="92547"/>
                </a:lnTo>
                <a:lnTo>
                  <a:pt x="1593850" y="114300"/>
                </a:lnTo>
                <a:lnTo>
                  <a:pt x="1590202" y="125306"/>
                </a:lnTo>
                <a:lnTo>
                  <a:pt x="1579482" y="136017"/>
                </a:lnTo>
                <a:lnTo>
                  <a:pt x="1538158" y="156360"/>
                </a:lnTo>
                <a:lnTo>
                  <a:pt x="1472550" y="174945"/>
                </a:lnTo>
                <a:lnTo>
                  <a:pt x="1431473" y="183458"/>
                </a:lnTo>
                <a:lnTo>
                  <a:pt x="1385326" y="191388"/>
                </a:lnTo>
                <a:lnTo>
                  <a:pt x="1334442" y="198687"/>
                </a:lnTo>
                <a:lnTo>
                  <a:pt x="1279157" y="205306"/>
                </a:lnTo>
                <a:lnTo>
                  <a:pt x="1219802" y="211198"/>
                </a:lnTo>
                <a:lnTo>
                  <a:pt x="1156713" y="216316"/>
                </a:lnTo>
                <a:lnTo>
                  <a:pt x="1090223" y="220610"/>
                </a:lnTo>
                <a:lnTo>
                  <a:pt x="1020665" y="224034"/>
                </a:lnTo>
                <a:lnTo>
                  <a:pt x="948373" y="226538"/>
                </a:lnTo>
                <a:lnTo>
                  <a:pt x="873682" y="228076"/>
                </a:lnTo>
                <a:lnTo>
                  <a:pt x="796925" y="228600"/>
                </a:lnTo>
                <a:lnTo>
                  <a:pt x="720167" y="228076"/>
                </a:lnTo>
                <a:lnTo>
                  <a:pt x="645476" y="226538"/>
                </a:lnTo>
                <a:lnTo>
                  <a:pt x="573184" y="224034"/>
                </a:lnTo>
                <a:lnTo>
                  <a:pt x="503626" y="220610"/>
                </a:lnTo>
                <a:lnTo>
                  <a:pt x="437136" y="216316"/>
                </a:lnTo>
                <a:lnTo>
                  <a:pt x="374047" y="211198"/>
                </a:lnTo>
                <a:lnTo>
                  <a:pt x="314692" y="205306"/>
                </a:lnTo>
                <a:lnTo>
                  <a:pt x="259407" y="198687"/>
                </a:lnTo>
                <a:lnTo>
                  <a:pt x="208523" y="191388"/>
                </a:lnTo>
                <a:lnTo>
                  <a:pt x="162376" y="183458"/>
                </a:lnTo>
                <a:lnTo>
                  <a:pt x="121299" y="174945"/>
                </a:lnTo>
                <a:lnTo>
                  <a:pt x="55691" y="156360"/>
                </a:lnTo>
                <a:lnTo>
                  <a:pt x="14367" y="136017"/>
                </a:lnTo>
                <a:lnTo>
                  <a:pt x="0" y="114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2450" y="4005326"/>
            <a:ext cx="596900" cy="304800"/>
          </a:xfrm>
          <a:custGeom>
            <a:avLst/>
            <a:gdLst/>
            <a:ahLst/>
            <a:cxnLst/>
            <a:rect l="l" t="t" r="r" b="b"/>
            <a:pathLst>
              <a:path w="596900" h="304800">
                <a:moveTo>
                  <a:pt x="0" y="152273"/>
                </a:moveTo>
                <a:lnTo>
                  <a:pt x="23451" y="93011"/>
                </a:lnTo>
                <a:lnTo>
                  <a:pt x="87407" y="44608"/>
                </a:lnTo>
                <a:lnTo>
                  <a:pt x="131576" y="26012"/>
                </a:lnTo>
                <a:lnTo>
                  <a:pt x="182272" y="11969"/>
                </a:lnTo>
                <a:lnTo>
                  <a:pt x="238297" y="3094"/>
                </a:lnTo>
                <a:lnTo>
                  <a:pt x="298450" y="0"/>
                </a:lnTo>
                <a:lnTo>
                  <a:pt x="358602" y="3094"/>
                </a:lnTo>
                <a:lnTo>
                  <a:pt x="414627" y="11971"/>
                </a:lnTo>
                <a:lnTo>
                  <a:pt x="465323" y="26018"/>
                </a:lnTo>
                <a:lnTo>
                  <a:pt x="509492" y="44624"/>
                </a:lnTo>
                <a:lnTo>
                  <a:pt x="545933" y="67177"/>
                </a:lnTo>
                <a:lnTo>
                  <a:pt x="590837" y="121676"/>
                </a:lnTo>
                <a:lnTo>
                  <a:pt x="596900" y="152400"/>
                </a:lnTo>
                <a:lnTo>
                  <a:pt x="590837" y="183086"/>
                </a:lnTo>
                <a:lnTo>
                  <a:pt x="573448" y="211681"/>
                </a:lnTo>
                <a:lnTo>
                  <a:pt x="509492" y="260127"/>
                </a:lnTo>
                <a:lnTo>
                  <a:pt x="465323" y="278747"/>
                </a:lnTo>
                <a:lnTo>
                  <a:pt x="414627" y="292810"/>
                </a:lnTo>
                <a:lnTo>
                  <a:pt x="358602" y="301699"/>
                </a:lnTo>
                <a:lnTo>
                  <a:pt x="298450" y="304800"/>
                </a:lnTo>
                <a:lnTo>
                  <a:pt x="238297" y="301699"/>
                </a:lnTo>
                <a:lnTo>
                  <a:pt x="182272" y="292810"/>
                </a:lnTo>
                <a:lnTo>
                  <a:pt x="131576" y="278747"/>
                </a:lnTo>
                <a:lnTo>
                  <a:pt x="87407" y="260127"/>
                </a:lnTo>
                <a:lnTo>
                  <a:pt x="50966" y="237566"/>
                </a:lnTo>
                <a:lnTo>
                  <a:pt x="6062" y="183086"/>
                </a:lnTo>
                <a:lnTo>
                  <a:pt x="0" y="1524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9975" y="1260094"/>
            <a:ext cx="3578860" cy="19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</a:pPr>
            <a:r>
              <a:rPr sz="1600" b="1" i="1" spc="-10" dirty="0">
                <a:latin typeface="Arial"/>
                <a:cs typeface="Arial"/>
              </a:rPr>
              <a:t>On the </a:t>
            </a:r>
            <a:r>
              <a:rPr sz="1600" b="1" i="1" spc="-5" dirty="0">
                <a:latin typeface="Arial"/>
                <a:cs typeface="Arial"/>
              </a:rPr>
              <a:t>Availability Overview screen,  </a:t>
            </a:r>
            <a:r>
              <a:rPr sz="1600" b="1" i="1" spc="-10" dirty="0">
                <a:latin typeface="Arial"/>
                <a:cs typeface="Arial"/>
              </a:rPr>
              <a:t>we </a:t>
            </a:r>
            <a:r>
              <a:rPr sz="1600" b="1" i="1" spc="-5" dirty="0">
                <a:latin typeface="Arial"/>
                <a:cs typeface="Arial"/>
              </a:rPr>
              <a:t>can</a:t>
            </a:r>
            <a:r>
              <a:rPr sz="1600" b="1" i="1" spc="-7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view:</a:t>
            </a:r>
            <a:endParaRPr sz="1600" dirty="0">
              <a:latin typeface="Arial"/>
              <a:cs typeface="Arial"/>
            </a:endParaRPr>
          </a:p>
          <a:p>
            <a:pPr marL="355600" marR="86995" indent="-342900" algn="just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1600" b="1" i="1" spc="-5" dirty="0">
                <a:latin typeface="Arial"/>
                <a:cs typeface="Arial"/>
              </a:rPr>
              <a:t>Availability Checking Group and  Checking</a:t>
            </a:r>
            <a:r>
              <a:rPr sz="1600" b="1" i="1" spc="-7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Rule.</a:t>
            </a:r>
            <a:endParaRPr sz="1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  <a:tab pos="356235" algn="l"/>
              </a:tabLst>
            </a:pPr>
            <a:r>
              <a:rPr sz="1600" b="1" i="1" spc="-5" dirty="0">
                <a:latin typeface="Arial"/>
                <a:cs typeface="Arial"/>
              </a:rPr>
              <a:t>Scope of</a:t>
            </a:r>
            <a:r>
              <a:rPr sz="1600" b="1" i="1" spc="-7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Check</a:t>
            </a:r>
            <a:endParaRPr sz="1600" dirty="0">
              <a:latin typeface="Arial"/>
              <a:cs typeface="Arial"/>
            </a:endParaRPr>
          </a:p>
          <a:p>
            <a:pPr marL="355600" marR="55244" indent="-342900" algn="just">
              <a:lnSpc>
                <a:spcPct val="100000"/>
              </a:lnSpc>
              <a:buAutoNum type="arabicParenR"/>
              <a:tabLst>
                <a:tab pos="356235" algn="l"/>
              </a:tabLst>
            </a:pPr>
            <a:r>
              <a:rPr sz="1600" b="1" i="1" spc="-10" dirty="0">
                <a:latin typeface="Arial"/>
                <a:cs typeface="Arial"/>
              </a:rPr>
              <a:t>Quantity </a:t>
            </a:r>
            <a:r>
              <a:rPr sz="1600" b="1" i="1" spc="-5" dirty="0">
                <a:latin typeface="Arial"/>
                <a:cs typeface="Arial"/>
              </a:rPr>
              <a:t>available and simulated  requirements and </a:t>
            </a:r>
            <a:r>
              <a:rPr sz="1600" b="1" i="1" spc="-10" dirty="0">
                <a:latin typeface="Arial"/>
                <a:cs typeface="Arial"/>
              </a:rPr>
              <a:t>the number </a:t>
            </a:r>
            <a:r>
              <a:rPr sz="1600" b="1" i="1" spc="-5" dirty="0">
                <a:latin typeface="Arial"/>
                <a:cs typeface="Arial"/>
              </a:rPr>
              <a:t>of  storage</a:t>
            </a:r>
            <a:r>
              <a:rPr sz="1600" b="1" i="1" spc="-6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location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-5" dirty="0"/>
              <a:t>Availability </a:t>
            </a:r>
            <a:r>
              <a:rPr sz="3500" dirty="0"/>
              <a:t>Check – </a:t>
            </a:r>
            <a:r>
              <a:rPr sz="3500" spc="-5" dirty="0"/>
              <a:t>Delivery</a:t>
            </a:r>
            <a:r>
              <a:rPr sz="3500" spc="35" dirty="0"/>
              <a:t> </a:t>
            </a:r>
            <a:r>
              <a:rPr sz="3500" dirty="0"/>
              <a:t>Processing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1146936" y="1375410"/>
            <a:ext cx="5787263" cy="3650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712" y="1357249"/>
            <a:ext cx="5819775" cy="3683000"/>
          </a:xfrm>
          <a:custGeom>
            <a:avLst/>
            <a:gdLst/>
            <a:ahLst/>
            <a:cxnLst/>
            <a:rect l="l" t="t" r="r" b="b"/>
            <a:pathLst>
              <a:path w="5819775" h="3683000">
                <a:moveTo>
                  <a:pt x="0" y="3683000"/>
                </a:moveTo>
                <a:lnTo>
                  <a:pt x="5819775" y="3683000"/>
                </a:lnTo>
                <a:lnTo>
                  <a:pt x="5819775" y="0"/>
                </a:lnTo>
                <a:lnTo>
                  <a:pt x="0" y="0"/>
                </a:lnTo>
                <a:lnTo>
                  <a:pt x="0" y="36830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5296789"/>
            <a:ext cx="7703184" cy="833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 the </a:t>
            </a:r>
            <a:r>
              <a:rPr sz="1800" b="1" spc="-10" dirty="0">
                <a:latin typeface="Arial"/>
                <a:cs typeface="Arial"/>
              </a:rPr>
              <a:t>delivery </a:t>
            </a:r>
            <a:r>
              <a:rPr sz="1800" b="1" spc="-5" dirty="0">
                <a:latin typeface="Arial"/>
                <a:cs typeface="Arial"/>
              </a:rPr>
              <a:t>document, </a:t>
            </a:r>
            <a:r>
              <a:rPr sz="1800" b="1" spc="20" dirty="0">
                <a:latin typeface="Arial"/>
                <a:cs typeface="Arial"/>
              </a:rPr>
              <a:t>we </a:t>
            </a:r>
            <a:r>
              <a:rPr sz="1800" b="1" spc="-5" dirty="0">
                <a:latin typeface="Arial"/>
                <a:cs typeface="Arial"/>
              </a:rPr>
              <a:t>can </a:t>
            </a:r>
            <a:r>
              <a:rPr sz="1800" b="1" dirty="0">
                <a:latin typeface="Arial"/>
                <a:cs typeface="Arial"/>
              </a:rPr>
              <a:t>go to the </a:t>
            </a:r>
            <a:r>
              <a:rPr sz="1800" b="1" spc="-5" dirty="0">
                <a:latin typeface="Arial"/>
                <a:cs typeface="Arial"/>
              </a:rPr>
              <a:t>availability </a:t>
            </a:r>
            <a:r>
              <a:rPr sz="1800" b="1" spc="-10" dirty="0">
                <a:latin typeface="Arial"/>
                <a:cs typeface="Arial"/>
              </a:rPr>
              <a:t>overview </a:t>
            </a:r>
            <a:r>
              <a:rPr sz="1800" b="1" spc="-5" dirty="0">
                <a:latin typeface="Arial"/>
                <a:cs typeface="Arial"/>
              </a:rPr>
              <a:t>screen  </a:t>
            </a:r>
            <a:r>
              <a:rPr sz="1800" b="1" dirty="0">
                <a:latin typeface="Arial"/>
                <a:cs typeface="Arial"/>
              </a:rPr>
              <a:t>by </a:t>
            </a:r>
            <a:r>
              <a:rPr sz="1800" b="1" spc="-5" dirty="0">
                <a:latin typeface="Arial"/>
                <a:cs typeface="Arial"/>
              </a:rPr>
              <a:t>using </a:t>
            </a:r>
            <a:r>
              <a:rPr sz="1800" b="1" dirty="0">
                <a:latin typeface="Arial"/>
                <a:cs typeface="Arial"/>
              </a:rPr>
              <a:t>the path: </a:t>
            </a:r>
            <a:r>
              <a:rPr sz="1800" b="1" spc="-5" dirty="0">
                <a:latin typeface="Arial"/>
                <a:cs typeface="Arial"/>
              </a:rPr>
              <a:t>Environment </a:t>
            </a:r>
            <a:r>
              <a:rPr sz="1800" b="1" dirty="0">
                <a:latin typeface="Arial"/>
                <a:cs typeface="Arial"/>
              </a:rPr>
              <a:t>– </a:t>
            </a:r>
            <a:r>
              <a:rPr sz="1800" b="1" spc="-25" dirty="0">
                <a:latin typeface="Arial"/>
                <a:cs typeface="Arial"/>
              </a:rPr>
              <a:t>Availability.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availability </a:t>
            </a:r>
            <a:r>
              <a:rPr sz="1800" b="1" spc="-10" dirty="0">
                <a:latin typeface="Arial"/>
                <a:cs typeface="Arial"/>
              </a:rPr>
              <a:t>overview  </a:t>
            </a:r>
            <a:r>
              <a:rPr sz="1800" b="1" spc="-5" dirty="0">
                <a:latin typeface="Arial"/>
                <a:cs typeface="Arial"/>
              </a:rPr>
              <a:t>screen </a:t>
            </a:r>
            <a:r>
              <a:rPr sz="1800" b="1" dirty="0">
                <a:latin typeface="Arial"/>
                <a:cs typeface="Arial"/>
              </a:rPr>
              <a:t>is </a:t>
            </a:r>
            <a:r>
              <a:rPr sz="1800" b="1" spc="5" dirty="0">
                <a:latin typeface="Arial"/>
                <a:cs typeface="Arial"/>
              </a:rPr>
              <a:t>shown </a:t>
            </a:r>
            <a:r>
              <a:rPr sz="1800" b="1" spc="-5" dirty="0">
                <a:latin typeface="Arial"/>
                <a:cs typeface="Arial"/>
              </a:rPr>
              <a:t>as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second screenshot </a:t>
            </a:r>
            <a:r>
              <a:rPr sz="1800" b="1" dirty="0">
                <a:latin typeface="Arial"/>
                <a:cs typeface="Arial"/>
              </a:rPr>
              <a:t>in the </a:t>
            </a:r>
            <a:r>
              <a:rPr sz="1800" b="1" spc="-10" dirty="0">
                <a:latin typeface="Arial"/>
                <a:cs typeface="Arial"/>
              </a:rPr>
              <a:t>previous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slide.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Availability of a</a:t>
            </a:r>
            <a:r>
              <a:rPr spc="-45" dirty="0"/>
              <a:t> </a:t>
            </a:r>
            <a:r>
              <a:rPr dirty="0"/>
              <a:t>Material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32254"/>
            <a:ext cx="3705860" cy="2054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2935">
              <a:lnSpc>
                <a:spcPct val="100000"/>
              </a:lnSpc>
            </a:pPr>
            <a:r>
              <a:rPr sz="1800" b="1" spc="-15" dirty="0">
                <a:latin typeface="Arial"/>
                <a:cs typeface="Arial"/>
              </a:rPr>
              <a:t>Availability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a material can  be displayed as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below: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800" b="1" spc="-5" dirty="0">
                <a:latin typeface="Arial"/>
                <a:cs typeface="Arial"/>
              </a:rPr>
              <a:t>1.	Stock </a:t>
            </a:r>
            <a:r>
              <a:rPr sz="1800" b="1" dirty="0">
                <a:latin typeface="Arial"/>
                <a:cs typeface="Arial"/>
              </a:rPr>
              <a:t>for a </a:t>
            </a:r>
            <a:r>
              <a:rPr sz="1800" b="1" spc="-5" dirty="0">
                <a:latin typeface="Arial"/>
                <a:cs typeface="Arial"/>
              </a:rPr>
              <a:t>material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location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plant</a:t>
            </a:r>
            <a:endParaRPr sz="1800">
              <a:latin typeface="Arial"/>
              <a:cs typeface="Arial"/>
            </a:endParaRPr>
          </a:p>
          <a:p>
            <a:pPr marL="405765" marR="168275" indent="-52069">
              <a:lnSpc>
                <a:spcPct val="102099"/>
              </a:lnSpc>
              <a:spcBef>
                <a:spcPts val="170"/>
              </a:spcBef>
            </a:pPr>
            <a:r>
              <a:rPr sz="1400" b="1" spc="-15" dirty="0">
                <a:latin typeface="Arial"/>
                <a:cs typeface="Arial"/>
              </a:rPr>
              <a:t>SAP </a:t>
            </a:r>
            <a:r>
              <a:rPr sz="1400" b="1" dirty="0">
                <a:latin typeface="Arial"/>
                <a:cs typeface="Arial"/>
              </a:rPr>
              <a:t>Menu -&gt; </a:t>
            </a:r>
            <a:r>
              <a:rPr sz="1400" b="1" spc="-5" dirty="0">
                <a:latin typeface="Arial"/>
                <a:cs typeface="Arial"/>
              </a:rPr>
              <a:t>Logistics </a:t>
            </a:r>
            <a:r>
              <a:rPr sz="1400" b="1" dirty="0">
                <a:latin typeface="Arial"/>
                <a:cs typeface="Arial"/>
              </a:rPr>
              <a:t>-&gt; Materials  </a:t>
            </a:r>
            <a:r>
              <a:rPr sz="1400" b="1" spc="-5" dirty="0">
                <a:latin typeface="Arial"/>
                <a:cs typeface="Arial"/>
              </a:rPr>
              <a:t>Management -&gt;Environment </a:t>
            </a:r>
            <a:r>
              <a:rPr sz="1400" b="1" dirty="0">
                <a:latin typeface="Arial"/>
                <a:cs typeface="Arial"/>
              </a:rPr>
              <a:t>-&gt;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Stock</a:t>
            </a:r>
            <a:endParaRPr sz="14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-&gt; </a:t>
            </a:r>
            <a:r>
              <a:rPr sz="1400" b="1" spc="5" dirty="0">
                <a:latin typeface="Arial"/>
                <a:cs typeface="Arial"/>
              </a:rPr>
              <a:t>MMBE </a:t>
            </a:r>
            <a:r>
              <a:rPr sz="1400" b="1" dirty="0">
                <a:latin typeface="Arial"/>
                <a:cs typeface="Arial"/>
              </a:rPr>
              <a:t>– Stock</a:t>
            </a:r>
            <a:r>
              <a:rPr sz="1400" b="1" spc="-17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Overview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5175" y="4369561"/>
            <a:ext cx="3622040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2. </a:t>
            </a:r>
            <a:r>
              <a:rPr sz="1800" b="1" spc="-65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check Stock </a:t>
            </a:r>
            <a:r>
              <a:rPr sz="1800" b="1" spc="-10" dirty="0">
                <a:latin typeface="Arial"/>
                <a:cs typeface="Arial"/>
              </a:rPr>
              <a:t>Availability </a:t>
            </a:r>
            <a:r>
              <a:rPr sz="1800" b="1" spc="-5" dirty="0">
                <a:latin typeface="Arial"/>
                <a:cs typeface="Arial"/>
              </a:rPr>
              <a:t>for  a material by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plant</a:t>
            </a:r>
            <a:endParaRPr sz="18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SAP </a:t>
            </a:r>
            <a:r>
              <a:rPr sz="1400" b="1" dirty="0">
                <a:latin typeface="Arial"/>
                <a:cs typeface="Arial"/>
              </a:rPr>
              <a:t>Menu -&gt; </a:t>
            </a:r>
            <a:r>
              <a:rPr sz="1400" b="1" spc="-5" dirty="0">
                <a:latin typeface="Arial"/>
                <a:cs typeface="Arial"/>
              </a:rPr>
              <a:t>Logistics </a:t>
            </a:r>
            <a:r>
              <a:rPr sz="1400" b="1" dirty="0">
                <a:latin typeface="Arial"/>
                <a:cs typeface="Arial"/>
              </a:rPr>
              <a:t>-&gt;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Materials</a:t>
            </a:r>
            <a:endParaRPr sz="14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Management </a:t>
            </a:r>
            <a:r>
              <a:rPr sz="1400" b="1" spc="-5" dirty="0">
                <a:latin typeface="Arial"/>
                <a:cs typeface="Arial"/>
              </a:rPr>
              <a:t>-&gt;Environment </a:t>
            </a:r>
            <a:r>
              <a:rPr sz="1400" b="1" dirty="0">
                <a:latin typeface="Arial"/>
                <a:cs typeface="Arial"/>
              </a:rPr>
              <a:t>-&gt;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Stock</a:t>
            </a:r>
            <a:endParaRPr sz="14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-&gt; MB53 – Stock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Material </a:t>
            </a:r>
            <a:r>
              <a:rPr sz="1400" b="1" spc="-5" dirty="0">
                <a:latin typeface="Arial"/>
                <a:cs typeface="Arial"/>
              </a:rPr>
              <a:t>by</a:t>
            </a:r>
            <a:r>
              <a:rPr sz="1400" b="1" spc="-2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Plant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7948" y="1298828"/>
            <a:ext cx="4040251" cy="2663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00550" y="1281049"/>
            <a:ext cx="4072254" cy="2695575"/>
          </a:xfrm>
          <a:custGeom>
            <a:avLst/>
            <a:gdLst/>
            <a:ahLst/>
            <a:cxnLst/>
            <a:rect l="l" t="t" r="r" b="b"/>
            <a:pathLst>
              <a:path w="4072254" h="2695575">
                <a:moveTo>
                  <a:pt x="0" y="2695575"/>
                </a:moveTo>
                <a:lnTo>
                  <a:pt x="4072001" y="2695575"/>
                </a:lnTo>
                <a:lnTo>
                  <a:pt x="4072001" y="0"/>
                </a:lnTo>
                <a:lnTo>
                  <a:pt x="0" y="0"/>
                </a:lnTo>
                <a:lnTo>
                  <a:pt x="0" y="2695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3657663"/>
            <a:ext cx="1447800" cy="274955"/>
          </a:xfrm>
          <a:custGeom>
            <a:avLst/>
            <a:gdLst/>
            <a:ahLst/>
            <a:cxnLst/>
            <a:rect l="l" t="t" r="r" b="b"/>
            <a:pathLst>
              <a:path w="1447800" h="274954">
                <a:moveTo>
                  <a:pt x="0" y="274637"/>
                </a:moveTo>
                <a:lnTo>
                  <a:pt x="1447800" y="274637"/>
                </a:lnTo>
                <a:lnTo>
                  <a:pt x="1447800" y="0"/>
                </a:lnTo>
                <a:lnTo>
                  <a:pt x="0" y="0"/>
                </a:lnTo>
                <a:lnTo>
                  <a:pt x="0" y="274637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71800" y="3657663"/>
            <a:ext cx="1447800" cy="2749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200" spc="-5" dirty="0">
                <a:latin typeface="Arial"/>
                <a:cs typeface="Arial"/>
              </a:rPr>
              <a:t>Company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0986" y="3574288"/>
            <a:ext cx="383540" cy="165735"/>
          </a:xfrm>
          <a:custGeom>
            <a:avLst/>
            <a:gdLst/>
            <a:ahLst/>
            <a:cxnLst/>
            <a:rect l="l" t="t" r="r" b="b"/>
            <a:pathLst>
              <a:path w="383539" h="165735">
                <a:moveTo>
                  <a:pt x="310257" y="29493"/>
                </a:moveTo>
                <a:lnTo>
                  <a:pt x="0" y="153669"/>
                </a:lnTo>
                <a:lnTo>
                  <a:pt x="4825" y="165354"/>
                </a:lnTo>
                <a:lnTo>
                  <a:pt x="314981" y="41291"/>
                </a:lnTo>
                <a:lnTo>
                  <a:pt x="310257" y="29493"/>
                </a:lnTo>
                <a:close/>
              </a:path>
              <a:path w="383539" h="165735">
                <a:moveTo>
                  <a:pt x="367697" y="24764"/>
                </a:moveTo>
                <a:lnTo>
                  <a:pt x="322072" y="24764"/>
                </a:lnTo>
                <a:lnTo>
                  <a:pt x="326771" y="36575"/>
                </a:lnTo>
                <a:lnTo>
                  <a:pt x="314981" y="41291"/>
                </a:lnTo>
                <a:lnTo>
                  <a:pt x="326771" y="70738"/>
                </a:lnTo>
                <a:lnTo>
                  <a:pt x="367697" y="24764"/>
                </a:lnTo>
                <a:close/>
              </a:path>
              <a:path w="383539" h="165735">
                <a:moveTo>
                  <a:pt x="322072" y="24764"/>
                </a:moveTo>
                <a:lnTo>
                  <a:pt x="310257" y="29493"/>
                </a:lnTo>
                <a:lnTo>
                  <a:pt x="314981" y="41291"/>
                </a:lnTo>
                <a:lnTo>
                  <a:pt x="326771" y="36575"/>
                </a:lnTo>
                <a:lnTo>
                  <a:pt x="322072" y="24764"/>
                </a:lnTo>
                <a:close/>
              </a:path>
              <a:path w="383539" h="165735">
                <a:moveTo>
                  <a:pt x="298450" y="0"/>
                </a:moveTo>
                <a:lnTo>
                  <a:pt x="310257" y="29493"/>
                </a:lnTo>
                <a:lnTo>
                  <a:pt x="322072" y="24764"/>
                </a:lnTo>
                <a:lnTo>
                  <a:pt x="367697" y="24764"/>
                </a:lnTo>
                <a:lnTo>
                  <a:pt x="383413" y="7112"/>
                </a:lnTo>
                <a:lnTo>
                  <a:pt x="298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46750" y="2743200"/>
            <a:ext cx="654050" cy="304800"/>
          </a:xfrm>
          <a:custGeom>
            <a:avLst/>
            <a:gdLst/>
            <a:ahLst/>
            <a:cxnLst/>
            <a:rect l="l" t="t" r="r" b="b"/>
            <a:pathLst>
              <a:path w="654050" h="304800">
                <a:moveTo>
                  <a:pt x="0" y="304800"/>
                </a:moveTo>
                <a:lnTo>
                  <a:pt x="654050" y="304800"/>
                </a:lnTo>
                <a:lnTo>
                  <a:pt x="65405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46750" y="2743200"/>
            <a:ext cx="654050" cy="3048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Plant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10200" y="2968751"/>
            <a:ext cx="386715" cy="688975"/>
          </a:xfrm>
          <a:custGeom>
            <a:avLst/>
            <a:gdLst/>
            <a:ahLst/>
            <a:cxnLst/>
            <a:rect l="l" t="t" r="r" b="b"/>
            <a:pathLst>
              <a:path w="386714" h="688975">
                <a:moveTo>
                  <a:pt x="3683" y="603758"/>
                </a:moveTo>
                <a:lnTo>
                  <a:pt x="0" y="688848"/>
                </a:lnTo>
                <a:lnTo>
                  <a:pt x="70358" y="640715"/>
                </a:lnTo>
                <a:lnTo>
                  <a:pt x="62567" y="636397"/>
                </a:lnTo>
                <a:lnTo>
                  <a:pt x="36449" y="636397"/>
                </a:lnTo>
                <a:lnTo>
                  <a:pt x="25273" y="630301"/>
                </a:lnTo>
                <a:lnTo>
                  <a:pt x="31463" y="619156"/>
                </a:lnTo>
                <a:lnTo>
                  <a:pt x="3683" y="603758"/>
                </a:lnTo>
                <a:close/>
              </a:path>
              <a:path w="386714" h="688975">
                <a:moveTo>
                  <a:pt x="31463" y="619156"/>
                </a:moveTo>
                <a:lnTo>
                  <a:pt x="25273" y="630301"/>
                </a:lnTo>
                <a:lnTo>
                  <a:pt x="36449" y="636397"/>
                </a:lnTo>
                <a:lnTo>
                  <a:pt x="42597" y="625328"/>
                </a:lnTo>
                <a:lnTo>
                  <a:pt x="31463" y="619156"/>
                </a:lnTo>
                <a:close/>
              </a:path>
              <a:path w="386714" h="688975">
                <a:moveTo>
                  <a:pt x="42597" y="625328"/>
                </a:moveTo>
                <a:lnTo>
                  <a:pt x="36449" y="636397"/>
                </a:lnTo>
                <a:lnTo>
                  <a:pt x="62567" y="636397"/>
                </a:lnTo>
                <a:lnTo>
                  <a:pt x="42597" y="625328"/>
                </a:lnTo>
                <a:close/>
              </a:path>
              <a:path w="386714" h="688975">
                <a:moveTo>
                  <a:pt x="375412" y="0"/>
                </a:moveTo>
                <a:lnTo>
                  <a:pt x="31463" y="619156"/>
                </a:lnTo>
                <a:lnTo>
                  <a:pt x="42597" y="625328"/>
                </a:lnTo>
                <a:lnTo>
                  <a:pt x="386588" y="6096"/>
                </a:lnTo>
                <a:lnTo>
                  <a:pt x="3754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24600" y="3444875"/>
            <a:ext cx="909955" cy="517525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Location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91200" y="3651503"/>
            <a:ext cx="535305" cy="174625"/>
          </a:xfrm>
          <a:custGeom>
            <a:avLst/>
            <a:gdLst/>
            <a:ahLst/>
            <a:cxnLst/>
            <a:rect l="l" t="t" r="r" b="b"/>
            <a:pathLst>
              <a:path w="535304" h="174625">
                <a:moveTo>
                  <a:pt x="62737" y="100965"/>
                </a:moveTo>
                <a:lnTo>
                  <a:pt x="0" y="158496"/>
                </a:lnTo>
                <a:lnTo>
                  <a:pt x="83692" y="174244"/>
                </a:lnTo>
                <a:lnTo>
                  <a:pt x="75957" y="147193"/>
                </a:lnTo>
                <a:lnTo>
                  <a:pt x="62737" y="147193"/>
                </a:lnTo>
                <a:lnTo>
                  <a:pt x="59309" y="135001"/>
                </a:lnTo>
                <a:lnTo>
                  <a:pt x="71476" y="131523"/>
                </a:lnTo>
                <a:lnTo>
                  <a:pt x="62737" y="100965"/>
                </a:lnTo>
                <a:close/>
              </a:path>
              <a:path w="535304" h="174625">
                <a:moveTo>
                  <a:pt x="71476" y="131523"/>
                </a:moveTo>
                <a:lnTo>
                  <a:pt x="59309" y="135001"/>
                </a:lnTo>
                <a:lnTo>
                  <a:pt x="62737" y="147193"/>
                </a:lnTo>
                <a:lnTo>
                  <a:pt x="74958" y="143700"/>
                </a:lnTo>
                <a:lnTo>
                  <a:pt x="71476" y="131523"/>
                </a:lnTo>
                <a:close/>
              </a:path>
              <a:path w="535304" h="174625">
                <a:moveTo>
                  <a:pt x="74958" y="143700"/>
                </a:moveTo>
                <a:lnTo>
                  <a:pt x="62737" y="147193"/>
                </a:lnTo>
                <a:lnTo>
                  <a:pt x="75957" y="147193"/>
                </a:lnTo>
                <a:lnTo>
                  <a:pt x="74958" y="143700"/>
                </a:lnTo>
                <a:close/>
              </a:path>
              <a:path w="535304" h="174625">
                <a:moveTo>
                  <a:pt x="531622" y="0"/>
                </a:moveTo>
                <a:lnTo>
                  <a:pt x="71476" y="131523"/>
                </a:lnTo>
                <a:lnTo>
                  <a:pt x="74958" y="143700"/>
                </a:lnTo>
                <a:lnTo>
                  <a:pt x="535177" y="12192"/>
                </a:lnTo>
                <a:lnTo>
                  <a:pt x="5316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4118546"/>
            <a:ext cx="3276599" cy="20400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TOR -</a:t>
            </a:r>
            <a:r>
              <a:rPr spc="-95" dirty="0"/>
              <a:t> </a:t>
            </a:r>
            <a:r>
              <a:rPr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11478"/>
            <a:ext cx="7999730" cy="137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2430" algn="l"/>
              </a:tabLst>
            </a:pPr>
            <a:r>
              <a:rPr sz="1800" b="1" spc="-5" dirty="0">
                <a:latin typeface="Arial"/>
                <a:cs typeface="Arial"/>
              </a:rPr>
              <a:t>1.	Defining </a:t>
            </a:r>
            <a:r>
              <a:rPr sz="1800" b="1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Requirements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Classes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Requirements class is </a:t>
            </a:r>
            <a:r>
              <a:rPr sz="1800" dirty="0">
                <a:latin typeface="Arial"/>
                <a:cs typeface="Arial"/>
              </a:rPr>
              <a:t>the key factor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TOR.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based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requirement  </a:t>
            </a:r>
            <a:r>
              <a:rPr sz="1800" spc="-10" dirty="0">
                <a:latin typeface="Arial"/>
                <a:cs typeface="Arial"/>
              </a:rPr>
              <a:t>types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sales document. These requirement classes are also used in </a:t>
            </a:r>
            <a:r>
              <a:rPr sz="1800" spc="-75" dirty="0">
                <a:latin typeface="Arial"/>
                <a:cs typeface="Arial"/>
              </a:rPr>
              <a:t>PP,  </a:t>
            </a:r>
            <a:r>
              <a:rPr sz="1800" dirty="0">
                <a:latin typeface="Arial"/>
                <a:cs typeface="Arial"/>
              </a:rPr>
              <a:t>so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sure to </a:t>
            </a:r>
            <a:r>
              <a:rPr sz="1800" spc="-5" dirty="0">
                <a:latin typeface="Arial"/>
                <a:cs typeface="Arial"/>
              </a:rPr>
              <a:t>involve </a:t>
            </a:r>
            <a:r>
              <a:rPr sz="1800" dirty="0">
                <a:latin typeface="Arial"/>
                <a:cs typeface="Arial"/>
              </a:rPr>
              <a:t>PP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MM in </a:t>
            </a:r>
            <a:r>
              <a:rPr sz="1800" spc="-5" dirty="0">
                <a:latin typeface="Arial"/>
                <a:cs typeface="Arial"/>
              </a:rPr>
              <a:t>any </a:t>
            </a:r>
            <a:r>
              <a:rPr sz="1800" spc="-10" dirty="0">
                <a:latin typeface="Arial"/>
                <a:cs typeface="Arial"/>
              </a:rPr>
              <a:t>changes </a:t>
            </a:r>
            <a:r>
              <a:rPr sz="1800" spc="-15" dirty="0">
                <a:latin typeface="Arial"/>
                <a:cs typeface="Arial"/>
              </a:rPr>
              <a:t>you </a:t>
            </a:r>
            <a:r>
              <a:rPr sz="1800" spc="-10" dirty="0">
                <a:latin typeface="Arial"/>
                <a:cs typeface="Arial"/>
              </a:rPr>
              <a:t>envisage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SD  </a:t>
            </a:r>
            <a:r>
              <a:rPr sz="1800" spc="-5" dirty="0">
                <a:latin typeface="Arial"/>
                <a:cs typeface="Arial"/>
              </a:rPr>
              <a:t>module.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400" y="5901069"/>
            <a:ext cx="520382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Basic </a:t>
            </a:r>
            <a:r>
              <a:rPr sz="1600" b="1" i="1" spc="-10" dirty="0">
                <a:latin typeface="Arial"/>
                <a:cs typeface="Arial"/>
              </a:rPr>
              <a:t>Functions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Availability Check &amp; </a:t>
            </a:r>
            <a:r>
              <a:rPr sz="1600" b="1" i="1" spc="-25" dirty="0">
                <a:latin typeface="Arial"/>
                <a:cs typeface="Arial"/>
              </a:rPr>
              <a:t>TOR</a:t>
            </a:r>
            <a:r>
              <a:rPr sz="1650" b="1" i="1" spc="-25" dirty="0">
                <a:latin typeface="Wingdings"/>
                <a:cs typeface="Wingdings"/>
              </a:rPr>
              <a:t></a:t>
            </a:r>
            <a:r>
              <a:rPr sz="1650" b="1" i="1" spc="-25" dirty="0">
                <a:latin typeface="Times New Roman"/>
                <a:cs typeface="Times New Roman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TOR</a:t>
            </a:r>
            <a:r>
              <a:rPr sz="1600" b="1" i="1" spc="130" dirty="0">
                <a:latin typeface="Arial"/>
                <a:cs typeface="Arial"/>
              </a:rPr>
              <a:t> </a:t>
            </a:r>
            <a:r>
              <a:rPr sz="1650" b="1" i="1" spc="-55" dirty="0">
                <a:latin typeface="Wingdings"/>
                <a:cs typeface="Wingdings"/>
              </a:rPr>
              <a:t></a:t>
            </a:r>
            <a:endParaRPr sz="16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787" y="5588315"/>
            <a:ext cx="279082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i="1" spc="-20" dirty="0">
                <a:latin typeface="Arial"/>
                <a:cs typeface="Arial"/>
              </a:rPr>
              <a:t>IMG</a:t>
            </a:r>
            <a:r>
              <a:rPr sz="1650" b="1" i="1" spc="-20" dirty="0">
                <a:latin typeface="Wingdings"/>
                <a:cs typeface="Wingdings"/>
              </a:rPr>
              <a:t>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&amp; </a:t>
            </a:r>
            <a:r>
              <a:rPr sz="1600" b="1" i="1" spc="-10" dirty="0">
                <a:latin typeface="Arial"/>
                <a:cs typeface="Arial"/>
              </a:rPr>
              <a:t>Distribution</a:t>
            </a:r>
            <a:r>
              <a:rPr sz="1650" b="1" i="1" spc="-10" dirty="0">
                <a:latin typeface="Wingdings"/>
                <a:cs typeface="Wingdings"/>
              </a:rPr>
              <a:t>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Define Requirement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Classes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3467" y="2899155"/>
            <a:ext cx="3883532" cy="2739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6448" y="2881312"/>
            <a:ext cx="3914775" cy="2771775"/>
          </a:xfrm>
          <a:custGeom>
            <a:avLst/>
            <a:gdLst/>
            <a:ahLst/>
            <a:cxnLst/>
            <a:rect l="l" t="t" r="r" b="b"/>
            <a:pathLst>
              <a:path w="3914775" h="2771775">
                <a:moveTo>
                  <a:pt x="0" y="2771775"/>
                </a:moveTo>
                <a:lnTo>
                  <a:pt x="3914775" y="2771775"/>
                </a:lnTo>
                <a:lnTo>
                  <a:pt x="3914775" y="0"/>
                </a:lnTo>
                <a:lnTo>
                  <a:pt x="0" y="0"/>
                </a:lnTo>
                <a:lnTo>
                  <a:pt x="0" y="2771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400" y="4267200"/>
            <a:ext cx="1981200" cy="9429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12827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The availability </a:t>
            </a:r>
            <a:r>
              <a:rPr sz="1400" dirty="0">
                <a:latin typeface="Arial"/>
                <a:cs typeface="Arial"/>
              </a:rPr>
              <a:t>check  box </a:t>
            </a:r>
            <a:r>
              <a:rPr sz="1400" spc="-10" dirty="0">
                <a:latin typeface="Arial"/>
                <a:cs typeface="Arial"/>
              </a:rPr>
              <a:t>(AvC) </a:t>
            </a:r>
            <a:r>
              <a:rPr sz="1400" spc="-5" dirty="0">
                <a:latin typeface="Arial"/>
                <a:cs typeface="Arial"/>
              </a:rPr>
              <a:t>must </a:t>
            </a:r>
            <a:r>
              <a:rPr sz="1400" dirty="0">
                <a:latin typeface="Arial"/>
                <a:cs typeface="Arial"/>
              </a:rPr>
              <a:t>be  ticked in order to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carry  out </a:t>
            </a:r>
            <a:r>
              <a:rPr sz="1400" spc="-5" dirty="0">
                <a:latin typeface="Arial"/>
                <a:cs typeface="Arial"/>
              </a:rPr>
              <a:t>availability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check.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3200" y="4191000"/>
            <a:ext cx="1905000" cy="942975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 marR="23495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TOR </a:t>
            </a:r>
            <a:r>
              <a:rPr sz="1400" dirty="0">
                <a:latin typeface="Arial"/>
                <a:cs typeface="Arial"/>
              </a:rPr>
              <a:t>check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box  </a:t>
            </a:r>
            <a:r>
              <a:rPr sz="1400" spc="-5" dirty="0">
                <a:latin typeface="Arial"/>
                <a:cs typeface="Arial"/>
              </a:rPr>
              <a:t>(Rq) must </a:t>
            </a:r>
            <a:r>
              <a:rPr sz="1400" dirty="0">
                <a:latin typeface="Arial"/>
                <a:cs typeface="Arial"/>
              </a:rPr>
              <a:t>be ticked  in order to transfer  </a:t>
            </a:r>
            <a:r>
              <a:rPr sz="1400" spc="-5" dirty="0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11425" y="4038600"/>
            <a:ext cx="1222375" cy="691515"/>
          </a:xfrm>
          <a:custGeom>
            <a:avLst/>
            <a:gdLst/>
            <a:ahLst/>
            <a:cxnLst/>
            <a:rect l="l" t="t" r="r" b="b"/>
            <a:pathLst>
              <a:path w="1222375" h="691514">
                <a:moveTo>
                  <a:pt x="1152858" y="31894"/>
                </a:moveTo>
                <a:lnTo>
                  <a:pt x="0" y="680212"/>
                </a:lnTo>
                <a:lnTo>
                  <a:pt x="6350" y="691388"/>
                </a:lnTo>
                <a:lnTo>
                  <a:pt x="1159072" y="42949"/>
                </a:lnTo>
                <a:lnTo>
                  <a:pt x="1152858" y="31894"/>
                </a:lnTo>
                <a:close/>
              </a:path>
              <a:path w="1222375" h="691514">
                <a:moveTo>
                  <a:pt x="1205026" y="25654"/>
                </a:moveTo>
                <a:lnTo>
                  <a:pt x="1163954" y="25654"/>
                </a:lnTo>
                <a:lnTo>
                  <a:pt x="1170177" y="36702"/>
                </a:lnTo>
                <a:lnTo>
                  <a:pt x="1159072" y="42949"/>
                </a:lnTo>
                <a:lnTo>
                  <a:pt x="1174623" y="70612"/>
                </a:lnTo>
                <a:lnTo>
                  <a:pt x="1205026" y="25654"/>
                </a:lnTo>
                <a:close/>
              </a:path>
              <a:path w="1222375" h="691514">
                <a:moveTo>
                  <a:pt x="1163954" y="25654"/>
                </a:moveTo>
                <a:lnTo>
                  <a:pt x="1152858" y="31894"/>
                </a:lnTo>
                <a:lnTo>
                  <a:pt x="1159072" y="42949"/>
                </a:lnTo>
                <a:lnTo>
                  <a:pt x="1170177" y="36702"/>
                </a:lnTo>
                <a:lnTo>
                  <a:pt x="1163954" y="25654"/>
                </a:lnTo>
                <a:close/>
              </a:path>
              <a:path w="1222375" h="691514">
                <a:moveTo>
                  <a:pt x="1222375" y="0"/>
                </a:moveTo>
                <a:lnTo>
                  <a:pt x="1137285" y="4191"/>
                </a:lnTo>
                <a:lnTo>
                  <a:pt x="1152858" y="31894"/>
                </a:lnTo>
                <a:lnTo>
                  <a:pt x="1163954" y="25654"/>
                </a:lnTo>
                <a:lnTo>
                  <a:pt x="1205026" y="25654"/>
                </a:lnTo>
                <a:lnTo>
                  <a:pt x="1222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2400" y="4018915"/>
            <a:ext cx="2592705" cy="635635"/>
          </a:xfrm>
          <a:custGeom>
            <a:avLst/>
            <a:gdLst/>
            <a:ahLst/>
            <a:cxnLst/>
            <a:rect l="l" t="t" r="r" b="b"/>
            <a:pathLst>
              <a:path w="2592704" h="635635">
                <a:moveTo>
                  <a:pt x="75611" y="30976"/>
                </a:moveTo>
                <a:lnTo>
                  <a:pt x="72699" y="43297"/>
                </a:lnTo>
                <a:lnTo>
                  <a:pt x="2589403" y="635508"/>
                </a:lnTo>
                <a:lnTo>
                  <a:pt x="2592197" y="623062"/>
                </a:lnTo>
                <a:lnTo>
                  <a:pt x="75611" y="30976"/>
                </a:lnTo>
                <a:close/>
              </a:path>
              <a:path w="2592704" h="635635">
                <a:moveTo>
                  <a:pt x="82930" y="0"/>
                </a:moveTo>
                <a:lnTo>
                  <a:pt x="0" y="19685"/>
                </a:lnTo>
                <a:lnTo>
                  <a:pt x="65404" y="74168"/>
                </a:lnTo>
                <a:lnTo>
                  <a:pt x="72699" y="43297"/>
                </a:lnTo>
                <a:lnTo>
                  <a:pt x="60325" y="40386"/>
                </a:lnTo>
                <a:lnTo>
                  <a:pt x="63246" y="28067"/>
                </a:lnTo>
                <a:lnTo>
                  <a:pt x="76298" y="28067"/>
                </a:lnTo>
                <a:lnTo>
                  <a:pt x="82930" y="0"/>
                </a:lnTo>
                <a:close/>
              </a:path>
              <a:path w="2592704" h="635635">
                <a:moveTo>
                  <a:pt x="63246" y="28067"/>
                </a:moveTo>
                <a:lnTo>
                  <a:pt x="60325" y="40386"/>
                </a:lnTo>
                <a:lnTo>
                  <a:pt x="72699" y="43297"/>
                </a:lnTo>
                <a:lnTo>
                  <a:pt x="75611" y="30976"/>
                </a:lnTo>
                <a:lnTo>
                  <a:pt x="63246" y="28067"/>
                </a:lnTo>
                <a:close/>
              </a:path>
              <a:path w="2592704" h="635635">
                <a:moveTo>
                  <a:pt x="76298" y="28067"/>
                </a:moveTo>
                <a:lnTo>
                  <a:pt x="63246" y="28067"/>
                </a:lnTo>
                <a:lnTo>
                  <a:pt x="75611" y="30976"/>
                </a:lnTo>
                <a:lnTo>
                  <a:pt x="76298" y="28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TOR -</a:t>
            </a:r>
            <a:r>
              <a:rPr spc="-95" dirty="0"/>
              <a:t> </a:t>
            </a:r>
            <a:r>
              <a:rPr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65503"/>
            <a:ext cx="8484870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2.  </a:t>
            </a:r>
            <a:r>
              <a:rPr sz="1800" b="1" dirty="0">
                <a:latin typeface="Arial"/>
                <a:cs typeface="Arial"/>
              </a:rPr>
              <a:t>Defining the </a:t>
            </a:r>
            <a:r>
              <a:rPr sz="1800" b="1" spc="-5" dirty="0">
                <a:latin typeface="Arial"/>
                <a:cs typeface="Arial"/>
              </a:rPr>
              <a:t>Requirements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Type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spc="-5" dirty="0">
                <a:latin typeface="Arial"/>
                <a:cs typeface="Arial"/>
              </a:rPr>
              <a:t>•The relationship </a:t>
            </a:r>
            <a:r>
              <a:rPr sz="1800" spc="-10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requirement type and requirements class is many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824" y="5715000"/>
            <a:ext cx="783272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00" b="1" i="1" spc="-20" dirty="0">
                <a:latin typeface="Arial"/>
                <a:cs typeface="Arial"/>
              </a:rPr>
              <a:t>IMG</a:t>
            </a:r>
            <a:r>
              <a:rPr sz="1650" b="1" i="1" spc="-20" dirty="0">
                <a:latin typeface="Wingdings"/>
                <a:cs typeface="Wingdings"/>
              </a:rPr>
              <a:t>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&amp; </a:t>
            </a:r>
            <a:r>
              <a:rPr sz="1600" b="1" i="1" spc="-10" dirty="0">
                <a:latin typeface="Arial"/>
                <a:cs typeface="Arial"/>
              </a:rPr>
              <a:t>Distribution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 </a:t>
            </a:r>
            <a:r>
              <a:rPr sz="1600" b="1" i="1" spc="-5" dirty="0">
                <a:latin typeface="Arial"/>
                <a:cs typeface="Arial"/>
              </a:rPr>
              <a:t>Basic </a:t>
            </a:r>
            <a:r>
              <a:rPr sz="1600" b="1" i="1" spc="-10" dirty="0">
                <a:latin typeface="Arial"/>
                <a:cs typeface="Arial"/>
              </a:rPr>
              <a:t>Functions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Availability Check &amp; </a:t>
            </a:r>
            <a:r>
              <a:rPr sz="1600" b="1" i="1" spc="-25" dirty="0">
                <a:latin typeface="Arial"/>
                <a:cs typeface="Arial"/>
              </a:rPr>
              <a:t>TOR</a:t>
            </a:r>
            <a:r>
              <a:rPr sz="1650" b="1" i="1" spc="-25" dirty="0">
                <a:latin typeface="Wingdings"/>
                <a:cs typeface="Wingdings"/>
              </a:rPr>
              <a:t></a:t>
            </a:r>
            <a:r>
              <a:rPr sz="1650" b="1" i="1" spc="-25" dirty="0">
                <a:latin typeface="Times New Roman"/>
                <a:cs typeface="Times New Roman"/>
              </a:rPr>
              <a:t> </a:t>
            </a:r>
            <a:r>
              <a:rPr sz="1650" b="1" i="1" dirty="0">
                <a:latin typeface="Times New Roman"/>
                <a:cs typeface="Times New Roman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TOR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sz="1650" b="1" i="1" spc="-55" dirty="0">
                <a:latin typeface="Wingdings"/>
                <a:cs typeface="Wingdings"/>
              </a:rPr>
              <a:t></a:t>
            </a:r>
            <a:r>
              <a:rPr sz="1650" b="1" i="1" spc="-5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Define Requirement</a:t>
            </a:r>
            <a:r>
              <a:rPr sz="1600" b="1" i="1" spc="75" dirty="0">
                <a:latin typeface="Arial"/>
                <a:cs typeface="Arial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Types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6010" y="2518282"/>
            <a:ext cx="4138041" cy="2815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7848" y="2500248"/>
            <a:ext cx="4170679" cy="2847975"/>
          </a:xfrm>
          <a:custGeom>
            <a:avLst/>
            <a:gdLst/>
            <a:ahLst/>
            <a:cxnLst/>
            <a:rect l="l" t="t" r="r" b="b"/>
            <a:pathLst>
              <a:path w="4170679" h="2847975">
                <a:moveTo>
                  <a:pt x="0" y="2847975"/>
                </a:moveTo>
                <a:lnTo>
                  <a:pt x="4170426" y="2847975"/>
                </a:lnTo>
                <a:lnTo>
                  <a:pt x="4170426" y="0"/>
                </a:lnTo>
                <a:lnTo>
                  <a:pt x="0" y="0"/>
                </a:lnTo>
                <a:lnTo>
                  <a:pt x="0" y="2847975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TOR -</a:t>
            </a:r>
            <a:r>
              <a:rPr spc="-95" dirty="0"/>
              <a:t> </a:t>
            </a:r>
            <a:r>
              <a:rPr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985" y="1336268"/>
            <a:ext cx="774382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3.  </a:t>
            </a:r>
            <a:r>
              <a:rPr sz="1800" b="1" spc="-10" dirty="0">
                <a:latin typeface="Arial"/>
                <a:cs typeface="Arial"/>
              </a:rPr>
              <a:t>Assign </a:t>
            </a:r>
            <a:r>
              <a:rPr sz="1800" b="1" spc="-5" dirty="0">
                <a:latin typeface="Arial"/>
                <a:cs typeface="Arial"/>
              </a:rPr>
              <a:t>Requirements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Type</a:t>
            </a:r>
            <a:endParaRPr sz="1800" dirty="0">
              <a:latin typeface="Arial"/>
              <a:cs typeface="Arial"/>
            </a:endParaRPr>
          </a:p>
          <a:p>
            <a:pPr marL="12700" marR="5080" indent="4826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Assign requirement type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relevant </a:t>
            </a:r>
            <a:r>
              <a:rPr sz="1800" dirty="0">
                <a:latin typeface="Arial"/>
                <a:cs typeface="Arial"/>
              </a:rPr>
              <a:t>item </a:t>
            </a:r>
            <a:r>
              <a:rPr sz="1800" spc="-5" dirty="0">
                <a:latin typeface="Arial"/>
                <a:cs typeface="Arial"/>
              </a:rPr>
              <a:t>category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sales order and  </a:t>
            </a:r>
            <a:r>
              <a:rPr sz="1800" dirty="0">
                <a:latin typeface="Arial"/>
                <a:cs typeface="Arial"/>
              </a:rPr>
              <a:t>the MRP </a:t>
            </a:r>
            <a:r>
              <a:rPr sz="1800" spc="-5" dirty="0">
                <a:latin typeface="Arial"/>
                <a:cs typeface="Arial"/>
              </a:rPr>
              <a:t>type found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material </a:t>
            </a:r>
            <a:r>
              <a:rPr sz="1800" dirty="0">
                <a:latin typeface="Arial"/>
                <a:cs typeface="Arial"/>
              </a:rPr>
              <a:t>Master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Record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534" y="5765443"/>
            <a:ext cx="783272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50"/>
              </a:lnSpc>
            </a:pPr>
            <a:r>
              <a:rPr sz="1600" b="1" i="1" spc="-20" dirty="0">
                <a:latin typeface="Arial"/>
                <a:cs typeface="Arial"/>
              </a:rPr>
              <a:t>IMG</a:t>
            </a:r>
            <a:r>
              <a:rPr sz="1650" b="1" i="1" spc="-20" dirty="0">
                <a:latin typeface="Wingdings"/>
                <a:cs typeface="Wingdings"/>
              </a:rPr>
              <a:t>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&amp; </a:t>
            </a:r>
            <a:r>
              <a:rPr sz="1600" b="1" i="1" spc="-10" dirty="0">
                <a:latin typeface="Arial"/>
                <a:cs typeface="Arial"/>
              </a:rPr>
              <a:t>Distribution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 </a:t>
            </a:r>
            <a:r>
              <a:rPr sz="1600" b="1" i="1" spc="-5" dirty="0">
                <a:latin typeface="Arial"/>
                <a:cs typeface="Arial"/>
              </a:rPr>
              <a:t>Basic </a:t>
            </a:r>
            <a:r>
              <a:rPr sz="1600" b="1" i="1" spc="-10" dirty="0">
                <a:latin typeface="Arial"/>
                <a:cs typeface="Arial"/>
              </a:rPr>
              <a:t>Functions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Availability Check &amp; </a:t>
            </a:r>
            <a:r>
              <a:rPr sz="1600" b="1" i="1" spc="-25" dirty="0">
                <a:latin typeface="Arial"/>
                <a:cs typeface="Arial"/>
              </a:rPr>
              <a:t>TOR</a:t>
            </a:r>
            <a:r>
              <a:rPr sz="1650" b="1" i="1" spc="-25" dirty="0">
                <a:latin typeface="Wingdings"/>
                <a:cs typeface="Wingdings"/>
              </a:rPr>
              <a:t></a:t>
            </a:r>
            <a:r>
              <a:rPr sz="1650" b="1" i="1" spc="-25" dirty="0">
                <a:latin typeface="Times New Roman"/>
                <a:cs typeface="Times New Roman"/>
              </a:rPr>
              <a:t> </a:t>
            </a:r>
            <a:r>
              <a:rPr sz="1650" b="1" i="1" dirty="0">
                <a:latin typeface="Times New Roman"/>
                <a:cs typeface="Times New Roman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TOR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sz="1650" b="1" i="1" spc="-55" dirty="0">
                <a:latin typeface="Wingdings"/>
                <a:cs typeface="Wingdings"/>
              </a:rPr>
              <a:t></a:t>
            </a:r>
            <a:r>
              <a:rPr sz="1650" b="1" i="1" spc="-5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Determination of requirement types using</a:t>
            </a:r>
            <a:r>
              <a:rPr sz="1600" b="1" i="1" spc="19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transaction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53000" y="2362200"/>
            <a:ext cx="38100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38648" y="2347848"/>
            <a:ext cx="3838575" cy="3228975"/>
          </a:xfrm>
          <a:custGeom>
            <a:avLst/>
            <a:gdLst/>
            <a:ahLst/>
            <a:cxnLst/>
            <a:rect l="l" t="t" r="r" b="b"/>
            <a:pathLst>
              <a:path w="3838575" h="3228975">
                <a:moveTo>
                  <a:pt x="0" y="3228975"/>
                </a:moveTo>
                <a:lnTo>
                  <a:pt x="3838575" y="3228975"/>
                </a:lnTo>
                <a:lnTo>
                  <a:pt x="3838575" y="0"/>
                </a:lnTo>
                <a:lnTo>
                  <a:pt x="0" y="0"/>
                </a:lnTo>
                <a:lnTo>
                  <a:pt x="0" y="3228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362200"/>
            <a:ext cx="4038600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512" y="2347848"/>
            <a:ext cx="4067175" cy="3228975"/>
          </a:xfrm>
          <a:custGeom>
            <a:avLst/>
            <a:gdLst/>
            <a:ahLst/>
            <a:cxnLst/>
            <a:rect l="l" t="t" r="r" b="b"/>
            <a:pathLst>
              <a:path w="4067175" h="3228975">
                <a:moveTo>
                  <a:pt x="0" y="3228975"/>
                </a:moveTo>
                <a:lnTo>
                  <a:pt x="4067175" y="3228975"/>
                </a:lnTo>
                <a:lnTo>
                  <a:pt x="4067175" y="0"/>
                </a:lnTo>
                <a:lnTo>
                  <a:pt x="0" y="0"/>
                </a:lnTo>
                <a:lnTo>
                  <a:pt x="0" y="3228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TOR -</a:t>
            </a:r>
            <a:r>
              <a:rPr spc="-95" dirty="0"/>
              <a:t> </a:t>
            </a:r>
            <a:r>
              <a:rPr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87678"/>
            <a:ext cx="7985759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4.  </a:t>
            </a:r>
            <a:r>
              <a:rPr sz="1800" b="1" dirty="0">
                <a:latin typeface="Arial"/>
                <a:cs typeface="Arial"/>
              </a:rPr>
              <a:t>Defining </a:t>
            </a:r>
            <a:r>
              <a:rPr sz="1800" b="1" spc="-5" dirty="0">
                <a:latin typeface="Arial"/>
                <a:cs typeface="Arial"/>
              </a:rPr>
              <a:t>Procedure </a:t>
            </a:r>
            <a:r>
              <a:rPr sz="1800" b="1" dirty="0">
                <a:latin typeface="Arial"/>
                <a:cs typeface="Arial"/>
              </a:rPr>
              <a:t>For </a:t>
            </a:r>
            <a:r>
              <a:rPr sz="1800" b="1" spc="-5" dirty="0">
                <a:latin typeface="Arial"/>
                <a:cs typeface="Arial"/>
              </a:rPr>
              <a:t>Each Schedule </a:t>
            </a:r>
            <a:r>
              <a:rPr sz="1800" b="1" dirty="0">
                <a:latin typeface="Arial"/>
                <a:cs typeface="Arial"/>
              </a:rPr>
              <a:t>Line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Category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•"/>
              <a:tabLst>
                <a:tab pos="154940" algn="l"/>
              </a:tabLst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deactivate a setting 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schedule line level only </a:t>
            </a:r>
            <a:r>
              <a:rPr sz="1800" dirty="0">
                <a:latin typeface="Arial"/>
                <a:cs typeface="Arial"/>
              </a:rPr>
              <a:t>if it </a:t>
            </a:r>
            <a:r>
              <a:rPr sz="1800" spc="-1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already </a:t>
            </a:r>
            <a:r>
              <a:rPr sz="1800" dirty="0">
                <a:latin typeface="Arial"/>
                <a:cs typeface="Arial"/>
              </a:rPr>
              <a:t>set at the  </a:t>
            </a:r>
            <a:r>
              <a:rPr sz="1800" spc="-5" dirty="0">
                <a:latin typeface="Arial"/>
                <a:cs typeface="Arial"/>
              </a:rPr>
              <a:t>requirements class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level.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847664"/>
            <a:ext cx="279082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20" dirty="0">
                <a:latin typeface="Arial"/>
                <a:cs typeface="Arial"/>
              </a:rPr>
              <a:t>IMG</a:t>
            </a:r>
            <a:r>
              <a:rPr sz="1650" b="1" i="1" spc="-20" dirty="0">
                <a:latin typeface="Wingdings"/>
                <a:cs typeface="Wingdings"/>
              </a:rPr>
              <a:t>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&amp;</a:t>
            </a:r>
            <a:r>
              <a:rPr sz="1600" b="1" i="1" spc="4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Distribution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endParaRPr sz="165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5847664"/>
            <a:ext cx="520382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Basic </a:t>
            </a:r>
            <a:r>
              <a:rPr sz="1600" b="1" i="1" spc="-10" dirty="0">
                <a:latin typeface="Arial"/>
                <a:cs typeface="Arial"/>
              </a:rPr>
              <a:t>Functions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Availability Check &amp; </a:t>
            </a:r>
            <a:r>
              <a:rPr sz="1600" b="1" i="1" spc="-25" dirty="0">
                <a:latin typeface="Arial"/>
                <a:cs typeface="Arial"/>
              </a:rPr>
              <a:t>TOR</a:t>
            </a:r>
            <a:r>
              <a:rPr sz="1650" b="1" i="1" spc="-25" dirty="0">
                <a:latin typeface="Wingdings"/>
                <a:cs typeface="Wingdings"/>
              </a:rPr>
              <a:t></a:t>
            </a:r>
            <a:r>
              <a:rPr sz="1650" b="1" i="1" spc="-25" dirty="0">
                <a:latin typeface="Times New Roman"/>
                <a:cs typeface="Times New Roman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TOR</a:t>
            </a:r>
            <a:r>
              <a:rPr sz="1600" b="1" i="1" spc="130" dirty="0">
                <a:latin typeface="Arial"/>
                <a:cs typeface="Arial"/>
              </a:rPr>
              <a:t> </a:t>
            </a:r>
            <a:r>
              <a:rPr sz="1650" b="1" i="1" spc="-55" dirty="0">
                <a:latin typeface="Wingdings"/>
                <a:cs typeface="Wingdings"/>
              </a:rPr>
              <a:t></a:t>
            </a:r>
            <a:endParaRPr sz="1650" dirty="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6110554"/>
            <a:ext cx="49980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Define Procedure </a:t>
            </a:r>
            <a:r>
              <a:rPr sz="1600" b="1" i="1" spc="-10" dirty="0">
                <a:latin typeface="Arial"/>
                <a:cs typeface="Arial"/>
              </a:rPr>
              <a:t>For </a:t>
            </a:r>
            <a:r>
              <a:rPr sz="1600" b="1" i="1" spc="-5" dirty="0">
                <a:latin typeface="Arial"/>
                <a:cs typeface="Arial"/>
              </a:rPr>
              <a:t>Each Schedule Line</a:t>
            </a:r>
            <a:r>
              <a:rPr sz="1600" b="1" i="1" spc="5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Category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43860" y="2594927"/>
            <a:ext cx="3822065" cy="317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4048" y="2576576"/>
            <a:ext cx="3856354" cy="3205480"/>
          </a:xfrm>
          <a:custGeom>
            <a:avLst/>
            <a:gdLst/>
            <a:ahLst/>
            <a:cxnLst/>
            <a:rect l="l" t="t" r="r" b="b"/>
            <a:pathLst>
              <a:path w="3856354" h="3205479">
                <a:moveTo>
                  <a:pt x="0" y="3205099"/>
                </a:moveTo>
                <a:lnTo>
                  <a:pt x="3856101" y="3205099"/>
                </a:lnTo>
                <a:lnTo>
                  <a:pt x="3856101" y="0"/>
                </a:lnTo>
                <a:lnTo>
                  <a:pt x="0" y="0"/>
                </a:lnTo>
                <a:lnTo>
                  <a:pt x="0" y="32050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TOR -</a:t>
            </a:r>
            <a:r>
              <a:rPr spc="-95" dirty="0"/>
              <a:t> </a:t>
            </a:r>
            <a:r>
              <a:rPr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63979"/>
            <a:ext cx="8658860" cy="1097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5.  </a:t>
            </a:r>
            <a:r>
              <a:rPr sz="1800" b="1" dirty="0">
                <a:latin typeface="Arial"/>
                <a:cs typeface="Arial"/>
              </a:rPr>
              <a:t>Block quantity confirmation in </a:t>
            </a:r>
            <a:r>
              <a:rPr sz="1800" b="1" spc="-10" dirty="0">
                <a:latin typeface="Arial"/>
                <a:cs typeface="Arial"/>
              </a:rPr>
              <a:t>delivery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  <a:p>
            <a:pPr marL="12700" marR="939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enables us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unreserve or not reserve any quantity that has been confirmed </a:t>
            </a:r>
            <a:r>
              <a:rPr sz="1800" dirty="0">
                <a:latin typeface="Arial"/>
                <a:cs typeface="Arial"/>
              </a:rPr>
              <a:t>for  </a:t>
            </a:r>
            <a:r>
              <a:rPr sz="1800" spc="-5" dirty="0">
                <a:latin typeface="Arial"/>
                <a:cs typeface="Arial"/>
              </a:rPr>
              <a:t>an order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a delivery is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blocked.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provision </a:t>
            </a:r>
            <a:r>
              <a:rPr sz="1800" dirty="0">
                <a:latin typeface="Arial"/>
                <a:cs typeface="Arial"/>
              </a:rPr>
              <a:t>of setting </a:t>
            </a:r>
            <a:r>
              <a:rPr sz="1800" spc="-5" dirty="0">
                <a:latin typeface="Arial"/>
                <a:cs typeface="Arial"/>
              </a:rPr>
              <a:t>this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different </a:t>
            </a:r>
            <a:r>
              <a:rPr sz="1800" spc="-5" dirty="0">
                <a:latin typeface="Arial"/>
                <a:cs typeface="Arial"/>
              </a:rPr>
              <a:t>reasons and at </a:t>
            </a:r>
            <a:r>
              <a:rPr sz="1800" spc="-10" dirty="0">
                <a:latin typeface="Arial"/>
                <a:cs typeface="Arial"/>
              </a:rPr>
              <a:t>different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transactions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036" y="5715000"/>
            <a:ext cx="808926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75"/>
              </a:lnSpc>
            </a:pPr>
            <a:r>
              <a:rPr sz="1600" b="1" i="1" spc="-20" dirty="0">
                <a:latin typeface="Arial"/>
                <a:cs typeface="Arial"/>
              </a:rPr>
              <a:t>IMG</a:t>
            </a:r>
            <a:r>
              <a:rPr sz="1650" b="1" i="1" spc="-20" dirty="0">
                <a:latin typeface="Wingdings"/>
                <a:cs typeface="Wingdings"/>
              </a:rPr>
              <a:t>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&amp; </a:t>
            </a:r>
            <a:r>
              <a:rPr sz="1600" b="1" i="1" spc="-10" dirty="0">
                <a:latin typeface="Arial"/>
                <a:cs typeface="Arial"/>
              </a:rPr>
              <a:t>Distribution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 </a:t>
            </a:r>
            <a:r>
              <a:rPr sz="1600" b="1" i="1" spc="-5" dirty="0">
                <a:latin typeface="Arial"/>
                <a:cs typeface="Arial"/>
              </a:rPr>
              <a:t>Basic </a:t>
            </a:r>
            <a:r>
              <a:rPr sz="1600" b="1" i="1" spc="-10" dirty="0">
                <a:latin typeface="Arial"/>
                <a:cs typeface="Arial"/>
              </a:rPr>
              <a:t>Functions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Availability Check &amp; </a:t>
            </a:r>
            <a:r>
              <a:rPr sz="1600" b="1" i="1" spc="-25" dirty="0">
                <a:latin typeface="Arial"/>
                <a:cs typeface="Arial"/>
              </a:rPr>
              <a:t>TOR</a:t>
            </a:r>
            <a:r>
              <a:rPr sz="1650" b="1" i="1" spc="-25" dirty="0">
                <a:latin typeface="Wingdings"/>
                <a:cs typeface="Wingdings"/>
              </a:rPr>
              <a:t></a:t>
            </a:r>
            <a:r>
              <a:rPr sz="1650" b="1" i="1" spc="-25" dirty="0">
                <a:latin typeface="Times New Roman"/>
                <a:cs typeface="Times New Roman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TOR </a:t>
            </a:r>
            <a:r>
              <a:rPr sz="1600" b="1" i="1" dirty="0">
                <a:latin typeface="Arial"/>
                <a:cs typeface="Arial"/>
              </a:rPr>
              <a:t> </a:t>
            </a:r>
            <a:r>
              <a:rPr sz="1650" b="1" i="1" spc="-55" dirty="0">
                <a:latin typeface="Wingdings"/>
                <a:cs typeface="Wingdings"/>
              </a:rPr>
              <a:t></a:t>
            </a:r>
            <a:endParaRPr sz="1650" dirty="0">
              <a:latin typeface="Wingdings"/>
              <a:cs typeface="Wingdings"/>
            </a:endParaRPr>
          </a:p>
          <a:p>
            <a:pPr marL="12700">
              <a:lnSpc>
                <a:spcPts val="1914"/>
              </a:lnSpc>
            </a:pPr>
            <a:r>
              <a:rPr sz="1600" b="1" i="1" spc="-5" dirty="0">
                <a:latin typeface="Arial"/>
                <a:cs typeface="Arial"/>
              </a:rPr>
              <a:t>Block quantity confirmation in delivery</a:t>
            </a:r>
            <a:r>
              <a:rPr sz="1600" b="1" i="1" spc="8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blocks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5809" y="2671826"/>
            <a:ext cx="3798189" cy="274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7648" y="2652776"/>
            <a:ext cx="3830954" cy="2773680"/>
          </a:xfrm>
          <a:custGeom>
            <a:avLst/>
            <a:gdLst/>
            <a:ahLst/>
            <a:cxnLst/>
            <a:rect l="l" t="t" r="r" b="b"/>
            <a:pathLst>
              <a:path w="3830954" h="2773679">
                <a:moveTo>
                  <a:pt x="0" y="2773299"/>
                </a:moveTo>
                <a:lnTo>
                  <a:pt x="3830701" y="2773299"/>
                </a:lnTo>
                <a:lnTo>
                  <a:pt x="3830701" y="0"/>
                </a:lnTo>
                <a:lnTo>
                  <a:pt x="0" y="0"/>
                </a:lnTo>
                <a:lnTo>
                  <a:pt x="0" y="277329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4168" y="2671826"/>
            <a:ext cx="3195192" cy="2738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6312" y="2652648"/>
            <a:ext cx="3227705" cy="2771775"/>
          </a:xfrm>
          <a:custGeom>
            <a:avLst/>
            <a:gdLst/>
            <a:ahLst/>
            <a:cxnLst/>
            <a:rect l="l" t="t" r="r" b="b"/>
            <a:pathLst>
              <a:path w="3227704" h="2771775">
                <a:moveTo>
                  <a:pt x="0" y="2771775"/>
                </a:moveTo>
                <a:lnTo>
                  <a:pt x="3227451" y="2771775"/>
                </a:lnTo>
                <a:lnTo>
                  <a:pt x="3227451" y="0"/>
                </a:lnTo>
                <a:lnTo>
                  <a:pt x="0" y="0"/>
                </a:lnTo>
                <a:lnTo>
                  <a:pt x="0" y="2771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TOR -</a:t>
            </a:r>
            <a:r>
              <a:rPr spc="-95" dirty="0"/>
              <a:t> </a:t>
            </a:r>
            <a:r>
              <a:rPr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63979"/>
            <a:ext cx="8265795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6.  </a:t>
            </a:r>
            <a:r>
              <a:rPr sz="1800" b="1" dirty="0">
                <a:latin typeface="Arial"/>
                <a:cs typeface="Arial"/>
              </a:rPr>
              <a:t>Maintain </a:t>
            </a:r>
            <a:r>
              <a:rPr sz="1800" b="1" spc="-5" dirty="0">
                <a:latin typeface="Arial"/>
                <a:cs typeface="Arial"/>
              </a:rPr>
              <a:t>Requirements for </a:t>
            </a:r>
            <a:r>
              <a:rPr sz="1800" b="1" spc="-15" dirty="0">
                <a:latin typeface="Arial"/>
                <a:cs typeface="Arial"/>
              </a:rPr>
              <a:t>Transfer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 the </a:t>
            </a:r>
            <a:r>
              <a:rPr sz="1800" spc="-5" dirty="0">
                <a:latin typeface="Arial"/>
                <a:cs typeface="Arial"/>
              </a:rPr>
              <a:t>same </a:t>
            </a:r>
            <a:r>
              <a:rPr sz="1800" spc="-15" dirty="0">
                <a:latin typeface="Arial"/>
                <a:cs typeface="Arial"/>
              </a:rPr>
              <a:t>way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requirements used in access sequence, that is, a number 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preconditions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exists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transaction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carried out, requirements can  be used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determine that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TOR </a:t>
            </a:r>
            <a:r>
              <a:rPr sz="1800" dirty="0">
                <a:latin typeface="Arial"/>
                <a:cs typeface="Arial"/>
              </a:rPr>
              <a:t>to MRP </a:t>
            </a:r>
            <a:r>
              <a:rPr sz="1800" spc="-5" dirty="0">
                <a:latin typeface="Arial"/>
                <a:cs typeface="Arial"/>
              </a:rPr>
              <a:t>is not carried out unless a number </a:t>
            </a:r>
            <a:r>
              <a:rPr sz="1800" dirty="0">
                <a:latin typeface="Arial"/>
                <a:cs typeface="Arial"/>
              </a:rPr>
              <a:t>of  </a:t>
            </a:r>
            <a:r>
              <a:rPr sz="1800" spc="-5" dirty="0">
                <a:latin typeface="Arial"/>
                <a:cs typeface="Arial"/>
              </a:rPr>
              <a:t>condition are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902909"/>
            <a:ext cx="279082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20" dirty="0">
                <a:latin typeface="Arial"/>
                <a:cs typeface="Arial"/>
              </a:rPr>
              <a:t>IMG</a:t>
            </a:r>
            <a:r>
              <a:rPr sz="1650" b="1" i="1" spc="-20" dirty="0">
                <a:latin typeface="Wingdings"/>
                <a:cs typeface="Wingdings"/>
              </a:rPr>
              <a:t></a:t>
            </a:r>
            <a:r>
              <a:rPr sz="1650" b="1" i="1" spc="-2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Sales &amp;</a:t>
            </a:r>
            <a:r>
              <a:rPr sz="1600" b="1" i="1" spc="4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Distribution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9107" y="5902909"/>
            <a:ext cx="5203825" cy="262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Basic </a:t>
            </a:r>
            <a:r>
              <a:rPr sz="1600" b="1" i="1" spc="-10" dirty="0">
                <a:latin typeface="Arial"/>
                <a:cs typeface="Arial"/>
              </a:rPr>
              <a:t>Functions</a:t>
            </a:r>
            <a:r>
              <a:rPr sz="1650" b="1" i="1" spc="-10" dirty="0">
                <a:latin typeface="Wingdings"/>
                <a:cs typeface="Wingdings"/>
              </a:rPr>
              <a:t></a:t>
            </a:r>
            <a:r>
              <a:rPr sz="1650" b="1" i="1" spc="-10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Availability Check &amp; </a:t>
            </a:r>
            <a:r>
              <a:rPr sz="1600" b="1" i="1" spc="-25" dirty="0">
                <a:latin typeface="Arial"/>
                <a:cs typeface="Arial"/>
              </a:rPr>
              <a:t>TOR</a:t>
            </a:r>
            <a:r>
              <a:rPr sz="1650" b="1" i="1" spc="-25" dirty="0">
                <a:latin typeface="Wingdings"/>
                <a:cs typeface="Wingdings"/>
              </a:rPr>
              <a:t></a:t>
            </a:r>
            <a:r>
              <a:rPr sz="1650" b="1" i="1" spc="-25" dirty="0">
                <a:latin typeface="Times New Roman"/>
                <a:cs typeface="Times New Roman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TOR</a:t>
            </a:r>
            <a:r>
              <a:rPr sz="1600" b="1" i="1" spc="130" dirty="0">
                <a:latin typeface="Arial"/>
                <a:cs typeface="Arial"/>
              </a:rPr>
              <a:t> </a:t>
            </a:r>
            <a:r>
              <a:rPr sz="1650" b="1" i="1" spc="-55" dirty="0">
                <a:latin typeface="Wingdings"/>
                <a:cs typeface="Wingdings"/>
              </a:rPr>
              <a:t>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6153099"/>
            <a:ext cx="51123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Maintain Requirements </a:t>
            </a:r>
            <a:r>
              <a:rPr sz="1600" b="1" i="1" spc="-10" dirty="0">
                <a:latin typeface="Arial"/>
                <a:cs typeface="Arial"/>
              </a:rPr>
              <a:t>for Transfer </a:t>
            </a:r>
            <a:r>
              <a:rPr sz="1600" b="1" i="1" spc="-5" dirty="0">
                <a:latin typeface="Arial"/>
                <a:cs typeface="Arial"/>
              </a:rPr>
              <a:t>of</a:t>
            </a:r>
            <a:r>
              <a:rPr sz="1600" b="1" i="1" spc="13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29200" y="3352800"/>
            <a:ext cx="38862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4848" y="3338448"/>
            <a:ext cx="3914775" cy="1704975"/>
          </a:xfrm>
          <a:custGeom>
            <a:avLst/>
            <a:gdLst/>
            <a:ahLst/>
            <a:cxnLst/>
            <a:rect l="l" t="t" r="r" b="b"/>
            <a:pathLst>
              <a:path w="3914775" h="1704975">
                <a:moveTo>
                  <a:pt x="0" y="1704975"/>
                </a:moveTo>
                <a:lnTo>
                  <a:pt x="3914775" y="1704975"/>
                </a:lnTo>
                <a:lnTo>
                  <a:pt x="3914775" y="0"/>
                </a:lnTo>
                <a:lnTo>
                  <a:pt x="0" y="0"/>
                </a:lnTo>
                <a:lnTo>
                  <a:pt x="0" y="17049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800" y="2924175"/>
            <a:ext cx="4572000" cy="2867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512" y="2909887"/>
            <a:ext cx="4600575" cy="2895600"/>
          </a:xfrm>
          <a:custGeom>
            <a:avLst/>
            <a:gdLst/>
            <a:ahLst/>
            <a:cxnLst/>
            <a:rect l="l" t="t" r="r" b="b"/>
            <a:pathLst>
              <a:path w="4600575" h="2895600">
                <a:moveTo>
                  <a:pt x="0" y="2895600"/>
                </a:moveTo>
                <a:lnTo>
                  <a:pt x="4600575" y="2895600"/>
                </a:lnTo>
                <a:lnTo>
                  <a:pt x="4600575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Let</a:t>
            </a:r>
            <a:r>
              <a:rPr spc="-90" dirty="0"/>
              <a:t> </a:t>
            </a:r>
            <a:r>
              <a:rPr dirty="0"/>
              <a:t>Me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312" y="2114613"/>
          <a:ext cx="7800975" cy="4049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926"/>
                <a:gridCol w="6488049"/>
              </a:tblGrid>
              <a:tr h="39204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OVZG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Define Requirements</a:t>
                      </a:r>
                      <a:r>
                        <a:rPr sz="18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Classes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VOV6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Define Schedule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Categories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OVZH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Define Requirements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Types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OVZ2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Define Checking</a:t>
                      </a:r>
                      <a:r>
                        <a:rPr sz="18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Groups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OVZ9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Carry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out control of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Availability</a:t>
                      </a:r>
                      <a:r>
                        <a:rPr sz="1800" b="1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Check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OVZ7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Block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quantity confirmation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delivery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blocks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MMBE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Stock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Overview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by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Plant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Storage</a:t>
                      </a:r>
                      <a:r>
                        <a:rPr sz="18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Location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MB53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Plant Stock</a:t>
                      </a:r>
                      <a:r>
                        <a:rPr sz="1800" b="1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Availability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MD04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Stock/Requirements</a:t>
                      </a:r>
                      <a:r>
                        <a:rPr sz="18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List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VA02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Change Sales Order: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Initial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Screen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VL02n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Outbound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Delivery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C66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12140" y="1334262"/>
            <a:ext cx="738314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2000" dirty="0">
                <a:latin typeface="Arial"/>
                <a:cs typeface="Arial"/>
              </a:rPr>
              <a:t>Use the </a:t>
            </a:r>
            <a:r>
              <a:rPr sz="2000" spc="-10" dirty="0">
                <a:latin typeface="Arial"/>
                <a:cs typeface="Arial"/>
              </a:rPr>
              <a:t>Transaction </a:t>
            </a:r>
            <a:r>
              <a:rPr sz="2000" dirty="0">
                <a:latin typeface="Arial"/>
                <a:cs typeface="Arial"/>
              </a:rPr>
              <a:t>Codes </a:t>
            </a:r>
            <a:r>
              <a:rPr sz="2000" spc="-5" dirty="0">
                <a:latin typeface="Arial"/>
                <a:cs typeface="Arial"/>
              </a:rPr>
              <a:t>below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-5" dirty="0">
                <a:latin typeface="Arial"/>
                <a:cs typeface="Arial"/>
              </a:rPr>
              <a:t>view </a:t>
            </a:r>
            <a:r>
              <a:rPr sz="2000" dirty="0">
                <a:latin typeface="Arial"/>
                <a:cs typeface="Arial"/>
              </a:rPr>
              <a:t>the configuration  settings for </a:t>
            </a:r>
            <a:r>
              <a:rPr sz="2000" spc="-10" dirty="0">
                <a:latin typeface="Arial"/>
                <a:cs typeface="Arial"/>
              </a:rPr>
              <a:t>Availability </a:t>
            </a:r>
            <a:r>
              <a:rPr sz="2000" dirty="0">
                <a:latin typeface="Arial"/>
                <a:cs typeface="Arial"/>
              </a:rPr>
              <a:t>Check and </a:t>
            </a:r>
            <a:r>
              <a:rPr sz="2000" spc="-15" dirty="0">
                <a:latin typeface="Arial"/>
                <a:cs typeface="Arial"/>
              </a:rPr>
              <a:t>Transfer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Requirements</a:t>
            </a:r>
            <a:r>
              <a:rPr sz="2000" b="1" dirty="0"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Purpose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7903845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955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When a customer places an order for a material and requests that the material be  </a:t>
            </a:r>
            <a:r>
              <a:rPr spc="-10" dirty="0">
                <a:latin typeface="Arial"/>
                <a:cs typeface="Arial"/>
              </a:rPr>
              <a:t>delivered </a:t>
            </a:r>
            <a:r>
              <a:rPr spc="-5" dirty="0">
                <a:latin typeface="Arial"/>
                <a:cs typeface="Arial"/>
              </a:rPr>
              <a:t>to him on a specific date. This </a:t>
            </a:r>
            <a:r>
              <a:rPr spc="-10" dirty="0">
                <a:latin typeface="Arial"/>
                <a:cs typeface="Arial"/>
              </a:rPr>
              <a:t>delivery </a:t>
            </a:r>
            <a:r>
              <a:rPr spc="-5" dirty="0">
                <a:latin typeface="Arial"/>
                <a:cs typeface="Arial"/>
              </a:rPr>
              <a:t>date can only be confirmed after  ensuring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material availability after considering all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inward </a:t>
            </a:r>
            <a:r>
              <a:rPr spc="-5" dirty="0">
                <a:latin typeface="Arial"/>
                <a:cs typeface="Arial"/>
              </a:rPr>
              <a:t>as </a:t>
            </a:r>
            <a:r>
              <a:rPr spc="5" dirty="0">
                <a:latin typeface="Arial"/>
                <a:cs typeface="Arial"/>
              </a:rPr>
              <a:t>well </a:t>
            </a:r>
            <a:r>
              <a:rPr spc="-5" dirty="0">
                <a:latin typeface="Arial"/>
                <a:cs typeface="Arial"/>
              </a:rPr>
              <a:t>as out  </a:t>
            </a:r>
            <a:r>
              <a:rPr spc="5" dirty="0">
                <a:latin typeface="Arial"/>
                <a:cs typeface="Arial"/>
              </a:rPr>
              <a:t>ward </a:t>
            </a:r>
            <a:r>
              <a:rPr spc="-5" dirty="0">
                <a:latin typeface="Arial"/>
                <a:cs typeface="Arial"/>
              </a:rPr>
              <a:t>stock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movements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pc="-1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availability check shall happen and take into account </a:t>
            </a:r>
            <a:r>
              <a:rPr spc="-10" dirty="0">
                <a:latin typeface="Arial"/>
                <a:cs typeface="Arial"/>
              </a:rPr>
              <a:t>the respective </a:t>
            </a:r>
            <a:r>
              <a:rPr spc="-5" dirty="0">
                <a:latin typeface="Arial"/>
                <a:cs typeface="Arial"/>
              </a:rPr>
              <a:t>activities  that must be carried before a </a:t>
            </a:r>
            <a:r>
              <a:rPr spc="-10" dirty="0">
                <a:latin typeface="Arial"/>
                <a:cs typeface="Arial"/>
              </a:rPr>
              <a:t>delivery </a:t>
            </a:r>
            <a:r>
              <a:rPr spc="-5" dirty="0">
                <a:latin typeface="Arial"/>
                <a:cs typeface="Arial"/>
              </a:rPr>
              <a:t>can take</a:t>
            </a:r>
            <a:r>
              <a:rPr spc="15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place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marR="372745">
              <a:lnSpc>
                <a:spcPct val="100000"/>
              </a:lnSpc>
              <a:spcBef>
                <a:spcPts val="5"/>
              </a:spcBef>
            </a:pPr>
            <a:r>
              <a:rPr spc="-5" dirty="0">
                <a:latin typeface="Arial"/>
                <a:cs typeface="Arial"/>
              </a:rPr>
              <a:t>Similarly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procurement department is also to be informed on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quantities  </a:t>
            </a:r>
            <a:r>
              <a:rPr spc="5" dirty="0">
                <a:latin typeface="Arial"/>
                <a:cs typeface="Arial"/>
              </a:rPr>
              <a:t>which </a:t>
            </a:r>
            <a:r>
              <a:rPr spc="-5" dirty="0">
                <a:latin typeface="Arial"/>
                <a:cs typeface="Arial"/>
              </a:rPr>
              <a:t>sales require to be able to </a:t>
            </a:r>
            <a:r>
              <a:rPr spc="-10" dirty="0">
                <a:latin typeface="Arial"/>
                <a:cs typeface="Arial"/>
              </a:rPr>
              <a:t>deliver </a:t>
            </a:r>
            <a:r>
              <a:rPr spc="-5" dirty="0">
                <a:latin typeface="Arial"/>
                <a:cs typeface="Arial"/>
              </a:rPr>
              <a:t>against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orders </a:t>
            </a:r>
            <a:r>
              <a:rPr spc="-10" dirty="0">
                <a:latin typeface="Arial"/>
                <a:cs typeface="Arial"/>
              </a:rPr>
              <a:t>received. </a:t>
            </a:r>
            <a:r>
              <a:rPr spc="-5" dirty="0">
                <a:latin typeface="Arial"/>
                <a:cs typeface="Arial"/>
              </a:rPr>
              <a:t>This  information can trigger production orders </a:t>
            </a:r>
            <a:r>
              <a:rPr spc="-10" dirty="0">
                <a:latin typeface="Arial"/>
                <a:cs typeface="Arial"/>
              </a:rPr>
              <a:t>for</a:t>
            </a:r>
            <a:r>
              <a:rPr spc="1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manufacture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 marR="432434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If sufficient quantities are not </a:t>
            </a:r>
            <a:r>
              <a:rPr spc="-10" dirty="0">
                <a:latin typeface="Arial"/>
                <a:cs typeface="Arial"/>
              </a:rPr>
              <a:t>available </a:t>
            </a:r>
            <a:r>
              <a:rPr spc="-5" dirty="0">
                <a:latin typeface="Arial"/>
                <a:cs typeface="Arial"/>
              </a:rPr>
              <a:t>to </a:t>
            </a:r>
            <a:r>
              <a:rPr spc="-15" dirty="0">
                <a:latin typeface="Arial"/>
                <a:cs typeface="Arial"/>
              </a:rPr>
              <a:t>cover </a:t>
            </a:r>
            <a:r>
              <a:rPr spc="-10"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requirements, purchase  orders, can be created in purchasing on the basis of transfer of requirements  planning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Let</a:t>
            </a:r>
            <a:r>
              <a:rPr spc="-90" dirty="0"/>
              <a:t> </a:t>
            </a:r>
            <a:r>
              <a:rPr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900" y="1365758"/>
            <a:ext cx="7768590" cy="3613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Create a </a:t>
            </a:r>
            <a:r>
              <a:rPr sz="180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checking </a:t>
            </a:r>
            <a:r>
              <a:rPr sz="1800" dirty="0">
                <a:latin typeface="Arial"/>
                <a:cs typeface="Arial"/>
              </a:rPr>
              <a:t>group by </a:t>
            </a:r>
            <a:r>
              <a:rPr sz="1800" spc="-5" dirty="0">
                <a:latin typeface="Arial"/>
                <a:cs typeface="Arial"/>
              </a:rPr>
              <a:t>copying “01” </a:t>
            </a:r>
            <a:r>
              <a:rPr sz="1800" dirty="0">
                <a:latin typeface="Arial"/>
                <a:cs typeface="Arial"/>
              </a:rPr>
              <a:t>and/or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“02”.</a:t>
            </a:r>
            <a:endParaRPr sz="1800" dirty="0">
              <a:latin typeface="Arial"/>
              <a:cs typeface="Arial"/>
            </a:endParaRPr>
          </a:p>
          <a:p>
            <a:pPr marL="12700" marR="2621915" algn="just">
              <a:lnSpc>
                <a:spcPts val="4320"/>
              </a:lnSpc>
              <a:spcBef>
                <a:spcPts val="500"/>
              </a:spcBef>
            </a:pPr>
            <a:r>
              <a:rPr sz="1800" spc="-5" dirty="0">
                <a:latin typeface="Arial"/>
                <a:cs typeface="Arial"/>
              </a:rPr>
              <a:t>Create a </a:t>
            </a:r>
            <a:r>
              <a:rPr sz="1800" dirty="0"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material by copying C-4000.  </a:t>
            </a:r>
            <a:r>
              <a:rPr sz="1800" spc="-15" dirty="0">
                <a:latin typeface="Arial"/>
                <a:cs typeface="Arial"/>
              </a:rPr>
              <a:t>Assign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checking </a:t>
            </a:r>
            <a:r>
              <a:rPr sz="1800" dirty="0">
                <a:latin typeface="Arial"/>
                <a:cs typeface="Arial"/>
              </a:rPr>
              <a:t>group to the new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material.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Create sales orders </a:t>
            </a:r>
            <a:r>
              <a:rPr sz="1800" spc="10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 data </a:t>
            </a:r>
            <a:r>
              <a:rPr sz="1800" spc="-5" dirty="0">
                <a:latin typeface="Arial"/>
                <a:cs typeface="Arial"/>
              </a:rPr>
              <a:t>provided </a:t>
            </a:r>
            <a:r>
              <a:rPr sz="1800" dirty="0">
                <a:latin typeface="Arial"/>
                <a:cs typeface="Arial"/>
              </a:rPr>
              <a:t>in the </a:t>
            </a:r>
            <a:r>
              <a:rPr sz="1800" spc="-5" dirty="0">
                <a:latin typeface="Arial"/>
                <a:cs typeface="Arial"/>
              </a:rPr>
              <a:t>exercise data slide.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Alter </a:t>
            </a:r>
            <a:r>
              <a:rPr sz="1800" dirty="0">
                <a:latin typeface="Arial"/>
                <a:cs typeface="Arial"/>
              </a:rPr>
              <a:t>the controls </a:t>
            </a:r>
            <a:r>
              <a:rPr sz="1800" spc="-5" dirty="0">
                <a:latin typeface="Arial"/>
                <a:cs typeface="Arial"/>
              </a:rPr>
              <a:t>provided </a:t>
            </a:r>
            <a:r>
              <a:rPr sz="1800" dirty="0">
                <a:latin typeface="Arial"/>
                <a:cs typeface="Arial"/>
              </a:rPr>
              <a:t>in the </a:t>
            </a:r>
            <a:r>
              <a:rPr sz="1800" spc="-5" dirty="0">
                <a:latin typeface="Arial"/>
                <a:cs typeface="Arial"/>
              </a:rPr>
              <a:t>checking </a:t>
            </a:r>
            <a:r>
              <a:rPr sz="1800" dirty="0">
                <a:latin typeface="Arial"/>
                <a:cs typeface="Arial"/>
              </a:rPr>
              <a:t>group and other controls </a:t>
            </a:r>
            <a:r>
              <a:rPr sz="1800" spc="-10" dirty="0">
                <a:latin typeface="Arial"/>
                <a:cs typeface="Arial"/>
              </a:rPr>
              <a:t>as  </a:t>
            </a:r>
            <a:r>
              <a:rPr sz="1800" spc="-5" dirty="0">
                <a:latin typeface="Arial"/>
                <a:cs typeface="Arial"/>
              </a:rPr>
              <a:t>described </a:t>
            </a:r>
            <a:r>
              <a:rPr sz="1800" dirty="0">
                <a:latin typeface="Arial"/>
                <a:cs typeface="Arial"/>
              </a:rPr>
              <a:t>in the </a:t>
            </a:r>
            <a:r>
              <a:rPr sz="1800" spc="-5" dirty="0">
                <a:latin typeface="Arial"/>
                <a:cs typeface="Arial"/>
              </a:rPr>
              <a:t>earlier slides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see </a:t>
            </a:r>
            <a:r>
              <a:rPr sz="1800" dirty="0">
                <a:latin typeface="Arial"/>
                <a:cs typeface="Arial"/>
              </a:rPr>
              <a:t>how </a:t>
            </a:r>
            <a:r>
              <a:rPr sz="1800" spc="-5" dirty="0">
                <a:latin typeface="Arial"/>
                <a:cs typeface="Arial"/>
              </a:rPr>
              <a:t>availability check is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affected.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75945" algn="just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Read </a:t>
            </a:r>
            <a:r>
              <a:rPr sz="1800" dirty="0">
                <a:latin typeface="Arial"/>
                <a:cs typeface="Arial"/>
              </a:rPr>
              <a:t>the information on RLT </a:t>
            </a:r>
            <a:r>
              <a:rPr sz="1800" spc="-5" dirty="0">
                <a:latin typeface="Arial"/>
                <a:cs typeface="Arial"/>
              </a:rPr>
              <a:t>provided </a:t>
            </a:r>
            <a:r>
              <a:rPr sz="1800" dirty="0">
                <a:latin typeface="Arial"/>
                <a:cs typeface="Arial"/>
              </a:rPr>
              <a:t>in the “TellMe” </a:t>
            </a:r>
            <a:r>
              <a:rPr sz="1800" spc="-5" dirty="0">
                <a:latin typeface="Arial"/>
                <a:cs typeface="Arial"/>
              </a:rPr>
              <a:t>section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  through configuration </a:t>
            </a:r>
            <a:r>
              <a:rPr sz="1800" spc="-5" dirty="0">
                <a:latin typeface="Arial"/>
                <a:cs typeface="Arial"/>
              </a:rPr>
              <a:t>see its effect </a:t>
            </a: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material availability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date</a:t>
            </a:r>
            <a:r>
              <a:rPr sz="1800" b="1" spc="-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Additional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482"/>
            <a:ext cx="7599045" cy="2479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buFont typeface="Arial"/>
              <a:buChar char="•"/>
              <a:tabLst>
                <a:tab pos="154940" algn="l"/>
                <a:tab pos="6832600" algn="l"/>
              </a:tabLst>
            </a:pPr>
            <a:r>
              <a:rPr sz="1800" spc="-6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check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availability </a:t>
            </a:r>
            <a:r>
              <a:rPr sz="1800" spc="-15" dirty="0">
                <a:latin typeface="Arial"/>
                <a:cs typeface="Arial"/>
              </a:rPr>
              <a:t>over </a:t>
            </a:r>
            <a:r>
              <a:rPr sz="1800" dirty="0">
                <a:latin typeface="Arial"/>
                <a:cs typeface="Arial"/>
              </a:rPr>
              <a:t>follow </a:t>
            </a:r>
            <a:r>
              <a:rPr sz="1800" spc="-5" dirty="0">
                <a:latin typeface="Arial"/>
                <a:cs typeface="Arial"/>
              </a:rPr>
              <a:t>menu </a:t>
            </a:r>
            <a:r>
              <a:rPr sz="1800" dirty="0">
                <a:latin typeface="Arial"/>
                <a:cs typeface="Arial"/>
              </a:rPr>
              <a:t>path Logistics </a:t>
            </a:r>
            <a:r>
              <a:rPr sz="1800" spc="-5" dirty="0">
                <a:latin typeface="Arial"/>
                <a:cs typeface="Arial"/>
              </a:rPr>
              <a:t>-&gt;Materials  Manag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-&gt;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</a:t>
            </a:r>
            <a:r>
              <a:rPr sz="1800" spc="-40" dirty="0">
                <a:latin typeface="Arial"/>
                <a:cs typeface="Arial"/>
              </a:rPr>
              <a:t>v</a:t>
            </a:r>
            <a:r>
              <a:rPr sz="1800" dirty="0">
                <a:latin typeface="Arial"/>
                <a:cs typeface="Arial"/>
              </a:rPr>
              <a:t>iro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-&gt; </a:t>
            </a:r>
            <a:r>
              <a:rPr sz="1800" spc="-5" dirty="0">
                <a:latin typeface="Arial"/>
                <a:cs typeface="Arial"/>
              </a:rPr>
              <a:t>Stock </a:t>
            </a:r>
            <a:r>
              <a:rPr sz="1800" dirty="0">
                <a:latin typeface="Arial"/>
                <a:cs typeface="Arial"/>
              </a:rPr>
              <a:t>-&gt;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v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abi</a:t>
            </a:r>
            <a:r>
              <a:rPr sz="1800" spc="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ity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</a:t>
            </a:r>
            <a:r>
              <a:rPr sz="1800" spc="-45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er</a:t>
            </a:r>
            <a:r>
              <a:rPr sz="1800" spc="-20" dirty="0">
                <a:latin typeface="Arial"/>
                <a:cs typeface="Arial"/>
              </a:rPr>
              <a:t>v</a:t>
            </a:r>
            <a:r>
              <a:rPr sz="1800" spc="-5" dirty="0">
                <a:latin typeface="Arial"/>
                <a:cs typeface="Arial"/>
              </a:rPr>
              <a:t>iew	(</a:t>
            </a:r>
            <a:r>
              <a:rPr sz="1800" spc="-15" dirty="0">
                <a:latin typeface="Arial"/>
                <a:cs typeface="Arial"/>
              </a:rPr>
              <a:t>C</a:t>
            </a:r>
            <a:r>
              <a:rPr sz="1800" spc="-5" dirty="0">
                <a:latin typeface="Arial"/>
                <a:cs typeface="Arial"/>
              </a:rPr>
              <a:t>O0</a:t>
            </a:r>
            <a:r>
              <a:rPr sz="1800" spc="-10" dirty="0">
                <a:latin typeface="Arial"/>
                <a:cs typeface="Arial"/>
              </a:rPr>
              <a:t>9</a:t>
            </a:r>
            <a:r>
              <a:rPr sz="1800" dirty="0">
                <a:latin typeface="Arial"/>
                <a:cs typeface="Arial"/>
              </a:rPr>
              <a:t>)</a:t>
            </a:r>
          </a:p>
          <a:p>
            <a:pPr marL="12700" marR="284480" algn="just">
              <a:lnSpc>
                <a:spcPct val="100000"/>
              </a:lnSpc>
            </a:pPr>
            <a:r>
              <a:rPr sz="1800" spc="-25" dirty="0">
                <a:latin typeface="Arial"/>
                <a:cs typeface="Arial"/>
              </a:rPr>
              <a:t>•An </a:t>
            </a:r>
            <a:r>
              <a:rPr sz="1800" spc="-10" dirty="0">
                <a:latin typeface="Arial"/>
                <a:cs typeface="Arial"/>
              </a:rPr>
              <a:t>advantage </a:t>
            </a:r>
            <a:r>
              <a:rPr sz="1800" dirty="0">
                <a:latin typeface="Arial"/>
                <a:cs typeface="Arial"/>
              </a:rPr>
              <a:t>of this </a:t>
            </a:r>
            <a:r>
              <a:rPr sz="1800" spc="-5" dirty="0">
                <a:latin typeface="Arial"/>
                <a:cs typeface="Arial"/>
              </a:rPr>
              <a:t>availability </a:t>
            </a:r>
            <a:r>
              <a:rPr sz="1800" spc="-10" dirty="0">
                <a:latin typeface="Arial"/>
                <a:cs typeface="Arial"/>
              </a:rPr>
              <a:t>overview </a:t>
            </a:r>
            <a:r>
              <a:rPr sz="1800" spc="10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show sales </a:t>
            </a:r>
            <a:r>
              <a:rPr sz="1800" dirty="0">
                <a:latin typeface="Arial"/>
                <a:cs typeface="Arial"/>
              </a:rPr>
              <a:t>order  </a:t>
            </a:r>
            <a:r>
              <a:rPr sz="1800" spc="-20" dirty="0">
                <a:latin typeface="Arial"/>
                <a:cs typeface="Arial"/>
              </a:rPr>
              <a:t>quantity, </a:t>
            </a:r>
            <a:r>
              <a:rPr sz="1800" spc="-5" dirty="0">
                <a:latin typeface="Arial"/>
                <a:cs typeface="Arial"/>
              </a:rPr>
              <a:t>sales order </a:t>
            </a:r>
            <a:r>
              <a:rPr sz="1800" spc="-15" dirty="0">
                <a:latin typeface="Arial"/>
                <a:cs typeface="Arial"/>
              </a:rPr>
              <a:t>number, </a:t>
            </a:r>
            <a:r>
              <a:rPr sz="1800" spc="-10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line </a:t>
            </a:r>
            <a:r>
              <a:rPr sz="1800" spc="-5" dirty="0">
                <a:latin typeface="Arial"/>
                <a:cs typeface="Arial"/>
              </a:rPr>
              <a:t>item </a:t>
            </a:r>
            <a:r>
              <a:rPr sz="1800" spc="-15" dirty="0">
                <a:latin typeface="Arial"/>
                <a:cs typeface="Arial"/>
              </a:rPr>
              <a:t>number, </a:t>
            </a:r>
            <a:r>
              <a:rPr sz="1800" spc="-5" dirty="0">
                <a:latin typeface="Arial"/>
                <a:cs typeface="Arial"/>
              </a:rPr>
              <a:t>and requirement  class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each schedule </a:t>
            </a:r>
            <a:r>
              <a:rPr sz="1800" dirty="0">
                <a:latin typeface="Arial"/>
                <a:cs typeface="Arial"/>
              </a:rPr>
              <a:t>line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demand 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created.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340995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•In case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maintaining requirements </a:t>
            </a:r>
            <a:r>
              <a:rPr sz="1800" dirty="0">
                <a:latin typeface="Arial"/>
                <a:cs typeface="Arial"/>
              </a:rPr>
              <a:t>(preconditions )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spc="-15" dirty="0">
                <a:latin typeface="Arial"/>
                <a:cs typeface="Arial"/>
              </a:rPr>
              <a:t>TOR </a:t>
            </a:r>
            <a:r>
              <a:rPr sz="1800" dirty="0">
                <a:latin typeface="Arial"/>
                <a:cs typeface="Arial"/>
              </a:rPr>
              <a:t>- the  </a:t>
            </a:r>
            <a:r>
              <a:rPr sz="1800" spc="-5" dirty="0">
                <a:latin typeface="Arial"/>
                <a:cs typeface="Arial"/>
              </a:rPr>
              <a:t>Standard </a:t>
            </a:r>
            <a:r>
              <a:rPr sz="1800" spc="-20" dirty="0">
                <a:latin typeface="Arial"/>
                <a:cs typeface="Arial"/>
              </a:rPr>
              <a:t>SAP </a:t>
            </a:r>
            <a:r>
              <a:rPr sz="1800" spc="-5" dirty="0">
                <a:latin typeface="Arial"/>
                <a:cs typeface="Arial"/>
              </a:rPr>
              <a:t>requirement ‘102’ </a:t>
            </a:r>
            <a:r>
              <a:rPr sz="1800" spc="-10" dirty="0">
                <a:latin typeface="Arial"/>
                <a:cs typeface="Arial"/>
              </a:rPr>
              <a:t>prevents </a:t>
            </a:r>
            <a:r>
              <a:rPr sz="1800" spc="-5" dirty="0">
                <a:latin typeface="Arial"/>
                <a:cs typeface="Arial"/>
              </a:rPr>
              <a:t>reservations </a:t>
            </a:r>
            <a:r>
              <a:rPr sz="1800" dirty="0">
                <a:latin typeface="Arial"/>
                <a:cs typeface="Arial"/>
              </a:rPr>
              <a:t>from being  </a:t>
            </a:r>
            <a:r>
              <a:rPr sz="1800" spc="-5" dirty="0">
                <a:latin typeface="Arial"/>
                <a:cs typeface="Arial"/>
              </a:rPr>
              <a:t>carried </a:t>
            </a:r>
            <a:r>
              <a:rPr sz="1800" dirty="0">
                <a:latin typeface="Arial"/>
                <a:cs typeface="Arial"/>
              </a:rPr>
              <a:t>out in the </a:t>
            </a:r>
            <a:r>
              <a:rPr sz="1800" spc="-10" dirty="0">
                <a:latin typeface="Arial"/>
                <a:cs typeface="Arial"/>
              </a:rPr>
              <a:t>event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credit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648" y="422021"/>
            <a:ext cx="105219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latin typeface="Arial"/>
                <a:cs typeface="Arial"/>
              </a:rPr>
              <a:t>Use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944" y="3252434"/>
            <a:ext cx="8328659" cy="73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5080" indent="-50800">
              <a:lnSpc>
                <a:spcPts val="3020"/>
              </a:lnSpc>
            </a:pPr>
            <a:r>
              <a:rPr sz="2200" spc="-10" dirty="0"/>
              <a:t>The </a:t>
            </a:r>
            <a:r>
              <a:rPr sz="2200" spc="-5" dirty="0"/>
              <a:t>Availability Check and Requirement Transfer  help to determine delivery date for a</a:t>
            </a:r>
            <a:r>
              <a:rPr sz="2200" spc="85" dirty="0"/>
              <a:t> </a:t>
            </a:r>
            <a:r>
              <a:rPr sz="2200" spc="-5" dirty="0"/>
              <a:t>customer</a:t>
            </a:r>
            <a:endParaRPr sz="2200" dirty="0"/>
          </a:p>
        </p:txBody>
      </p:sp>
      <p:sp>
        <p:nvSpPr>
          <p:cNvPr id="4" name="object 4"/>
          <p:cNvSpPr txBox="1"/>
          <p:nvPr/>
        </p:nvSpPr>
        <p:spPr>
          <a:xfrm>
            <a:off x="453681" y="4286008"/>
            <a:ext cx="7348855" cy="7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5080" indent="-50800" algn="just">
              <a:lnSpc>
                <a:spcPts val="3020"/>
              </a:lnSpc>
            </a:pPr>
            <a:r>
              <a:rPr sz="2200" spc="-5" dirty="0">
                <a:latin typeface="Arial"/>
                <a:cs typeface="Arial"/>
              </a:rPr>
              <a:t>These </a:t>
            </a:r>
            <a:r>
              <a:rPr sz="2200" dirty="0">
                <a:latin typeface="Arial"/>
                <a:cs typeface="Arial"/>
              </a:rPr>
              <a:t>also </a:t>
            </a:r>
            <a:r>
              <a:rPr sz="2200" spc="-5" dirty="0">
                <a:latin typeface="Arial"/>
                <a:cs typeface="Arial"/>
              </a:rPr>
              <a:t>help in determining whether the  </a:t>
            </a:r>
            <a:r>
              <a:rPr sz="2200" spc="-10" dirty="0">
                <a:latin typeface="Arial"/>
                <a:cs typeface="Arial"/>
              </a:rPr>
              <a:t>goods </a:t>
            </a:r>
            <a:r>
              <a:rPr sz="2200" spc="-5" dirty="0">
                <a:latin typeface="Arial"/>
                <a:cs typeface="Arial"/>
              </a:rPr>
              <a:t>are ready or to be produced or to be  procured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externally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200" y="1246140"/>
            <a:ext cx="1993264" cy="1855470"/>
          </a:xfrm>
          <a:custGeom>
            <a:avLst/>
            <a:gdLst/>
            <a:ahLst/>
            <a:cxnLst/>
            <a:rect l="l" t="t" r="r" b="b"/>
            <a:pathLst>
              <a:path w="1993265" h="1855470">
                <a:moveTo>
                  <a:pt x="1689127" y="0"/>
                </a:moveTo>
                <a:lnTo>
                  <a:pt x="1351516" y="1137"/>
                </a:lnTo>
                <a:lnTo>
                  <a:pt x="0" y="609043"/>
                </a:lnTo>
                <a:lnTo>
                  <a:pt x="1065" y="1764099"/>
                </a:lnTo>
                <a:lnTo>
                  <a:pt x="188508" y="1855104"/>
                </a:lnTo>
                <a:lnTo>
                  <a:pt x="1992645" y="1367427"/>
                </a:lnTo>
                <a:lnTo>
                  <a:pt x="1992645" y="1095566"/>
                </a:lnTo>
                <a:lnTo>
                  <a:pt x="1689127" y="0"/>
                </a:lnTo>
                <a:close/>
              </a:path>
            </a:pathLst>
          </a:custGeom>
          <a:solidFill>
            <a:srgbClr val="95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72480" y="1077293"/>
            <a:ext cx="1983095" cy="2024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335" y="3672793"/>
            <a:ext cx="8101330" cy="242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65" marR="260350" indent="-50800">
              <a:lnSpc>
                <a:spcPct val="110000"/>
              </a:lnSpc>
            </a:pPr>
            <a:r>
              <a:rPr sz="1800" spc="-5" dirty="0">
                <a:latin typeface="Arial"/>
                <a:cs typeface="Arial"/>
              </a:rPr>
              <a:t>•We 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ensure </a:t>
            </a:r>
            <a:r>
              <a:rPr sz="1800" dirty="0">
                <a:latin typeface="Arial"/>
                <a:cs typeface="Arial"/>
              </a:rPr>
              <a:t>that </a:t>
            </a:r>
            <a:r>
              <a:rPr sz="1800" spc="5" dirty="0">
                <a:latin typeface="Arial"/>
                <a:cs typeface="Arial"/>
              </a:rPr>
              <a:t>when </a:t>
            </a:r>
            <a:r>
              <a:rPr sz="1800" spc="-5" dirty="0">
                <a:latin typeface="Arial"/>
                <a:cs typeface="Arial"/>
              </a:rPr>
              <a:t>availability check fails, </a:t>
            </a:r>
            <a:r>
              <a:rPr sz="1800" dirty="0">
                <a:latin typeface="Arial"/>
                <a:cs typeface="Arial"/>
              </a:rPr>
              <a:t>i.e., </a:t>
            </a:r>
            <a:r>
              <a:rPr sz="1800" spc="10" dirty="0">
                <a:latin typeface="Arial"/>
                <a:cs typeface="Arial"/>
              </a:rPr>
              <a:t>when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requested </a:t>
            </a:r>
            <a:r>
              <a:rPr sz="1800" spc="-10" dirty="0">
                <a:latin typeface="Arial"/>
                <a:cs typeface="Arial"/>
              </a:rPr>
              <a:t>delivery </a:t>
            </a:r>
            <a:r>
              <a:rPr sz="1800" spc="-5" dirty="0">
                <a:latin typeface="Arial"/>
                <a:cs typeface="Arial"/>
              </a:rPr>
              <a:t>date cannot </a:t>
            </a:r>
            <a:r>
              <a:rPr sz="180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met from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nearest </a:t>
            </a:r>
            <a:r>
              <a:rPr sz="1800" dirty="0">
                <a:latin typeface="Arial"/>
                <a:cs typeface="Arial"/>
              </a:rPr>
              <a:t>distribution  </a:t>
            </a:r>
            <a:r>
              <a:rPr sz="1800" spc="-5" dirty="0">
                <a:latin typeface="Arial"/>
                <a:cs typeface="Arial"/>
              </a:rPr>
              <a:t>center, </a:t>
            </a:r>
            <a:r>
              <a:rPr sz="1800" dirty="0">
                <a:latin typeface="Arial"/>
                <a:cs typeface="Arial"/>
              </a:rPr>
              <a:t>then to </a:t>
            </a:r>
            <a:r>
              <a:rPr sz="1800" spc="-5" dirty="0">
                <a:latin typeface="Arial"/>
                <a:cs typeface="Arial"/>
              </a:rPr>
              <a:t>check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other centers </a:t>
            </a:r>
            <a:r>
              <a:rPr sz="1800" dirty="0">
                <a:latin typeface="Arial"/>
                <a:cs typeface="Arial"/>
              </a:rPr>
              <a:t>if goods </a:t>
            </a:r>
            <a:r>
              <a:rPr sz="1800" spc="-10" dirty="0">
                <a:latin typeface="Arial"/>
                <a:cs typeface="Arial"/>
              </a:rPr>
              <a:t>delivery </a:t>
            </a:r>
            <a:r>
              <a:rPr sz="1800" spc="-5" dirty="0">
                <a:latin typeface="Arial"/>
                <a:cs typeface="Arial"/>
              </a:rPr>
              <a:t>is possible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from</a:t>
            </a:r>
            <a:endParaRPr sz="1800" dirty="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one of </a:t>
            </a:r>
            <a:r>
              <a:rPr sz="1800" spc="-5" dirty="0">
                <a:latin typeface="Arial"/>
                <a:cs typeface="Arial"/>
              </a:rPr>
              <a:t>these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centers.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62865" marR="5080" indent="-508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•Another </a:t>
            </a:r>
            <a:r>
              <a:rPr sz="1800" spc="-5" dirty="0">
                <a:latin typeface="Arial"/>
                <a:cs typeface="Arial"/>
              </a:rPr>
              <a:t>important factor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be taken </a:t>
            </a:r>
            <a:r>
              <a:rPr sz="1800" dirty="0">
                <a:latin typeface="Arial"/>
                <a:cs typeface="Arial"/>
              </a:rPr>
              <a:t>into </a:t>
            </a:r>
            <a:r>
              <a:rPr sz="1800" spc="-5" dirty="0">
                <a:latin typeface="Arial"/>
                <a:cs typeface="Arial"/>
              </a:rPr>
              <a:t>account </a:t>
            </a:r>
            <a:r>
              <a:rPr sz="1800" dirty="0">
                <a:latin typeface="Arial"/>
                <a:cs typeface="Arial"/>
              </a:rPr>
              <a:t>is that </a:t>
            </a:r>
            <a:r>
              <a:rPr sz="1800" spc="-5" dirty="0">
                <a:latin typeface="Arial"/>
                <a:cs typeface="Arial"/>
              </a:rPr>
              <a:t>some customers  </a:t>
            </a:r>
            <a:r>
              <a:rPr sz="1800" dirty="0">
                <a:latin typeface="Arial"/>
                <a:cs typeface="Arial"/>
              </a:rPr>
              <a:t>might be </a:t>
            </a:r>
            <a:r>
              <a:rPr sz="1800" spc="-5" dirty="0">
                <a:latin typeface="Arial"/>
                <a:cs typeface="Arial"/>
              </a:rPr>
              <a:t>preferred customers </a:t>
            </a:r>
            <a:r>
              <a:rPr sz="1800" dirty="0">
                <a:latin typeface="Arial"/>
                <a:cs typeface="Arial"/>
              </a:rPr>
              <a:t>and if </a:t>
            </a:r>
            <a:r>
              <a:rPr sz="1800" spc="-5" dirty="0">
                <a:latin typeface="Arial"/>
                <a:cs typeface="Arial"/>
              </a:rPr>
              <a:t>availability check </a:t>
            </a:r>
            <a:r>
              <a:rPr sz="1800" dirty="0">
                <a:latin typeface="Arial"/>
                <a:cs typeface="Arial"/>
              </a:rPr>
              <a:t>fails, </a:t>
            </a:r>
            <a:r>
              <a:rPr sz="1800" spc="-5" dirty="0">
                <a:latin typeface="Arial"/>
                <a:cs typeface="Arial"/>
              </a:rPr>
              <a:t>provision  </a:t>
            </a:r>
            <a:r>
              <a:rPr sz="1800" dirty="0">
                <a:latin typeface="Arial"/>
                <a:cs typeface="Arial"/>
              </a:rPr>
              <a:t>should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place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release </a:t>
            </a:r>
            <a:r>
              <a:rPr sz="1800" dirty="0">
                <a:latin typeface="Arial"/>
                <a:cs typeface="Arial"/>
              </a:rPr>
              <a:t>goods </a:t>
            </a:r>
            <a:r>
              <a:rPr sz="1800" spc="-5" dirty="0">
                <a:latin typeface="Arial"/>
                <a:cs typeface="Arial"/>
              </a:rPr>
              <a:t>already </a:t>
            </a:r>
            <a:r>
              <a:rPr sz="1800" spc="-10" dirty="0">
                <a:latin typeface="Arial"/>
                <a:cs typeface="Arial"/>
              </a:rPr>
              <a:t>reserved </a:t>
            </a:r>
            <a:r>
              <a:rPr sz="1800" spc="-5" dirty="0">
                <a:latin typeface="Arial"/>
                <a:cs typeface="Arial"/>
              </a:rPr>
              <a:t>for some customer  order.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98406" y="1132985"/>
            <a:ext cx="2500630" cy="2506980"/>
          </a:xfrm>
          <a:custGeom>
            <a:avLst/>
            <a:gdLst/>
            <a:ahLst/>
            <a:cxnLst/>
            <a:rect l="l" t="t" r="r" b="b"/>
            <a:pathLst>
              <a:path w="2500629" h="2506980">
                <a:moveTo>
                  <a:pt x="2192644" y="0"/>
                </a:moveTo>
                <a:lnTo>
                  <a:pt x="311068" y="0"/>
                </a:lnTo>
                <a:lnTo>
                  <a:pt x="250372" y="5084"/>
                </a:lnTo>
                <a:lnTo>
                  <a:pt x="192204" y="22809"/>
                </a:lnTo>
                <a:lnTo>
                  <a:pt x="139094" y="53246"/>
                </a:lnTo>
                <a:lnTo>
                  <a:pt x="91043" y="91274"/>
                </a:lnTo>
                <a:lnTo>
                  <a:pt x="53110" y="139435"/>
                </a:lnTo>
                <a:lnTo>
                  <a:pt x="22762" y="192646"/>
                </a:lnTo>
                <a:lnTo>
                  <a:pt x="5057" y="250942"/>
                </a:lnTo>
                <a:lnTo>
                  <a:pt x="0" y="311780"/>
                </a:lnTo>
                <a:lnTo>
                  <a:pt x="0" y="2197706"/>
                </a:lnTo>
                <a:lnTo>
                  <a:pt x="5057" y="2258544"/>
                </a:lnTo>
                <a:lnTo>
                  <a:pt x="22762" y="2316846"/>
                </a:lnTo>
                <a:lnTo>
                  <a:pt x="53110" y="2370075"/>
                </a:lnTo>
                <a:lnTo>
                  <a:pt x="91043" y="2418237"/>
                </a:lnTo>
                <a:lnTo>
                  <a:pt x="139094" y="2456261"/>
                </a:lnTo>
                <a:lnTo>
                  <a:pt x="192204" y="2484144"/>
                </a:lnTo>
                <a:lnTo>
                  <a:pt x="250372" y="2501888"/>
                </a:lnTo>
                <a:lnTo>
                  <a:pt x="311068" y="2506957"/>
                </a:lnTo>
                <a:lnTo>
                  <a:pt x="2192644" y="2506957"/>
                </a:lnTo>
                <a:lnTo>
                  <a:pt x="2253368" y="2501888"/>
                </a:lnTo>
                <a:lnTo>
                  <a:pt x="2311518" y="2484144"/>
                </a:lnTo>
                <a:lnTo>
                  <a:pt x="2364625" y="2456261"/>
                </a:lnTo>
                <a:lnTo>
                  <a:pt x="2412690" y="2418237"/>
                </a:lnTo>
                <a:lnTo>
                  <a:pt x="2450634" y="2370075"/>
                </a:lnTo>
                <a:lnTo>
                  <a:pt x="2456698" y="2359938"/>
                </a:lnTo>
                <a:lnTo>
                  <a:pt x="311068" y="2359938"/>
                </a:lnTo>
                <a:lnTo>
                  <a:pt x="278191" y="2357403"/>
                </a:lnTo>
                <a:lnTo>
                  <a:pt x="220024" y="2332054"/>
                </a:lnTo>
                <a:lnTo>
                  <a:pt x="177030" y="2288963"/>
                </a:lnTo>
                <a:lnTo>
                  <a:pt x="151739" y="2230660"/>
                </a:lnTo>
                <a:lnTo>
                  <a:pt x="149211" y="2197706"/>
                </a:lnTo>
                <a:lnTo>
                  <a:pt x="149211" y="311780"/>
                </a:lnTo>
                <a:lnTo>
                  <a:pt x="161856" y="248435"/>
                </a:lnTo>
                <a:lnTo>
                  <a:pt x="194733" y="195189"/>
                </a:lnTo>
                <a:lnTo>
                  <a:pt x="232669" y="167294"/>
                </a:lnTo>
                <a:lnTo>
                  <a:pt x="278191" y="149569"/>
                </a:lnTo>
                <a:lnTo>
                  <a:pt x="295894" y="147027"/>
                </a:lnTo>
                <a:lnTo>
                  <a:pt x="2455926" y="147027"/>
                </a:lnTo>
                <a:lnTo>
                  <a:pt x="2450634" y="136893"/>
                </a:lnTo>
                <a:lnTo>
                  <a:pt x="2412690" y="91274"/>
                </a:lnTo>
                <a:lnTo>
                  <a:pt x="2367164" y="53246"/>
                </a:lnTo>
                <a:lnTo>
                  <a:pt x="2314057" y="25351"/>
                </a:lnTo>
                <a:lnTo>
                  <a:pt x="2255872" y="5084"/>
                </a:lnTo>
                <a:lnTo>
                  <a:pt x="2192644" y="0"/>
                </a:lnTo>
                <a:close/>
              </a:path>
              <a:path w="2500629" h="2506980">
                <a:moveTo>
                  <a:pt x="2455926" y="147027"/>
                </a:moveTo>
                <a:lnTo>
                  <a:pt x="2207843" y="147027"/>
                </a:lnTo>
                <a:lnTo>
                  <a:pt x="2225545" y="149569"/>
                </a:lnTo>
                <a:lnTo>
                  <a:pt x="2255872" y="159703"/>
                </a:lnTo>
                <a:lnTo>
                  <a:pt x="2268532" y="167294"/>
                </a:lnTo>
                <a:lnTo>
                  <a:pt x="2283695" y="174921"/>
                </a:lnTo>
                <a:lnTo>
                  <a:pt x="2308979" y="195189"/>
                </a:lnTo>
                <a:lnTo>
                  <a:pt x="2329220" y="220541"/>
                </a:lnTo>
                <a:lnTo>
                  <a:pt x="2344384" y="248435"/>
                </a:lnTo>
                <a:lnTo>
                  <a:pt x="2352001" y="278836"/>
                </a:lnTo>
                <a:lnTo>
                  <a:pt x="2354505" y="311780"/>
                </a:lnTo>
                <a:lnTo>
                  <a:pt x="2354505" y="2197706"/>
                </a:lnTo>
                <a:lnTo>
                  <a:pt x="2344384" y="2258544"/>
                </a:lnTo>
                <a:lnTo>
                  <a:pt x="2308979" y="2311776"/>
                </a:lnTo>
                <a:lnTo>
                  <a:pt x="2283695" y="2332054"/>
                </a:lnTo>
                <a:lnTo>
                  <a:pt x="2268532" y="2342191"/>
                </a:lnTo>
                <a:lnTo>
                  <a:pt x="2255872" y="2347262"/>
                </a:lnTo>
                <a:lnTo>
                  <a:pt x="2225545" y="2357403"/>
                </a:lnTo>
                <a:lnTo>
                  <a:pt x="2207843" y="2359938"/>
                </a:lnTo>
                <a:lnTo>
                  <a:pt x="2456698" y="2359938"/>
                </a:lnTo>
                <a:lnTo>
                  <a:pt x="2480960" y="2316846"/>
                </a:lnTo>
                <a:lnTo>
                  <a:pt x="2498663" y="2258544"/>
                </a:lnTo>
                <a:lnTo>
                  <a:pt x="2500637" y="2234888"/>
                </a:lnTo>
                <a:lnTo>
                  <a:pt x="2500637" y="273066"/>
                </a:lnTo>
                <a:lnTo>
                  <a:pt x="2498663" y="248435"/>
                </a:lnTo>
                <a:lnTo>
                  <a:pt x="2478421" y="190104"/>
                </a:lnTo>
                <a:lnTo>
                  <a:pt x="2455926" y="147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4512" y="2695017"/>
            <a:ext cx="2289175" cy="309245"/>
          </a:xfrm>
          <a:custGeom>
            <a:avLst/>
            <a:gdLst/>
            <a:ahLst/>
            <a:cxnLst/>
            <a:rect l="l" t="t" r="r" b="b"/>
            <a:pathLst>
              <a:path w="2289175" h="309244">
                <a:moveTo>
                  <a:pt x="2288749" y="0"/>
                </a:moveTo>
                <a:lnTo>
                  <a:pt x="0" y="0"/>
                </a:lnTo>
                <a:lnTo>
                  <a:pt x="0" y="309251"/>
                </a:lnTo>
                <a:lnTo>
                  <a:pt x="2230599" y="309251"/>
                </a:lnTo>
                <a:lnTo>
                  <a:pt x="2288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15558" y="1052091"/>
            <a:ext cx="179705" cy="198120"/>
          </a:xfrm>
          <a:custGeom>
            <a:avLst/>
            <a:gdLst/>
            <a:ahLst/>
            <a:cxnLst/>
            <a:rect l="l" t="t" r="r" b="b"/>
            <a:pathLst>
              <a:path w="179704" h="198119">
                <a:moveTo>
                  <a:pt x="179563" y="0"/>
                </a:moveTo>
                <a:lnTo>
                  <a:pt x="0" y="131809"/>
                </a:lnTo>
                <a:lnTo>
                  <a:pt x="10120" y="139400"/>
                </a:lnTo>
                <a:lnTo>
                  <a:pt x="22780" y="147027"/>
                </a:lnTo>
                <a:lnTo>
                  <a:pt x="32865" y="154618"/>
                </a:lnTo>
                <a:lnTo>
                  <a:pt x="42986" y="164752"/>
                </a:lnTo>
                <a:lnTo>
                  <a:pt x="63227" y="179970"/>
                </a:lnTo>
                <a:lnTo>
                  <a:pt x="73348" y="190104"/>
                </a:lnTo>
                <a:lnTo>
                  <a:pt x="83469" y="197696"/>
                </a:lnTo>
                <a:lnTo>
                  <a:pt x="179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0762" y="1575658"/>
            <a:ext cx="212725" cy="124460"/>
          </a:xfrm>
          <a:custGeom>
            <a:avLst/>
            <a:gdLst/>
            <a:ahLst/>
            <a:cxnLst/>
            <a:rect l="l" t="t" r="r" b="b"/>
            <a:pathLst>
              <a:path w="212725" h="124459">
                <a:moveTo>
                  <a:pt x="212428" y="0"/>
                </a:moveTo>
                <a:lnTo>
                  <a:pt x="0" y="30436"/>
                </a:lnTo>
                <a:lnTo>
                  <a:pt x="30362" y="98865"/>
                </a:lnTo>
                <a:lnTo>
                  <a:pt x="37943" y="124217"/>
                </a:lnTo>
                <a:lnTo>
                  <a:pt x="212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0833" y="1460223"/>
            <a:ext cx="202565" cy="165100"/>
          </a:xfrm>
          <a:custGeom>
            <a:avLst/>
            <a:gdLst/>
            <a:ahLst/>
            <a:cxnLst/>
            <a:rect l="l" t="t" r="r" b="b"/>
            <a:pathLst>
              <a:path w="202565" h="165100">
                <a:moveTo>
                  <a:pt x="202343" y="0"/>
                </a:moveTo>
                <a:lnTo>
                  <a:pt x="0" y="81105"/>
                </a:lnTo>
                <a:lnTo>
                  <a:pt x="17702" y="101372"/>
                </a:lnTo>
                <a:lnTo>
                  <a:pt x="48064" y="141942"/>
                </a:lnTo>
                <a:lnTo>
                  <a:pt x="63227" y="164752"/>
                </a:lnTo>
                <a:lnTo>
                  <a:pt x="202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4133" y="2274878"/>
            <a:ext cx="531495" cy="532765"/>
          </a:xfrm>
          <a:custGeom>
            <a:avLst/>
            <a:gdLst/>
            <a:ahLst/>
            <a:cxnLst/>
            <a:rect l="l" t="t" r="r" b="b"/>
            <a:pathLst>
              <a:path w="531495" h="532764">
                <a:moveTo>
                  <a:pt x="265560" y="0"/>
                </a:moveTo>
                <a:lnTo>
                  <a:pt x="212453" y="5084"/>
                </a:lnTo>
                <a:lnTo>
                  <a:pt x="161850" y="20302"/>
                </a:lnTo>
                <a:lnTo>
                  <a:pt x="116324" y="45619"/>
                </a:lnTo>
                <a:lnTo>
                  <a:pt x="78416" y="78598"/>
                </a:lnTo>
                <a:lnTo>
                  <a:pt x="45525" y="116626"/>
                </a:lnTo>
                <a:lnTo>
                  <a:pt x="20234" y="162245"/>
                </a:lnTo>
                <a:lnTo>
                  <a:pt x="5060" y="212949"/>
                </a:lnTo>
                <a:lnTo>
                  <a:pt x="0" y="266160"/>
                </a:lnTo>
                <a:lnTo>
                  <a:pt x="2531" y="291512"/>
                </a:lnTo>
                <a:lnTo>
                  <a:pt x="5060" y="319406"/>
                </a:lnTo>
                <a:lnTo>
                  <a:pt x="12645" y="342216"/>
                </a:lnTo>
                <a:lnTo>
                  <a:pt x="20234" y="367568"/>
                </a:lnTo>
                <a:lnTo>
                  <a:pt x="30347" y="390378"/>
                </a:lnTo>
                <a:lnTo>
                  <a:pt x="60699" y="433455"/>
                </a:lnTo>
                <a:lnTo>
                  <a:pt x="98622" y="471483"/>
                </a:lnTo>
                <a:lnTo>
                  <a:pt x="141643" y="501919"/>
                </a:lnTo>
                <a:lnTo>
                  <a:pt x="189673" y="519645"/>
                </a:lnTo>
                <a:lnTo>
                  <a:pt x="212453" y="527271"/>
                </a:lnTo>
                <a:lnTo>
                  <a:pt x="240241" y="529778"/>
                </a:lnTo>
                <a:lnTo>
                  <a:pt x="265560" y="532321"/>
                </a:lnTo>
                <a:lnTo>
                  <a:pt x="290844" y="529778"/>
                </a:lnTo>
                <a:lnTo>
                  <a:pt x="369236" y="512053"/>
                </a:lnTo>
                <a:lnTo>
                  <a:pt x="414761" y="486701"/>
                </a:lnTo>
                <a:lnTo>
                  <a:pt x="455209" y="453758"/>
                </a:lnTo>
                <a:lnTo>
                  <a:pt x="488110" y="413187"/>
                </a:lnTo>
                <a:lnTo>
                  <a:pt x="513394" y="367568"/>
                </a:lnTo>
                <a:lnTo>
                  <a:pt x="526054" y="319406"/>
                </a:lnTo>
                <a:lnTo>
                  <a:pt x="531097" y="291512"/>
                </a:lnTo>
                <a:lnTo>
                  <a:pt x="531097" y="240808"/>
                </a:lnTo>
                <a:lnTo>
                  <a:pt x="520976" y="187597"/>
                </a:lnTo>
                <a:lnTo>
                  <a:pt x="488110" y="116626"/>
                </a:lnTo>
                <a:lnTo>
                  <a:pt x="455209" y="76055"/>
                </a:lnTo>
                <a:lnTo>
                  <a:pt x="414761" y="43112"/>
                </a:lnTo>
                <a:lnTo>
                  <a:pt x="369236" y="20302"/>
                </a:lnTo>
                <a:lnTo>
                  <a:pt x="318668" y="5084"/>
                </a:lnTo>
                <a:lnTo>
                  <a:pt x="265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23117" y="2404180"/>
            <a:ext cx="273685" cy="274320"/>
          </a:xfrm>
          <a:custGeom>
            <a:avLst/>
            <a:gdLst/>
            <a:ahLst/>
            <a:cxnLst/>
            <a:rect l="l" t="t" r="r" b="b"/>
            <a:pathLst>
              <a:path w="273684" h="274319">
                <a:moveTo>
                  <a:pt x="151739" y="0"/>
                </a:moveTo>
                <a:lnTo>
                  <a:pt x="123916" y="0"/>
                </a:lnTo>
                <a:lnTo>
                  <a:pt x="111257" y="2506"/>
                </a:lnTo>
                <a:lnTo>
                  <a:pt x="96093" y="5049"/>
                </a:lnTo>
                <a:lnTo>
                  <a:pt x="85973" y="10133"/>
                </a:lnTo>
                <a:lnTo>
                  <a:pt x="73348" y="17725"/>
                </a:lnTo>
                <a:lnTo>
                  <a:pt x="60688" y="22809"/>
                </a:lnTo>
                <a:lnTo>
                  <a:pt x="22745" y="60802"/>
                </a:lnTo>
                <a:lnTo>
                  <a:pt x="2538" y="111506"/>
                </a:lnTo>
                <a:lnTo>
                  <a:pt x="0" y="136858"/>
                </a:lnTo>
                <a:lnTo>
                  <a:pt x="2538" y="162210"/>
                </a:lnTo>
                <a:lnTo>
                  <a:pt x="22745" y="212914"/>
                </a:lnTo>
                <a:lnTo>
                  <a:pt x="50568" y="243315"/>
                </a:lnTo>
                <a:lnTo>
                  <a:pt x="73348" y="255991"/>
                </a:lnTo>
                <a:lnTo>
                  <a:pt x="85973" y="263618"/>
                </a:lnTo>
                <a:lnTo>
                  <a:pt x="96093" y="268667"/>
                </a:lnTo>
                <a:lnTo>
                  <a:pt x="111257" y="271209"/>
                </a:lnTo>
                <a:lnTo>
                  <a:pt x="123916" y="273752"/>
                </a:lnTo>
                <a:lnTo>
                  <a:pt x="136576" y="273752"/>
                </a:lnTo>
                <a:lnTo>
                  <a:pt x="164399" y="271209"/>
                </a:lnTo>
                <a:lnTo>
                  <a:pt x="212428" y="250942"/>
                </a:lnTo>
                <a:lnTo>
                  <a:pt x="250372" y="212914"/>
                </a:lnTo>
                <a:lnTo>
                  <a:pt x="270614" y="164752"/>
                </a:lnTo>
                <a:lnTo>
                  <a:pt x="273117" y="136858"/>
                </a:lnTo>
                <a:lnTo>
                  <a:pt x="270614" y="111506"/>
                </a:lnTo>
                <a:lnTo>
                  <a:pt x="250372" y="60802"/>
                </a:lnTo>
                <a:lnTo>
                  <a:pt x="222549" y="30401"/>
                </a:lnTo>
                <a:lnTo>
                  <a:pt x="202308" y="17725"/>
                </a:lnTo>
                <a:lnTo>
                  <a:pt x="189683" y="10133"/>
                </a:lnTo>
                <a:lnTo>
                  <a:pt x="177024" y="5049"/>
                </a:lnTo>
                <a:lnTo>
                  <a:pt x="1517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3252" y="2267286"/>
            <a:ext cx="467995" cy="469265"/>
          </a:xfrm>
          <a:custGeom>
            <a:avLst/>
            <a:gdLst/>
            <a:ahLst/>
            <a:cxnLst/>
            <a:rect l="l" t="t" r="r" b="b"/>
            <a:pathLst>
              <a:path w="467995" h="469264">
                <a:moveTo>
                  <a:pt x="257954" y="0"/>
                </a:moveTo>
                <a:lnTo>
                  <a:pt x="235209" y="0"/>
                </a:lnTo>
                <a:lnTo>
                  <a:pt x="187144" y="5049"/>
                </a:lnTo>
                <a:lnTo>
                  <a:pt x="144158" y="17725"/>
                </a:lnTo>
                <a:lnTo>
                  <a:pt x="103710" y="40570"/>
                </a:lnTo>
                <a:lnTo>
                  <a:pt x="68305" y="68429"/>
                </a:lnTo>
                <a:lnTo>
                  <a:pt x="40482" y="101372"/>
                </a:lnTo>
                <a:lnTo>
                  <a:pt x="17702" y="141942"/>
                </a:lnTo>
                <a:lnTo>
                  <a:pt x="5077" y="185055"/>
                </a:lnTo>
                <a:lnTo>
                  <a:pt x="0" y="233217"/>
                </a:lnTo>
                <a:lnTo>
                  <a:pt x="5077" y="278836"/>
                </a:lnTo>
                <a:lnTo>
                  <a:pt x="17702" y="324456"/>
                </a:lnTo>
                <a:lnTo>
                  <a:pt x="40482" y="365026"/>
                </a:lnTo>
                <a:lnTo>
                  <a:pt x="68305" y="400511"/>
                </a:lnTo>
                <a:lnTo>
                  <a:pt x="103710" y="428370"/>
                </a:lnTo>
                <a:lnTo>
                  <a:pt x="144158" y="451180"/>
                </a:lnTo>
                <a:lnTo>
                  <a:pt x="212464" y="468941"/>
                </a:lnTo>
                <a:lnTo>
                  <a:pt x="257954" y="468941"/>
                </a:lnTo>
                <a:lnTo>
                  <a:pt x="303479" y="458807"/>
                </a:lnTo>
                <a:lnTo>
                  <a:pt x="346501" y="441046"/>
                </a:lnTo>
                <a:lnTo>
                  <a:pt x="381906" y="415694"/>
                </a:lnTo>
                <a:lnTo>
                  <a:pt x="429935" y="365026"/>
                </a:lnTo>
                <a:lnTo>
                  <a:pt x="450177" y="324456"/>
                </a:lnTo>
                <a:lnTo>
                  <a:pt x="462836" y="278836"/>
                </a:lnTo>
                <a:lnTo>
                  <a:pt x="467879" y="233217"/>
                </a:lnTo>
                <a:lnTo>
                  <a:pt x="462836" y="187562"/>
                </a:lnTo>
                <a:lnTo>
                  <a:pt x="450177" y="141942"/>
                </a:lnTo>
                <a:lnTo>
                  <a:pt x="429935" y="103914"/>
                </a:lnTo>
                <a:lnTo>
                  <a:pt x="399609" y="68429"/>
                </a:lnTo>
                <a:lnTo>
                  <a:pt x="364204" y="38027"/>
                </a:lnTo>
                <a:lnTo>
                  <a:pt x="326260" y="17725"/>
                </a:lnTo>
                <a:lnTo>
                  <a:pt x="257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9707" y="2394011"/>
            <a:ext cx="215265" cy="215900"/>
          </a:xfrm>
          <a:custGeom>
            <a:avLst/>
            <a:gdLst/>
            <a:ahLst/>
            <a:cxnLst/>
            <a:rect l="l" t="t" r="r" b="b"/>
            <a:pathLst>
              <a:path w="215265" h="215900">
                <a:moveTo>
                  <a:pt x="118874" y="0"/>
                </a:moveTo>
                <a:lnTo>
                  <a:pt x="98632" y="0"/>
                </a:lnTo>
                <a:lnTo>
                  <a:pt x="86008" y="2542"/>
                </a:lnTo>
                <a:lnTo>
                  <a:pt x="48064" y="17760"/>
                </a:lnTo>
                <a:lnTo>
                  <a:pt x="20241" y="48161"/>
                </a:lnTo>
                <a:lnTo>
                  <a:pt x="2538" y="86189"/>
                </a:lnTo>
                <a:lnTo>
                  <a:pt x="0" y="106492"/>
                </a:lnTo>
                <a:lnTo>
                  <a:pt x="2538" y="129302"/>
                </a:lnTo>
                <a:lnTo>
                  <a:pt x="20241" y="167294"/>
                </a:lnTo>
                <a:lnTo>
                  <a:pt x="48064" y="195189"/>
                </a:lnTo>
                <a:lnTo>
                  <a:pt x="58185" y="202815"/>
                </a:lnTo>
                <a:lnTo>
                  <a:pt x="68270" y="205322"/>
                </a:lnTo>
                <a:lnTo>
                  <a:pt x="75887" y="210407"/>
                </a:lnTo>
                <a:lnTo>
                  <a:pt x="86008" y="212949"/>
                </a:lnTo>
                <a:lnTo>
                  <a:pt x="98632" y="215456"/>
                </a:lnTo>
                <a:lnTo>
                  <a:pt x="108753" y="215456"/>
                </a:lnTo>
                <a:lnTo>
                  <a:pt x="149201" y="207865"/>
                </a:lnTo>
                <a:lnTo>
                  <a:pt x="184605" y="182513"/>
                </a:lnTo>
                <a:lnTo>
                  <a:pt x="207386" y="149569"/>
                </a:lnTo>
                <a:lnTo>
                  <a:pt x="214967" y="106492"/>
                </a:lnTo>
                <a:lnTo>
                  <a:pt x="212428" y="86189"/>
                </a:lnTo>
                <a:lnTo>
                  <a:pt x="197265" y="48161"/>
                </a:lnTo>
                <a:lnTo>
                  <a:pt x="166903" y="17760"/>
                </a:lnTo>
                <a:lnTo>
                  <a:pt x="159321" y="12675"/>
                </a:lnTo>
                <a:lnTo>
                  <a:pt x="149201" y="7626"/>
                </a:lnTo>
                <a:lnTo>
                  <a:pt x="1188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06586" y="248782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63227" y="0"/>
                </a:moveTo>
                <a:lnTo>
                  <a:pt x="42986" y="0"/>
                </a:lnTo>
                <a:lnTo>
                  <a:pt x="32865" y="2506"/>
                </a:lnTo>
                <a:lnTo>
                  <a:pt x="22745" y="7591"/>
                </a:lnTo>
                <a:lnTo>
                  <a:pt x="7581" y="22809"/>
                </a:lnTo>
                <a:lnTo>
                  <a:pt x="5042" y="32943"/>
                </a:lnTo>
                <a:lnTo>
                  <a:pt x="0" y="43077"/>
                </a:lnTo>
                <a:lnTo>
                  <a:pt x="0" y="63344"/>
                </a:lnTo>
                <a:lnTo>
                  <a:pt x="5042" y="73478"/>
                </a:lnTo>
                <a:lnTo>
                  <a:pt x="7581" y="83647"/>
                </a:lnTo>
                <a:lnTo>
                  <a:pt x="22745" y="98830"/>
                </a:lnTo>
                <a:lnTo>
                  <a:pt x="32865" y="101372"/>
                </a:lnTo>
                <a:lnTo>
                  <a:pt x="42986" y="106457"/>
                </a:lnTo>
                <a:lnTo>
                  <a:pt x="53107" y="106457"/>
                </a:lnTo>
                <a:lnTo>
                  <a:pt x="73313" y="101372"/>
                </a:lnTo>
                <a:lnTo>
                  <a:pt x="91015" y="91238"/>
                </a:lnTo>
                <a:lnTo>
                  <a:pt x="101136" y="73478"/>
                </a:lnTo>
                <a:lnTo>
                  <a:pt x="106214" y="53210"/>
                </a:lnTo>
                <a:lnTo>
                  <a:pt x="106214" y="43077"/>
                </a:lnTo>
                <a:lnTo>
                  <a:pt x="103675" y="32943"/>
                </a:lnTo>
                <a:lnTo>
                  <a:pt x="98632" y="22809"/>
                </a:lnTo>
                <a:lnTo>
                  <a:pt x="83434" y="7591"/>
                </a:lnTo>
                <a:lnTo>
                  <a:pt x="73313" y="2506"/>
                </a:lnTo>
                <a:lnTo>
                  <a:pt x="63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9640" y="1205186"/>
            <a:ext cx="217804" cy="223520"/>
          </a:xfrm>
          <a:custGeom>
            <a:avLst/>
            <a:gdLst/>
            <a:ahLst/>
            <a:cxnLst/>
            <a:rect l="l" t="t" r="r" b="b"/>
            <a:pathLst>
              <a:path w="217804" h="223519">
                <a:moveTo>
                  <a:pt x="111292" y="0"/>
                </a:moveTo>
                <a:lnTo>
                  <a:pt x="68270" y="7591"/>
                </a:lnTo>
                <a:lnTo>
                  <a:pt x="32865" y="32943"/>
                </a:lnTo>
                <a:lnTo>
                  <a:pt x="7581" y="68429"/>
                </a:lnTo>
                <a:lnTo>
                  <a:pt x="0" y="111541"/>
                </a:lnTo>
                <a:lnTo>
                  <a:pt x="2538" y="134351"/>
                </a:lnTo>
                <a:lnTo>
                  <a:pt x="17702" y="172379"/>
                </a:lnTo>
                <a:lnTo>
                  <a:pt x="48064" y="202780"/>
                </a:lnTo>
                <a:lnTo>
                  <a:pt x="88512" y="220541"/>
                </a:lnTo>
                <a:lnTo>
                  <a:pt x="111292" y="223083"/>
                </a:lnTo>
                <a:lnTo>
                  <a:pt x="134037" y="220541"/>
                </a:lnTo>
                <a:lnTo>
                  <a:pt x="171981" y="202780"/>
                </a:lnTo>
                <a:lnTo>
                  <a:pt x="199804" y="172379"/>
                </a:lnTo>
                <a:lnTo>
                  <a:pt x="214967" y="134351"/>
                </a:lnTo>
                <a:lnTo>
                  <a:pt x="217506" y="111541"/>
                </a:lnTo>
                <a:lnTo>
                  <a:pt x="214967" y="88731"/>
                </a:lnTo>
                <a:lnTo>
                  <a:pt x="199804" y="50703"/>
                </a:lnTo>
                <a:lnTo>
                  <a:pt x="171981" y="20267"/>
                </a:lnTo>
                <a:lnTo>
                  <a:pt x="134037" y="2542"/>
                </a:lnTo>
                <a:lnTo>
                  <a:pt x="111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9643" y="1316692"/>
            <a:ext cx="0" cy="702310"/>
          </a:xfrm>
          <a:custGeom>
            <a:avLst/>
            <a:gdLst/>
            <a:ahLst/>
            <a:cxnLst/>
            <a:rect l="l" t="t" r="r" b="b"/>
            <a:pathLst>
              <a:path h="702310">
                <a:moveTo>
                  <a:pt x="0" y="0"/>
                </a:moveTo>
                <a:lnTo>
                  <a:pt x="0" y="702158"/>
                </a:lnTo>
              </a:path>
            </a:pathLst>
          </a:custGeom>
          <a:ln w="27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22300" y="1907344"/>
            <a:ext cx="192405" cy="195580"/>
          </a:xfrm>
          <a:custGeom>
            <a:avLst/>
            <a:gdLst/>
            <a:ahLst/>
            <a:cxnLst/>
            <a:rect l="l" t="t" r="r" b="b"/>
            <a:pathLst>
              <a:path w="192404" h="195580">
                <a:moveTo>
                  <a:pt x="96093" y="0"/>
                </a:moveTo>
                <a:lnTo>
                  <a:pt x="58149" y="7591"/>
                </a:lnTo>
                <a:lnTo>
                  <a:pt x="15163" y="43077"/>
                </a:lnTo>
                <a:lnTo>
                  <a:pt x="0" y="96323"/>
                </a:lnTo>
                <a:lnTo>
                  <a:pt x="2503" y="116590"/>
                </a:lnTo>
                <a:lnTo>
                  <a:pt x="27787" y="167294"/>
                </a:lnTo>
                <a:lnTo>
                  <a:pt x="75852" y="192646"/>
                </a:lnTo>
                <a:lnTo>
                  <a:pt x="96093" y="195189"/>
                </a:lnTo>
                <a:lnTo>
                  <a:pt x="116335" y="192646"/>
                </a:lnTo>
                <a:lnTo>
                  <a:pt x="151739" y="177428"/>
                </a:lnTo>
                <a:lnTo>
                  <a:pt x="184605" y="134351"/>
                </a:lnTo>
                <a:lnTo>
                  <a:pt x="192187" y="96323"/>
                </a:lnTo>
                <a:lnTo>
                  <a:pt x="189648" y="76020"/>
                </a:lnTo>
                <a:lnTo>
                  <a:pt x="164364" y="27858"/>
                </a:lnTo>
                <a:lnTo>
                  <a:pt x="116335" y="2542"/>
                </a:lnTo>
                <a:lnTo>
                  <a:pt x="96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12179" y="2051830"/>
            <a:ext cx="233045" cy="334645"/>
          </a:xfrm>
          <a:custGeom>
            <a:avLst/>
            <a:gdLst/>
            <a:ahLst/>
            <a:cxnLst/>
            <a:rect l="l" t="t" r="r" b="b"/>
            <a:pathLst>
              <a:path w="233045" h="334644">
                <a:moveTo>
                  <a:pt x="118838" y="0"/>
                </a:moveTo>
                <a:lnTo>
                  <a:pt x="106214" y="0"/>
                </a:lnTo>
                <a:lnTo>
                  <a:pt x="96093" y="5049"/>
                </a:lnTo>
                <a:lnTo>
                  <a:pt x="85973" y="12675"/>
                </a:lnTo>
                <a:lnTo>
                  <a:pt x="80930" y="22809"/>
                </a:lnTo>
                <a:lnTo>
                  <a:pt x="80930" y="68429"/>
                </a:lnTo>
                <a:lnTo>
                  <a:pt x="73313" y="91238"/>
                </a:lnTo>
                <a:lnTo>
                  <a:pt x="63227" y="106457"/>
                </a:lnTo>
                <a:lnTo>
                  <a:pt x="58149" y="111541"/>
                </a:lnTo>
                <a:lnTo>
                  <a:pt x="35404" y="129266"/>
                </a:lnTo>
                <a:lnTo>
                  <a:pt x="15163" y="154618"/>
                </a:lnTo>
                <a:lnTo>
                  <a:pt x="5042" y="182513"/>
                </a:lnTo>
                <a:lnTo>
                  <a:pt x="0" y="212914"/>
                </a:lnTo>
                <a:lnTo>
                  <a:pt x="2503" y="238266"/>
                </a:lnTo>
                <a:lnTo>
                  <a:pt x="10120" y="258533"/>
                </a:lnTo>
                <a:lnTo>
                  <a:pt x="20206" y="281343"/>
                </a:lnTo>
                <a:lnTo>
                  <a:pt x="35404" y="299104"/>
                </a:lnTo>
                <a:lnTo>
                  <a:pt x="45525" y="306695"/>
                </a:lnTo>
                <a:lnTo>
                  <a:pt x="53107" y="314322"/>
                </a:lnTo>
                <a:lnTo>
                  <a:pt x="63227" y="319371"/>
                </a:lnTo>
                <a:lnTo>
                  <a:pt x="75852" y="324456"/>
                </a:lnTo>
                <a:lnTo>
                  <a:pt x="85973" y="329505"/>
                </a:lnTo>
                <a:lnTo>
                  <a:pt x="96093" y="332047"/>
                </a:lnTo>
                <a:lnTo>
                  <a:pt x="108753" y="334589"/>
                </a:lnTo>
                <a:lnTo>
                  <a:pt x="131498" y="334589"/>
                </a:lnTo>
                <a:lnTo>
                  <a:pt x="189648" y="309237"/>
                </a:lnTo>
                <a:lnTo>
                  <a:pt x="215781" y="276294"/>
                </a:lnTo>
                <a:lnTo>
                  <a:pt x="118838" y="276294"/>
                </a:lnTo>
                <a:lnTo>
                  <a:pt x="108753" y="273752"/>
                </a:lnTo>
                <a:lnTo>
                  <a:pt x="68270" y="248400"/>
                </a:lnTo>
                <a:lnTo>
                  <a:pt x="58149" y="212914"/>
                </a:lnTo>
                <a:lnTo>
                  <a:pt x="60688" y="195189"/>
                </a:lnTo>
                <a:lnTo>
                  <a:pt x="68270" y="182513"/>
                </a:lnTo>
                <a:lnTo>
                  <a:pt x="78391" y="169837"/>
                </a:lnTo>
                <a:lnTo>
                  <a:pt x="91015" y="159703"/>
                </a:lnTo>
                <a:lnTo>
                  <a:pt x="101136" y="149534"/>
                </a:lnTo>
                <a:lnTo>
                  <a:pt x="121377" y="126724"/>
                </a:lnTo>
                <a:lnTo>
                  <a:pt x="139080" y="83647"/>
                </a:lnTo>
                <a:lnTo>
                  <a:pt x="141619" y="25351"/>
                </a:lnTo>
                <a:lnTo>
                  <a:pt x="136541" y="12675"/>
                </a:lnTo>
                <a:lnTo>
                  <a:pt x="128959" y="5049"/>
                </a:lnTo>
                <a:lnTo>
                  <a:pt x="118838" y="0"/>
                </a:lnTo>
                <a:close/>
              </a:path>
              <a:path w="233045" h="334644">
                <a:moveTo>
                  <a:pt x="199769" y="162210"/>
                </a:moveTo>
                <a:lnTo>
                  <a:pt x="189648" y="164752"/>
                </a:lnTo>
                <a:lnTo>
                  <a:pt x="182066" y="172344"/>
                </a:lnTo>
                <a:lnTo>
                  <a:pt x="177024" y="182513"/>
                </a:lnTo>
                <a:lnTo>
                  <a:pt x="174485" y="195189"/>
                </a:lnTo>
                <a:lnTo>
                  <a:pt x="174485" y="215456"/>
                </a:lnTo>
                <a:lnTo>
                  <a:pt x="171946" y="230674"/>
                </a:lnTo>
                <a:lnTo>
                  <a:pt x="146662" y="266160"/>
                </a:lnTo>
                <a:lnTo>
                  <a:pt x="123916" y="276294"/>
                </a:lnTo>
                <a:lnTo>
                  <a:pt x="215781" y="276294"/>
                </a:lnTo>
                <a:lnTo>
                  <a:pt x="217471" y="273752"/>
                </a:lnTo>
                <a:lnTo>
                  <a:pt x="227592" y="248400"/>
                </a:lnTo>
                <a:lnTo>
                  <a:pt x="232670" y="220505"/>
                </a:lnTo>
                <a:lnTo>
                  <a:pt x="232670" y="190104"/>
                </a:lnTo>
                <a:lnTo>
                  <a:pt x="227592" y="179970"/>
                </a:lnTo>
                <a:lnTo>
                  <a:pt x="220010" y="169837"/>
                </a:lnTo>
                <a:lnTo>
                  <a:pt x="209889" y="164752"/>
                </a:lnTo>
                <a:lnTo>
                  <a:pt x="199769" y="1622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59254" y="1196264"/>
            <a:ext cx="1308100" cy="1264920"/>
          </a:xfrm>
          <a:custGeom>
            <a:avLst/>
            <a:gdLst/>
            <a:ahLst/>
            <a:cxnLst/>
            <a:rect l="l" t="t" r="r" b="b"/>
            <a:pathLst>
              <a:path w="1308100" h="1264920">
                <a:moveTo>
                  <a:pt x="225084" y="202815"/>
                </a:moveTo>
                <a:lnTo>
                  <a:pt x="60694" y="202815"/>
                </a:lnTo>
                <a:lnTo>
                  <a:pt x="60694" y="580482"/>
                </a:lnTo>
                <a:lnTo>
                  <a:pt x="0" y="610919"/>
                </a:lnTo>
                <a:lnTo>
                  <a:pt x="12644" y="722425"/>
                </a:lnTo>
                <a:lnTo>
                  <a:pt x="17701" y="722425"/>
                </a:lnTo>
                <a:lnTo>
                  <a:pt x="17701" y="1264880"/>
                </a:lnTo>
                <a:lnTo>
                  <a:pt x="209910" y="1264880"/>
                </a:lnTo>
                <a:lnTo>
                  <a:pt x="209910" y="1257289"/>
                </a:lnTo>
                <a:lnTo>
                  <a:pt x="214966" y="1193909"/>
                </a:lnTo>
                <a:lnTo>
                  <a:pt x="235197" y="1135613"/>
                </a:lnTo>
                <a:lnTo>
                  <a:pt x="263017" y="1082402"/>
                </a:lnTo>
                <a:lnTo>
                  <a:pt x="300954" y="1036748"/>
                </a:lnTo>
                <a:lnTo>
                  <a:pt x="346479" y="998720"/>
                </a:lnTo>
                <a:lnTo>
                  <a:pt x="399586" y="970861"/>
                </a:lnTo>
                <a:lnTo>
                  <a:pt x="457736" y="950558"/>
                </a:lnTo>
                <a:lnTo>
                  <a:pt x="520964" y="945509"/>
                </a:lnTo>
                <a:lnTo>
                  <a:pt x="983801" y="945509"/>
                </a:lnTo>
                <a:lnTo>
                  <a:pt x="983801" y="641320"/>
                </a:lnTo>
                <a:lnTo>
                  <a:pt x="500758" y="641320"/>
                </a:lnTo>
                <a:lnTo>
                  <a:pt x="693646" y="501919"/>
                </a:lnTo>
                <a:lnTo>
                  <a:pt x="225084" y="501919"/>
                </a:lnTo>
                <a:lnTo>
                  <a:pt x="225084" y="202815"/>
                </a:lnTo>
                <a:close/>
              </a:path>
              <a:path w="1308100" h="1264920">
                <a:moveTo>
                  <a:pt x="983801" y="945509"/>
                </a:moveTo>
                <a:lnTo>
                  <a:pt x="520964" y="945509"/>
                </a:lnTo>
                <a:lnTo>
                  <a:pt x="584192" y="950558"/>
                </a:lnTo>
                <a:lnTo>
                  <a:pt x="642377" y="970861"/>
                </a:lnTo>
                <a:lnTo>
                  <a:pt x="695485" y="998720"/>
                </a:lnTo>
                <a:lnTo>
                  <a:pt x="741010" y="1036748"/>
                </a:lnTo>
                <a:lnTo>
                  <a:pt x="778954" y="1082402"/>
                </a:lnTo>
                <a:lnTo>
                  <a:pt x="806742" y="1135613"/>
                </a:lnTo>
                <a:lnTo>
                  <a:pt x="826983" y="1193909"/>
                </a:lnTo>
                <a:lnTo>
                  <a:pt x="832061" y="1257289"/>
                </a:lnTo>
                <a:lnTo>
                  <a:pt x="832061" y="1264880"/>
                </a:lnTo>
                <a:lnTo>
                  <a:pt x="983801" y="1264880"/>
                </a:lnTo>
                <a:lnTo>
                  <a:pt x="983801" y="1262373"/>
                </a:lnTo>
                <a:lnTo>
                  <a:pt x="1072313" y="1262373"/>
                </a:lnTo>
                <a:lnTo>
                  <a:pt x="1072313" y="1072233"/>
                </a:lnTo>
                <a:lnTo>
                  <a:pt x="983801" y="1072233"/>
                </a:lnTo>
                <a:lnTo>
                  <a:pt x="983801" y="945509"/>
                </a:lnTo>
                <a:close/>
              </a:path>
              <a:path w="1308100" h="1264920">
                <a:moveTo>
                  <a:pt x="1269579" y="0"/>
                </a:moveTo>
                <a:lnTo>
                  <a:pt x="225084" y="501919"/>
                </a:lnTo>
                <a:lnTo>
                  <a:pt x="693646" y="501919"/>
                </a:lnTo>
                <a:lnTo>
                  <a:pt x="1307487" y="58295"/>
                </a:lnTo>
                <a:lnTo>
                  <a:pt x="1269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0450" y="1278700"/>
            <a:ext cx="78740" cy="76200"/>
          </a:xfrm>
          <a:custGeom>
            <a:avLst/>
            <a:gdLst/>
            <a:ahLst/>
            <a:cxnLst/>
            <a:rect l="l" t="t" r="r" b="b"/>
            <a:pathLst>
              <a:path w="78740" h="76200">
                <a:moveTo>
                  <a:pt x="40482" y="0"/>
                </a:moveTo>
                <a:lnTo>
                  <a:pt x="25284" y="2542"/>
                </a:lnTo>
                <a:lnTo>
                  <a:pt x="12659" y="10133"/>
                </a:lnTo>
                <a:lnTo>
                  <a:pt x="2538" y="22809"/>
                </a:lnTo>
                <a:lnTo>
                  <a:pt x="0" y="38027"/>
                </a:lnTo>
                <a:lnTo>
                  <a:pt x="2538" y="53210"/>
                </a:lnTo>
                <a:lnTo>
                  <a:pt x="12659" y="65886"/>
                </a:lnTo>
                <a:lnTo>
                  <a:pt x="25284" y="73513"/>
                </a:lnTo>
                <a:lnTo>
                  <a:pt x="40482" y="76055"/>
                </a:lnTo>
                <a:lnTo>
                  <a:pt x="55646" y="73513"/>
                </a:lnTo>
                <a:lnTo>
                  <a:pt x="68270" y="65886"/>
                </a:lnTo>
                <a:lnTo>
                  <a:pt x="75887" y="53210"/>
                </a:lnTo>
                <a:lnTo>
                  <a:pt x="78391" y="38027"/>
                </a:lnTo>
                <a:lnTo>
                  <a:pt x="75887" y="22809"/>
                </a:lnTo>
                <a:lnTo>
                  <a:pt x="68270" y="10133"/>
                </a:lnTo>
                <a:lnTo>
                  <a:pt x="55646" y="2542"/>
                </a:lnTo>
                <a:lnTo>
                  <a:pt x="404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17281" y="1841327"/>
            <a:ext cx="412750" cy="421005"/>
          </a:xfrm>
          <a:custGeom>
            <a:avLst/>
            <a:gdLst/>
            <a:ahLst/>
            <a:cxnLst/>
            <a:rect l="l" t="t" r="r" b="b"/>
            <a:pathLst>
              <a:path w="412750" h="421005">
                <a:moveTo>
                  <a:pt x="412233" y="0"/>
                </a:moveTo>
                <a:lnTo>
                  <a:pt x="343927" y="20267"/>
                </a:lnTo>
                <a:lnTo>
                  <a:pt x="278195" y="48161"/>
                </a:lnTo>
                <a:lnTo>
                  <a:pt x="214967" y="86189"/>
                </a:lnTo>
                <a:lnTo>
                  <a:pt x="159321" y="129266"/>
                </a:lnTo>
                <a:lnTo>
                  <a:pt x="108753" y="182513"/>
                </a:lnTo>
                <a:lnTo>
                  <a:pt x="45525" y="271209"/>
                </a:lnTo>
                <a:lnTo>
                  <a:pt x="12624" y="339674"/>
                </a:lnTo>
                <a:lnTo>
                  <a:pt x="0" y="375159"/>
                </a:lnTo>
                <a:lnTo>
                  <a:pt x="131498" y="420779"/>
                </a:lnTo>
                <a:lnTo>
                  <a:pt x="146662" y="380209"/>
                </a:lnTo>
                <a:lnTo>
                  <a:pt x="164364" y="342216"/>
                </a:lnTo>
                <a:lnTo>
                  <a:pt x="187144" y="306695"/>
                </a:lnTo>
                <a:lnTo>
                  <a:pt x="212428" y="273752"/>
                </a:lnTo>
                <a:lnTo>
                  <a:pt x="242791" y="243350"/>
                </a:lnTo>
                <a:lnTo>
                  <a:pt x="273117" y="217998"/>
                </a:lnTo>
                <a:lnTo>
                  <a:pt x="305983" y="192646"/>
                </a:lnTo>
                <a:lnTo>
                  <a:pt x="343927" y="172379"/>
                </a:lnTo>
                <a:lnTo>
                  <a:pt x="379332" y="157161"/>
                </a:lnTo>
                <a:lnTo>
                  <a:pt x="394531" y="149569"/>
                </a:lnTo>
                <a:lnTo>
                  <a:pt x="412233" y="144485"/>
                </a:lnTo>
                <a:lnTo>
                  <a:pt x="4122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48721" y="1881992"/>
            <a:ext cx="1062355" cy="740410"/>
          </a:xfrm>
          <a:custGeom>
            <a:avLst/>
            <a:gdLst/>
            <a:ahLst/>
            <a:cxnLst/>
            <a:rect l="l" t="t" r="r" b="b"/>
            <a:pathLst>
              <a:path w="1062354" h="740410">
                <a:moveTo>
                  <a:pt x="1062215" y="319371"/>
                </a:moveTo>
                <a:lnTo>
                  <a:pt x="670187" y="319371"/>
                </a:lnTo>
                <a:lnTo>
                  <a:pt x="725834" y="332047"/>
                </a:lnTo>
                <a:lnTo>
                  <a:pt x="778941" y="354857"/>
                </a:lnTo>
                <a:lnTo>
                  <a:pt x="824466" y="387835"/>
                </a:lnTo>
                <a:lnTo>
                  <a:pt x="862410" y="425863"/>
                </a:lnTo>
                <a:lnTo>
                  <a:pt x="892772" y="471483"/>
                </a:lnTo>
                <a:lnTo>
                  <a:pt x="912978" y="522187"/>
                </a:lnTo>
                <a:lnTo>
                  <a:pt x="923099" y="577940"/>
                </a:lnTo>
                <a:lnTo>
                  <a:pt x="923099" y="633693"/>
                </a:lnTo>
                <a:lnTo>
                  <a:pt x="912978" y="689482"/>
                </a:lnTo>
                <a:lnTo>
                  <a:pt x="1062215" y="740150"/>
                </a:lnTo>
                <a:lnTo>
                  <a:pt x="1062215" y="319371"/>
                </a:lnTo>
                <a:close/>
              </a:path>
              <a:path w="1062354" h="740410">
                <a:moveTo>
                  <a:pt x="45525" y="256026"/>
                </a:moveTo>
                <a:lnTo>
                  <a:pt x="0" y="392885"/>
                </a:lnTo>
                <a:lnTo>
                  <a:pt x="364204" y="512018"/>
                </a:lnTo>
                <a:lnTo>
                  <a:pt x="386949" y="458807"/>
                </a:lnTo>
                <a:lnTo>
                  <a:pt x="419815" y="413187"/>
                </a:lnTo>
                <a:lnTo>
                  <a:pt x="460297" y="377702"/>
                </a:lnTo>
                <a:lnTo>
                  <a:pt x="508362" y="349808"/>
                </a:lnTo>
                <a:lnTo>
                  <a:pt x="558930" y="329540"/>
                </a:lnTo>
                <a:lnTo>
                  <a:pt x="614576" y="319371"/>
                </a:lnTo>
                <a:lnTo>
                  <a:pt x="1062215" y="319371"/>
                </a:lnTo>
                <a:lnTo>
                  <a:pt x="1062215" y="281378"/>
                </a:lnTo>
                <a:lnTo>
                  <a:pt x="126455" y="281378"/>
                </a:lnTo>
                <a:lnTo>
                  <a:pt x="45525" y="256026"/>
                </a:lnTo>
                <a:close/>
              </a:path>
              <a:path w="1062354" h="740410">
                <a:moveTo>
                  <a:pt x="523525" y="0"/>
                </a:moveTo>
                <a:lnTo>
                  <a:pt x="485582" y="0"/>
                </a:lnTo>
                <a:lnTo>
                  <a:pt x="450177" y="2542"/>
                </a:lnTo>
                <a:lnTo>
                  <a:pt x="412233" y="7591"/>
                </a:lnTo>
                <a:lnTo>
                  <a:pt x="341423" y="30401"/>
                </a:lnTo>
                <a:lnTo>
                  <a:pt x="306018" y="45619"/>
                </a:lnTo>
                <a:lnTo>
                  <a:pt x="273153" y="65886"/>
                </a:lnTo>
                <a:lnTo>
                  <a:pt x="240287" y="91238"/>
                </a:lnTo>
                <a:lnTo>
                  <a:pt x="212464" y="119133"/>
                </a:lnTo>
                <a:lnTo>
                  <a:pt x="187144" y="152076"/>
                </a:lnTo>
                <a:lnTo>
                  <a:pt x="161860" y="190104"/>
                </a:lnTo>
                <a:lnTo>
                  <a:pt x="141654" y="233217"/>
                </a:lnTo>
                <a:lnTo>
                  <a:pt x="126455" y="281378"/>
                </a:lnTo>
                <a:lnTo>
                  <a:pt x="1062215" y="281378"/>
                </a:lnTo>
                <a:lnTo>
                  <a:pt x="1062215" y="157161"/>
                </a:lnTo>
                <a:lnTo>
                  <a:pt x="624697" y="15218"/>
                </a:lnTo>
                <a:lnTo>
                  <a:pt x="591796" y="7591"/>
                </a:lnTo>
                <a:lnTo>
                  <a:pt x="558930" y="2542"/>
                </a:lnTo>
                <a:lnTo>
                  <a:pt x="523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Availability Check –</a:t>
            </a:r>
            <a:r>
              <a:rPr spc="-80" dirty="0"/>
              <a:t> </a:t>
            </a:r>
            <a:r>
              <a:rPr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063622"/>
            <a:ext cx="61696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570" indent="-610870">
              <a:buFont typeface="Wingdings"/>
              <a:buChar char=""/>
              <a:tabLst>
                <a:tab pos="623570" algn="l"/>
                <a:tab pos="624205" algn="l"/>
              </a:tabLst>
            </a:pPr>
            <a:r>
              <a:rPr sz="2200" spc="-55" dirty="0">
                <a:solidFill>
                  <a:srgbClr val="003399"/>
                </a:solidFill>
                <a:latin typeface="Arial"/>
                <a:cs typeface="Arial"/>
              </a:rPr>
              <a:t>Types of Availability Check</a:t>
            </a:r>
          </a:p>
          <a:p>
            <a:pPr marL="623570" indent="-610870">
              <a:buFont typeface="Wingdings"/>
              <a:buChar char=""/>
              <a:tabLst>
                <a:tab pos="623570" algn="l"/>
                <a:tab pos="624205" algn="l"/>
              </a:tabLst>
            </a:pPr>
            <a:r>
              <a:rPr sz="2200" spc="-55" dirty="0">
                <a:solidFill>
                  <a:srgbClr val="003399"/>
                </a:solidFill>
                <a:latin typeface="Arial"/>
                <a:cs typeface="Arial"/>
              </a:rPr>
              <a:t>Scope of the Availability Check</a:t>
            </a:r>
          </a:p>
          <a:p>
            <a:pPr marL="623570" indent="-610870">
              <a:buFont typeface="Wingdings"/>
              <a:buChar char=""/>
              <a:tabLst>
                <a:tab pos="623570" algn="l"/>
                <a:tab pos="624205" algn="l"/>
              </a:tabLst>
            </a:pPr>
            <a:r>
              <a:rPr sz="2200" spc="-55" dirty="0">
                <a:solidFill>
                  <a:srgbClr val="003399"/>
                </a:solidFill>
                <a:latin typeface="Arial"/>
                <a:cs typeface="Arial"/>
              </a:rPr>
              <a:t>Availability Check in Sales Order</a:t>
            </a:r>
          </a:p>
          <a:p>
            <a:pPr marL="623570" indent="-610870">
              <a:buFont typeface="Wingdings"/>
              <a:buChar char=""/>
              <a:tabLst>
                <a:tab pos="623570" algn="l"/>
                <a:tab pos="624205" algn="l"/>
              </a:tabLst>
            </a:pPr>
            <a:r>
              <a:rPr sz="2200" spc="-55" dirty="0">
                <a:solidFill>
                  <a:srgbClr val="003399"/>
                </a:solidFill>
                <a:latin typeface="Arial"/>
                <a:cs typeface="Arial"/>
              </a:rPr>
              <a:t>Control of Availability Check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ct val="100000"/>
              </a:lnSpc>
            </a:pPr>
            <a:r>
              <a:rPr dirty="0"/>
              <a:t>Types of Availability</a:t>
            </a:r>
            <a:r>
              <a:rPr spc="-85" dirty="0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34261"/>
            <a:ext cx="7948930" cy="4439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Arial"/>
                <a:cs typeface="Arial"/>
              </a:rPr>
              <a:t>There are three </a:t>
            </a:r>
            <a:r>
              <a:rPr sz="2200" b="1" spc="-5" dirty="0">
                <a:latin typeface="Arial"/>
                <a:cs typeface="Arial"/>
              </a:rPr>
              <a:t>types </a:t>
            </a:r>
            <a:r>
              <a:rPr sz="2200" b="1" dirty="0">
                <a:latin typeface="Arial"/>
                <a:cs typeface="Arial"/>
              </a:rPr>
              <a:t>of </a:t>
            </a:r>
            <a:r>
              <a:rPr sz="2200" b="1" spc="-10" dirty="0">
                <a:latin typeface="Arial"/>
                <a:cs typeface="Arial"/>
              </a:rPr>
              <a:t>Availability</a:t>
            </a:r>
            <a:r>
              <a:rPr sz="2200" b="1" spc="-204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check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447040" indent="-434340">
              <a:lnSpc>
                <a:spcPct val="100000"/>
              </a:lnSpc>
              <a:buClr>
                <a:srgbClr val="000000"/>
              </a:buClr>
              <a:buFont typeface="Wingdings"/>
              <a:buChar char=""/>
              <a:tabLst>
                <a:tab pos="446405" algn="l"/>
                <a:tab pos="447040" algn="l"/>
              </a:tabLst>
            </a:pP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Check on the basis of </a:t>
            </a:r>
            <a:r>
              <a:rPr b="1" spc="-10" dirty="0">
                <a:solidFill>
                  <a:srgbClr val="3333CC"/>
                </a:solidFill>
                <a:latin typeface="Arial"/>
                <a:cs typeface="Arial"/>
              </a:rPr>
              <a:t>Available </a:t>
            </a:r>
            <a:r>
              <a:rPr b="1" spc="-70" dirty="0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b="1" spc="-5" dirty="0">
                <a:solidFill>
                  <a:srgbClr val="3333CC"/>
                </a:solidFill>
                <a:latin typeface="Arial"/>
                <a:cs typeface="Arial"/>
              </a:rPr>
              <a:t>Promise </a:t>
            </a:r>
            <a:r>
              <a:rPr b="1" spc="-25" dirty="0">
                <a:solidFill>
                  <a:srgbClr val="3333CC"/>
                </a:solidFill>
                <a:latin typeface="Arial"/>
                <a:cs typeface="Arial"/>
              </a:rPr>
              <a:t>(ATP)</a:t>
            </a:r>
            <a:r>
              <a:rPr b="1" spc="-1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Quantities</a:t>
            </a:r>
            <a:endParaRPr dirty="0">
              <a:latin typeface="Arial"/>
              <a:cs typeface="Arial"/>
            </a:endParaRPr>
          </a:p>
          <a:p>
            <a:pPr marL="469900" marR="43180">
              <a:lnSpc>
                <a:spcPct val="100000"/>
              </a:lnSpc>
              <a:tabLst>
                <a:tab pos="847725" algn="l"/>
              </a:tabLst>
            </a:pPr>
            <a:r>
              <a:rPr sz="2000" spc="5" dirty="0">
                <a:latin typeface="Wingdings"/>
                <a:cs typeface="Wingdings"/>
              </a:rPr>
              <a:t></a:t>
            </a:r>
            <a:r>
              <a:rPr sz="2000" spc="5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40" dirty="0">
                <a:latin typeface="Arial"/>
                <a:cs typeface="Arial"/>
              </a:rPr>
              <a:t>ATP </a:t>
            </a:r>
            <a:r>
              <a:rPr sz="1600" spc="-5" dirty="0">
                <a:latin typeface="Arial"/>
                <a:cs typeface="Arial"/>
              </a:rPr>
              <a:t>quantity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calculated </a:t>
            </a:r>
            <a:r>
              <a:rPr sz="1600" dirty="0">
                <a:latin typeface="Arial"/>
                <a:cs typeface="Arial"/>
              </a:rPr>
              <a:t>from the </a:t>
            </a:r>
            <a:r>
              <a:rPr sz="1600" spc="-10" dirty="0">
                <a:latin typeface="Arial"/>
                <a:cs typeface="Arial"/>
              </a:rPr>
              <a:t>warehouse </a:t>
            </a:r>
            <a:r>
              <a:rPr sz="1600" spc="-5" dirty="0">
                <a:latin typeface="Arial"/>
                <a:cs typeface="Arial"/>
              </a:rPr>
              <a:t>stock,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0" dirty="0">
                <a:latin typeface="Arial"/>
                <a:cs typeface="Arial"/>
              </a:rPr>
              <a:t> planned 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inward </a:t>
            </a:r>
            <a:r>
              <a:rPr sz="1600" spc="-5" dirty="0">
                <a:latin typeface="Arial"/>
                <a:cs typeface="Arial"/>
              </a:rPr>
              <a:t>movements </a:t>
            </a:r>
            <a:r>
              <a:rPr sz="1600" dirty="0">
                <a:latin typeface="Arial"/>
                <a:cs typeface="Arial"/>
              </a:rPr>
              <a:t>of stock </a:t>
            </a:r>
            <a:r>
              <a:rPr sz="1600" spc="-5" dirty="0">
                <a:latin typeface="Arial"/>
                <a:cs typeface="Arial"/>
              </a:rPr>
              <a:t>(production orders, purchase orders, planned  orders) and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planned </a:t>
            </a:r>
            <a:r>
              <a:rPr sz="1600" spc="-10" dirty="0">
                <a:latin typeface="Arial"/>
                <a:cs typeface="Arial"/>
              </a:rPr>
              <a:t>outward </a:t>
            </a:r>
            <a:r>
              <a:rPr sz="1600" spc="-5" dirty="0">
                <a:latin typeface="Arial"/>
                <a:cs typeface="Arial"/>
              </a:rPr>
              <a:t>movements </a:t>
            </a:r>
            <a:r>
              <a:rPr sz="1600" dirty="0">
                <a:latin typeface="Arial"/>
                <a:cs typeface="Arial"/>
              </a:rPr>
              <a:t>of stock </a:t>
            </a:r>
            <a:r>
              <a:rPr sz="1600" spc="-5" dirty="0">
                <a:latin typeface="Arial"/>
                <a:cs typeface="Arial"/>
              </a:rPr>
              <a:t>(Sales Orders,  deliveries, reservations). </a:t>
            </a:r>
            <a:r>
              <a:rPr sz="1600" dirty="0">
                <a:latin typeface="Arial"/>
                <a:cs typeface="Arial"/>
              </a:rPr>
              <a:t>This </a:t>
            </a:r>
            <a:r>
              <a:rPr sz="1600" spc="-5" dirty="0">
                <a:latin typeface="Arial"/>
                <a:cs typeface="Arial"/>
              </a:rPr>
              <a:t>type </a:t>
            </a:r>
            <a:r>
              <a:rPr sz="1600" dirty="0">
                <a:latin typeface="Arial"/>
                <a:cs typeface="Arial"/>
              </a:rPr>
              <a:t>of </a:t>
            </a:r>
            <a:r>
              <a:rPr sz="1600" spc="-5" dirty="0">
                <a:latin typeface="Arial"/>
                <a:cs typeface="Arial"/>
              </a:rPr>
              <a:t>check performed dynamically in </a:t>
            </a:r>
            <a:r>
              <a:rPr sz="1600" dirty="0">
                <a:latin typeface="Arial"/>
                <a:cs typeface="Arial"/>
              </a:rPr>
              <a:t>the  </a:t>
            </a:r>
            <a:r>
              <a:rPr sz="1600" spc="-5" dirty="0">
                <a:latin typeface="Arial"/>
                <a:cs typeface="Arial"/>
              </a:rPr>
              <a:t>transaction. Planned independent requirement are not taken into account  here</a:t>
            </a:r>
            <a:endParaRPr sz="1600" dirty="0">
              <a:latin typeface="Arial"/>
              <a:cs typeface="Arial"/>
            </a:endParaRPr>
          </a:p>
          <a:p>
            <a:pPr marL="447040" indent="-434340">
              <a:lnSpc>
                <a:spcPts val="2390"/>
              </a:lnSpc>
              <a:buClr>
                <a:srgbClr val="000000"/>
              </a:buClr>
              <a:buFont typeface="Wingdings"/>
              <a:buChar char=""/>
              <a:tabLst>
                <a:tab pos="446405" algn="l"/>
                <a:tab pos="447040" algn="l"/>
              </a:tabLst>
            </a:pP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Check against product allocation</a:t>
            </a:r>
          </a:p>
          <a:p>
            <a:pPr marL="469900" marR="172720" algn="just">
              <a:lnSpc>
                <a:spcPct val="100000"/>
              </a:lnSpc>
            </a:pPr>
            <a:r>
              <a:rPr sz="2000" dirty="0">
                <a:latin typeface="Wingdings"/>
                <a:cs typeface="Wingdings"/>
              </a:rPr>
              <a:t>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Product allocation facilitates period-based distribution of products for  certain customers or regions. This type of check is useful in a cases, for  example, the production is very low, customer requirement is high</a:t>
            </a:r>
          </a:p>
          <a:p>
            <a:pPr marL="447040" indent="-434340">
              <a:lnSpc>
                <a:spcPts val="2390"/>
              </a:lnSpc>
              <a:buClr>
                <a:srgbClr val="000000"/>
              </a:buClr>
              <a:buFont typeface="Wingdings"/>
              <a:buChar char=""/>
              <a:tabLst>
                <a:tab pos="446405" algn="l"/>
                <a:tab pos="447040" algn="l"/>
              </a:tabLst>
            </a:pPr>
            <a:r>
              <a:rPr b="1" dirty="0">
                <a:solidFill>
                  <a:srgbClr val="3333CC"/>
                </a:solidFill>
                <a:latin typeface="Arial"/>
                <a:cs typeface="Arial"/>
              </a:rPr>
              <a:t>Check against planning</a:t>
            </a:r>
          </a:p>
          <a:p>
            <a:pPr marL="469900" marR="5080">
              <a:lnSpc>
                <a:spcPct val="100000"/>
              </a:lnSpc>
              <a:tabLst>
                <a:tab pos="847725" algn="l"/>
              </a:tabLst>
            </a:pPr>
            <a:r>
              <a:rPr sz="2000" dirty="0">
                <a:latin typeface="Wingdings"/>
                <a:cs typeface="Wingdings"/>
              </a:rPr>
              <a:t>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Arial"/>
                <a:cs typeface="Arial"/>
              </a:rPr>
              <a:t>The check against planning is performed against independent  requirements which are usually created for an ‘anonymous’ market  rather than being customer specific.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ct val="100000"/>
              </a:lnSpc>
            </a:pPr>
            <a:r>
              <a:rPr dirty="0"/>
              <a:t>Scope of the Availability</a:t>
            </a:r>
            <a:r>
              <a:rPr spc="-30" dirty="0"/>
              <a:t> </a:t>
            </a:r>
            <a:r>
              <a:rPr dirty="0"/>
              <a:t>Check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61997"/>
            <a:ext cx="5066030" cy="3624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0" algn="just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 following </a:t>
            </a:r>
            <a:r>
              <a:rPr sz="1800" spc="-5" dirty="0">
                <a:latin typeface="Arial"/>
                <a:cs typeface="Arial"/>
              </a:rPr>
              <a:t>elements can be </a:t>
            </a:r>
            <a:r>
              <a:rPr sz="1800" dirty="0">
                <a:latin typeface="Arial"/>
                <a:cs typeface="Arial"/>
              </a:rPr>
              <a:t>included in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availability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check: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5" dirty="0">
                <a:solidFill>
                  <a:srgbClr val="3333CC"/>
                </a:solidFill>
                <a:latin typeface="Arial"/>
                <a:cs typeface="Arial"/>
              </a:rPr>
              <a:t>Stock: </a:t>
            </a:r>
            <a:r>
              <a:rPr sz="1800" spc="-5" dirty="0">
                <a:latin typeface="Arial"/>
                <a:cs typeface="Arial"/>
              </a:rPr>
              <a:t>Safety stock, Stock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5" dirty="0">
                <a:latin typeface="Arial"/>
                <a:cs typeface="Arial"/>
              </a:rPr>
              <a:t>transfer, </a:t>
            </a:r>
            <a:r>
              <a:rPr sz="1800" spc="-5" dirty="0">
                <a:latin typeface="Arial"/>
                <a:cs typeface="Arial"/>
              </a:rPr>
              <a:t>Stock </a:t>
            </a:r>
            <a:r>
              <a:rPr sz="1800" dirty="0">
                <a:latin typeface="Arial"/>
                <a:cs typeface="Arial"/>
              </a:rPr>
              <a:t>in  quality inspection, </a:t>
            </a:r>
            <a:r>
              <a:rPr sz="1800" spc="-5" dirty="0">
                <a:latin typeface="Arial"/>
                <a:cs typeface="Arial"/>
              </a:rPr>
              <a:t>blocked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stock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67945" algn="just">
              <a:lnSpc>
                <a:spcPct val="100000"/>
              </a:lnSpc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Inward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movement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of goods: </a:t>
            </a:r>
            <a:r>
              <a:rPr sz="1800" spc="-5" dirty="0">
                <a:latin typeface="Arial"/>
                <a:cs typeface="Arial"/>
              </a:rPr>
              <a:t>Purchase orders,  Purchase requisitions, </a:t>
            </a:r>
            <a:r>
              <a:rPr sz="1800" dirty="0">
                <a:latin typeface="Arial"/>
                <a:cs typeface="Arial"/>
              </a:rPr>
              <a:t>Planned </a:t>
            </a:r>
            <a:r>
              <a:rPr sz="1800" spc="-5" dirty="0">
                <a:latin typeface="Arial"/>
                <a:cs typeface="Arial"/>
              </a:rPr>
              <a:t>orders, and  </a:t>
            </a:r>
            <a:r>
              <a:rPr sz="1800" dirty="0">
                <a:latin typeface="Arial"/>
                <a:cs typeface="Arial"/>
              </a:rPr>
              <a:t>Production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orders</a:t>
            </a:r>
            <a:endParaRPr sz="18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250190" algn="just">
              <a:lnSpc>
                <a:spcPct val="100000"/>
              </a:lnSpc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Outward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movement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of goods: </a:t>
            </a:r>
            <a:r>
              <a:rPr sz="1800" spc="-5" dirty="0">
                <a:latin typeface="Arial"/>
                <a:cs typeface="Arial"/>
              </a:rPr>
              <a:t>Reservations,  Dependent reservations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requirements,  sales </a:t>
            </a:r>
            <a:r>
              <a:rPr sz="1800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delivery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0" y="3141130"/>
            <a:ext cx="2000885" cy="1168400"/>
          </a:xfrm>
          <a:custGeom>
            <a:avLst/>
            <a:gdLst/>
            <a:ahLst/>
            <a:cxnLst/>
            <a:rect l="l" t="t" r="r" b="b"/>
            <a:pathLst>
              <a:path w="2000884" h="1168400">
                <a:moveTo>
                  <a:pt x="2000300" y="0"/>
                </a:moveTo>
                <a:lnTo>
                  <a:pt x="0" y="269675"/>
                </a:lnTo>
                <a:lnTo>
                  <a:pt x="0" y="914638"/>
                </a:lnTo>
                <a:lnTo>
                  <a:pt x="744175" y="1168217"/>
                </a:lnTo>
                <a:lnTo>
                  <a:pt x="1721156" y="798018"/>
                </a:lnTo>
                <a:lnTo>
                  <a:pt x="2000300" y="0"/>
                </a:lnTo>
                <a:close/>
              </a:path>
            </a:pathLst>
          </a:custGeom>
          <a:solidFill>
            <a:srgbClr val="A4CE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367" y="1994514"/>
            <a:ext cx="2805717" cy="28578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Theme1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heme1" id="{6EE05BAF-6D34-4B73-9F03-3125218C19A6}" vid="{50A107FA-C2B8-4C4B-8369-0F6743BABC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96</TotalTime>
  <Words>2725</Words>
  <Application>Microsoft Office PowerPoint</Application>
  <PresentationFormat>On-screen Show (4:3)</PresentationFormat>
  <Paragraphs>283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Theme1</vt:lpstr>
      <vt:lpstr>think-cell Slide</vt:lpstr>
      <vt:lpstr>Slide 1</vt:lpstr>
      <vt:lpstr>Lesson Objectives</vt:lpstr>
      <vt:lpstr>Lesson Objectives</vt:lpstr>
      <vt:lpstr>Purpose</vt:lpstr>
      <vt:lpstr>The Availability Check and Requirement Transfer  help to determine delivery date for a customer</vt:lpstr>
      <vt:lpstr>Challenges</vt:lpstr>
      <vt:lpstr>Availability Check – Overview</vt:lpstr>
      <vt:lpstr>Types of Availability Check</vt:lpstr>
      <vt:lpstr>Scope of the Availability Check</vt:lpstr>
      <vt:lpstr>Availability Check – Sales Order</vt:lpstr>
      <vt:lpstr>Control of Availability Check</vt:lpstr>
      <vt:lpstr>Control of Availability Check</vt:lpstr>
      <vt:lpstr>Control of Availability Check</vt:lpstr>
      <vt:lpstr>Control of Availability Check</vt:lpstr>
      <vt:lpstr>Availability Check – Against  Product Allocation</vt:lpstr>
      <vt:lpstr>Transfer of Requirement – Overview</vt:lpstr>
      <vt:lpstr>Types of Transfer of Requirements</vt:lpstr>
      <vt:lpstr>Control of TOR</vt:lpstr>
      <vt:lpstr>Prerequisites for Availability Check</vt:lpstr>
      <vt:lpstr>Prerequisites for Availability Check</vt:lpstr>
      <vt:lpstr>Prerequisites for Availability Check</vt:lpstr>
      <vt:lpstr>Availability Check - Configuration</vt:lpstr>
      <vt:lpstr>Availability Check - Configuration</vt:lpstr>
      <vt:lpstr>Availability Check - Configuration</vt:lpstr>
      <vt:lpstr>Availability Check - Configuration</vt:lpstr>
      <vt:lpstr>Availability Check - Configuration</vt:lpstr>
      <vt:lpstr>Prerequisites for Availability Check</vt:lpstr>
      <vt:lpstr>Prerequisites for Availability Check</vt:lpstr>
      <vt:lpstr>Availability Check – Order Processing</vt:lpstr>
      <vt:lpstr>Availability Check – Order Processing</vt:lpstr>
      <vt:lpstr>Availability Check – Delivery Processing</vt:lpstr>
      <vt:lpstr>Availability of a Material</vt:lpstr>
      <vt:lpstr>TOR - Configuration</vt:lpstr>
      <vt:lpstr>TOR - Configuration</vt:lpstr>
      <vt:lpstr>TOR - Configuration</vt:lpstr>
      <vt:lpstr>TOR - Configuration</vt:lpstr>
      <vt:lpstr>TOR - Configuration</vt:lpstr>
      <vt:lpstr>TOR - Configuration</vt:lpstr>
      <vt:lpstr>Let Me</vt:lpstr>
      <vt:lpstr>Let Me</vt:lpstr>
      <vt:lpstr>Additional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SAP CoE</dc:title>
  <dc:subject>Training User Manual</dc:subject>
  <dc:creator>Pramod Marathe</dc:creator>
  <cp:lastModifiedBy>amnanda</cp:lastModifiedBy>
  <cp:revision>33</cp:revision>
  <dcterms:created xsi:type="dcterms:W3CDTF">2017-07-17T12:38:50Z</dcterms:created>
  <dcterms:modified xsi:type="dcterms:W3CDTF">2017-08-28T06:35:04Z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2017-07-17T00:00:00Z</vt:filetime>
  </property>
</Properties>
</file>