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tags/tag12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tags/tag13.xml" ContentType="application/vnd.openxmlformats-officedocument.presentationml.tags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tags/tag14.xml" ContentType="application/vnd.openxmlformats-officedocument.presentationml.tags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9.xml" ContentType="application/vnd.openxmlformats-officedocument.presentationml.slide+xml"/>
  <Override PartName="/ppt/tags/tag15.xml" ContentType="application/vnd.openxmlformats-officedocument.presentationml.tags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tags/tag1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43"/>
  </p:notesMasterIdLst>
  <p:sldIdLst>
    <p:sldId id="410" r:id="rId3"/>
    <p:sldId id="411" r:id="rId4"/>
    <p:sldId id="41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400" r:id="rId13"/>
    <p:sldId id="267" r:id="rId14"/>
    <p:sldId id="401" r:id="rId15"/>
    <p:sldId id="268" r:id="rId16"/>
    <p:sldId id="269" r:id="rId17"/>
    <p:sldId id="270" r:id="rId18"/>
    <p:sldId id="271" r:id="rId19"/>
    <p:sldId id="272" r:id="rId20"/>
    <p:sldId id="40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403" r:id="rId34"/>
    <p:sldId id="286" r:id="rId35"/>
    <p:sldId id="287" r:id="rId36"/>
    <p:sldId id="288" r:id="rId37"/>
    <p:sldId id="289" r:id="rId38"/>
    <p:sldId id="290" r:id="rId39"/>
    <p:sldId id="291" r:id="rId40"/>
    <p:sldId id="298" r:id="rId41"/>
    <p:sldId id="404" r:id="rId42"/>
    <p:sldId id="405" r:id="rId43"/>
    <p:sldId id="300" r:id="rId44"/>
    <p:sldId id="301" r:id="rId45"/>
    <p:sldId id="406" r:id="rId46"/>
    <p:sldId id="407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7" r:id="rId140"/>
    <p:sldId id="409" r:id="rId141"/>
    <p:sldId id="408" r:id="rId1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ACC7F-234B-420F-BD8E-D3C86924C32D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C623E-175B-46C9-AC6E-3598945C1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473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2011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7460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prstClr val="black"/>
                </a:solidFill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xmlns="" val="194730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7460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prstClr val="black"/>
                </a:solidFill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xmlns="" val="405326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8.xml"/><Relationship Id="rId7" Type="http://schemas.openxmlformats.org/officeDocument/2006/relationships/oleObject" Target="../embeddings/oleObject2.bin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4185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0" y="0"/>
          <a:ext cx="146050" cy="158750"/>
        </p:xfrm>
        <a:graphic>
          <a:graphicData uri="http://schemas.openxmlformats.org/presentationml/2006/ole">
            <p:oleObj spid="_x0000_s1028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59926"/>
            <a:ext cx="5035137" cy="1098157"/>
          </a:xfrm>
        </p:spPr>
        <p:txBody>
          <a:bodyPr lIns="720000" r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xmlns="" val="17338445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0" y="0"/>
          <a:ext cx="146050" cy="158750"/>
        </p:xfrm>
        <a:graphic>
          <a:graphicData uri="http://schemas.openxmlformats.org/presentationml/2006/ole">
            <p:oleObj spid="_x0000_s2052" name="think-cell Slide" r:id="rId7" imgW="360" imgH="360" progId="">
              <p:embed/>
            </p:oleObj>
          </a:graphicData>
        </a:graphic>
      </p:graphicFrame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8826500" y="6661150"/>
            <a:ext cx="111125" cy="10795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9C0B63B-17DD-461A-AE29-91E2C235C7A3}" type="slidenum">
              <a:rPr lang="en-US" altLang="en-US" sz="700">
                <a:solidFill>
                  <a:srgbClr val="1F497D"/>
                </a:solidFill>
              </a:rPr>
              <a:pPr algn="ctr" eaLnBrk="1" hangingPunct="1"/>
              <a:t>‹#›</a:t>
            </a:fld>
            <a:endParaRPr lang="en-US" altLang="en-US" sz="700">
              <a:solidFill>
                <a:srgbClr val="1F497D"/>
              </a:solidFill>
            </a:endParaRPr>
          </a:p>
        </p:txBody>
      </p:sp>
      <p:sp>
        <p:nvSpPr>
          <p:cNvPr id="7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5997" tIns="35997" rIns="35997" bIns="35997" anchor="b"/>
          <a:lstStyle/>
          <a:p>
            <a:pPr algn="r"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 dirty="0">
                <a:solidFill>
                  <a:srgbClr val="1F497D"/>
                </a:solidFill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9" name="Straight Connector 5"/>
          <p:cNvCxnSpPr/>
          <p:nvPr>
            <p:custDataLst>
              <p:tags r:id="rId5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828800"/>
            <a:ext cx="2001838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6539"/>
            <a:ext cx="9144000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6"/>
            <a:ext cx="6793764" cy="1200329"/>
          </a:xfrm>
        </p:spPr>
        <p:txBody>
          <a:bodyPr/>
          <a:lstStyle>
            <a:lvl1pPr>
              <a:defRPr b="0"/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2pPr>
            <a:lvl3pPr marL="1200150" indent="-28575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3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71112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7656" y="2126392"/>
            <a:ext cx="3825240" cy="382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44300" y="2126424"/>
            <a:ext cx="3825240" cy="3825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pic>
        <p:nvPicPr>
          <p:cNvPr id="7" name="Image 13" descr="Capgemini_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7880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9144000" cy="492443"/>
          </a:xfrm>
        </p:spPr>
        <p:txBody>
          <a:bodyPr lIns="0" tIns="0" rIns="0" bIns="0"/>
          <a:lstStyle>
            <a:lvl1pPr marL="69850" algn="l" defTabSz="912813" rtl="0" eaLnBrk="1" fontAlgn="base" latinLnBrk="0" hangingPunct="1">
              <a:spcBef>
                <a:spcPct val="0"/>
              </a:spcBef>
              <a:spcAft>
                <a:spcPct val="0"/>
              </a:spcAft>
              <a:defRPr sz="3200" b="1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1480058"/>
            <a:ext cx="7950834" cy="338554"/>
          </a:xfrm>
        </p:spPr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08677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600" y="186539"/>
            <a:ext cx="9144000" cy="492443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507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600" y="186539"/>
            <a:ext cx="9144000" cy="492443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2614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ags" Target="../tags/tag6.xml"/><Relationship Id="rId5" Type="http://schemas.openxmlformats.org/officeDocument/2006/relationships/slideLayout" Target="../slideLayouts/slideLayout10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9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400" y="142960"/>
            <a:ext cx="91567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630" y="1481139"/>
            <a:ext cx="852424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9" name="Freeform 4"/>
          <p:cNvSpPr>
            <a:spLocks/>
          </p:cNvSpPr>
          <p:nvPr userDrawn="1">
            <p:custDataLst>
              <p:tags r:id="rId7"/>
            </p:custDataLst>
          </p:nvPr>
        </p:nvSpPr>
        <p:spPr bwMode="auto">
          <a:xfrm>
            <a:off x="0" y="676277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74672" tIns="37337" rIns="74672" bIns="37337"/>
          <a:lstStyle/>
          <a:p>
            <a:pPr>
              <a:defRPr/>
            </a:pPr>
            <a:endParaRPr lang="fr-FR" sz="1350">
              <a:solidFill>
                <a:prstClr val="black"/>
              </a:solidFill>
            </a:endParaRPr>
          </a:p>
        </p:txBody>
      </p:sp>
      <p:cxnSp>
        <p:nvCxnSpPr>
          <p:cNvPr id="10" name="Straight Connector 5"/>
          <p:cNvCxnSpPr/>
          <p:nvPr userDrawn="1"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3" descr="Capgemini_logo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876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6223001" y="6623050"/>
            <a:ext cx="2455863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26998" tIns="26998" rIns="26998" bIns="26998" anchor="b"/>
          <a:lstStyle/>
          <a:p>
            <a:pPr algn="r" defTabSz="746584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450" dirty="0">
                <a:solidFill>
                  <a:srgbClr val="1F497D"/>
                </a:solidFill>
                <a:cs typeface="Helvetica Light"/>
              </a:rPr>
              <a:t>Copyright © Capgemini 2015.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 sz="3200">
          <a:latin typeface="+mj-lt"/>
          <a:ea typeface="+mj-ea"/>
          <a:cs typeface="+mj-cs"/>
        </a:defRPr>
      </a:lvl1pPr>
    </p:titleStyle>
    <p:bodyStyle>
      <a:lvl1pPr marL="285750" indent="-285750">
        <a:buClr>
          <a:srgbClr val="00B0F0"/>
        </a:buClr>
        <a:buFont typeface="Wingdings" panose="05000000000000000000" pitchFamily="2" charset="2"/>
        <a:buChar char="§"/>
        <a:defRPr sz="2200" b="0"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600" y="186539"/>
            <a:ext cx="91440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1480058"/>
            <a:ext cx="795083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9" name="Freeform 4"/>
          <p:cNvSpPr>
            <a:spLocks/>
          </p:cNvSpPr>
          <p:nvPr userDrawn="1">
            <p:custDataLst>
              <p:tags r:id="rId9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cxnSp>
        <p:nvCxnSpPr>
          <p:cNvPr id="10" name="Straight Connector 5"/>
          <p:cNvCxnSpPr/>
          <p:nvPr userDrawn="1">
            <p:custDataLst>
              <p:tags r:id="rId10"/>
            </p:custDataLst>
          </p:nvPr>
        </p:nvCxnSpPr>
        <p:spPr>
          <a:xfrm flipH="1">
            <a:off x="0" y="62992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rrowheads="1"/>
          </p:cNvSpPr>
          <p:nvPr userDrawn="1">
            <p:custDataLst>
              <p:tags r:id="rId11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5997" tIns="35997" rIns="35997" bIns="35997" anchor="b"/>
          <a:lstStyle/>
          <a:p>
            <a:pPr algn="r"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 dirty="0">
                <a:solidFill>
                  <a:srgbClr val="1F497D"/>
                </a:solidFill>
                <a:cs typeface="Helvetica Light"/>
              </a:rPr>
              <a:t>Copyright © Capgemini 2015. All Rights Reserved</a:t>
            </a:r>
          </a:p>
        </p:txBody>
      </p:sp>
      <p:pic>
        <p:nvPicPr>
          <p:cNvPr id="12" name="Image 13" descr="Capgemini_logo.jp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7098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</p:sldLayoutIdLst>
  <p:txStyles>
    <p:titleStyle>
      <a:lvl1pPr algn="l">
        <a:defRPr sz="3200" i="1" baseline="0"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>
        <a:buClr>
          <a:srgbClr val="00B0F0"/>
        </a:buClr>
        <a:buFont typeface="Wingdings" panose="05000000000000000000" pitchFamily="2" charset="2"/>
        <a:buChar char="§"/>
        <a:defRPr sz="2200" b="0"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11" Type="http://schemas.openxmlformats.org/officeDocument/2006/relationships/image" Target="../media/image231.png"/><Relationship Id="rId5" Type="http://schemas.openxmlformats.org/officeDocument/2006/relationships/image" Target="../media/image225.png"/><Relationship Id="rId10" Type="http://schemas.openxmlformats.org/officeDocument/2006/relationships/image" Target="../media/image230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3" Type="http://schemas.openxmlformats.org/officeDocument/2006/relationships/image" Target="../media/image243.png"/><Relationship Id="rId7" Type="http://schemas.openxmlformats.org/officeDocument/2006/relationships/image" Target="../media/image247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6.png"/><Relationship Id="rId11" Type="http://schemas.openxmlformats.org/officeDocument/2006/relationships/image" Target="../media/image251.png"/><Relationship Id="rId5" Type="http://schemas.openxmlformats.org/officeDocument/2006/relationships/image" Target="../media/image245.png"/><Relationship Id="rId10" Type="http://schemas.openxmlformats.org/officeDocument/2006/relationships/image" Target="../media/image250.png"/><Relationship Id="rId4" Type="http://schemas.openxmlformats.org/officeDocument/2006/relationships/image" Target="../media/image244.png"/><Relationship Id="rId9" Type="http://schemas.openxmlformats.org/officeDocument/2006/relationships/image" Target="../media/image249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5" Type="http://schemas.openxmlformats.org/officeDocument/2006/relationships/image" Target="../media/image261.png"/><Relationship Id="rId4" Type="http://schemas.openxmlformats.org/officeDocument/2006/relationships/image" Target="../media/image260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7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png"/><Relationship Id="rId3" Type="http://schemas.openxmlformats.org/officeDocument/2006/relationships/image" Target="../media/image270.png"/><Relationship Id="rId7" Type="http://schemas.openxmlformats.org/officeDocument/2006/relationships/image" Target="../media/image274.png"/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3.png"/><Relationship Id="rId5" Type="http://schemas.openxmlformats.org/officeDocument/2006/relationships/image" Target="../media/image272.png"/><Relationship Id="rId10" Type="http://schemas.openxmlformats.org/officeDocument/2006/relationships/image" Target="../media/image277.png"/><Relationship Id="rId4" Type="http://schemas.openxmlformats.org/officeDocument/2006/relationships/image" Target="../media/image271.png"/><Relationship Id="rId9" Type="http://schemas.openxmlformats.org/officeDocument/2006/relationships/image" Target="../media/image276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7.png"/><Relationship Id="rId4" Type="http://schemas.openxmlformats.org/officeDocument/2006/relationships/image" Target="../media/image286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1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4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png"/><Relationship Id="rId2" Type="http://schemas.openxmlformats.org/officeDocument/2006/relationships/image" Target="../media/image297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5.png"/><Relationship Id="rId4" Type="http://schemas.openxmlformats.org/officeDocument/2006/relationships/image" Target="../media/image304.png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jpe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7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6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42.jpe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tags" Target="../tags/tag14.xml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.jpeg"/><Relationship Id="rId2" Type="http://schemas.openxmlformats.org/officeDocument/2006/relationships/tags" Target="../tags/tag13.xml"/><Relationship Id="rId16" Type="http://schemas.openxmlformats.org/officeDocument/2006/relationships/image" Target="../media/image105.png"/><Relationship Id="rId1" Type="http://schemas.openxmlformats.org/officeDocument/2006/relationships/tags" Target="../tags/tag1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tags" Target="../tags/tag17.xml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tags" Target="../tags/tag16.xml"/><Relationship Id="rId16" Type="http://schemas.openxmlformats.org/officeDocument/2006/relationships/image" Target="../media/image1.jpeg"/><Relationship Id="rId1" Type="http://schemas.openxmlformats.org/officeDocument/2006/relationships/tags" Target="../tags/tag15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jpeg"/><Relationship Id="rId4" Type="http://schemas.openxmlformats.org/officeDocument/2006/relationships/image" Target="../media/image144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192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7" Type="http://schemas.openxmlformats.org/officeDocument/2006/relationships/image" Target="../media/image210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0"/>
          <p:cNvSpPr>
            <a:spLocks noGrp="1"/>
          </p:cNvSpPr>
          <p:nvPr>
            <p:ph type="ctrTitle"/>
          </p:nvPr>
        </p:nvSpPr>
        <p:spPr>
          <a:xfrm>
            <a:off x="0" y="2960688"/>
            <a:ext cx="5410200" cy="553998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OTC </a:t>
            </a:r>
            <a:r>
              <a:rPr lang="en-US" altLang="en-US" sz="3600" dirty="0" smtClean="0"/>
              <a:t>Basic Functions</a:t>
            </a:r>
          </a:p>
        </p:txBody>
      </p:sp>
      <p:sp>
        <p:nvSpPr>
          <p:cNvPr id="3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42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65" y="14374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Partner</a:t>
            </a:r>
            <a:r>
              <a:rPr sz="3200" spc="-85" dirty="0"/>
              <a:t> </a:t>
            </a:r>
            <a:r>
              <a:rPr sz="320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158431" y="2733259"/>
            <a:ext cx="510049" cy="45719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403225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2483" y="2242421"/>
            <a:ext cx="1185948" cy="99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3359" y="2517368"/>
            <a:ext cx="75374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Sold-to</a:t>
            </a:r>
            <a:r>
              <a:rPr sz="1700" b="1" spc="-10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Party</a:t>
            </a:r>
            <a:endParaRPr sz="1700" b="1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76600" y="3162808"/>
            <a:ext cx="0" cy="376555"/>
          </a:xfrm>
          <a:custGeom>
            <a:avLst/>
            <a:gdLst/>
            <a:ahLst/>
            <a:cxnLst/>
            <a:rect l="l" t="t" r="r" b="b"/>
            <a:pathLst>
              <a:path h="376555">
                <a:moveTo>
                  <a:pt x="0" y="0"/>
                </a:moveTo>
                <a:lnTo>
                  <a:pt x="0" y="376174"/>
                </a:lnTo>
              </a:path>
            </a:pathLst>
          </a:custGeom>
          <a:ln w="381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4044" y="3444916"/>
            <a:ext cx="1232155" cy="1019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40735" y="3790748"/>
            <a:ext cx="850058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10" dirty="0">
                <a:latin typeface="Arial"/>
                <a:cs typeface="Arial"/>
              </a:rPr>
              <a:t>P</a:t>
            </a:r>
            <a:r>
              <a:rPr sz="1700" b="1" spc="-5" dirty="0">
                <a:latin typeface="Arial"/>
                <a:cs typeface="Arial"/>
              </a:rPr>
              <a:t>a</a:t>
            </a:r>
            <a:r>
              <a:rPr sz="1700" b="1" spc="-40" dirty="0">
                <a:latin typeface="Arial"/>
                <a:cs typeface="Arial"/>
              </a:rPr>
              <a:t>y</a:t>
            </a:r>
            <a:r>
              <a:rPr sz="1700" b="1" spc="-5" dirty="0">
                <a:latin typeface="Arial"/>
                <a:cs typeface="Arial"/>
              </a:rPr>
              <a:t>er</a:t>
            </a:r>
            <a:endParaRPr sz="1700" b="1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 flipV="1">
            <a:off x="3460495" y="2688730"/>
            <a:ext cx="825911" cy="45719"/>
          </a:xfrm>
          <a:custGeom>
            <a:avLst/>
            <a:gdLst/>
            <a:ahLst/>
            <a:cxnLst/>
            <a:rect l="l" t="t" r="r" b="b"/>
            <a:pathLst>
              <a:path w="403225">
                <a:moveTo>
                  <a:pt x="0" y="0"/>
                </a:moveTo>
                <a:lnTo>
                  <a:pt x="403225" y="0"/>
                </a:lnTo>
              </a:path>
            </a:pathLst>
          </a:custGeom>
          <a:ln w="381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6406" y="2222068"/>
            <a:ext cx="1047594" cy="94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09135" y="2471649"/>
            <a:ext cx="67056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Bill-to</a:t>
            </a:r>
            <a:r>
              <a:rPr sz="1700" b="1" spc="-8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Party</a:t>
            </a:r>
            <a:endParaRPr sz="1700" b="1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61697" y="1798666"/>
            <a:ext cx="45719" cy="484779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377825"/>
                </a:moveTo>
                <a:lnTo>
                  <a:pt x="0" y="0"/>
                </a:lnTo>
              </a:path>
            </a:pathLst>
          </a:custGeom>
          <a:ln w="38100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7221" y="1054855"/>
            <a:ext cx="1143572" cy="986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81887" y="1281505"/>
            <a:ext cx="75311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latin typeface="Arial"/>
                <a:cs typeface="Arial"/>
              </a:rPr>
              <a:t>Ship-to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Party</a:t>
            </a:r>
            <a:endParaRPr sz="1700" b="1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54044" y="2238374"/>
            <a:ext cx="1136749" cy="9897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55121" y="2610669"/>
            <a:ext cx="99653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Customer</a:t>
            </a:r>
            <a:endParaRPr sz="1500" b="1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200" y="4419600"/>
            <a:ext cx="840595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A business partner like Customer can play  many roles (functions) in a transaction </a:t>
            </a:r>
            <a:r>
              <a:rPr sz="2200" spc="-10" dirty="0">
                <a:latin typeface="Arial"/>
                <a:cs typeface="Arial"/>
              </a:rPr>
              <a:t>The  </a:t>
            </a:r>
            <a:r>
              <a:rPr sz="2200" spc="-5" dirty="0">
                <a:latin typeface="Arial"/>
                <a:cs typeface="Arial"/>
              </a:rPr>
              <a:t>partner </a:t>
            </a:r>
            <a:r>
              <a:rPr sz="2200" spc="-10" dirty="0">
                <a:latin typeface="Arial"/>
                <a:cs typeface="Arial"/>
              </a:rPr>
              <a:t>functions </a:t>
            </a:r>
            <a:r>
              <a:rPr sz="2200" spc="-5" dirty="0">
                <a:latin typeface="Arial"/>
                <a:cs typeface="Arial"/>
              </a:rPr>
              <a:t>like of Sold-to </a:t>
            </a:r>
            <a:r>
              <a:rPr sz="2200" spc="-30" dirty="0">
                <a:latin typeface="Arial"/>
                <a:cs typeface="Arial"/>
              </a:rPr>
              <a:t>Party, </a:t>
            </a:r>
            <a:r>
              <a:rPr sz="2200" spc="-5" dirty="0">
                <a:latin typeface="Arial"/>
                <a:cs typeface="Arial"/>
              </a:rPr>
              <a:t>Ship-to  </a:t>
            </a:r>
            <a:r>
              <a:rPr sz="2200" spc="-30" dirty="0">
                <a:latin typeface="Arial"/>
                <a:cs typeface="Arial"/>
              </a:rPr>
              <a:t>Party, </a:t>
            </a:r>
            <a:r>
              <a:rPr sz="2200" spc="-5" dirty="0">
                <a:latin typeface="Arial"/>
                <a:cs typeface="Arial"/>
              </a:rPr>
              <a:t>Bill-to Party and </a:t>
            </a:r>
            <a:r>
              <a:rPr sz="2200" spc="-10" dirty="0">
                <a:latin typeface="Arial"/>
                <a:cs typeface="Arial"/>
              </a:rPr>
              <a:t>Payer </a:t>
            </a:r>
            <a:r>
              <a:rPr sz="2200" spc="-5" dirty="0">
                <a:latin typeface="Arial"/>
                <a:cs typeface="Arial"/>
              </a:rPr>
              <a:t>are essential </a:t>
            </a:r>
            <a:r>
              <a:rPr sz="2200" spc="-10" dirty="0">
                <a:latin typeface="Arial"/>
                <a:cs typeface="Arial"/>
              </a:rPr>
              <a:t>for  </a:t>
            </a:r>
            <a:r>
              <a:rPr sz="2200" spc="-5" dirty="0">
                <a:latin typeface="Arial"/>
                <a:cs typeface="Arial"/>
              </a:rPr>
              <a:t>sales document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processing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94" y="173918"/>
            <a:ext cx="9156700" cy="631582"/>
          </a:xfrm>
          <a:prstGeom prst="rect">
            <a:avLst/>
          </a:prstGeom>
        </p:spPr>
        <p:txBody>
          <a:bodyPr vert="horz" wrap="square" lIns="0" tIns="137794" rIns="0" bIns="0" rtlCol="0">
            <a:spAutoFit/>
          </a:bodyPr>
          <a:lstStyle/>
          <a:p>
            <a:pPr marL="117475">
              <a:lnSpc>
                <a:spcPct val="100000"/>
              </a:lnSpc>
            </a:pPr>
            <a:r>
              <a:rPr sz="3200" dirty="0"/>
              <a:t>Define Status</a:t>
            </a:r>
            <a:r>
              <a:rPr sz="3200" spc="-65" dirty="0"/>
              <a:t> </a:t>
            </a:r>
            <a:r>
              <a:rPr sz="3200" spc="-5" dirty="0"/>
              <a:t>Groups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5754827"/>
            <a:ext cx="766318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IMG </a:t>
            </a:r>
            <a:r>
              <a:rPr sz="2000" b="1" dirty="0">
                <a:latin typeface="Arial"/>
                <a:cs typeface="Arial"/>
              </a:rPr>
              <a:t>&gt; SD &gt; Basic Functions &gt; Log of Incomplete Items &gt;</a:t>
            </a:r>
            <a:r>
              <a:rPr sz="2000" b="1" spc="-2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Define  Status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Groups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1981200"/>
            <a:ext cx="4338701" cy="35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1966848"/>
            <a:ext cx="4367530" cy="3536950"/>
          </a:xfrm>
          <a:custGeom>
            <a:avLst/>
            <a:gdLst/>
            <a:ahLst/>
            <a:cxnLst/>
            <a:rect l="l" t="t" r="r" b="b"/>
            <a:pathLst>
              <a:path w="4367530" h="3536950">
                <a:moveTo>
                  <a:pt x="0" y="3536950"/>
                </a:moveTo>
                <a:lnTo>
                  <a:pt x="4367276" y="3536950"/>
                </a:lnTo>
                <a:lnTo>
                  <a:pt x="4367276" y="0"/>
                </a:lnTo>
                <a:lnTo>
                  <a:pt x="0" y="0"/>
                </a:lnTo>
                <a:lnTo>
                  <a:pt x="0" y="35369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32375" y="2022094"/>
            <a:ext cx="3672204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10" dirty="0" smtClean="0">
                <a:latin typeface="Arial"/>
                <a:cs typeface="Arial"/>
              </a:rPr>
              <a:t>For </a:t>
            </a:r>
            <a:r>
              <a:rPr sz="2200" spc="-5" dirty="0">
                <a:latin typeface="Arial"/>
                <a:cs typeface="Arial"/>
              </a:rPr>
              <a:t>example, setting “General” status  in the status group and assigning the  same to a field </a:t>
            </a:r>
            <a:r>
              <a:rPr sz="2200" spc="5" dirty="0">
                <a:latin typeface="Arial"/>
                <a:cs typeface="Arial"/>
              </a:rPr>
              <a:t>will </a:t>
            </a:r>
            <a:r>
              <a:rPr sz="2200" spc="-5" dirty="0">
                <a:latin typeface="Arial"/>
                <a:cs typeface="Arial"/>
              </a:rPr>
              <a:t>cause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sales  document to be incomplete, </a:t>
            </a:r>
            <a:r>
              <a:rPr sz="2200" spc="-10" dirty="0">
                <a:latin typeface="Arial"/>
                <a:cs typeface="Arial"/>
              </a:rPr>
              <a:t>but </a:t>
            </a:r>
            <a:r>
              <a:rPr sz="2200" spc="5" dirty="0">
                <a:latin typeface="Arial"/>
                <a:cs typeface="Arial"/>
              </a:rPr>
              <a:t>will  </a:t>
            </a:r>
            <a:r>
              <a:rPr sz="2200" spc="-5" dirty="0">
                <a:latin typeface="Arial"/>
                <a:cs typeface="Arial"/>
              </a:rPr>
              <a:t>allow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document to be further  processed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0375" y="1162311"/>
            <a:ext cx="82442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10" dirty="0">
                <a:latin typeface="Arial"/>
                <a:cs typeface="Arial"/>
              </a:rPr>
              <a:t>In the status groups we define which </a:t>
            </a:r>
            <a:r>
              <a:rPr lang="en-US" sz="2200" spc="-10" dirty="0" smtClean="0">
                <a:latin typeface="Arial"/>
                <a:cs typeface="Arial"/>
              </a:rPr>
              <a:t>functions </a:t>
            </a:r>
            <a:r>
              <a:rPr lang="en-US" sz="2200" spc="-10" dirty="0">
                <a:latin typeface="Arial"/>
                <a:cs typeface="Arial"/>
              </a:rPr>
              <a:t>may be carried out by an incomplete SD documents or </a:t>
            </a:r>
            <a:r>
              <a:rPr lang="en-US" sz="2200" spc="-10" dirty="0" smtClean="0">
                <a:latin typeface="Arial"/>
                <a:cs typeface="Arial"/>
              </a:rPr>
              <a:t>items</a:t>
            </a:r>
            <a:endParaRPr lang="en-US" sz="2200" spc="-1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Free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Goods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805"/>
              </a:spcBef>
            </a:pPr>
            <a:r>
              <a:rPr sz="1600" dirty="0">
                <a:latin typeface="Arial"/>
                <a:cs typeface="Arial"/>
              </a:rPr>
              <a:t>Listing </a:t>
            </a:r>
            <a:r>
              <a:rPr sz="1600" spc="-5" dirty="0">
                <a:latin typeface="Arial"/>
                <a:cs typeface="Arial"/>
              </a:rPr>
              <a:t>&amp;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Cross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Bonus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299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Material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1371600"/>
            <a:ext cx="0" cy="52578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1537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A7A7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760730">
              <a:lnSpc>
                <a:spcPct val="100000"/>
              </a:lnSpc>
              <a:spcBef>
                <a:spcPts val="805"/>
              </a:spcBef>
            </a:pPr>
            <a:r>
              <a:rPr sz="1600" b="1" spc="-10" dirty="0">
                <a:latin typeface="Arial"/>
                <a:cs typeface="Arial"/>
              </a:rPr>
              <a:t>Dynamic </a:t>
            </a:r>
            <a:r>
              <a:rPr sz="1600" b="1" spc="-5" dirty="0">
                <a:latin typeface="Arial"/>
                <a:cs typeface="Arial"/>
              </a:rPr>
              <a:t>Product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Proposal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7"/>
          <p:cNvSpPr txBox="1">
            <a:spLocks noGrp="1"/>
          </p:cNvSpPr>
          <p:nvPr>
            <p:ph type="title"/>
          </p:nvPr>
        </p:nvSpPr>
        <p:spPr>
          <a:xfrm>
            <a:off x="152400" y="142875"/>
            <a:ext cx="9156700" cy="873125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 smtClean="0"/>
              <a:t>-Configuration</a:t>
            </a:r>
            <a:endParaRPr sz="32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46482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3000"/>
                </a:move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" y="3581400"/>
            <a:ext cx="8229600" cy="1066800"/>
          </a:xfrm>
          <a:custGeom>
            <a:avLst/>
            <a:gdLst/>
            <a:ahLst/>
            <a:cxnLst/>
            <a:rect l="l" t="t" r="r" b="b"/>
            <a:pathLst>
              <a:path w="8229600" h="1066800">
                <a:moveTo>
                  <a:pt x="0" y="1066800"/>
                </a:moveTo>
                <a:lnTo>
                  <a:pt x="8229600" y="1066800"/>
                </a:lnTo>
                <a:lnTo>
                  <a:pt x="8229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2590800"/>
            <a:ext cx="8229600" cy="990600"/>
          </a:xfrm>
          <a:custGeom>
            <a:avLst/>
            <a:gdLst/>
            <a:ahLst/>
            <a:cxnLst/>
            <a:rect l="l" t="t" r="r" b="b"/>
            <a:pathLst>
              <a:path w="8229600" h="990600">
                <a:moveTo>
                  <a:pt x="0" y="990600"/>
                </a:moveTo>
                <a:lnTo>
                  <a:pt x="8229600" y="990600"/>
                </a:lnTo>
                <a:lnTo>
                  <a:pt x="82296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1600200"/>
            <a:ext cx="8229600" cy="990600"/>
          </a:xfrm>
          <a:custGeom>
            <a:avLst/>
            <a:gdLst/>
            <a:ahLst/>
            <a:cxnLst/>
            <a:rect l="l" t="t" r="r" b="b"/>
            <a:pathLst>
              <a:path w="8229600" h="990600">
                <a:moveTo>
                  <a:pt x="0" y="990600"/>
                </a:moveTo>
                <a:lnTo>
                  <a:pt x="8229600" y="990600"/>
                </a:lnTo>
                <a:lnTo>
                  <a:pt x="82296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0080" y="4837176"/>
            <a:ext cx="1005839" cy="93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4794250"/>
            <a:ext cx="990600" cy="920750"/>
          </a:xfrm>
          <a:custGeom>
            <a:avLst/>
            <a:gdLst/>
            <a:ahLst/>
            <a:cxnLst/>
            <a:rect l="l" t="t" r="r" b="b"/>
            <a:pathLst>
              <a:path w="990600" h="920750">
                <a:moveTo>
                  <a:pt x="990600" y="0"/>
                </a:moveTo>
                <a:lnTo>
                  <a:pt x="0" y="0"/>
                </a:lnTo>
                <a:lnTo>
                  <a:pt x="0" y="805649"/>
                </a:lnTo>
                <a:lnTo>
                  <a:pt x="115100" y="920750"/>
                </a:lnTo>
                <a:lnTo>
                  <a:pt x="990600" y="92075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5599900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0"/>
                </a:moveTo>
                <a:lnTo>
                  <a:pt x="115100" y="115100"/>
                </a:lnTo>
                <a:lnTo>
                  <a:pt x="92075" y="23025"/>
                </a:lnTo>
                <a:lnTo>
                  <a:pt x="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4794250"/>
            <a:ext cx="990600" cy="920750"/>
          </a:xfrm>
          <a:custGeom>
            <a:avLst/>
            <a:gdLst/>
            <a:ahLst/>
            <a:cxnLst/>
            <a:rect l="l" t="t" r="r" b="b"/>
            <a:pathLst>
              <a:path w="990600" h="920750">
                <a:moveTo>
                  <a:pt x="115100" y="920750"/>
                </a:moveTo>
                <a:lnTo>
                  <a:pt x="92075" y="828675"/>
                </a:lnTo>
                <a:lnTo>
                  <a:pt x="0" y="805649"/>
                </a:lnTo>
                <a:lnTo>
                  <a:pt x="115100" y="920750"/>
                </a:lnTo>
                <a:lnTo>
                  <a:pt x="990600" y="920750"/>
                </a:lnTo>
                <a:lnTo>
                  <a:pt x="990600" y="0"/>
                </a:lnTo>
                <a:lnTo>
                  <a:pt x="0" y="0"/>
                </a:lnTo>
                <a:lnTo>
                  <a:pt x="0" y="805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5022850"/>
            <a:ext cx="990600" cy="609600"/>
          </a:xfrm>
          <a:custGeom>
            <a:avLst/>
            <a:gdLst/>
            <a:ahLst/>
            <a:cxnLst/>
            <a:rect l="l" t="t" r="r" b="b"/>
            <a:pathLst>
              <a:path w="990600" h="609600">
                <a:moveTo>
                  <a:pt x="0" y="609600"/>
                </a:moveTo>
                <a:lnTo>
                  <a:pt x="990600" y="609600"/>
                </a:lnTo>
                <a:lnTo>
                  <a:pt x="990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8351" y="290321"/>
            <a:ext cx="71710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Dynamic Product</a:t>
            </a:r>
            <a:r>
              <a:rPr sz="3200" spc="-90" dirty="0"/>
              <a:t> </a:t>
            </a:r>
            <a:r>
              <a:rPr sz="3200" dirty="0"/>
              <a:t>Proposal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9740" y="1228471"/>
            <a:ext cx="718312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dirty="0">
                <a:latin typeface="Arial"/>
                <a:cs typeface="Arial"/>
              </a:rPr>
              <a:t>following </a:t>
            </a:r>
            <a:r>
              <a:rPr sz="1600" b="1" spc="-5" dirty="0">
                <a:latin typeface="Arial"/>
                <a:cs typeface="Arial"/>
              </a:rPr>
              <a:t>steps are </a:t>
            </a:r>
            <a:r>
              <a:rPr sz="1600" b="1" spc="-10" dirty="0">
                <a:latin typeface="Arial"/>
                <a:cs typeface="Arial"/>
              </a:rPr>
              <a:t>involved </a:t>
            </a:r>
            <a:r>
              <a:rPr sz="1600" b="1" spc="-5" dirty="0">
                <a:latin typeface="Arial"/>
                <a:cs typeface="Arial"/>
              </a:rPr>
              <a:t>in configuring </a:t>
            </a:r>
            <a:r>
              <a:rPr sz="1600" b="1" spc="-10" dirty="0">
                <a:latin typeface="Arial"/>
                <a:cs typeface="Arial"/>
              </a:rPr>
              <a:t>dynamic </a:t>
            </a:r>
            <a:r>
              <a:rPr sz="1600" b="1" spc="-5" dirty="0">
                <a:latin typeface="Arial"/>
                <a:cs typeface="Arial"/>
              </a:rPr>
              <a:t>product</a:t>
            </a:r>
            <a:r>
              <a:rPr sz="1600" b="1" spc="229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proposal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83079" y="3694176"/>
            <a:ext cx="1005840" cy="935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2600" y="3651250"/>
            <a:ext cx="990600" cy="920750"/>
          </a:xfrm>
          <a:custGeom>
            <a:avLst/>
            <a:gdLst/>
            <a:ahLst/>
            <a:cxnLst/>
            <a:rect l="l" t="t" r="r" b="b"/>
            <a:pathLst>
              <a:path w="990600" h="920750">
                <a:moveTo>
                  <a:pt x="875538" y="0"/>
                </a:moveTo>
                <a:lnTo>
                  <a:pt x="0" y="0"/>
                </a:lnTo>
                <a:lnTo>
                  <a:pt x="0" y="920750"/>
                </a:lnTo>
                <a:lnTo>
                  <a:pt x="990600" y="920750"/>
                </a:lnTo>
                <a:lnTo>
                  <a:pt x="990600" y="115062"/>
                </a:lnTo>
                <a:lnTo>
                  <a:pt x="875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8138" y="3651250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69" h="115570">
                <a:moveTo>
                  <a:pt x="0" y="0"/>
                </a:moveTo>
                <a:lnTo>
                  <a:pt x="22987" y="92075"/>
                </a:lnTo>
                <a:lnTo>
                  <a:pt x="115062" y="115062"/>
                </a:lnTo>
                <a:lnTo>
                  <a:pt x="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2600" y="3651250"/>
            <a:ext cx="990600" cy="920750"/>
          </a:xfrm>
          <a:custGeom>
            <a:avLst/>
            <a:gdLst/>
            <a:ahLst/>
            <a:cxnLst/>
            <a:rect l="l" t="t" r="r" b="b"/>
            <a:pathLst>
              <a:path w="990600" h="920750">
                <a:moveTo>
                  <a:pt x="875538" y="0"/>
                </a:moveTo>
                <a:lnTo>
                  <a:pt x="898525" y="92075"/>
                </a:lnTo>
                <a:lnTo>
                  <a:pt x="990600" y="115062"/>
                </a:lnTo>
                <a:lnTo>
                  <a:pt x="875538" y="0"/>
                </a:lnTo>
                <a:lnTo>
                  <a:pt x="0" y="0"/>
                </a:lnTo>
                <a:lnTo>
                  <a:pt x="0" y="920750"/>
                </a:lnTo>
                <a:lnTo>
                  <a:pt x="990600" y="920750"/>
                </a:lnTo>
                <a:lnTo>
                  <a:pt x="990600" y="115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76983" y="3906011"/>
            <a:ext cx="993647" cy="512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2600" y="3868737"/>
            <a:ext cx="990600" cy="509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11401" y="3637026"/>
            <a:ext cx="815975" cy="24447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000" b="1" u="heavy" spc="-5" dirty="0">
                <a:latin typeface="Arial"/>
                <a:cs typeface="Arial"/>
              </a:rPr>
              <a:t>ORDER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6468" y="4974335"/>
            <a:ext cx="917447" cy="7101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400" y="4718050"/>
            <a:ext cx="1068032" cy="915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400" y="4648200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200" y="35814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3000" y="25908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2140" y="4761103"/>
            <a:ext cx="6725284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13145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Cust</a:t>
            </a:r>
            <a:r>
              <a:rPr sz="1000" b="1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mer  master</a:t>
            </a:r>
            <a:endParaRPr sz="1000">
              <a:latin typeface="Arial"/>
              <a:cs typeface="Arial"/>
            </a:endParaRPr>
          </a:p>
          <a:p>
            <a:pPr marL="1612900">
              <a:lnSpc>
                <a:spcPct val="100000"/>
              </a:lnSpc>
              <a:spcBef>
                <a:spcPts val="585"/>
              </a:spcBef>
            </a:pPr>
            <a:r>
              <a:rPr sz="3200" b="1" dirty="0">
                <a:latin typeface="Arial"/>
                <a:cs typeface="Arial"/>
              </a:rPr>
              <a:t>1 </a:t>
            </a:r>
            <a:r>
              <a:rPr sz="1600" b="1" spc="-5" dirty="0">
                <a:latin typeface="Arial"/>
                <a:cs typeface="Arial"/>
              </a:rPr>
              <a:t>Define Customer Procedure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Product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Proposal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03575" y="3844925"/>
            <a:ext cx="516953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2 </a:t>
            </a:r>
            <a:r>
              <a:rPr sz="1600" b="1" spc="-5" dirty="0">
                <a:latin typeface="Arial"/>
                <a:cs typeface="Arial"/>
              </a:rPr>
              <a:t>Define Document Procedure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Product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Proposal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43000" y="1752600"/>
            <a:ext cx="990600" cy="762000"/>
          </a:xfrm>
          <a:custGeom>
            <a:avLst/>
            <a:gdLst/>
            <a:ahLst/>
            <a:cxnLst/>
            <a:rect l="l" t="t" r="r" b="b"/>
            <a:pathLst>
              <a:path w="990600" h="762000">
                <a:moveTo>
                  <a:pt x="990600" y="0"/>
                </a:moveTo>
                <a:lnTo>
                  <a:pt x="0" y="0"/>
                </a:lnTo>
                <a:lnTo>
                  <a:pt x="0" y="762000"/>
                </a:lnTo>
                <a:lnTo>
                  <a:pt x="895350" y="762000"/>
                </a:lnTo>
                <a:lnTo>
                  <a:pt x="990600" y="66675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38350" y="241935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19050" y="19050"/>
                </a:lnTo>
                <a:lnTo>
                  <a:pt x="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3000" y="1752600"/>
            <a:ext cx="990600" cy="762000"/>
          </a:xfrm>
          <a:custGeom>
            <a:avLst/>
            <a:gdLst/>
            <a:ahLst/>
            <a:cxnLst/>
            <a:rect l="l" t="t" r="r" b="b"/>
            <a:pathLst>
              <a:path w="990600" h="762000">
                <a:moveTo>
                  <a:pt x="895350" y="762000"/>
                </a:moveTo>
                <a:lnTo>
                  <a:pt x="914400" y="685800"/>
                </a:lnTo>
                <a:lnTo>
                  <a:pt x="990600" y="666750"/>
                </a:lnTo>
                <a:lnTo>
                  <a:pt x="895350" y="762000"/>
                </a:lnTo>
                <a:lnTo>
                  <a:pt x="0" y="762000"/>
                </a:lnTo>
                <a:lnTo>
                  <a:pt x="0" y="0"/>
                </a:lnTo>
                <a:lnTo>
                  <a:pt x="990600" y="0"/>
                </a:lnTo>
                <a:lnTo>
                  <a:pt x="990600" y="666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8800" y="21717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609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62783" y="2029967"/>
            <a:ext cx="1069847" cy="3840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89276" y="2029967"/>
            <a:ext cx="848868" cy="3459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86025" y="2028825"/>
            <a:ext cx="971550" cy="285750"/>
          </a:xfrm>
          <a:custGeom>
            <a:avLst/>
            <a:gdLst/>
            <a:ahLst/>
            <a:cxnLst/>
            <a:rect l="l" t="t" r="r" b="b"/>
            <a:pathLst>
              <a:path w="971550" h="285750">
                <a:moveTo>
                  <a:pt x="0" y="285750"/>
                </a:moveTo>
                <a:lnTo>
                  <a:pt x="971550" y="285750"/>
                </a:lnTo>
                <a:lnTo>
                  <a:pt x="97155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38400" y="2005012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38400" y="2338387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4762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38400" y="1981200"/>
            <a:ext cx="47625" cy="381000"/>
          </a:xfrm>
          <a:custGeom>
            <a:avLst/>
            <a:gdLst/>
            <a:ahLst/>
            <a:cxnLst/>
            <a:rect l="l" t="t" r="r" b="b"/>
            <a:pathLst>
              <a:path w="47625" h="381000">
                <a:moveTo>
                  <a:pt x="0" y="0"/>
                </a:moveTo>
                <a:lnTo>
                  <a:pt x="0" y="381000"/>
                </a:lnTo>
                <a:lnTo>
                  <a:pt x="47625" y="333375"/>
                </a:lnTo>
                <a:lnTo>
                  <a:pt x="47625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57575" y="1981200"/>
            <a:ext cx="47625" cy="381000"/>
          </a:xfrm>
          <a:custGeom>
            <a:avLst/>
            <a:gdLst/>
            <a:ahLst/>
            <a:cxnLst/>
            <a:rect l="l" t="t" r="r" b="b"/>
            <a:pathLst>
              <a:path w="47625" h="381000">
                <a:moveTo>
                  <a:pt x="47625" y="0"/>
                </a:moveTo>
                <a:lnTo>
                  <a:pt x="0" y="47625"/>
                </a:lnTo>
                <a:lnTo>
                  <a:pt x="0" y="333375"/>
                </a:lnTo>
                <a:lnTo>
                  <a:pt x="47625" y="381000"/>
                </a:lnTo>
                <a:lnTo>
                  <a:pt x="47625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63444" y="2015997"/>
            <a:ext cx="650240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5400" algn="ctr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PP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Pr</a:t>
            </a:r>
            <a:r>
              <a:rPr sz="1000" b="1" spc="-5" dirty="0">
                <a:latin typeface="Arial"/>
                <a:cs typeface="Arial"/>
              </a:rPr>
              <a:t>oc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-5" dirty="0">
                <a:latin typeface="Arial"/>
                <a:cs typeface="Arial"/>
              </a:rPr>
              <a:t>du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-5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65225" y="1752600"/>
            <a:ext cx="815975" cy="39687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 marR="92710">
              <a:lnSpc>
                <a:spcPct val="100000"/>
              </a:lnSpc>
              <a:spcBef>
                <a:spcPts val="330"/>
              </a:spcBef>
            </a:pPr>
            <a:r>
              <a:rPr sz="1000" b="1" u="heavy" spc="-5" dirty="0">
                <a:latin typeface="Arial"/>
                <a:cs typeface="Arial"/>
              </a:rPr>
              <a:t>Sales</a:t>
            </a:r>
            <a:r>
              <a:rPr sz="1000" b="1" u="heavy" spc="-100" dirty="0">
                <a:latin typeface="Arial"/>
                <a:cs typeface="Arial"/>
              </a:rPr>
              <a:t> </a:t>
            </a:r>
            <a:r>
              <a:rPr sz="1000" b="1" u="heavy" spc="-5" dirty="0">
                <a:latin typeface="Arial"/>
                <a:cs typeface="Arial"/>
              </a:rPr>
              <a:t>doc.  </a:t>
            </a:r>
            <a:r>
              <a:rPr sz="1000" b="1" u="heavy" spc="-10" dirty="0">
                <a:latin typeface="Arial"/>
                <a:cs typeface="Arial"/>
              </a:rPr>
              <a:t>type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5702" y="2187828"/>
            <a:ext cx="5969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“OR”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60775" y="1939671"/>
            <a:ext cx="498538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4 </a:t>
            </a:r>
            <a:r>
              <a:rPr sz="1600" b="1" spc="-10" dirty="0">
                <a:latin typeface="Arial"/>
                <a:cs typeface="Arial"/>
              </a:rPr>
              <a:t>Assign </a:t>
            </a:r>
            <a:r>
              <a:rPr sz="1600" b="1" spc="-5" dirty="0">
                <a:latin typeface="Arial"/>
                <a:cs typeface="Arial"/>
              </a:rPr>
              <a:t>Document Procedure to Sales Doc.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Type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03575" y="2807970"/>
            <a:ext cx="539623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3 </a:t>
            </a:r>
            <a:r>
              <a:rPr sz="1600" b="1" spc="-5" dirty="0">
                <a:latin typeface="Arial"/>
                <a:cs typeface="Arial"/>
              </a:rPr>
              <a:t>Define PP Procedure &amp; Determine </a:t>
            </a:r>
            <a:r>
              <a:rPr sz="1600" b="1" spc="-15" dirty="0">
                <a:latin typeface="Arial"/>
                <a:cs typeface="Arial"/>
              </a:rPr>
              <a:t>Access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Sequence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38783" y="2868167"/>
            <a:ext cx="1603248" cy="384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89303" y="2848355"/>
            <a:ext cx="938784" cy="38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62025" y="2867025"/>
            <a:ext cx="1504950" cy="285750"/>
          </a:xfrm>
          <a:custGeom>
            <a:avLst/>
            <a:gdLst/>
            <a:ahLst/>
            <a:cxnLst/>
            <a:rect l="l" t="t" r="r" b="b"/>
            <a:pathLst>
              <a:path w="1504950" h="285750">
                <a:moveTo>
                  <a:pt x="0" y="285750"/>
                </a:moveTo>
                <a:lnTo>
                  <a:pt x="1504950" y="285750"/>
                </a:lnTo>
                <a:lnTo>
                  <a:pt x="150495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4400" y="2843212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14400" y="317658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4762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14400" y="2819400"/>
            <a:ext cx="47625" cy="381000"/>
          </a:xfrm>
          <a:custGeom>
            <a:avLst/>
            <a:gdLst/>
            <a:ahLst/>
            <a:cxnLst/>
            <a:rect l="l" t="t" r="r" b="b"/>
            <a:pathLst>
              <a:path w="47625" h="381000">
                <a:moveTo>
                  <a:pt x="0" y="0"/>
                </a:moveTo>
                <a:lnTo>
                  <a:pt x="0" y="381000"/>
                </a:lnTo>
                <a:lnTo>
                  <a:pt x="47625" y="333375"/>
                </a:lnTo>
                <a:lnTo>
                  <a:pt x="47625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66975" y="2819400"/>
            <a:ext cx="47625" cy="381000"/>
          </a:xfrm>
          <a:custGeom>
            <a:avLst/>
            <a:gdLst/>
            <a:ahLst/>
            <a:cxnLst/>
            <a:rect l="l" t="t" r="r" b="b"/>
            <a:pathLst>
              <a:path w="47625" h="381000">
                <a:moveTo>
                  <a:pt x="47625" y="0"/>
                </a:moveTo>
                <a:lnTo>
                  <a:pt x="0" y="47625"/>
                </a:lnTo>
                <a:lnTo>
                  <a:pt x="0" y="333375"/>
                </a:lnTo>
                <a:lnTo>
                  <a:pt x="47625" y="381000"/>
                </a:lnTo>
                <a:lnTo>
                  <a:pt x="47625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608582" y="2838830"/>
            <a:ext cx="211454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PP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73886" y="3006471"/>
            <a:ext cx="717550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Procedure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29" y="169212"/>
            <a:ext cx="9156700" cy="649408"/>
          </a:xfrm>
          <a:prstGeom prst="rect">
            <a:avLst/>
          </a:prstGeom>
        </p:spPr>
        <p:txBody>
          <a:bodyPr vert="horz" wrap="square" lIns="0" tIns="15544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Customer Procedure for Product</a:t>
            </a:r>
            <a:r>
              <a:rPr sz="3200" spc="30" dirty="0"/>
              <a:t> </a:t>
            </a:r>
            <a:r>
              <a:rPr sz="3200" spc="-5" dirty="0"/>
              <a:t>Proposal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5770626"/>
            <a:ext cx="796290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IMG </a:t>
            </a:r>
            <a:r>
              <a:rPr sz="2000" b="1" dirty="0">
                <a:latin typeface="Arial"/>
                <a:cs typeface="Arial"/>
              </a:rPr>
              <a:t>&gt; SD &gt; Basic Functions &gt; </a:t>
            </a:r>
            <a:r>
              <a:rPr sz="2000" b="1" spc="-5" dirty="0">
                <a:latin typeface="Arial"/>
                <a:cs typeface="Arial"/>
              </a:rPr>
              <a:t>Dynamic </a:t>
            </a:r>
            <a:r>
              <a:rPr sz="2000" b="1" dirty="0">
                <a:latin typeface="Arial"/>
                <a:cs typeface="Arial"/>
              </a:rPr>
              <a:t>product proposal &gt;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Define  customer procedure for product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proposal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2362200"/>
            <a:ext cx="3962400" cy="1471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712" y="2347848"/>
            <a:ext cx="3990975" cy="1500505"/>
          </a:xfrm>
          <a:custGeom>
            <a:avLst/>
            <a:gdLst/>
            <a:ahLst/>
            <a:cxnLst/>
            <a:rect l="l" t="t" r="r" b="b"/>
            <a:pathLst>
              <a:path w="3990975" h="1500504">
                <a:moveTo>
                  <a:pt x="0" y="1500251"/>
                </a:moveTo>
                <a:lnTo>
                  <a:pt x="3990975" y="1500251"/>
                </a:lnTo>
                <a:lnTo>
                  <a:pt x="3990975" y="0"/>
                </a:lnTo>
                <a:lnTo>
                  <a:pt x="0" y="0"/>
                </a:lnTo>
                <a:lnTo>
                  <a:pt x="0" y="150025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084" y="1255775"/>
            <a:ext cx="5337048" cy="765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468" y="1331975"/>
            <a:ext cx="5337048" cy="765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1295400"/>
            <a:ext cx="5334000" cy="762000"/>
          </a:xfrm>
          <a:custGeom>
            <a:avLst/>
            <a:gdLst/>
            <a:ahLst/>
            <a:cxnLst/>
            <a:rect l="l" t="t" r="r" b="b"/>
            <a:pathLst>
              <a:path w="5334000" h="762000">
                <a:moveTo>
                  <a:pt x="0" y="762000"/>
                </a:moveTo>
                <a:lnTo>
                  <a:pt x="5334000" y="762000"/>
                </a:lnTo>
                <a:lnTo>
                  <a:pt x="5334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2336" y="1417319"/>
            <a:ext cx="5164836" cy="600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427" y="1391411"/>
            <a:ext cx="5164836" cy="601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0829" y="1405343"/>
            <a:ext cx="5161915" cy="598805"/>
          </a:xfrm>
          <a:custGeom>
            <a:avLst/>
            <a:gdLst/>
            <a:ahLst/>
            <a:cxnLst/>
            <a:rect l="l" t="t" r="r" b="b"/>
            <a:pathLst>
              <a:path w="5161915" h="598805">
                <a:moveTo>
                  <a:pt x="0" y="598716"/>
                </a:moveTo>
                <a:lnTo>
                  <a:pt x="5161915" y="598716"/>
                </a:lnTo>
                <a:lnTo>
                  <a:pt x="5161915" y="0"/>
                </a:lnTo>
                <a:lnTo>
                  <a:pt x="0" y="0"/>
                </a:lnTo>
                <a:lnTo>
                  <a:pt x="0" y="598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2362263"/>
            <a:ext cx="4343400" cy="32844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57648" y="2347848"/>
            <a:ext cx="4371975" cy="3313429"/>
          </a:xfrm>
          <a:custGeom>
            <a:avLst/>
            <a:gdLst/>
            <a:ahLst/>
            <a:cxnLst/>
            <a:rect l="l" t="t" r="r" b="b"/>
            <a:pathLst>
              <a:path w="4371975" h="3313429">
                <a:moveTo>
                  <a:pt x="0" y="3313176"/>
                </a:moveTo>
                <a:lnTo>
                  <a:pt x="4371975" y="3313176"/>
                </a:lnTo>
                <a:lnTo>
                  <a:pt x="4371975" y="0"/>
                </a:lnTo>
                <a:lnTo>
                  <a:pt x="0" y="0"/>
                </a:lnTo>
                <a:lnTo>
                  <a:pt x="0" y="331317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7284" y="4282440"/>
            <a:ext cx="3508248" cy="786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1668" y="4358640"/>
            <a:ext cx="3508248" cy="7863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" y="4322762"/>
            <a:ext cx="3505200" cy="782955"/>
          </a:xfrm>
          <a:custGeom>
            <a:avLst/>
            <a:gdLst/>
            <a:ahLst/>
            <a:cxnLst/>
            <a:rect l="l" t="t" r="r" b="b"/>
            <a:pathLst>
              <a:path w="3505200" h="782954">
                <a:moveTo>
                  <a:pt x="0" y="782637"/>
                </a:moveTo>
                <a:lnTo>
                  <a:pt x="3505200" y="782637"/>
                </a:lnTo>
                <a:lnTo>
                  <a:pt x="3505200" y="0"/>
                </a:lnTo>
                <a:lnTo>
                  <a:pt x="0" y="0"/>
                </a:lnTo>
                <a:lnTo>
                  <a:pt x="0" y="78263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868" y="4418076"/>
            <a:ext cx="3378707" cy="6248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483" y="4392167"/>
            <a:ext cx="3377184" cy="6263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4406900"/>
            <a:ext cx="3375025" cy="622300"/>
          </a:xfrm>
          <a:custGeom>
            <a:avLst/>
            <a:gdLst/>
            <a:ahLst/>
            <a:cxnLst/>
            <a:rect l="l" t="t" r="r" b="b"/>
            <a:pathLst>
              <a:path w="3375025" h="622300">
                <a:moveTo>
                  <a:pt x="0" y="622300"/>
                </a:moveTo>
                <a:lnTo>
                  <a:pt x="3375025" y="622300"/>
                </a:lnTo>
                <a:lnTo>
                  <a:pt x="3375025" y="0"/>
                </a:lnTo>
                <a:lnTo>
                  <a:pt x="0" y="0"/>
                </a:lnTo>
                <a:lnTo>
                  <a:pt x="0" y="622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4293" y="4413630"/>
            <a:ext cx="2018664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PP Cust Proc field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  Customer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master.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82000" y="54102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228600"/>
                </a:moveTo>
                <a:lnTo>
                  <a:pt x="304800" y="228600"/>
                </a:lnTo>
                <a:lnTo>
                  <a:pt x="3048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4800" y="1295400"/>
            <a:ext cx="5334000" cy="7620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2246630" marR="490855" indent="-172085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Define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Customer Procedures for Product  Proposal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42385" y="4737989"/>
            <a:ext cx="4125595" cy="873760"/>
          </a:xfrm>
          <a:custGeom>
            <a:avLst/>
            <a:gdLst/>
            <a:ahLst/>
            <a:cxnLst/>
            <a:rect l="l" t="t" r="r" b="b"/>
            <a:pathLst>
              <a:path w="4125595" h="873760">
                <a:moveTo>
                  <a:pt x="20827" y="0"/>
                </a:moveTo>
                <a:lnTo>
                  <a:pt x="0" y="125222"/>
                </a:lnTo>
                <a:lnTo>
                  <a:pt x="501014" y="208787"/>
                </a:lnTo>
                <a:lnTo>
                  <a:pt x="521969" y="83438"/>
                </a:lnTo>
                <a:lnTo>
                  <a:pt x="20827" y="0"/>
                </a:lnTo>
                <a:close/>
              </a:path>
              <a:path w="4125595" h="873760">
                <a:moveTo>
                  <a:pt x="897763" y="146177"/>
                </a:moveTo>
                <a:lnTo>
                  <a:pt x="876935" y="271399"/>
                </a:lnTo>
                <a:lnTo>
                  <a:pt x="1377950" y="354965"/>
                </a:lnTo>
                <a:lnTo>
                  <a:pt x="1398904" y="229616"/>
                </a:lnTo>
                <a:lnTo>
                  <a:pt x="897763" y="146177"/>
                </a:lnTo>
                <a:close/>
              </a:path>
              <a:path w="4125595" h="873760">
                <a:moveTo>
                  <a:pt x="1774698" y="292227"/>
                </a:moveTo>
                <a:lnTo>
                  <a:pt x="1753742" y="417575"/>
                </a:lnTo>
                <a:lnTo>
                  <a:pt x="2254885" y="501015"/>
                </a:lnTo>
                <a:lnTo>
                  <a:pt x="2275713" y="375793"/>
                </a:lnTo>
                <a:lnTo>
                  <a:pt x="1774698" y="292227"/>
                </a:lnTo>
                <a:close/>
              </a:path>
              <a:path w="4125595" h="873760">
                <a:moveTo>
                  <a:pt x="2651505" y="438404"/>
                </a:moveTo>
                <a:lnTo>
                  <a:pt x="2630678" y="563753"/>
                </a:lnTo>
                <a:lnTo>
                  <a:pt x="3131819" y="647192"/>
                </a:lnTo>
                <a:lnTo>
                  <a:pt x="3152648" y="521970"/>
                </a:lnTo>
                <a:lnTo>
                  <a:pt x="2651505" y="438404"/>
                </a:lnTo>
                <a:close/>
              </a:path>
              <a:path w="4125595" h="873760">
                <a:moveTo>
                  <a:pt x="3738927" y="748372"/>
                </a:moveTo>
                <a:lnTo>
                  <a:pt x="3718052" y="873683"/>
                </a:lnTo>
                <a:lnTo>
                  <a:pt x="4091366" y="758825"/>
                </a:lnTo>
                <a:lnTo>
                  <a:pt x="3801617" y="758825"/>
                </a:lnTo>
                <a:lnTo>
                  <a:pt x="3738927" y="748372"/>
                </a:lnTo>
                <a:close/>
              </a:path>
              <a:path w="4125595" h="873760">
                <a:moveTo>
                  <a:pt x="3759786" y="623155"/>
                </a:moveTo>
                <a:lnTo>
                  <a:pt x="3738927" y="748372"/>
                </a:lnTo>
                <a:lnTo>
                  <a:pt x="3801617" y="758825"/>
                </a:lnTo>
                <a:lnTo>
                  <a:pt x="3822445" y="633603"/>
                </a:lnTo>
                <a:lnTo>
                  <a:pt x="3759786" y="623155"/>
                </a:lnTo>
                <a:close/>
              </a:path>
              <a:path w="4125595" h="873760">
                <a:moveTo>
                  <a:pt x="3780663" y="497840"/>
                </a:moveTo>
                <a:lnTo>
                  <a:pt x="3759786" y="623155"/>
                </a:lnTo>
                <a:lnTo>
                  <a:pt x="3822445" y="633603"/>
                </a:lnTo>
                <a:lnTo>
                  <a:pt x="3801617" y="758825"/>
                </a:lnTo>
                <a:lnTo>
                  <a:pt x="4091366" y="758825"/>
                </a:lnTo>
                <a:lnTo>
                  <a:pt x="4125214" y="748411"/>
                </a:lnTo>
                <a:lnTo>
                  <a:pt x="3780663" y="497840"/>
                </a:lnTo>
                <a:close/>
              </a:path>
              <a:path w="4125595" h="873760">
                <a:moveTo>
                  <a:pt x="3528441" y="584581"/>
                </a:moveTo>
                <a:lnTo>
                  <a:pt x="3507613" y="709803"/>
                </a:lnTo>
                <a:lnTo>
                  <a:pt x="3738927" y="748372"/>
                </a:lnTo>
                <a:lnTo>
                  <a:pt x="3759786" y="623155"/>
                </a:lnTo>
                <a:lnTo>
                  <a:pt x="3528441" y="584581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15484" y="3694176"/>
            <a:ext cx="3965448" cy="765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39867" y="3770376"/>
            <a:ext cx="3965447" cy="765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9200" y="3733800"/>
            <a:ext cx="3962400" cy="762000"/>
          </a:xfrm>
          <a:custGeom>
            <a:avLst/>
            <a:gdLst/>
            <a:ahLst/>
            <a:cxnLst/>
            <a:rect l="l" t="t" r="r" b="b"/>
            <a:pathLst>
              <a:path w="3962400" h="762000">
                <a:moveTo>
                  <a:pt x="0" y="762000"/>
                </a:moveTo>
                <a:lnTo>
                  <a:pt x="3962400" y="762000"/>
                </a:lnTo>
                <a:lnTo>
                  <a:pt x="3962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3876" y="3855720"/>
            <a:ext cx="3838955" cy="600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9491" y="3829811"/>
            <a:ext cx="3838956" cy="601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3080" y="3843744"/>
            <a:ext cx="3836035" cy="598805"/>
          </a:xfrm>
          <a:custGeom>
            <a:avLst/>
            <a:gdLst/>
            <a:ahLst/>
            <a:cxnLst/>
            <a:rect l="l" t="t" r="r" b="b"/>
            <a:pathLst>
              <a:path w="3836034" h="598804">
                <a:moveTo>
                  <a:pt x="0" y="598716"/>
                </a:moveTo>
                <a:lnTo>
                  <a:pt x="3835907" y="598716"/>
                </a:lnTo>
                <a:lnTo>
                  <a:pt x="3835907" y="0"/>
                </a:lnTo>
                <a:lnTo>
                  <a:pt x="0" y="0"/>
                </a:lnTo>
                <a:lnTo>
                  <a:pt x="0" y="598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00598" y="3938396"/>
            <a:ext cx="328295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Assign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Document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Procedures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to Doc.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35" dirty="0">
                <a:latin typeface="Arial"/>
                <a:cs typeface="Arial"/>
              </a:rPr>
              <a:t>Types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4884" y="1560575"/>
            <a:ext cx="4194048" cy="765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9268" y="1636776"/>
            <a:ext cx="4194048" cy="765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" y="1600200"/>
            <a:ext cx="4191000" cy="762000"/>
          </a:xfrm>
          <a:custGeom>
            <a:avLst/>
            <a:gdLst/>
            <a:ahLst/>
            <a:cxnLst/>
            <a:rect l="l" t="t" r="r" b="b"/>
            <a:pathLst>
              <a:path w="4191000" h="762000">
                <a:moveTo>
                  <a:pt x="0" y="762000"/>
                </a:moveTo>
                <a:lnTo>
                  <a:pt x="4191000" y="762000"/>
                </a:lnTo>
                <a:lnTo>
                  <a:pt x="4191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7847" y="1722120"/>
            <a:ext cx="4056888" cy="600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940" y="1696211"/>
            <a:ext cx="4056888" cy="6019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6202" y="1710143"/>
            <a:ext cx="4054475" cy="598805"/>
          </a:xfrm>
          <a:custGeom>
            <a:avLst/>
            <a:gdLst/>
            <a:ahLst/>
            <a:cxnLst/>
            <a:rect l="l" t="t" r="r" b="b"/>
            <a:pathLst>
              <a:path w="4054475" h="598805">
                <a:moveTo>
                  <a:pt x="0" y="598716"/>
                </a:moveTo>
                <a:lnTo>
                  <a:pt x="4054348" y="598716"/>
                </a:lnTo>
                <a:lnTo>
                  <a:pt x="4054348" y="0"/>
                </a:lnTo>
                <a:lnTo>
                  <a:pt x="0" y="0"/>
                </a:lnTo>
                <a:lnTo>
                  <a:pt x="0" y="598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8600" y="1600200"/>
            <a:ext cx="4191000" cy="7620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294005" marR="35877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Define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Document Procedures </a:t>
            </a:r>
            <a:r>
              <a:rPr sz="1600" b="1" spc="-10" dirty="0">
                <a:latin typeface="Arial"/>
                <a:cs typeface="Arial"/>
              </a:rPr>
              <a:t>for  </a:t>
            </a:r>
            <a:r>
              <a:rPr sz="1600" b="1" spc="-5" dirty="0">
                <a:latin typeface="Arial"/>
                <a:cs typeface="Arial"/>
              </a:rPr>
              <a:t>Product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Proposal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49236" y="234468"/>
            <a:ext cx="8546465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Document Procedure for </a:t>
            </a:r>
            <a:r>
              <a:rPr sz="3200" spc="-5" dirty="0"/>
              <a:t>Product</a:t>
            </a:r>
            <a:r>
              <a:rPr sz="3200" spc="-60" dirty="0"/>
              <a:t> </a:t>
            </a:r>
            <a:r>
              <a:rPr sz="3200" spc="-5" dirty="0"/>
              <a:t>Proposal</a:t>
            </a:r>
            <a:endParaRPr sz="3200" dirty="0"/>
          </a:p>
        </p:txBody>
      </p:sp>
      <p:sp>
        <p:nvSpPr>
          <p:cNvPr id="17" name="object 17"/>
          <p:cNvSpPr txBox="1"/>
          <p:nvPr/>
        </p:nvSpPr>
        <p:spPr>
          <a:xfrm>
            <a:off x="307847" y="5607748"/>
            <a:ext cx="796290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IMG </a:t>
            </a:r>
            <a:r>
              <a:rPr sz="2000" b="1" dirty="0">
                <a:latin typeface="Arial"/>
                <a:cs typeface="Arial"/>
              </a:rPr>
              <a:t>&gt; SD &gt; Basic Functions &gt; </a:t>
            </a:r>
            <a:r>
              <a:rPr sz="2000" b="1" spc="-5" dirty="0">
                <a:latin typeface="Arial"/>
                <a:cs typeface="Arial"/>
              </a:rPr>
              <a:t>Dynamic </a:t>
            </a:r>
            <a:r>
              <a:rPr sz="2000" b="1" dirty="0">
                <a:latin typeface="Arial"/>
                <a:cs typeface="Arial"/>
              </a:rPr>
              <a:t>product proposal &gt;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Define  document procedure for product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proposal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48200" y="1152525"/>
            <a:ext cx="4114800" cy="1895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33848" y="1138174"/>
            <a:ext cx="4143375" cy="1924050"/>
          </a:xfrm>
          <a:custGeom>
            <a:avLst/>
            <a:gdLst/>
            <a:ahLst/>
            <a:cxnLst/>
            <a:rect l="l" t="t" r="r" b="b"/>
            <a:pathLst>
              <a:path w="4143375" h="1924050">
                <a:moveTo>
                  <a:pt x="0" y="1924050"/>
                </a:moveTo>
                <a:lnTo>
                  <a:pt x="4143375" y="1924050"/>
                </a:lnTo>
                <a:lnTo>
                  <a:pt x="4143375" y="0"/>
                </a:lnTo>
                <a:lnTo>
                  <a:pt x="0" y="0"/>
                </a:lnTo>
                <a:lnTo>
                  <a:pt x="0" y="19240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" y="3200400"/>
            <a:ext cx="4724400" cy="2044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4312" y="3186048"/>
            <a:ext cx="4752975" cy="2073275"/>
          </a:xfrm>
          <a:custGeom>
            <a:avLst/>
            <a:gdLst/>
            <a:ahLst/>
            <a:cxnLst/>
            <a:rect l="l" t="t" r="r" b="b"/>
            <a:pathLst>
              <a:path w="4752975" h="2073275">
                <a:moveTo>
                  <a:pt x="0" y="2073275"/>
                </a:moveTo>
                <a:lnTo>
                  <a:pt x="4752975" y="2073275"/>
                </a:lnTo>
                <a:lnTo>
                  <a:pt x="4752975" y="0"/>
                </a:lnTo>
                <a:lnTo>
                  <a:pt x="0" y="0"/>
                </a:lnTo>
                <a:lnTo>
                  <a:pt x="0" y="20732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600" y="5105400"/>
            <a:ext cx="3276600" cy="152400"/>
          </a:xfrm>
          <a:custGeom>
            <a:avLst/>
            <a:gdLst/>
            <a:ahLst/>
            <a:cxnLst/>
            <a:rect l="l" t="t" r="r" b="b"/>
            <a:pathLst>
              <a:path w="3276600" h="152400">
                <a:moveTo>
                  <a:pt x="0" y="152400"/>
                </a:moveTo>
                <a:lnTo>
                  <a:pt x="3276600" y="152400"/>
                </a:lnTo>
                <a:lnTo>
                  <a:pt x="3276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05200" y="4406646"/>
            <a:ext cx="1606550" cy="777240"/>
          </a:xfrm>
          <a:custGeom>
            <a:avLst/>
            <a:gdLst/>
            <a:ahLst/>
            <a:cxnLst/>
            <a:rect l="l" t="t" r="r" b="b"/>
            <a:pathLst>
              <a:path w="1606550" h="777239">
                <a:moveTo>
                  <a:pt x="58927" y="699388"/>
                </a:moveTo>
                <a:lnTo>
                  <a:pt x="0" y="774953"/>
                </a:lnTo>
                <a:lnTo>
                  <a:pt x="95885" y="776731"/>
                </a:lnTo>
                <a:lnTo>
                  <a:pt x="86539" y="757173"/>
                </a:lnTo>
                <a:lnTo>
                  <a:pt x="70612" y="757173"/>
                </a:lnTo>
                <a:lnTo>
                  <a:pt x="58292" y="731392"/>
                </a:lnTo>
                <a:lnTo>
                  <a:pt x="71268" y="725213"/>
                </a:lnTo>
                <a:lnTo>
                  <a:pt x="58927" y="699388"/>
                </a:lnTo>
                <a:close/>
              </a:path>
              <a:path w="1606550" h="777239">
                <a:moveTo>
                  <a:pt x="71268" y="725213"/>
                </a:moveTo>
                <a:lnTo>
                  <a:pt x="58292" y="731392"/>
                </a:lnTo>
                <a:lnTo>
                  <a:pt x="70612" y="757173"/>
                </a:lnTo>
                <a:lnTo>
                  <a:pt x="83587" y="750995"/>
                </a:lnTo>
                <a:lnTo>
                  <a:pt x="71268" y="725213"/>
                </a:lnTo>
                <a:close/>
              </a:path>
              <a:path w="1606550" h="777239">
                <a:moveTo>
                  <a:pt x="83587" y="750995"/>
                </a:moveTo>
                <a:lnTo>
                  <a:pt x="70612" y="757173"/>
                </a:lnTo>
                <a:lnTo>
                  <a:pt x="86539" y="757173"/>
                </a:lnTo>
                <a:lnTo>
                  <a:pt x="83587" y="750995"/>
                </a:lnTo>
                <a:close/>
              </a:path>
              <a:path w="1606550" h="777239">
                <a:moveTo>
                  <a:pt x="1594103" y="0"/>
                </a:moveTo>
                <a:lnTo>
                  <a:pt x="71268" y="725213"/>
                </a:lnTo>
                <a:lnTo>
                  <a:pt x="83587" y="750995"/>
                </a:lnTo>
                <a:lnTo>
                  <a:pt x="1606296" y="25907"/>
                </a:lnTo>
                <a:lnTo>
                  <a:pt x="1594103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90701"/>
          </a:xfrm>
          <a:prstGeom prst="rect">
            <a:avLst/>
          </a:prstGeom>
        </p:spPr>
        <p:txBody>
          <a:bodyPr vert="horz" wrap="square" lIns="0" tIns="196341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Table of Origin (Source Indicator) for</a:t>
            </a:r>
            <a:r>
              <a:rPr sz="3200" spc="-30" dirty="0"/>
              <a:t> </a:t>
            </a:r>
            <a:r>
              <a:rPr sz="3200" dirty="0"/>
              <a:t>PP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3349625"/>
            <a:ext cx="7239000" cy="244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7712" y="3335337"/>
            <a:ext cx="7267575" cy="2470150"/>
          </a:xfrm>
          <a:custGeom>
            <a:avLst/>
            <a:gdLst/>
            <a:ahLst/>
            <a:cxnLst/>
            <a:rect l="l" t="t" r="r" b="b"/>
            <a:pathLst>
              <a:path w="7267575" h="2470150">
                <a:moveTo>
                  <a:pt x="0" y="2470150"/>
                </a:moveTo>
                <a:lnTo>
                  <a:pt x="7267575" y="2470150"/>
                </a:lnTo>
                <a:lnTo>
                  <a:pt x="7267575" y="0"/>
                </a:lnTo>
                <a:lnTo>
                  <a:pt x="0" y="0"/>
                </a:lnTo>
                <a:lnTo>
                  <a:pt x="0" y="24701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676" y="1182241"/>
            <a:ext cx="7573645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900" spc="-5" dirty="0">
                <a:latin typeface="Arial"/>
                <a:cs typeface="Arial"/>
              </a:rPr>
              <a:t>Source Indicator that specifies </a:t>
            </a:r>
            <a:r>
              <a:rPr sz="1900" spc="5" dirty="0">
                <a:latin typeface="Arial"/>
                <a:cs typeface="Arial"/>
              </a:rPr>
              <a:t>which </a:t>
            </a:r>
            <a:r>
              <a:rPr sz="1900" spc="-5" dirty="0">
                <a:latin typeface="Arial"/>
                <a:cs typeface="Arial"/>
              </a:rPr>
              <a:t>data source (for </a:t>
            </a:r>
            <a:r>
              <a:rPr sz="1900" spc="-5" dirty="0" smtClean="0">
                <a:latin typeface="Arial"/>
                <a:cs typeface="Arial"/>
              </a:rPr>
              <a:t>e</a:t>
            </a:r>
            <a:r>
              <a:rPr lang="en-US" sz="1900" spc="-5" dirty="0" smtClean="0">
                <a:latin typeface="Arial"/>
                <a:cs typeface="Arial"/>
              </a:rPr>
              <a:t>.g.</a:t>
            </a:r>
            <a:r>
              <a:rPr sz="1900" spc="-5" dirty="0" smtClean="0">
                <a:latin typeface="Arial"/>
                <a:cs typeface="Arial"/>
              </a:rPr>
              <a:t>, </a:t>
            </a:r>
            <a:r>
              <a:rPr sz="1900" spc="-5" dirty="0">
                <a:latin typeface="Arial"/>
                <a:cs typeface="Arial"/>
              </a:rPr>
              <a:t>order</a:t>
            </a:r>
            <a:r>
              <a:rPr sz="1900" spc="200" dirty="0">
                <a:latin typeface="Arial"/>
                <a:cs typeface="Arial"/>
              </a:rPr>
              <a:t> </a:t>
            </a:r>
            <a:r>
              <a:rPr sz="1900" spc="-25" dirty="0" smtClean="0">
                <a:latin typeface="Arial"/>
                <a:cs typeface="Arial"/>
              </a:rPr>
              <a:t>history,</a:t>
            </a:r>
            <a:r>
              <a:rPr lang="en-US" sz="1900" spc="-25" dirty="0" smtClean="0">
                <a:latin typeface="Arial"/>
                <a:cs typeface="Arial"/>
              </a:rPr>
              <a:t> </a:t>
            </a:r>
            <a:r>
              <a:rPr sz="1900" spc="-5" dirty="0" smtClean="0">
                <a:latin typeface="Arial"/>
                <a:cs typeface="Arial"/>
              </a:rPr>
              <a:t>item </a:t>
            </a:r>
            <a:r>
              <a:rPr sz="1900" spc="-5" dirty="0">
                <a:latin typeface="Arial"/>
                <a:cs typeface="Arial"/>
              </a:rPr>
              <a:t>proposal, listing) </a:t>
            </a:r>
            <a:r>
              <a:rPr sz="1900" spc="-10" dirty="0" smtClean="0">
                <a:latin typeface="Arial"/>
                <a:cs typeface="Arial"/>
              </a:rPr>
              <a:t>system </a:t>
            </a:r>
            <a:r>
              <a:rPr sz="1900" spc="-5" dirty="0">
                <a:latin typeface="Arial"/>
                <a:cs typeface="Arial"/>
              </a:rPr>
              <a:t>uses to determine </a:t>
            </a:r>
            <a:r>
              <a:rPr sz="1900" spc="-10" dirty="0">
                <a:latin typeface="Arial"/>
                <a:cs typeface="Arial"/>
              </a:rPr>
              <a:t>the </a:t>
            </a:r>
            <a:r>
              <a:rPr sz="1900" spc="-5" dirty="0">
                <a:latin typeface="Arial"/>
                <a:cs typeface="Arial"/>
              </a:rPr>
              <a:t>product </a:t>
            </a:r>
            <a:r>
              <a:rPr sz="1900" spc="-5" dirty="0" smtClean="0">
                <a:latin typeface="Arial"/>
                <a:cs typeface="Arial"/>
              </a:rPr>
              <a:t>proposal</a:t>
            </a:r>
            <a:r>
              <a:rPr lang="en-US" sz="1900" dirty="0" smtClean="0">
                <a:latin typeface="Times New Roman"/>
                <a:cs typeface="Times New Roman"/>
              </a:rPr>
              <a:t>. </a:t>
            </a:r>
            <a:r>
              <a:rPr sz="1900" spc="-10" dirty="0" smtClean="0">
                <a:latin typeface="Arial"/>
                <a:cs typeface="Arial"/>
              </a:rPr>
              <a:t>The </a:t>
            </a:r>
            <a:r>
              <a:rPr sz="1900" spc="-5" dirty="0">
                <a:latin typeface="Arial"/>
                <a:cs typeface="Arial"/>
              </a:rPr>
              <a:t>indicator is </a:t>
            </a:r>
            <a:r>
              <a:rPr sz="1900" spc="-10" dirty="0">
                <a:latin typeface="Arial"/>
                <a:cs typeface="Arial"/>
              </a:rPr>
              <a:t>displayed </a:t>
            </a:r>
            <a:r>
              <a:rPr sz="1900" spc="-5" dirty="0">
                <a:latin typeface="Arial"/>
                <a:cs typeface="Arial"/>
              </a:rPr>
              <a:t>in </a:t>
            </a:r>
            <a:r>
              <a:rPr sz="1900" spc="-10" dirty="0">
                <a:latin typeface="Arial"/>
                <a:cs typeface="Arial"/>
              </a:rPr>
              <a:t>the </a:t>
            </a:r>
            <a:r>
              <a:rPr sz="1900" spc="-5" dirty="0">
                <a:latin typeface="Arial"/>
                <a:cs typeface="Arial"/>
              </a:rPr>
              <a:t>sales</a:t>
            </a:r>
            <a:r>
              <a:rPr sz="1900" spc="185" dirty="0">
                <a:latin typeface="Arial"/>
                <a:cs typeface="Arial"/>
              </a:rPr>
              <a:t> </a:t>
            </a:r>
            <a:r>
              <a:rPr sz="1900" spc="-5" dirty="0" smtClean="0">
                <a:latin typeface="Arial"/>
                <a:cs typeface="Arial"/>
              </a:rPr>
              <a:t>document</a:t>
            </a:r>
            <a:endParaRPr sz="19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900" spc="-5" dirty="0">
                <a:latin typeface="Arial"/>
                <a:cs typeface="Arial"/>
              </a:rPr>
              <a:t>If </a:t>
            </a:r>
            <a:r>
              <a:rPr sz="1900" spc="-10" dirty="0">
                <a:latin typeface="Arial"/>
                <a:cs typeface="Arial"/>
              </a:rPr>
              <a:t>the </a:t>
            </a:r>
            <a:r>
              <a:rPr sz="1900" spc="-5" dirty="0">
                <a:latin typeface="Arial"/>
                <a:cs typeface="Arial"/>
              </a:rPr>
              <a:t>same material </a:t>
            </a:r>
            <a:r>
              <a:rPr sz="1900" spc="-10" dirty="0">
                <a:latin typeface="Arial"/>
                <a:cs typeface="Arial"/>
              </a:rPr>
              <a:t>for the </a:t>
            </a:r>
            <a:r>
              <a:rPr sz="1900" spc="-5" dirty="0">
                <a:latin typeface="Arial"/>
                <a:cs typeface="Arial"/>
              </a:rPr>
              <a:t>product proposal is determined from </a:t>
            </a:r>
            <a:r>
              <a:rPr sz="1900" spc="-10" dirty="0">
                <a:latin typeface="Arial"/>
                <a:cs typeface="Arial"/>
              </a:rPr>
              <a:t>several </a:t>
            </a:r>
            <a:r>
              <a:rPr sz="1900" spc="-5" dirty="0">
                <a:latin typeface="Arial"/>
                <a:cs typeface="Arial"/>
              </a:rPr>
              <a:t>data  sources (for </a:t>
            </a:r>
            <a:r>
              <a:rPr sz="1900" spc="-5" dirty="0" smtClean="0">
                <a:latin typeface="Arial"/>
                <a:cs typeface="Arial"/>
              </a:rPr>
              <a:t>e</a:t>
            </a:r>
            <a:r>
              <a:rPr lang="en-US" sz="1900" spc="-5" dirty="0" smtClean="0">
                <a:latin typeface="Arial"/>
                <a:cs typeface="Arial"/>
              </a:rPr>
              <a:t>.g.</a:t>
            </a:r>
            <a:r>
              <a:rPr sz="1900" spc="-5" dirty="0" smtClean="0">
                <a:latin typeface="Arial"/>
                <a:cs typeface="Arial"/>
              </a:rPr>
              <a:t>, </a:t>
            </a:r>
            <a:r>
              <a:rPr sz="1900" spc="-5" dirty="0">
                <a:latin typeface="Arial"/>
                <a:cs typeface="Arial"/>
              </a:rPr>
              <a:t>from both </a:t>
            </a:r>
            <a:r>
              <a:rPr sz="1900" spc="-10" dirty="0">
                <a:latin typeface="Arial"/>
                <a:cs typeface="Arial"/>
              </a:rPr>
              <a:t>the </a:t>
            </a:r>
            <a:r>
              <a:rPr sz="1900" spc="-5" dirty="0">
                <a:latin typeface="Arial"/>
                <a:cs typeface="Arial"/>
              </a:rPr>
              <a:t>listing </a:t>
            </a:r>
            <a:r>
              <a:rPr lang="en-US" sz="1900" spc="-5" dirty="0" smtClean="0">
                <a:latin typeface="Arial"/>
                <a:cs typeface="Arial"/>
              </a:rPr>
              <a:t>&amp;</a:t>
            </a:r>
            <a:r>
              <a:rPr sz="1900" spc="-5" dirty="0" smtClean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the </a:t>
            </a:r>
            <a:r>
              <a:rPr sz="1900" spc="-5" dirty="0">
                <a:latin typeface="Arial"/>
                <a:cs typeface="Arial"/>
              </a:rPr>
              <a:t>order history), </a:t>
            </a:r>
            <a:r>
              <a:rPr sz="1900" spc="-10" dirty="0">
                <a:latin typeface="Arial"/>
                <a:cs typeface="Arial"/>
              </a:rPr>
              <a:t>the system  </a:t>
            </a:r>
            <a:r>
              <a:rPr sz="1900" spc="-5" dirty="0">
                <a:latin typeface="Arial"/>
                <a:cs typeface="Arial"/>
              </a:rPr>
              <a:t>always </a:t>
            </a:r>
            <a:r>
              <a:rPr sz="1900" spc="-10" dirty="0">
                <a:latin typeface="Arial"/>
                <a:cs typeface="Arial"/>
              </a:rPr>
              <a:t>displays </a:t>
            </a:r>
            <a:r>
              <a:rPr sz="1900" spc="-5" dirty="0">
                <a:latin typeface="Arial"/>
                <a:cs typeface="Arial"/>
              </a:rPr>
              <a:t>the data source that it accessed</a:t>
            </a:r>
            <a:r>
              <a:rPr sz="1900" spc="1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first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172" y="5826599"/>
            <a:ext cx="740918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</a:t>
            </a:r>
            <a:r>
              <a:rPr sz="1600" b="1" spc="-10" dirty="0">
                <a:latin typeface="Arial"/>
                <a:cs typeface="Arial"/>
              </a:rPr>
              <a:t>Dynamic </a:t>
            </a:r>
            <a:r>
              <a:rPr sz="1600" b="1" spc="-5" dirty="0">
                <a:latin typeface="Arial"/>
                <a:cs typeface="Arial"/>
              </a:rPr>
              <a:t>product proposal &gt; Maintain </a:t>
            </a:r>
            <a:r>
              <a:rPr sz="1600" b="1" spc="-30" dirty="0">
                <a:latin typeface="Arial"/>
                <a:cs typeface="Arial"/>
              </a:rPr>
              <a:t>Table </a:t>
            </a:r>
            <a:r>
              <a:rPr sz="1600" b="1" spc="-5" dirty="0">
                <a:latin typeface="Arial"/>
                <a:cs typeface="Arial"/>
              </a:rPr>
              <a:t>of  Origin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Product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Proposal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167" y="211376"/>
            <a:ext cx="9156700" cy="55463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Dynamic PP</a:t>
            </a:r>
            <a:r>
              <a:rPr sz="3200" spc="-80" dirty="0"/>
              <a:t> </a:t>
            </a:r>
            <a:r>
              <a:rPr sz="3200" dirty="0"/>
              <a:t>Procedure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95400"/>
            <a:ext cx="6400800" cy="203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912" y="1281049"/>
            <a:ext cx="6429375" cy="2060575"/>
          </a:xfrm>
          <a:custGeom>
            <a:avLst/>
            <a:gdLst/>
            <a:ahLst/>
            <a:cxnLst/>
            <a:rect l="l" t="t" r="r" b="b"/>
            <a:pathLst>
              <a:path w="6429375" h="2060575">
                <a:moveTo>
                  <a:pt x="0" y="2060575"/>
                </a:moveTo>
                <a:lnTo>
                  <a:pt x="6429375" y="2060575"/>
                </a:lnTo>
                <a:lnTo>
                  <a:pt x="6429375" y="0"/>
                </a:lnTo>
                <a:lnTo>
                  <a:pt x="0" y="0"/>
                </a:lnTo>
                <a:lnTo>
                  <a:pt x="0" y="20605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2167" y="5738539"/>
            <a:ext cx="817435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</a:t>
            </a:r>
            <a:r>
              <a:rPr sz="1600" b="1" spc="-10" dirty="0">
                <a:latin typeface="Arial"/>
                <a:cs typeface="Arial"/>
              </a:rPr>
              <a:t>Dynamic </a:t>
            </a:r>
            <a:r>
              <a:rPr sz="1600" b="1" spc="-5" dirty="0">
                <a:latin typeface="Arial"/>
                <a:cs typeface="Arial"/>
              </a:rPr>
              <a:t>product proposal &gt; Define PP procedure and  determine access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sequence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6975" y="1066800"/>
            <a:ext cx="5254625" cy="1225550"/>
          </a:xfrm>
          <a:custGeom>
            <a:avLst/>
            <a:gdLst/>
            <a:ahLst/>
            <a:cxnLst/>
            <a:rect l="l" t="t" r="r" b="b"/>
            <a:pathLst>
              <a:path w="5254625" h="1225550">
                <a:moveTo>
                  <a:pt x="5064125" y="0"/>
                </a:moveTo>
                <a:lnTo>
                  <a:pt x="3463925" y="0"/>
                </a:lnTo>
                <a:lnTo>
                  <a:pt x="3420262" y="5034"/>
                </a:lnTo>
                <a:lnTo>
                  <a:pt x="3380171" y="19372"/>
                </a:lnTo>
                <a:lnTo>
                  <a:pt x="3344799" y="41867"/>
                </a:lnTo>
                <a:lnTo>
                  <a:pt x="3315292" y="71374"/>
                </a:lnTo>
                <a:lnTo>
                  <a:pt x="3292797" y="106746"/>
                </a:lnTo>
                <a:lnTo>
                  <a:pt x="3278459" y="146837"/>
                </a:lnTo>
                <a:lnTo>
                  <a:pt x="3273425" y="190500"/>
                </a:lnTo>
                <a:lnTo>
                  <a:pt x="3273425" y="666750"/>
                </a:lnTo>
                <a:lnTo>
                  <a:pt x="0" y="1225550"/>
                </a:lnTo>
                <a:lnTo>
                  <a:pt x="3273425" y="952500"/>
                </a:lnTo>
                <a:lnTo>
                  <a:pt x="5254625" y="952500"/>
                </a:lnTo>
                <a:lnTo>
                  <a:pt x="5254625" y="190500"/>
                </a:lnTo>
                <a:lnTo>
                  <a:pt x="5249590" y="146837"/>
                </a:lnTo>
                <a:lnTo>
                  <a:pt x="5235252" y="106746"/>
                </a:lnTo>
                <a:lnTo>
                  <a:pt x="5212757" y="71374"/>
                </a:lnTo>
                <a:lnTo>
                  <a:pt x="5183250" y="41867"/>
                </a:lnTo>
                <a:lnTo>
                  <a:pt x="5147878" y="19372"/>
                </a:lnTo>
                <a:lnTo>
                  <a:pt x="5107787" y="5034"/>
                </a:lnTo>
                <a:lnTo>
                  <a:pt x="5064125" y="0"/>
                </a:lnTo>
                <a:close/>
              </a:path>
              <a:path w="5254625" h="1225550">
                <a:moveTo>
                  <a:pt x="5254625" y="952500"/>
                </a:moveTo>
                <a:lnTo>
                  <a:pt x="3273425" y="952500"/>
                </a:lnTo>
                <a:lnTo>
                  <a:pt x="3278459" y="996162"/>
                </a:lnTo>
                <a:lnTo>
                  <a:pt x="3292797" y="1036253"/>
                </a:lnTo>
                <a:lnTo>
                  <a:pt x="3315292" y="1071625"/>
                </a:lnTo>
                <a:lnTo>
                  <a:pt x="3344799" y="1101132"/>
                </a:lnTo>
                <a:lnTo>
                  <a:pt x="3380171" y="1123627"/>
                </a:lnTo>
                <a:lnTo>
                  <a:pt x="3420262" y="1137965"/>
                </a:lnTo>
                <a:lnTo>
                  <a:pt x="3463925" y="1143000"/>
                </a:lnTo>
                <a:lnTo>
                  <a:pt x="5064125" y="1143000"/>
                </a:lnTo>
                <a:lnTo>
                  <a:pt x="5107787" y="1137965"/>
                </a:lnTo>
                <a:lnTo>
                  <a:pt x="5147878" y="1123627"/>
                </a:lnTo>
                <a:lnTo>
                  <a:pt x="5183250" y="1101132"/>
                </a:lnTo>
                <a:lnTo>
                  <a:pt x="5212757" y="1071625"/>
                </a:lnTo>
                <a:lnTo>
                  <a:pt x="5235252" y="1036253"/>
                </a:lnTo>
                <a:lnTo>
                  <a:pt x="5249590" y="996162"/>
                </a:lnTo>
                <a:lnTo>
                  <a:pt x="5254625" y="95250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6975" y="1066800"/>
            <a:ext cx="5254625" cy="1225550"/>
          </a:xfrm>
          <a:custGeom>
            <a:avLst/>
            <a:gdLst/>
            <a:ahLst/>
            <a:cxnLst/>
            <a:rect l="l" t="t" r="r" b="b"/>
            <a:pathLst>
              <a:path w="5254625" h="1225550">
                <a:moveTo>
                  <a:pt x="3273425" y="190500"/>
                </a:moveTo>
                <a:lnTo>
                  <a:pt x="3278459" y="146837"/>
                </a:lnTo>
                <a:lnTo>
                  <a:pt x="3292797" y="106746"/>
                </a:lnTo>
                <a:lnTo>
                  <a:pt x="3315292" y="71374"/>
                </a:lnTo>
                <a:lnTo>
                  <a:pt x="3344799" y="41867"/>
                </a:lnTo>
                <a:lnTo>
                  <a:pt x="3380171" y="19372"/>
                </a:lnTo>
                <a:lnTo>
                  <a:pt x="3420262" y="5034"/>
                </a:lnTo>
                <a:lnTo>
                  <a:pt x="3463925" y="0"/>
                </a:lnTo>
                <a:lnTo>
                  <a:pt x="3603625" y="0"/>
                </a:lnTo>
                <a:lnTo>
                  <a:pt x="4098925" y="0"/>
                </a:lnTo>
                <a:lnTo>
                  <a:pt x="5064125" y="0"/>
                </a:lnTo>
                <a:lnTo>
                  <a:pt x="5107787" y="5034"/>
                </a:lnTo>
                <a:lnTo>
                  <a:pt x="5147878" y="19372"/>
                </a:lnTo>
                <a:lnTo>
                  <a:pt x="5183250" y="41867"/>
                </a:lnTo>
                <a:lnTo>
                  <a:pt x="5212757" y="71374"/>
                </a:lnTo>
                <a:lnTo>
                  <a:pt x="5235252" y="106746"/>
                </a:lnTo>
                <a:lnTo>
                  <a:pt x="5249590" y="146837"/>
                </a:lnTo>
                <a:lnTo>
                  <a:pt x="5254625" y="190500"/>
                </a:lnTo>
                <a:lnTo>
                  <a:pt x="5254625" y="666750"/>
                </a:lnTo>
                <a:lnTo>
                  <a:pt x="5254625" y="952500"/>
                </a:lnTo>
                <a:lnTo>
                  <a:pt x="5249590" y="996162"/>
                </a:lnTo>
                <a:lnTo>
                  <a:pt x="5235252" y="1036253"/>
                </a:lnTo>
                <a:lnTo>
                  <a:pt x="5212757" y="1071625"/>
                </a:lnTo>
                <a:lnTo>
                  <a:pt x="5183250" y="1101132"/>
                </a:lnTo>
                <a:lnTo>
                  <a:pt x="5147878" y="1123627"/>
                </a:lnTo>
                <a:lnTo>
                  <a:pt x="5107787" y="1137965"/>
                </a:lnTo>
                <a:lnTo>
                  <a:pt x="5064125" y="1143000"/>
                </a:lnTo>
                <a:lnTo>
                  <a:pt x="4098925" y="1143000"/>
                </a:lnTo>
                <a:lnTo>
                  <a:pt x="3603625" y="1143000"/>
                </a:lnTo>
                <a:lnTo>
                  <a:pt x="3463925" y="1143000"/>
                </a:lnTo>
                <a:lnTo>
                  <a:pt x="3420262" y="1137965"/>
                </a:lnTo>
                <a:lnTo>
                  <a:pt x="3380171" y="1123627"/>
                </a:lnTo>
                <a:lnTo>
                  <a:pt x="3344799" y="1101132"/>
                </a:lnTo>
                <a:lnTo>
                  <a:pt x="3315292" y="1071625"/>
                </a:lnTo>
                <a:lnTo>
                  <a:pt x="3292797" y="1036253"/>
                </a:lnTo>
                <a:lnTo>
                  <a:pt x="3278459" y="996162"/>
                </a:lnTo>
                <a:lnTo>
                  <a:pt x="3273425" y="952500"/>
                </a:lnTo>
                <a:lnTo>
                  <a:pt x="0" y="1225550"/>
                </a:lnTo>
                <a:lnTo>
                  <a:pt x="3273425" y="666750"/>
                </a:lnTo>
                <a:lnTo>
                  <a:pt x="3273425" y="190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6163" y="1163065"/>
            <a:ext cx="1485265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Number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periods  that should be  </a:t>
            </a:r>
            <a:r>
              <a:rPr sz="1400" spc="-5" dirty="0">
                <a:latin typeface="Arial"/>
                <a:cs typeface="Arial"/>
              </a:rPr>
              <a:t>displayed </a:t>
            </a:r>
            <a:r>
              <a:rPr sz="1400" dirty="0">
                <a:latin typeface="Arial"/>
                <a:cs typeface="Arial"/>
              </a:rPr>
              <a:t>in sales  document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3581400"/>
            <a:ext cx="6400800" cy="1762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912" y="3567048"/>
            <a:ext cx="6429375" cy="1790700"/>
          </a:xfrm>
          <a:custGeom>
            <a:avLst/>
            <a:gdLst/>
            <a:ahLst/>
            <a:cxnLst/>
            <a:rect l="l" t="t" r="r" b="b"/>
            <a:pathLst>
              <a:path w="6429375" h="1790700">
                <a:moveTo>
                  <a:pt x="0" y="1790700"/>
                </a:moveTo>
                <a:lnTo>
                  <a:pt x="6429375" y="1790700"/>
                </a:lnTo>
                <a:lnTo>
                  <a:pt x="6429375" y="0"/>
                </a:lnTo>
                <a:lnTo>
                  <a:pt x="0" y="0"/>
                </a:lnTo>
                <a:lnTo>
                  <a:pt x="0" y="17907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3350" y="4800600"/>
            <a:ext cx="1822450" cy="533400"/>
          </a:xfrm>
          <a:custGeom>
            <a:avLst/>
            <a:gdLst/>
            <a:ahLst/>
            <a:cxnLst/>
            <a:rect l="l" t="t" r="r" b="b"/>
            <a:pathLst>
              <a:path w="1822450" h="533400">
                <a:moveTo>
                  <a:pt x="1733550" y="0"/>
                </a:moveTo>
                <a:lnTo>
                  <a:pt x="920750" y="0"/>
                </a:lnTo>
                <a:lnTo>
                  <a:pt x="886124" y="6979"/>
                </a:lnTo>
                <a:lnTo>
                  <a:pt x="857869" y="26019"/>
                </a:lnTo>
                <a:lnTo>
                  <a:pt x="838829" y="54274"/>
                </a:lnTo>
                <a:lnTo>
                  <a:pt x="831850" y="88900"/>
                </a:lnTo>
                <a:lnTo>
                  <a:pt x="831850" y="311150"/>
                </a:lnTo>
                <a:lnTo>
                  <a:pt x="0" y="312674"/>
                </a:lnTo>
                <a:lnTo>
                  <a:pt x="831850" y="444500"/>
                </a:lnTo>
                <a:lnTo>
                  <a:pt x="838829" y="479125"/>
                </a:lnTo>
                <a:lnTo>
                  <a:pt x="857869" y="507380"/>
                </a:lnTo>
                <a:lnTo>
                  <a:pt x="886124" y="526420"/>
                </a:lnTo>
                <a:lnTo>
                  <a:pt x="920750" y="533400"/>
                </a:lnTo>
                <a:lnTo>
                  <a:pt x="1733550" y="533400"/>
                </a:lnTo>
                <a:lnTo>
                  <a:pt x="1768175" y="526420"/>
                </a:lnTo>
                <a:lnTo>
                  <a:pt x="1796430" y="507380"/>
                </a:lnTo>
                <a:lnTo>
                  <a:pt x="1815470" y="479125"/>
                </a:lnTo>
                <a:lnTo>
                  <a:pt x="1822450" y="444500"/>
                </a:lnTo>
                <a:lnTo>
                  <a:pt x="1822450" y="88900"/>
                </a:lnTo>
                <a:lnTo>
                  <a:pt x="1815470" y="54274"/>
                </a:lnTo>
                <a:lnTo>
                  <a:pt x="1796430" y="26019"/>
                </a:lnTo>
                <a:lnTo>
                  <a:pt x="1768175" y="6979"/>
                </a:lnTo>
                <a:lnTo>
                  <a:pt x="1733550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3350" y="4800600"/>
            <a:ext cx="1822450" cy="533400"/>
          </a:xfrm>
          <a:custGeom>
            <a:avLst/>
            <a:gdLst/>
            <a:ahLst/>
            <a:cxnLst/>
            <a:rect l="l" t="t" r="r" b="b"/>
            <a:pathLst>
              <a:path w="1822450" h="533400">
                <a:moveTo>
                  <a:pt x="831850" y="88900"/>
                </a:moveTo>
                <a:lnTo>
                  <a:pt x="838829" y="54274"/>
                </a:lnTo>
                <a:lnTo>
                  <a:pt x="857869" y="26019"/>
                </a:lnTo>
                <a:lnTo>
                  <a:pt x="886124" y="6979"/>
                </a:lnTo>
                <a:lnTo>
                  <a:pt x="920750" y="0"/>
                </a:lnTo>
                <a:lnTo>
                  <a:pt x="996950" y="0"/>
                </a:lnTo>
                <a:lnTo>
                  <a:pt x="1244600" y="0"/>
                </a:lnTo>
                <a:lnTo>
                  <a:pt x="1733550" y="0"/>
                </a:lnTo>
                <a:lnTo>
                  <a:pt x="1768175" y="6979"/>
                </a:lnTo>
                <a:lnTo>
                  <a:pt x="1796430" y="26019"/>
                </a:lnTo>
                <a:lnTo>
                  <a:pt x="1815470" y="54274"/>
                </a:lnTo>
                <a:lnTo>
                  <a:pt x="1822450" y="88900"/>
                </a:lnTo>
                <a:lnTo>
                  <a:pt x="1822450" y="311150"/>
                </a:lnTo>
                <a:lnTo>
                  <a:pt x="1822450" y="444500"/>
                </a:lnTo>
                <a:lnTo>
                  <a:pt x="1815470" y="479125"/>
                </a:lnTo>
                <a:lnTo>
                  <a:pt x="1796430" y="507380"/>
                </a:lnTo>
                <a:lnTo>
                  <a:pt x="1768175" y="526420"/>
                </a:lnTo>
                <a:lnTo>
                  <a:pt x="1733550" y="533400"/>
                </a:lnTo>
                <a:lnTo>
                  <a:pt x="1244600" y="533400"/>
                </a:lnTo>
                <a:lnTo>
                  <a:pt x="996950" y="533400"/>
                </a:lnTo>
                <a:lnTo>
                  <a:pt x="920750" y="533400"/>
                </a:lnTo>
                <a:lnTo>
                  <a:pt x="886124" y="526420"/>
                </a:lnTo>
                <a:lnTo>
                  <a:pt x="857869" y="507380"/>
                </a:lnTo>
                <a:lnTo>
                  <a:pt x="838829" y="479125"/>
                </a:lnTo>
                <a:lnTo>
                  <a:pt x="831850" y="444500"/>
                </a:lnTo>
                <a:lnTo>
                  <a:pt x="0" y="312674"/>
                </a:lnTo>
                <a:lnTo>
                  <a:pt x="831850" y="311150"/>
                </a:lnTo>
                <a:lnTo>
                  <a:pt x="831850" y="88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56678" y="4867909"/>
            <a:ext cx="70929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905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Source  Indicat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81450" y="2819400"/>
            <a:ext cx="5010150" cy="2433955"/>
          </a:xfrm>
          <a:custGeom>
            <a:avLst/>
            <a:gdLst/>
            <a:ahLst/>
            <a:cxnLst/>
            <a:rect l="l" t="t" r="r" b="b"/>
            <a:pathLst>
              <a:path w="5010150" h="2433954">
                <a:moveTo>
                  <a:pt x="4768850" y="0"/>
                </a:moveTo>
                <a:lnTo>
                  <a:pt x="3270250" y="0"/>
                </a:lnTo>
                <a:lnTo>
                  <a:pt x="3221632" y="4904"/>
                </a:lnTo>
                <a:lnTo>
                  <a:pt x="3176343" y="18968"/>
                </a:lnTo>
                <a:lnTo>
                  <a:pt x="3135355" y="41221"/>
                </a:lnTo>
                <a:lnTo>
                  <a:pt x="3099641" y="70691"/>
                </a:lnTo>
                <a:lnTo>
                  <a:pt x="3070171" y="106405"/>
                </a:lnTo>
                <a:lnTo>
                  <a:pt x="3047918" y="147393"/>
                </a:lnTo>
                <a:lnTo>
                  <a:pt x="3033854" y="192682"/>
                </a:lnTo>
                <a:lnTo>
                  <a:pt x="3028950" y="241300"/>
                </a:lnTo>
                <a:lnTo>
                  <a:pt x="3028950" y="844550"/>
                </a:lnTo>
                <a:lnTo>
                  <a:pt x="0" y="2433701"/>
                </a:lnTo>
                <a:lnTo>
                  <a:pt x="3028950" y="1206500"/>
                </a:lnTo>
                <a:lnTo>
                  <a:pt x="5010150" y="1206500"/>
                </a:lnTo>
                <a:lnTo>
                  <a:pt x="5010150" y="241300"/>
                </a:lnTo>
                <a:lnTo>
                  <a:pt x="5005245" y="192682"/>
                </a:lnTo>
                <a:lnTo>
                  <a:pt x="4991181" y="147393"/>
                </a:lnTo>
                <a:lnTo>
                  <a:pt x="4968928" y="106405"/>
                </a:lnTo>
                <a:lnTo>
                  <a:pt x="4939458" y="70691"/>
                </a:lnTo>
                <a:lnTo>
                  <a:pt x="4903744" y="41221"/>
                </a:lnTo>
                <a:lnTo>
                  <a:pt x="4862756" y="18968"/>
                </a:lnTo>
                <a:lnTo>
                  <a:pt x="4817467" y="4904"/>
                </a:lnTo>
                <a:lnTo>
                  <a:pt x="4768850" y="0"/>
                </a:lnTo>
                <a:close/>
              </a:path>
              <a:path w="5010150" h="2433954">
                <a:moveTo>
                  <a:pt x="5010150" y="1206500"/>
                </a:moveTo>
                <a:lnTo>
                  <a:pt x="3028950" y="1206500"/>
                </a:lnTo>
                <a:lnTo>
                  <a:pt x="3033854" y="1255117"/>
                </a:lnTo>
                <a:lnTo>
                  <a:pt x="3047918" y="1300406"/>
                </a:lnTo>
                <a:lnTo>
                  <a:pt x="3070171" y="1341394"/>
                </a:lnTo>
                <a:lnTo>
                  <a:pt x="3099641" y="1377108"/>
                </a:lnTo>
                <a:lnTo>
                  <a:pt x="3135355" y="1406578"/>
                </a:lnTo>
                <a:lnTo>
                  <a:pt x="3176343" y="1428831"/>
                </a:lnTo>
                <a:lnTo>
                  <a:pt x="3221632" y="1442895"/>
                </a:lnTo>
                <a:lnTo>
                  <a:pt x="3270250" y="1447800"/>
                </a:lnTo>
                <a:lnTo>
                  <a:pt x="4768850" y="1447800"/>
                </a:lnTo>
                <a:lnTo>
                  <a:pt x="4817467" y="1442895"/>
                </a:lnTo>
                <a:lnTo>
                  <a:pt x="4862756" y="1428831"/>
                </a:lnTo>
                <a:lnTo>
                  <a:pt x="4903744" y="1406578"/>
                </a:lnTo>
                <a:lnTo>
                  <a:pt x="4939458" y="1377108"/>
                </a:lnTo>
                <a:lnTo>
                  <a:pt x="4968928" y="1341394"/>
                </a:lnTo>
                <a:lnTo>
                  <a:pt x="4991181" y="1300406"/>
                </a:lnTo>
                <a:lnTo>
                  <a:pt x="5005245" y="1255117"/>
                </a:lnTo>
                <a:lnTo>
                  <a:pt x="5010150" y="120650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81450" y="2819400"/>
            <a:ext cx="5010150" cy="2433955"/>
          </a:xfrm>
          <a:custGeom>
            <a:avLst/>
            <a:gdLst/>
            <a:ahLst/>
            <a:cxnLst/>
            <a:rect l="l" t="t" r="r" b="b"/>
            <a:pathLst>
              <a:path w="5010150" h="2433954">
                <a:moveTo>
                  <a:pt x="3028950" y="241300"/>
                </a:moveTo>
                <a:lnTo>
                  <a:pt x="3033854" y="192682"/>
                </a:lnTo>
                <a:lnTo>
                  <a:pt x="3047918" y="147393"/>
                </a:lnTo>
                <a:lnTo>
                  <a:pt x="3070171" y="106405"/>
                </a:lnTo>
                <a:lnTo>
                  <a:pt x="3099641" y="70691"/>
                </a:lnTo>
                <a:lnTo>
                  <a:pt x="3135355" y="41221"/>
                </a:lnTo>
                <a:lnTo>
                  <a:pt x="3176343" y="18968"/>
                </a:lnTo>
                <a:lnTo>
                  <a:pt x="3221632" y="4904"/>
                </a:lnTo>
                <a:lnTo>
                  <a:pt x="3270250" y="0"/>
                </a:lnTo>
                <a:lnTo>
                  <a:pt x="3359150" y="0"/>
                </a:lnTo>
                <a:lnTo>
                  <a:pt x="3854450" y="0"/>
                </a:lnTo>
                <a:lnTo>
                  <a:pt x="4768850" y="0"/>
                </a:lnTo>
                <a:lnTo>
                  <a:pt x="4817467" y="4904"/>
                </a:lnTo>
                <a:lnTo>
                  <a:pt x="4862756" y="18968"/>
                </a:lnTo>
                <a:lnTo>
                  <a:pt x="4903744" y="41221"/>
                </a:lnTo>
                <a:lnTo>
                  <a:pt x="4939458" y="70691"/>
                </a:lnTo>
                <a:lnTo>
                  <a:pt x="4968928" y="106405"/>
                </a:lnTo>
                <a:lnTo>
                  <a:pt x="4991181" y="147393"/>
                </a:lnTo>
                <a:lnTo>
                  <a:pt x="5005245" y="192682"/>
                </a:lnTo>
                <a:lnTo>
                  <a:pt x="5010150" y="241300"/>
                </a:lnTo>
                <a:lnTo>
                  <a:pt x="5010150" y="844550"/>
                </a:lnTo>
                <a:lnTo>
                  <a:pt x="5010150" y="1206500"/>
                </a:lnTo>
                <a:lnTo>
                  <a:pt x="5005245" y="1255117"/>
                </a:lnTo>
                <a:lnTo>
                  <a:pt x="4991181" y="1300406"/>
                </a:lnTo>
                <a:lnTo>
                  <a:pt x="4968928" y="1341394"/>
                </a:lnTo>
                <a:lnTo>
                  <a:pt x="4939458" y="1377108"/>
                </a:lnTo>
                <a:lnTo>
                  <a:pt x="4903744" y="1406578"/>
                </a:lnTo>
                <a:lnTo>
                  <a:pt x="4862756" y="1428831"/>
                </a:lnTo>
                <a:lnTo>
                  <a:pt x="4817467" y="1442895"/>
                </a:lnTo>
                <a:lnTo>
                  <a:pt x="4768850" y="1447800"/>
                </a:lnTo>
                <a:lnTo>
                  <a:pt x="3854450" y="1447800"/>
                </a:lnTo>
                <a:lnTo>
                  <a:pt x="3359150" y="1447800"/>
                </a:lnTo>
                <a:lnTo>
                  <a:pt x="3270250" y="1447800"/>
                </a:lnTo>
                <a:lnTo>
                  <a:pt x="3221632" y="1442895"/>
                </a:lnTo>
                <a:lnTo>
                  <a:pt x="3176343" y="1428831"/>
                </a:lnTo>
                <a:lnTo>
                  <a:pt x="3135355" y="1406578"/>
                </a:lnTo>
                <a:lnTo>
                  <a:pt x="3099641" y="1377108"/>
                </a:lnTo>
                <a:lnTo>
                  <a:pt x="3070171" y="1341394"/>
                </a:lnTo>
                <a:lnTo>
                  <a:pt x="3047918" y="1300406"/>
                </a:lnTo>
                <a:lnTo>
                  <a:pt x="3033854" y="1255117"/>
                </a:lnTo>
                <a:lnTo>
                  <a:pt x="3028950" y="1206500"/>
                </a:lnTo>
                <a:lnTo>
                  <a:pt x="0" y="2433701"/>
                </a:lnTo>
                <a:lnTo>
                  <a:pt x="3028950" y="844550"/>
                </a:lnTo>
                <a:lnTo>
                  <a:pt x="3028950" y="241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60768" y="2930905"/>
            <a:ext cx="1570355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Name </a:t>
            </a:r>
            <a:r>
              <a:rPr sz="1400" dirty="0">
                <a:latin typeface="Arial"/>
                <a:cs typeface="Arial"/>
              </a:rPr>
              <a:t>of function  module that is to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  called up </a:t>
            </a:r>
            <a:r>
              <a:rPr sz="1400" spc="-5" dirty="0">
                <a:latin typeface="Arial"/>
                <a:cs typeface="Arial"/>
              </a:rPr>
              <a:t>within </a:t>
            </a:r>
            <a:r>
              <a:rPr sz="1400" dirty="0">
                <a:latin typeface="Arial"/>
                <a:cs typeface="Arial"/>
              </a:rPr>
              <a:t>the  access sequences  for the product  proposal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procedure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291591"/>
            <a:ext cx="87153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Dynamic PP Procedure</a:t>
            </a:r>
            <a:r>
              <a:rPr sz="3200" spc="-105" dirty="0"/>
              <a:t> </a:t>
            </a:r>
            <a:r>
              <a:rPr sz="3200" dirty="0"/>
              <a:t>Determination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55662" y="2514600"/>
            <a:ext cx="6688074" cy="2466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1375" y="2500248"/>
            <a:ext cx="6717030" cy="2495550"/>
          </a:xfrm>
          <a:custGeom>
            <a:avLst/>
            <a:gdLst/>
            <a:ahLst/>
            <a:cxnLst/>
            <a:rect l="l" t="t" r="r" b="b"/>
            <a:pathLst>
              <a:path w="6717030" h="2495550">
                <a:moveTo>
                  <a:pt x="0" y="2495550"/>
                </a:moveTo>
                <a:lnTo>
                  <a:pt x="6716649" y="2495550"/>
                </a:lnTo>
                <a:lnTo>
                  <a:pt x="6716649" y="0"/>
                </a:lnTo>
                <a:lnTo>
                  <a:pt x="0" y="0"/>
                </a:lnTo>
                <a:lnTo>
                  <a:pt x="0" y="24955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7062" y="1676400"/>
            <a:ext cx="1448435" cy="1557655"/>
          </a:xfrm>
          <a:custGeom>
            <a:avLst/>
            <a:gdLst/>
            <a:ahLst/>
            <a:cxnLst/>
            <a:rect l="l" t="t" r="r" b="b"/>
            <a:pathLst>
              <a:path w="1448435" h="1557655">
                <a:moveTo>
                  <a:pt x="603250" y="762000"/>
                </a:moveTo>
                <a:lnTo>
                  <a:pt x="241300" y="762000"/>
                </a:lnTo>
                <a:lnTo>
                  <a:pt x="552437" y="1557274"/>
                </a:lnTo>
                <a:lnTo>
                  <a:pt x="603250" y="762000"/>
                </a:lnTo>
                <a:close/>
              </a:path>
              <a:path w="1448435" h="1557655">
                <a:moveTo>
                  <a:pt x="1320736" y="0"/>
                </a:moveTo>
                <a:lnTo>
                  <a:pt x="127000" y="0"/>
                </a:lnTo>
                <a:lnTo>
                  <a:pt x="77565" y="9985"/>
                </a:lnTo>
                <a:lnTo>
                  <a:pt x="37196" y="37211"/>
                </a:lnTo>
                <a:lnTo>
                  <a:pt x="9980" y="77581"/>
                </a:lnTo>
                <a:lnTo>
                  <a:pt x="0" y="127000"/>
                </a:lnTo>
                <a:lnTo>
                  <a:pt x="0" y="635000"/>
                </a:lnTo>
                <a:lnTo>
                  <a:pt x="9980" y="684418"/>
                </a:lnTo>
                <a:lnTo>
                  <a:pt x="37196" y="724788"/>
                </a:lnTo>
                <a:lnTo>
                  <a:pt x="77565" y="752014"/>
                </a:lnTo>
                <a:lnTo>
                  <a:pt x="127000" y="762000"/>
                </a:lnTo>
                <a:lnTo>
                  <a:pt x="1320736" y="762000"/>
                </a:lnTo>
                <a:lnTo>
                  <a:pt x="1370228" y="752014"/>
                </a:lnTo>
                <a:lnTo>
                  <a:pt x="1410636" y="724788"/>
                </a:lnTo>
                <a:lnTo>
                  <a:pt x="1437876" y="684418"/>
                </a:lnTo>
                <a:lnTo>
                  <a:pt x="1447863" y="635000"/>
                </a:lnTo>
                <a:lnTo>
                  <a:pt x="1447863" y="127000"/>
                </a:lnTo>
                <a:lnTo>
                  <a:pt x="1437876" y="77581"/>
                </a:lnTo>
                <a:lnTo>
                  <a:pt x="1410636" y="37211"/>
                </a:lnTo>
                <a:lnTo>
                  <a:pt x="1370228" y="9985"/>
                </a:lnTo>
                <a:lnTo>
                  <a:pt x="1320736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062" y="1676400"/>
            <a:ext cx="1448435" cy="1557655"/>
          </a:xfrm>
          <a:custGeom>
            <a:avLst/>
            <a:gdLst/>
            <a:ahLst/>
            <a:cxnLst/>
            <a:rect l="l" t="t" r="r" b="b"/>
            <a:pathLst>
              <a:path w="1448435" h="1557655">
                <a:moveTo>
                  <a:pt x="0" y="127000"/>
                </a:moveTo>
                <a:lnTo>
                  <a:pt x="9980" y="77581"/>
                </a:lnTo>
                <a:lnTo>
                  <a:pt x="37196" y="37211"/>
                </a:lnTo>
                <a:lnTo>
                  <a:pt x="77565" y="9985"/>
                </a:lnTo>
                <a:lnTo>
                  <a:pt x="127000" y="0"/>
                </a:lnTo>
                <a:lnTo>
                  <a:pt x="241300" y="0"/>
                </a:lnTo>
                <a:lnTo>
                  <a:pt x="603250" y="0"/>
                </a:lnTo>
                <a:lnTo>
                  <a:pt x="1320736" y="0"/>
                </a:lnTo>
                <a:lnTo>
                  <a:pt x="1370228" y="9985"/>
                </a:lnTo>
                <a:lnTo>
                  <a:pt x="1410636" y="37211"/>
                </a:lnTo>
                <a:lnTo>
                  <a:pt x="1437876" y="77581"/>
                </a:lnTo>
                <a:lnTo>
                  <a:pt x="1447863" y="127000"/>
                </a:lnTo>
                <a:lnTo>
                  <a:pt x="1447863" y="444500"/>
                </a:lnTo>
                <a:lnTo>
                  <a:pt x="1447863" y="635000"/>
                </a:lnTo>
                <a:lnTo>
                  <a:pt x="1437876" y="684418"/>
                </a:lnTo>
                <a:lnTo>
                  <a:pt x="1410636" y="724788"/>
                </a:lnTo>
                <a:lnTo>
                  <a:pt x="1370228" y="752014"/>
                </a:lnTo>
                <a:lnTo>
                  <a:pt x="1320736" y="762000"/>
                </a:lnTo>
                <a:lnTo>
                  <a:pt x="603250" y="762000"/>
                </a:lnTo>
                <a:lnTo>
                  <a:pt x="552437" y="1557274"/>
                </a:lnTo>
                <a:lnTo>
                  <a:pt x="241300" y="762000"/>
                </a:lnTo>
                <a:lnTo>
                  <a:pt x="127000" y="762000"/>
                </a:lnTo>
                <a:lnTo>
                  <a:pt x="77565" y="752014"/>
                </a:lnTo>
                <a:lnTo>
                  <a:pt x="37196" y="724788"/>
                </a:lnTo>
                <a:lnTo>
                  <a:pt x="9980" y="684418"/>
                </a:lnTo>
                <a:lnTo>
                  <a:pt x="0" y="635000"/>
                </a:lnTo>
                <a:lnTo>
                  <a:pt x="0" y="444500"/>
                </a:lnTo>
                <a:lnTo>
                  <a:pt x="0" y="1270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3729" y="1753996"/>
            <a:ext cx="103568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8003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Sales  Organiza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5049" y="1676400"/>
            <a:ext cx="2445385" cy="1570355"/>
          </a:xfrm>
          <a:custGeom>
            <a:avLst/>
            <a:gdLst/>
            <a:ahLst/>
            <a:cxnLst/>
            <a:rect l="l" t="t" r="r" b="b"/>
            <a:pathLst>
              <a:path w="2445385" h="1570355">
                <a:moveTo>
                  <a:pt x="1689227" y="762000"/>
                </a:moveTo>
                <a:lnTo>
                  <a:pt x="1365377" y="762000"/>
                </a:lnTo>
                <a:lnTo>
                  <a:pt x="0" y="1570101"/>
                </a:lnTo>
                <a:lnTo>
                  <a:pt x="1689227" y="762000"/>
                </a:lnTo>
                <a:close/>
              </a:path>
              <a:path w="2445385" h="1570355">
                <a:moveTo>
                  <a:pt x="2317750" y="0"/>
                </a:moveTo>
                <a:lnTo>
                  <a:pt x="1276477" y="0"/>
                </a:lnTo>
                <a:lnTo>
                  <a:pt x="1227004" y="9985"/>
                </a:lnTo>
                <a:lnTo>
                  <a:pt x="1186640" y="37211"/>
                </a:lnTo>
                <a:lnTo>
                  <a:pt x="1159444" y="77581"/>
                </a:lnTo>
                <a:lnTo>
                  <a:pt x="1149477" y="127000"/>
                </a:lnTo>
                <a:lnTo>
                  <a:pt x="1149477" y="635000"/>
                </a:lnTo>
                <a:lnTo>
                  <a:pt x="1159444" y="684418"/>
                </a:lnTo>
                <a:lnTo>
                  <a:pt x="1186640" y="724788"/>
                </a:lnTo>
                <a:lnTo>
                  <a:pt x="1227004" y="752014"/>
                </a:lnTo>
                <a:lnTo>
                  <a:pt x="1276477" y="762000"/>
                </a:lnTo>
                <a:lnTo>
                  <a:pt x="2317750" y="762000"/>
                </a:lnTo>
                <a:lnTo>
                  <a:pt x="2367242" y="752014"/>
                </a:lnTo>
                <a:lnTo>
                  <a:pt x="2407650" y="724788"/>
                </a:lnTo>
                <a:lnTo>
                  <a:pt x="2434889" y="684418"/>
                </a:lnTo>
                <a:lnTo>
                  <a:pt x="2444877" y="635000"/>
                </a:lnTo>
                <a:lnTo>
                  <a:pt x="2444877" y="127000"/>
                </a:lnTo>
                <a:lnTo>
                  <a:pt x="2434889" y="77581"/>
                </a:lnTo>
                <a:lnTo>
                  <a:pt x="2407650" y="37211"/>
                </a:lnTo>
                <a:lnTo>
                  <a:pt x="2367242" y="9985"/>
                </a:lnTo>
                <a:lnTo>
                  <a:pt x="2317750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5049" y="1676400"/>
            <a:ext cx="2445385" cy="1570355"/>
          </a:xfrm>
          <a:custGeom>
            <a:avLst/>
            <a:gdLst/>
            <a:ahLst/>
            <a:cxnLst/>
            <a:rect l="l" t="t" r="r" b="b"/>
            <a:pathLst>
              <a:path w="2445385" h="1570355">
                <a:moveTo>
                  <a:pt x="1149477" y="127000"/>
                </a:moveTo>
                <a:lnTo>
                  <a:pt x="1159444" y="77581"/>
                </a:lnTo>
                <a:lnTo>
                  <a:pt x="1186640" y="37211"/>
                </a:lnTo>
                <a:lnTo>
                  <a:pt x="1227004" y="9985"/>
                </a:lnTo>
                <a:lnTo>
                  <a:pt x="1276477" y="0"/>
                </a:lnTo>
                <a:lnTo>
                  <a:pt x="1365377" y="0"/>
                </a:lnTo>
                <a:lnTo>
                  <a:pt x="1689227" y="0"/>
                </a:lnTo>
                <a:lnTo>
                  <a:pt x="2317750" y="0"/>
                </a:lnTo>
                <a:lnTo>
                  <a:pt x="2367242" y="9985"/>
                </a:lnTo>
                <a:lnTo>
                  <a:pt x="2407650" y="37211"/>
                </a:lnTo>
                <a:lnTo>
                  <a:pt x="2434889" y="77581"/>
                </a:lnTo>
                <a:lnTo>
                  <a:pt x="2444877" y="127000"/>
                </a:lnTo>
                <a:lnTo>
                  <a:pt x="2444877" y="444500"/>
                </a:lnTo>
                <a:lnTo>
                  <a:pt x="2444877" y="635000"/>
                </a:lnTo>
                <a:lnTo>
                  <a:pt x="2434889" y="684418"/>
                </a:lnTo>
                <a:lnTo>
                  <a:pt x="2407650" y="724788"/>
                </a:lnTo>
                <a:lnTo>
                  <a:pt x="2367242" y="752014"/>
                </a:lnTo>
                <a:lnTo>
                  <a:pt x="2317750" y="762000"/>
                </a:lnTo>
                <a:lnTo>
                  <a:pt x="1689227" y="762000"/>
                </a:lnTo>
                <a:lnTo>
                  <a:pt x="0" y="1570101"/>
                </a:lnTo>
                <a:lnTo>
                  <a:pt x="1365377" y="762000"/>
                </a:lnTo>
                <a:lnTo>
                  <a:pt x="1276477" y="762000"/>
                </a:lnTo>
                <a:lnTo>
                  <a:pt x="1227004" y="752014"/>
                </a:lnTo>
                <a:lnTo>
                  <a:pt x="1186640" y="724788"/>
                </a:lnTo>
                <a:lnTo>
                  <a:pt x="1159444" y="684418"/>
                </a:lnTo>
                <a:lnTo>
                  <a:pt x="1149477" y="635000"/>
                </a:lnTo>
                <a:lnTo>
                  <a:pt x="1149477" y="444500"/>
                </a:lnTo>
                <a:lnTo>
                  <a:pt x="1149477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73120" y="1753996"/>
            <a:ext cx="91821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istribution  Channel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7062" y="4694173"/>
            <a:ext cx="1143635" cy="1097280"/>
          </a:xfrm>
          <a:custGeom>
            <a:avLst/>
            <a:gdLst/>
            <a:ahLst/>
            <a:cxnLst/>
            <a:rect l="l" t="t" r="r" b="b"/>
            <a:pathLst>
              <a:path w="1143635" h="1097279">
                <a:moveTo>
                  <a:pt x="1041336" y="487425"/>
                </a:moveTo>
                <a:lnTo>
                  <a:pt x="101600" y="487425"/>
                </a:lnTo>
                <a:lnTo>
                  <a:pt x="62054" y="495407"/>
                </a:lnTo>
                <a:lnTo>
                  <a:pt x="29759" y="517175"/>
                </a:lnTo>
                <a:lnTo>
                  <a:pt x="7984" y="549469"/>
                </a:lnTo>
                <a:lnTo>
                  <a:pt x="0" y="589026"/>
                </a:lnTo>
                <a:lnTo>
                  <a:pt x="0" y="995426"/>
                </a:lnTo>
                <a:lnTo>
                  <a:pt x="7984" y="1034971"/>
                </a:lnTo>
                <a:lnTo>
                  <a:pt x="29759" y="1067266"/>
                </a:lnTo>
                <a:lnTo>
                  <a:pt x="62054" y="1089041"/>
                </a:lnTo>
                <a:lnTo>
                  <a:pt x="101600" y="1097026"/>
                </a:lnTo>
                <a:lnTo>
                  <a:pt x="1041336" y="1097026"/>
                </a:lnTo>
                <a:lnTo>
                  <a:pt x="1080912" y="1089041"/>
                </a:lnTo>
                <a:lnTo>
                  <a:pt x="1113250" y="1067266"/>
                </a:lnTo>
                <a:lnTo>
                  <a:pt x="1135062" y="1034971"/>
                </a:lnTo>
                <a:lnTo>
                  <a:pt x="1143063" y="995426"/>
                </a:lnTo>
                <a:lnTo>
                  <a:pt x="1143063" y="589026"/>
                </a:lnTo>
                <a:lnTo>
                  <a:pt x="1135062" y="549469"/>
                </a:lnTo>
                <a:lnTo>
                  <a:pt x="1113250" y="517175"/>
                </a:lnTo>
                <a:lnTo>
                  <a:pt x="1080912" y="495407"/>
                </a:lnTo>
                <a:lnTo>
                  <a:pt x="1041336" y="487425"/>
                </a:lnTo>
                <a:close/>
              </a:path>
              <a:path w="1143635" h="1097279">
                <a:moveTo>
                  <a:pt x="1111186" y="0"/>
                </a:moveTo>
                <a:lnTo>
                  <a:pt x="666813" y="487425"/>
                </a:lnTo>
                <a:lnTo>
                  <a:pt x="952563" y="487425"/>
                </a:lnTo>
                <a:lnTo>
                  <a:pt x="1111186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7062" y="4694173"/>
            <a:ext cx="1143635" cy="1097280"/>
          </a:xfrm>
          <a:custGeom>
            <a:avLst/>
            <a:gdLst/>
            <a:ahLst/>
            <a:cxnLst/>
            <a:rect l="l" t="t" r="r" b="b"/>
            <a:pathLst>
              <a:path w="1143635" h="1097279">
                <a:moveTo>
                  <a:pt x="0" y="589026"/>
                </a:moveTo>
                <a:lnTo>
                  <a:pt x="7984" y="549469"/>
                </a:lnTo>
                <a:lnTo>
                  <a:pt x="29759" y="517175"/>
                </a:lnTo>
                <a:lnTo>
                  <a:pt x="62054" y="495407"/>
                </a:lnTo>
                <a:lnTo>
                  <a:pt x="101600" y="487425"/>
                </a:lnTo>
                <a:lnTo>
                  <a:pt x="666813" y="487425"/>
                </a:lnTo>
                <a:lnTo>
                  <a:pt x="1111186" y="0"/>
                </a:lnTo>
                <a:lnTo>
                  <a:pt x="952563" y="487425"/>
                </a:lnTo>
                <a:lnTo>
                  <a:pt x="1041336" y="487425"/>
                </a:lnTo>
                <a:lnTo>
                  <a:pt x="1080912" y="495407"/>
                </a:lnTo>
                <a:lnTo>
                  <a:pt x="1113250" y="517175"/>
                </a:lnTo>
                <a:lnTo>
                  <a:pt x="1135062" y="549469"/>
                </a:lnTo>
                <a:lnTo>
                  <a:pt x="1143063" y="589026"/>
                </a:lnTo>
                <a:lnTo>
                  <a:pt x="1143063" y="741426"/>
                </a:lnTo>
                <a:lnTo>
                  <a:pt x="1143063" y="995426"/>
                </a:lnTo>
                <a:lnTo>
                  <a:pt x="1135062" y="1034971"/>
                </a:lnTo>
                <a:lnTo>
                  <a:pt x="1113250" y="1067266"/>
                </a:lnTo>
                <a:lnTo>
                  <a:pt x="1080912" y="1089041"/>
                </a:lnTo>
                <a:lnTo>
                  <a:pt x="1041336" y="1097026"/>
                </a:lnTo>
                <a:lnTo>
                  <a:pt x="952563" y="1097026"/>
                </a:lnTo>
                <a:lnTo>
                  <a:pt x="666813" y="1097026"/>
                </a:lnTo>
                <a:lnTo>
                  <a:pt x="101600" y="1097026"/>
                </a:lnTo>
                <a:lnTo>
                  <a:pt x="62054" y="1089041"/>
                </a:lnTo>
                <a:lnTo>
                  <a:pt x="29759" y="1067266"/>
                </a:lnTo>
                <a:lnTo>
                  <a:pt x="7984" y="1034971"/>
                </a:lnTo>
                <a:lnTo>
                  <a:pt x="0" y="995426"/>
                </a:lnTo>
                <a:lnTo>
                  <a:pt x="0" y="741426"/>
                </a:lnTo>
                <a:lnTo>
                  <a:pt x="0" y="5890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4572" y="5252466"/>
            <a:ext cx="6470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09748" y="4656073"/>
            <a:ext cx="1365885" cy="1135380"/>
          </a:xfrm>
          <a:custGeom>
            <a:avLst/>
            <a:gdLst/>
            <a:ahLst/>
            <a:cxnLst/>
            <a:rect l="l" t="t" r="r" b="b"/>
            <a:pathLst>
              <a:path w="1365885" h="1135379">
                <a:moveTo>
                  <a:pt x="1263650" y="525526"/>
                </a:moveTo>
                <a:lnTo>
                  <a:pt x="247776" y="525526"/>
                </a:lnTo>
                <a:lnTo>
                  <a:pt x="208220" y="533507"/>
                </a:lnTo>
                <a:lnTo>
                  <a:pt x="175926" y="555275"/>
                </a:lnTo>
                <a:lnTo>
                  <a:pt x="154158" y="587569"/>
                </a:lnTo>
                <a:lnTo>
                  <a:pt x="146176" y="627126"/>
                </a:lnTo>
                <a:lnTo>
                  <a:pt x="146176" y="1033526"/>
                </a:lnTo>
                <a:lnTo>
                  <a:pt x="154158" y="1073071"/>
                </a:lnTo>
                <a:lnTo>
                  <a:pt x="175926" y="1105366"/>
                </a:lnTo>
                <a:lnTo>
                  <a:pt x="208220" y="1127141"/>
                </a:lnTo>
                <a:lnTo>
                  <a:pt x="247776" y="1135126"/>
                </a:lnTo>
                <a:lnTo>
                  <a:pt x="1263650" y="1135126"/>
                </a:lnTo>
                <a:lnTo>
                  <a:pt x="1303226" y="1127141"/>
                </a:lnTo>
                <a:lnTo>
                  <a:pt x="1335563" y="1105366"/>
                </a:lnTo>
                <a:lnTo>
                  <a:pt x="1357376" y="1073071"/>
                </a:lnTo>
                <a:lnTo>
                  <a:pt x="1365377" y="1033526"/>
                </a:lnTo>
                <a:lnTo>
                  <a:pt x="1365377" y="627126"/>
                </a:lnTo>
                <a:lnTo>
                  <a:pt x="1357375" y="587569"/>
                </a:lnTo>
                <a:lnTo>
                  <a:pt x="1335563" y="555275"/>
                </a:lnTo>
                <a:lnTo>
                  <a:pt x="1303226" y="533507"/>
                </a:lnTo>
                <a:lnTo>
                  <a:pt x="1263650" y="525526"/>
                </a:lnTo>
                <a:close/>
              </a:path>
              <a:path w="1365885" h="1135379">
                <a:moveTo>
                  <a:pt x="0" y="0"/>
                </a:moveTo>
                <a:lnTo>
                  <a:pt x="349376" y="525526"/>
                </a:lnTo>
                <a:lnTo>
                  <a:pt x="654176" y="525526"/>
                </a:lnTo>
                <a:lnTo>
                  <a:pt x="0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9748" y="4656073"/>
            <a:ext cx="1365885" cy="1135380"/>
          </a:xfrm>
          <a:custGeom>
            <a:avLst/>
            <a:gdLst/>
            <a:ahLst/>
            <a:cxnLst/>
            <a:rect l="l" t="t" r="r" b="b"/>
            <a:pathLst>
              <a:path w="1365885" h="1135379">
                <a:moveTo>
                  <a:pt x="146176" y="627126"/>
                </a:moveTo>
                <a:lnTo>
                  <a:pt x="154158" y="587569"/>
                </a:lnTo>
                <a:lnTo>
                  <a:pt x="175926" y="555275"/>
                </a:lnTo>
                <a:lnTo>
                  <a:pt x="208220" y="533507"/>
                </a:lnTo>
                <a:lnTo>
                  <a:pt x="247776" y="525526"/>
                </a:lnTo>
                <a:lnTo>
                  <a:pt x="349376" y="525526"/>
                </a:lnTo>
                <a:lnTo>
                  <a:pt x="0" y="0"/>
                </a:lnTo>
                <a:lnTo>
                  <a:pt x="654176" y="525526"/>
                </a:lnTo>
                <a:lnTo>
                  <a:pt x="1263650" y="525526"/>
                </a:lnTo>
                <a:lnTo>
                  <a:pt x="1303226" y="533507"/>
                </a:lnTo>
                <a:lnTo>
                  <a:pt x="1335563" y="555275"/>
                </a:lnTo>
                <a:lnTo>
                  <a:pt x="1357375" y="587569"/>
                </a:lnTo>
                <a:lnTo>
                  <a:pt x="1365377" y="627126"/>
                </a:lnTo>
                <a:lnTo>
                  <a:pt x="1365377" y="779526"/>
                </a:lnTo>
                <a:lnTo>
                  <a:pt x="1365377" y="1033526"/>
                </a:lnTo>
                <a:lnTo>
                  <a:pt x="1357376" y="1073071"/>
                </a:lnTo>
                <a:lnTo>
                  <a:pt x="1335563" y="1105366"/>
                </a:lnTo>
                <a:lnTo>
                  <a:pt x="1303226" y="1127141"/>
                </a:lnTo>
                <a:lnTo>
                  <a:pt x="1263650" y="1135126"/>
                </a:lnTo>
                <a:lnTo>
                  <a:pt x="654176" y="1135126"/>
                </a:lnTo>
                <a:lnTo>
                  <a:pt x="349376" y="1135126"/>
                </a:lnTo>
                <a:lnTo>
                  <a:pt x="247776" y="1135126"/>
                </a:lnTo>
                <a:lnTo>
                  <a:pt x="208220" y="1127141"/>
                </a:lnTo>
                <a:lnTo>
                  <a:pt x="175926" y="1105366"/>
                </a:lnTo>
                <a:lnTo>
                  <a:pt x="154158" y="1073071"/>
                </a:lnTo>
                <a:lnTo>
                  <a:pt x="146176" y="1033526"/>
                </a:lnTo>
                <a:lnTo>
                  <a:pt x="146176" y="779526"/>
                </a:lnTo>
                <a:lnTo>
                  <a:pt x="146176" y="6271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2742" y="5252466"/>
            <a:ext cx="848994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Cus </a:t>
            </a:r>
            <a:r>
              <a:rPr sz="1400" dirty="0">
                <a:latin typeface="Arial"/>
                <a:cs typeface="Arial"/>
              </a:rPr>
              <a:t>PP  Procedure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81376" y="4465573"/>
            <a:ext cx="2927350" cy="1249680"/>
          </a:xfrm>
          <a:custGeom>
            <a:avLst/>
            <a:gdLst/>
            <a:ahLst/>
            <a:cxnLst/>
            <a:rect l="l" t="t" r="r" b="b"/>
            <a:pathLst>
              <a:path w="2927350" h="1249679">
                <a:moveTo>
                  <a:pt x="0" y="0"/>
                </a:moveTo>
                <a:lnTo>
                  <a:pt x="1784350" y="893826"/>
                </a:lnTo>
                <a:lnTo>
                  <a:pt x="1784350" y="1147826"/>
                </a:lnTo>
                <a:lnTo>
                  <a:pt x="1792331" y="1187371"/>
                </a:lnTo>
                <a:lnTo>
                  <a:pt x="1814099" y="1219666"/>
                </a:lnTo>
                <a:lnTo>
                  <a:pt x="1846393" y="1241441"/>
                </a:lnTo>
                <a:lnTo>
                  <a:pt x="1885950" y="1249426"/>
                </a:lnTo>
                <a:lnTo>
                  <a:pt x="2825623" y="1249426"/>
                </a:lnTo>
                <a:lnTo>
                  <a:pt x="2865199" y="1241441"/>
                </a:lnTo>
                <a:lnTo>
                  <a:pt x="2897536" y="1219666"/>
                </a:lnTo>
                <a:lnTo>
                  <a:pt x="2919349" y="1187371"/>
                </a:lnTo>
                <a:lnTo>
                  <a:pt x="2927350" y="1147826"/>
                </a:lnTo>
                <a:lnTo>
                  <a:pt x="2927350" y="741426"/>
                </a:lnTo>
                <a:lnTo>
                  <a:pt x="1784350" y="741426"/>
                </a:lnTo>
                <a:lnTo>
                  <a:pt x="0" y="0"/>
                </a:lnTo>
                <a:close/>
              </a:path>
              <a:path w="2927350" h="1249679">
                <a:moveTo>
                  <a:pt x="2825623" y="639826"/>
                </a:moveTo>
                <a:lnTo>
                  <a:pt x="1885950" y="639826"/>
                </a:lnTo>
                <a:lnTo>
                  <a:pt x="1846393" y="647807"/>
                </a:lnTo>
                <a:lnTo>
                  <a:pt x="1814099" y="669575"/>
                </a:lnTo>
                <a:lnTo>
                  <a:pt x="1792331" y="701869"/>
                </a:lnTo>
                <a:lnTo>
                  <a:pt x="1784350" y="741426"/>
                </a:lnTo>
                <a:lnTo>
                  <a:pt x="2927350" y="741426"/>
                </a:lnTo>
                <a:lnTo>
                  <a:pt x="2919348" y="701869"/>
                </a:lnTo>
                <a:lnTo>
                  <a:pt x="2897536" y="669575"/>
                </a:lnTo>
                <a:lnTo>
                  <a:pt x="2865199" y="647807"/>
                </a:lnTo>
                <a:lnTo>
                  <a:pt x="2825623" y="639826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81376" y="4465573"/>
            <a:ext cx="2927350" cy="1249680"/>
          </a:xfrm>
          <a:custGeom>
            <a:avLst/>
            <a:gdLst/>
            <a:ahLst/>
            <a:cxnLst/>
            <a:rect l="l" t="t" r="r" b="b"/>
            <a:pathLst>
              <a:path w="2927350" h="1249679">
                <a:moveTo>
                  <a:pt x="1784350" y="741426"/>
                </a:moveTo>
                <a:lnTo>
                  <a:pt x="1792331" y="701869"/>
                </a:lnTo>
                <a:lnTo>
                  <a:pt x="1814099" y="669575"/>
                </a:lnTo>
                <a:lnTo>
                  <a:pt x="1846393" y="647807"/>
                </a:lnTo>
                <a:lnTo>
                  <a:pt x="1885950" y="639826"/>
                </a:lnTo>
                <a:lnTo>
                  <a:pt x="1974850" y="639826"/>
                </a:lnTo>
                <a:lnTo>
                  <a:pt x="2260600" y="639826"/>
                </a:lnTo>
                <a:lnTo>
                  <a:pt x="2825623" y="639826"/>
                </a:lnTo>
                <a:lnTo>
                  <a:pt x="2865199" y="647807"/>
                </a:lnTo>
                <a:lnTo>
                  <a:pt x="2897536" y="669575"/>
                </a:lnTo>
                <a:lnTo>
                  <a:pt x="2919348" y="701869"/>
                </a:lnTo>
                <a:lnTo>
                  <a:pt x="2927350" y="741426"/>
                </a:lnTo>
                <a:lnTo>
                  <a:pt x="2927350" y="893826"/>
                </a:lnTo>
                <a:lnTo>
                  <a:pt x="2927350" y="1147826"/>
                </a:lnTo>
                <a:lnTo>
                  <a:pt x="2919349" y="1187371"/>
                </a:lnTo>
                <a:lnTo>
                  <a:pt x="2897536" y="1219666"/>
                </a:lnTo>
                <a:lnTo>
                  <a:pt x="2865199" y="1241441"/>
                </a:lnTo>
                <a:lnTo>
                  <a:pt x="2825623" y="1249426"/>
                </a:lnTo>
                <a:lnTo>
                  <a:pt x="2260600" y="1249426"/>
                </a:lnTo>
                <a:lnTo>
                  <a:pt x="1974850" y="1249426"/>
                </a:lnTo>
                <a:lnTo>
                  <a:pt x="1885950" y="1249426"/>
                </a:lnTo>
                <a:lnTo>
                  <a:pt x="1846393" y="1241441"/>
                </a:lnTo>
                <a:lnTo>
                  <a:pt x="1814099" y="1219666"/>
                </a:lnTo>
                <a:lnTo>
                  <a:pt x="1792331" y="1187371"/>
                </a:lnTo>
                <a:lnTo>
                  <a:pt x="1784350" y="1147826"/>
                </a:lnTo>
                <a:lnTo>
                  <a:pt x="1784350" y="893826"/>
                </a:lnTo>
                <a:lnTo>
                  <a:pt x="0" y="0"/>
                </a:lnTo>
                <a:lnTo>
                  <a:pt x="1784350" y="7414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4696" y="5176266"/>
            <a:ext cx="848994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Procedure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0128" y="1154337"/>
            <a:ext cx="7392034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5" dirty="0">
                <a:latin typeface="Arial"/>
                <a:cs typeface="Arial"/>
              </a:rPr>
              <a:t>During a sales document processing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PP Procedure is determined </a:t>
            </a:r>
            <a:r>
              <a:rPr sz="1600" b="1" spc="-10" dirty="0">
                <a:latin typeface="Arial"/>
                <a:cs typeface="Arial"/>
              </a:rPr>
              <a:t>for the  </a:t>
            </a:r>
            <a:r>
              <a:rPr sz="1600" b="1" spc="-5" dirty="0">
                <a:latin typeface="Arial"/>
                <a:cs typeface="Arial"/>
              </a:rPr>
              <a:t>combination of Sales </a:t>
            </a:r>
            <a:r>
              <a:rPr sz="1600" b="1" spc="-15" dirty="0">
                <a:latin typeface="Arial"/>
                <a:cs typeface="Arial"/>
              </a:rPr>
              <a:t>Area </a:t>
            </a:r>
            <a:r>
              <a:rPr sz="1600" b="1" spc="-5" dirty="0">
                <a:latin typeface="Arial"/>
                <a:cs typeface="Arial"/>
              </a:rPr>
              <a:t>and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Cus PP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Procedure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446" y="5900542"/>
            <a:ext cx="7649209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</a:t>
            </a:r>
            <a:r>
              <a:rPr sz="1600" b="1" spc="-10" dirty="0">
                <a:latin typeface="Arial"/>
                <a:cs typeface="Arial"/>
              </a:rPr>
              <a:t>Dynamic </a:t>
            </a:r>
            <a:r>
              <a:rPr sz="1600" b="1" spc="-5" dirty="0">
                <a:latin typeface="Arial"/>
                <a:cs typeface="Arial"/>
              </a:rPr>
              <a:t>product proposal &gt; Maintain</a:t>
            </a:r>
            <a:r>
              <a:rPr sz="1600" b="1" spc="2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Procedure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Determination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291591"/>
            <a:ext cx="87153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Dynamic PP Procedure</a:t>
            </a:r>
            <a:r>
              <a:rPr sz="3200" spc="-105" dirty="0"/>
              <a:t> </a:t>
            </a:r>
            <a:r>
              <a:rPr sz="3200" dirty="0"/>
              <a:t>Determination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55662" y="2514600"/>
            <a:ext cx="6688074" cy="2466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1375" y="2500248"/>
            <a:ext cx="6717030" cy="2495550"/>
          </a:xfrm>
          <a:custGeom>
            <a:avLst/>
            <a:gdLst/>
            <a:ahLst/>
            <a:cxnLst/>
            <a:rect l="l" t="t" r="r" b="b"/>
            <a:pathLst>
              <a:path w="6717030" h="2495550">
                <a:moveTo>
                  <a:pt x="0" y="2495550"/>
                </a:moveTo>
                <a:lnTo>
                  <a:pt x="6716649" y="2495550"/>
                </a:lnTo>
                <a:lnTo>
                  <a:pt x="6716649" y="0"/>
                </a:lnTo>
                <a:lnTo>
                  <a:pt x="0" y="0"/>
                </a:lnTo>
                <a:lnTo>
                  <a:pt x="0" y="24955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7062" y="1676400"/>
            <a:ext cx="1448435" cy="1557655"/>
          </a:xfrm>
          <a:custGeom>
            <a:avLst/>
            <a:gdLst/>
            <a:ahLst/>
            <a:cxnLst/>
            <a:rect l="l" t="t" r="r" b="b"/>
            <a:pathLst>
              <a:path w="1448435" h="1557655">
                <a:moveTo>
                  <a:pt x="603250" y="762000"/>
                </a:moveTo>
                <a:lnTo>
                  <a:pt x="241300" y="762000"/>
                </a:lnTo>
                <a:lnTo>
                  <a:pt x="552437" y="1557274"/>
                </a:lnTo>
                <a:lnTo>
                  <a:pt x="603250" y="762000"/>
                </a:lnTo>
                <a:close/>
              </a:path>
              <a:path w="1448435" h="1557655">
                <a:moveTo>
                  <a:pt x="1320736" y="0"/>
                </a:moveTo>
                <a:lnTo>
                  <a:pt x="127000" y="0"/>
                </a:lnTo>
                <a:lnTo>
                  <a:pt x="77565" y="9985"/>
                </a:lnTo>
                <a:lnTo>
                  <a:pt x="37196" y="37211"/>
                </a:lnTo>
                <a:lnTo>
                  <a:pt x="9980" y="77581"/>
                </a:lnTo>
                <a:lnTo>
                  <a:pt x="0" y="127000"/>
                </a:lnTo>
                <a:lnTo>
                  <a:pt x="0" y="635000"/>
                </a:lnTo>
                <a:lnTo>
                  <a:pt x="9980" y="684418"/>
                </a:lnTo>
                <a:lnTo>
                  <a:pt x="37196" y="724788"/>
                </a:lnTo>
                <a:lnTo>
                  <a:pt x="77565" y="752014"/>
                </a:lnTo>
                <a:lnTo>
                  <a:pt x="127000" y="762000"/>
                </a:lnTo>
                <a:lnTo>
                  <a:pt x="1320736" y="762000"/>
                </a:lnTo>
                <a:lnTo>
                  <a:pt x="1370228" y="752014"/>
                </a:lnTo>
                <a:lnTo>
                  <a:pt x="1410636" y="724788"/>
                </a:lnTo>
                <a:lnTo>
                  <a:pt x="1437876" y="684418"/>
                </a:lnTo>
                <a:lnTo>
                  <a:pt x="1447863" y="635000"/>
                </a:lnTo>
                <a:lnTo>
                  <a:pt x="1447863" y="127000"/>
                </a:lnTo>
                <a:lnTo>
                  <a:pt x="1437876" y="77581"/>
                </a:lnTo>
                <a:lnTo>
                  <a:pt x="1410636" y="37211"/>
                </a:lnTo>
                <a:lnTo>
                  <a:pt x="1370228" y="9985"/>
                </a:lnTo>
                <a:lnTo>
                  <a:pt x="1320736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062" y="1676400"/>
            <a:ext cx="1448435" cy="1557655"/>
          </a:xfrm>
          <a:custGeom>
            <a:avLst/>
            <a:gdLst/>
            <a:ahLst/>
            <a:cxnLst/>
            <a:rect l="l" t="t" r="r" b="b"/>
            <a:pathLst>
              <a:path w="1448435" h="1557655">
                <a:moveTo>
                  <a:pt x="0" y="127000"/>
                </a:moveTo>
                <a:lnTo>
                  <a:pt x="9980" y="77581"/>
                </a:lnTo>
                <a:lnTo>
                  <a:pt x="37196" y="37211"/>
                </a:lnTo>
                <a:lnTo>
                  <a:pt x="77565" y="9985"/>
                </a:lnTo>
                <a:lnTo>
                  <a:pt x="127000" y="0"/>
                </a:lnTo>
                <a:lnTo>
                  <a:pt x="241300" y="0"/>
                </a:lnTo>
                <a:lnTo>
                  <a:pt x="603250" y="0"/>
                </a:lnTo>
                <a:lnTo>
                  <a:pt x="1320736" y="0"/>
                </a:lnTo>
                <a:lnTo>
                  <a:pt x="1370228" y="9985"/>
                </a:lnTo>
                <a:lnTo>
                  <a:pt x="1410636" y="37211"/>
                </a:lnTo>
                <a:lnTo>
                  <a:pt x="1437876" y="77581"/>
                </a:lnTo>
                <a:lnTo>
                  <a:pt x="1447863" y="127000"/>
                </a:lnTo>
                <a:lnTo>
                  <a:pt x="1447863" y="444500"/>
                </a:lnTo>
                <a:lnTo>
                  <a:pt x="1447863" y="635000"/>
                </a:lnTo>
                <a:lnTo>
                  <a:pt x="1437876" y="684418"/>
                </a:lnTo>
                <a:lnTo>
                  <a:pt x="1410636" y="724788"/>
                </a:lnTo>
                <a:lnTo>
                  <a:pt x="1370228" y="752014"/>
                </a:lnTo>
                <a:lnTo>
                  <a:pt x="1320736" y="762000"/>
                </a:lnTo>
                <a:lnTo>
                  <a:pt x="603250" y="762000"/>
                </a:lnTo>
                <a:lnTo>
                  <a:pt x="552437" y="1557274"/>
                </a:lnTo>
                <a:lnTo>
                  <a:pt x="241300" y="762000"/>
                </a:lnTo>
                <a:lnTo>
                  <a:pt x="127000" y="762000"/>
                </a:lnTo>
                <a:lnTo>
                  <a:pt x="77565" y="752014"/>
                </a:lnTo>
                <a:lnTo>
                  <a:pt x="37196" y="724788"/>
                </a:lnTo>
                <a:lnTo>
                  <a:pt x="9980" y="684418"/>
                </a:lnTo>
                <a:lnTo>
                  <a:pt x="0" y="635000"/>
                </a:lnTo>
                <a:lnTo>
                  <a:pt x="0" y="444500"/>
                </a:lnTo>
                <a:lnTo>
                  <a:pt x="0" y="1270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3729" y="1753996"/>
            <a:ext cx="103568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8003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Sales  Organiza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5049" y="1676400"/>
            <a:ext cx="2445385" cy="1570355"/>
          </a:xfrm>
          <a:custGeom>
            <a:avLst/>
            <a:gdLst/>
            <a:ahLst/>
            <a:cxnLst/>
            <a:rect l="l" t="t" r="r" b="b"/>
            <a:pathLst>
              <a:path w="2445385" h="1570355">
                <a:moveTo>
                  <a:pt x="1689227" y="762000"/>
                </a:moveTo>
                <a:lnTo>
                  <a:pt x="1365377" y="762000"/>
                </a:lnTo>
                <a:lnTo>
                  <a:pt x="0" y="1570101"/>
                </a:lnTo>
                <a:lnTo>
                  <a:pt x="1689227" y="762000"/>
                </a:lnTo>
                <a:close/>
              </a:path>
              <a:path w="2445385" h="1570355">
                <a:moveTo>
                  <a:pt x="2317750" y="0"/>
                </a:moveTo>
                <a:lnTo>
                  <a:pt x="1276477" y="0"/>
                </a:lnTo>
                <a:lnTo>
                  <a:pt x="1227004" y="9985"/>
                </a:lnTo>
                <a:lnTo>
                  <a:pt x="1186640" y="37211"/>
                </a:lnTo>
                <a:lnTo>
                  <a:pt x="1159444" y="77581"/>
                </a:lnTo>
                <a:lnTo>
                  <a:pt x="1149477" y="127000"/>
                </a:lnTo>
                <a:lnTo>
                  <a:pt x="1149477" y="635000"/>
                </a:lnTo>
                <a:lnTo>
                  <a:pt x="1159444" y="684418"/>
                </a:lnTo>
                <a:lnTo>
                  <a:pt x="1186640" y="724788"/>
                </a:lnTo>
                <a:lnTo>
                  <a:pt x="1227004" y="752014"/>
                </a:lnTo>
                <a:lnTo>
                  <a:pt x="1276477" y="762000"/>
                </a:lnTo>
                <a:lnTo>
                  <a:pt x="2317750" y="762000"/>
                </a:lnTo>
                <a:lnTo>
                  <a:pt x="2367242" y="752014"/>
                </a:lnTo>
                <a:lnTo>
                  <a:pt x="2407650" y="724788"/>
                </a:lnTo>
                <a:lnTo>
                  <a:pt x="2434889" y="684418"/>
                </a:lnTo>
                <a:lnTo>
                  <a:pt x="2444877" y="635000"/>
                </a:lnTo>
                <a:lnTo>
                  <a:pt x="2444877" y="127000"/>
                </a:lnTo>
                <a:lnTo>
                  <a:pt x="2434889" y="77581"/>
                </a:lnTo>
                <a:lnTo>
                  <a:pt x="2407650" y="37211"/>
                </a:lnTo>
                <a:lnTo>
                  <a:pt x="2367242" y="9985"/>
                </a:lnTo>
                <a:lnTo>
                  <a:pt x="2317750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5049" y="1676400"/>
            <a:ext cx="2445385" cy="1570355"/>
          </a:xfrm>
          <a:custGeom>
            <a:avLst/>
            <a:gdLst/>
            <a:ahLst/>
            <a:cxnLst/>
            <a:rect l="l" t="t" r="r" b="b"/>
            <a:pathLst>
              <a:path w="2445385" h="1570355">
                <a:moveTo>
                  <a:pt x="1149477" y="127000"/>
                </a:moveTo>
                <a:lnTo>
                  <a:pt x="1159444" y="77581"/>
                </a:lnTo>
                <a:lnTo>
                  <a:pt x="1186640" y="37211"/>
                </a:lnTo>
                <a:lnTo>
                  <a:pt x="1227004" y="9985"/>
                </a:lnTo>
                <a:lnTo>
                  <a:pt x="1276477" y="0"/>
                </a:lnTo>
                <a:lnTo>
                  <a:pt x="1365377" y="0"/>
                </a:lnTo>
                <a:lnTo>
                  <a:pt x="1689227" y="0"/>
                </a:lnTo>
                <a:lnTo>
                  <a:pt x="2317750" y="0"/>
                </a:lnTo>
                <a:lnTo>
                  <a:pt x="2367242" y="9985"/>
                </a:lnTo>
                <a:lnTo>
                  <a:pt x="2407650" y="37211"/>
                </a:lnTo>
                <a:lnTo>
                  <a:pt x="2434889" y="77581"/>
                </a:lnTo>
                <a:lnTo>
                  <a:pt x="2444877" y="127000"/>
                </a:lnTo>
                <a:lnTo>
                  <a:pt x="2444877" y="444500"/>
                </a:lnTo>
                <a:lnTo>
                  <a:pt x="2444877" y="635000"/>
                </a:lnTo>
                <a:lnTo>
                  <a:pt x="2434889" y="684418"/>
                </a:lnTo>
                <a:lnTo>
                  <a:pt x="2407650" y="724788"/>
                </a:lnTo>
                <a:lnTo>
                  <a:pt x="2367242" y="752014"/>
                </a:lnTo>
                <a:lnTo>
                  <a:pt x="2317750" y="762000"/>
                </a:lnTo>
                <a:lnTo>
                  <a:pt x="1689227" y="762000"/>
                </a:lnTo>
                <a:lnTo>
                  <a:pt x="0" y="1570101"/>
                </a:lnTo>
                <a:lnTo>
                  <a:pt x="1365377" y="762000"/>
                </a:lnTo>
                <a:lnTo>
                  <a:pt x="1276477" y="762000"/>
                </a:lnTo>
                <a:lnTo>
                  <a:pt x="1227004" y="752014"/>
                </a:lnTo>
                <a:lnTo>
                  <a:pt x="1186640" y="724788"/>
                </a:lnTo>
                <a:lnTo>
                  <a:pt x="1159444" y="684418"/>
                </a:lnTo>
                <a:lnTo>
                  <a:pt x="1149477" y="635000"/>
                </a:lnTo>
                <a:lnTo>
                  <a:pt x="1149477" y="444500"/>
                </a:lnTo>
                <a:lnTo>
                  <a:pt x="1149477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73120" y="1753996"/>
            <a:ext cx="91821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istribution  Channel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7062" y="4694173"/>
            <a:ext cx="1143635" cy="1097280"/>
          </a:xfrm>
          <a:custGeom>
            <a:avLst/>
            <a:gdLst/>
            <a:ahLst/>
            <a:cxnLst/>
            <a:rect l="l" t="t" r="r" b="b"/>
            <a:pathLst>
              <a:path w="1143635" h="1097279">
                <a:moveTo>
                  <a:pt x="1041336" y="487425"/>
                </a:moveTo>
                <a:lnTo>
                  <a:pt x="101600" y="487425"/>
                </a:lnTo>
                <a:lnTo>
                  <a:pt x="62054" y="495407"/>
                </a:lnTo>
                <a:lnTo>
                  <a:pt x="29759" y="517175"/>
                </a:lnTo>
                <a:lnTo>
                  <a:pt x="7984" y="549469"/>
                </a:lnTo>
                <a:lnTo>
                  <a:pt x="0" y="589026"/>
                </a:lnTo>
                <a:lnTo>
                  <a:pt x="0" y="995426"/>
                </a:lnTo>
                <a:lnTo>
                  <a:pt x="7984" y="1034971"/>
                </a:lnTo>
                <a:lnTo>
                  <a:pt x="29759" y="1067266"/>
                </a:lnTo>
                <a:lnTo>
                  <a:pt x="62054" y="1089041"/>
                </a:lnTo>
                <a:lnTo>
                  <a:pt x="101600" y="1097026"/>
                </a:lnTo>
                <a:lnTo>
                  <a:pt x="1041336" y="1097026"/>
                </a:lnTo>
                <a:lnTo>
                  <a:pt x="1080912" y="1089041"/>
                </a:lnTo>
                <a:lnTo>
                  <a:pt x="1113250" y="1067266"/>
                </a:lnTo>
                <a:lnTo>
                  <a:pt x="1135062" y="1034971"/>
                </a:lnTo>
                <a:lnTo>
                  <a:pt x="1143063" y="995426"/>
                </a:lnTo>
                <a:lnTo>
                  <a:pt x="1143063" y="589026"/>
                </a:lnTo>
                <a:lnTo>
                  <a:pt x="1135062" y="549469"/>
                </a:lnTo>
                <a:lnTo>
                  <a:pt x="1113250" y="517175"/>
                </a:lnTo>
                <a:lnTo>
                  <a:pt x="1080912" y="495407"/>
                </a:lnTo>
                <a:lnTo>
                  <a:pt x="1041336" y="487425"/>
                </a:lnTo>
                <a:close/>
              </a:path>
              <a:path w="1143635" h="1097279">
                <a:moveTo>
                  <a:pt x="1111186" y="0"/>
                </a:moveTo>
                <a:lnTo>
                  <a:pt x="666813" y="487425"/>
                </a:lnTo>
                <a:lnTo>
                  <a:pt x="952563" y="487425"/>
                </a:lnTo>
                <a:lnTo>
                  <a:pt x="1111186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7062" y="4694173"/>
            <a:ext cx="1143635" cy="1097280"/>
          </a:xfrm>
          <a:custGeom>
            <a:avLst/>
            <a:gdLst/>
            <a:ahLst/>
            <a:cxnLst/>
            <a:rect l="l" t="t" r="r" b="b"/>
            <a:pathLst>
              <a:path w="1143635" h="1097279">
                <a:moveTo>
                  <a:pt x="0" y="589026"/>
                </a:moveTo>
                <a:lnTo>
                  <a:pt x="7984" y="549469"/>
                </a:lnTo>
                <a:lnTo>
                  <a:pt x="29759" y="517175"/>
                </a:lnTo>
                <a:lnTo>
                  <a:pt x="62054" y="495407"/>
                </a:lnTo>
                <a:lnTo>
                  <a:pt x="101600" y="487425"/>
                </a:lnTo>
                <a:lnTo>
                  <a:pt x="666813" y="487425"/>
                </a:lnTo>
                <a:lnTo>
                  <a:pt x="1111186" y="0"/>
                </a:lnTo>
                <a:lnTo>
                  <a:pt x="952563" y="487425"/>
                </a:lnTo>
                <a:lnTo>
                  <a:pt x="1041336" y="487425"/>
                </a:lnTo>
                <a:lnTo>
                  <a:pt x="1080912" y="495407"/>
                </a:lnTo>
                <a:lnTo>
                  <a:pt x="1113250" y="517175"/>
                </a:lnTo>
                <a:lnTo>
                  <a:pt x="1135062" y="549469"/>
                </a:lnTo>
                <a:lnTo>
                  <a:pt x="1143063" y="589026"/>
                </a:lnTo>
                <a:lnTo>
                  <a:pt x="1143063" y="741426"/>
                </a:lnTo>
                <a:lnTo>
                  <a:pt x="1143063" y="995426"/>
                </a:lnTo>
                <a:lnTo>
                  <a:pt x="1135062" y="1034971"/>
                </a:lnTo>
                <a:lnTo>
                  <a:pt x="1113250" y="1067266"/>
                </a:lnTo>
                <a:lnTo>
                  <a:pt x="1080912" y="1089041"/>
                </a:lnTo>
                <a:lnTo>
                  <a:pt x="1041336" y="1097026"/>
                </a:lnTo>
                <a:lnTo>
                  <a:pt x="952563" y="1097026"/>
                </a:lnTo>
                <a:lnTo>
                  <a:pt x="666813" y="1097026"/>
                </a:lnTo>
                <a:lnTo>
                  <a:pt x="101600" y="1097026"/>
                </a:lnTo>
                <a:lnTo>
                  <a:pt x="62054" y="1089041"/>
                </a:lnTo>
                <a:lnTo>
                  <a:pt x="29759" y="1067266"/>
                </a:lnTo>
                <a:lnTo>
                  <a:pt x="7984" y="1034971"/>
                </a:lnTo>
                <a:lnTo>
                  <a:pt x="0" y="995426"/>
                </a:lnTo>
                <a:lnTo>
                  <a:pt x="0" y="741426"/>
                </a:lnTo>
                <a:lnTo>
                  <a:pt x="0" y="5890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4572" y="5252466"/>
            <a:ext cx="6470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ision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09748" y="4656073"/>
            <a:ext cx="1365885" cy="1135380"/>
          </a:xfrm>
          <a:custGeom>
            <a:avLst/>
            <a:gdLst/>
            <a:ahLst/>
            <a:cxnLst/>
            <a:rect l="l" t="t" r="r" b="b"/>
            <a:pathLst>
              <a:path w="1365885" h="1135379">
                <a:moveTo>
                  <a:pt x="1263650" y="525526"/>
                </a:moveTo>
                <a:lnTo>
                  <a:pt x="247776" y="525526"/>
                </a:lnTo>
                <a:lnTo>
                  <a:pt x="208220" y="533507"/>
                </a:lnTo>
                <a:lnTo>
                  <a:pt x="175926" y="555275"/>
                </a:lnTo>
                <a:lnTo>
                  <a:pt x="154158" y="587569"/>
                </a:lnTo>
                <a:lnTo>
                  <a:pt x="146176" y="627126"/>
                </a:lnTo>
                <a:lnTo>
                  <a:pt x="146176" y="1033526"/>
                </a:lnTo>
                <a:lnTo>
                  <a:pt x="154158" y="1073071"/>
                </a:lnTo>
                <a:lnTo>
                  <a:pt x="175926" y="1105366"/>
                </a:lnTo>
                <a:lnTo>
                  <a:pt x="208220" y="1127141"/>
                </a:lnTo>
                <a:lnTo>
                  <a:pt x="247776" y="1135126"/>
                </a:lnTo>
                <a:lnTo>
                  <a:pt x="1263650" y="1135126"/>
                </a:lnTo>
                <a:lnTo>
                  <a:pt x="1303226" y="1127141"/>
                </a:lnTo>
                <a:lnTo>
                  <a:pt x="1335563" y="1105366"/>
                </a:lnTo>
                <a:lnTo>
                  <a:pt x="1357376" y="1073071"/>
                </a:lnTo>
                <a:lnTo>
                  <a:pt x="1365377" y="1033526"/>
                </a:lnTo>
                <a:lnTo>
                  <a:pt x="1365377" y="627126"/>
                </a:lnTo>
                <a:lnTo>
                  <a:pt x="1357375" y="587569"/>
                </a:lnTo>
                <a:lnTo>
                  <a:pt x="1335563" y="555275"/>
                </a:lnTo>
                <a:lnTo>
                  <a:pt x="1303226" y="533507"/>
                </a:lnTo>
                <a:lnTo>
                  <a:pt x="1263650" y="525526"/>
                </a:lnTo>
                <a:close/>
              </a:path>
              <a:path w="1365885" h="1135379">
                <a:moveTo>
                  <a:pt x="0" y="0"/>
                </a:moveTo>
                <a:lnTo>
                  <a:pt x="349376" y="525526"/>
                </a:lnTo>
                <a:lnTo>
                  <a:pt x="654176" y="525526"/>
                </a:lnTo>
                <a:lnTo>
                  <a:pt x="0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9748" y="4656073"/>
            <a:ext cx="1365885" cy="1135380"/>
          </a:xfrm>
          <a:custGeom>
            <a:avLst/>
            <a:gdLst/>
            <a:ahLst/>
            <a:cxnLst/>
            <a:rect l="l" t="t" r="r" b="b"/>
            <a:pathLst>
              <a:path w="1365885" h="1135379">
                <a:moveTo>
                  <a:pt x="146176" y="627126"/>
                </a:moveTo>
                <a:lnTo>
                  <a:pt x="154158" y="587569"/>
                </a:lnTo>
                <a:lnTo>
                  <a:pt x="175926" y="555275"/>
                </a:lnTo>
                <a:lnTo>
                  <a:pt x="208220" y="533507"/>
                </a:lnTo>
                <a:lnTo>
                  <a:pt x="247776" y="525526"/>
                </a:lnTo>
                <a:lnTo>
                  <a:pt x="349376" y="525526"/>
                </a:lnTo>
                <a:lnTo>
                  <a:pt x="0" y="0"/>
                </a:lnTo>
                <a:lnTo>
                  <a:pt x="654176" y="525526"/>
                </a:lnTo>
                <a:lnTo>
                  <a:pt x="1263650" y="525526"/>
                </a:lnTo>
                <a:lnTo>
                  <a:pt x="1303226" y="533507"/>
                </a:lnTo>
                <a:lnTo>
                  <a:pt x="1335563" y="555275"/>
                </a:lnTo>
                <a:lnTo>
                  <a:pt x="1357375" y="587569"/>
                </a:lnTo>
                <a:lnTo>
                  <a:pt x="1365377" y="627126"/>
                </a:lnTo>
                <a:lnTo>
                  <a:pt x="1365377" y="779526"/>
                </a:lnTo>
                <a:lnTo>
                  <a:pt x="1365377" y="1033526"/>
                </a:lnTo>
                <a:lnTo>
                  <a:pt x="1357376" y="1073071"/>
                </a:lnTo>
                <a:lnTo>
                  <a:pt x="1335563" y="1105366"/>
                </a:lnTo>
                <a:lnTo>
                  <a:pt x="1303226" y="1127141"/>
                </a:lnTo>
                <a:lnTo>
                  <a:pt x="1263650" y="1135126"/>
                </a:lnTo>
                <a:lnTo>
                  <a:pt x="654176" y="1135126"/>
                </a:lnTo>
                <a:lnTo>
                  <a:pt x="349376" y="1135126"/>
                </a:lnTo>
                <a:lnTo>
                  <a:pt x="247776" y="1135126"/>
                </a:lnTo>
                <a:lnTo>
                  <a:pt x="208220" y="1127141"/>
                </a:lnTo>
                <a:lnTo>
                  <a:pt x="175926" y="1105366"/>
                </a:lnTo>
                <a:lnTo>
                  <a:pt x="154158" y="1073071"/>
                </a:lnTo>
                <a:lnTo>
                  <a:pt x="146176" y="1033526"/>
                </a:lnTo>
                <a:lnTo>
                  <a:pt x="146176" y="779526"/>
                </a:lnTo>
                <a:lnTo>
                  <a:pt x="146176" y="6271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2742" y="5252466"/>
            <a:ext cx="848994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Cus </a:t>
            </a:r>
            <a:r>
              <a:rPr sz="1400" dirty="0">
                <a:latin typeface="Arial"/>
                <a:cs typeface="Arial"/>
              </a:rPr>
              <a:t>PP  Procedure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81376" y="4465573"/>
            <a:ext cx="2927350" cy="1249680"/>
          </a:xfrm>
          <a:custGeom>
            <a:avLst/>
            <a:gdLst/>
            <a:ahLst/>
            <a:cxnLst/>
            <a:rect l="l" t="t" r="r" b="b"/>
            <a:pathLst>
              <a:path w="2927350" h="1249679">
                <a:moveTo>
                  <a:pt x="0" y="0"/>
                </a:moveTo>
                <a:lnTo>
                  <a:pt x="1784350" y="893826"/>
                </a:lnTo>
                <a:lnTo>
                  <a:pt x="1784350" y="1147826"/>
                </a:lnTo>
                <a:lnTo>
                  <a:pt x="1792331" y="1187371"/>
                </a:lnTo>
                <a:lnTo>
                  <a:pt x="1814099" y="1219666"/>
                </a:lnTo>
                <a:lnTo>
                  <a:pt x="1846393" y="1241441"/>
                </a:lnTo>
                <a:lnTo>
                  <a:pt x="1885950" y="1249426"/>
                </a:lnTo>
                <a:lnTo>
                  <a:pt x="2825623" y="1249426"/>
                </a:lnTo>
                <a:lnTo>
                  <a:pt x="2865199" y="1241441"/>
                </a:lnTo>
                <a:lnTo>
                  <a:pt x="2897536" y="1219666"/>
                </a:lnTo>
                <a:lnTo>
                  <a:pt x="2919349" y="1187371"/>
                </a:lnTo>
                <a:lnTo>
                  <a:pt x="2927350" y="1147826"/>
                </a:lnTo>
                <a:lnTo>
                  <a:pt x="2927350" y="741426"/>
                </a:lnTo>
                <a:lnTo>
                  <a:pt x="1784350" y="741426"/>
                </a:lnTo>
                <a:lnTo>
                  <a:pt x="0" y="0"/>
                </a:lnTo>
                <a:close/>
              </a:path>
              <a:path w="2927350" h="1249679">
                <a:moveTo>
                  <a:pt x="2825623" y="639826"/>
                </a:moveTo>
                <a:lnTo>
                  <a:pt x="1885950" y="639826"/>
                </a:lnTo>
                <a:lnTo>
                  <a:pt x="1846393" y="647807"/>
                </a:lnTo>
                <a:lnTo>
                  <a:pt x="1814099" y="669575"/>
                </a:lnTo>
                <a:lnTo>
                  <a:pt x="1792331" y="701869"/>
                </a:lnTo>
                <a:lnTo>
                  <a:pt x="1784350" y="741426"/>
                </a:lnTo>
                <a:lnTo>
                  <a:pt x="2927350" y="741426"/>
                </a:lnTo>
                <a:lnTo>
                  <a:pt x="2919348" y="701869"/>
                </a:lnTo>
                <a:lnTo>
                  <a:pt x="2897536" y="669575"/>
                </a:lnTo>
                <a:lnTo>
                  <a:pt x="2865199" y="647807"/>
                </a:lnTo>
                <a:lnTo>
                  <a:pt x="2825623" y="639826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81376" y="4465573"/>
            <a:ext cx="2927350" cy="1249680"/>
          </a:xfrm>
          <a:custGeom>
            <a:avLst/>
            <a:gdLst/>
            <a:ahLst/>
            <a:cxnLst/>
            <a:rect l="l" t="t" r="r" b="b"/>
            <a:pathLst>
              <a:path w="2927350" h="1249679">
                <a:moveTo>
                  <a:pt x="1784350" y="741426"/>
                </a:moveTo>
                <a:lnTo>
                  <a:pt x="1792331" y="701869"/>
                </a:lnTo>
                <a:lnTo>
                  <a:pt x="1814099" y="669575"/>
                </a:lnTo>
                <a:lnTo>
                  <a:pt x="1846393" y="647807"/>
                </a:lnTo>
                <a:lnTo>
                  <a:pt x="1885950" y="639826"/>
                </a:lnTo>
                <a:lnTo>
                  <a:pt x="1974850" y="639826"/>
                </a:lnTo>
                <a:lnTo>
                  <a:pt x="2260600" y="639826"/>
                </a:lnTo>
                <a:lnTo>
                  <a:pt x="2825623" y="639826"/>
                </a:lnTo>
                <a:lnTo>
                  <a:pt x="2865199" y="647807"/>
                </a:lnTo>
                <a:lnTo>
                  <a:pt x="2897536" y="669575"/>
                </a:lnTo>
                <a:lnTo>
                  <a:pt x="2919348" y="701869"/>
                </a:lnTo>
                <a:lnTo>
                  <a:pt x="2927350" y="741426"/>
                </a:lnTo>
                <a:lnTo>
                  <a:pt x="2927350" y="893826"/>
                </a:lnTo>
                <a:lnTo>
                  <a:pt x="2927350" y="1147826"/>
                </a:lnTo>
                <a:lnTo>
                  <a:pt x="2919349" y="1187371"/>
                </a:lnTo>
                <a:lnTo>
                  <a:pt x="2897536" y="1219666"/>
                </a:lnTo>
                <a:lnTo>
                  <a:pt x="2865199" y="1241441"/>
                </a:lnTo>
                <a:lnTo>
                  <a:pt x="2825623" y="1249426"/>
                </a:lnTo>
                <a:lnTo>
                  <a:pt x="2260600" y="1249426"/>
                </a:lnTo>
                <a:lnTo>
                  <a:pt x="1974850" y="1249426"/>
                </a:lnTo>
                <a:lnTo>
                  <a:pt x="1885950" y="1249426"/>
                </a:lnTo>
                <a:lnTo>
                  <a:pt x="1846393" y="1241441"/>
                </a:lnTo>
                <a:lnTo>
                  <a:pt x="1814099" y="1219666"/>
                </a:lnTo>
                <a:lnTo>
                  <a:pt x="1792331" y="1187371"/>
                </a:lnTo>
                <a:lnTo>
                  <a:pt x="1784350" y="1147826"/>
                </a:lnTo>
                <a:lnTo>
                  <a:pt x="1784350" y="893826"/>
                </a:lnTo>
                <a:lnTo>
                  <a:pt x="0" y="0"/>
                </a:lnTo>
                <a:lnTo>
                  <a:pt x="1784350" y="7414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4696" y="5176266"/>
            <a:ext cx="848994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Procedure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340" y="1031494"/>
            <a:ext cx="7392034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During a sales document processing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PP Procedure is determined </a:t>
            </a:r>
            <a:r>
              <a:rPr sz="1600" b="1" spc="-10" dirty="0">
                <a:latin typeface="Arial"/>
                <a:cs typeface="Arial"/>
              </a:rPr>
              <a:t>for the  </a:t>
            </a:r>
            <a:r>
              <a:rPr sz="1600" b="1" spc="-5" dirty="0">
                <a:latin typeface="Arial"/>
                <a:cs typeface="Arial"/>
              </a:rPr>
              <a:t>combination of Sales </a:t>
            </a:r>
            <a:r>
              <a:rPr sz="1600" b="1" spc="-15" dirty="0">
                <a:latin typeface="Arial"/>
                <a:cs typeface="Arial"/>
              </a:rPr>
              <a:t>Area </a:t>
            </a:r>
            <a:r>
              <a:rPr sz="1600" b="1" spc="-5" dirty="0">
                <a:latin typeface="Arial"/>
                <a:cs typeface="Arial"/>
              </a:rPr>
              <a:t>and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Cus PP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Procedure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446" y="5970390"/>
            <a:ext cx="7649209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14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</a:t>
            </a:r>
            <a:r>
              <a:rPr sz="1600" b="1" spc="-10" dirty="0">
                <a:latin typeface="Arial"/>
                <a:cs typeface="Arial"/>
              </a:rPr>
              <a:t>Dynamic </a:t>
            </a:r>
            <a:r>
              <a:rPr sz="1600" b="1" spc="-5" dirty="0">
                <a:latin typeface="Arial"/>
                <a:cs typeface="Arial"/>
              </a:rPr>
              <a:t>product proposal &gt; Maintain</a:t>
            </a:r>
            <a:r>
              <a:rPr sz="1600" b="1" spc="2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Procedure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Free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Goods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805"/>
              </a:spcBef>
            </a:pPr>
            <a:r>
              <a:rPr sz="1600" dirty="0">
                <a:latin typeface="Arial"/>
                <a:cs typeface="Arial"/>
              </a:rPr>
              <a:t>Listing </a:t>
            </a:r>
            <a:r>
              <a:rPr sz="1600" spc="-5" dirty="0">
                <a:latin typeface="Arial"/>
                <a:cs typeface="Arial"/>
              </a:rPr>
              <a:t>&amp;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Cross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Bonus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A7A7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98933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Material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1371600"/>
            <a:ext cx="0" cy="52578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1537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86614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Dynamic Product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proposal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7"/>
          <p:cNvSpPr txBox="1">
            <a:spLocks noGrp="1"/>
          </p:cNvSpPr>
          <p:nvPr>
            <p:ph type="title"/>
          </p:nvPr>
        </p:nvSpPr>
        <p:spPr>
          <a:xfrm>
            <a:off x="152400" y="142875"/>
            <a:ext cx="9156700" cy="873125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 smtClean="0"/>
              <a:t>-Configuration</a:t>
            </a:r>
            <a:endParaRPr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7"/>
          <p:cNvSpPr txBox="1">
            <a:spLocks noGrp="1"/>
          </p:cNvSpPr>
          <p:nvPr>
            <p:ph type="body" idx="1"/>
          </p:nvPr>
        </p:nvSpPr>
        <p:spPr>
          <a:xfrm>
            <a:off x="468630" y="1481139"/>
            <a:ext cx="8524240" cy="4401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0" spc="-5" dirty="0">
                <a:solidFill>
                  <a:srgbClr val="D50093"/>
                </a:solidFill>
              </a:rPr>
              <a:t>Sold-to </a:t>
            </a:r>
            <a:r>
              <a:rPr sz="2200" b="0" spc="-10" dirty="0">
                <a:solidFill>
                  <a:srgbClr val="D50093"/>
                </a:solidFill>
              </a:rPr>
              <a:t>Party: </a:t>
            </a:r>
            <a:r>
              <a:rPr sz="2200" b="0" spc="-5" dirty="0"/>
              <a:t>Sold- to party is </a:t>
            </a:r>
            <a:r>
              <a:rPr sz="2200" b="0" spc="-10" dirty="0"/>
              <a:t>the </a:t>
            </a:r>
            <a:r>
              <a:rPr sz="2200" b="0" spc="-5" dirty="0"/>
              <a:t>business partner to </a:t>
            </a:r>
            <a:r>
              <a:rPr sz="2200" b="0" dirty="0"/>
              <a:t>whom </a:t>
            </a:r>
            <a:r>
              <a:rPr sz="2200" b="0" spc="-10" dirty="0"/>
              <a:t>the</a:t>
            </a:r>
            <a:r>
              <a:rPr sz="2200" b="0" spc="380" dirty="0"/>
              <a:t> </a:t>
            </a:r>
            <a:r>
              <a:rPr sz="2200" b="0" spc="-10" dirty="0" smtClean="0"/>
              <a:t>goods</a:t>
            </a:r>
            <a:r>
              <a:rPr lang="en-US" sz="2200" b="0" spc="-10" dirty="0" smtClean="0"/>
              <a:t> </a:t>
            </a:r>
            <a:r>
              <a:rPr sz="2200" b="0" spc="-5" dirty="0" smtClean="0"/>
              <a:t>are </a:t>
            </a:r>
            <a:r>
              <a:rPr sz="2200" b="0" spc="-5" dirty="0"/>
              <a:t>sold. It needs only sales </a:t>
            </a:r>
            <a:r>
              <a:rPr sz="2200" b="0" spc="-10" dirty="0"/>
              <a:t>relevant </a:t>
            </a:r>
            <a:r>
              <a:rPr sz="2200" b="0" spc="-5" dirty="0"/>
              <a:t>data in customer</a:t>
            </a:r>
            <a:r>
              <a:rPr sz="2200" b="0" spc="235" dirty="0"/>
              <a:t> </a:t>
            </a:r>
            <a:r>
              <a:rPr sz="2200" b="0" spc="-5" dirty="0" smtClean="0"/>
              <a:t>master</a:t>
            </a:r>
            <a:endParaRPr lang="en-US" sz="2200" b="0" spc="-5" dirty="0" smtClean="0"/>
          </a:p>
          <a:p>
            <a:pPr marL="0" indent="0">
              <a:lnSpc>
                <a:spcPct val="100000"/>
              </a:lnSpc>
              <a:buNone/>
            </a:pPr>
            <a:endParaRPr sz="2200" b="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200" b="0" spc="-5" dirty="0">
                <a:solidFill>
                  <a:srgbClr val="D50093"/>
                </a:solidFill>
              </a:rPr>
              <a:t>Ship-to </a:t>
            </a:r>
            <a:r>
              <a:rPr sz="2200" b="0" spc="-10" dirty="0">
                <a:solidFill>
                  <a:srgbClr val="D50093"/>
                </a:solidFill>
              </a:rPr>
              <a:t>Party: </a:t>
            </a:r>
            <a:r>
              <a:rPr sz="2200" b="0" spc="-5" dirty="0"/>
              <a:t>Ship-to Party is </a:t>
            </a:r>
            <a:r>
              <a:rPr sz="2200" b="0" spc="-10" dirty="0"/>
              <a:t>the </a:t>
            </a:r>
            <a:r>
              <a:rPr sz="2200" b="0" spc="-5" dirty="0"/>
              <a:t>business partner to </a:t>
            </a:r>
            <a:r>
              <a:rPr sz="2200" b="0" dirty="0"/>
              <a:t>whom </a:t>
            </a:r>
            <a:r>
              <a:rPr sz="2200" b="0" spc="-10" dirty="0"/>
              <a:t>the goods  </a:t>
            </a:r>
            <a:r>
              <a:rPr sz="2200" b="0" spc="-5" dirty="0"/>
              <a:t>are shipped. It needs only shipping </a:t>
            </a:r>
            <a:r>
              <a:rPr sz="2200" b="0" spc="-10" dirty="0"/>
              <a:t>relevant </a:t>
            </a:r>
            <a:r>
              <a:rPr sz="2200" b="0" spc="-5" dirty="0"/>
              <a:t>data such as unloading</a:t>
            </a:r>
            <a:r>
              <a:rPr sz="2200" b="0" spc="235" dirty="0"/>
              <a:t> </a:t>
            </a:r>
            <a:r>
              <a:rPr sz="2200" b="0" spc="-5" dirty="0" smtClean="0"/>
              <a:t>point</a:t>
            </a:r>
            <a:endParaRPr lang="en-US" sz="2200" b="0" spc="-5" dirty="0" smtClean="0"/>
          </a:p>
          <a:p>
            <a:pPr marL="0" marR="5080" indent="0">
              <a:lnSpc>
                <a:spcPct val="100000"/>
              </a:lnSpc>
              <a:buNone/>
            </a:pPr>
            <a:endParaRPr sz="2200" b="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0" spc="-5" dirty="0">
                <a:solidFill>
                  <a:srgbClr val="D50093"/>
                </a:solidFill>
              </a:rPr>
              <a:t>Bill-to </a:t>
            </a:r>
            <a:r>
              <a:rPr sz="2200" b="0" spc="-10" dirty="0">
                <a:solidFill>
                  <a:srgbClr val="D50093"/>
                </a:solidFill>
              </a:rPr>
              <a:t>Party: </a:t>
            </a:r>
            <a:r>
              <a:rPr sz="2200" b="0" spc="-5" dirty="0"/>
              <a:t>Bill-to Party is </a:t>
            </a:r>
            <a:r>
              <a:rPr sz="2200" b="0" spc="-10" dirty="0"/>
              <a:t>the </a:t>
            </a:r>
            <a:r>
              <a:rPr sz="2200" b="0" spc="-5" dirty="0"/>
              <a:t>business partner to </a:t>
            </a:r>
            <a:r>
              <a:rPr sz="2200" b="0" dirty="0"/>
              <a:t>whom </a:t>
            </a:r>
            <a:r>
              <a:rPr sz="2200" b="0" spc="-10" dirty="0"/>
              <a:t>the </a:t>
            </a:r>
            <a:r>
              <a:rPr sz="2200" b="0" spc="-5" dirty="0"/>
              <a:t>bills is</a:t>
            </a:r>
            <a:r>
              <a:rPr sz="2200" b="0" spc="325" dirty="0"/>
              <a:t> </a:t>
            </a:r>
            <a:r>
              <a:rPr sz="2200" b="0" spc="-5" dirty="0"/>
              <a:t>sent</a:t>
            </a:r>
            <a:r>
              <a:rPr sz="2200" b="0" spc="-5" dirty="0" smtClean="0"/>
              <a:t>,</a:t>
            </a:r>
            <a:r>
              <a:rPr lang="en-US" sz="2200" b="0" spc="-5" dirty="0" smtClean="0"/>
              <a:t> </a:t>
            </a:r>
            <a:r>
              <a:rPr sz="2200" b="0" spc="-5" dirty="0" smtClean="0"/>
              <a:t>needs </a:t>
            </a:r>
            <a:r>
              <a:rPr sz="2200" b="0" spc="-5" dirty="0"/>
              <a:t>only the basic data  such as address and output</a:t>
            </a:r>
            <a:r>
              <a:rPr sz="2200" b="0" spc="105" dirty="0"/>
              <a:t> </a:t>
            </a:r>
            <a:r>
              <a:rPr sz="2200" b="0" spc="-5" dirty="0"/>
              <a:t>procedures</a:t>
            </a:r>
            <a:endParaRPr sz="2200" b="0" dirty="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b="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0" spc="-10" dirty="0">
                <a:solidFill>
                  <a:srgbClr val="D50093"/>
                </a:solidFill>
              </a:rPr>
              <a:t>Payer: </a:t>
            </a:r>
            <a:r>
              <a:rPr sz="2200" b="0" spc="-10" dirty="0"/>
              <a:t>Payer </a:t>
            </a:r>
            <a:r>
              <a:rPr sz="2200" b="0" spc="-5" dirty="0"/>
              <a:t>is </a:t>
            </a:r>
            <a:r>
              <a:rPr sz="2200" b="0" spc="-10" dirty="0"/>
              <a:t>the individual </a:t>
            </a:r>
            <a:r>
              <a:rPr sz="2200" b="0" spc="-5" dirty="0"/>
              <a:t>or </a:t>
            </a:r>
            <a:r>
              <a:rPr sz="2200" b="0" spc="-10" dirty="0"/>
              <a:t>the </a:t>
            </a:r>
            <a:r>
              <a:rPr sz="2200" b="0" spc="-5" dirty="0"/>
              <a:t>company </a:t>
            </a:r>
            <a:r>
              <a:rPr sz="2200" b="0" spc="10" dirty="0"/>
              <a:t>who </a:t>
            </a:r>
            <a:r>
              <a:rPr sz="2200" b="0" spc="-5" dirty="0"/>
              <a:t>settles </a:t>
            </a:r>
            <a:r>
              <a:rPr sz="2200" b="0" spc="-10" dirty="0"/>
              <a:t>the</a:t>
            </a:r>
            <a:r>
              <a:rPr sz="2200" b="0" spc="290" dirty="0"/>
              <a:t> </a:t>
            </a:r>
            <a:r>
              <a:rPr sz="2200" b="0" spc="-10" dirty="0"/>
              <a:t>invoice</a:t>
            </a:r>
            <a:endParaRPr sz="2200" b="0" dirty="0"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9156700" cy="677108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Partner</a:t>
            </a:r>
            <a:r>
              <a:rPr sz="3200" spc="-85" dirty="0"/>
              <a:t> </a:t>
            </a:r>
            <a:r>
              <a:rPr sz="32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71857204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Material</a:t>
            </a:r>
            <a:r>
              <a:rPr sz="3200" spc="-85" dirty="0"/>
              <a:t> </a:t>
            </a:r>
            <a:r>
              <a:rPr sz="3200" dirty="0"/>
              <a:t>Determination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1260094"/>
            <a:ext cx="68097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10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following </a:t>
            </a:r>
            <a:r>
              <a:rPr sz="2200" spc="-5" dirty="0">
                <a:latin typeface="Arial"/>
                <a:cs typeface="Arial"/>
              </a:rPr>
              <a:t>steps are </a:t>
            </a:r>
            <a:r>
              <a:rPr sz="2200" spc="-10" dirty="0">
                <a:latin typeface="Arial"/>
                <a:cs typeface="Arial"/>
              </a:rPr>
              <a:t>involved </a:t>
            </a:r>
            <a:r>
              <a:rPr sz="2200" spc="-5" dirty="0">
                <a:latin typeface="Arial"/>
                <a:cs typeface="Arial"/>
              </a:rPr>
              <a:t>in configuring material</a:t>
            </a:r>
            <a:r>
              <a:rPr sz="2200" spc="1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determination</a:t>
            </a:r>
            <a:endParaRPr sz="22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7178881"/>
              </p:ext>
            </p:extLst>
          </p:nvPr>
        </p:nvGraphicFramePr>
        <p:xfrm>
          <a:off x="702614" y="2209800"/>
          <a:ext cx="75438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7315200"/>
              </a:tblGrid>
              <a:tr h="2438400">
                <a:tc rowSpan="3">
                  <a:txBody>
                    <a:bodyPr/>
                    <a:lstStyle/>
                    <a:p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82295" indent="-338455">
                        <a:lnSpc>
                          <a:spcPct val="100000"/>
                        </a:lnSpc>
                        <a:spcBef>
                          <a:spcPts val="980"/>
                        </a:spcBef>
                        <a:buSzPct val="200000"/>
                        <a:buAutoNum type="arabicPlain"/>
                        <a:tabLst>
                          <a:tab pos="582930" algn="l"/>
                        </a:tabLst>
                      </a:pPr>
                      <a:endParaRPr lang="en-US" sz="1600" b="1" spc="-5" dirty="0" smtClean="0">
                        <a:latin typeface="Arial"/>
                        <a:cs typeface="Arial"/>
                      </a:endParaRPr>
                    </a:p>
                    <a:p>
                      <a:pPr marL="582295" indent="-338455">
                        <a:lnSpc>
                          <a:spcPct val="100000"/>
                        </a:lnSpc>
                        <a:spcBef>
                          <a:spcPts val="980"/>
                        </a:spcBef>
                        <a:buSzPct val="200000"/>
                        <a:buAutoNum type="arabicPlain"/>
                        <a:tabLst>
                          <a:tab pos="582930" algn="l"/>
                        </a:tabLst>
                      </a:pPr>
                      <a:r>
                        <a:rPr sz="1600" b="1" spc="-5" dirty="0" smtClean="0">
                          <a:latin typeface="Arial"/>
                          <a:cs typeface="Arial"/>
                        </a:rPr>
                        <a:t>Defining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Condition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Tables, 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Access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Sequence, Condition </a:t>
                      </a:r>
                      <a:r>
                        <a:rPr sz="1600" b="1" spc="-45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1600" b="1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and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Maintaining Determination</a:t>
                      </a:r>
                      <a:r>
                        <a:rPr sz="16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Procedure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574675" indent="-330835">
                        <a:lnSpc>
                          <a:spcPct val="100000"/>
                        </a:lnSpc>
                        <a:spcBef>
                          <a:spcPts val="1390"/>
                        </a:spcBef>
                        <a:buSzPct val="200000"/>
                        <a:buAutoNum type="arabicPlain" startAt="2"/>
                        <a:tabLst>
                          <a:tab pos="575310" algn="l"/>
                        </a:tabLst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Assigning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Determination Procedure to sales document</a:t>
                      </a:r>
                      <a:r>
                        <a:rPr sz="1600" b="1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types.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1371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550" dirty="0">
                        <a:latin typeface="Times New Roman"/>
                        <a:cs typeface="Times New Roman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</a:pPr>
                      <a:r>
                        <a:rPr sz="3200" b="1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Define Substitution Reasons and</a:t>
                      </a:r>
                      <a:r>
                        <a:rPr sz="16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Strategies.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Material</a:t>
            </a:r>
            <a:r>
              <a:rPr sz="3200" spc="-65" dirty="0"/>
              <a:t> </a:t>
            </a:r>
            <a:r>
              <a:rPr sz="3200" dirty="0"/>
              <a:t>Determination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5882185"/>
            <a:ext cx="790448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Material determination &gt; Maintain pre requisites </a:t>
            </a:r>
            <a:r>
              <a:rPr sz="1600" b="1" spc="-10" dirty="0">
                <a:latin typeface="Arial"/>
                <a:cs typeface="Arial"/>
              </a:rPr>
              <a:t>for  </a:t>
            </a:r>
            <a:r>
              <a:rPr sz="1600" b="1" spc="-5" dirty="0">
                <a:latin typeface="Arial"/>
                <a:cs typeface="Arial"/>
              </a:rPr>
              <a:t>material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determination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196975"/>
            <a:ext cx="2971800" cy="2000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9112" y="1182624"/>
            <a:ext cx="3000375" cy="2028825"/>
          </a:xfrm>
          <a:custGeom>
            <a:avLst/>
            <a:gdLst/>
            <a:ahLst/>
            <a:cxnLst/>
            <a:rect l="l" t="t" r="r" b="b"/>
            <a:pathLst>
              <a:path w="3000375" h="2028825">
                <a:moveTo>
                  <a:pt x="0" y="2028825"/>
                </a:moveTo>
                <a:lnTo>
                  <a:pt x="3000375" y="2028825"/>
                </a:lnTo>
                <a:lnTo>
                  <a:pt x="3000375" y="0"/>
                </a:lnTo>
                <a:lnTo>
                  <a:pt x="0" y="0"/>
                </a:lnTo>
                <a:lnTo>
                  <a:pt x="0" y="20288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6600" y="3352800"/>
            <a:ext cx="5562600" cy="2486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2248" y="3338512"/>
            <a:ext cx="5591175" cy="2514600"/>
          </a:xfrm>
          <a:custGeom>
            <a:avLst/>
            <a:gdLst/>
            <a:ahLst/>
            <a:cxnLst/>
            <a:rect l="l" t="t" r="r" b="b"/>
            <a:pathLst>
              <a:path w="5591175" h="2514600">
                <a:moveTo>
                  <a:pt x="0" y="2514600"/>
                </a:moveTo>
                <a:lnTo>
                  <a:pt x="5591175" y="2514600"/>
                </a:lnTo>
                <a:lnTo>
                  <a:pt x="5591175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5875" y="1219200"/>
            <a:ext cx="2727325" cy="990600"/>
          </a:xfrm>
          <a:custGeom>
            <a:avLst/>
            <a:gdLst/>
            <a:ahLst/>
            <a:cxnLst/>
            <a:rect l="l" t="t" r="r" b="b"/>
            <a:pathLst>
              <a:path w="2727325" h="990600">
                <a:moveTo>
                  <a:pt x="2562225" y="0"/>
                </a:moveTo>
                <a:lnTo>
                  <a:pt x="1368425" y="0"/>
                </a:lnTo>
                <a:lnTo>
                  <a:pt x="1324533" y="5897"/>
                </a:lnTo>
                <a:lnTo>
                  <a:pt x="1285094" y="22540"/>
                </a:lnTo>
                <a:lnTo>
                  <a:pt x="1251680" y="48355"/>
                </a:lnTo>
                <a:lnTo>
                  <a:pt x="1225865" y="81769"/>
                </a:lnTo>
                <a:lnTo>
                  <a:pt x="1209222" y="121208"/>
                </a:lnTo>
                <a:lnTo>
                  <a:pt x="1203325" y="165100"/>
                </a:lnTo>
                <a:lnTo>
                  <a:pt x="1203325" y="577850"/>
                </a:lnTo>
                <a:lnTo>
                  <a:pt x="0" y="644525"/>
                </a:lnTo>
                <a:lnTo>
                  <a:pt x="1203325" y="825500"/>
                </a:lnTo>
                <a:lnTo>
                  <a:pt x="1209222" y="869391"/>
                </a:lnTo>
                <a:lnTo>
                  <a:pt x="1225865" y="908830"/>
                </a:lnTo>
                <a:lnTo>
                  <a:pt x="1251680" y="942244"/>
                </a:lnTo>
                <a:lnTo>
                  <a:pt x="1285094" y="968059"/>
                </a:lnTo>
                <a:lnTo>
                  <a:pt x="1324533" y="984702"/>
                </a:lnTo>
                <a:lnTo>
                  <a:pt x="1368425" y="990600"/>
                </a:lnTo>
                <a:lnTo>
                  <a:pt x="2562225" y="990600"/>
                </a:lnTo>
                <a:lnTo>
                  <a:pt x="2606116" y="984702"/>
                </a:lnTo>
                <a:lnTo>
                  <a:pt x="2645555" y="968059"/>
                </a:lnTo>
                <a:lnTo>
                  <a:pt x="2678969" y="942244"/>
                </a:lnTo>
                <a:lnTo>
                  <a:pt x="2704784" y="908830"/>
                </a:lnTo>
                <a:lnTo>
                  <a:pt x="2721427" y="869391"/>
                </a:lnTo>
                <a:lnTo>
                  <a:pt x="2727325" y="825500"/>
                </a:lnTo>
                <a:lnTo>
                  <a:pt x="2727325" y="165100"/>
                </a:lnTo>
                <a:lnTo>
                  <a:pt x="2721427" y="121208"/>
                </a:lnTo>
                <a:lnTo>
                  <a:pt x="2704784" y="81769"/>
                </a:lnTo>
                <a:lnTo>
                  <a:pt x="2678969" y="48355"/>
                </a:lnTo>
                <a:lnTo>
                  <a:pt x="2645555" y="22540"/>
                </a:lnTo>
                <a:lnTo>
                  <a:pt x="2606116" y="5897"/>
                </a:lnTo>
                <a:lnTo>
                  <a:pt x="2562225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5875" y="1219200"/>
            <a:ext cx="2727325" cy="990600"/>
          </a:xfrm>
          <a:custGeom>
            <a:avLst/>
            <a:gdLst/>
            <a:ahLst/>
            <a:cxnLst/>
            <a:rect l="l" t="t" r="r" b="b"/>
            <a:pathLst>
              <a:path w="2727325" h="990600">
                <a:moveTo>
                  <a:pt x="1203325" y="165100"/>
                </a:moveTo>
                <a:lnTo>
                  <a:pt x="1209222" y="121208"/>
                </a:lnTo>
                <a:lnTo>
                  <a:pt x="1225865" y="81769"/>
                </a:lnTo>
                <a:lnTo>
                  <a:pt x="1251680" y="48355"/>
                </a:lnTo>
                <a:lnTo>
                  <a:pt x="1285094" y="22540"/>
                </a:lnTo>
                <a:lnTo>
                  <a:pt x="1324533" y="5897"/>
                </a:lnTo>
                <a:lnTo>
                  <a:pt x="1368425" y="0"/>
                </a:lnTo>
                <a:lnTo>
                  <a:pt x="1457325" y="0"/>
                </a:lnTo>
                <a:lnTo>
                  <a:pt x="1838325" y="0"/>
                </a:lnTo>
                <a:lnTo>
                  <a:pt x="2562225" y="0"/>
                </a:lnTo>
                <a:lnTo>
                  <a:pt x="2606116" y="5897"/>
                </a:lnTo>
                <a:lnTo>
                  <a:pt x="2645555" y="22540"/>
                </a:lnTo>
                <a:lnTo>
                  <a:pt x="2678969" y="48355"/>
                </a:lnTo>
                <a:lnTo>
                  <a:pt x="2704784" y="81769"/>
                </a:lnTo>
                <a:lnTo>
                  <a:pt x="2721427" y="121208"/>
                </a:lnTo>
                <a:lnTo>
                  <a:pt x="2727325" y="165100"/>
                </a:lnTo>
                <a:lnTo>
                  <a:pt x="2727325" y="577850"/>
                </a:lnTo>
                <a:lnTo>
                  <a:pt x="2727325" y="825500"/>
                </a:lnTo>
                <a:lnTo>
                  <a:pt x="2721427" y="869391"/>
                </a:lnTo>
                <a:lnTo>
                  <a:pt x="2704784" y="908830"/>
                </a:lnTo>
                <a:lnTo>
                  <a:pt x="2678969" y="942244"/>
                </a:lnTo>
                <a:lnTo>
                  <a:pt x="2645555" y="968059"/>
                </a:lnTo>
                <a:lnTo>
                  <a:pt x="2606116" y="984702"/>
                </a:lnTo>
                <a:lnTo>
                  <a:pt x="2562225" y="990600"/>
                </a:lnTo>
                <a:lnTo>
                  <a:pt x="1838325" y="990600"/>
                </a:lnTo>
                <a:lnTo>
                  <a:pt x="1457325" y="990600"/>
                </a:lnTo>
                <a:lnTo>
                  <a:pt x="1368425" y="990600"/>
                </a:lnTo>
                <a:lnTo>
                  <a:pt x="1324533" y="984702"/>
                </a:lnTo>
                <a:lnTo>
                  <a:pt x="1285094" y="968059"/>
                </a:lnTo>
                <a:lnTo>
                  <a:pt x="1251680" y="942244"/>
                </a:lnTo>
                <a:lnTo>
                  <a:pt x="1225865" y="908830"/>
                </a:lnTo>
                <a:lnTo>
                  <a:pt x="1209222" y="869391"/>
                </a:lnTo>
                <a:lnTo>
                  <a:pt x="1203325" y="825500"/>
                </a:lnTo>
                <a:lnTo>
                  <a:pt x="0" y="644525"/>
                </a:lnTo>
                <a:lnTo>
                  <a:pt x="1203325" y="577850"/>
                </a:lnTo>
                <a:lnTo>
                  <a:pt x="1203325" y="165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56961" y="1308100"/>
            <a:ext cx="110490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Maintain pre  requisites for  deter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ina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  procedure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400" y="3962400"/>
            <a:ext cx="2774950" cy="914400"/>
          </a:xfrm>
          <a:custGeom>
            <a:avLst/>
            <a:gdLst/>
            <a:ahLst/>
            <a:cxnLst/>
            <a:rect l="l" t="t" r="r" b="b"/>
            <a:pathLst>
              <a:path w="2774950" h="914400">
                <a:moveTo>
                  <a:pt x="1524000" y="0"/>
                </a:moveTo>
                <a:lnTo>
                  <a:pt x="152400" y="0"/>
                </a:ln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9" y="810182"/>
                </a:lnTo>
                <a:lnTo>
                  <a:pt x="29405" y="852019"/>
                </a:lnTo>
                <a:lnTo>
                  <a:pt x="62396" y="885005"/>
                </a:lnTo>
                <a:lnTo>
                  <a:pt x="104231" y="906633"/>
                </a:lnTo>
                <a:lnTo>
                  <a:pt x="152400" y="914400"/>
                </a:lnTo>
                <a:lnTo>
                  <a:pt x="1524000" y="914400"/>
                </a:lnTo>
                <a:lnTo>
                  <a:pt x="1572182" y="906633"/>
                </a:lnTo>
                <a:lnTo>
                  <a:pt x="1614019" y="885005"/>
                </a:lnTo>
                <a:lnTo>
                  <a:pt x="1647005" y="852019"/>
                </a:lnTo>
                <a:lnTo>
                  <a:pt x="1668633" y="810182"/>
                </a:lnTo>
                <a:lnTo>
                  <a:pt x="1676400" y="762000"/>
                </a:lnTo>
                <a:lnTo>
                  <a:pt x="2774950" y="741426"/>
                </a:lnTo>
                <a:lnTo>
                  <a:pt x="1676400" y="533400"/>
                </a:lnTo>
                <a:lnTo>
                  <a:pt x="1676400" y="152400"/>
                </a:lnTo>
                <a:lnTo>
                  <a:pt x="1668633" y="104217"/>
                </a:lnTo>
                <a:lnTo>
                  <a:pt x="1647005" y="62380"/>
                </a:lnTo>
                <a:lnTo>
                  <a:pt x="1614019" y="29394"/>
                </a:lnTo>
                <a:lnTo>
                  <a:pt x="1572182" y="7766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" y="3962400"/>
            <a:ext cx="2774950" cy="914400"/>
          </a:xfrm>
          <a:custGeom>
            <a:avLst/>
            <a:gdLst/>
            <a:ahLst/>
            <a:cxnLst/>
            <a:rect l="l" t="t" r="r" b="b"/>
            <a:pathLst>
              <a:path w="2774950" h="914400">
                <a:moveTo>
                  <a:pt x="0" y="152400"/>
                </a:moveTo>
                <a:lnTo>
                  <a:pt x="7769" y="104217"/>
                </a:lnTo>
                <a:lnTo>
                  <a:pt x="29405" y="62380"/>
                </a:lnTo>
                <a:lnTo>
                  <a:pt x="62396" y="29394"/>
                </a:lnTo>
                <a:lnTo>
                  <a:pt x="104231" y="7766"/>
                </a:lnTo>
                <a:lnTo>
                  <a:pt x="152400" y="0"/>
                </a:lnTo>
                <a:lnTo>
                  <a:pt x="977900" y="0"/>
                </a:lnTo>
                <a:lnTo>
                  <a:pt x="1397000" y="0"/>
                </a:lnTo>
                <a:lnTo>
                  <a:pt x="1524000" y="0"/>
                </a:lnTo>
                <a:lnTo>
                  <a:pt x="1572182" y="7766"/>
                </a:lnTo>
                <a:lnTo>
                  <a:pt x="1614019" y="29394"/>
                </a:lnTo>
                <a:lnTo>
                  <a:pt x="1647005" y="62380"/>
                </a:lnTo>
                <a:lnTo>
                  <a:pt x="1668633" y="104217"/>
                </a:lnTo>
                <a:lnTo>
                  <a:pt x="1676400" y="152400"/>
                </a:lnTo>
                <a:lnTo>
                  <a:pt x="1676400" y="533400"/>
                </a:lnTo>
                <a:lnTo>
                  <a:pt x="2774950" y="741426"/>
                </a:lnTo>
                <a:lnTo>
                  <a:pt x="1676400" y="762000"/>
                </a:lnTo>
                <a:lnTo>
                  <a:pt x="1668633" y="810182"/>
                </a:lnTo>
                <a:lnTo>
                  <a:pt x="1647005" y="852019"/>
                </a:lnTo>
                <a:lnTo>
                  <a:pt x="1614019" y="885005"/>
                </a:lnTo>
                <a:lnTo>
                  <a:pt x="1572182" y="906633"/>
                </a:lnTo>
                <a:lnTo>
                  <a:pt x="1524000" y="914400"/>
                </a:lnTo>
                <a:lnTo>
                  <a:pt x="1397000" y="914400"/>
                </a:lnTo>
                <a:lnTo>
                  <a:pt x="977900" y="914400"/>
                </a:lnTo>
                <a:lnTo>
                  <a:pt x="152400" y="914400"/>
                </a:lnTo>
                <a:lnTo>
                  <a:pt x="104231" y="906633"/>
                </a:lnTo>
                <a:lnTo>
                  <a:pt x="62396" y="885005"/>
                </a:lnTo>
                <a:lnTo>
                  <a:pt x="29405" y="852019"/>
                </a:lnTo>
                <a:lnTo>
                  <a:pt x="7769" y="810182"/>
                </a:lnTo>
                <a:lnTo>
                  <a:pt x="0" y="762000"/>
                </a:lnTo>
                <a:lnTo>
                  <a:pt x="0" y="533400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6945" y="4048505"/>
            <a:ext cx="128841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Maintain  Determinat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on  Procedure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Material</a:t>
            </a:r>
            <a:r>
              <a:rPr sz="3200" spc="-65" dirty="0"/>
              <a:t> </a:t>
            </a:r>
            <a:r>
              <a:rPr sz="3200" dirty="0"/>
              <a:t>Determination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2393950"/>
            <a:ext cx="5715000" cy="286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3449" y="2379598"/>
            <a:ext cx="5743575" cy="2892425"/>
          </a:xfrm>
          <a:custGeom>
            <a:avLst/>
            <a:gdLst/>
            <a:ahLst/>
            <a:cxnLst/>
            <a:rect l="l" t="t" r="r" b="b"/>
            <a:pathLst>
              <a:path w="5743575" h="2892425">
                <a:moveTo>
                  <a:pt x="0" y="2892425"/>
                </a:moveTo>
                <a:lnTo>
                  <a:pt x="5743575" y="2892425"/>
                </a:lnTo>
                <a:lnTo>
                  <a:pt x="5743575" y="0"/>
                </a:lnTo>
                <a:lnTo>
                  <a:pt x="0" y="0"/>
                </a:lnTo>
                <a:lnTo>
                  <a:pt x="0" y="28924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5680659"/>
            <a:ext cx="800671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Material determination &gt; </a:t>
            </a:r>
            <a:r>
              <a:rPr sz="1600" b="1" spc="-10" dirty="0">
                <a:latin typeface="Arial"/>
                <a:cs typeface="Arial"/>
              </a:rPr>
              <a:t>Assign </a:t>
            </a:r>
            <a:r>
              <a:rPr sz="1600" b="1" spc="-5" dirty="0">
                <a:latin typeface="Arial"/>
                <a:cs typeface="Arial"/>
              </a:rPr>
              <a:t>procedures to sales  document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type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3483" y="1255775"/>
            <a:ext cx="7318248" cy="765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868" y="1331975"/>
            <a:ext cx="7318248" cy="765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1295400"/>
            <a:ext cx="7315200" cy="762000"/>
          </a:xfrm>
          <a:custGeom>
            <a:avLst/>
            <a:gdLst/>
            <a:ahLst/>
            <a:cxnLst/>
            <a:rect l="l" t="t" r="r" b="b"/>
            <a:pathLst>
              <a:path w="7315200" h="762000">
                <a:moveTo>
                  <a:pt x="0" y="762000"/>
                </a:moveTo>
                <a:lnTo>
                  <a:pt x="7315200" y="762000"/>
                </a:lnTo>
                <a:lnTo>
                  <a:pt x="7315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740" y="1417319"/>
            <a:ext cx="7082028" cy="600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831" y="1391411"/>
            <a:ext cx="7082028" cy="601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5183" y="1405343"/>
            <a:ext cx="7079615" cy="598805"/>
          </a:xfrm>
          <a:custGeom>
            <a:avLst/>
            <a:gdLst/>
            <a:ahLst/>
            <a:cxnLst/>
            <a:rect l="l" t="t" r="r" b="b"/>
            <a:pathLst>
              <a:path w="7079615" h="598805">
                <a:moveTo>
                  <a:pt x="0" y="598716"/>
                </a:moveTo>
                <a:lnTo>
                  <a:pt x="7079233" y="598716"/>
                </a:lnTo>
                <a:lnTo>
                  <a:pt x="7079233" y="0"/>
                </a:lnTo>
                <a:lnTo>
                  <a:pt x="0" y="0"/>
                </a:lnTo>
                <a:lnTo>
                  <a:pt x="0" y="598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7200" y="1295400"/>
            <a:ext cx="7315200" cy="7620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445134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Assign </a:t>
            </a:r>
            <a:r>
              <a:rPr sz="1600" b="1" spc="-5" dirty="0">
                <a:latin typeface="Arial"/>
                <a:cs typeface="Arial"/>
              </a:rPr>
              <a:t>Determination procedures to sales document</a:t>
            </a:r>
            <a:r>
              <a:rPr sz="1600" b="1" spc="18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types.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86200" y="4343400"/>
            <a:ext cx="4800600" cy="685800"/>
          </a:xfrm>
          <a:custGeom>
            <a:avLst/>
            <a:gdLst/>
            <a:ahLst/>
            <a:cxnLst/>
            <a:rect l="l" t="t" r="r" b="b"/>
            <a:pathLst>
              <a:path w="4800600" h="685800">
                <a:moveTo>
                  <a:pt x="4686300" y="0"/>
                </a:moveTo>
                <a:lnTo>
                  <a:pt x="3467100" y="0"/>
                </a:lnTo>
                <a:lnTo>
                  <a:pt x="3422612" y="8983"/>
                </a:lnTo>
                <a:lnTo>
                  <a:pt x="3386280" y="33480"/>
                </a:lnTo>
                <a:lnTo>
                  <a:pt x="3361783" y="69812"/>
                </a:lnTo>
                <a:lnTo>
                  <a:pt x="3352800" y="114300"/>
                </a:lnTo>
                <a:lnTo>
                  <a:pt x="3352800" y="400050"/>
                </a:lnTo>
                <a:lnTo>
                  <a:pt x="0" y="542925"/>
                </a:lnTo>
                <a:lnTo>
                  <a:pt x="3352800" y="571500"/>
                </a:lnTo>
                <a:lnTo>
                  <a:pt x="3361783" y="615987"/>
                </a:lnTo>
                <a:lnTo>
                  <a:pt x="3386280" y="652319"/>
                </a:lnTo>
                <a:lnTo>
                  <a:pt x="3422612" y="676816"/>
                </a:lnTo>
                <a:lnTo>
                  <a:pt x="3467100" y="685800"/>
                </a:lnTo>
                <a:lnTo>
                  <a:pt x="4686300" y="685800"/>
                </a:lnTo>
                <a:lnTo>
                  <a:pt x="4730787" y="676816"/>
                </a:lnTo>
                <a:lnTo>
                  <a:pt x="4767119" y="652319"/>
                </a:lnTo>
                <a:lnTo>
                  <a:pt x="4791616" y="615987"/>
                </a:lnTo>
                <a:lnTo>
                  <a:pt x="4800600" y="571500"/>
                </a:lnTo>
                <a:lnTo>
                  <a:pt x="4800600" y="114300"/>
                </a:lnTo>
                <a:lnTo>
                  <a:pt x="4791616" y="69812"/>
                </a:lnTo>
                <a:lnTo>
                  <a:pt x="4767119" y="33480"/>
                </a:lnTo>
                <a:lnTo>
                  <a:pt x="4730787" y="8983"/>
                </a:lnTo>
                <a:lnTo>
                  <a:pt x="4686300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86200" y="4343400"/>
            <a:ext cx="4800600" cy="685800"/>
          </a:xfrm>
          <a:custGeom>
            <a:avLst/>
            <a:gdLst/>
            <a:ahLst/>
            <a:cxnLst/>
            <a:rect l="l" t="t" r="r" b="b"/>
            <a:pathLst>
              <a:path w="4800600" h="685800">
                <a:moveTo>
                  <a:pt x="3352800" y="114300"/>
                </a:moveTo>
                <a:lnTo>
                  <a:pt x="3361783" y="69812"/>
                </a:lnTo>
                <a:lnTo>
                  <a:pt x="3386280" y="33480"/>
                </a:lnTo>
                <a:lnTo>
                  <a:pt x="3422612" y="8983"/>
                </a:lnTo>
                <a:lnTo>
                  <a:pt x="3467100" y="0"/>
                </a:lnTo>
                <a:lnTo>
                  <a:pt x="3594100" y="0"/>
                </a:lnTo>
                <a:lnTo>
                  <a:pt x="3956050" y="0"/>
                </a:lnTo>
                <a:lnTo>
                  <a:pt x="4686300" y="0"/>
                </a:lnTo>
                <a:lnTo>
                  <a:pt x="4730787" y="8983"/>
                </a:lnTo>
                <a:lnTo>
                  <a:pt x="4767119" y="33480"/>
                </a:lnTo>
                <a:lnTo>
                  <a:pt x="4791616" y="69812"/>
                </a:lnTo>
                <a:lnTo>
                  <a:pt x="4800600" y="114300"/>
                </a:lnTo>
                <a:lnTo>
                  <a:pt x="4800600" y="400050"/>
                </a:lnTo>
                <a:lnTo>
                  <a:pt x="4800600" y="571500"/>
                </a:lnTo>
                <a:lnTo>
                  <a:pt x="4791616" y="615987"/>
                </a:lnTo>
                <a:lnTo>
                  <a:pt x="4767119" y="652319"/>
                </a:lnTo>
                <a:lnTo>
                  <a:pt x="4730787" y="676816"/>
                </a:lnTo>
                <a:lnTo>
                  <a:pt x="4686300" y="685800"/>
                </a:lnTo>
                <a:lnTo>
                  <a:pt x="3956050" y="685800"/>
                </a:lnTo>
                <a:lnTo>
                  <a:pt x="3594100" y="685800"/>
                </a:lnTo>
                <a:lnTo>
                  <a:pt x="3467100" y="685800"/>
                </a:lnTo>
                <a:lnTo>
                  <a:pt x="3422612" y="676816"/>
                </a:lnTo>
                <a:lnTo>
                  <a:pt x="3386280" y="652319"/>
                </a:lnTo>
                <a:lnTo>
                  <a:pt x="3361783" y="615987"/>
                </a:lnTo>
                <a:lnTo>
                  <a:pt x="3352800" y="571500"/>
                </a:lnTo>
                <a:lnTo>
                  <a:pt x="0" y="542925"/>
                </a:lnTo>
                <a:lnTo>
                  <a:pt x="3352800" y="400050"/>
                </a:lnTo>
                <a:lnTo>
                  <a:pt x="3352800" y="114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52156" y="4417948"/>
            <a:ext cx="113347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etermin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ti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 procedure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8600" y="4302125"/>
            <a:ext cx="1638300" cy="1108075"/>
          </a:xfrm>
          <a:custGeom>
            <a:avLst/>
            <a:gdLst/>
            <a:ahLst/>
            <a:cxnLst/>
            <a:rect l="l" t="t" r="r" b="b"/>
            <a:pathLst>
              <a:path w="1638300" h="1108075">
                <a:moveTo>
                  <a:pt x="952500" y="422275"/>
                </a:moveTo>
                <a:lnTo>
                  <a:pt x="114300" y="422275"/>
                </a:lnTo>
                <a:lnTo>
                  <a:pt x="69812" y="431258"/>
                </a:lnTo>
                <a:lnTo>
                  <a:pt x="33480" y="455755"/>
                </a:lnTo>
                <a:lnTo>
                  <a:pt x="8983" y="492087"/>
                </a:lnTo>
                <a:lnTo>
                  <a:pt x="0" y="536575"/>
                </a:lnTo>
                <a:lnTo>
                  <a:pt x="0" y="993775"/>
                </a:lnTo>
                <a:lnTo>
                  <a:pt x="8983" y="1038262"/>
                </a:lnTo>
                <a:lnTo>
                  <a:pt x="33480" y="1074594"/>
                </a:lnTo>
                <a:lnTo>
                  <a:pt x="69812" y="1099091"/>
                </a:lnTo>
                <a:lnTo>
                  <a:pt x="114300" y="1108075"/>
                </a:lnTo>
                <a:lnTo>
                  <a:pt x="952500" y="1108075"/>
                </a:lnTo>
                <a:lnTo>
                  <a:pt x="996987" y="1099091"/>
                </a:lnTo>
                <a:lnTo>
                  <a:pt x="1033319" y="1074594"/>
                </a:lnTo>
                <a:lnTo>
                  <a:pt x="1057816" y="1038262"/>
                </a:lnTo>
                <a:lnTo>
                  <a:pt x="1066800" y="993775"/>
                </a:lnTo>
                <a:lnTo>
                  <a:pt x="1066800" y="536575"/>
                </a:lnTo>
                <a:lnTo>
                  <a:pt x="1057816" y="492087"/>
                </a:lnTo>
                <a:lnTo>
                  <a:pt x="1033319" y="455755"/>
                </a:lnTo>
                <a:lnTo>
                  <a:pt x="996987" y="431258"/>
                </a:lnTo>
                <a:lnTo>
                  <a:pt x="952500" y="422275"/>
                </a:lnTo>
                <a:close/>
              </a:path>
              <a:path w="1638300" h="1108075">
                <a:moveTo>
                  <a:pt x="1638300" y="0"/>
                </a:moveTo>
                <a:lnTo>
                  <a:pt x="622300" y="422275"/>
                </a:lnTo>
                <a:lnTo>
                  <a:pt x="889000" y="422275"/>
                </a:lnTo>
                <a:lnTo>
                  <a:pt x="1638300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600" y="4302125"/>
            <a:ext cx="1638300" cy="1108075"/>
          </a:xfrm>
          <a:custGeom>
            <a:avLst/>
            <a:gdLst/>
            <a:ahLst/>
            <a:cxnLst/>
            <a:rect l="l" t="t" r="r" b="b"/>
            <a:pathLst>
              <a:path w="1638300" h="1108075">
                <a:moveTo>
                  <a:pt x="0" y="536575"/>
                </a:moveTo>
                <a:lnTo>
                  <a:pt x="8983" y="492087"/>
                </a:lnTo>
                <a:lnTo>
                  <a:pt x="33480" y="455755"/>
                </a:lnTo>
                <a:lnTo>
                  <a:pt x="69812" y="431258"/>
                </a:lnTo>
                <a:lnTo>
                  <a:pt x="114300" y="422275"/>
                </a:lnTo>
                <a:lnTo>
                  <a:pt x="622300" y="422275"/>
                </a:lnTo>
                <a:lnTo>
                  <a:pt x="1638300" y="0"/>
                </a:lnTo>
                <a:lnTo>
                  <a:pt x="889000" y="422275"/>
                </a:lnTo>
                <a:lnTo>
                  <a:pt x="952500" y="422275"/>
                </a:lnTo>
                <a:lnTo>
                  <a:pt x="996987" y="431258"/>
                </a:lnTo>
                <a:lnTo>
                  <a:pt x="1033319" y="455755"/>
                </a:lnTo>
                <a:lnTo>
                  <a:pt x="1057816" y="492087"/>
                </a:lnTo>
                <a:lnTo>
                  <a:pt x="1066800" y="536575"/>
                </a:lnTo>
                <a:lnTo>
                  <a:pt x="1066800" y="708025"/>
                </a:lnTo>
                <a:lnTo>
                  <a:pt x="1066800" y="993775"/>
                </a:lnTo>
                <a:lnTo>
                  <a:pt x="1057816" y="1038262"/>
                </a:lnTo>
                <a:lnTo>
                  <a:pt x="1033319" y="1074594"/>
                </a:lnTo>
                <a:lnTo>
                  <a:pt x="996987" y="1099091"/>
                </a:lnTo>
                <a:lnTo>
                  <a:pt x="952500" y="1108075"/>
                </a:lnTo>
                <a:lnTo>
                  <a:pt x="889000" y="1108075"/>
                </a:lnTo>
                <a:lnTo>
                  <a:pt x="622300" y="1108075"/>
                </a:lnTo>
                <a:lnTo>
                  <a:pt x="114300" y="1108075"/>
                </a:lnTo>
                <a:lnTo>
                  <a:pt x="69812" y="1099091"/>
                </a:lnTo>
                <a:lnTo>
                  <a:pt x="33480" y="1074594"/>
                </a:lnTo>
                <a:lnTo>
                  <a:pt x="8983" y="1038262"/>
                </a:lnTo>
                <a:lnTo>
                  <a:pt x="0" y="993775"/>
                </a:lnTo>
                <a:lnTo>
                  <a:pt x="0" y="708025"/>
                </a:lnTo>
                <a:lnTo>
                  <a:pt x="0" y="536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8241" y="4798948"/>
            <a:ext cx="80518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0" marR="5080" indent="-22288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Sales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doc  </a:t>
            </a:r>
            <a:r>
              <a:rPr sz="1400" spc="-5" dirty="0">
                <a:latin typeface="Arial"/>
                <a:cs typeface="Arial"/>
              </a:rPr>
              <a:t>type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Substitution</a:t>
            </a:r>
            <a:r>
              <a:rPr sz="3200" spc="-60" dirty="0"/>
              <a:t> </a:t>
            </a:r>
            <a:r>
              <a:rPr sz="3200" dirty="0"/>
              <a:t>Reasons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6091224"/>
            <a:ext cx="7001509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IMG </a:t>
            </a:r>
            <a:r>
              <a:rPr sz="1400" b="1" dirty="0">
                <a:latin typeface="Arial"/>
                <a:cs typeface="Arial"/>
              </a:rPr>
              <a:t>&gt; SD &gt; Basic </a:t>
            </a:r>
            <a:r>
              <a:rPr sz="1400" b="1" spc="-5" dirty="0">
                <a:latin typeface="Arial"/>
                <a:cs typeface="Arial"/>
              </a:rPr>
              <a:t>Functions </a:t>
            </a:r>
            <a:r>
              <a:rPr sz="1400" b="1" dirty="0">
                <a:latin typeface="Arial"/>
                <a:cs typeface="Arial"/>
              </a:rPr>
              <a:t>&gt; Material </a:t>
            </a:r>
            <a:r>
              <a:rPr sz="1400" b="1" spc="-5" dirty="0">
                <a:latin typeface="Arial"/>
                <a:cs typeface="Arial"/>
              </a:rPr>
              <a:t>determination </a:t>
            </a:r>
            <a:r>
              <a:rPr sz="1400" b="1" dirty="0">
                <a:latin typeface="Arial"/>
                <a:cs typeface="Arial"/>
              </a:rPr>
              <a:t>&gt; </a:t>
            </a:r>
            <a:r>
              <a:rPr sz="1400" b="1" spc="-5" dirty="0">
                <a:latin typeface="Arial"/>
                <a:cs typeface="Arial"/>
              </a:rPr>
              <a:t>Define substitution</a:t>
            </a:r>
            <a:r>
              <a:rPr sz="1400" b="1" spc="-2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reasons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3740" y="1329143"/>
            <a:ext cx="7964170" cy="598805"/>
          </a:xfrm>
          <a:custGeom>
            <a:avLst/>
            <a:gdLst/>
            <a:ahLst/>
            <a:cxnLst/>
            <a:rect l="l" t="t" r="r" b="b"/>
            <a:pathLst>
              <a:path w="7964170" h="598805">
                <a:moveTo>
                  <a:pt x="0" y="598716"/>
                </a:moveTo>
                <a:lnTo>
                  <a:pt x="7964170" y="598716"/>
                </a:lnTo>
                <a:lnTo>
                  <a:pt x="7964170" y="0"/>
                </a:lnTo>
                <a:lnTo>
                  <a:pt x="0" y="0"/>
                </a:lnTo>
                <a:lnTo>
                  <a:pt x="0" y="598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1000" y="1219200"/>
            <a:ext cx="8229600" cy="49949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75334" marR="51308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5" dirty="0" smtClean="0">
                <a:latin typeface="Arial"/>
                <a:cs typeface="Arial"/>
              </a:rPr>
              <a:t>This </a:t>
            </a:r>
            <a:r>
              <a:rPr sz="1600" b="1" spc="-5" dirty="0">
                <a:latin typeface="Arial"/>
                <a:cs typeface="Arial"/>
              </a:rPr>
              <a:t>is a reason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material substitution and specifies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reason </a:t>
            </a:r>
            <a:r>
              <a:rPr sz="1600" b="1" spc="10" dirty="0">
                <a:latin typeface="Arial"/>
                <a:cs typeface="Arial"/>
              </a:rPr>
              <a:t>why </a:t>
            </a:r>
            <a:r>
              <a:rPr sz="1600" b="1" spc="-10" dirty="0">
                <a:latin typeface="Arial"/>
                <a:cs typeface="Arial"/>
              </a:rPr>
              <a:t>the  system </a:t>
            </a:r>
            <a:r>
              <a:rPr sz="1600" b="1" spc="-5" dirty="0">
                <a:latin typeface="Arial"/>
                <a:cs typeface="Arial"/>
              </a:rPr>
              <a:t>automatically carried </a:t>
            </a:r>
            <a:r>
              <a:rPr sz="1600" b="1" spc="-10" dirty="0">
                <a:latin typeface="Arial"/>
                <a:cs typeface="Arial"/>
              </a:rPr>
              <a:t>out </a:t>
            </a:r>
            <a:r>
              <a:rPr sz="1600" b="1" spc="-5" dirty="0">
                <a:latin typeface="Arial"/>
                <a:cs typeface="Arial"/>
              </a:rPr>
              <a:t>material</a:t>
            </a:r>
            <a:r>
              <a:rPr sz="1600" b="1" spc="1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substitution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800" y="2209800"/>
            <a:ext cx="5524500" cy="261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1037" y="2204973"/>
            <a:ext cx="5534025" cy="2622550"/>
          </a:xfrm>
          <a:custGeom>
            <a:avLst/>
            <a:gdLst/>
            <a:ahLst/>
            <a:cxnLst/>
            <a:rect l="l" t="t" r="r" b="b"/>
            <a:pathLst>
              <a:path w="5534025" h="2622550">
                <a:moveTo>
                  <a:pt x="0" y="2622550"/>
                </a:moveTo>
                <a:lnTo>
                  <a:pt x="5534025" y="2622550"/>
                </a:lnTo>
                <a:lnTo>
                  <a:pt x="5534025" y="0"/>
                </a:lnTo>
                <a:lnTo>
                  <a:pt x="0" y="0"/>
                </a:lnTo>
                <a:lnTo>
                  <a:pt x="0" y="2622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04228" y="2266696"/>
            <a:ext cx="2585720" cy="294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32194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Controls </a:t>
            </a:r>
            <a:r>
              <a:rPr sz="1400" b="1" dirty="0">
                <a:latin typeface="Arial"/>
                <a:cs typeface="Arial"/>
              </a:rPr>
              <a:t>whether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product  selection should occur  automatically </a:t>
            </a:r>
            <a:r>
              <a:rPr sz="1400" b="1" dirty="0">
                <a:latin typeface="Arial"/>
                <a:cs typeface="Arial"/>
              </a:rPr>
              <a:t>in </a:t>
            </a:r>
            <a:r>
              <a:rPr sz="1400" b="1" spc="-5" dirty="0">
                <a:latin typeface="Arial"/>
                <a:cs typeface="Arial"/>
              </a:rPr>
              <a:t>the  background or </a:t>
            </a:r>
            <a:r>
              <a:rPr sz="1400" b="1" dirty="0">
                <a:latin typeface="Arial"/>
                <a:cs typeface="Arial"/>
              </a:rPr>
              <a:t>whether  </a:t>
            </a:r>
            <a:r>
              <a:rPr sz="1400" b="1" spc="-5" dirty="0">
                <a:latin typeface="Arial"/>
                <a:cs typeface="Arial"/>
              </a:rPr>
              <a:t>the alternative </a:t>
            </a:r>
            <a:r>
              <a:rPr sz="1400" b="1" dirty="0">
                <a:latin typeface="Arial"/>
                <a:cs typeface="Arial"/>
              </a:rPr>
              <a:t>materials  </a:t>
            </a:r>
            <a:r>
              <a:rPr sz="1400" b="1" spc="-5" dirty="0">
                <a:latin typeface="Arial"/>
                <a:cs typeface="Arial"/>
              </a:rPr>
              <a:t>should be </a:t>
            </a:r>
            <a:r>
              <a:rPr sz="1400" b="1" dirty="0">
                <a:latin typeface="Arial"/>
                <a:cs typeface="Arial"/>
              </a:rPr>
              <a:t>offered</a:t>
            </a:r>
            <a:r>
              <a:rPr sz="1400" b="1" spc="-1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</a:t>
            </a:r>
            <a:endParaRPr sz="14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204"/>
              </a:spcBef>
            </a:pPr>
            <a:r>
              <a:rPr sz="1400" b="1" dirty="0">
                <a:latin typeface="Arial"/>
                <a:cs typeface="Arial"/>
              </a:rPr>
              <a:t>selection in a dialog</a:t>
            </a:r>
            <a:r>
              <a:rPr sz="1400" b="1" spc="-2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box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2400"/>
              </a:lnSpc>
              <a:spcBef>
                <a:spcPts val="835"/>
              </a:spcBef>
            </a:pPr>
            <a:r>
              <a:rPr sz="1400" b="1" spc="-5" dirty="0">
                <a:latin typeface="Arial"/>
                <a:cs typeface="Arial"/>
              </a:rPr>
              <a:t>Controls </a:t>
            </a:r>
            <a:r>
              <a:rPr sz="1400" b="1" dirty="0">
                <a:latin typeface="Arial"/>
                <a:cs typeface="Arial"/>
              </a:rPr>
              <a:t>whether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outcome  of product </a:t>
            </a:r>
            <a:r>
              <a:rPr sz="1400" b="1" dirty="0">
                <a:latin typeface="Arial"/>
                <a:cs typeface="Arial"/>
              </a:rPr>
              <a:t>selection </a:t>
            </a:r>
            <a:r>
              <a:rPr sz="1400" b="1" spc="-5" dirty="0">
                <a:latin typeface="Arial"/>
                <a:cs typeface="Arial"/>
              </a:rPr>
              <a:t>should  </a:t>
            </a:r>
            <a:r>
              <a:rPr sz="1400" b="1" dirty="0">
                <a:latin typeface="Arial"/>
                <a:cs typeface="Arial"/>
              </a:rPr>
              <a:t>replace </a:t>
            </a:r>
            <a:r>
              <a:rPr sz="1400" b="1" spc="-5" dirty="0">
                <a:latin typeface="Arial"/>
                <a:cs typeface="Arial"/>
              </a:rPr>
              <a:t>the original entry or  </a:t>
            </a:r>
            <a:r>
              <a:rPr sz="1400" b="1" dirty="0">
                <a:latin typeface="Arial"/>
                <a:cs typeface="Arial"/>
              </a:rPr>
              <a:t>whether it </a:t>
            </a:r>
            <a:r>
              <a:rPr sz="1400" b="1" spc="-5" dirty="0">
                <a:latin typeface="Arial"/>
                <a:cs typeface="Arial"/>
              </a:rPr>
              <a:t>should be recorded  </a:t>
            </a:r>
            <a:r>
              <a:rPr sz="1400" b="1" dirty="0">
                <a:latin typeface="Arial"/>
                <a:cs typeface="Arial"/>
              </a:rPr>
              <a:t>as a </a:t>
            </a:r>
            <a:r>
              <a:rPr sz="1400" b="1" spc="-5" dirty="0">
                <a:latin typeface="Arial"/>
                <a:cs typeface="Arial"/>
              </a:rPr>
              <a:t>sub </a:t>
            </a:r>
            <a:r>
              <a:rPr sz="1400" b="1" dirty="0">
                <a:latin typeface="Arial"/>
                <a:cs typeface="Arial"/>
              </a:rPr>
              <a:t>item </a:t>
            </a:r>
            <a:r>
              <a:rPr sz="1400" b="1" spc="-5" dirty="0">
                <a:latin typeface="Arial"/>
                <a:cs typeface="Arial"/>
              </a:rPr>
              <a:t>of the original  entry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46650" y="2438400"/>
            <a:ext cx="1530350" cy="775335"/>
          </a:xfrm>
          <a:custGeom>
            <a:avLst/>
            <a:gdLst/>
            <a:ahLst/>
            <a:cxnLst/>
            <a:rect l="l" t="t" r="r" b="b"/>
            <a:pathLst>
              <a:path w="1530350" h="775335">
                <a:moveTo>
                  <a:pt x="1447266" y="25602"/>
                </a:moveTo>
                <a:lnTo>
                  <a:pt x="0" y="749173"/>
                </a:lnTo>
                <a:lnTo>
                  <a:pt x="12700" y="774826"/>
                </a:lnTo>
                <a:lnTo>
                  <a:pt x="1460017" y="51105"/>
                </a:lnTo>
                <a:lnTo>
                  <a:pt x="1447266" y="25602"/>
                </a:lnTo>
                <a:close/>
              </a:path>
              <a:path w="1530350" h="775335">
                <a:moveTo>
                  <a:pt x="1515967" y="19176"/>
                </a:moveTo>
                <a:lnTo>
                  <a:pt x="1460119" y="19176"/>
                </a:lnTo>
                <a:lnTo>
                  <a:pt x="1472819" y="44703"/>
                </a:lnTo>
                <a:lnTo>
                  <a:pt x="1460017" y="51105"/>
                </a:lnTo>
                <a:lnTo>
                  <a:pt x="1472819" y="76708"/>
                </a:lnTo>
                <a:lnTo>
                  <a:pt x="1515967" y="19176"/>
                </a:lnTo>
                <a:close/>
              </a:path>
              <a:path w="1530350" h="775335">
                <a:moveTo>
                  <a:pt x="1460119" y="19176"/>
                </a:moveTo>
                <a:lnTo>
                  <a:pt x="1447266" y="25602"/>
                </a:lnTo>
                <a:lnTo>
                  <a:pt x="1460017" y="51105"/>
                </a:lnTo>
                <a:lnTo>
                  <a:pt x="1472819" y="44703"/>
                </a:lnTo>
                <a:lnTo>
                  <a:pt x="1460119" y="19176"/>
                </a:lnTo>
                <a:close/>
              </a:path>
              <a:path w="1530350" h="775335">
                <a:moveTo>
                  <a:pt x="1530350" y="0"/>
                </a:moveTo>
                <a:lnTo>
                  <a:pt x="1434464" y="0"/>
                </a:lnTo>
                <a:lnTo>
                  <a:pt x="1447266" y="25602"/>
                </a:lnTo>
                <a:lnTo>
                  <a:pt x="1460119" y="19176"/>
                </a:lnTo>
                <a:lnTo>
                  <a:pt x="1515967" y="19176"/>
                </a:lnTo>
                <a:lnTo>
                  <a:pt x="1530350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0059" y="4088003"/>
            <a:ext cx="840740" cy="193675"/>
          </a:xfrm>
          <a:custGeom>
            <a:avLst/>
            <a:gdLst/>
            <a:ahLst/>
            <a:cxnLst/>
            <a:rect l="l" t="t" r="r" b="b"/>
            <a:pathLst>
              <a:path w="840739" h="193675">
                <a:moveTo>
                  <a:pt x="753782" y="28082"/>
                </a:moveTo>
                <a:lnTo>
                  <a:pt x="0" y="165100"/>
                </a:lnTo>
                <a:lnTo>
                  <a:pt x="5079" y="193294"/>
                </a:lnTo>
                <a:lnTo>
                  <a:pt x="758900" y="56167"/>
                </a:lnTo>
                <a:lnTo>
                  <a:pt x="753782" y="28082"/>
                </a:lnTo>
                <a:close/>
              </a:path>
              <a:path w="840739" h="193675">
                <a:moveTo>
                  <a:pt x="836376" y="25527"/>
                </a:moveTo>
                <a:lnTo>
                  <a:pt x="767841" y="25527"/>
                </a:lnTo>
                <a:lnTo>
                  <a:pt x="773049" y="53594"/>
                </a:lnTo>
                <a:lnTo>
                  <a:pt x="758900" y="56167"/>
                </a:lnTo>
                <a:lnTo>
                  <a:pt x="764031" y="84328"/>
                </a:lnTo>
                <a:lnTo>
                  <a:pt x="840739" y="26797"/>
                </a:lnTo>
                <a:lnTo>
                  <a:pt x="836376" y="25527"/>
                </a:lnTo>
                <a:close/>
              </a:path>
              <a:path w="840739" h="193675">
                <a:moveTo>
                  <a:pt x="767841" y="25527"/>
                </a:moveTo>
                <a:lnTo>
                  <a:pt x="753782" y="28082"/>
                </a:lnTo>
                <a:lnTo>
                  <a:pt x="758900" y="56167"/>
                </a:lnTo>
                <a:lnTo>
                  <a:pt x="773049" y="53594"/>
                </a:lnTo>
                <a:lnTo>
                  <a:pt x="767841" y="25527"/>
                </a:lnTo>
                <a:close/>
              </a:path>
              <a:path w="840739" h="193675">
                <a:moveTo>
                  <a:pt x="748664" y="0"/>
                </a:moveTo>
                <a:lnTo>
                  <a:pt x="753782" y="28082"/>
                </a:lnTo>
                <a:lnTo>
                  <a:pt x="767841" y="25527"/>
                </a:lnTo>
                <a:lnTo>
                  <a:pt x="836376" y="25527"/>
                </a:lnTo>
                <a:lnTo>
                  <a:pt x="748664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9740" y="4910571"/>
            <a:ext cx="3037205" cy="111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sz="1400" b="1" spc="-5" dirty="0">
                <a:latin typeface="Arial"/>
                <a:cs typeface="Arial"/>
              </a:rPr>
              <a:t>Indicates </a:t>
            </a:r>
            <a:r>
              <a:rPr sz="1400" b="1" dirty="0">
                <a:latin typeface="Arial"/>
                <a:cs typeface="Arial"/>
              </a:rPr>
              <a:t>whether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spc="-10" dirty="0">
                <a:latin typeface="Arial"/>
                <a:cs typeface="Arial"/>
              </a:rPr>
              <a:t>system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prints  the </a:t>
            </a:r>
            <a:r>
              <a:rPr sz="1400" b="1" dirty="0">
                <a:latin typeface="Arial"/>
                <a:cs typeface="Arial"/>
              </a:rPr>
              <a:t>name </a:t>
            </a:r>
            <a:r>
              <a:rPr sz="1400" b="1" spc="-5" dirty="0">
                <a:latin typeface="Arial"/>
                <a:cs typeface="Arial"/>
              </a:rPr>
              <a:t>or number of the original  </a:t>
            </a:r>
            <a:r>
              <a:rPr sz="1400" b="1" dirty="0">
                <a:latin typeface="Arial"/>
                <a:cs typeface="Arial"/>
              </a:rPr>
              <a:t>material </a:t>
            </a:r>
            <a:r>
              <a:rPr sz="1400" b="1" spc="-5" dirty="0">
                <a:latin typeface="Arial"/>
                <a:cs typeface="Arial"/>
              </a:rPr>
              <a:t>(before substitution) on  corresponding output </a:t>
            </a:r>
            <a:r>
              <a:rPr sz="1400" b="1" dirty="0">
                <a:latin typeface="Arial"/>
                <a:cs typeface="Arial"/>
              </a:rPr>
              <a:t>(for example,  </a:t>
            </a:r>
            <a:r>
              <a:rPr sz="1400" b="1" spc="-5" dirty="0">
                <a:latin typeface="Arial"/>
                <a:cs typeface="Arial"/>
              </a:rPr>
              <a:t>on  order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confirmations).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6975" y="4910571"/>
            <a:ext cx="1835785" cy="111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sz="1400" b="1" spc="-5" dirty="0">
                <a:latin typeface="Arial"/>
                <a:cs typeface="Arial"/>
              </a:rPr>
              <a:t>Indicates </a:t>
            </a:r>
            <a:r>
              <a:rPr sz="1400" b="1" dirty="0">
                <a:latin typeface="Arial"/>
                <a:cs typeface="Arial"/>
              </a:rPr>
              <a:t>whether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  </a:t>
            </a:r>
            <a:r>
              <a:rPr sz="1400" b="1" spc="-10" dirty="0">
                <a:latin typeface="Arial"/>
                <a:cs typeface="Arial"/>
              </a:rPr>
              <a:t>system displays </a:t>
            </a:r>
            <a:r>
              <a:rPr sz="1400" b="1" dirty="0">
                <a:latin typeface="Arial"/>
                <a:cs typeface="Arial"/>
              </a:rPr>
              <a:t>a  warning message  </a:t>
            </a:r>
            <a:r>
              <a:rPr sz="1400" b="1" spc="-5" dirty="0">
                <a:latin typeface="Arial"/>
                <a:cs typeface="Arial"/>
              </a:rPr>
              <a:t>before substituting </a:t>
            </a:r>
            <a:r>
              <a:rPr sz="1400" b="1" dirty="0">
                <a:latin typeface="Arial"/>
                <a:cs typeface="Arial"/>
              </a:rPr>
              <a:t>a  material.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09800" y="4254372"/>
            <a:ext cx="1225550" cy="622935"/>
          </a:xfrm>
          <a:custGeom>
            <a:avLst/>
            <a:gdLst/>
            <a:ahLst/>
            <a:cxnLst/>
            <a:rect l="l" t="t" r="r" b="b"/>
            <a:pathLst>
              <a:path w="1225550" h="622935">
                <a:moveTo>
                  <a:pt x="57531" y="545719"/>
                </a:moveTo>
                <a:lnTo>
                  <a:pt x="0" y="622426"/>
                </a:lnTo>
                <a:lnTo>
                  <a:pt x="95885" y="622426"/>
                </a:lnTo>
                <a:lnTo>
                  <a:pt x="86296" y="603250"/>
                </a:lnTo>
                <a:lnTo>
                  <a:pt x="70231" y="603250"/>
                </a:lnTo>
                <a:lnTo>
                  <a:pt x="57531" y="577722"/>
                </a:lnTo>
                <a:lnTo>
                  <a:pt x="70332" y="571321"/>
                </a:lnTo>
                <a:lnTo>
                  <a:pt x="57531" y="545719"/>
                </a:lnTo>
                <a:close/>
              </a:path>
              <a:path w="1225550" h="622935">
                <a:moveTo>
                  <a:pt x="70332" y="571321"/>
                </a:moveTo>
                <a:lnTo>
                  <a:pt x="57531" y="577722"/>
                </a:lnTo>
                <a:lnTo>
                  <a:pt x="70231" y="603250"/>
                </a:lnTo>
                <a:lnTo>
                  <a:pt x="83083" y="596824"/>
                </a:lnTo>
                <a:lnTo>
                  <a:pt x="70332" y="571321"/>
                </a:lnTo>
                <a:close/>
              </a:path>
              <a:path w="1225550" h="622935">
                <a:moveTo>
                  <a:pt x="83083" y="596824"/>
                </a:moveTo>
                <a:lnTo>
                  <a:pt x="70231" y="603250"/>
                </a:lnTo>
                <a:lnTo>
                  <a:pt x="86296" y="603250"/>
                </a:lnTo>
                <a:lnTo>
                  <a:pt x="83083" y="596824"/>
                </a:lnTo>
                <a:close/>
              </a:path>
              <a:path w="1225550" h="622935">
                <a:moveTo>
                  <a:pt x="1212850" y="0"/>
                </a:moveTo>
                <a:lnTo>
                  <a:pt x="70332" y="571321"/>
                </a:lnTo>
                <a:lnTo>
                  <a:pt x="83083" y="596824"/>
                </a:lnTo>
                <a:lnTo>
                  <a:pt x="1225550" y="25653"/>
                </a:lnTo>
                <a:lnTo>
                  <a:pt x="1212850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77029" y="4187952"/>
            <a:ext cx="189865" cy="688975"/>
          </a:xfrm>
          <a:custGeom>
            <a:avLst/>
            <a:gdLst/>
            <a:ahLst/>
            <a:cxnLst/>
            <a:rect l="l" t="t" r="r" b="b"/>
            <a:pathLst>
              <a:path w="189864" h="688975">
                <a:moveTo>
                  <a:pt x="133811" y="608246"/>
                </a:moveTo>
                <a:lnTo>
                  <a:pt x="105918" y="614426"/>
                </a:lnTo>
                <a:lnTo>
                  <a:pt x="166370" y="688848"/>
                </a:lnTo>
                <a:lnTo>
                  <a:pt x="183038" y="622173"/>
                </a:lnTo>
                <a:lnTo>
                  <a:pt x="136906" y="622173"/>
                </a:lnTo>
                <a:lnTo>
                  <a:pt x="133811" y="608246"/>
                </a:lnTo>
                <a:close/>
              </a:path>
              <a:path w="189864" h="688975">
                <a:moveTo>
                  <a:pt x="161757" y="602054"/>
                </a:moveTo>
                <a:lnTo>
                  <a:pt x="133811" y="608246"/>
                </a:lnTo>
                <a:lnTo>
                  <a:pt x="136906" y="622173"/>
                </a:lnTo>
                <a:lnTo>
                  <a:pt x="164846" y="615950"/>
                </a:lnTo>
                <a:lnTo>
                  <a:pt x="161757" y="602054"/>
                </a:lnTo>
                <a:close/>
              </a:path>
              <a:path w="189864" h="688975">
                <a:moveTo>
                  <a:pt x="189611" y="595884"/>
                </a:moveTo>
                <a:lnTo>
                  <a:pt x="161757" y="602054"/>
                </a:lnTo>
                <a:lnTo>
                  <a:pt x="164846" y="615950"/>
                </a:lnTo>
                <a:lnTo>
                  <a:pt x="136906" y="622173"/>
                </a:lnTo>
                <a:lnTo>
                  <a:pt x="183038" y="622173"/>
                </a:lnTo>
                <a:lnTo>
                  <a:pt x="189611" y="595884"/>
                </a:lnTo>
                <a:close/>
              </a:path>
              <a:path w="189864" h="688975">
                <a:moveTo>
                  <a:pt x="27940" y="0"/>
                </a:moveTo>
                <a:lnTo>
                  <a:pt x="0" y="6096"/>
                </a:lnTo>
                <a:lnTo>
                  <a:pt x="133811" y="608246"/>
                </a:lnTo>
                <a:lnTo>
                  <a:pt x="161757" y="602054"/>
                </a:lnTo>
                <a:lnTo>
                  <a:pt x="27940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62" y="337997"/>
            <a:ext cx="69500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Condition Record -</a:t>
            </a:r>
            <a:r>
              <a:rPr sz="3200" spc="-110" dirty="0"/>
              <a:t> </a:t>
            </a:r>
            <a:r>
              <a:rPr sz="3200" dirty="0"/>
              <a:t>Create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319" y="5937707"/>
            <a:ext cx="173228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T Code :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VB11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0362" y="1474850"/>
            <a:ext cx="8402574" cy="3325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075" y="1460500"/>
            <a:ext cx="8431530" cy="3354704"/>
          </a:xfrm>
          <a:custGeom>
            <a:avLst/>
            <a:gdLst/>
            <a:ahLst/>
            <a:cxnLst/>
            <a:rect l="l" t="t" r="r" b="b"/>
            <a:pathLst>
              <a:path w="8431530" h="3354704">
                <a:moveTo>
                  <a:pt x="0" y="3354324"/>
                </a:moveTo>
                <a:lnTo>
                  <a:pt x="8431149" y="3354324"/>
                </a:lnTo>
                <a:lnTo>
                  <a:pt x="8431149" y="0"/>
                </a:lnTo>
                <a:lnTo>
                  <a:pt x="0" y="0"/>
                </a:lnTo>
                <a:lnTo>
                  <a:pt x="0" y="335432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4157726"/>
            <a:ext cx="2209800" cy="1329055"/>
          </a:xfrm>
          <a:custGeom>
            <a:avLst/>
            <a:gdLst/>
            <a:ahLst/>
            <a:cxnLst/>
            <a:rect l="l" t="t" r="r" b="b"/>
            <a:pathLst>
              <a:path w="2209800" h="1329054">
                <a:moveTo>
                  <a:pt x="2120900" y="795274"/>
                </a:moveTo>
                <a:lnTo>
                  <a:pt x="88900" y="795274"/>
                </a:lnTo>
                <a:lnTo>
                  <a:pt x="54296" y="802253"/>
                </a:lnTo>
                <a:lnTo>
                  <a:pt x="26038" y="821293"/>
                </a:lnTo>
                <a:lnTo>
                  <a:pt x="6986" y="849548"/>
                </a:lnTo>
                <a:lnTo>
                  <a:pt x="0" y="884174"/>
                </a:lnTo>
                <a:lnTo>
                  <a:pt x="0" y="1239774"/>
                </a:lnTo>
                <a:lnTo>
                  <a:pt x="6986" y="1274399"/>
                </a:lnTo>
                <a:lnTo>
                  <a:pt x="26038" y="1302654"/>
                </a:lnTo>
                <a:lnTo>
                  <a:pt x="54296" y="1321694"/>
                </a:lnTo>
                <a:lnTo>
                  <a:pt x="88900" y="1328674"/>
                </a:lnTo>
                <a:lnTo>
                  <a:pt x="2120900" y="1328674"/>
                </a:lnTo>
                <a:lnTo>
                  <a:pt x="2155525" y="1321694"/>
                </a:lnTo>
                <a:lnTo>
                  <a:pt x="2183780" y="1302654"/>
                </a:lnTo>
                <a:lnTo>
                  <a:pt x="2202820" y="1274399"/>
                </a:lnTo>
                <a:lnTo>
                  <a:pt x="2209800" y="1239774"/>
                </a:lnTo>
                <a:lnTo>
                  <a:pt x="2209800" y="884174"/>
                </a:lnTo>
                <a:lnTo>
                  <a:pt x="2202820" y="849548"/>
                </a:lnTo>
                <a:lnTo>
                  <a:pt x="2183780" y="821293"/>
                </a:lnTo>
                <a:lnTo>
                  <a:pt x="2155525" y="802253"/>
                </a:lnTo>
                <a:lnTo>
                  <a:pt x="2120900" y="795274"/>
                </a:lnTo>
                <a:close/>
              </a:path>
              <a:path w="2209800" h="1329054">
                <a:moveTo>
                  <a:pt x="212725" y="0"/>
                </a:moveTo>
                <a:lnTo>
                  <a:pt x="368300" y="795274"/>
                </a:lnTo>
                <a:lnTo>
                  <a:pt x="920750" y="795274"/>
                </a:lnTo>
                <a:lnTo>
                  <a:pt x="212725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4157726"/>
            <a:ext cx="2209800" cy="1329055"/>
          </a:xfrm>
          <a:custGeom>
            <a:avLst/>
            <a:gdLst/>
            <a:ahLst/>
            <a:cxnLst/>
            <a:rect l="l" t="t" r="r" b="b"/>
            <a:pathLst>
              <a:path w="2209800" h="1329054">
                <a:moveTo>
                  <a:pt x="0" y="884174"/>
                </a:moveTo>
                <a:lnTo>
                  <a:pt x="6986" y="849548"/>
                </a:lnTo>
                <a:lnTo>
                  <a:pt x="26038" y="821293"/>
                </a:lnTo>
                <a:lnTo>
                  <a:pt x="54296" y="802253"/>
                </a:lnTo>
                <a:lnTo>
                  <a:pt x="88900" y="795274"/>
                </a:lnTo>
                <a:lnTo>
                  <a:pt x="368300" y="795274"/>
                </a:lnTo>
                <a:lnTo>
                  <a:pt x="212725" y="0"/>
                </a:lnTo>
                <a:lnTo>
                  <a:pt x="920750" y="795274"/>
                </a:lnTo>
                <a:lnTo>
                  <a:pt x="2120900" y="795274"/>
                </a:lnTo>
                <a:lnTo>
                  <a:pt x="2155525" y="802253"/>
                </a:lnTo>
                <a:lnTo>
                  <a:pt x="2183780" y="821293"/>
                </a:lnTo>
                <a:lnTo>
                  <a:pt x="2202820" y="849548"/>
                </a:lnTo>
                <a:lnTo>
                  <a:pt x="2209800" y="884174"/>
                </a:lnTo>
                <a:lnTo>
                  <a:pt x="2209800" y="1017524"/>
                </a:lnTo>
                <a:lnTo>
                  <a:pt x="2209800" y="1239774"/>
                </a:lnTo>
                <a:lnTo>
                  <a:pt x="2202820" y="1274399"/>
                </a:lnTo>
                <a:lnTo>
                  <a:pt x="2183780" y="1302654"/>
                </a:lnTo>
                <a:lnTo>
                  <a:pt x="2155525" y="1321694"/>
                </a:lnTo>
                <a:lnTo>
                  <a:pt x="2120900" y="1328674"/>
                </a:lnTo>
                <a:lnTo>
                  <a:pt x="920750" y="1328674"/>
                </a:lnTo>
                <a:lnTo>
                  <a:pt x="368300" y="1328674"/>
                </a:lnTo>
                <a:lnTo>
                  <a:pt x="88900" y="1328674"/>
                </a:lnTo>
                <a:lnTo>
                  <a:pt x="54296" y="1321694"/>
                </a:lnTo>
                <a:lnTo>
                  <a:pt x="26038" y="1302654"/>
                </a:lnTo>
                <a:lnTo>
                  <a:pt x="6986" y="1274399"/>
                </a:lnTo>
                <a:lnTo>
                  <a:pt x="0" y="1239774"/>
                </a:lnTo>
                <a:lnTo>
                  <a:pt x="0" y="1017524"/>
                </a:lnTo>
                <a:lnTo>
                  <a:pt x="0" y="8841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7952" y="5020309"/>
            <a:ext cx="178879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Material entered in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 order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51423" y="4144898"/>
            <a:ext cx="2221230" cy="1265555"/>
          </a:xfrm>
          <a:custGeom>
            <a:avLst/>
            <a:gdLst/>
            <a:ahLst/>
            <a:cxnLst/>
            <a:rect l="l" t="t" r="r" b="b"/>
            <a:pathLst>
              <a:path w="2221229" h="1265554">
                <a:moveTo>
                  <a:pt x="2144776" y="808101"/>
                </a:moveTo>
                <a:lnTo>
                  <a:pt x="87375" y="808101"/>
                </a:lnTo>
                <a:lnTo>
                  <a:pt x="57735" y="814095"/>
                </a:lnTo>
                <a:lnTo>
                  <a:pt x="33512" y="830437"/>
                </a:lnTo>
                <a:lnTo>
                  <a:pt x="17170" y="854660"/>
                </a:lnTo>
                <a:lnTo>
                  <a:pt x="11175" y="884301"/>
                </a:lnTo>
                <a:lnTo>
                  <a:pt x="11175" y="1189101"/>
                </a:lnTo>
                <a:lnTo>
                  <a:pt x="17170" y="1218741"/>
                </a:lnTo>
                <a:lnTo>
                  <a:pt x="33512" y="1242964"/>
                </a:lnTo>
                <a:lnTo>
                  <a:pt x="57735" y="1259306"/>
                </a:lnTo>
                <a:lnTo>
                  <a:pt x="87375" y="1265301"/>
                </a:lnTo>
                <a:lnTo>
                  <a:pt x="2144776" y="1265301"/>
                </a:lnTo>
                <a:lnTo>
                  <a:pt x="2174416" y="1259306"/>
                </a:lnTo>
                <a:lnTo>
                  <a:pt x="2198639" y="1242964"/>
                </a:lnTo>
                <a:lnTo>
                  <a:pt x="2214981" y="1218741"/>
                </a:lnTo>
                <a:lnTo>
                  <a:pt x="2220976" y="1189101"/>
                </a:lnTo>
                <a:lnTo>
                  <a:pt x="2220976" y="884301"/>
                </a:lnTo>
                <a:lnTo>
                  <a:pt x="2214981" y="854660"/>
                </a:lnTo>
                <a:lnTo>
                  <a:pt x="2198639" y="830437"/>
                </a:lnTo>
                <a:lnTo>
                  <a:pt x="2174416" y="814095"/>
                </a:lnTo>
                <a:lnTo>
                  <a:pt x="2144776" y="808101"/>
                </a:lnTo>
                <a:close/>
              </a:path>
              <a:path w="2221229" h="1265554">
                <a:moveTo>
                  <a:pt x="0" y="0"/>
                </a:moveTo>
                <a:lnTo>
                  <a:pt x="379475" y="808101"/>
                </a:lnTo>
                <a:lnTo>
                  <a:pt x="931926" y="808101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51423" y="4144898"/>
            <a:ext cx="2221230" cy="1265555"/>
          </a:xfrm>
          <a:custGeom>
            <a:avLst/>
            <a:gdLst/>
            <a:ahLst/>
            <a:cxnLst/>
            <a:rect l="l" t="t" r="r" b="b"/>
            <a:pathLst>
              <a:path w="2221229" h="1265554">
                <a:moveTo>
                  <a:pt x="11175" y="884301"/>
                </a:moveTo>
                <a:lnTo>
                  <a:pt x="17170" y="854660"/>
                </a:lnTo>
                <a:lnTo>
                  <a:pt x="33512" y="830437"/>
                </a:lnTo>
                <a:lnTo>
                  <a:pt x="57735" y="814095"/>
                </a:lnTo>
                <a:lnTo>
                  <a:pt x="87375" y="808101"/>
                </a:lnTo>
                <a:lnTo>
                  <a:pt x="379475" y="808101"/>
                </a:lnTo>
                <a:lnTo>
                  <a:pt x="0" y="0"/>
                </a:lnTo>
                <a:lnTo>
                  <a:pt x="931926" y="808101"/>
                </a:lnTo>
                <a:lnTo>
                  <a:pt x="2144776" y="808101"/>
                </a:lnTo>
                <a:lnTo>
                  <a:pt x="2174416" y="814095"/>
                </a:lnTo>
                <a:lnTo>
                  <a:pt x="2198639" y="830437"/>
                </a:lnTo>
                <a:lnTo>
                  <a:pt x="2214981" y="854660"/>
                </a:lnTo>
                <a:lnTo>
                  <a:pt x="2220976" y="884301"/>
                </a:lnTo>
                <a:lnTo>
                  <a:pt x="2220976" y="998601"/>
                </a:lnTo>
                <a:lnTo>
                  <a:pt x="2220976" y="1189101"/>
                </a:lnTo>
                <a:lnTo>
                  <a:pt x="2214981" y="1218741"/>
                </a:lnTo>
                <a:lnTo>
                  <a:pt x="2198639" y="1242964"/>
                </a:lnTo>
                <a:lnTo>
                  <a:pt x="2174416" y="1259306"/>
                </a:lnTo>
                <a:lnTo>
                  <a:pt x="2144776" y="1265301"/>
                </a:lnTo>
                <a:lnTo>
                  <a:pt x="931926" y="1265301"/>
                </a:lnTo>
                <a:lnTo>
                  <a:pt x="379475" y="1265301"/>
                </a:lnTo>
                <a:lnTo>
                  <a:pt x="87375" y="1265301"/>
                </a:lnTo>
                <a:lnTo>
                  <a:pt x="57735" y="1259306"/>
                </a:lnTo>
                <a:lnTo>
                  <a:pt x="33512" y="1242964"/>
                </a:lnTo>
                <a:lnTo>
                  <a:pt x="17170" y="1218741"/>
                </a:lnTo>
                <a:lnTo>
                  <a:pt x="11175" y="1189101"/>
                </a:lnTo>
                <a:lnTo>
                  <a:pt x="11175" y="998601"/>
                </a:lnTo>
                <a:lnTo>
                  <a:pt x="11175" y="8843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64453" y="5016627"/>
            <a:ext cx="18923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Material for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Substitution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Free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Goods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A7A7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14173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Listing &amp;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Exclusion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Cross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Bonus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299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Material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1371600"/>
            <a:ext cx="0" cy="52578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1537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86614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Dynamic Product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proposal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7"/>
          <p:cNvSpPr txBox="1">
            <a:spLocks noGrp="1"/>
          </p:cNvSpPr>
          <p:nvPr>
            <p:ph type="title"/>
          </p:nvPr>
        </p:nvSpPr>
        <p:spPr>
          <a:xfrm>
            <a:off x="152400" y="142875"/>
            <a:ext cx="9156700" cy="873125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 smtClean="0"/>
              <a:t>-Configuration</a:t>
            </a:r>
            <a:endParaRPr sz="32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48963"/>
            <a:ext cx="9156700" cy="568873"/>
          </a:xfrm>
          <a:prstGeom prst="rect">
            <a:avLst/>
          </a:prstGeom>
        </p:spPr>
        <p:txBody>
          <a:bodyPr vert="horz" wrap="square" lIns="0" tIns="75691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Listing &amp;</a:t>
            </a:r>
            <a:r>
              <a:rPr sz="3200" spc="-60" dirty="0"/>
              <a:t> </a:t>
            </a:r>
            <a:r>
              <a:rPr sz="3200" dirty="0"/>
              <a:t>Exclusion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152271"/>
            <a:ext cx="593852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Listing &amp; Exclusion is carried </a:t>
            </a:r>
            <a:r>
              <a:rPr sz="2200" spc="-10" dirty="0">
                <a:latin typeface="Arial"/>
                <a:cs typeface="Arial"/>
              </a:rPr>
              <a:t>out </a:t>
            </a:r>
            <a:r>
              <a:rPr sz="2200" spc="-5" dirty="0">
                <a:latin typeface="Arial"/>
                <a:cs typeface="Arial"/>
              </a:rPr>
              <a:t>by condition</a:t>
            </a:r>
            <a:r>
              <a:rPr sz="2200" spc="1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technique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2126283"/>
            <a:ext cx="7543800" cy="20313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1580"/>
              </a:spcBef>
            </a:pPr>
            <a:r>
              <a:rPr sz="3200" b="1" dirty="0">
                <a:latin typeface="Arial"/>
                <a:cs typeface="Arial"/>
              </a:rPr>
              <a:t>1 </a:t>
            </a:r>
            <a:r>
              <a:rPr spc="-5" dirty="0">
                <a:latin typeface="Arial"/>
                <a:cs typeface="Arial"/>
              </a:rPr>
              <a:t>Defining tables, </a:t>
            </a:r>
            <a:r>
              <a:rPr spc="-15" dirty="0">
                <a:latin typeface="Arial"/>
                <a:cs typeface="Arial"/>
              </a:rPr>
              <a:t>Access </a:t>
            </a:r>
            <a:r>
              <a:rPr spc="-5" dirty="0">
                <a:latin typeface="Arial"/>
                <a:cs typeface="Arial"/>
              </a:rPr>
              <a:t>Sequence, Condition </a:t>
            </a:r>
            <a:r>
              <a:rPr spc="-45" dirty="0">
                <a:latin typeface="Arial"/>
                <a:cs typeface="Arial"/>
              </a:rPr>
              <a:t>Type </a:t>
            </a:r>
            <a:r>
              <a:rPr spc="-5" dirty="0">
                <a:latin typeface="Arial"/>
                <a:cs typeface="Arial"/>
              </a:rPr>
              <a:t>and</a:t>
            </a:r>
            <a:r>
              <a:rPr spc="20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Maintain</a:t>
            </a:r>
            <a:endParaRPr dirty="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55"/>
              </a:spcBef>
            </a:pPr>
            <a:r>
              <a:rPr spc="-5" dirty="0">
                <a:latin typeface="Arial"/>
                <a:cs typeface="Arial"/>
              </a:rPr>
              <a:t>Procedure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</a:pPr>
            <a:r>
              <a:rPr sz="3200" b="1" dirty="0" smtClean="0">
                <a:latin typeface="Arial"/>
                <a:cs typeface="Arial"/>
              </a:rPr>
              <a:t>2</a:t>
            </a:r>
            <a:r>
              <a:rPr dirty="0" smtClean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Assign </a:t>
            </a:r>
            <a:r>
              <a:rPr spc="-5" dirty="0">
                <a:latin typeface="Arial"/>
                <a:cs typeface="Arial"/>
              </a:rPr>
              <a:t>Determination Procedure to Sales Document</a:t>
            </a:r>
            <a:r>
              <a:rPr spc="6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Types.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9412"/>
            <a:ext cx="9156700" cy="568873"/>
          </a:xfrm>
          <a:prstGeom prst="rect">
            <a:avLst/>
          </a:prstGeom>
        </p:spPr>
        <p:txBody>
          <a:bodyPr vert="horz" wrap="square" lIns="0" tIns="75691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Listing &amp;</a:t>
            </a:r>
            <a:r>
              <a:rPr sz="3200" spc="-60" dirty="0"/>
              <a:t> </a:t>
            </a:r>
            <a:r>
              <a:rPr sz="3200" dirty="0"/>
              <a:t>Exclusion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219200"/>
            <a:ext cx="593852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10" dirty="0">
                <a:latin typeface="Arial"/>
                <a:cs typeface="Arial"/>
              </a:rPr>
              <a:t>The Listing &amp; Exclusion is carried out by condition technique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2133600"/>
            <a:ext cx="7543800" cy="230832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00660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1580"/>
              </a:spcBef>
            </a:pPr>
            <a:r>
              <a:rPr sz="3200" b="1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Defining tables, </a:t>
            </a:r>
            <a:r>
              <a:rPr spc="-15" dirty="0">
                <a:latin typeface="Arial"/>
                <a:cs typeface="Arial"/>
              </a:rPr>
              <a:t>Access </a:t>
            </a:r>
            <a:r>
              <a:rPr spc="-5" dirty="0">
                <a:latin typeface="Arial"/>
                <a:cs typeface="Arial"/>
              </a:rPr>
              <a:t>Sequence, Condition </a:t>
            </a:r>
            <a:r>
              <a:rPr spc="-45" dirty="0">
                <a:latin typeface="Arial"/>
                <a:cs typeface="Arial"/>
              </a:rPr>
              <a:t>Type </a:t>
            </a:r>
            <a:r>
              <a:rPr spc="-5" dirty="0">
                <a:latin typeface="Arial"/>
                <a:cs typeface="Arial"/>
              </a:rPr>
              <a:t>and</a:t>
            </a:r>
            <a:r>
              <a:rPr spc="20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Maintain</a:t>
            </a:r>
            <a:endParaRPr dirty="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55"/>
              </a:spcBef>
            </a:pPr>
            <a:r>
              <a:rPr spc="-5" dirty="0" smtClean="0">
                <a:latin typeface="Arial"/>
                <a:cs typeface="Arial"/>
              </a:rPr>
              <a:t>Procedure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</a:pPr>
            <a:r>
              <a:rPr sz="3200" b="1" dirty="0" smtClean="0">
                <a:latin typeface="Arial"/>
                <a:cs typeface="Arial"/>
              </a:rPr>
              <a:t>2</a:t>
            </a:r>
            <a:r>
              <a:rPr dirty="0" smtClean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Assign </a:t>
            </a:r>
            <a:r>
              <a:rPr spc="-5" dirty="0">
                <a:latin typeface="Arial"/>
                <a:cs typeface="Arial"/>
              </a:rPr>
              <a:t>Determination Procedure to Sales Document</a:t>
            </a:r>
            <a:r>
              <a:rPr spc="6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Types.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568873"/>
          </a:xfrm>
          <a:prstGeom prst="rect">
            <a:avLst/>
          </a:prstGeom>
        </p:spPr>
        <p:txBody>
          <a:bodyPr vert="horz" wrap="square" lIns="0" tIns="75691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Listing &amp;</a:t>
            </a:r>
            <a:r>
              <a:rPr sz="3200" spc="-60" dirty="0"/>
              <a:t> </a:t>
            </a:r>
            <a:r>
              <a:rPr sz="3200" dirty="0"/>
              <a:t>Exclusion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3733800" y="1600200"/>
            <a:ext cx="51054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9448" y="1585849"/>
            <a:ext cx="5133975" cy="2162175"/>
          </a:xfrm>
          <a:custGeom>
            <a:avLst/>
            <a:gdLst/>
            <a:ahLst/>
            <a:cxnLst/>
            <a:rect l="l" t="t" r="r" b="b"/>
            <a:pathLst>
              <a:path w="5133975" h="2162175">
                <a:moveTo>
                  <a:pt x="0" y="2162175"/>
                </a:moveTo>
                <a:lnTo>
                  <a:pt x="5133975" y="2162175"/>
                </a:lnTo>
                <a:lnTo>
                  <a:pt x="5133975" y="0"/>
                </a:lnTo>
                <a:lnTo>
                  <a:pt x="0" y="0"/>
                </a:lnTo>
                <a:lnTo>
                  <a:pt x="0" y="21621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886136"/>
            <a:ext cx="5410200" cy="235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3871848"/>
            <a:ext cx="5438775" cy="2379980"/>
          </a:xfrm>
          <a:custGeom>
            <a:avLst/>
            <a:gdLst/>
            <a:ahLst/>
            <a:cxnLst/>
            <a:rect l="l" t="t" r="r" b="b"/>
            <a:pathLst>
              <a:path w="5438775" h="2379979">
                <a:moveTo>
                  <a:pt x="0" y="2379726"/>
                </a:moveTo>
                <a:lnTo>
                  <a:pt x="5438775" y="2379726"/>
                </a:lnTo>
                <a:lnTo>
                  <a:pt x="5438775" y="0"/>
                </a:lnTo>
                <a:lnTo>
                  <a:pt x="0" y="0"/>
                </a:lnTo>
                <a:lnTo>
                  <a:pt x="0" y="237972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9051" y="5051425"/>
            <a:ext cx="2513330" cy="1044575"/>
          </a:xfrm>
          <a:custGeom>
            <a:avLst/>
            <a:gdLst/>
            <a:ahLst/>
            <a:cxnLst/>
            <a:rect l="l" t="t" r="r" b="b"/>
            <a:pathLst>
              <a:path w="2513329" h="1044575">
                <a:moveTo>
                  <a:pt x="2385949" y="282575"/>
                </a:moveTo>
                <a:lnTo>
                  <a:pt x="506349" y="282575"/>
                </a:lnTo>
                <a:lnTo>
                  <a:pt x="456930" y="292560"/>
                </a:lnTo>
                <a:lnTo>
                  <a:pt x="416560" y="319786"/>
                </a:lnTo>
                <a:lnTo>
                  <a:pt x="389334" y="360156"/>
                </a:lnTo>
                <a:lnTo>
                  <a:pt x="379349" y="409575"/>
                </a:lnTo>
                <a:lnTo>
                  <a:pt x="379349" y="917575"/>
                </a:lnTo>
                <a:lnTo>
                  <a:pt x="389334" y="967009"/>
                </a:lnTo>
                <a:lnTo>
                  <a:pt x="416560" y="1007378"/>
                </a:lnTo>
                <a:lnTo>
                  <a:pt x="456930" y="1034594"/>
                </a:lnTo>
                <a:lnTo>
                  <a:pt x="506349" y="1044575"/>
                </a:lnTo>
                <a:lnTo>
                  <a:pt x="2385949" y="1044575"/>
                </a:lnTo>
                <a:lnTo>
                  <a:pt x="2435367" y="1034594"/>
                </a:lnTo>
                <a:lnTo>
                  <a:pt x="2475738" y="1007378"/>
                </a:lnTo>
                <a:lnTo>
                  <a:pt x="2502963" y="967009"/>
                </a:lnTo>
                <a:lnTo>
                  <a:pt x="2512949" y="917575"/>
                </a:lnTo>
                <a:lnTo>
                  <a:pt x="2512949" y="409575"/>
                </a:lnTo>
                <a:lnTo>
                  <a:pt x="2502963" y="360156"/>
                </a:lnTo>
                <a:lnTo>
                  <a:pt x="2475738" y="319785"/>
                </a:lnTo>
                <a:lnTo>
                  <a:pt x="2435367" y="292560"/>
                </a:lnTo>
                <a:lnTo>
                  <a:pt x="2385949" y="282575"/>
                </a:lnTo>
                <a:close/>
              </a:path>
              <a:path w="2513329" h="1044575">
                <a:moveTo>
                  <a:pt x="0" y="0"/>
                </a:moveTo>
                <a:lnTo>
                  <a:pt x="734949" y="282575"/>
                </a:lnTo>
                <a:lnTo>
                  <a:pt x="1268349" y="282575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9051" y="5051425"/>
            <a:ext cx="2513330" cy="1044575"/>
          </a:xfrm>
          <a:custGeom>
            <a:avLst/>
            <a:gdLst/>
            <a:ahLst/>
            <a:cxnLst/>
            <a:rect l="l" t="t" r="r" b="b"/>
            <a:pathLst>
              <a:path w="2513329" h="1044575">
                <a:moveTo>
                  <a:pt x="379349" y="409575"/>
                </a:moveTo>
                <a:lnTo>
                  <a:pt x="389334" y="360156"/>
                </a:lnTo>
                <a:lnTo>
                  <a:pt x="416560" y="319786"/>
                </a:lnTo>
                <a:lnTo>
                  <a:pt x="456930" y="292560"/>
                </a:lnTo>
                <a:lnTo>
                  <a:pt x="506349" y="282575"/>
                </a:lnTo>
                <a:lnTo>
                  <a:pt x="734949" y="282575"/>
                </a:lnTo>
                <a:lnTo>
                  <a:pt x="0" y="0"/>
                </a:lnTo>
                <a:lnTo>
                  <a:pt x="1268349" y="282575"/>
                </a:lnTo>
                <a:lnTo>
                  <a:pt x="2385949" y="282575"/>
                </a:lnTo>
                <a:lnTo>
                  <a:pt x="2435367" y="292560"/>
                </a:lnTo>
                <a:lnTo>
                  <a:pt x="2475738" y="319785"/>
                </a:lnTo>
                <a:lnTo>
                  <a:pt x="2502963" y="360156"/>
                </a:lnTo>
                <a:lnTo>
                  <a:pt x="2512949" y="409575"/>
                </a:lnTo>
                <a:lnTo>
                  <a:pt x="2512949" y="600075"/>
                </a:lnTo>
                <a:lnTo>
                  <a:pt x="2512949" y="917575"/>
                </a:lnTo>
                <a:lnTo>
                  <a:pt x="2502963" y="967009"/>
                </a:lnTo>
                <a:lnTo>
                  <a:pt x="2475738" y="1007378"/>
                </a:lnTo>
                <a:lnTo>
                  <a:pt x="2435367" y="1034594"/>
                </a:lnTo>
                <a:lnTo>
                  <a:pt x="2385949" y="1044575"/>
                </a:lnTo>
                <a:lnTo>
                  <a:pt x="1268349" y="1044575"/>
                </a:lnTo>
                <a:lnTo>
                  <a:pt x="734949" y="1044575"/>
                </a:lnTo>
                <a:lnTo>
                  <a:pt x="506349" y="1044575"/>
                </a:lnTo>
                <a:lnTo>
                  <a:pt x="456930" y="1034594"/>
                </a:lnTo>
                <a:lnTo>
                  <a:pt x="416560" y="1007378"/>
                </a:lnTo>
                <a:lnTo>
                  <a:pt x="389334" y="967009"/>
                </a:lnTo>
                <a:lnTo>
                  <a:pt x="379349" y="917575"/>
                </a:lnTo>
                <a:lnTo>
                  <a:pt x="379349" y="600075"/>
                </a:lnTo>
                <a:lnTo>
                  <a:pt x="379349" y="409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65240" y="5412536"/>
            <a:ext cx="188722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Procedures assigned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 sales document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1219072"/>
            <a:ext cx="3090799" cy="2535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912" y="1204849"/>
            <a:ext cx="3119755" cy="2564130"/>
          </a:xfrm>
          <a:custGeom>
            <a:avLst/>
            <a:gdLst/>
            <a:ahLst/>
            <a:cxnLst/>
            <a:rect l="l" t="t" r="r" b="b"/>
            <a:pathLst>
              <a:path w="3119754" h="2564129">
                <a:moveTo>
                  <a:pt x="0" y="2563876"/>
                </a:moveTo>
                <a:lnTo>
                  <a:pt x="3119501" y="2563876"/>
                </a:lnTo>
                <a:lnTo>
                  <a:pt x="3119501" y="0"/>
                </a:lnTo>
                <a:lnTo>
                  <a:pt x="0" y="0"/>
                </a:lnTo>
                <a:lnTo>
                  <a:pt x="0" y="256387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24600" y="3794125"/>
            <a:ext cx="1905000" cy="777875"/>
          </a:xfrm>
          <a:custGeom>
            <a:avLst/>
            <a:gdLst/>
            <a:ahLst/>
            <a:cxnLst/>
            <a:rect l="l" t="t" r="r" b="b"/>
            <a:pathLst>
              <a:path w="1905000" h="777875">
                <a:moveTo>
                  <a:pt x="1816100" y="244475"/>
                </a:moveTo>
                <a:lnTo>
                  <a:pt x="88900" y="244475"/>
                </a:lnTo>
                <a:lnTo>
                  <a:pt x="54274" y="251454"/>
                </a:lnTo>
                <a:lnTo>
                  <a:pt x="26019" y="270494"/>
                </a:lnTo>
                <a:lnTo>
                  <a:pt x="6979" y="298749"/>
                </a:lnTo>
                <a:lnTo>
                  <a:pt x="0" y="333375"/>
                </a:lnTo>
                <a:lnTo>
                  <a:pt x="0" y="688975"/>
                </a:lnTo>
                <a:lnTo>
                  <a:pt x="6979" y="723600"/>
                </a:lnTo>
                <a:lnTo>
                  <a:pt x="26019" y="751855"/>
                </a:lnTo>
                <a:lnTo>
                  <a:pt x="54274" y="770895"/>
                </a:lnTo>
                <a:lnTo>
                  <a:pt x="88900" y="777875"/>
                </a:lnTo>
                <a:lnTo>
                  <a:pt x="1816100" y="777875"/>
                </a:lnTo>
                <a:lnTo>
                  <a:pt x="1850725" y="770895"/>
                </a:lnTo>
                <a:lnTo>
                  <a:pt x="1878980" y="751855"/>
                </a:lnTo>
                <a:lnTo>
                  <a:pt x="1898020" y="723600"/>
                </a:lnTo>
                <a:lnTo>
                  <a:pt x="1905000" y="688975"/>
                </a:lnTo>
                <a:lnTo>
                  <a:pt x="1905000" y="333375"/>
                </a:lnTo>
                <a:lnTo>
                  <a:pt x="1898020" y="298749"/>
                </a:lnTo>
                <a:lnTo>
                  <a:pt x="1878980" y="270494"/>
                </a:lnTo>
                <a:lnTo>
                  <a:pt x="1850725" y="251454"/>
                </a:lnTo>
                <a:lnTo>
                  <a:pt x="1816100" y="244475"/>
                </a:lnTo>
                <a:close/>
              </a:path>
              <a:path w="1905000" h="777875">
                <a:moveTo>
                  <a:pt x="128524" y="0"/>
                </a:moveTo>
                <a:lnTo>
                  <a:pt x="317500" y="244475"/>
                </a:lnTo>
                <a:lnTo>
                  <a:pt x="793750" y="244475"/>
                </a:lnTo>
                <a:lnTo>
                  <a:pt x="128524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24600" y="3794125"/>
            <a:ext cx="1905000" cy="777875"/>
          </a:xfrm>
          <a:custGeom>
            <a:avLst/>
            <a:gdLst/>
            <a:ahLst/>
            <a:cxnLst/>
            <a:rect l="l" t="t" r="r" b="b"/>
            <a:pathLst>
              <a:path w="1905000" h="777875">
                <a:moveTo>
                  <a:pt x="0" y="333375"/>
                </a:moveTo>
                <a:lnTo>
                  <a:pt x="6979" y="298749"/>
                </a:lnTo>
                <a:lnTo>
                  <a:pt x="26019" y="270494"/>
                </a:lnTo>
                <a:lnTo>
                  <a:pt x="54274" y="251454"/>
                </a:lnTo>
                <a:lnTo>
                  <a:pt x="88900" y="244475"/>
                </a:lnTo>
                <a:lnTo>
                  <a:pt x="317500" y="244475"/>
                </a:lnTo>
                <a:lnTo>
                  <a:pt x="128524" y="0"/>
                </a:lnTo>
                <a:lnTo>
                  <a:pt x="793750" y="244475"/>
                </a:lnTo>
                <a:lnTo>
                  <a:pt x="1816100" y="244475"/>
                </a:lnTo>
                <a:lnTo>
                  <a:pt x="1850725" y="251454"/>
                </a:lnTo>
                <a:lnTo>
                  <a:pt x="1878980" y="270494"/>
                </a:lnTo>
                <a:lnTo>
                  <a:pt x="1898020" y="298749"/>
                </a:lnTo>
                <a:lnTo>
                  <a:pt x="1905000" y="333375"/>
                </a:lnTo>
                <a:lnTo>
                  <a:pt x="1905000" y="466725"/>
                </a:lnTo>
                <a:lnTo>
                  <a:pt x="1905000" y="688975"/>
                </a:lnTo>
                <a:lnTo>
                  <a:pt x="1898020" y="723600"/>
                </a:lnTo>
                <a:lnTo>
                  <a:pt x="1878980" y="751855"/>
                </a:lnTo>
                <a:lnTo>
                  <a:pt x="1850725" y="770895"/>
                </a:lnTo>
                <a:lnTo>
                  <a:pt x="1816100" y="777875"/>
                </a:lnTo>
                <a:lnTo>
                  <a:pt x="793750" y="777875"/>
                </a:lnTo>
                <a:lnTo>
                  <a:pt x="317500" y="777875"/>
                </a:lnTo>
                <a:lnTo>
                  <a:pt x="88900" y="777875"/>
                </a:lnTo>
                <a:lnTo>
                  <a:pt x="54274" y="770895"/>
                </a:lnTo>
                <a:lnTo>
                  <a:pt x="26019" y="751855"/>
                </a:lnTo>
                <a:lnTo>
                  <a:pt x="6979" y="723600"/>
                </a:lnTo>
                <a:lnTo>
                  <a:pt x="0" y="688975"/>
                </a:lnTo>
                <a:lnTo>
                  <a:pt x="0" y="466725"/>
                </a:lnTo>
                <a:lnTo>
                  <a:pt x="0" y="3333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30517" y="4105529"/>
            <a:ext cx="15665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Maintain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Procedure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9448" y="1180023"/>
            <a:ext cx="48418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Listing &amp;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Exclusion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1371600"/>
            <a:ext cx="6934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381000" y="100607"/>
            <a:ext cx="9156700" cy="645817"/>
          </a:xfrm>
          <a:prstGeom prst="rect">
            <a:avLst/>
          </a:prstGeom>
        </p:spPr>
        <p:txBody>
          <a:bodyPr vert="horz" wrap="square" lIns="0" tIns="151891" rIns="0" bIns="0" rtlCol="0">
            <a:spAutoFit/>
          </a:bodyPr>
          <a:lstStyle/>
          <a:p>
            <a:pPr marL="765810">
              <a:lnSpc>
                <a:spcPct val="100000"/>
              </a:lnSpc>
            </a:pPr>
            <a:r>
              <a:rPr sz="3200" dirty="0"/>
              <a:t>Condition Record -</a:t>
            </a:r>
            <a:r>
              <a:rPr sz="3200" spc="-110" dirty="0"/>
              <a:t> </a:t>
            </a:r>
            <a:r>
              <a:rPr sz="3200" dirty="0"/>
              <a:t>Create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7744" y="6013907"/>
            <a:ext cx="1745614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T Code :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VB01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11450" y="3200400"/>
            <a:ext cx="3232150" cy="1316355"/>
          </a:xfrm>
          <a:custGeom>
            <a:avLst/>
            <a:gdLst/>
            <a:ahLst/>
            <a:cxnLst/>
            <a:rect l="l" t="t" r="r" b="b"/>
            <a:pathLst>
              <a:path w="3232150" h="1316354">
                <a:moveTo>
                  <a:pt x="3105150" y="0"/>
                </a:moveTo>
                <a:lnTo>
                  <a:pt x="2139950" y="0"/>
                </a:lnTo>
                <a:lnTo>
                  <a:pt x="2090531" y="9985"/>
                </a:lnTo>
                <a:lnTo>
                  <a:pt x="2050161" y="37211"/>
                </a:lnTo>
                <a:lnTo>
                  <a:pt x="2022935" y="77581"/>
                </a:lnTo>
                <a:lnTo>
                  <a:pt x="2012950" y="127000"/>
                </a:lnTo>
                <a:lnTo>
                  <a:pt x="2012950" y="444500"/>
                </a:lnTo>
                <a:lnTo>
                  <a:pt x="0" y="1315974"/>
                </a:lnTo>
                <a:lnTo>
                  <a:pt x="2012950" y="635000"/>
                </a:lnTo>
                <a:lnTo>
                  <a:pt x="3232150" y="635000"/>
                </a:lnTo>
                <a:lnTo>
                  <a:pt x="3232150" y="127000"/>
                </a:lnTo>
                <a:lnTo>
                  <a:pt x="3222164" y="77581"/>
                </a:lnTo>
                <a:lnTo>
                  <a:pt x="3194939" y="37211"/>
                </a:lnTo>
                <a:lnTo>
                  <a:pt x="3154568" y="9985"/>
                </a:lnTo>
                <a:lnTo>
                  <a:pt x="3105150" y="0"/>
                </a:lnTo>
                <a:close/>
              </a:path>
              <a:path w="3232150" h="1316354">
                <a:moveTo>
                  <a:pt x="3232150" y="635000"/>
                </a:moveTo>
                <a:lnTo>
                  <a:pt x="2012950" y="635000"/>
                </a:lnTo>
                <a:lnTo>
                  <a:pt x="2022935" y="684418"/>
                </a:lnTo>
                <a:lnTo>
                  <a:pt x="2050161" y="724788"/>
                </a:lnTo>
                <a:lnTo>
                  <a:pt x="2090531" y="752014"/>
                </a:lnTo>
                <a:lnTo>
                  <a:pt x="2139950" y="762000"/>
                </a:lnTo>
                <a:lnTo>
                  <a:pt x="3105150" y="762000"/>
                </a:lnTo>
                <a:lnTo>
                  <a:pt x="3154568" y="752014"/>
                </a:lnTo>
                <a:lnTo>
                  <a:pt x="3194939" y="724789"/>
                </a:lnTo>
                <a:lnTo>
                  <a:pt x="3222164" y="684418"/>
                </a:lnTo>
                <a:lnTo>
                  <a:pt x="3232150" y="63500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1450" y="3200400"/>
            <a:ext cx="3232150" cy="1316355"/>
          </a:xfrm>
          <a:custGeom>
            <a:avLst/>
            <a:gdLst/>
            <a:ahLst/>
            <a:cxnLst/>
            <a:rect l="l" t="t" r="r" b="b"/>
            <a:pathLst>
              <a:path w="3232150" h="1316354">
                <a:moveTo>
                  <a:pt x="2012950" y="127000"/>
                </a:moveTo>
                <a:lnTo>
                  <a:pt x="2022935" y="77581"/>
                </a:lnTo>
                <a:lnTo>
                  <a:pt x="2050161" y="37211"/>
                </a:lnTo>
                <a:lnTo>
                  <a:pt x="2090531" y="9985"/>
                </a:lnTo>
                <a:lnTo>
                  <a:pt x="2139950" y="0"/>
                </a:lnTo>
                <a:lnTo>
                  <a:pt x="2216150" y="0"/>
                </a:lnTo>
                <a:lnTo>
                  <a:pt x="2520950" y="0"/>
                </a:lnTo>
                <a:lnTo>
                  <a:pt x="3105150" y="0"/>
                </a:lnTo>
                <a:lnTo>
                  <a:pt x="3154568" y="9985"/>
                </a:lnTo>
                <a:lnTo>
                  <a:pt x="3194939" y="37211"/>
                </a:lnTo>
                <a:lnTo>
                  <a:pt x="3222164" y="77581"/>
                </a:lnTo>
                <a:lnTo>
                  <a:pt x="3232150" y="127000"/>
                </a:lnTo>
                <a:lnTo>
                  <a:pt x="3232150" y="444500"/>
                </a:lnTo>
                <a:lnTo>
                  <a:pt x="3232150" y="635000"/>
                </a:lnTo>
                <a:lnTo>
                  <a:pt x="3222164" y="684418"/>
                </a:lnTo>
                <a:lnTo>
                  <a:pt x="3194939" y="724789"/>
                </a:lnTo>
                <a:lnTo>
                  <a:pt x="3154568" y="752014"/>
                </a:lnTo>
                <a:lnTo>
                  <a:pt x="3105150" y="762000"/>
                </a:lnTo>
                <a:lnTo>
                  <a:pt x="2520950" y="762000"/>
                </a:lnTo>
                <a:lnTo>
                  <a:pt x="2216150" y="762000"/>
                </a:lnTo>
                <a:lnTo>
                  <a:pt x="2139950" y="762000"/>
                </a:lnTo>
                <a:lnTo>
                  <a:pt x="2090531" y="752014"/>
                </a:lnTo>
                <a:lnTo>
                  <a:pt x="2050161" y="724788"/>
                </a:lnTo>
                <a:lnTo>
                  <a:pt x="2022935" y="684418"/>
                </a:lnTo>
                <a:lnTo>
                  <a:pt x="2012950" y="635000"/>
                </a:lnTo>
                <a:lnTo>
                  <a:pt x="0" y="1315974"/>
                </a:lnTo>
                <a:lnTo>
                  <a:pt x="2012950" y="444500"/>
                </a:lnTo>
                <a:lnTo>
                  <a:pt x="2012950" y="12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2512" y="1357249"/>
            <a:ext cx="6962775" cy="41560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3786504" marR="240792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Listed /  </a:t>
            </a:r>
            <a:r>
              <a:rPr sz="1400" spc="-5" dirty="0">
                <a:latin typeface="Arial"/>
                <a:cs typeface="Arial"/>
              </a:rPr>
              <a:t>Excluded  </a:t>
            </a:r>
            <a:r>
              <a:rPr sz="1400" dirty="0">
                <a:latin typeface="Arial"/>
                <a:cs typeface="Arial"/>
              </a:rPr>
              <a:t>materials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8136"/>
          </a:xfrm>
          <a:prstGeom prst="rect">
            <a:avLst/>
          </a:prstGeom>
        </p:spPr>
        <p:txBody>
          <a:bodyPr vert="horz" wrap="square" lIns="0" tIns="193801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spc="-5" dirty="0"/>
              <a:t>Customer Master - Account</a:t>
            </a:r>
            <a:r>
              <a:rPr sz="3200" spc="60" dirty="0"/>
              <a:t> </a:t>
            </a:r>
            <a:r>
              <a:rPr sz="3200" spc="-5" dirty="0"/>
              <a:t>Group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35000" y="4441825"/>
            <a:ext cx="7823200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Account Group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controls,</a:t>
            </a:r>
            <a:endParaRPr sz="2200" dirty="0">
              <a:latin typeface="Arial"/>
              <a:cs typeface="Arial"/>
            </a:endParaRPr>
          </a:p>
          <a:p>
            <a:pPr marL="812800" lvl="1" indent="-34290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pc="-5" dirty="0">
                <a:latin typeface="Arial"/>
                <a:cs typeface="Arial"/>
              </a:rPr>
              <a:t>Which fields in </a:t>
            </a:r>
            <a:r>
              <a:rPr dirty="0">
                <a:latin typeface="Arial"/>
                <a:cs typeface="Arial"/>
              </a:rPr>
              <a:t>the master </a:t>
            </a:r>
            <a:r>
              <a:rPr spc="-5" dirty="0">
                <a:latin typeface="Arial"/>
                <a:cs typeface="Arial"/>
              </a:rPr>
              <a:t>record are required or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optional</a:t>
            </a:r>
            <a:endParaRPr dirty="0">
              <a:latin typeface="Arial"/>
              <a:cs typeface="Arial"/>
            </a:endParaRPr>
          </a:p>
          <a:p>
            <a:pPr marL="812800" lvl="1" indent="-34290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pc="-5" dirty="0">
                <a:latin typeface="Arial"/>
                <a:cs typeface="Arial"/>
              </a:rPr>
              <a:t>Number range </a:t>
            </a:r>
            <a:r>
              <a:rPr dirty="0">
                <a:latin typeface="Arial"/>
                <a:cs typeface="Arial"/>
              </a:rPr>
              <a:t>for the </a:t>
            </a:r>
            <a:r>
              <a:rPr spc="-5" dirty="0">
                <a:latin typeface="Arial"/>
                <a:cs typeface="Arial"/>
              </a:rPr>
              <a:t>customer account number (external or</a:t>
            </a:r>
            <a:r>
              <a:rPr spc="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internal)</a:t>
            </a:r>
            <a:endParaRPr dirty="0">
              <a:latin typeface="Arial"/>
              <a:cs typeface="Arial"/>
            </a:endParaRPr>
          </a:p>
          <a:p>
            <a:pPr marL="812800" lvl="1" indent="-34290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pc="-5" dirty="0">
                <a:latin typeface="Arial"/>
                <a:cs typeface="Arial"/>
              </a:rPr>
              <a:t>Whether </a:t>
            </a:r>
            <a:r>
              <a:rPr dirty="0">
                <a:latin typeface="Arial"/>
                <a:cs typeface="Arial"/>
              </a:rPr>
              <a:t>it is </a:t>
            </a:r>
            <a:r>
              <a:rPr spc="-5" dirty="0">
                <a:latin typeface="Arial"/>
                <a:cs typeface="Arial"/>
              </a:rPr>
              <a:t>one-time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account</a:t>
            </a:r>
            <a:endParaRPr dirty="0">
              <a:latin typeface="Arial"/>
              <a:cs typeface="Arial"/>
            </a:endParaRPr>
          </a:p>
          <a:p>
            <a:pPr marL="812800" lvl="1" indent="-34290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pc="-5" dirty="0">
                <a:latin typeface="Arial"/>
                <a:cs typeface="Arial"/>
              </a:rPr>
              <a:t>Default value </a:t>
            </a:r>
            <a:r>
              <a:rPr dirty="0">
                <a:latin typeface="Arial"/>
                <a:cs typeface="Arial"/>
              </a:rPr>
              <a:t>for </a:t>
            </a:r>
            <a:r>
              <a:rPr spc="-5" dirty="0">
                <a:latin typeface="Arial"/>
                <a:cs typeface="Arial"/>
              </a:rPr>
              <a:t>pricing procedure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 smtClean="0">
                <a:latin typeface="Arial"/>
                <a:cs typeface="Arial"/>
              </a:rPr>
              <a:t>indicator</a:t>
            </a:r>
            <a:endParaRPr sz="18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800" dirty="0">
                <a:latin typeface="Arial"/>
                <a:cs typeface="Arial"/>
              </a:rPr>
              <a:t>IMG 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Logistics General 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Arial"/>
                <a:cs typeface="Arial"/>
              </a:rPr>
              <a:t>Business Partner 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Arial"/>
                <a:cs typeface="Arial"/>
              </a:rPr>
              <a:t>Customers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Arial"/>
                <a:cs typeface="Arial"/>
              </a:rPr>
              <a:t>Control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2076" y="1676400"/>
            <a:ext cx="2185924" cy="1117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2076" y="1676400"/>
            <a:ext cx="2186305" cy="1118235"/>
          </a:xfrm>
          <a:custGeom>
            <a:avLst/>
            <a:gdLst/>
            <a:ahLst/>
            <a:cxnLst/>
            <a:rect l="l" t="t" r="r" b="b"/>
            <a:pathLst>
              <a:path w="2186304" h="1118235">
                <a:moveTo>
                  <a:pt x="317500" y="0"/>
                </a:moveTo>
                <a:lnTo>
                  <a:pt x="628903" y="0"/>
                </a:lnTo>
                <a:lnTo>
                  <a:pt x="1096010" y="0"/>
                </a:lnTo>
                <a:lnTo>
                  <a:pt x="2185924" y="0"/>
                </a:lnTo>
                <a:lnTo>
                  <a:pt x="2185924" y="406526"/>
                </a:lnTo>
                <a:lnTo>
                  <a:pt x="2185924" y="580771"/>
                </a:lnTo>
                <a:lnTo>
                  <a:pt x="2185924" y="696976"/>
                </a:lnTo>
                <a:lnTo>
                  <a:pt x="1096010" y="696976"/>
                </a:lnTo>
                <a:lnTo>
                  <a:pt x="0" y="1117980"/>
                </a:lnTo>
                <a:lnTo>
                  <a:pt x="628903" y="696976"/>
                </a:lnTo>
                <a:lnTo>
                  <a:pt x="317500" y="696976"/>
                </a:lnTo>
                <a:lnTo>
                  <a:pt x="317500" y="580771"/>
                </a:lnTo>
                <a:lnTo>
                  <a:pt x="317500" y="406526"/>
                </a:lnTo>
                <a:lnTo>
                  <a:pt x="3175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1676400"/>
            <a:ext cx="2281682" cy="1045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0" y="1676400"/>
            <a:ext cx="2282190" cy="1045844"/>
          </a:xfrm>
          <a:custGeom>
            <a:avLst/>
            <a:gdLst/>
            <a:ahLst/>
            <a:cxnLst/>
            <a:rect l="l" t="t" r="r" b="b"/>
            <a:pathLst>
              <a:path w="2282190" h="1045844">
                <a:moveTo>
                  <a:pt x="0" y="0"/>
                </a:moveTo>
                <a:lnTo>
                  <a:pt x="1089914" y="0"/>
                </a:lnTo>
                <a:lnTo>
                  <a:pt x="1557020" y="0"/>
                </a:lnTo>
                <a:lnTo>
                  <a:pt x="1868551" y="0"/>
                </a:lnTo>
                <a:lnTo>
                  <a:pt x="1868551" y="406526"/>
                </a:lnTo>
                <a:lnTo>
                  <a:pt x="1868551" y="580771"/>
                </a:lnTo>
                <a:lnTo>
                  <a:pt x="1868551" y="696976"/>
                </a:lnTo>
                <a:lnTo>
                  <a:pt x="1557020" y="696976"/>
                </a:lnTo>
                <a:lnTo>
                  <a:pt x="2281682" y="1045337"/>
                </a:lnTo>
                <a:lnTo>
                  <a:pt x="1089914" y="696976"/>
                </a:lnTo>
                <a:lnTo>
                  <a:pt x="0" y="696976"/>
                </a:lnTo>
                <a:lnTo>
                  <a:pt x="0" y="580771"/>
                </a:lnTo>
                <a:lnTo>
                  <a:pt x="0" y="4065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000" y="1204214"/>
            <a:ext cx="7823200" cy="8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Account Group is a classification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customer </a:t>
            </a:r>
            <a:r>
              <a:rPr sz="2200" dirty="0">
                <a:latin typeface="Arial"/>
                <a:cs typeface="Arial"/>
              </a:rPr>
              <a:t>master</a:t>
            </a:r>
            <a:r>
              <a:rPr sz="2200" spc="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record,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454785">
              <a:lnSpc>
                <a:spcPct val="100000"/>
              </a:lnSpc>
              <a:tabLst>
                <a:tab pos="4615815" algn="l"/>
              </a:tabLst>
            </a:pPr>
            <a:r>
              <a:rPr sz="2000" b="1" dirty="0">
                <a:latin typeface="Times New Roman"/>
                <a:cs typeface="Times New Roman"/>
              </a:rPr>
              <a:t>Sold-to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Party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Times New Roman"/>
                <a:cs typeface="Times New Roman"/>
              </a:rPr>
              <a:t>Ship-to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Party</a:t>
            </a:r>
          </a:p>
        </p:txBody>
      </p:sp>
      <p:sp>
        <p:nvSpPr>
          <p:cNvPr id="9" name="object 9"/>
          <p:cNvSpPr/>
          <p:nvPr/>
        </p:nvSpPr>
        <p:spPr>
          <a:xfrm>
            <a:off x="1828800" y="2860420"/>
            <a:ext cx="2209800" cy="1254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2860420"/>
            <a:ext cx="2209800" cy="1254760"/>
          </a:xfrm>
          <a:custGeom>
            <a:avLst/>
            <a:gdLst/>
            <a:ahLst/>
            <a:cxnLst/>
            <a:rect l="l" t="t" r="r" b="b"/>
            <a:pathLst>
              <a:path w="2209800" h="1254760">
                <a:moveTo>
                  <a:pt x="0" y="557529"/>
                </a:moveTo>
                <a:lnTo>
                  <a:pt x="1089914" y="557529"/>
                </a:lnTo>
                <a:lnTo>
                  <a:pt x="2209800" y="0"/>
                </a:lnTo>
                <a:lnTo>
                  <a:pt x="1557020" y="557529"/>
                </a:lnTo>
                <a:lnTo>
                  <a:pt x="1868551" y="557529"/>
                </a:lnTo>
                <a:lnTo>
                  <a:pt x="1868551" y="673607"/>
                </a:lnTo>
                <a:lnTo>
                  <a:pt x="1868551" y="847851"/>
                </a:lnTo>
                <a:lnTo>
                  <a:pt x="1868551" y="1254378"/>
                </a:lnTo>
                <a:lnTo>
                  <a:pt x="1557020" y="1254378"/>
                </a:lnTo>
                <a:lnTo>
                  <a:pt x="1089914" y="1254378"/>
                </a:lnTo>
                <a:lnTo>
                  <a:pt x="0" y="1254378"/>
                </a:lnTo>
                <a:lnTo>
                  <a:pt x="0" y="847851"/>
                </a:lnTo>
                <a:lnTo>
                  <a:pt x="0" y="673607"/>
                </a:lnTo>
                <a:lnTo>
                  <a:pt x="0" y="55752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20264" y="3455670"/>
            <a:ext cx="12852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Bill-to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Party</a:t>
            </a:r>
          </a:p>
        </p:txBody>
      </p:sp>
      <p:sp>
        <p:nvSpPr>
          <p:cNvPr id="12" name="object 12"/>
          <p:cNvSpPr/>
          <p:nvPr/>
        </p:nvSpPr>
        <p:spPr>
          <a:xfrm>
            <a:off x="4641088" y="2848736"/>
            <a:ext cx="2145538" cy="1266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1088" y="2848736"/>
            <a:ext cx="2145665" cy="1266190"/>
          </a:xfrm>
          <a:custGeom>
            <a:avLst/>
            <a:gdLst/>
            <a:ahLst/>
            <a:cxnLst/>
            <a:rect l="l" t="t" r="r" b="b"/>
            <a:pathLst>
              <a:path w="2145665" h="1266189">
                <a:moveTo>
                  <a:pt x="276987" y="569213"/>
                </a:moveTo>
                <a:lnTo>
                  <a:pt x="588390" y="569213"/>
                </a:lnTo>
                <a:lnTo>
                  <a:pt x="0" y="0"/>
                </a:lnTo>
                <a:lnTo>
                  <a:pt x="1055497" y="569213"/>
                </a:lnTo>
                <a:lnTo>
                  <a:pt x="2145538" y="569213"/>
                </a:lnTo>
                <a:lnTo>
                  <a:pt x="2145538" y="685291"/>
                </a:lnTo>
                <a:lnTo>
                  <a:pt x="2145538" y="859536"/>
                </a:lnTo>
                <a:lnTo>
                  <a:pt x="2145538" y="1266063"/>
                </a:lnTo>
                <a:lnTo>
                  <a:pt x="1055497" y="1266063"/>
                </a:lnTo>
                <a:lnTo>
                  <a:pt x="588390" y="1266063"/>
                </a:lnTo>
                <a:lnTo>
                  <a:pt x="276987" y="1266063"/>
                </a:lnTo>
                <a:lnTo>
                  <a:pt x="276987" y="859536"/>
                </a:lnTo>
                <a:lnTo>
                  <a:pt x="276987" y="685291"/>
                </a:lnTo>
                <a:lnTo>
                  <a:pt x="276987" y="5692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49900" y="3455670"/>
            <a:ext cx="8509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Payer</a:t>
            </a:r>
          </a:p>
        </p:txBody>
      </p:sp>
      <p:sp>
        <p:nvSpPr>
          <p:cNvPr id="15" name="object 15"/>
          <p:cNvSpPr/>
          <p:nvPr/>
        </p:nvSpPr>
        <p:spPr>
          <a:xfrm>
            <a:off x="3911600" y="2303526"/>
            <a:ext cx="1006475" cy="904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11600" y="2303526"/>
            <a:ext cx="1006475" cy="904875"/>
          </a:xfrm>
          <a:custGeom>
            <a:avLst/>
            <a:gdLst/>
            <a:ahLst/>
            <a:cxnLst/>
            <a:rect l="l" t="t" r="r" b="b"/>
            <a:pathLst>
              <a:path w="1006475" h="904875">
                <a:moveTo>
                  <a:pt x="0" y="452374"/>
                </a:moveTo>
                <a:lnTo>
                  <a:pt x="2598" y="406105"/>
                </a:lnTo>
                <a:lnTo>
                  <a:pt x="10223" y="361177"/>
                </a:lnTo>
                <a:lnTo>
                  <a:pt x="22624" y="317815"/>
                </a:lnTo>
                <a:lnTo>
                  <a:pt x="39546" y="276248"/>
                </a:lnTo>
                <a:lnTo>
                  <a:pt x="60738" y="236702"/>
                </a:lnTo>
                <a:lnTo>
                  <a:pt x="85946" y="199404"/>
                </a:lnTo>
                <a:lnTo>
                  <a:pt x="114917" y="164581"/>
                </a:lnTo>
                <a:lnTo>
                  <a:pt x="147399" y="132460"/>
                </a:lnTo>
                <a:lnTo>
                  <a:pt x="183139" y="103268"/>
                </a:lnTo>
                <a:lnTo>
                  <a:pt x="221884" y="77232"/>
                </a:lnTo>
                <a:lnTo>
                  <a:pt x="263381" y="54579"/>
                </a:lnTo>
                <a:lnTo>
                  <a:pt x="307377" y="35536"/>
                </a:lnTo>
                <a:lnTo>
                  <a:pt x="353620" y="20329"/>
                </a:lnTo>
                <a:lnTo>
                  <a:pt x="401857" y="9186"/>
                </a:lnTo>
                <a:lnTo>
                  <a:pt x="451835" y="2334"/>
                </a:lnTo>
                <a:lnTo>
                  <a:pt x="503300" y="0"/>
                </a:lnTo>
                <a:lnTo>
                  <a:pt x="554744" y="2334"/>
                </a:lnTo>
                <a:lnTo>
                  <a:pt x="604702" y="9186"/>
                </a:lnTo>
                <a:lnTo>
                  <a:pt x="652922" y="20329"/>
                </a:lnTo>
                <a:lnTo>
                  <a:pt x="699150" y="35536"/>
                </a:lnTo>
                <a:lnTo>
                  <a:pt x="743135" y="54579"/>
                </a:lnTo>
                <a:lnTo>
                  <a:pt x="784621" y="77232"/>
                </a:lnTo>
                <a:lnTo>
                  <a:pt x="823358" y="103268"/>
                </a:lnTo>
                <a:lnTo>
                  <a:pt x="859091" y="132460"/>
                </a:lnTo>
                <a:lnTo>
                  <a:pt x="891568" y="164581"/>
                </a:lnTo>
                <a:lnTo>
                  <a:pt x="920535" y="199404"/>
                </a:lnTo>
                <a:lnTo>
                  <a:pt x="945740" y="236702"/>
                </a:lnTo>
                <a:lnTo>
                  <a:pt x="966930" y="276248"/>
                </a:lnTo>
                <a:lnTo>
                  <a:pt x="983851" y="317815"/>
                </a:lnTo>
                <a:lnTo>
                  <a:pt x="996251" y="361177"/>
                </a:lnTo>
                <a:lnTo>
                  <a:pt x="1003876" y="406105"/>
                </a:lnTo>
                <a:lnTo>
                  <a:pt x="1006475" y="452374"/>
                </a:lnTo>
                <a:lnTo>
                  <a:pt x="1003876" y="498643"/>
                </a:lnTo>
                <a:lnTo>
                  <a:pt x="996251" y="543576"/>
                </a:lnTo>
                <a:lnTo>
                  <a:pt x="983851" y="586943"/>
                </a:lnTo>
                <a:lnTo>
                  <a:pt x="966930" y="628519"/>
                </a:lnTo>
                <a:lnTo>
                  <a:pt x="945740" y="668074"/>
                </a:lnTo>
                <a:lnTo>
                  <a:pt x="920535" y="705383"/>
                </a:lnTo>
                <a:lnTo>
                  <a:pt x="891568" y="740217"/>
                </a:lnTo>
                <a:lnTo>
                  <a:pt x="859091" y="772350"/>
                </a:lnTo>
                <a:lnTo>
                  <a:pt x="823358" y="801554"/>
                </a:lnTo>
                <a:lnTo>
                  <a:pt x="784621" y="827601"/>
                </a:lnTo>
                <a:lnTo>
                  <a:pt x="743135" y="850265"/>
                </a:lnTo>
                <a:lnTo>
                  <a:pt x="699150" y="869318"/>
                </a:lnTo>
                <a:lnTo>
                  <a:pt x="652922" y="884533"/>
                </a:lnTo>
                <a:lnTo>
                  <a:pt x="604702" y="895682"/>
                </a:lnTo>
                <a:lnTo>
                  <a:pt x="554744" y="902539"/>
                </a:lnTo>
                <a:lnTo>
                  <a:pt x="503300" y="904875"/>
                </a:lnTo>
                <a:lnTo>
                  <a:pt x="451835" y="902539"/>
                </a:lnTo>
                <a:lnTo>
                  <a:pt x="401857" y="895682"/>
                </a:lnTo>
                <a:lnTo>
                  <a:pt x="353620" y="884533"/>
                </a:lnTo>
                <a:lnTo>
                  <a:pt x="307377" y="869318"/>
                </a:lnTo>
                <a:lnTo>
                  <a:pt x="263381" y="850265"/>
                </a:lnTo>
                <a:lnTo>
                  <a:pt x="221884" y="827601"/>
                </a:lnTo>
                <a:lnTo>
                  <a:pt x="183139" y="801554"/>
                </a:lnTo>
                <a:lnTo>
                  <a:pt x="147399" y="772350"/>
                </a:lnTo>
                <a:lnTo>
                  <a:pt x="114917" y="740217"/>
                </a:lnTo>
                <a:lnTo>
                  <a:pt x="85946" y="705383"/>
                </a:lnTo>
                <a:lnTo>
                  <a:pt x="60738" y="668074"/>
                </a:lnTo>
                <a:lnTo>
                  <a:pt x="39546" y="628519"/>
                </a:lnTo>
                <a:lnTo>
                  <a:pt x="22624" y="586943"/>
                </a:lnTo>
                <a:lnTo>
                  <a:pt x="10223" y="543576"/>
                </a:lnTo>
                <a:lnTo>
                  <a:pt x="2598" y="498643"/>
                </a:lnTo>
                <a:lnTo>
                  <a:pt x="0" y="4523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31158" y="2629661"/>
            <a:ext cx="97028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C</a:t>
            </a:r>
            <a:r>
              <a:rPr sz="1600" b="1" spc="-15" dirty="0">
                <a:latin typeface="Arial"/>
                <a:cs typeface="Arial"/>
              </a:rPr>
              <a:t>u</a:t>
            </a: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-15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er</a:t>
            </a:r>
            <a:endParaRPr sz="16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A7A7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Free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Goods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Listing &amp;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Cross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Bonus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299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Material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1371600"/>
            <a:ext cx="0" cy="52578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1537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86614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Dynamic Product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proposal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7"/>
          <p:cNvSpPr txBox="1">
            <a:spLocks noGrp="1"/>
          </p:cNvSpPr>
          <p:nvPr>
            <p:ph type="title"/>
          </p:nvPr>
        </p:nvSpPr>
        <p:spPr>
          <a:xfrm>
            <a:off x="152400" y="142875"/>
            <a:ext cx="9156700" cy="873125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 smtClean="0"/>
              <a:t>-Configuration</a:t>
            </a:r>
            <a:endParaRPr sz="3200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" y="240636"/>
            <a:ext cx="9156700" cy="55463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Free</a:t>
            </a:r>
            <a:r>
              <a:rPr sz="3200" spc="-85" dirty="0"/>
              <a:t> </a:t>
            </a:r>
            <a:r>
              <a:rPr sz="3200" spc="-5" dirty="0"/>
              <a:t>Goods</a:t>
            </a:r>
          </a:p>
        </p:txBody>
      </p:sp>
      <p:sp>
        <p:nvSpPr>
          <p:cNvPr id="3" name="object 3"/>
          <p:cNvSpPr/>
          <p:nvPr/>
        </p:nvSpPr>
        <p:spPr>
          <a:xfrm>
            <a:off x="493776" y="1572767"/>
            <a:ext cx="8232648" cy="4575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524000"/>
            <a:ext cx="8229600" cy="4572000"/>
          </a:xfrm>
          <a:custGeom>
            <a:avLst/>
            <a:gdLst/>
            <a:ahLst/>
            <a:cxnLst/>
            <a:rect l="l" t="t" r="r" b="b"/>
            <a:pathLst>
              <a:path w="8229600" h="4572000">
                <a:moveTo>
                  <a:pt x="0" y="4572000"/>
                </a:moveTo>
                <a:lnTo>
                  <a:pt x="8229600" y="4572000"/>
                </a:lnTo>
                <a:lnTo>
                  <a:pt x="8229600" y="0"/>
                </a:lnTo>
                <a:lnTo>
                  <a:pt x="0" y="0"/>
                </a:lnTo>
                <a:lnTo>
                  <a:pt x="0" y="4572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3505200"/>
            <a:ext cx="4267200" cy="2514600"/>
          </a:xfrm>
          <a:custGeom>
            <a:avLst/>
            <a:gdLst/>
            <a:ahLst/>
            <a:cxnLst/>
            <a:rect l="l" t="t" r="r" b="b"/>
            <a:pathLst>
              <a:path w="4267200" h="2514600">
                <a:moveTo>
                  <a:pt x="0" y="2514600"/>
                </a:moveTo>
                <a:lnTo>
                  <a:pt x="4267200" y="2514600"/>
                </a:lnTo>
                <a:lnTo>
                  <a:pt x="42672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993366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1600200"/>
            <a:ext cx="4343400" cy="2438400"/>
          </a:xfrm>
          <a:custGeom>
            <a:avLst/>
            <a:gdLst/>
            <a:ahLst/>
            <a:cxnLst/>
            <a:rect l="l" t="t" r="r" b="b"/>
            <a:pathLst>
              <a:path w="4343400" h="2438400">
                <a:moveTo>
                  <a:pt x="0" y="2438400"/>
                </a:moveTo>
                <a:lnTo>
                  <a:pt x="4343400" y="2438400"/>
                </a:lnTo>
                <a:lnTo>
                  <a:pt x="43434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993366">
              <a:alpha val="1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0022" y="1216703"/>
            <a:ext cx="687757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dirty="0">
                <a:latin typeface="Arial"/>
                <a:cs typeface="Arial"/>
              </a:rPr>
              <a:t>following </a:t>
            </a:r>
            <a:r>
              <a:rPr sz="1600" b="1" spc="-5" dirty="0">
                <a:latin typeface="Arial"/>
                <a:cs typeface="Arial"/>
              </a:rPr>
              <a:t>steps are </a:t>
            </a:r>
            <a:r>
              <a:rPr sz="1600" b="1" spc="-10" dirty="0">
                <a:latin typeface="Arial"/>
                <a:cs typeface="Arial"/>
              </a:rPr>
              <a:t>involved </a:t>
            </a:r>
            <a:r>
              <a:rPr sz="1600" b="1" spc="-5" dirty="0">
                <a:latin typeface="Arial"/>
                <a:cs typeface="Arial"/>
              </a:rPr>
              <a:t>in free </a:t>
            </a:r>
            <a:r>
              <a:rPr sz="1600" b="1" spc="-10" dirty="0">
                <a:latin typeface="Arial"/>
                <a:cs typeface="Arial"/>
              </a:rPr>
              <a:t>goods</a:t>
            </a:r>
            <a:r>
              <a:rPr sz="1600" b="1" spc="1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determination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0183" y="1877567"/>
            <a:ext cx="1298448" cy="3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1519" y="1953767"/>
            <a:ext cx="1286256" cy="193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3425" y="1876425"/>
            <a:ext cx="1200150" cy="285750"/>
          </a:xfrm>
          <a:custGeom>
            <a:avLst/>
            <a:gdLst/>
            <a:ahLst/>
            <a:cxnLst/>
            <a:rect l="l" t="t" r="r" b="b"/>
            <a:pathLst>
              <a:path w="1200150" h="285750">
                <a:moveTo>
                  <a:pt x="0" y="285750"/>
                </a:moveTo>
                <a:lnTo>
                  <a:pt x="1200150" y="285750"/>
                </a:lnTo>
                <a:lnTo>
                  <a:pt x="120015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1852612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218598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4762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1828800"/>
            <a:ext cx="47625" cy="381000"/>
          </a:xfrm>
          <a:custGeom>
            <a:avLst/>
            <a:gdLst/>
            <a:ahLst/>
            <a:cxnLst/>
            <a:rect l="l" t="t" r="r" b="b"/>
            <a:pathLst>
              <a:path w="47625" h="381000">
                <a:moveTo>
                  <a:pt x="0" y="0"/>
                </a:moveTo>
                <a:lnTo>
                  <a:pt x="0" y="381000"/>
                </a:lnTo>
                <a:lnTo>
                  <a:pt x="47625" y="333375"/>
                </a:lnTo>
                <a:lnTo>
                  <a:pt x="47625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33575" y="1828800"/>
            <a:ext cx="47625" cy="381000"/>
          </a:xfrm>
          <a:custGeom>
            <a:avLst/>
            <a:gdLst/>
            <a:ahLst/>
            <a:cxnLst/>
            <a:rect l="l" t="t" r="r" b="b"/>
            <a:pathLst>
              <a:path w="47625" h="381000">
                <a:moveTo>
                  <a:pt x="47625" y="0"/>
                </a:moveTo>
                <a:lnTo>
                  <a:pt x="0" y="47625"/>
                </a:lnTo>
                <a:lnTo>
                  <a:pt x="0" y="333375"/>
                </a:lnTo>
                <a:lnTo>
                  <a:pt x="47625" y="381000"/>
                </a:lnTo>
                <a:lnTo>
                  <a:pt x="47625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1855" y="1938273"/>
            <a:ext cx="112331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Condition</a:t>
            </a:r>
            <a:r>
              <a:rPr sz="1000" b="1" spc="-8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technique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17394" y="1508252"/>
            <a:ext cx="603694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latin typeface="Arial"/>
                <a:cs typeface="Arial"/>
              </a:rPr>
              <a:t>1 </a:t>
            </a:r>
            <a:r>
              <a:rPr sz="1600" b="1" spc="-5" dirty="0">
                <a:latin typeface="Arial"/>
                <a:cs typeface="Arial"/>
              </a:rPr>
              <a:t>Condition </a:t>
            </a:r>
            <a:r>
              <a:rPr sz="1600" b="1" spc="-20" dirty="0">
                <a:latin typeface="Arial"/>
                <a:cs typeface="Arial"/>
              </a:rPr>
              <a:t>Technique </a:t>
            </a:r>
            <a:r>
              <a:rPr sz="1600" b="1" spc="-5" dirty="0">
                <a:latin typeface="Arial"/>
                <a:cs typeface="Arial"/>
              </a:rPr>
              <a:t>– Defining </a:t>
            </a:r>
            <a:r>
              <a:rPr sz="1600" b="1" spc="-20" dirty="0">
                <a:latin typeface="Arial"/>
                <a:cs typeface="Arial"/>
              </a:rPr>
              <a:t>Tables, </a:t>
            </a:r>
            <a:r>
              <a:rPr sz="1600" b="1" spc="-15" dirty="0">
                <a:latin typeface="Arial"/>
                <a:cs typeface="Arial"/>
              </a:rPr>
              <a:t>Access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Sequence,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7394" y="2126996"/>
            <a:ext cx="568325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Condition </a:t>
            </a:r>
            <a:r>
              <a:rPr sz="1600" b="1" spc="-45" dirty="0">
                <a:latin typeface="Arial"/>
                <a:cs typeface="Arial"/>
              </a:rPr>
              <a:t>Type </a:t>
            </a:r>
            <a:r>
              <a:rPr sz="1600" b="1" spc="-5" dirty="0">
                <a:latin typeface="Arial"/>
                <a:cs typeface="Arial"/>
              </a:rPr>
              <a:t>and maintaining Free </a:t>
            </a:r>
            <a:r>
              <a:rPr sz="1600" b="1" spc="-10" dirty="0">
                <a:latin typeface="Arial"/>
                <a:cs typeface="Arial"/>
              </a:rPr>
              <a:t>Goods </a:t>
            </a:r>
            <a:r>
              <a:rPr sz="1600" b="1" spc="-5" dirty="0">
                <a:latin typeface="Arial"/>
                <a:cs typeface="Arial"/>
              </a:rPr>
              <a:t>determination  procedure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3400" y="27432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0183" y="3096767"/>
            <a:ext cx="1298448" cy="384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5632" y="3172967"/>
            <a:ext cx="1018032" cy="193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3425" y="3095625"/>
            <a:ext cx="1200150" cy="285750"/>
          </a:xfrm>
          <a:custGeom>
            <a:avLst/>
            <a:gdLst/>
            <a:ahLst/>
            <a:cxnLst/>
            <a:rect l="l" t="t" r="r" b="b"/>
            <a:pathLst>
              <a:path w="1200150" h="285750">
                <a:moveTo>
                  <a:pt x="0" y="285750"/>
                </a:moveTo>
                <a:lnTo>
                  <a:pt x="1200150" y="285750"/>
                </a:lnTo>
                <a:lnTo>
                  <a:pt x="120015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" y="3071812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800" y="340518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4762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800" y="3048000"/>
            <a:ext cx="47625" cy="381000"/>
          </a:xfrm>
          <a:custGeom>
            <a:avLst/>
            <a:gdLst/>
            <a:ahLst/>
            <a:cxnLst/>
            <a:rect l="l" t="t" r="r" b="b"/>
            <a:pathLst>
              <a:path w="47625" h="381000">
                <a:moveTo>
                  <a:pt x="0" y="0"/>
                </a:moveTo>
                <a:lnTo>
                  <a:pt x="0" y="381000"/>
                </a:lnTo>
                <a:lnTo>
                  <a:pt x="47625" y="333375"/>
                </a:lnTo>
                <a:lnTo>
                  <a:pt x="47625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33575" y="3048000"/>
            <a:ext cx="47625" cy="381000"/>
          </a:xfrm>
          <a:custGeom>
            <a:avLst/>
            <a:gdLst/>
            <a:ahLst/>
            <a:cxnLst/>
            <a:rect l="l" t="t" r="r" b="b"/>
            <a:pathLst>
              <a:path w="47625" h="381000">
                <a:moveTo>
                  <a:pt x="47625" y="0"/>
                </a:moveTo>
                <a:lnTo>
                  <a:pt x="0" y="47625"/>
                </a:lnTo>
                <a:lnTo>
                  <a:pt x="0" y="333375"/>
                </a:lnTo>
                <a:lnTo>
                  <a:pt x="47625" y="381000"/>
                </a:lnTo>
                <a:lnTo>
                  <a:pt x="47625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05967" y="3157854"/>
            <a:ext cx="855344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Item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categories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17394" y="2911855"/>
            <a:ext cx="438658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latin typeface="Arial"/>
                <a:cs typeface="Arial"/>
              </a:rPr>
              <a:t>2 </a:t>
            </a:r>
            <a:r>
              <a:rPr sz="1600" b="1" spc="-5" dirty="0">
                <a:latin typeface="Arial"/>
                <a:cs typeface="Arial"/>
              </a:rPr>
              <a:t>Determine item categories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free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goods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3400" y="3810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0183" y="4239767"/>
            <a:ext cx="1298448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7240" y="4315967"/>
            <a:ext cx="1194816" cy="193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3425" y="4238625"/>
            <a:ext cx="1200150" cy="285750"/>
          </a:xfrm>
          <a:custGeom>
            <a:avLst/>
            <a:gdLst/>
            <a:ahLst/>
            <a:cxnLst/>
            <a:rect l="l" t="t" r="r" b="b"/>
            <a:pathLst>
              <a:path w="1200150" h="285750">
                <a:moveTo>
                  <a:pt x="0" y="285750"/>
                </a:moveTo>
                <a:lnTo>
                  <a:pt x="1200150" y="285750"/>
                </a:lnTo>
                <a:lnTo>
                  <a:pt x="120015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5800" y="4214812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800" y="454818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4762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800" y="4191000"/>
            <a:ext cx="47625" cy="381000"/>
          </a:xfrm>
          <a:custGeom>
            <a:avLst/>
            <a:gdLst/>
            <a:ahLst/>
            <a:cxnLst/>
            <a:rect l="l" t="t" r="r" b="b"/>
            <a:pathLst>
              <a:path w="47625" h="381000">
                <a:moveTo>
                  <a:pt x="0" y="0"/>
                </a:moveTo>
                <a:lnTo>
                  <a:pt x="0" y="381000"/>
                </a:lnTo>
                <a:lnTo>
                  <a:pt x="47625" y="333375"/>
                </a:lnTo>
                <a:lnTo>
                  <a:pt x="47625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33575" y="4191000"/>
            <a:ext cx="47625" cy="381000"/>
          </a:xfrm>
          <a:custGeom>
            <a:avLst/>
            <a:gdLst/>
            <a:ahLst/>
            <a:cxnLst/>
            <a:rect l="l" t="t" r="r" b="b"/>
            <a:pathLst>
              <a:path w="47625" h="381000">
                <a:moveTo>
                  <a:pt x="47625" y="0"/>
                </a:moveTo>
                <a:lnTo>
                  <a:pt x="0" y="47625"/>
                </a:lnTo>
                <a:lnTo>
                  <a:pt x="0" y="333375"/>
                </a:lnTo>
                <a:lnTo>
                  <a:pt x="47625" y="381000"/>
                </a:lnTo>
                <a:lnTo>
                  <a:pt x="47625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17575" y="4301108"/>
            <a:ext cx="103187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Free </a:t>
            </a:r>
            <a:r>
              <a:rPr sz="1000" b="1" dirty="0">
                <a:latin typeface="Times New Roman"/>
                <a:cs typeface="Times New Roman"/>
              </a:rPr>
              <a:t>goods</a:t>
            </a:r>
            <a:r>
              <a:rPr sz="1000" b="1" spc="-7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pricing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17394" y="4055109"/>
            <a:ext cx="297180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latin typeface="Arial"/>
                <a:cs typeface="Arial"/>
              </a:rPr>
              <a:t>3 </a:t>
            </a:r>
            <a:r>
              <a:rPr sz="1600" b="1" spc="-5" dirty="0">
                <a:latin typeface="Arial"/>
                <a:cs typeface="Arial"/>
              </a:rPr>
              <a:t>Control free </a:t>
            </a:r>
            <a:r>
              <a:rPr sz="1600" b="1" spc="-10" dirty="0">
                <a:latin typeface="Arial"/>
                <a:cs typeface="Arial"/>
              </a:rPr>
              <a:t>goods</a:t>
            </a:r>
            <a:r>
              <a:rPr sz="1600" b="1" spc="-1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pricing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3400" y="4876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6383" y="5306567"/>
            <a:ext cx="1298448" cy="3840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2791" y="5382767"/>
            <a:ext cx="894587" cy="1935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9625" y="5305425"/>
            <a:ext cx="1200150" cy="285750"/>
          </a:xfrm>
          <a:custGeom>
            <a:avLst/>
            <a:gdLst/>
            <a:ahLst/>
            <a:cxnLst/>
            <a:rect l="l" t="t" r="r" b="b"/>
            <a:pathLst>
              <a:path w="1200150" h="285750">
                <a:moveTo>
                  <a:pt x="0" y="285750"/>
                </a:moveTo>
                <a:lnTo>
                  <a:pt x="1200150" y="285750"/>
                </a:lnTo>
                <a:lnTo>
                  <a:pt x="1200150" y="0"/>
                </a:lnTo>
                <a:lnTo>
                  <a:pt x="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2000" y="5281612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2000" y="5614987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47625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2000" y="5257800"/>
            <a:ext cx="47625" cy="381000"/>
          </a:xfrm>
          <a:custGeom>
            <a:avLst/>
            <a:gdLst/>
            <a:ahLst/>
            <a:cxnLst/>
            <a:rect l="l" t="t" r="r" b="b"/>
            <a:pathLst>
              <a:path w="47625" h="381000">
                <a:moveTo>
                  <a:pt x="0" y="0"/>
                </a:moveTo>
                <a:lnTo>
                  <a:pt x="0" y="381000"/>
                </a:lnTo>
                <a:lnTo>
                  <a:pt x="47625" y="333375"/>
                </a:lnTo>
                <a:lnTo>
                  <a:pt x="47625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09775" y="5257800"/>
            <a:ext cx="47625" cy="381000"/>
          </a:xfrm>
          <a:custGeom>
            <a:avLst/>
            <a:gdLst/>
            <a:ahLst/>
            <a:cxnLst/>
            <a:rect l="l" t="t" r="r" b="b"/>
            <a:pathLst>
              <a:path w="47625" h="381000">
                <a:moveTo>
                  <a:pt x="47625" y="0"/>
                </a:moveTo>
                <a:lnTo>
                  <a:pt x="0" y="47625"/>
                </a:lnTo>
                <a:lnTo>
                  <a:pt x="0" y="333375"/>
                </a:lnTo>
                <a:lnTo>
                  <a:pt x="47625" y="381000"/>
                </a:lnTo>
                <a:lnTo>
                  <a:pt x="47625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43127" y="5368290"/>
            <a:ext cx="73279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Copy</a:t>
            </a:r>
            <a:r>
              <a:rPr sz="1000" b="1" spc="-1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control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17394" y="5198465"/>
            <a:ext cx="2520315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latin typeface="Arial"/>
                <a:cs typeface="Arial"/>
              </a:rPr>
              <a:t>4 </a:t>
            </a:r>
            <a:r>
              <a:rPr sz="1600" b="1" spc="-5" dirty="0">
                <a:latin typeface="Arial"/>
                <a:cs typeface="Arial"/>
              </a:rPr>
              <a:t>Maintain copy</a:t>
            </a:r>
            <a:r>
              <a:rPr sz="1600" b="1" spc="-2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6054" rIns="0" bIns="0" rtlCol="0">
            <a:spAutoFit/>
          </a:bodyPr>
          <a:lstStyle/>
          <a:p>
            <a:pPr marL="180340">
              <a:lnSpc>
                <a:spcPct val="100000"/>
              </a:lnSpc>
            </a:pPr>
            <a:r>
              <a:rPr sz="3200" dirty="0"/>
              <a:t>Free </a:t>
            </a:r>
            <a:r>
              <a:rPr sz="3200" spc="-5" dirty="0"/>
              <a:t>Goods </a:t>
            </a:r>
            <a:r>
              <a:rPr sz="3200" dirty="0"/>
              <a:t>Determination</a:t>
            </a:r>
            <a:r>
              <a:rPr sz="3200" spc="-50" dirty="0"/>
              <a:t> </a:t>
            </a:r>
            <a:r>
              <a:rPr sz="3200" spc="-5" dirty="0"/>
              <a:t>Procedure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5833059"/>
            <a:ext cx="76701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Free </a:t>
            </a:r>
            <a:r>
              <a:rPr sz="1600" b="1" spc="-10" dirty="0">
                <a:latin typeface="Arial"/>
                <a:cs typeface="Arial"/>
              </a:rPr>
              <a:t>goods </a:t>
            </a:r>
            <a:r>
              <a:rPr sz="1600" b="1" spc="-5" dirty="0">
                <a:latin typeface="Arial"/>
                <a:cs typeface="Arial"/>
              </a:rPr>
              <a:t>&gt; Condition technique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free</a:t>
            </a:r>
            <a:r>
              <a:rPr sz="1600" b="1" spc="26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goods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1295272"/>
            <a:ext cx="7161276" cy="1884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512" y="1281049"/>
            <a:ext cx="7190105" cy="1913255"/>
          </a:xfrm>
          <a:custGeom>
            <a:avLst/>
            <a:gdLst/>
            <a:ahLst/>
            <a:cxnLst/>
            <a:rect l="l" t="t" r="r" b="b"/>
            <a:pathLst>
              <a:path w="7190105" h="1913255">
                <a:moveTo>
                  <a:pt x="0" y="1913001"/>
                </a:moveTo>
                <a:lnTo>
                  <a:pt x="7189851" y="1913001"/>
                </a:lnTo>
                <a:lnTo>
                  <a:pt x="7189851" y="0"/>
                </a:lnTo>
                <a:lnTo>
                  <a:pt x="0" y="0"/>
                </a:lnTo>
                <a:lnTo>
                  <a:pt x="0" y="191300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3505200"/>
            <a:ext cx="7162800" cy="2047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512" y="3490848"/>
            <a:ext cx="7191375" cy="2076450"/>
          </a:xfrm>
          <a:custGeom>
            <a:avLst/>
            <a:gdLst/>
            <a:ahLst/>
            <a:cxnLst/>
            <a:rect l="l" t="t" r="r" b="b"/>
            <a:pathLst>
              <a:path w="7191375" h="2076450">
                <a:moveTo>
                  <a:pt x="0" y="2076450"/>
                </a:moveTo>
                <a:lnTo>
                  <a:pt x="7191375" y="2076450"/>
                </a:lnTo>
                <a:lnTo>
                  <a:pt x="7191375" y="0"/>
                </a:lnTo>
                <a:lnTo>
                  <a:pt x="0" y="0"/>
                </a:lnTo>
                <a:lnTo>
                  <a:pt x="0" y="20764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54700" y="1676400"/>
            <a:ext cx="2755900" cy="1297305"/>
          </a:xfrm>
          <a:custGeom>
            <a:avLst/>
            <a:gdLst/>
            <a:ahLst/>
            <a:cxnLst/>
            <a:rect l="l" t="t" r="r" b="b"/>
            <a:pathLst>
              <a:path w="2755900" h="1297305">
                <a:moveTo>
                  <a:pt x="2565400" y="0"/>
                </a:moveTo>
                <a:lnTo>
                  <a:pt x="1193800" y="0"/>
                </a:lnTo>
                <a:lnTo>
                  <a:pt x="1150137" y="5034"/>
                </a:lnTo>
                <a:lnTo>
                  <a:pt x="1110046" y="19372"/>
                </a:lnTo>
                <a:lnTo>
                  <a:pt x="1074674" y="41867"/>
                </a:lnTo>
                <a:lnTo>
                  <a:pt x="1045167" y="71374"/>
                </a:lnTo>
                <a:lnTo>
                  <a:pt x="1022672" y="106746"/>
                </a:lnTo>
                <a:lnTo>
                  <a:pt x="1008334" y="146837"/>
                </a:lnTo>
                <a:lnTo>
                  <a:pt x="1003300" y="190500"/>
                </a:lnTo>
                <a:lnTo>
                  <a:pt x="1003300" y="666750"/>
                </a:lnTo>
                <a:lnTo>
                  <a:pt x="0" y="1296924"/>
                </a:lnTo>
                <a:lnTo>
                  <a:pt x="1003300" y="952500"/>
                </a:lnTo>
                <a:lnTo>
                  <a:pt x="2755900" y="952500"/>
                </a:lnTo>
                <a:lnTo>
                  <a:pt x="2755900" y="190500"/>
                </a:lnTo>
                <a:lnTo>
                  <a:pt x="2750865" y="146837"/>
                </a:lnTo>
                <a:lnTo>
                  <a:pt x="2736527" y="106746"/>
                </a:lnTo>
                <a:lnTo>
                  <a:pt x="2714032" y="71374"/>
                </a:lnTo>
                <a:lnTo>
                  <a:pt x="2684525" y="41867"/>
                </a:lnTo>
                <a:lnTo>
                  <a:pt x="2649153" y="19372"/>
                </a:lnTo>
                <a:lnTo>
                  <a:pt x="2609062" y="5034"/>
                </a:lnTo>
                <a:lnTo>
                  <a:pt x="2565400" y="0"/>
                </a:lnTo>
                <a:close/>
              </a:path>
              <a:path w="2755900" h="1297305">
                <a:moveTo>
                  <a:pt x="2755900" y="952500"/>
                </a:moveTo>
                <a:lnTo>
                  <a:pt x="1003300" y="952500"/>
                </a:lnTo>
                <a:lnTo>
                  <a:pt x="1008334" y="996162"/>
                </a:lnTo>
                <a:lnTo>
                  <a:pt x="1022672" y="1036253"/>
                </a:lnTo>
                <a:lnTo>
                  <a:pt x="1045167" y="1071625"/>
                </a:lnTo>
                <a:lnTo>
                  <a:pt x="1074674" y="1101132"/>
                </a:lnTo>
                <a:lnTo>
                  <a:pt x="1110046" y="1123627"/>
                </a:lnTo>
                <a:lnTo>
                  <a:pt x="1150137" y="1137965"/>
                </a:lnTo>
                <a:lnTo>
                  <a:pt x="1193800" y="1143000"/>
                </a:lnTo>
                <a:lnTo>
                  <a:pt x="2565400" y="1143000"/>
                </a:lnTo>
                <a:lnTo>
                  <a:pt x="2609062" y="1137965"/>
                </a:lnTo>
                <a:lnTo>
                  <a:pt x="2649153" y="1123627"/>
                </a:lnTo>
                <a:lnTo>
                  <a:pt x="2684525" y="1101132"/>
                </a:lnTo>
                <a:lnTo>
                  <a:pt x="2714032" y="1071625"/>
                </a:lnTo>
                <a:lnTo>
                  <a:pt x="2736527" y="1036253"/>
                </a:lnTo>
                <a:lnTo>
                  <a:pt x="2750865" y="996162"/>
                </a:lnTo>
                <a:lnTo>
                  <a:pt x="2755900" y="95250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54700" y="1676400"/>
            <a:ext cx="2755900" cy="1297305"/>
          </a:xfrm>
          <a:custGeom>
            <a:avLst/>
            <a:gdLst/>
            <a:ahLst/>
            <a:cxnLst/>
            <a:rect l="l" t="t" r="r" b="b"/>
            <a:pathLst>
              <a:path w="2755900" h="1297305">
                <a:moveTo>
                  <a:pt x="1003300" y="190500"/>
                </a:moveTo>
                <a:lnTo>
                  <a:pt x="1008334" y="146837"/>
                </a:lnTo>
                <a:lnTo>
                  <a:pt x="1022672" y="106746"/>
                </a:lnTo>
                <a:lnTo>
                  <a:pt x="1045167" y="71374"/>
                </a:lnTo>
                <a:lnTo>
                  <a:pt x="1074674" y="41867"/>
                </a:lnTo>
                <a:lnTo>
                  <a:pt x="1110046" y="19372"/>
                </a:lnTo>
                <a:lnTo>
                  <a:pt x="1150137" y="5034"/>
                </a:lnTo>
                <a:lnTo>
                  <a:pt x="1193800" y="0"/>
                </a:lnTo>
                <a:lnTo>
                  <a:pt x="1295400" y="0"/>
                </a:lnTo>
                <a:lnTo>
                  <a:pt x="1733550" y="0"/>
                </a:lnTo>
                <a:lnTo>
                  <a:pt x="2565400" y="0"/>
                </a:lnTo>
                <a:lnTo>
                  <a:pt x="2609062" y="5034"/>
                </a:lnTo>
                <a:lnTo>
                  <a:pt x="2649153" y="19372"/>
                </a:lnTo>
                <a:lnTo>
                  <a:pt x="2684525" y="41867"/>
                </a:lnTo>
                <a:lnTo>
                  <a:pt x="2714032" y="71374"/>
                </a:lnTo>
                <a:lnTo>
                  <a:pt x="2736527" y="106746"/>
                </a:lnTo>
                <a:lnTo>
                  <a:pt x="2750865" y="146837"/>
                </a:lnTo>
                <a:lnTo>
                  <a:pt x="2755900" y="190500"/>
                </a:lnTo>
                <a:lnTo>
                  <a:pt x="2755900" y="666750"/>
                </a:lnTo>
                <a:lnTo>
                  <a:pt x="2755900" y="952500"/>
                </a:lnTo>
                <a:lnTo>
                  <a:pt x="2750865" y="996162"/>
                </a:lnTo>
                <a:lnTo>
                  <a:pt x="2736527" y="1036253"/>
                </a:lnTo>
                <a:lnTo>
                  <a:pt x="2714032" y="1071625"/>
                </a:lnTo>
                <a:lnTo>
                  <a:pt x="2684525" y="1101132"/>
                </a:lnTo>
                <a:lnTo>
                  <a:pt x="2649153" y="1123627"/>
                </a:lnTo>
                <a:lnTo>
                  <a:pt x="2609062" y="1137965"/>
                </a:lnTo>
                <a:lnTo>
                  <a:pt x="2565400" y="1143000"/>
                </a:lnTo>
                <a:lnTo>
                  <a:pt x="1733550" y="1143000"/>
                </a:lnTo>
                <a:lnTo>
                  <a:pt x="1295400" y="1143000"/>
                </a:lnTo>
                <a:lnTo>
                  <a:pt x="1193800" y="1143000"/>
                </a:lnTo>
                <a:lnTo>
                  <a:pt x="1150137" y="1137965"/>
                </a:lnTo>
                <a:lnTo>
                  <a:pt x="1110046" y="1123627"/>
                </a:lnTo>
                <a:lnTo>
                  <a:pt x="1074674" y="1101132"/>
                </a:lnTo>
                <a:lnTo>
                  <a:pt x="1045167" y="1071625"/>
                </a:lnTo>
                <a:lnTo>
                  <a:pt x="1022672" y="1036253"/>
                </a:lnTo>
                <a:lnTo>
                  <a:pt x="1008334" y="996162"/>
                </a:lnTo>
                <a:lnTo>
                  <a:pt x="1003300" y="952500"/>
                </a:lnTo>
                <a:lnTo>
                  <a:pt x="0" y="1296924"/>
                </a:lnTo>
                <a:lnTo>
                  <a:pt x="1003300" y="666750"/>
                </a:lnTo>
                <a:lnTo>
                  <a:pt x="1003300" y="190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5600" y="1676400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985139" y="975360"/>
                </a:moveTo>
                <a:lnTo>
                  <a:pt x="538860" y="975360"/>
                </a:lnTo>
                <a:lnTo>
                  <a:pt x="762000" y="1143000"/>
                </a:lnTo>
                <a:lnTo>
                  <a:pt x="985139" y="975360"/>
                </a:lnTo>
                <a:close/>
              </a:path>
              <a:path w="1524000" h="1143000">
                <a:moveTo>
                  <a:pt x="1300860" y="167386"/>
                </a:moveTo>
                <a:lnTo>
                  <a:pt x="985139" y="167639"/>
                </a:lnTo>
                <a:lnTo>
                  <a:pt x="223139" y="167639"/>
                </a:lnTo>
                <a:lnTo>
                  <a:pt x="223393" y="404240"/>
                </a:lnTo>
                <a:lnTo>
                  <a:pt x="0" y="571500"/>
                </a:lnTo>
                <a:lnTo>
                  <a:pt x="223393" y="738759"/>
                </a:lnTo>
                <a:lnTo>
                  <a:pt x="223139" y="975613"/>
                </a:lnTo>
                <a:lnTo>
                  <a:pt x="1300860" y="975360"/>
                </a:lnTo>
                <a:lnTo>
                  <a:pt x="1300606" y="738759"/>
                </a:lnTo>
                <a:lnTo>
                  <a:pt x="1524000" y="571500"/>
                </a:lnTo>
                <a:lnTo>
                  <a:pt x="1300606" y="404240"/>
                </a:lnTo>
                <a:lnTo>
                  <a:pt x="1300860" y="167639"/>
                </a:lnTo>
                <a:lnTo>
                  <a:pt x="538860" y="167639"/>
                </a:lnTo>
                <a:lnTo>
                  <a:pt x="1300860" y="167386"/>
                </a:lnTo>
                <a:close/>
              </a:path>
              <a:path w="1524000" h="1143000">
                <a:moveTo>
                  <a:pt x="1300860" y="975360"/>
                </a:moveTo>
                <a:lnTo>
                  <a:pt x="985139" y="975360"/>
                </a:lnTo>
                <a:lnTo>
                  <a:pt x="1300860" y="975613"/>
                </a:lnTo>
                <a:lnTo>
                  <a:pt x="1300860" y="975360"/>
                </a:lnTo>
                <a:close/>
              </a:path>
              <a:path w="1524000" h="1143000">
                <a:moveTo>
                  <a:pt x="762000" y="0"/>
                </a:moveTo>
                <a:lnTo>
                  <a:pt x="538860" y="167639"/>
                </a:lnTo>
                <a:lnTo>
                  <a:pt x="985139" y="167639"/>
                </a:lnTo>
                <a:lnTo>
                  <a:pt x="762000" y="0"/>
                </a:lnTo>
                <a:close/>
              </a:path>
            </a:pathLst>
          </a:custGeom>
          <a:solidFill>
            <a:srgbClr val="FF6600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01942" y="1946402"/>
            <a:ext cx="1208405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</a:pPr>
            <a:r>
              <a:rPr sz="1500" b="1" spc="-10" dirty="0">
                <a:latin typeface="Arial"/>
                <a:cs typeface="Arial"/>
              </a:rPr>
              <a:t>Access  </a:t>
            </a:r>
            <a:r>
              <a:rPr sz="1500" b="1" spc="-5" dirty="0">
                <a:latin typeface="Arial"/>
                <a:cs typeface="Arial"/>
              </a:rPr>
              <a:t>sequence</a:t>
            </a:r>
            <a:r>
              <a:rPr sz="1500" b="1" spc="-10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for  free</a:t>
            </a:r>
            <a:r>
              <a:rPr sz="1500" b="1" spc="-114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goods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13400" y="3810000"/>
            <a:ext cx="3149600" cy="1143000"/>
          </a:xfrm>
          <a:custGeom>
            <a:avLst/>
            <a:gdLst/>
            <a:ahLst/>
            <a:cxnLst/>
            <a:rect l="l" t="t" r="r" b="b"/>
            <a:pathLst>
              <a:path w="3149600" h="1143000">
                <a:moveTo>
                  <a:pt x="2959100" y="0"/>
                </a:moveTo>
                <a:lnTo>
                  <a:pt x="1511300" y="0"/>
                </a:lnTo>
                <a:lnTo>
                  <a:pt x="1467637" y="5034"/>
                </a:lnTo>
                <a:lnTo>
                  <a:pt x="1427546" y="19372"/>
                </a:lnTo>
                <a:lnTo>
                  <a:pt x="1392174" y="41867"/>
                </a:lnTo>
                <a:lnTo>
                  <a:pt x="1362667" y="71374"/>
                </a:lnTo>
                <a:lnTo>
                  <a:pt x="1340172" y="106746"/>
                </a:lnTo>
                <a:lnTo>
                  <a:pt x="1325834" y="146837"/>
                </a:lnTo>
                <a:lnTo>
                  <a:pt x="1320800" y="190500"/>
                </a:lnTo>
                <a:lnTo>
                  <a:pt x="1320800" y="666750"/>
                </a:lnTo>
                <a:lnTo>
                  <a:pt x="0" y="871474"/>
                </a:lnTo>
                <a:lnTo>
                  <a:pt x="1320800" y="952500"/>
                </a:lnTo>
                <a:lnTo>
                  <a:pt x="1325834" y="996162"/>
                </a:lnTo>
                <a:lnTo>
                  <a:pt x="1340172" y="1036253"/>
                </a:lnTo>
                <a:lnTo>
                  <a:pt x="1362667" y="1071625"/>
                </a:lnTo>
                <a:lnTo>
                  <a:pt x="1392174" y="1101132"/>
                </a:lnTo>
                <a:lnTo>
                  <a:pt x="1427546" y="1123627"/>
                </a:lnTo>
                <a:lnTo>
                  <a:pt x="1467637" y="1137965"/>
                </a:lnTo>
                <a:lnTo>
                  <a:pt x="1511300" y="1143000"/>
                </a:lnTo>
                <a:lnTo>
                  <a:pt x="2959100" y="1143000"/>
                </a:lnTo>
                <a:lnTo>
                  <a:pt x="3002762" y="1137965"/>
                </a:lnTo>
                <a:lnTo>
                  <a:pt x="3042853" y="1123627"/>
                </a:lnTo>
                <a:lnTo>
                  <a:pt x="3078225" y="1101132"/>
                </a:lnTo>
                <a:lnTo>
                  <a:pt x="3107732" y="1071625"/>
                </a:lnTo>
                <a:lnTo>
                  <a:pt x="3130227" y="1036253"/>
                </a:lnTo>
                <a:lnTo>
                  <a:pt x="3144565" y="996162"/>
                </a:lnTo>
                <a:lnTo>
                  <a:pt x="3149600" y="952500"/>
                </a:lnTo>
                <a:lnTo>
                  <a:pt x="3149600" y="190500"/>
                </a:lnTo>
                <a:lnTo>
                  <a:pt x="3144565" y="146837"/>
                </a:lnTo>
                <a:lnTo>
                  <a:pt x="3130227" y="106746"/>
                </a:lnTo>
                <a:lnTo>
                  <a:pt x="3107732" y="71374"/>
                </a:lnTo>
                <a:lnTo>
                  <a:pt x="3078225" y="41867"/>
                </a:lnTo>
                <a:lnTo>
                  <a:pt x="3042853" y="19372"/>
                </a:lnTo>
                <a:lnTo>
                  <a:pt x="3002762" y="5034"/>
                </a:lnTo>
                <a:lnTo>
                  <a:pt x="2959100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3400" y="3810000"/>
            <a:ext cx="3149600" cy="1143000"/>
          </a:xfrm>
          <a:custGeom>
            <a:avLst/>
            <a:gdLst/>
            <a:ahLst/>
            <a:cxnLst/>
            <a:rect l="l" t="t" r="r" b="b"/>
            <a:pathLst>
              <a:path w="3149600" h="1143000">
                <a:moveTo>
                  <a:pt x="1320800" y="190500"/>
                </a:moveTo>
                <a:lnTo>
                  <a:pt x="1325834" y="146837"/>
                </a:lnTo>
                <a:lnTo>
                  <a:pt x="1340172" y="106746"/>
                </a:lnTo>
                <a:lnTo>
                  <a:pt x="1362667" y="71374"/>
                </a:lnTo>
                <a:lnTo>
                  <a:pt x="1392174" y="41867"/>
                </a:lnTo>
                <a:lnTo>
                  <a:pt x="1427546" y="19372"/>
                </a:lnTo>
                <a:lnTo>
                  <a:pt x="1467637" y="5034"/>
                </a:lnTo>
                <a:lnTo>
                  <a:pt x="1511300" y="0"/>
                </a:lnTo>
                <a:lnTo>
                  <a:pt x="1625600" y="0"/>
                </a:lnTo>
                <a:lnTo>
                  <a:pt x="2082800" y="0"/>
                </a:lnTo>
                <a:lnTo>
                  <a:pt x="2959100" y="0"/>
                </a:lnTo>
                <a:lnTo>
                  <a:pt x="3002762" y="5034"/>
                </a:lnTo>
                <a:lnTo>
                  <a:pt x="3042853" y="19372"/>
                </a:lnTo>
                <a:lnTo>
                  <a:pt x="3078225" y="41867"/>
                </a:lnTo>
                <a:lnTo>
                  <a:pt x="3107732" y="71374"/>
                </a:lnTo>
                <a:lnTo>
                  <a:pt x="3130227" y="106746"/>
                </a:lnTo>
                <a:lnTo>
                  <a:pt x="3144565" y="146837"/>
                </a:lnTo>
                <a:lnTo>
                  <a:pt x="3149600" y="190500"/>
                </a:lnTo>
                <a:lnTo>
                  <a:pt x="3149600" y="666750"/>
                </a:lnTo>
                <a:lnTo>
                  <a:pt x="3149600" y="952500"/>
                </a:lnTo>
                <a:lnTo>
                  <a:pt x="3144565" y="996162"/>
                </a:lnTo>
                <a:lnTo>
                  <a:pt x="3130227" y="1036253"/>
                </a:lnTo>
                <a:lnTo>
                  <a:pt x="3107732" y="1071625"/>
                </a:lnTo>
                <a:lnTo>
                  <a:pt x="3078225" y="1101132"/>
                </a:lnTo>
                <a:lnTo>
                  <a:pt x="3042853" y="1123627"/>
                </a:lnTo>
                <a:lnTo>
                  <a:pt x="3002762" y="1137965"/>
                </a:lnTo>
                <a:lnTo>
                  <a:pt x="2959100" y="1143000"/>
                </a:lnTo>
                <a:lnTo>
                  <a:pt x="2082800" y="1143000"/>
                </a:lnTo>
                <a:lnTo>
                  <a:pt x="1625600" y="1143000"/>
                </a:lnTo>
                <a:lnTo>
                  <a:pt x="1511300" y="1143000"/>
                </a:lnTo>
                <a:lnTo>
                  <a:pt x="1467637" y="1137965"/>
                </a:lnTo>
                <a:lnTo>
                  <a:pt x="1427546" y="1123627"/>
                </a:lnTo>
                <a:lnTo>
                  <a:pt x="1392174" y="1101132"/>
                </a:lnTo>
                <a:lnTo>
                  <a:pt x="1362667" y="1071625"/>
                </a:lnTo>
                <a:lnTo>
                  <a:pt x="1340172" y="1036253"/>
                </a:lnTo>
                <a:lnTo>
                  <a:pt x="1325834" y="996162"/>
                </a:lnTo>
                <a:lnTo>
                  <a:pt x="1320800" y="952500"/>
                </a:lnTo>
                <a:lnTo>
                  <a:pt x="0" y="871474"/>
                </a:lnTo>
                <a:lnTo>
                  <a:pt x="1320800" y="666750"/>
                </a:lnTo>
                <a:lnTo>
                  <a:pt x="1320800" y="190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10400" y="3810000"/>
            <a:ext cx="1676400" cy="990600"/>
          </a:xfrm>
          <a:custGeom>
            <a:avLst/>
            <a:gdLst/>
            <a:ahLst/>
            <a:cxnLst/>
            <a:rect l="l" t="t" r="r" b="b"/>
            <a:pathLst>
              <a:path w="1676400" h="990600">
                <a:moveTo>
                  <a:pt x="1083564" y="845312"/>
                </a:moveTo>
                <a:lnTo>
                  <a:pt x="592835" y="845312"/>
                </a:lnTo>
                <a:lnTo>
                  <a:pt x="838200" y="990600"/>
                </a:lnTo>
                <a:lnTo>
                  <a:pt x="1083564" y="845312"/>
                </a:lnTo>
                <a:close/>
              </a:path>
              <a:path w="1676400" h="990600">
                <a:moveTo>
                  <a:pt x="1430908" y="145033"/>
                </a:moveTo>
                <a:lnTo>
                  <a:pt x="1083564" y="145287"/>
                </a:lnTo>
                <a:lnTo>
                  <a:pt x="245491" y="145287"/>
                </a:lnTo>
                <a:lnTo>
                  <a:pt x="245745" y="350266"/>
                </a:lnTo>
                <a:lnTo>
                  <a:pt x="0" y="495300"/>
                </a:lnTo>
                <a:lnTo>
                  <a:pt x="245745" y="640333"/>
                </a:lnTo>
                <a:lnTo>
                  <a:pt x="245491" y="845566"/>
                </a:lnTo>
                <a:lnTo>
                  <a:pt x="1430908" y="845312"/>
                </a:lnTo>
                <a:lnTo>
                  <a:pt x="1430654" y="640333"/>
                </a:lnTo>
                <a:lnTo>
                  <a:pt x="1676400" y="495300"/>
                </a:lnTo>
                <a:lnTo>
                  <a:pt x="1430654" y="350266"/>
                </a:lnTo>
                <a:lnTo>
                  <a:pt x="1430908" y="145287"/>
                </a:lnTo>
                <a:lnTo>
                  <a:pt x="592835" y="145287"/>
                </a:lnTo>
                <a:lnTo>
                  <a:pt x="1430908" y="145033"/>
                </a:lnTo>
                <a:close/>
              </a:path>
              <a:path w="1676400" h="990600">
                <a:moveTo>
                  <a:pt x="1430908" y="845312"/>
                </a:moveTo>
                <a:lnTo>
                  <a:pt x="1083564" y="845312"/>
                </a:lnTo>
                <a:lnTo>
                  <a:pt x="1430908" y="845566"/>
                </a:lnTo>
                <a:lnTo>
                  <a:pt x="1430908" y="845312"/>
                </a:lnTo>
                <a:close/>
              </a:path>
              <a:path w="1676400" h="990600">
                <a:moveTo>
                  <a:pt x="838200" y="0"/>
                </a:moveTo>
                <a:lnTo>
                  <a:pt x="592835" y="145287"/>
                </a:lnTo>
                <a:lnTo>
                  <a:pt x="1083564" y="145287"/>
                </a:lnTo>
                <a:lnTo>
                  <a:pt x="838200" y="0"/>
                </a:lnTo>
                <a:close/>
              </a:path>
            </a:pathLst>
          </a:custGeom>
          <a:solidFill>
            <a:srgbClr val="FF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36054" y="4004436"/>
            <a:ext cx="1624965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500" b="1" spc="-10" dirty="0">
                <a:latin typeface="Arial"/>
                <a:cs typeface="Arial"/>
              </a:rPr>
              <a:t>Access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sequence  assigned </a:t>
            </a:r>
            <a:r>
              <a:rPr sz="1500" b="1" dirty="0">
                <a:latin typeface="Arial"/>
                <a:cs typeface="Arial"/>
              </a:rPr>
              <a:t>to  </a:t>
            </a:r>
            <a:r>
              <a:rPr sz="1500" b="1" spc="-5" dirty="0">
                <a:latin typeface="Arial"/>
                <a:cs typeface="Arial"/>
              </a:rPr>
              <a:t>Condition</a:t>
            </a:r>
            <a:r>
              <a:rPr sz="1500" b="1" spc="-85" dirty="0">
                <a:latin typeface="Arial"/>
                <a:cs typeface="Arial"/>
              </a:rPr>
              <a:t> </a:t>
            </a:r>
            <a:r>
              <a:rPr sz="1500" b="1" spc="-15" dirty="0">
                <a:latin typeface="Arial"/>
                <a:cs typeface="Arial"/>
              </a:rPr>
              <a:t>type.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314322"/>
            <a:ext cx="6629400" cy="1893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6712" y="1300099"/>
            <a:ext cx="6657975" cy="1922780"/>
          </a:xfrm>
          <a:custGeom>
            <a:avLst/>
            <a:gdLst/>
            <a:ahLst/>
            <a:cxnLst/>
            <a:rect l="l" t="t" r="r" b="b"/>
            <a:pathLst>
              <a:path w="6657975" h="1922780">
                <a:moveTo>
                  <a:pt x="0" y="1922526"/>
                </a:moveTo>
                <a:lnTo>
                  <a:pt x="6657975" y="1922526"/>
                </a:lnTo>
                <a:lnTo>
                  <a:pt x="6657975" y="0"/>
                </a:lnTo>
                <a:lnTo>
                  <a:pt x="0" y="0"/>
                </a:lnTo>
                <a:lnTo>
                  <a:pt x="0" y="192252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34147"/>
          </a:xfrm>
          <a:prstGeom prst="rect">
            <a:avLst/>
          </a:prstGeom>
        </p:spPr>
        <p:txBody>
          <a:bodyPr vert="horz" wrap="square" lIns="0" tIns="140334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z="3200" dirty="0"/>
              <a:t>Free </a:t>
            </a:r>
            <a:r>
              <a:rPr sz="3200" spc="-5" dirty="0"/>
              <a:t>Goods </a:t>
            </a:r>
            <a:r>
              <a:rPr sz="3200" dirty="0"/>
              <a:t>Determination</a:t>
            </a:r>
            <a:r>
              <a:rPr sz="3200" spc="-50" dirty="0"/>
              <a:t> </a:t>
            </a:r>
            <a:r>
              <a:rPr sz="3200" spc="-5" dirty="0"/>
              <a:t>Procedure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457200" y="3352736"/>
            <a:ext cx="4876800" cy="30179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3338448"/>
            <a:ext cx="4905375" cy="3046730"/>
          </a:xfrm>
          <a:custGeom>
            <a:avLst/>
            <a:gdLst/>
            <a:ahLst/>
            <a:cxnLst/>
            <a:rect l="l" t="t" r="r" b="b"/>
            <a:pathLst>
              <a:path w="4905375" h="3046729">
                <a:moveTo>
                  <a:pt x="0" y="3046476"/>
                </a:moveTo>
                <a:lnTo>
                  <a:pt x="4905375" y="3046476"/>
                </a:lnTo>
                <a:lnTo>
                  <a:pt x="4905375" y="0"/>
                </a:lnTo>
                <a:lnTo>
                  <a:pt x="0" y="0"/>
                </a:lnTo>
                <a:lnTo>
                  <a:pt x="0" y="304647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7300" y="1219200"/>
            <a:ext cx="4737100" cy="1143000"/>
          </a:xfrm>
          <a:custGeom>
            <a:avLst/>
            <a:gdLst/>
            <a:ahLst/>
            <a:cxnLst/>
            <a:rect l="l" t="t" r="r" b="b"/>
            <a:pathLst>
              <a:path w="4737100" h="1143000">
                <a:moveTo>
                  <a:pt x="4546600" y="0"/>
                </a:moveTo>
                <a:lnTo>
                  <a:pt x="3175000" y="0"/>
                </a:lnTo>
                <a:lnTo>
                  <a:pt x="3131337" y="5034"/>
                </a:lnTo>
                <a:lnTo>
                  <a:pt x="3091246" y="19372"/>
                </a:lnTo>
                <a:lnTo>
                  <a:pt x="3055874" y="41867"/>
                </a:lnTo>
                <a:lnTo>
                  <a:pt x="3026367" y="71374"/>
                </a:lnTo>
                <a:lnTo>
                  <a:pt x="3003872" y="106746"/>
                </a:lnTo>
                <a:lnTo>
                  <a:pt x="2989534" y="146837"/>
                </a:lnTo>
                <a:lnTo>
                  <a:pt x="2984500" y="190500"/>
                </a:lnTo>
                <a:lnTo>
                  <a:pt x="2984500" y="666750"/>
                </a:lnTo>
                <a:lnTo>
                  <a:pt x="0" y="852424"/>
                </a:lnTo>
                <a:lnTo>
                  <a:pt x="2984500" y="952500"/>
                </a:lnTo>
                <a:lnTo>
                  <a:pt x="2989534" y="996162"/>
                </a:lnTo>
                <a:lnTo>
                  <a:pt x="3003872" y="1036253"/>
                </a:lnTo>
                <a:lnTo>
                  <a:pt x="3026367" y="1071625"/>
                </a:lnTo>
                <a:lnTo>
                  <a:pt x="3055874" y="1101132"/>
                </a:lnTo>
                <a:lnTo>
                  <a:pt x="3091246" y="1123627"/>
                </a:lnTo>
                <a:lnTo>
                  <a:pt x="3131337" y="1137965"/>
                </a:lnTo>
                <a:lnTo>
                  <a:pt x="3175000" y="1143000"/>
                </a:lnTo>
                <a:lnTo>
                  <a:pt x="4546600" y="1143000"/>
                </a:lnTo>
                <a:lnTo>
                  <a:pt x="4590262" y="1137965"/>
                </a:lnTo>
                <a:lnTo>
                  <a:pt x="4630353" y="1123627"/>
                </a:lnTo>
                <a:lnTo>
                  <a:pt x="4665725" y="1101132"/>
                </a:lnTo>
                <a:lnTo>
                  <a:pt x="4695232" y="1071625"/>
                </a:lnTo>
                <a:lnTo>
                  <a:pt x="4717727" y="1036253"/>
                </a:lnTo>
                <a:lnTo>
                  <a:pt x="4732065" y="996162"/>
                </a:lnTo>
                <a:lnTo>
                  <a:pt x="4737100" y="952500"/>
                </a:lnTo>
                <a:lnTo>
                  <a:pt x="4737100" y="190500"/>
                </a:lnTo>
                <a:lnTo>
                  <a:pt x="4732065" y="146837"/>
                </a:lnTo>
                <a:lnTo>
                  <a:pt x="4717727" y="106746"/>
                </a:lnTo>
                <a:lnTo>
                  <a:pt x="4695232" y="71374"/>
                </a:lnTo>
                <a:lnTo>
                  <a:pt x="4665725" y="41867"/>
                </a:lnTo>
                <a:lnTo>
                  <a:pt x="4630353" y="19372"/>
                </a:lnTo>
                <a:lnTo>
                  <a:pt x="4590262" y="5034"/>
                </a:lnTo>
                <a:lnTo>
                  <a:pt x="4546600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7300" y="1219200"/>
            <a:ext cx="4737100" cy="1143000"/>
          </a:xfrm>
          <a:custGeom>
            <a:avLst/>
            <a:gdLst/>
            <a:ahLst/>
            <a:cxnLst/>
            <a:rect l="l" t="t" r="r" b="b"/>
            <a:pathLst>
              <a:path w="4737100" h="1143000">
                <a:moveTo>
                  <a:pt x="2984500" y="190500"/>
                </a:moveTo>
                <a:lnTo>
                  <a:pt x="2989534" y="146837"/>
                </a:lnTo>
                <a:lnTo>
                  <a:pt x="3003872" y="106746"/>
                </a:lnTo>
                <a:lnTo>
                  <a:pt x="3026367" y="71374"/>
                </a:lnTo>
                <a:lnTo>
                  <a:pt x="3055874" y="41867"/>
                </a:lnTo>
                <a:lnTo>
                  <a:pt x="3091246" y="19372"/>
                </a:lnTo>
                <a:lnTo>
                  <a:pt x="3131337" y="5034"/>
                </a:lnTo>
                <a:lnTo>
                  <a:pt x="3175000" y="0"/>
                </a:lnTo>
                <a:lnTo>
                  <a:pt x="3276600" y="0"/>
                </a:lnTo>
                <a:lnTo>
                  <a:pt x="3714750" y="0"/>
                </a:lnTo>
                <a:lnTo>
                  <a:pt x="4546600" y="0"/>
                </a:lnTo>
                <a:lnTo>
                  <a:pt x="4590262" y="5034"/>
                </a:lnTo>
                <a:lnTo>
                  <a:pt x="4630353" y="19372"/>
                </a:lnTo>
                <a:lnTo>
                  <a:pt x="4665725" y="41867"/>
                </a:lnTo>
                <a:lnTo>
                  <a:pt x="4695232" y="71374"/>
                </a:lnTo>
                <a:lnTo>
                  <a:pt x="4717727" y="106746"/>
                </a:lnTo>
                <a:lnTo>
                  <a:pt x="4732065" y="146837"/>
                </a:lnTo>
                <a:lnTo>
                  <a:pt x="4737100" y="190500"/>
                </a:lnTo>
                <a:lnTo>
                  <a:pt x="4737100" y="666750"/>
                </a:lnTo>
                <a:lnTo>
                  <a:pt x="4737100" y="952500"/>
                </a:lnTo>
                <a:lnTo>
                  <a:pt x="4732065" y="996162"/>
                </a:lnTo>
                <a:lnTo>
                  <a:pt x="4717727" y="1036253"/>
                </a:lnTo>
                <a:lnTo>
                  <a:pt x="4695232" y="1071625"/>
                </a:lnTo>
                <a:lnTo>
                  <a:pt x="4665725" y="1101132"/>
                </a:lnTo>
                <a:lnTo>
                  <a:pt x="4630353" y="1123627"/>
                </a:lnTo>
                <a:lnTo>
                  <a:pt x="4590262" y="1137965"/>
                </a:lnTo>
                <a:lnTo>
                  <a:pt x="4546600" y="1143000"/>
                </a:lnTo>
                <a:lnTo>
                  <a:pt x="3714750" y="1143000"/>
                </a:lnTo>
                <a:lnTo>
                  <a:pt x="3276600" y="1143000"/>
                </a:lnTo>
                <a:lnTo>
                  <a:pt x="3175000" y="1143000"/>
                </a:lnTo>
                <a:lnTo>
                  <a:pt x="3131337" y="1137965"/>
                </a:lnTo>
                <a:lnTo>
                  <a:pt x="3091246" y="1123627"/>
                </a:lnTo>
                <a:lnTo>
                  <a:pt x="3055874" y="1101132"/>
                </a:lnTo>
                <a:lnTo>
                  <a:pt x="3026367" y="1071625"/>
                </a:lnTo>
                <a:lnTo>
                  <a:pt x="3003872" y="1036253"/>
                </a:lnTo>
                <a:lnTo>
                  <a:pt x="2989534" y="996162"/>
                </a:lnTo>
                <a:lnTo>
                  <a:pt x="2984500" y="952500"/>
                </a:lnTo>
                <a:lnTo>
                  <a:pt x="0" y="852424"/>
                </a:lnTo>
                <a:lnTo>
                  <a:pt x="2984500" y="666750"/>
                </a:lnTo>
                <a:lnTo>
                  <a:pt x="2984500" y="190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0" y="1524000"/>
            <a:ext cx="1600200" cy="609600"/>
          </a:xfrm>
          <a:custGeom>
            <a:avLst/>
            <a:gdLst/>
            <a:ahLst/>
            <a:cxnLst/>
            <a:rect l="l" t="t" r="r" b="b"/>
            <a:pathLst>
              <a:path w="1600200" h="609600">
                <a:moveTo>
                  <a:pt x="0" y="609600"/>
                </a:moveTo>
                <a:lnTo>
                  <a:pt x="1600200" y="609600"/>
                </a:lnTo>
                <a:lnTo>
                  <a:pt x="16002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000FF">
              <a:alpha val="1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69683" y="1625853"/>
            <a:ext cx="165163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960" marR="5080" indent="-175895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Pricing</a:t>
            </a:r>
            <a:r>
              <a:rPr sz="1500" b="1" spc="-1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procedure  </a:t>
            </a:r>
            <a:r>
              <a:rPr sz="1500" b="1" dirty="0">
                <a:latin typeface="Arial"/>
                <a:cs typeface="Arial"/>
              </a:rPr>
              <a:t>for free</a:t>
            </a:r>
            <a:r>
              <a:rPr sz="1500" b="1" spc="-1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goods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32100" y="3886200"/>
            <a:ext cx="2730500" cy="1208405"/>
          </a:xfrm>
          <a:custGeom>
            <a:avLst/>
            <a:gdLst/>
            <a:ahLst/>
            <a:cxnLst/>
            <a:rect l="l" t="t" r="r" b="b"/>
            <a:pathLst>
              <a:path w="2730500" h="1208404">
                <a:moveTo>
                  <a:pt x="2540000" y="0"/>
                </a:moveTo>
                <a:lnTo>
                  <a:pt x="1092200" y="0"/>
                </a:lnTo>
                <a:lnTo>
                  <a:pt x="1048537" y="5034"/>
                </a:lnTo>
                <a:lnTo>
                  <a:pt x="1008446" y="19372"/>
                </a:lnTo>
                <a:lnTo>
                  <a:pt x="973074" y="41867"/>
                </a:lnTo>
                <a:lnTo>
                  <a:pt x="943567" y="71374"/>
                </a:lnTo>
                <a:lnTo>
                  <a:pt x="921072" y="106746"/>
                </a:lnTo>
                <a:lnTo>
                  <a:pt x="906734" y="146837"/>
                </a:lnTo>
                <a:lnTo>
                  <a:pt x="901700" y="190500"/>
                </a:lnTo>
                <a:lnTo>
                  <a:pt x="901700" y="666750"/>
                </a:lnTo>
                <a:lnTo>
                  <a:pt x="0" y="1208024"/>
                </a:lnTo>
                <a:lnTo>
                  <a:pt x="901700" y="952500"/>
                </a:lnTo>
                <a:lnTo>
                  <a:pt x="2730500" y="952500"/>
                </a:lnTo>
                <a:lnTo>
                  <a:pt x="2730500" y="190500"/>
                </a:lnTo>
                <a:lnTo>
                  <a:pt x="2725465" y="146837"/>
                </a:lnTo>
                <a:lnTo>
                  <a:pt x="2711127" y="106746"/>
                </a:lnTo>
                <a:lnTo>
                  <a:pt x="2688632" y="71374"/>
                </a:lnTo>
                <a:lnTo>
                  <a:pt x="2659125" y="41867"/>
                </a:lnTo>
                <a:lnTo>
                  <a:pt x="2623753" y="19372"/>
                </a:lnTo>
                <a:lnTo>
                  <a:pt x="2583662" y="5034"/>
                </a:lnTo>
                <a:lnTo>
                  <a:pt x="2540000" y="0"/>
                </a:lnTo>
                <a:close/>
              </a:path>
              <a:path w="2730500" h="1208404">
                <a:moveTo>
                  <a:pt x="2730500" y="952500"/>
                </a:moveTo>
                <a:lnTo>
                  <a:pt x="901700" y="952500"/>
                </a:lnTo>
                <a:lnTo>
                  <a:pt x="906734" y="996162"/>
                </a:lnTo>
                <a:lnTo>
                  <a:pt x="921072" y="1036253"/>
                </a:lnTo>
                <a:lnTo>
                  <a:pt x="943567" y="1071625"/>
                </a:lnTo>
                <a:lnTo>
                  <a:pt x="973074" y="1101132"/>
                </a:lnTo>
                <a:lnTo>
                  <a:pt x="1008446" y="1123627"/>
                </a:lnTo>
                <a:lnTo>
                  <a:pt x="1048537" y="1137965"/>
                </a:lnTo>
                <a:lnTo>
                  <a:pt x="1092200" y="1143000"/>
                </a:lnTo>
                <a:lnTo>
                  <a:pt x="2540000" y="1143000"/>
                </a:lnTo>
                <a:lnTo>
                  <a:pt x="2583662" y="1137965"/>
                </a:lnTo>
                <a:lnTo>
                  <a:pt x="2623753" y="1123627"/>
                </a:lnTo>
                <a:lnTo>
                  <a:pt x="2659125" y="1101132"/>
                </a:lnTo>
                <a:lnTo>
                  <a:pt x="2688632" y="1071625"/>
                </a:lnTo>
                <a:lnTo>
                  <a:pt x="2711127" y="1036253"/>
                </a:lnTo>
                <a:lnTo>
                  <a:pt x="2725465" y="996162"/>
                </a:lnTo>
                <a:lnTo>
                  <a:pt x="2730500" y="95250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2100" y="3886200"/>
            <a:ext cx="2730500" cy="1208405"/>
          </a:xfrm>
          <a:custGeom>
            <a:avLst/>
            <a:gdLst/>
            <a:ahLst/>
            <a:cxnLst/>
            <a:rect l="l" t="t" r="r" b="b"/>
            <a:pathLst>
              <a:path w="2730500" h="1208404">
                <a:moveTo>
                  <a:pt x="901700" y="190500"/>
                </a:moveTo>
                <a:lnTo>
                  <a:pt x="906734" y="146837"/>
                </a:lnTo>
                <a:lnTo>
                  <a:pt x="921072" y="106746"/>
                </a:lnTo>
                <a:lnTo>
                  <a:pt x="943567" y="71374"/>
                </a:lnTo>
                <a:lnTo>
                  <a:pt x="973074" y="41867"/>
                </a:lnTo>
                <a:lnTo>
                  <a:pt x="1008446" y="19372"/>
                </a:lnTo>
                <a:lnTo>
                  <a:pt x="1048537" y="5034"/>
                </a:lnTo>
                <a:lnTo>
                  <a:pt x="1092200" y="0"/>
                </a:lnTo>
                <a:lnTo>
                  <a:pt x="1206500" y="0"/>
                </a:lnTo>
                <a:lnTo>
                  <a:pt x="1663700" y="0"/>
                </a:lnTo>
                <a:lnTo>
                  <a:pt x="2540000" y="0"/>
                </a:lnTo>
                <a:lnTo>
                  <a:pt x="2583662" y="5034"/>
                </a:lnTo>
                <a:lnTo>
                  <a:pt x="2623753" y="19372"/>
                </a:lnTo>
                <a:lnTo>
                  <a:pt x="2659125" y="41867"/>
                </a:lnTo>
                <a:lnTo>
                  <a:pt x="2688632" y="71374"/>
                </a:lnTo>
                <a:lnTo>
                  <a:pt x="2711127" y="106746"/>
                </a:lnTo>
                <a:lnTo>
                  <a:pt x="2725465" y="146837"/>
                </a:lnTo>
                <a:lnTo>
                  <a:pt x="2730500" y="190500"/>
                </a:lnTo>
                <a:lnTo>
                  <a:pt x="2730500" y="666750"/>
                </a:lnTo>
                <a:lnTo>
                  <a:pt x="2730500" y="952500"/>
                </a:lnTo>
                <a:lnTo>
                  <a:pt x="2725465" y="996162"/>
                </a:lnTo>
                <a:lnTo>
                  <a:pt x="2711127" y="1036253"/>
                </a:lnTo>
                <a:lnTo>
                  <a:pt x="2688632" y="1071625"/>
                </a:lnTo>
                <a:lnTo>
                  <a:pt x="2659125" y="1101132"/>
                </a:lnTo>
                <a:lnTo>
                  <a:pt x="2623753" y="1123627"/>
                </a:lnTo>
                <a:lnTo>
                  <a:pt x="2583662" y="1137965"/>
                </a:lnTo>
                <a:lnTo>
                  <a:pt x="2540000" y="1143000"/>
                </a:lnTo>
                <a:lnTo>
                  <a:pt x="1663700" y="1143000"/>
                </a:lnTo>
                <a:lnTo>
                  <a:pt x="1206500" y="1143000"/>
                </a:lnTo>
                <a:lnTo>
                  <a:pt x="1092200" y="1143000"/>
                </a:lnTo>
                <a:lnTo>
                  <a:pt x="1048537" y="1137965"/>
                </a:lnTo>
                <a:lnTo>
                  <a:pt x="1008446" y="1123627"/>
                </a:lnTo>
                <a:lnTo>
                  <a:pt x="973074" y="1101132"/>
                </a:lnTo>
                <a:lnTo>
                  <a:pt x="943567" y="1071625"/>
                </a:lnTo>
                <a:lnTo>
                  <a:pt x="921072" y="1036253"/>
                </a:lnTo>
                <a:lnTo>
                  <a:pt x="906734" y="996162"/>
                </a:lnTo>
                <a:lnTo>
                  <a:pt x="901700" y="952500"/>
                </a:lnTo>
                <a:lnTo>
                  <a:pt x="0" y="1208024"/>
                </a:lnTo>
                <a:lnTo>
                  <a:pt x="901700" y="666750"/>
                </a:lnTo>
                <a:lnTo>
                  <a:pt x="901700" y="190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33800" y="3886200"/>
            <a:ext cx="1600200" cy="1066800"/>
          </a:xfrm>
          <a:custGeom>
            <a:avLst/>
            <a:gdLst/>
            <a:ahLst/>
            <a:cxnLst/>
            <a:rect l="l" t="t" r="r" b="b"/>
            <a:pathLst>
              <a:path w="1600200" h="1066800">
                <a:moveTo>
                  <a:pt x="1034288" y="910336"/>
                </a:moveTo>
                <a:lnTo>
                  <a:pt x="565912" y="910336"/>
                </a:lnTo>
                <a:lnTo>
                  <a:pt x="800100" y="1066800"/>
                </a:lnTo>
                <a:lnTo>
                  <a:pt x="1034288" y="910336"/>
                </a:lnTo>
                <a:close/>
              </a:path>
              <a:path w="1600200" h="1066800">
                <a:moveTo>
                  <a:pt x="1365885" y="156210"/>
                </a:moveTo>
                <a:lnTo>
                  <a:pt x="1034288" y="156463"/>
                </a:lnTo>
                <a:lnTo>
                  <a:pt x="234315" y="156463"/>
                </a:lnTo>
                <a:lnTo>
                  <a:pt x="234569" y="377189"/>
                </a:lnTo>
                <a:lnTo>
                  <a:pt x="0" y="533400"/>
                </a:lnTo>
                <a:lnTo>
                  <a:pt x="234569" y="689610"/>
                </a:lnTo>
                <a:lnTo>
                  <a:pt x="234314" y="910589"/>
                </a:lnTo>
                <a:lnTo>
                  <a:pt x="1365884" y="910336"/>
                </a:lnTo>
                <a:lnTo>
                  <a:pt x="1365630" y="689610"/>
                </a:lnTo>
                <a:lnTo>
                  <a:pt x="1600200" y="533400"/>
                </a:lnTo>
                <a:lnTo>
                  <a:pt x="1365630" y="377189"/>
                </a:lnTo>
                <a:lnTo>
                  <a:pt x="1365884" y="156463"/>
                </a:lnTo>
                <a:lnTo>
                  <a:pt x="565912" y="156463"/>
                </a:lnTo>
                <a:lnTo>
                  <a:pt x="1365885" y="156210"/>
                </a:lnTo>
                <a:close/>
              </a:path>
              <a:path w="1600200" h="1066800">
                <a:moveTo>
                  <a:pt x="1365884" y="910336"/>
                </a:moveTo>
                <a:lnTo>
                  <a:pt x="1034288" y="910336"/>
                </a:lnTo>
                <a:lnTo>
                  <a:pt x="1365885" y="910589"/>
                </a:lnTo>
                <a:lnTo>
                  <a:pt x="1365884" y="910336"/>
                </a:lnTo>
                <a:close/>
              </a:path>
              <a:path w="1600200" h="1066800">
                <a:moveTo>
                  <a:pt x="800100" y="0"/>
                </a:moveTo>
                <a:lnTo>
                  <a:pt x="565912" y="156463"/>
                </a:lnTo>
                <a:lnTo>
                  <a:pt x="1034288" y="156463"/>
                </a:lnTo>
                <a:lnTo>
                  <a:pt x="800100" y="0"/>
                </a:lnTo>
                <a:close/>
              </a:path>
            </a:pathLst>
          </a:custGeom>
          <a:solidFill>
            <a:srgbClr val="996600">
              <a:alpha val="2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45229" y="4080636"/>
            <a:ext cx="165163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 marR="5080" indent="-32384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Pricing</a:t>
            </a:r>
            <a:r>
              <a:rPr sz="1500" b="1" spc="-1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procedure  </a:t>
            </a:r>
            <a:r>
              <a:rPr sz="1500" b="1" dirty="0">
                <a:latin typeface="Arial"/>
                <a:cs typeface="Arial"/>
              </a:rPr>
              <a:t>determination</a:t>
            </a:r>
            <a:r>
              <a:rPr sz="1500" b="1" spc="-1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2890" y="4537836"/>
            <a:ext cx="99695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free</a:t>
            </a:r>
            <a:r>
              <a:rPr sz="1500" b="1" spc="-114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goods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5000" y="3581400"/>
            <a:ext cx="3124200" cy="2590800"/>
          </a:xfrm>
          <a:custGeom>
            <a:avLst/>
            <a:gdLst/>
            <a:ahLst/>
            <a:cxnLst/>
            <a:rect l="l" t="t" r="r" b="b"/>
            <a:pathLst>
              <a:path w="3124200" h="2590800">
                <a:moveTo>
                  <a:pt x="2343150" y="0"/>
                </a:moveTo>
                <a:lnTo>
                  <a:pt x="781050" y="0"/>
                </a:lnTo>
                <a:lnTo>
                  <a:pt x="0" y="1295400"/>
                </a:lnTo>
                <a:lnTo>
                  <a:pt x="781050" y="2590800"/>
                </a:lnTo>
                <a:lnTo>
                  <a:pt x="2343150" y="2590800"/>
                </a:lnTo>
                <a:lnTo>
                  <a:pt x="3124200" y="1295400"/>
                </a:lnTo>
                <a:lnTo>
                  <a:pt x="2343150" y="0"/>
                </a:lnTo>
                <a:close/>
              </a:path>
            </a:pathLst>
          </a:custGeom>
          <a:solidFill>
            <a:srgbClr val="003399">
              <a:alpha val="1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00" y="3581400"/>
            <a:ext cx="3124200" cy="2590800"/>
          </a:xfrm>
          <a:custGeom>
            <a:avLst/>
            <a:gdLst/>
            <a:ahLst/>
            <a:cxnLst/>
            <a:rect l="l" t="t" r="r" b="b"/>
            <a:pathLst>
              <a:path w="3124200" h="2590800">
                <a:moveTo>
                  <a:pt x="0" y="1295400"/>
                </a:moveTo>
                <a:lnTo>
                  <a:pt x="781050" y="0"/>
                </a:lnTo>
                <a:lnTo>
                  <a:pt x="2343150" y="0"/>
                </a:lnTo>
                <a:lnTo>
                  <a:pt x="3124200" y="1295400"/>
                </a:lnTo>
                <a:lnTo>
                  <a:pt x="2343150" y="2590800"/>
                </a:lnTo>
                <a:lnTo>
                  <a:pt x="781050" y="2590800"/>
                </a:lnTo>
                <a:lnTo>
                  <a:pt x="0" y="129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7000" y="3581400"/>
            <a:ext cx="1600200" cy="2590800"/>
          </a:xfrm>
          <a:custGeom>
            <a:avLst/>
            <a:gdLst/>
            <a:ahLst/>
            <a:cxnLst/>
            <a:rect l="l" t="t" r="r" b="b"/>
            <a:pathLst>
              <a:path w="1600200" h="2590800">
                <a:moveTo>
                  <a:pt x="0" y="2590800"/>
                </a:moveTo>
                <a:lnTo>
                  <a:pt x="1600200" y="2590800"/>
                </a:lnTo>
                <a:lnTo>
                  <a:pt x="16002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solidFill>
            <a:srgbClr val="000000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80428" y="3593845"/>
            <a:ext cx="16325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Free </a:t>
            </a: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goods</a:t>
            </a:r>
            <a:r>
              <a:rPr sz="1400" b="1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Pricing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0428" y="3807205"/>
            <a:ext cx="1508760" cy="2163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8425">
              <a:lnSpc>
                <a:spcPct val="100000"/>
              </a:lnSpc>
            </a:pP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Procedure  Determination</a:t>
            </a:r>
            <a:r>
              <a:rPr sz="1400" b="1" spc="-9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is 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dependent</a:t>
            </a:r>
            <a:r>
              <a:rPr sz="1400" b="1" spc="-1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  <a:p>
            <a:pPr marL="368935" indent="-127635">
              <a:lnSpc>
                <a:spcPct val="100000"/>
              </a:lnSpc>
              <a:spcBef>
                <a:spcPts val="140"/>
              </a:spcBef>
              <a:buFont typeface="Wingdings"/>
              <a:buChar char=""/>
              <a:tabLst>
                <a:tab pos="369570" algn="l"/>
              </a:tabLst>
            </a:pPr>
            <a:r>
              <a:rPr sz="1400" b="1" dirty="0">
                <a:latin typeface="Arial"/>
                <a:cs typeface="Arial"/>
              </a:rPr>
              <a:t>Sales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org</a:t>
            </a:r>
            <a:endParaRPr sz="1400">
              <a:latin typeface="Arial"/>
              <a:cs typeface="Arial"/>
            </a:endParaRPr>
          </a:p>
          <a:p>
            <a:pPr marL="368935" indent="-127635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369570" algn="l"/>
              </a:tabLst>
            </a:pPr>
            <a:r>
              <a:rPr sz="1400" b="1" dirty="0">
                <a:latin typeface="Arial"/>
                <a:cs typeface="Arial"/>
              </a:rPr>
              <a:t>D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chnl.</a:t>
            </a:r>
            <a:endParaRPr sz="1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Wingdings"/>
                <a:cs typeface="Wingdings"/>
              </a:rPr>
              <a:t></a:t>
            </a:r>
            <a:r>
              <a:rPr sz="1400" b="1" spc="-5" dirty="0">
                <a:latin typeface="Arial"/>
                <a:cs typeface="Arial"/>
              </a:rPr>
              <a:t>Division</a:t>
            </a:r>
            <a:endParaRPr sz="1400">
              <a:latin typeface="Arial"/>
              <a:cs typeface="Arial"/>
            </a:endParaRPr>
          </a:p>
          <a:p>
            <a:pPr marL="368935" indent="-127635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369570" algn="l"/>
              </a:tabLst>
            </a:pPr>
            <a:r>
              <a:rPr sz="1400" b="1" spc="-5" dirty="0">
                <a:latin typeface="Arial"/>
                <a:cs typeface="Arial"/>
              </a:rPr>
              <a:t>Doc. </a:t>
            </a:r>
            <a:r>
              <a:rPr sz="1400" b="1" dirty="0">
                <a:latin typeface="Arial"/>
                <a:cs typeface="Arial"/>
              </a:rPr>
              <a:t>Pri.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Pro.</a:t>
            </a:r>
            <a:endParaRPr sz="1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Wingdings"/>
                <a:cs typeface="Wingdings"/>
              </a:rPr>
              <a:t></a:t>
            </a:r>
            <a:r>
              <a:rPr sz="1400" b="1" spc="-5" dirty="0">
                <a:latin typeface="Arial"/>
                <a:cs typeface="Arial"/>
              </a:rPr>
              <a:t>Cust. </a:t>
            </a:r>
            <a:r>
              <a:rPr sz="1400" b="1" dirty="0">
                <a:latin typeface="Arial"/>
                <a:cs typeface="Arial"/>
              </a:rPr>
              <a:t>Pri.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34147"/>
          </a:xfrm>
          <a:prstGeom prst="rect">
            <a:avLst/>
          </a:prstGeom>
        </p:spPr>
        <p:txBody>
          <a:bodyPr vert="horz" wrap="square" lIns="0" tIns="14033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Determine Item Categories for Free</a:t>
            </a:r>
            <a:r>
              <a:rPr sz="3200" spc="-135" dirty="0"/>
              <a:t> </a:t>
            </a:r>
            <a:r>
              <a:rPr sz="3200" dirty="0"/>
              <a:t>Goods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5708176"/>
            <a:ext cx="717169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IMG </a:t>
            </a:r>
            <a:r>
              <a:rPr sz="2000" b="1" dirty="0">
                <a:latin typeface="Arial"/>
                <a:cs typeface="Arial"/>
              </a:rPr>
              <a:t>&gt; SD &gt; Basic Functions &gt; Free goods &gt; Determine</a:t>
            </a:r>
            <a:r>
              <a:rPr sz="2000" b="1" spc="-2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item  categories for free goods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items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" y="990600"/>
            <a:ext cx="8686800" cy="12954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320040" marR="462915" algn="just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Item </a:t>
            </a:r>
            <a:r>
              <a:rPr sz="1600" b="1" dirty="0">
                <a:latin typeface="Arial"/>
                <a:cs typeface="Arial"/>
              </a:rPr>
              <a:t>Category </a:t>
            </a:r>
            <a:r>
              <a:rPr sz="1600" b="1" spc="-5" dirty="0">
                <a:latin typeface="Arial"/>
                <a:cs typeface="Arial"/>
              </a:rPr>
              <a:t>for Free </a:t>
            </a:r>
            <a:r>
              <a:rPr sz="1600" b="1" spc="-10" dirty="0">
                <a:latin typeface="Arial"/>
                <a:cs typeface="Arial"/>
              </a:rPr>
              <a:t>Goods </a:t>
            </a:r>
            <a:r>
              <a:rPr sz="1600" b="1" spc="-5" dirty="0">
                <a:latin typeface="Arial"/>
                <a:cs typeface="Arial"/>
              </a:rPr>
              <a:t>(standard </a:t>
            </a:r>
            <a:r>
              <a:rPr sz="1600" b="1" spc="-30" dirty="0">
                <a:latin typeface="Arial"/>
                <a:cs typeface="Arial"/>
              </a:rPr>
              <a:t>TANN) </a:t>
            </a:r>
            <a:r>
              <a:rPr sz="1600" b="1" spc="-5" dirty="0">
                <a:latin typeface="Arial"/>
                <a:cs typeface="Arial"/>
              </a:rPr>
              <a:t>is determined as </a:t>
            </a:r>
            <a:r>
              <a:rPr sz="1600" b="1" spc="-10" dirty="0">
                <a:latin typeface="Arial"/>
                <a:cs typeface="Arial"/>
              </a:rPr>
              <a:t>below. </a:t>
            </a:r>
            <a:r>
              <a:rPr sz="1600" b="1" spc="-5" dirty="0">
                <a:latin typeface="Arial"/>
                <a:cs typeface="Arial"/>
              </a:rPr>
              <a:t>The  determination combination has Usage as FREE and a Higher </a:t>
            </a:r>
            <a:r>
              <a:rPr sz="1600" b="1" spc="-10" dirty="0">
                <a:latin typeface="Arial"/>
                <a:cs typeface="Arial"/>
              </a:rPr>
              <a:t>Level </a:t>
            </a:r>
            <a:r>
              <a:rPr sz="1600" b="1" dirty="0">
                <a:latin typeface="Arial"/>
                <a:cs typeface="Arial"/>
              </a:rPr>
              <a:t>Item  </a:t>
            </a:r>
            <a:r>
              <a:rPr sz="1600" b="1" spc="-5" dirty="0">
                <a:latin typeface="Arial"/>
                <a:cs typeface="Arial"/>
              </a:rPr>
              <a:t>Category as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65" dirty="0">
                <a:latin typeface="Arial"/>
                <a:cs typeface="Arial"/>
              </a:rPr>
              <a:t>TAN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514600"/>
            <a:ext cx="39624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2500248"/>
            <a:ext cx="3990975" cy="2771775"/>
          </a:xfrm>
          <a:custGeom>
            <a:avLst/>
            <a:gdLst/>
            <a:ahLst/>
            <a:cxnLst/>
            <a:rect l="l" t="t" r="r" b="b"/>
            <a:pathLst>
              <a:path w="3990975" h="2771775">
                <a:moveTo>
                  <a:pt x="0" y="2771775"/>
                </a:moveTo>
                <a:lnTo>
                  <a:pt x="3990975" y="2771775"/>
                </a:lnTo>
                <a:lnTo>
                  <a:pt x="3990975" y="0"/>
                </a:lnTo>
                <a:lnTo>
                  <a:pt x="0" y="0"/>
                </a:lnTo>
                <a:lnTo>
                  <a:pt x="0" y="27717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3962400"/>
            <a:ext cx="2362200" cy="228600"/>
          </a:xfrm>
          <a:custGeom>
            <a:avLst/>
            <a:gdLst/>
            <a:ahLst/>
            <a:cxnLst/>
            <a:rect l="l" t="t" r="r" b="b"/>
            <a:pathLst>
              <a:path w="2362200" h="228600">
                <a:moveTo>
                  <a:pt x="0" y="228600"/>
                </a:moveTo>
                <a:lnTo>
                  <a:pt x="2362200" y="228600"/>
                </a:lnTo>
                <a:lnTo>
                  <a:pt x="2362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0" y="2492248"/>
            <a:ext cx="4191000" cy="183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7648" y="2478023"/>
            <a:ext cx="4219575" cy="1865630"/>
          </a:xfrm>
          <a:custGeom>
            <a:avLst/>
            <a:gdLst/>
            <a:ahLst/>
            <a:cxnLst/>
            <a:rect l="l" t="t" r="r" b="b"/>
            <a:pathLst>
              <a:path w="4219575" h="1865629">
                <a:moveTo>
                  <a:pt x="0" y="1865376"/>
                </a:moveTo>
                <a:lnTo>
                  <a:pt x="4219575" y="1865376"/>
                </a:lnTo>
                <a:lnTo>
                  <a:pt x="4219575" y="0"/>
                </a:lnTo>
                <a:lnTo>
                  <a:pt x="0" y="0"/>
                </a:lnTo>
                <a:lnTo>
                  <a:pt x="0" y="186537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07861" y="3962400"/>
            <a:ext cx="164465" cy="236854"/>
          </a:xfrm>
          <a:custGeom>
            <a:avLst/>
            <a:gdLst/>
            <a:ahLst/>
            <a:cxnLst/>
            <a:rect l="l" t="t" r="r" b="b"/>
            <a:pathLst>
              <a:path w="164464" h="236854">
                <a:moveTo>
                  <a:pt x="104901" y="63373"/>
                </a:moveTo>
                <a:lnTo>
                  <a:pt x="0" y="220725"/>
                </a:lnTo>
                <a:lnTo>
                  <a:pt x="23875" y="236474"/>
                </a:lnTo>
                <a:lnTo>
                  <a:pt x="128680" y="79267"/>
                </a:lnTo>
                <a:lnTo>
                  <a:pt x="104901" y="63373"/>
                </a:lnTo>
                <a:close/>
              </a:path>
              <a:path w="164464" h="236854">
                <a:moveTo>
                  <a:pt x="157866" y="51562"/>
                </a:moveTo>
                <a:lnTo>
                  <a:pt x="112775" y="51562"/>
                </a:lnTo>
                <a:lnTo>
                  <a:pt x="136651" y="67310"/>
                </a:lnTo>
                <a:lnTo>
                  <a:pt x="128680" y="79267"/>
                </a:lnTo>
                <a:lnTo>
                  <a:pt x="152400" y="95123"/>
                </a:lnTo>
                <a:lnTo>
                  <a:pt x="157866" y="51562"/>
                </a:lnTo>
                <a:close/>
              </a:path>
              <a:path w="164464" h="236854">
                <a:moveTo>
                  <a:pt x="112775" y="51562"/>
                </a:moveTo>
                <a:lnTo>
                  <a:pt x="104901" y="63373"/>
                </a:lnTo>
                <a:lnTo>
                  <a:pt x="128680" y="79267"/>
                </a:lnTo>
                <a:lnTo>
                  <a:pt x="136651" y="67310"/>
                </a:lnTo>
                <a:lnTo>
                  <a:pt x="112775" y="51562"/>
                </a:lnTo>
                <a:close/>
              </a:path>
              <a:path w="164464" h="236854">
                <a:moveTo>
                  <a:pt x="164337" y="0"/>
                </a:moveTo>
                <a:lnTo>
                  <a:pt x="81152" y="47498"/>
                </a:lnTo>
                <a:lnTo>
                  <a:pt x="104901" y="63373"/>
                </a:lnTo>
                <a:lnTo>
                  <a:pt x="112775" y="51562"/>
                </a:lnTo>
                <a:lnTo>
                  <a:pt x="157866" y="51562"/>
                </a:lnTo>
                <a:lnTo>
                  <a:pt x="164337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0" y="3886200"/>
            <a:ext cx="2362200" cy="228600"/>
          </a:xfrm>
          <a:custGeom>
            <a:avLst/>
            <a:gdLst/>
            <a:ahLst/>
            <a:cxnLst/>
            <a:rect l="l" t="t" r="r" b="b"/>
            <a:pathLst>
              <a:path w="2362200" h="228600">
                <a:moveTo>
                  <a:pt x="0" y="228600"/>
                </a:moveTo>
                <a:lnTo>
                  <a:pt x="2362200" y="228600"/>
                </a:lnTo>
                <a:lnTo>
                  <a:pt x="23622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96" y="271590"/>
            <a:ext cx="73253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Control Free Goods</a:t>
            </a:r>
            <a:r>
              <a:rPr sz="3200" spc="-95" dirty="0"/>
              <a:t> </a:t>
            </a:r>
            <a:r>
              <a:rPr sz="3200" dirty="0"/>
              <a:t>Pricing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243075"/>
            <a:ext cx="7924800" cy="447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9112" y="1228788"/>
            <a:ext cx="7953375" cy="4500880"/>
          </a:xfrm>
          <a:custGeom>
            <a:avLst/>
            <a:gdLst/>
            <a:ahLst/>
            <a:cxnLst/>
            <a:rect l="l" t="t" r="r" b="b"/>
            <a:pathLst>
              <a:path w="7953375" h="4500880">
                <a:moveTo>
                  <a:pt x="0" y="4500499"/>
                </a:moveTo>
                <a:lnTo>
                  <a:pt x="7953375" y="4500499"/>
                </a:lnTo>
                <a:lnTo>
                  <a:pt x="7953375" y="0"/>
                </a:lnTo>
                <a:lnTo>
                  <a:pt x="0" y="0"/>
                </a:lnTo>
                <a:lnTo>
                  <a:pt x="0" y="450049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800" y="3733800"/>
            <a:ext cx="2390775" cy="1952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3720972"/>
            <a:ext cx="1835150" cy="927735"/>
          </a:xfrm>
          <a:custGeom>
            <a:avLst/>
            <a:gdLst/>
            <a:ahLst/>
            <a:cxnLst/>
            <a:rect l="l" t="t" r="r" b="b"/>
            <a:pathLst>
              <a:path w="1835150" h="927735">
                <a:moveTo>
                  <a:pt x="57530" y="850519"/>
                </a:moveTo>
                <a:lnTo>
                  <a:pt x="0" y="927226"/>
                </a:lnTo>
                <a:lnTo>
                  <a:pt x="95885" y="927226"/>
                </a:lnTo>
                <a:lnTo>
                  <a:pt x="86296" y="908050"/>
                </a:lnTo>
                <a:lnTo>
                  <a:pt x="70230" y="908050"/>
                </a:lnTo>
                <a:lnTo>
                  <a:pt x="57530" y="882522"/>
                </a:lnTo>
                <a:lnTo>
                  <a:pt x="70332" y="876121"/>
                </a:lnTo>
                <a:lnTo>
                  <a:pt x="57530" y="850519"/>
                </a:lnTo>
                <a:close/>
              </a:path>
              <a:path w="1835150" h="927735">
                <a:moveTo>
                  <a:pt x="70332" y="876121"/>
                </a:moveTo>
                <a:lnTo>
                  <a:pt x="57530" y="882522"/>
                </a:lnTo>
                <a:lnTo>
                  <a:pt x="70230" y="908050"/>
                </a:lnTo>
                <a:lnTo>
                  <a:pt x="83083" y="901624"/>
                </a:lnTo>
                <a:lnTo>
                  <a:pt x="70332" y="876121"/>
                </a:lnTo>
                <a:close/>
              </a:path>
              <a:path w="1835150" h="927735">
                <a:moveTo>
                  <a:pt x="83083" y="901624"/>
                </a:moveTo>
                <a:lnTo>
                  <a:pt x="70230" y="908050"/>
                </a:lnTo>
                <a:lnTo>
                  <a:pt x="86296" y="908050"/>
                </a:lnTo>
                <a:lnTo>
                  <a:pt x="83083" y="901624"/>
                </a:lnTo>
                <a:close/>
              </a:path>
              <a:path w="1835150" h="927735">
                <a:moveTo>
                  <a:pt x="1822450" y="0"/>
                </a:moveTo>
                <a:lnTo>
                  <a:pt x="70332" y="876121"/>
                </a:lnTo>
                <a:lnTo>
                  <a:pt x="83083" y="901624"/>
                </a:lnTo>
                <a:lnTo>
                  <a:pt x="1835150" y="25653"/>
                </a:lnTo>
                <a:lnTo>
                  <a:pt x="1822450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96810" y="3653028"/>
            <a:ext cx="332105" cy="919480"/>
          </a:xfrm>
          <a:custGeom>
            <a:avLst/>
            <a:gdLst/>
            <a:ahLst/>
            <a:cxnLst/>
            <a:rect l="l" t="t" r="r" b="b"/>
            <a:pathLst>
              <a:path w="332104" h="919479">
                <a:moveTo>
                  <a:pt x="0" y="824103"/>
                </a:moveTo>
                <a:lnTo>
                  <a:pt x="13589" y="918972"/>
                </a:lnTo>
                <a:lnTo>
                  <a:pt x="76835" y="855726"/>
                </a:lnTo>
                <a:lnTo>
                  <a:pt x="49784" y="855726"/>
                </a:lnTo>
                <a:lnTo>
                  <a:pt x="22606" y="846709"/>
                </a:lnTo>
                <a:lnTo>
                  <a:pt x="27135" y="833119"/>
                </a:lnTo>
                <a:lnTo>
                  <a:pt x="0" y="824103"/>
                </a:lnTo>
                <a:close/>
              </a:path>
              <a:path w="332104" h="919479">
                <a:moveTo>
                  <a:pt x="27135" y="833119"/>
                </a:moveTo>
                <a:lnTo>
                  <a:pt x="22606" y="846709"/>
                </a:lnTo>
                <a:lnTo>
                  <a:pt x="49784" y="855726"/>
                </a:lnTo>
                <a:lnTo>
                  <a:pt x="54309" y="842149"/>
                </a:lnTo>
                <a:lnTo>
                  <a:pt x="27135" y="833119"/>
                </a:lnTo>
                <a:close/>
              </a:path>
              <a:path w="332104" h="919479">
                <a:moveTo>
                  <a:pt x="54309" y="842149"/>
                </a:moveTo>
                <a:lnTo>
                  <a:pt x="49784" y="855726"/>
                </a:lnTo>
                <a:lnTo>
                  <a:pt x="76835" y="855726"/>
                </a:lnTo>
                <a:lnTo>
                  <a:pt x="81407" y="851154"/>
                </a:lnTo>
                <a:lnTo>
                  <a:pt x="54309" y="842149"/>
                </a:lnTo>
                <a:close/>
              </a:path>
              <a:path w="332104" h="919479">
                <a:moveTo>
                  <a:pt x="304800" y="0"/>
                </a:moveTo>
                <a:lnTo>
                  <a:pt x="27135" y="833119"/>
                </a:lnTo>
                <a:lnTo>
                  <a:pt x="54309" y="842149"/>
                </a:lnTo>
                <a:lnTo>
                  <a:pt x="331978" y="9144"/>
                </a:lnTo>
                <a:lnTo>
                  <a:pt x="304800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6200" y="4772025"/>
            <a:ext cx="1447800" cy="942975"/>
          </a:xfrm>
          <a:custGeom>
            <a:avLst/>
            <a:gdLst/>
            <a:ahLst/>
            <a:cxnLst/>
            <a:rect l="l" t="t" r="r" b="b"/>
            <a:pathLst>
              <a:path w="1447800" h="942975">
                <a:moveTo>
                  <a:pt x="0" y="942975"/>
                </a:moveTo>
                <a:lnTo>
                  <a:pt x="1447800" y="942975"/>
                </a:lnTo>
                <a:lnTo>
                  <a:pt x="1447800" y="0"/>
                </a:lnTo>
                <a:lnTo>
                  <a:pt x="0" y="0"/>
                </a:lnTo>
                <a:lnTo>
                  <a:pt x="0" y="942975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8340" y="4813045"/>
            <a:ext cx="8338184" cy="169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99934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Pricing for  </a:t>
            </a:r>
            <a:r>
              <a:rPr sz="1400" spc="-5" dirty="0">
                <a:latin typeface="Arial"/>
                <a:cs typeface="Arial"/>
              </a:rPr>
              <a:t>Inclusive Free  </a:t>
            </a:r>
            <a:r>
              <a:rPr sz="1400" dirty="0">
                <a:latin typeface="Arial"/>
                <a:cs typeface="Arial"/>
              </a:rPr>
              <a:t>Goods </a:t>
            </a:r>
            <a:r>
              <a:rPr sz="1400" spc="-5" dirty="0">
                <a:latin typeface="Arial"/>
                <a:cs typeface="Arial"/>
              </a:rPr>
              <a:t>without  </a:t>
            </a:r>
            <a:r>
              <a:rPr sz="1400" dirty="0">
                <a:latin typeface="Arial"/>
                <a:cs typeface="Arial"/>
              </a:rPr>
              <a:t>item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generation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156591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IMG </a:t>
            </a:r>
            <a:r>
              <a:rPr sz="2000" b="1" dirty="0">
                <a:latin typeface="Arial"/>
                <a:cs typeface="Arial"/>
              </a:rPr>
              <a:t>&gt; SD &gt; Basic Functions &gt; Free goods &gt; Control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free  goods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pricing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1400" y="2317750"/>
            <a:ext cx="1752599" cy="1035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6800" y="1136650"/>
            <a:ext cx="1676400" cy="1044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5400" y="1828800"/>
            <a:ext cx="1381125" cy="1229995"/>
          </a:xfrm>
          <a:custGeom>
            <a:avLst/>
            <a:gdLst/>
            <a:ahLst/>
            <a:cxnLst/>
            <a:rect l="l" t="t" r="r" b="b"/>
            <a:pathLst>
              <a:path w="1381125" h="1229995">
                <a:moveTo>
                  <a:pt x="73535" y="46314"/>
                </a:moveTo>
                <a:lnTo>
                  <a:pt x="54586" y="67627"/>
                </a:lnTo>
                <a:lnTo>
                  <a:pt x="1362075" y="1229867"/>
                </a:lnTo>
                <a:lnTo>
                  <a:pt x="1381125" y="1208532"/>
                </a:lnTo>
                <a:lnTo>
                  <a:pt x="73535" y="46314"/>
                </a:lnTo>
                <a:close/>
              </a:path>
              <a:path w="1381125" h="1229995">
                <a:moveTo>
                  <a:pt x="0" y="0"/>
                </a:moveTo>
                <a:lnTo>
                  <a:pt x="35560" y="89026"/>
                </a:lnTo>
                <a:lnTo>
                  <a:pt x="54586" y="67627"/>
                </a:lnTo>
                <a:lnTo>
                  <a:pt x="43941" y="58165"/>
                </a:lnTo>
                <a:lnTo>
                  <a:pt x="62864" y="36829"/>
                </a:lnTo>
                <a:lnTo>
                  <a:pt x="81968" y="36829"/>
                </a:lnTo>
                <a:lnTo>
                  <a:pt x="92583" y="24891"/>
                </a:lnTo>
                <a:lnTo>
                  <a:pt x="0" y="0"/>
                </a:lnTo>
                <a:close/>
              </a:path>
              <a:path w="1381125" h="1229995">
                <a:moveTo>
                  <a:pt x="62864" y="36829"/>
                </a:moveTo>
                <a:lnTo>
                  <a:pt x="43941" y="58165"/>
                </a:lnTo>
                <a:lnTo>
                  <a:pt x="54586" y="67627"/>
                </a:lnTo>
                <a:lnTo>
                  <a:pt x="73535" y="46314"/>
                </a:lnTo>
                <a:lnTo>
                  <a:pt x="62864" y="36829"/>
                </a:lnTo>
                <a:close/>
              </a:path>
              <a:path w="1381125" h="1229995">
                <a:moveTo>
                  <a:pt x="81968" y="36829"/>
                </a:moveTo>
                <a:lnTo>
                  <a:pt x="62864" y="36829"/>
                </a:lnTo>
                <a:lnTo>
                  <a:pt x="73535" y="46314"/>
                </a:lnTo>
                <a:lnTo>
                  <a:pt x="81968" y="36829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03769" y="2819400"/>
            <a:ext cx="240029" cy="313690"/>
          </a:xfrm>
          <a:custGeom>
            <a:avLst/>
            <a:gdLst/>
            <a:ahLst/>
            <a:cxnLst/>
            <a:rect l="l" t="t" r="r" b="b"/>
            <a:pathLst>
              <a:path w="240029" h="313689">
                <a:moveTo>
                  <a:pt x="177126" y="59914"/>
                </a:moveTo>
                <a:lnTo>
                  <a:pt x="0" y="296163"/>
                </a:lnTo>
                <a:lnTo>
                  <a:pt x="22859" y="313309"/>
                </a:lnTo>
                <a:lnTo>
                  <a:pt x="199986" y="77059"/>
                </a:lnTo>
                <a:lnTo>
                  <a:pt x="177126" y="59914"/>
                </a:lnTo>
                <a:close/>
              </a:path>
              <a:path w="240029" h="313689">
                <a:moveTo>
                  <a:pt x="231203" y="48513"/>
                </a:moveTo>
                <a:lnTo>
                  <a:pt x="185674" y="48513"/>
                </a:lnTo>
                <a:lnTo>
                  <a:pt x="208533" y="65659"/>
                </a:lnTo>
                <a:lnTo>
                  <a:pt x="199986" y="77059"/>
                </a:lnTo>
                <a:lnTo>
                  <a:pt x="222884" y="94234"/>
                </a:lnTo>
                <a:lnTo>
                  <a:pt x="231203" y="48513"/>
                </a:lnTo>
                <a:close/>
              </a:path>
              <a:path w="240029" h="313689">
                <a:moveTo>
                  <a:pt x="185674" y="48513"/>
                </a:moveTo>
                <a:lnTo>
                  <a:pt x="177126" y="59914"/>
                </a:lnTo>
                <a:lnTo>
                  <a:pt x="199986" y="77059"/>
                </a:lnTo>
                <a:lnTo>
                  <a:pt x="208533" y="65659"/>
                </a:lnTo>
                <a:lnTo>
                  <a:pt x="185674" y="48513"/>
                </a:lnTo>
                <a:close/>
              </a:path>
              <a:path w="240029" h="313689">
                <a:moveTo>
                  <a:pt x="240029" y="0"/>
                </a:moveTo>
                <a:lnTo>
                  <a:pt x="154304" y="42799"/>
                </a:lnTo>
                <a:lnTo>
                  <a:pt x="177126" y="59914"/>
                </a:lnTo>
                <a:lnTo>
                  <a:pt x="185674" y="48513"/>
                </a:lnTo>
                <a:lnTo>
                  <a:pt x="231203" y="48513"/>
                </a:lnTo>
                <a:lnTo>
                  <a:pt x="240029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9400" y="3048000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685800"/>
                </a:moveTo>
                <a:lnTo>
                  <a:pt x="1295400" y="685800"/>
                </a:lnTo>
                <a:lnTo>
                  <a:pt x="1295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28575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70329"/>
            <a:ext cx="9156700" cy="645817"/>
          </a:xfrm>
          <a:prstGeom prst="rect">
            <a:avLst/>
          </a:prstGeom>
        </p:spPr>
        <p:txBody>
          <a:bodyPr vert="horz" wrap="square" lIns="0" tIns="151891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Maintain Copy</a:t>
            </a:r>
            <a:r>
              <a:rPr sz="3200" spc="-95" dirty="0"/>
              <a:t> </a:t>
            </a:r>
            <a:r>
              <a:rPr sz="320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6106159"/>
            <a:ext cx="668909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Free </a:t>
            </a:r>
            <a:r>
              <a:rPr sz="1600" b="1" spc="-10" dirty="0">
                <a:latin typeface="Arial"/>
                <a:cs typeface="Arial"/>
              </a:rPr>
              <a:t>goods </a:t>
            </a:r>
            <a:r>
              <a:rPr sz="1600" b="1" spc="-5" dirty="0">
                <a:latin typeface="Arial"/>
                <a:cs typeface="Arial"/>
              </a:rPr>
              <a:t>&gt; Maintain </a:t>
            </a:r>
            <a:r>
              <a:rPr sz="1600" b="1" spc="-10" dirty="0">
                <a:latin typeface="Arial"/>
                <a:cs typeface="Arial"/>
              </a:rPr>
              <a:t>copying</a:t>
            </a:r>
            <a:r>
              <a:rPr sz="1600" b="1" spc="2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194942"/>
            <a:ext cx="8224520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700" b="1" spc="-15" dirty="0">
                <a:latin typeface="Arial"/>
                <a:cs typeface="Arial"/>
              </a:rPr>
              <a:t>We </a:t>
            </a:r>
            <a:r>
              <a:rPr sz="1700" b="1" spc="-5" dirty="0">
                <a:latin typeface="Arial"/>
                <a:cs typeface="Arial"/>
              </a:rPr>
              <a:t>maintain the copy controls at </a:t>
            </a:r>
            <a:r>
              <a:rPr sz="1700" b="1" dirty="0">
                <a:latin typeface="Arial"/>
                <a:cs typeface="Arial"/>
              </a:rPr>
              <a:t>item </a:t>
            </a:r>
            <a:r>
              <a:rPr sz="1700" b="1" spc="-5" dirty="0">
                <a:latin typeface="Arial"/>
                <a:cs typeface="Arial"/>
              </a:rPr>
              <a:t>category level. </a:t>
            </a:r>
            <a:r>
              <a:rPr sz="1700" b="1" spc="-10" dirty="0">
                <a:latin typeface="Arial"/>
                <a:cs typeface="Arial"/>
              </a:rPr>
              <a:t>The </a:t>
            </a:r>
            <a:r>
              <a:rPr sz="1700" b="1" spc="-5" dirty="0">
                <a:latin typeface="Arial"/>
                <a:cs typeface="Arial"/>
              </a:rPr>
              <a:t>control </a:t>
            </a:r>
            <a:r>
              <a:rPr sz="1700" b="1" spc="5" dirty="0">
                <a:latin typeface="Arial"/>
                <a:cs typeface="Arial"/>
              </a:rPr>
              <a:t>with </a:t>
            </a:r>
            <a:r>
              <a:rPr sz="1700" b="1" spc="-5" dirty="0">
                <a:latin typeface="Arial"/>
                <a:cs typeface="Arial"/>
              </a:rPr>
              <a:t>the 'Structure/  NewFreeGoods' </a:t>
            </a:r>
            <a:r>
              <a:rPr sz="1700" b="1" dirty="0">
                <a:latin typeface="Arial"/>
                <a:cs typeface="Arial"/>
              </a:rPr>
              <a:t>field </a:t>
            </a:r>
            <a:r>
              <a:rPr sz="1700" b="1" spc="-5" dirty="0">
                <a:latin typeface="Arial"/>
                <a:cs typeface="Arial"/>
              </a:rPr>
              <a:t>is most relevant </a:t>
            </a:r>
            <a:r>
              <a:rPr sz="1700" b="1" dirty="0">
                <a:latin typeface="Arial"/>
                <a:cs typeface="Arial"/>
              </a:rPr>
              <a:t>for </a:t>
            </a:r>
            <a:r>
              <a:rPr sz="1700" b="1" spc="-5" dirty="0">
                <a:latin typeface="Arial"/>
                <a:cs typeface="Arial"/>
              </a:rPr>
              <a:t>free goods. Here </a:t>
            </a:r>
            <a:r>
              <a:rPr sz="1700" b="1" spc="10" dirty="0">
                <a:latin typeface="Arial"/>
                <a:cs typeface="Arial"/>
              </a:rPr>
              <a:t>we </a:t>
            </a:r>
            <a:r>
              <a:rPr sz="1700" b="1" spc="-5" dirty="0">
                <a:latin typeface="Arial"/>
                <a:cs typeface="Arial"/>
              </a:rPr>
              <a:t>can control </a:t>
            </a:r>
            <a:r>
              <a:rPr sz="1700" b="1" dirty="0">
                <a:latin typeface="Arial"/>
                <a:cs typeface="Arial"/>
              </a:rPr>
              <a:t>whether  </a:t>
            </a:r>
            <a:r>
              <a:rPr sz="1700" b="1" spc="-10" dirty="0">
                <a:latin typeface="Arial"/>
                <a:cs typeface="Arial"/>
              </a:rPr>
              <a:t>the </a:t>
            </a:r>
            <a:r>
              <a:rPr sz="1700" b="1" spc="-5" dirty="0">
                <a:latin typeface="Arial"/>
                <a:cs typeface="Arial"/>
              </a:rPr>
              <a:t>free goods should </a:t>
            </a:r>
            <a:r>
              <a:rPr sz="1700" b="1" dirty="0">
                <a:latin typeface="Arial"/>
                <a:cs typeface="Arial"/>
              </a:rPr>
              <a:t>also </a:t>
            </a:r>
            <a:r>
              <a:rPr sz="1700" b="1" spc="-5" dirty="0">
                <a:latin typeface="Arial"/>
                <a:cs typeface="Arial"/>
              </a:rPr>
              <a:t>be transferred </a:t>
            </a:r>
            <a:r>
              <a:rPr sz="1700" b="1" dirty="0">
                <a:latin typeface="Arial"/>
                <a:cs typeface="Arial"/>
              </a:rPr>
              <a:t>when </a:t>
            </a:r>
            <a:r>
              <a:rPr sz="1700" b="1" spc="-15" dirty="0">
                <a:latin typeface="Arial"/>
                <a:cs typeface="Arial"/>
              </a:rPr>
              <a:t>you </a:t>
            </a:r>
            <a:r>
              <a:rPr sz="1700" b="1" dirty="0">
                <a:latin typeface="Arial"/>
                <a:cs typeface="Arial"/>
              </a:rPr>
              <a:t>copy from </a:t>
            </a:r>
            <a:r>
              <a:rPr sz="1700" b="1" spc="-5" dirty="0">
                <a:latin typeface="Arial"/>
                <a:cs typeface="Arial"/>
              </a:rPr>
              <a:t>one order to </a:t>
            </a:r>
            <a:r>
              <a:rPr sz="1700" b="1" spc="-15" dirty="0">
                <a:latin typeface="Arial"/>
                <a:cs typeface="Arial"/>
              </a:rPr>
              <a:t>another,  </a:t>
            </a:r>
            <a:r>
              <a:rPr sz="1700" b="1" spc="-5" dirty="0">
                <a:latin typeface="Arial"/>
                <a:cs typeface="Arial"/>
              </a:rPr>
              <a:t>or </a:t>
            </a:r>
            <a:r>
              <a:rPr sz="1700" b="1" dirty="0">
                <a:latin typeface="Arial"/>
                <a:cs typeface="Arial"/>
              </a:rPr>
              <a:t>whether </a:t>
            </a:r>
            <a:r>
              <a:rPr sz="1700" b="1" spc="15" dirty="0">
                <a:latin typeface="Arial"/>
                <a:cs typeface="Arial"/>
              </a:rPr>
              <a:t>we </a:t>
            </a:r>
            <a:r>
              <a:rPr sz="1700" b="1" spc="-5" dirty="0">
                <a:latin typeface="Arial"/>
                <a:cs typeface="Arial"/>
              </a:rPr>
              <a:t>should re-determine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them.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2438400"/>
            <a:ext cx="6629400" cy="3590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6312" y="2424112"/>
            <a:ext cx="6657975" cy="3619500"/>
          </a:xfrm>
          <a:custGeom>
            <a:avLst/>
            <a:gdLst/>
            <a:ahLst/>
            <a:cxnLst/>
            <a:rect l="l" t="t" r="r" b="b"/>
            <a:pathLst>
              <a:path w="6657975" h="3619500">
                <a:moveTo>
                  <a:pt x="0" y="3619500"/>
                </a:moveTo>
                <a:lnTo>
                  <a:pt x="6657975" y="3619500"/>
                </a:lnTo>
                <a:lnTo>
                  <a:pt x="6657975" y="0"/>
                </a:lnTo>
                <a:lnTo>
                  <a:pt x="0" y="0"/>
                </a:lnTo>
                <a:lnTo>
                  <a:pt x="0" y="36195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600" y="5791200"/>
            <a:ext cx="2514600" cy="152400"/>
          </a:xfrm>
          <a:custGeom>
            <a:avLst/>
            <a:gdLst/>
            <a:ahLst/>
            <a:cxnLst/>
            <a:rect l="l" t="t" r="r" b="b"/>
            <a:pathLst>
              <a:path w="2514600" h="152400">
                <a:moveTo>
                  <a:pt x="0" y="152400"/>
                </a:moveTo>
                <a:lnTo>
                  <a:pt x="2514600" y="152400"/>
                </a:lnTo>
                <a:lnTo>
                  <a:pt x="2514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28575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Free Goods – Condition</a:t>
            </a:r>
            <a:r>
              <a:rPr sz="3200" spc="-70" dirty="0"/>
              <a:t> </a:t>
            </a:r>
            <a:r>
              <a:rPr sz="320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600200"/>
            <a:ext cx="74295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5312" y="1585849"/>
            <a:ext cx="7458075" cy="3533775"/>
          </a:xfrm>
          <a:custGeom>
            <a:avLst/>
            <a:gdLst/>
            <a:ahLst/>
            <a:cxnLst/>
            <a:rect l="l" t="t" r="r" b="b"/>
            <a:pathLst>
              <a:path w="7458075" h="3533775">
                <a:moveTo>
                  <a:pt x="0" y="3533775"/>
                </a:moveTo>
                <a:lnTo>
                  <a:pt x="7458075" y="3533775"/>
                </a:lnTo>
                <a:lnTo>
                  <a:pt x="7458075" y="0"/>
                </a:lnTo>
                <a:lnTo>
                  <a:pt x="0" y="0"/>
                </a:lnTo>
                <a:lnTo>
                  <a:pt x="0" y="35337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1600" y="1524000"/>
            <a:ext cx="3200400" cy="1622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1200" y="4953000"/>
            <a:ext cx="22860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76848" y="4938712"/>
            <a:ext cx="2314575" cy="1247775"/>
          </a:xfrm>
          <a:custGeom>
            <a:avLst/>
            <a:gdLst/>
            <a:ahLst/>
            <a:cxnLst/>
            <a:rect l="l" t="t" r="r" b="b"/>
            <a:pathLst>
              <a:path w="2314575" h="1247775">
                <a:moveTo>
                  <a:pt x="0" y="1247775"/>
                </a:moveTo>
                <a:lnTo>
                  <a:pt x="2314575" y="1247775"/>
                </a:lnTo>
                <a:lnTo>
                  <a:pt x="2314575" y="0"/>
                </a:lnTo>
                <a:lnTo>
                  <a:pt x="0" y="0"/>
                </a:lnTo>
                <a:lnTo>
                  <a:pt x="0" y="1247775"/>
                </a:lnTo>
                <a:close/>
              </a:path>
            </a:pathLst>
          </a:custGeom>
          <a:ln w="28575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3793" y="5296153"/>
            <a:ext cx="2920365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VBN1 – </a:t>
            </a:r>
            <a:r>
              <a:rPr sz="2000" spc="-5" dirty="0">
                <a:latin typeface="Times New Roman"/>
                <a:cs typeface="Times New Roman"/>
              </a:rPr>
              <a:t>Create </a:t>
            </a:r>
            <a:r>
              <a:rPr sz="2000" dirty="0">
                <a:latin typeface="Times New Roman"/>
                <a:cs typeface="Times New Roman"/>
              </a:rPr>
              <a:t>Free </a:t>
            </a:r>
            <a:r>
              <a:rPr sz="2000" spc="5" dirty="0">
                <a:latin typeface="Times New Roman"/>
                <a:cs typeface="Times New Roman"/>
              </a:rPr>
              <a:t>goods  </a:t>
            </a:r>
            <a:r>
              <a:rPr sz="2000" dirty="0">
                <a:latin typeface="Times New Roman"/>
                <a:cs typeface="Times New Roman"/>
              </a:rPr>
              <a:t>VBN2 – Change Free </a:t>
            </a:r>
            <a:r>
              <a:rPr sz="2000" spc="5" dirty="0">
                <a:latin typeface="Times New Roman"/>
                <a:cs typeface="Times New Roman"/>
              </a:rPr>
              <a:t>goods  </a:t>
            </a:r>
            <a:r>
              <a:rPr sz="2000" dirty="0">
                <a:latin typeface="Times New Roman"/>
                <a:cs typeface="Times New Roman"/>
              </a:rPr>
              <a:t>VBN3 – Display Free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goods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3800" y="3810000"/>
            <a:ext cx="1066800" cy="609600"/>
          </a:xfrm>
          <a:custGeom>
            <a:avLst/>
            <a:gdLst/>
            <a:ahLst/>
            <a:cxnLst/>
            <a:rect l="l" t="t" r="r" b="b"/>
            <a:pathLst>
              <a:path w="1066800" h="609600">
                <a:moveTo>
                  <a:pt x="0" y="304800"/>
                </a:moveTo>
                <a:lnTo>
                  <a:pt x="12300" y="239431"/>
                </a:lnTo>
                <a:lnTo>
                  <a:pt x="47467" y="178940"/>
                </a:lnTo>
                <a:lnTo>
                  <a:pt x="102900" y="124815"/>
                </a:lnTo>
                <a:lnTo>
                  <a:pt x="137403" y="100606"/>
                </a:lnTo>
                <a:lnTo>
                  <a:pt x="175998" y="78548"/>
                </a:lnTo>
                <a:lnTo>
                  <a:pt x="218358" y="58826"/>
                </a:lnTo>
                <a:lnTo>
                  <a:pt x="264159" y="41627"/>
                </a:lnTo>
                <a:lnTo>
                  <a:pt x="313077" y="27138"/>
                </a:lnTo>
                <a:lnTo>
                  <a:pt x="364784" y="15544"/>
                </a:lnTo>
                <a:lnTo>
                  <a:pt x="418957" y="7032"/>
                </a:lnTo>
                <a:lnTo>
                  <a:pt x="475271" y="1789"/>
                </a:lnTo>
                <a:lnTo>
                  <a:pt x="533400" y="0"/>
                </a:lnTo>
                <a:lnTo>
                  <a:pt x="591528" y="1789"/>
                </a:lnTo>
                <a:lnTo>
                  <a:pt x="647842" y="7032"/>
                </a:lnTo>
                <a:lnTo>
                  <a:pt x="702015" y="15544"/>
                </a:lnTo>
                <a:lnTo>
                  <a:pt x="753722" y="27138"/>
                </a:lnTo>
                <a:lnTo>
                  <a:pt x="802639" y="41627"/>
                </a:lnTo>
                <a:lnTo>
                  <a:pt x="848441" y="58826"/>
                </a:lnTo>
                <a:lnTo>
                  <a:pt x="890801" y="78548"/>
                </a:lnTo>
                <a:lnTo>
                  <a:pt x="929396" y="100606"/>
                </a:lnTo>
                <a:lnTo>
                  <a:pt x="963899" y="124815"/>
                </a:lnTo>
                <a:lnTo>
                  <a:pt x="993986" y="150988"/>
                </a:lnTo>
                <a:lnTo>
                  <a:pt x="1039611" y="208483"/>
                </a:lnTo>
                <a:lnTo>
                  <a:pt x="1063670" y="271599"/>
                </a:lnTo>
                <a:lnTo>
                  <a:pt x="1066800" y="304800"/>
                </a:lnTo>
                <a:lnTo>
                  <a:pt x="1063670" y="338000"/>
                </a:lnTo>
                <a:lnTo>
                  <a:pt x="1054499" y="370168"/>
                </a:lnTo>
                <a:lnTo>
                  <a:pt x="1019332" y="430659"/>
                </a:lnTo>
                <a:lnTo>
                  <a:pt x="963899" y="484784"/>
                </a:lnTo>
                <a:lnTo>
                  <a:pt x="929396" y="508993"/>
                </a:lnTo>
                <a:lnTo>
                  <a:pt x="890801" y="531051"/>
                </a:lnTo>
                <a:lnTo>
                  <a:pt x="848441" y="550773"/>
                </a:lnTo>
                <a:lnTo>
                  <a:pt x="802640" y="567972"/>
                </a:lnTo>
                <a:lnTo>
                  <a:pt x="753722" y="582461"/>
                </a:lnTo>
                <a:lnTo>
                  <a:pt x="702015" y="594055"/>
                </a:lnTo>
                <a:lnTo>
                  <a:pt x="647842" y="602567"/>
                </a:lnTo>
                <a:lnTo>
                  <a:pt x="591528" y="607810"/>
                </a:lnTo>
                <a:lnTo>
                  <a:pt x="533400" y="609600"/>
                </a:lnTo>
                <a:lnTo>
                  <a:pt x="475271" y="607810"/>
                </a:lnTo>
                <a:lnTo>
                  <a:pt x="418957" y="602567"/>
                </a:lnTo>
                <a:lnTo>
                  <a:pt x="364784" y="594055"/>
                </a:lnTo>
                <a:lnTo>
                  <a:pt x="313077" y="582461"/>
                </a:lnTo>
                <a:lnTo>
                  <a:pt x="264160" y="567972"/>
                </a:lnTo>
                <a:lnTo>
                  <a:pt x="218358" y="550773"/>
                </a:lnTo>
                <a:lnTo>
                  <a:pt x="175998" y="531051"/>
                </a:lnTo>
                <a:lnTo>
                  <a:pt x="137403" y="508993"/>
                </a:lnTo>
                <a:lnTo>
                  <a:pt x="102900" y="484784"/>
                </a:lnTo>
                <a:lnTo>
                  <a:pt x="72813" y="458611"/>
                </a:lnTo>
                <a:lnTo>
                  <a:pt x="27188" y="401116"/>
                </a:lnTo>
                <a:lnTo>
                  <a:pt x="3129" y="338000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05400" y="1447800"/>
            <a:ext cx="3352800" cy="2879725"/>
          </a:xfrm>
          <a:custGeom>
            <a:avLst/>
            <a:gdLst/>
            <a:ahLst/>
            <a:cxnLst/>
            <a:rect l="l" t="t" r="r" b="b"/>
            <a:pathLst>
              <a:path w="3352800" h="2879725">
                <a:moveTo>
                  <a:pt x="0" y="0"/>
                </a:moveTo>
                <a:lnTo>
                  <a:pt x="1955800" y="0"/>
                </a:lnTo>
                <a:lnTo>
                  <a:pt x="2794000" y="0"/>
                </a:lnTo>
                <a:lnTo>
                  <a:pt x="3352800" y="0"/>
                </a:lnTo>
                <a:lnTo>
                  <a:pt x="3352800" y="1022350"/>
                </a:lnTo>
                <a:lnTo>
                  <a:pt x="3352800" y="1460500"/>
                </a:lnTo>
                <a:lnTo>
                  <a:pt x="3352800" y="1752600"/>
                </a:lnTo>
                <a:lnTo>
                  <a:pt x="2794000" y="1752600"/>
                </a:lnTo>
                <a:lnTo>
                  <a:pt x="2585974" y="2879725"/>
                </a:lnTo>
                <a:lnTo>
                  <a:pt x="1955800" y="1752600"/>
                </a:lnTo>
                <a:lnTo>
                  <a:pt x="0" y="1752600"/>
                </a:lnTo>
                <a:lnTo>
                  <a:pt x="0" y="1460500"/>
                </a:lnTo>
                <a:lnTo>
                  <a:pt x="0" y="102235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1200" y="4373626"/>
            <a:ext cx="2286000" cy="1798955"/>
          </a:xfrm>
          <a:custGeom>
            <a:avLst/>
            <a:gdLst/>
            <a:ahLst/>
            <a:cxnLst/>
            <a:rect l="l" t="t" r="r" b="b"/>
            <a:pathLst>
              <a:path w="2286000" h="1798954">
                <a:moveTo>
                  <a:pt x="0" y="1798574"/>
                </a:moveTo>
                <a:lnTo>
                  <a:pt x="381000" y="1798574"/>
                </a:lnTo>
                <a:lnTo>
                  <a:pt x="952500" y="1798574"/>
                </a:lnTo>
                <a:lnTo>
                  <a:pt x="2286000" y="1798574"/>
                </a:lnTo>
                <a:lnTo>
                  <a:pt x="2286000" y="1087374"/>
                </a:lnTo>
                <a:lnTo>
                  <a:pt x="2286000" y="782574"/>
                </a:lnTo>
                <a:lnTo>
                  <a:pt x="2286000" y="579374"/>
                </a:lnTo>
                <a:lnTo>
                  <a:pt x="952500" y="579374"/>
                </a:lnTo>
                <a:lnTo>
                  <a:pt x="879475" y="0"/>
                </a:lnTo>
                <a:lnTo>
                  <a:pt x="381000" y="579374"/>
                </a:lnTo>
                <a:lnTo>
                  <a:pt x="0" y="579374"/>
                </a:lnTo>
                <a:lnTo>
                  <a:pt x="0" y="782574"/>
                </a:lnTo>
                <a:lnTo>
                  <a:pt x="0" y="1087374"/>
                </a:lnTo>
                <a:lnTo>
                  <a:pt x="0" y="1798574"/>
                </a:lnTo>
                <a:close/>
              </a:path>
            </a:pathLst>
          </a:custGeom>
          <a:ln w="28574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400" y="1828800"/>
            <a:ext cx="1219200" cy="609600"/>
          </a:xfrm>
          <a:custGeom>
            <a:avLst/>
            <a:gdLst/>
            <a:ahLst/>
            <a:cxnLst/>
            <a:rect l="l" t="t" r="r" b="b"/>
            <a:pathLst>
              <a:path w="1219200" h="609600">
                <a:moveTo>
                  <a:pt x="0" y="304800"/>
                </a:moveTo>
                <a:lnTo>
                  <a:pt x="12384" y="243389"/>
                </a:lnTo>
                <a:lnTo>
                  <a:pt x="47904" y="186183"/>
                </a:lnTo>
                <a:lnTo>
                  <a:pt x="104108" y="134410"/>
                </a:lnTo>
                <a:lnTo>
                  <a:pt x="139201" y="110944"/>
                </a:lnTo>
                <a:lnTo>
                  <a:pt x="178546" y="89296"/>
                </a:lnTo>
                <a:lnTo>
                  <a:pt x="221836" y="69621"/>
                </a:lnTo>
                <a:lnTo>
                  <a:pt x="268764" y="52071"/>
                </a:lnTo>
                <a:lnTo>
                  <a:pt x="319026" y="36800"/>
                </a:lnTo>
                <a:lnTo>
                  <a:pt x="372314" y="23961"/>
                </a:lnTo>
                <a:lnTo>
                  <a:pt x="428322" y="13708"/>
                </a:lnTo>
                <a:lnTo>
                  <a:pt x="486743" y="6194"/>
                </a:lnTo>
                <a:lnTo>
                  <a:pt x="547271" y="1574"/>
                </a:lnTo>
                <a:lnTo>
                  <a:pt x="609600" y="0"/>
                </a:lnTo>
                <a:lnTo>
                  <a:pt x="671928" y="1574"/>
                </a:lnTo>
                <a:lnTo>
                  <a:pt x="732456" y="6194"/>
                </a:lnTo>
                <a:lnTo>
                  <a:pt x="790877" y="13708"/>
                </a:lnTo>
                <a:lnTo>
                  <a:pt x="846885" y="23961"/>
                </a:lnTo>
                <a:lnTo>
                  <a:pt x="900173" y="36800"/>
                </a:lnTo>
                <a:lnTo>
                  <a:pt x="950435" y="52071"/>
                </a:lnTo>
                <a:lnTo>
                  <a:pt x="997363" y="69621"/>
                </a:lnTo>
                <a:lnTo>
                  <a:pt x="1040653" y="89296"/>
                </a:lnTo>
                <a:lnTo>
                  <a:pt x="1079998" y="110944"/>
                </a:lnTo>
                <a:lnTo>
                  <a:pt x="1115091" y="134410"/>
                </a:lnTo>
                <a:lnTo>
                  <a:pt x="1145625" y="159541"/>
                </a:lnTo>
                <a:lnTo>
                  <a:pt x="1191793" y="214184"/>
                </a:lnTo>
                <a:lnTo>
                  <a:pt x="1216052" y="273646"/>
                </a:lnTo>
                <a:lnTo>
                  <a:pt x="1219200" y="304800"/>
                </a:lnTo>
                <a:lnTo>
                  <a:pt x="1216052" y="335953"/>
                </a:lnTo>
                <a:lnTo>
                  <a:pt x="1206815" y="366210"/>
                </a:lnTo>
                <a:lnTo>
                  <a:pt x="1171295" y="423416"/>
                </a:lnTo>
                <a:lnTo>
                  <a:pt x="1115091" y="475189"/>
                </a:lnTo>
                <a:lnTo>
                  <a:pt x="1079998" y="498655"/>
                </a:lnTo>
                <a:lnTo>
                  <a:pt x="1040653" y="520303"/>
                </a:lnTo>
                <a:lnTo>
                  <a:pt x="997363" y="539978"/>
                </a:lnTo>
                <a:lnTo>
                  <a:pt x="950435" y="557528"/>
                </a:lnTo>
                <a:lnTo>
                  <a:pt x="900173" y="572799"/>
                </a:lnTo>
                <a:lnTo>
                  <a:pt x="846885" y="585638"/>
                </a:lnTo>
                <a:lnTo>
                  <a:pt x="790877" y="595891"/>
                </a:lnTo>
                <a:lnTo>
                  <a:pt x="732456" y="603405"/>
                </a:lnTo>
                <a:lnTo>
                  <a:pt x="671928" y="608025"/>
                </a:lnTo>
                <a:lnTo>
                  <a:pt x="609600" y="609600"/>
                </a:lnTo>
                <a:lnTo>
                  <a:pt x="547271" y="608025"/>
                </a:lnTo>
                <a:lnTo>
                  <a:pt x="486743" y="603405"/>
                </a:lnTo>
                <a:lnTo>
                  <a:pt x="428322" y="595891"/>
                </a:lnTo>
                <a:lnTo>
                  <a:pt x="372314" y="585638"/>
                </a:lnTo>
                <a:lnTo>
                  <a:pt x="319026" y="572799"/>
                </a:lnTo>
                <a:lnTo>
                  <a:pt x="268764" y="557528"/>
                </a:lnTo>
                <a:lnTo>
                  <a:pt x="221836" y="539978"/>
                </a:lnTo>
                <a:lnTo>
                  <a:pt x="178546" y="520303"/>
                </a:lnTo>
                <a:lnTo>
                  <a:pt x="139201" y="498655"/>
                </a:lnTo>
                <a:lnTo>
                  <a:pt x="104108" y="475189"/>
                </a:lnTo>
                <a:lnTo>
                  <a:pt x="73574" y="450058"/>
                </a:lnTo>
                <a:lnTo>
                  <a:pt x="27406" y="395415"/>
                </a:lnTo>
                <a:lnTo>
                  <a:pt x="3147" y="335953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FF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2345" y="1974850"/>
            <a:ext cx="1677035" cy="117475"/>
          </a:xfrm>
          <a:custGeom>
            <a:avLst/>
            <a:gdLst/>
            <a:ahLst/>
            <a:cxnLst/>
            <a:rect l="l" t="t" r="r" b="b"/>
            <a:pathLst>
              <a:path w="1677035" h="117475">
                <a:moveTo>
                  <a:pt x="1602232" y="41021"/>
                </a:moveTo>
                <a:lnTo>
                  <a:pt x="1600804" y="72700"/>
                </a:lnTo>
                <a:lnTo>
                  <a:pt x="1613534" y="73278"/>
                </a:lnTo>
                <a:lnTo>
                  <a:pt x="1612900" y="85978"/>
                </a:lnTo>
                <a:lnTo>
                  <a:pt x="1600205" y="85978"/>
                </a:lnTo>
                <a:lnTo>
                  <a:pt x="1598803" y="117094"/>
                </a:lnTo>
                <a:lnTo>
                  <a:pt x="1668926" y="85978"/>
                </a:lnTo>
                <a:lnTo>
                  <a:pt x="1612900" y="85978"/>
                </a:lnTo>
                <a:lnTo>
                  <a:pt x="1600231" y="85403"/>
                </a:lnTo>
                <a:lnTo>
                  <a:pt x="1670223" y="85403"/>
                </a:lnTo>
                <a:lnTo>
                  <a:pt x="1676654" y="82550"/>
                </a:lnTo>
                <a:lnTo>
                  <a:pt x="1602232" y="41021"/>
                </a:lnTo>
                <a:close/>
              </a:path>
              <a:path w="1677035" h="117475">
                <a:moveTo>
                  <a:pt x="1600804" y="72700"/>
                </a:moveTo>
                <a:lnTo>
                  <a:pt x="1600231" y="85403"/>
                </a:lnTo>
                <a:lnTo>
                  <a:pt x="1612900" y="85978"/>
                </a:lnTo>
                <a:lnTo>
                  <a:pt x="1613534" y="73278"/>
                </a:lnTo>
                <a:lnTo>
                  <a:pt x="1600804" y="72700"/>
                </a:lnTo>
                <a:close/>
              </a:path>
              <a:path w="1677035" h="117475">
                <a:moveTo>
                  <a:pt x="508" y="0"/>
                </a:moveTo>
                <a:lnTo>
                  <a:pt x="0" y="12700"/>
                </a:lnTo>
                <a:lnTo>
                  <a:pt x="1600231" y="85403"/>
                </a:lnTo>
                <a:lnTo>
                  <a:pt x="1600804" y="72700"/>
                </a:lnTo>
                <a:lnTo>
                  <a:pt x="5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1400" y="2057400"/>
            <a:ext cx="843915" cy="1679575"/>
          </a:xfrm>
          <a:custGeom>
            <a:avLst/>
            <a:gdLst/>
            <a:ahLst/>
            <a:cxnLst/>
            <a:rect l="l" t="t" r="r" b="b"/>
            <a:pathLst>
              <a:path w="843914" h="1679575">
                <a:moveTo>
                  <a:pt x="39711" y="65324"/>
                </a:moveTo>
                <a:lnTo>
                  <a:pt x="28386" y="70997"/>
                </a:lnTo>
                <a:lnTo>
                  <a:pt x="832485" y="1679194"/>
                </a:lnTo>
                <a:lnTo>
                  <a:pt x="843914" y="1673606"/>
                </a:lnTo>
                <a:lnTo>
                  <a:pt x="39711" y="65324"/>
                </a:lnTo>
                <a:close/>
              </a:path>
              <a:path w="843914" h="1679575">
                <a:moveTo>
                  <a:pt x="0" y="0"/>
                </a:moveTo>
                <a:lnTo>
                  <a:pt x="0" y="85216"/>
                </a:lnTo>
                <a:lnTo>
                  <a:pt x="28386" y="70997"/>
                </a:lnTo>
                <a:lnTo>
                  <a:pt x="22733" y="59689"/>
                </a:lnTo>
                <a:lnTo>
                  <a:pt x="34036" y="53975"/>
                </a:lnTo>
                <a:lnTo>
                  <a:pt x="62367" y="53975"/>
                </a:lnTo>
                <a:lnTo>
                  <a:pt x="68199" y="51053"/>
                </a:lnTo>
                <a:lnTo>
                  <a:pt x="0" y="0"/>
                </a:lnTo>
                <a:close/>
              </a:path>
              <a:path w="843914" h="1679575">
                <a:moveTo>
                  <a:pt x="34036" y="53975"/>
                </a:moveTo>
                <a:lnTo>
                  <a:pt x="22733" y="59689"/>
                </a:lnTo>
                <a:lnTo>
                  <a:pt x="28386" y="70997"/>
                </a:lnTo>
                <a:lnTo>
                  <a:pt x="39711" y="65324"/>
                </a:lnTo>
                <a:lnTo>
                  <a:pt x="34036" y="53975"/>
                </a:lnTo>
                <a:close/>
              </a:path>
              <a:path w="843914" h="1679575">
                <a:moveTo>
                  <a:pt x="62367" y="53975"/>
                </a:moveTo>
                <a:lnTo>
                  <a:pt x="34036" y="53975"/>
                </a:lnTo>
                <a:lnTo>
                  <a:pt x="39711" y="65324"/>
                </a:lnTo>
                <a:lnTo>
                  <a:pt x="62367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00" y="1905063"/>
            <a:ext cx="1143000" cy="287655"/>
          </a:xfrm>
          <a:custGeom>
            <a:avLst/>
            <a:gdLst/>
            <a:ahLst/>
            <a:cxnLst/>
            <a:rect l="l" t="t" r="r" b="b"/>
            <a:pathLst>
              <a:path w="1143000" h="287655">
                <a:moveTo>
                  <a:pt x="0" y="287337"/>
                </a:moveTo>
                <a:lnTo>
                  <a:pt x="1143000" y="287337"/>
                </a:lnTo>
                <a:lnTo>
                  <a:pt x="1143000" y="0"/>
                </a:lnTo>
                <a:lnTo>
                  <a:pt x="0" y="0"/>
                </a:lnTo>
                <a:lnTo>
                  <a:pt x="0" y="287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48000" y="1905000"/>
            <a:ext cx="1143000" cy="29972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75"/>
              </a:spcBef>
            </a:pP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Screen</a:t>
            </a:r>
            <a:r>
              <a:rPr sz="1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43400" y="3733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Free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Goods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Listing &amp;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Cross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A7A7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Bonus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Buy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299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Material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1371600"/>
            <a:ext cx="0" cy="52578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15379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Part</a:t>
            </a:r>
            <a:r>
              <a:rPr sz="2200" b="1" spc="-114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II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86614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Dynamic Product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proposal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7"/>
          <p:cNvSpPr txBox="1">
            <a:spLocks noGrp="1"/>
          </p:cNvSpPr>
          <p:nvPr>
            <p:ph type="title"/>
          </p:nvPr>
        </p:nvSpPr>
        <p:spPr>
          <a:xfrm>
            <a:off x="152400" y="142875"/>
            <a:ext cx="9156700" cy="873125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 smtClean="0"/>
              <a:t>-Configuration</a:t>
            </a:r>
            <a:endParaRPr sz="3200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61672"/>
            <a:ext cx="9156700" cy="631582"/>
          </a:xfrm>
          <a:prstGeom prst="rect">
            <a:avLst/>
          </a:prstGeom>
        </p:spPr>
        <p:txBody>
          <a:bodyPr vert="horz" wrap="square" lIns="0" tIns="1377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Bonus</a:t>
            </a:r>
            <a:r>
              <a:rPr sz="3200" spc="-105" dirty="0"/>
              <a:t> </a:t>
            </a:r>
            <a:r>
              <a:rPr sz="3200" dirty="0"/>
              <a:t>Buy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981200"/>
            <a:ext cx="7543800" cy="4114800"/>
          </a:xfrm>
          <a:custGeom>
            <a:avLst/>
            <a:gdLst/>
            <a:ahLst/>
            <a:cxnLst/>
            <a:rect l="l" t="t" r="r" b="b"/>
            <a:pathLst>
              <a:path w="7543800" h="4114800">
                <a:moveTo>
                  <a:pt x="0" y="4114800"/>
                </a:moveTo>
                <a:lnTo>
                  <a:pt x="7543800" y="4114800"/>
                </a:lnTo>
                <a:lnTo>
                  <a:pt x="7543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0" y="1404332"/>
            <a:ext cx="75438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10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following </a:t>
            </a:r>
            <a:r>
              <a:rPr sz="2200" spc="-5" dirty="0">
                <a:latin typeface="Arial"/>
                <a:cs typeface="Arial"/>
              </a:rPr>
              <a:t>steps are </a:t>
            </a:r>
            <a:r>
              <a:rPr sz="2200" spc="-10" dirty="0">
                <a:latin typeface="Arial"/>
                <a:cs typeface="Arial"/>
              </a:rPr>
              <a:t>involved </a:t>
            </a:r>
            <a:r>
              <a:rPr sz="2200" spc="-5" dirty="0">
                <a:latin typeface="Arial"/>
                <a:cs typeface="Arial"/>
              </a:rPr>
              <a:t>in configuring </a:t>
            </a:r>
            <a:r>
              <a:rPr sz="2200" spc="-10" dirty="0">
                <a:latin typeface="Arial"/>
                <a:cs typeface="Arial"/>
              </a:rPr>
              <a:t>bonus</a:t>
            </a:r>
            <a:r>
              <a:rPr sz="2200" spc="1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buy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1981200"/>
            <a:ext cx="7543800" cy="350160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1585"/>
              </a:spcBef>
            </a:pPr>
            <a:r>
              <a:rPr sz="3200" dirty="0">
                <a:latin typeface="Arial"/>
                <a:cs typeface="Arial"/>
              </a:rPr>
              <a:t>1 </a:t>
            </a:r>
            <a:r>
              <a:rPr spc="-5" dirty="0">
                <a:latin typeface="Arial"/>
                <a:cs typeface="Arial"/>
              </a:rPr>
              <a:t>Defining Condition </a:t>
            </a:r>
            <a:r>
              <a:rPr spc="-20" dirty="0">
                <a:latin typeface="Arial"/>
                <a:cs typeface="Arial"/>
              </a:rPr>
              <a:t>Tables, </a:t>
            </a:r>
            <a:r>
              <a:rPr spc="-15" dirty="0">
                <a:latin typeface="Arial"/>
                <a:cs typeface="Arial"/>
              </a:rPr>
              <a:t>Access </a:t>
            </a:r>
            <a:r>
              <a:rPr spc="-5" dirty="0">
                <a:latin typeface="Arial"/>
                <a:cs typeface="Arial"/>
              </a:rPr>
              <a:t>Sequence, Condition</a:t>
            </a:r>
            <a:r>
              <a:rPr spc="114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Type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Times New Roman"/>
              <a:cs typeface="Times New Roman"/>
            </a:endParaRPr>
          </a:p>
          <a:p>
            <a:pPr marL="887094" indent="-338455">
              <a:lnSpc>
                <a:spcPct val="100000"/>
              </a:lnSpc>
              <a:buSzPct val="200000"/>
              <a:buAutoNum type="arabicPlain" startAt="2"/>
              <a:tabLst>
                <a:tab pos="887730" algn="l"/>
              </a:tabLst>
            </a:pPr>
            <a:r>
              <a:rPr spc="-5" dirty="0">
                <a:latin typeface="Arial"/>
                <a:cs typeface="Arial"/>
              </a:rPr>
              <a:t>Maintaining Pricing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Schema.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lain" startAt="2"/>
            </a:pPr>
            <a:endParaRPr dirty="0">
              <a:latin typeface="Times New Roman"/>
              <a:cs typeface="Times New Roman"/>
            </a:endParaRPr>
          </a:p>
          <a:p>
            <a:pPr marL="934085" indent="-385445">
              <a:lnSpc>
                <a:spcPct val="100000"/>
              </a:lnSpc>
              <a:spcBef>
                <a:spcPts val="2315"/>
              </a:spcBef>
              <a:buSzPct val="200000"/>
              <a:buAutoNum type="arabicPlain" startAt="2"/>
              <a:tabLst>
                <a:tab pos="934719" algn="l"/>
              </a:tabLst>
            </a:pPr>
            <a:endParaRPr lang="en-US" spc="-10" dirty="0" smtClean="0">
              <a:latin typeface="Arial"/>
              <a:cs typeface="Arial"/>
            </a:endParaRPr>
          </a:p>
          <a:p>
            <a:pPr marL="934085" indent="-385445">
              <a:lnSpc>
                <a:spcPct val="100000"/>
              </a:lnSpc>
              <a:spcBef>
                <a:spcPts val="2315"/>
              </a:spcBef>
              <a:buSzPct val="200000"/>
              <a:buAutoNum type="arabicPlain" startAt="2"/>
              <a:tabLst>
                <a:tab pos="934719" algn="l"/>
              </a:tabLst>
            </a:pPr>
            <a:r>
              <a:rPr spc="-10" dirty="0" smtClean="0">
                <a:latin typeface="Arial"/>
                <a:cs typeface="Arial"/>
              </a:rPr>
              <a:t>Activation </a:t>
            </a:r>
            <a:r>
              <a:rPr spc="-5" dirty="0">
                <a:latin typeface="Arial"/>
                <a:cs typeface="Arial"/>
              </a:rPr>
              <a:t>of Bonus Buy</a:t>
            </a:r>
            <a:r>
              <a:rPr spc="6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Determination.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0600" y="3276600"/>
            <a:ext cx="7162800" cy="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4648200"/>
            <a:ext cx="7010400" cy="0"/>
          </a:xfrm>
          <a:custGeom>
            <a:avLst/>
            <a:gdLst/>
            <a:ahLst/>
            <a:cxnLst/>
            <a:rect l="l" t="t" r="r" b="b"/>
            <a:pathLst>
              <a:path w="7010400">
                <a:moveTo>
                  <a:pt x="0" y="0"/>
                </a:moveTo>
                <a:lnTo>
                  <a:pt x="7010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219200"/>
            <a:ext cx="8524240" cy="6186309"/>
          </a:xfrm>
        </p:spPr>
        <p:txBody>
          <a:bodyPr/>
          <a:lstStyle/>
          <a:p>
            <a:pPr marL="298450" marR="5080"/>
            <a:r>
              <a:rPr lang="en-US" sz="2200" b="0" spc="-10" dirty="0"/>
              <a:t>The </a:t>
            </a:r>
            <a:r>
              <a:rPr lang="en-US" sz="2200" b="0" spc="-5" dirty="0"/>
              <a:t>idea behind partner determination </a:t>
            </a:r>
            <a:r>
              <a:rPr lang="en-US" sz="2200" b="0" spc="-5" dirty="0" smtClean="0"/>
              <a:t>is that </a:t>
            </a:r>
            <a:r>
              <a:rPr lang="en-US" sz="2200" b="0" spc="-10" dirty="0"/>
              <a:t>the several </a:t>
            </a:r>
            <a:r>
              <a:rPr lang="en-US" sz="2200" b="0" spc="-5" dirty="0"/>
              <a:t>SD activities  from </a:t>
            </a:r>
            <a:r>
              <a:rPr lang="en-US" sz="2200" b="0" spc="-10" dirty="0"/>
              <a:t>the </a:t>
            </a:r>
            <a:r>
              <a:rPr lang="en-US" sz="2200" b="0" spc="-5" dirty="0"/>
              <a:t>customer point of </a:t>
            </a:r>
            <a:r>
              <a:rPr lang="en-US" sz="2200" b="0" spc="-15" dirty="0"/>
              <a:t>view </a:t>
            </a:r>
            <a:r>
              <a:rPr lang="en-US" sz="2200" b="0" spc="-5" dirty="0"/>
              <a:t>such as </a:t>
            </a:r>
            <a:r>
              <a:rPr lang="en-US" sz="2200" b="0" spc="-10" dirty="0"/>
              <a:t>receiving </a:t>
            </a:r>
            <a:r>
              <a:rPr lang="en-US" sz="2200" b="0" spc="-5" dirty="0"/>
              <a:t>of sales order or </a:t>
            </a:r>
            <a:r>
              <a:rPr lang="en-US" sz="2200" b="0" spc="-10" dirty="0"/>
              <a:t>delivery  document, payment </a:t>
            </a:r>
            <a:r>
              <a:rPr lang="en-US" sz="2200" b="0" spc="-5" dirty="0"/>
              <a:t>of </a:t>
            </a:r>
            <a:r>
              <a:rPr lang="en-US" sz="2200" b="0" spc="-10" dirty="0"/>
              <a:t>the invoices </a:t>
            </a:r>
            <a:r>
              <a:rPr lang="en-US" sz="2200" b="0" spc="-5" dirty="0"/>
              <a:t>etc. can be done by separate entities or by a </a:t>
            </a:r>
            <a:r>
              <a:rPr lang="en-US" sz="2200" b="0" spc="-5" dirty="0" smtClean="0"/>
              <a:t>single </a:t>
            </a:r>
            <a:r>
              <a:rPr lang="en-US" sz="2200" b="0" spc="-5" dirty="0"/>
              <a:t>entity </a:t>
            </a:r>
            <a:r>
              <a:rPr lang="en-US" sz="2200" b="0" spc="5" dirty="0"/>
              <a:t>which </a:t>
            </a:r>
            <a:r>
              <a:rPr lang="en-US" sz="2200" b="0" spc="-5" dirty="0"/>
              <a:t>on holistic basis are customers to </a:t>
            </a:r>
            <a:r>
              <a:rPr lang="en-US" sz="2200" b="0" spc="-10" dirty="0"/>
              <a:t>the</a:t>
            </a:r>
            <a:r>
              <a:rPr lang="en-US" sz="2200" b="0" spc="135" dirty="0"/>
              <a:t> </a:t>
            </a:r>
            <a:r>
              <a:rPr lang="en-US" sz="2200" b="0" spc="-5" dirty="0" smtClean="0"/>
              <a:t>business</a:t>
            </a:r>
          </a:p>
          <a:p>
            <a:pPr marL="12700" marR="5080" indent="0">
              <a:buNone/>
            </a:pPr>
            <a:endParaRPr lang="en-US" sz="2200" b="0" dirty="0">
              <a:latin typeface="Times New Roman"/>
              <a:cs typeface="Times New Roman"/>
            </a:endParaRPr>
          </a:p>
          <a:p>
            <a:pPr marL="298450" marR="81280"/>
            <a:r>
              <a:rPr lang="en-US" sz="2200" b="0" spc="-10" dirty="0"/>
              <a:t>The </a:t>
            </a:r>
            <a:r>
              <a:rPr lang="en-US" sz="2200" b="0" spc="-5" dirty="0"/>
              <a:t>business then needs to decide as to </a:t>
            </a:r>
            <a:r>
              <a:rPr lang="en-US" sz="2200" b="0" spc="5" dirty="0"/>
              <a:t>what </a:t>
            </a:r>
            <a:r>
              <a:rPr lang="en-US" sz="2200" b="0" spc="-5" dirty="0"/>
              <a:t>data pertaining to each business  partners need to be maintained and also controlling </a:t>
            </a:r>
            <a:r>
              <a:rPr lang="en-US" sz="2200" b="0" spc="-10" dirty="0"/>
              <a:t>the </a:t>
            </a:r>
            <a:r>
              <a:rPr lang="en-US" sz="2200" b="0" spc="-5" dirty="0"/>
              <a:t>activities related to these  partners in </a:t>
            </a:r>
            <a:r>
              <a:rPr lang="en-US" sz="2200" b="0" spc="-10" dirty="0"/>
              <a:t>the </a:t>
            </a:r>
            <a:r>
              <a:rPr lang="en-US" sz="2200" b="0" spc="-5" dirty="0"/>
              <a:t>entire sales and distribution</a:t>
            </a:r>
            <a:r>
              <a:rPr lang="en-US" sz="2200" b="0" spc="135" dirty="0"/>
              <a:t> </a:t>
            </a:r>
            <a:r>
              <a:rPr lang="en-US" sz="2200" b="0" spc="-5" dirty="0" smtClean="0"/>
              <a:t>process</a:t>
            </a:r>
          </a:p>
          <a:p>
            <a:pPr marL="12700" marR="81280" indent="0">
              <a:buNone/>
            </a:pPr>
            <a:endParaRPr lang="en-US" sz="2200" b="0" spc="-5" dirty="0" smtClean="0"/>
          </a:p>
          <a:p>
            <a:pPr marL="298450" algn="l" rtl="0"/>
            <a:r>
              <a:rPr lang="en-US" sz="2200" b="0" kern="1200" spc="-5" dirty="0">
                <a:solidFill>
                  <a:prstClr val="black"/>
                </a:solidFill>
              </a:rPr>
              <a:t>Determination of Partner </a:t>
            </a:r>
            <a:r>
              <a:rPr lang="en-US" sz="2200" b="0" kern="1200" spc="-10" dirty="0">
                <a:solidFill>
                  <a:prstClr val="black"/>
                </a:solidFill>
              </a:rPr>
              <a:t>Functions </a:t>
            </a:r>
            <a:r>
              <a:rPr lang="en-US" sz="2200" b="0" kern="1200" spc="-5" dirty="0">
                <a:solidFill>
                  <a:prstClr val="black"/>
                </a:solidFill>
              </a:rPr>
              <a:t>in </a:t>
            </a:r>
            <a:r>
              <a:rPr lang="en-US" sz="2200" b="0" kern="1200" spc="-20" dirty="0">
                <a:solidFill>
                  <a:prstClr val="black"/>
                </a:solidFill>
              </a:rPr>
              <a:t>SAP </a:t>
            </a:r>
            <a:r>
              <a:rPr lang="en-US" sz="2200" b="0" kern="1200" spc="-5" dirty="0">
                <a:solidFill>
                  <a:prstClr val="black"/>
                </a:solidFill>
              </a:rPr>
              <a:t>can</a:t>
            </a:r>
            <a:r>
              <a:rPr lang="en-US" sz="2200" b="0" kern="1200" spc="160" dirty="0">
                <a:solidFill>
                  <a:prstClr val="black"/>
                </a:solidFill>
              </a:rPr>
              <a:t> </a:t>
            </a:r>
            <a:r>
              <a:rPr lang="en-US" sz="2200" b="0" kern="1200" spc="-5" dirty="0" smtClean="0">
                <a:solidFill>
                  <a:prstClr val="black"/>
                </a:solidFill>
              </a:rPr>
              <a:t>be </a:t>
            </a:r>
            <a:r>
              <a:rPr lang="en-US" sz="2200" b="0" kern="1200" spc="-5" dirty="0">
                <a:solidFill>
                  <a:prstClr val="black"/>
                </a:solidFill>
              </a:rPr>
              <a:t>broadly classified into three areas,</a:t>
            </a:r>
          </a:p>
          <a:p>
            <a:pPr marL="755650" lvl="1" indent="-285750" algn="l" rtl="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b="0" kern="1200" dirty="0" smtClean="0">
                <a:solidFill>
                  <a:prstClr val="black"/>
                </a:solidFill>
              </a:rPr>
              <a:t>Master Data</a:t>
            </a:r>
          </a:p>
          <a:p>
            <a:pPr marL="755650" lvl="1" indent="-285750" algn="l" rtl="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kern="1200" dirty="0" smtClean="0">
                <a:solidFill>
                  <a:prstClr val="black"/>
                </a:solidFill>
              </a:rPr>
              <a:t>Document Data and</a:t>
            </a:r>
          </a:p>
          <a:p>
            <a:pPr marL="755650" lvl="1" indent="-285750" algn="l" rtl="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b="0" kern="1200" dirty="0" smtClean="0">
                <a:solidFill>
                  <a:prstClr val="black"/>
                </a:solidFill>
              </a:rPr>
              <a:t>Sales Activities</a:t>
            </a:r>
          </a:p>
          <a:p>
            <a:pPr marL="469900" lvl="1" algn="l" rtl="0"/>
            <a:endParaRPr lang="en-US" sz="2400" b="0" kern="1200" dirty="0">
              <a:solidFill>
                <a:prstClr val="black"/>
              </a:solidFill>
            </a:endParaRPr>
          </a:p>
          <a:p>
            <a:pPr marL="298450" marR="81280"/>
            <a:endParaRPr lang="en-US" sz="2200" b="0" dirty="0" smtClean="0"/>
          </a:p>
          <a:p>
            <a:endParaRPr lang="en-US" dirty="0"/>
          </a:p>
        </p:txBody>
      </p:sp>
      <p:sp>
        <p:nvSpPr>
          <p:cNvPr id="4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Partner</a:t>
            </a:r>
            <a:r>
              <a:rPr sz="3200" spc="-70" dirty="0"/>
              <a:t> </a:t>
            </a:r>
            <a:r>
              <a:rPr sz="3200" dirty="0"/>
              <a:t>Determination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6502321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Bonus Buy -</a:t>
            </a:r>
            <a:r>
              <a:rPr sz="3200" spc="-95" dirty="0"/>
              <a:t> </a:t>
            </a:r>
            <a:r>
              <a:rPr sz="3200" dirty="0"/>
              <a:t>Configuration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219072"/>
            <a:ext cx="7221601" cy="1754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9112" y="1204849"/>
            <a:ext cx="7250430" cy="1783080"/>
          </a:xfrm>
          <a:custGeom>
            <a:avLst/>
            <a:gdLst/>
            <a:ahLst/>
            <a:cxnLst/>
            <a:rect l="l" t="t" r="r" b="b"/>
            <a:pathLst>
              <a:path w="7250430" h="1783080">
                <a:moveTo>
                  <a:pt x="0" y="1782826"/>
                </a:moveTo>
                <a:lnTo>
                  <a:pt x="7250176" y="1782826"/>
                </a:lnTo>
                <a:lnTo>
                  <a:pt x="7250176" y="0"/>
                </a:lnTo>
                <a:lnTo>
                  <a:pt x="0" y="0"/>
                </a:lnTo>
                <a:lnTo>
                  <a:pt x="0" y="178282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9100" y="1600200"/>
            <a:ext cx="4889500" cy="1151255"/>
          </a:xfrm>
          <a:custGeom>
            <a:avLst/>
            <a:gdLst/>
            <a:ahLst/>
            <a:cxnLst/>
            <a:rect l="l" t="t" r="r" b="b"/>
            <a:pathLst>
              <a:path w="4889500" h="1151255">
                <a:moveTo>
                  <a:pt x="4787900" y="0"/>
                </a:moveTo>
                <a:lnTo>
                  <a:pt x="2933700" y="0"/>
                </a:lnTo>
                <a:lnTo>
                  <a:pt x="2894143" y="7981"/>
                </a:lnTo>
                <a:lnTo>
                  <a:pt x="2861849" y="29749"/>
                </a:lnTo>
                <a:lnTo>
                  <a:pt x="2840081" y="62043"/>
                </a:lnTo>
                <a:lnTo>
                  <a:pt x="2832100" y="101600"/>
                </a:lnTo>
                <a:lnTo>
                  <a:pt x="2832100" y="355600"/>
                </a:lnTo>
                <a:lnTo>
                  <a:pt x="0" y="1150874"/>
                </a:lnTo>
                <a:lnTo>
                  <a:pt x="2832100" y="508000"/>
                </a:lnTo>
                <a:lnTo>
                  <a:pt x="4889500" y="508000"/>
                </a:lnTo>
                <a:lnTo>
                  <a:pt x="4889500" y="101600"/>
                </a:lnTo>
                <a:lnTo>
                  <a:pt x="4881518" y="62043"/>
                </a:lnTo>
                <a:lnTo>
                  <a:pt x="4859750" y="29749"/>
                </a:lnTo>
                <a:lnTo>
                  <a:pt x="4827456" y="7981"/>
                </a:lnTo>
                <a:lnTo>
                  <a:pt x="4787900" y="0"/>
                </a:lnTo>
                <a:close/>
              </a:path>
              <a:path w="4889500" h="1151255">
                <a:moveTo>
                  <a:pt x="4889500" y="508000"/>
                </a:moveTo>
                <a:lnTo>
                  <a:pt x="2832100" y="508000"/>
                </a:lnTo>
                <a:lnTo>
                  <a:pt x="2840081" y="547556"/>
                </a:lnTo>
                <a:lnTo>
                  <a:pt x="2861849" y="579850"/>
                </a:lnTo>
                <a:lnTo>
                  <a:pt x="2894143" y="601618"/>
                </a:lnTo>
                <a:lnTo>
                  <a:pt x="2933700" y="609600"/>
                </a:lnTo>
                <a:lnTo>
                  <a:pt x="4787900" y="609600"/>
                </a:lnTo>
                <a:lnTo>
                  <a:pt x="4827456" y="601618"/>
                </a:lnTo>
                <a:lnTo>
                  <a:pt x="4859750" y="579850"/>
                </a:lnTo>
                <a:lnTo>
                  <a:pt x="4881518" y="547556"/>
                </a:lnTo>
                <a:lnTo>
                  <a:pt x="4889500" y="50800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9100" y="1600200"/>
            <a:ext cx="4889500" cy="1151255"/>
          </a:xfrm>
          <a:custGeom>
            <a:avLst/>
            <a:gdLst/>
            <a:ahLst/>
            <a:cxnLst/>
            <a:rect l="l" t="t" r="r" b="b"/>
            <a:pathLst>
              <a:path w="4889500" h="1151255">
                <a:moveTo>
                  <a:pt x="2832100" y="101600"/>
                </a:moveTo>
                <a:lnTo>
                  <a:pt x="2840081" y="62043"/>
                </a:lnTo>
                <a:lnTo>
                  <a:pt x="2861849" y="29749"/>
                </a:lnTo>
                <a:lnTo>
                  <a:pt x="2894143" y="7981"/>
                </a:lnTo>
                <a:lnTo>
                  <a:pt x="2933700" y="0"/>
                </a:lnTo>
                <a:lnTo>
                  <a:pt x="3175000" y="0"/>
                </a:lnTo>
                <a:lnTo>
                  <a:pt x="3689350" y="0"/>
                </a:lnTo>
                <a:lnTo>
                  <a:pt x="4787900" y="0"/>
                </a:lnTo>
                <a:lnTo>
                  <a:pt x="4827456" y="7981"/>
                </a:lnTo>
                <a:lnTo>
                  <a:pt x="4859750" y="29749"/>
                </a:lnTo>
                <a:lnTo>
                  <a:pt x="4881518" y="62043"/>
                </a:lnTo>
                <a:lnTo>
                  <a:pt x="4889500" y="101600"/>
                </a:lnTo>
                <a:lnTo>
                  <a:pt x="4889500" y="355600"/>
                </a:lnTo>
                <a:lnTo>
                  <a:pt x="4889500" y="508000"/>
                </a:lnTo>
                <a:lnTo>
                  <a:pt x="4881518" y="547556"/>
                </a:lnTo>
                <a:lnTo>
                  <a:pt x="4859750" y="579850"/>
                </a:lnTo>
                <a:lnTo>
                  <a:pt x="4827456" y="601618"/>
                </a:lnTo>
                <a:lnTo>
                  <a:pt x="4787900" y="609600"/>
                </a:lnTo>
                <a:lnTo>
                  <a:pt x="3689350" y="609600"/>
                </a:lnTo>
                <a:lnTo>
                  <a:pt x="3175000" y="609600"/>
                </a:lnTo>
                <a:lnTo>
                  <a:pt x="2933700" y="609600"/>
                </a:lnTo>
                <a:lnTo>
                  <a:pt x="2894143" y="601618"/>
                </a:lnTo>
                <a:lnTo>
                  <a:pt x="2861849" y="579850"/>
                </a:lnTo>
                <a:lnTo>
                  <a:pt x="2840081" y="547556"/>
                </a:lnTo>
                <a:lnTo>
                  <a:pt x="2832100" y="508000"/>
                </a:lnTo>
                <a:lnTo>
                  <a:pt x="0" y="1150874"/>
                </a:lnTo>
                <a:lnTo>
                  <a:pt x="2832100" y="355600"/>
                </a:lnTo>
                <a:lnTo>
                  <a:pt x="2832100" y="101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24117" y="1671065"/>
            <a:ext cx="159258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Condition table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  access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sequence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400" y="3124200"/>
            <a:ext cx="7239000" cy="3133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9112" y="3109912"/>
            <a:ext cx="7267575" cy="3162300"/>
          </a:xfrm>
          <a:custGeom>
            <a:avLst/>
            <a:gdLst/>
            <a:ahLst/>
            <a:cxnLst/>
            <a:rect l="l" t="t" r="r" b="b"/>
            <a:pathLst>
              <a:path w="7267575" h="3162300">
                <a:moveTo>
                  <a:pt x="0" y="3162300"/>
                </a:moveTo>
                <a:lnTo>
                  <a:pt x="7267575" y="3162300"/>
                </a:lnTo>
                <a:lnTo>
                  <a:pt x="7267575" y="0"/>
                </a:lnTo>
                <a:lnTo>
                  <a:pt x="0" y="0"/>
                </a:lnTo>
                <a:lnTo>
                  <a:pt x="0" y="31623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9400" y="4876800"/>
            <a:ext cx="1866900" cy="1343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14800" y="4718050"/>
            <a:ext cx="165735" cy="311150"/>
          </a:xfrm>
          <a:custGeom>
            <a:avLst/>
            <a:gdLst/>
            <a:ahLst/>
            <a:cxnLst/>
            <a:rect l="l" t="t" r="r" b="b"/>
            <a:pathLst>
              <a:path w="165735" h="311150">
                <a:moveTo>
                  <a:pt x="0" y="215264"/>
                </a:moveTo>
                <a:lnTo>
                  <a:pt x="0" y="311150"/>
                </a:lnTo>
                <a:lnTo>
                  <a:pt x="76708" y="253619"/>
                </a:lnTo>
                <a:lnTo>
                  <a:pt x="44703" y="253619"/>
                </a:lnTo>
                <a:lnTo>
                  <a:pt x="19176" y="240919"/>
                </a:lnTo>
                <a:lnTo>
                  <a:pt x="25600" y="228065"/>
                </a:lnTo>
                <a:lnTo>
                  <a:pt x="0" y="215264"/>
                </a:lnTo>
                <a:close/>
              </a:path>
              <a:path w="165735" h="311150">
                <a:moveTo>
                  <a:pt x="25600" y="228065"/>
                </a:moveTo>
                <a:lnTo>
                  <a:pt x="19176" y="240919"/>
                </a:lnTo>
                <a:lnTo>
                  <a:pt x="44703" y="253619"/>
                </a:lnTo>
                <a:lnTo>
                  <a:pt x="51107" y="240818"/>
                </a:lnTo>
                <a:lnTo>
                  <a:pt x="25600" y="228065"/>
                </a:lnTo>
                <a:close/>
              </a:path>
              <a:path w="165735" h="311150">
                <a:moveTo>
                  <a:pt x="51107" y="240818"/>
                </a:moveTo>
                <a:lnTo>
                  <a:pt x="44703" y="253619"/>
                </a:lnTo>
                <a:lnTo>
                  <a:pt x="76708" y="253619"/>
                </a:lnTo>
                <a:lnTo>
                  <a:pt x="51107" y="240818"/>
                </a:lnTo>
                <a:close/>
              </a:path>
              <a:path w="165735" h="311150">
                <a:moveTo>
                  <a:pt x="139573" y="0"/>
                </a:moveTo>
                <a:lnTo>
                  <a:pt x="25600" y="228065"/>
                </a:lnTo>
                <a:lnTo>
                  <a:pt x="51107" y="240818"/>
                </a:lnTo>
                <a:lnTo>
                  <a:pt x="165226" y="12700"/>
                </a:lnTo>
                <a:lnTo>
                  <a:pt x="139573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40172" y="4794250"/>
            <a:ext cx="165735" cy="311150"/>
          </a:xfrm>
          <a:custGeom>
            <a:avLst/>
            <a:gdLst/>
            <a:ahLst/>
            <a:cxnLst/>
            <a:rect l="l" t="t" r="r" b="b"/>
            <a:pathLst>
              <a:path w="165735" h="311150">
                <a:moveTo>
                  <a:pt x="114119" y="240818"/>
                </a:moveTo>
                <a:lnTo>
                  <a:pt x="88518" y="253619"/>
                </a:lnTo>
                <a:lnTo>
                  <a:pt x="165226" y="311150"/>
                </a:lnTo>
                <a:lnTo>
                  <a:pt x="165226" y="253619"/>
                </a:lnTo>
                <a:lnTo>
                  <a:pt x="120523" y="253619"/>
                </a:lnTo>
                <a:lnTo>
                  <a:pt x="114119" y="240818"/>
                </a:lnTo>
                <a:close/>
              </a:path>
              <a:path w="165735" h="311150">
                <a:moveTo>
                  <a:pt x="139626" y="228065"/>
                </a:moveTo>
                <a:lnTo>
                  <a:pt x="114119" y="240818"/>
                </a:lnTo>
                <a:lnTo>
                  <a:pt x="120523" y="253619"/>
                </a:lnTo>
                <a:lnTo>
                  <a:pt x="146050" y="240919"/>
                </a:lnTo>
                <a:lnTo>
                  <a:pt x="139626" y="228065"/>
                </a:lnTo>
                <a:close/>
              </a:path>
              <a:path w="165735" h="311150">
                <a:moveTo>
                  <a:pt x="165226" y="215264"/>
                </a:moveTo>
                <a:lnTo>
                  <a:pt x="139626" y="228065"/>
                </a:lnTo>
                <a:lnTo>
                  <a:pt x="146050" y="240919"/>
                </a:lnTo>
                <a:lnTo>
                  <a:pt x="120523" y="253619"/>
                </a:lnTo>
                <a:lnTo>
                  <a:pt x="165226" y="253619"/>
                </a:lnTo>
                <a:lnTo>
                  <a:pt x="165226" y="215264"/>
                </a:lnTo>
                <a:close/>
              </a:path>
              <a:path w="165735" h="311150">
                <a:moveTo>
                  <a:pt x="25653" y="0"/>
                </a:moveTo>
                <a:lnTo>
                  <a:pt x="0" y="12700"/>
                </a:lnTo>
                <a:lnTo>
                  <a:pt x="114119" y="240818"/>
                </a:lnTo>
                <a:lnTo>
                  <a:pt x="139626" y="228065"/>
                </a:lnTo>
                <a:lnTo>
                  <a:pt x="25653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38400" y="6466522"/>
            <a:ext cx="4027804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Bonus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Buy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4865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Bonus Buy</a:t>
            </a:r>
            <a:r>
              <a:rPr sz="3200" spc="-55" dirty="0"/>
              <a:t> </a:t>
            </a:r>
            <a:r>
              <a:rPr sz="3200" dirty="0"/>
              <a:t>Procedure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700" y="3508502"/>
            <a:ext cx="758063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Activation of Bonus Buy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Determination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219200"/>
            <a:ext cx="5867400" cy="2174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4850" y="1752600"/>
            <a:ext cx="1276350" cy="533400"/>
          </a:xfrm>
          <a:custGeom>
            <a:avLst/>
            <a:gdLst/>
            <a:ahLst/>
            <a:cxnLst/>
            <a:rect l="l" t="t" r="r" b="b"/>
            <a:pathLst>
              <a:path w="1276350" h="533400">
                <a:moveTo>
                  <a:pt x="1187450" y="0"/>
                </a:moveTo>
                <a:lnTo>
                  <a:pt x="527050" y="0"/>
                </a:lnTo>
                <a:lnTo>
                  <a:pt x="492424" y="6979"/>
                </a:lnTo>
                <a:lnTo>
                  <a:pt x="464169" y="26019"/>
                </a:lnTo>
                <a:lnTo>
                  <a:pt x="445129" y="54274"/>
                </a:lnTo>
                <a:lnTo>
                  <a:pt x="438150" y="88900"/>
                </a:lnTo>
                <a:lnTo>
                  <a:pt x="438150" y="311150"/>
                </a:lnTo>
                <a:lnTo>
                  <a:pt x="0" y="376300"/>
                </a:lnTo>
                <a:lnTo>
                  <a:pt x="438150" y="444500"/>
                </a:lnTo>
                <a:lnTo>
                  <a:pt x="445129" y="479125"/>
                </a:lnTo>
                <a:lnTo>
                  <a:pt x="464169" y="507380"/>
                </a:lnTo>
                <a:lnTo>
                  <a:pt x="492424" y="526420"/>
                </a:lnTo>
                <a:lnTo>
                  <a:pt x="527050" y="533400"/>
                </a:lnTo>
                <a:lnTo>
                  <a:pt x="1187450" y="533400"/>
                </a:lnTo>
                <a:lnTo>
                  <a:pt x="1222075" y="526420"/>
                </a:lnTo>
                <a:lnTo>
                  <a:pt x="1250330" y="507380"/>
                </a:lnTo>
                <a:lnTo>
                  <a:pt x="1269370" y="479125"/>
                </a:lnTo>
                <a:lnTo>
                  <a:pt x="1276350" y="444500"/>
                </a:lnTo>
                <a:lnTo>
                  <a:pt x="1276350" y="88900"/>
                </a:lnTo>
                <a:lnTo>
                  <a:pt x="1269370" y="54274"/>
                </a:lnTo>
                <a:lnTo>
                  <a:pt x="1250330" y="26019"/>
                </a:lnTo>
                <a:lnTo>
                  <a:pt x="1222075" y="6979"/>
                </a:lnTo>
                <a:lnTo>
                  <a:pt x="1187450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4850" y="1752600"/>
            <a:ext cx="1276350" cy="533400"/>
          </a:xfrm>
          <a:custGeom>
            <a:avLst/>
            <a:gdLst/>
            <a:ahLst/>
            <a:cxnLst/>
            <a:rect l="l" t="t" r="r" b="b"/>
            <a:pathLst>
              <a:path w="1276350" h="533400">
                <a:moveTo>
                  <a:pt x="438150" y="88900"/>
                </a:moveTo>
                <a:lnTo>
                  <a:pt x="445129" y="54274"/>
                </a:lnTo>
                <a:lnTo>
                  <a:pt x="464169" y="26019"/>
                </a:lnTo>
                <a:lnTo>
                  <a:pt x="492424" y="6979"/>
                </a:lnTo>
                <a:lnTo>
                  <a:pt x="527050" y="0"/>
                </a:lnTo>
                <a:lnTo>
                  <a:pt x="577850" y="0"/>
                </a:lnTo>
                <a:lnTo>
                  <a:pt x="787400" y="0"/>
                </a:lnTo>
                <a:lnTo>
                  <a:pt x="1187450" y="0"/>
                </a:lnTo>
                <a:lnTo>
                  <a:pt x="1222075" y="6979"/>
                </a:lnTo>
                <a:lnTo>
                  <a:pt x="1250330" y="26019"/>
                </a:lnTo>
                <a:lnTo>
                  <a:pt x="1269370" y="54274"/>
                </a:lnTo>
                <a:lnTo>
                  <a:pt x="1276350" y="88900"/>
                </a:lnTo>
                <a:lnTo>
                  <a:pt x="1276350" y="311150"/>
                </a:lnTo>
                <a:lnTo>
                  <a:pt x="1276350" y="444500"/>
                </a:lnTo>
                <a:lnTo>
                  <a:pt x="1269370" y="479125"/>
                </a:lnTo>
                <a:lnTo>
                  <a:pt x="1250330" y="507380"/>
                </a:lnTo>
                <a:lnTo>
                  <a:pt x="1222075" y="526420"/>
                </a:lnTo>
                <a:lnTo>
                  <a:pt x="1187450" y="533400"/>
                </a:lnTo>
                <a:lnTo>
                  <a:pt x="787400" y="533400"/>
                </a:lnTo>
                <a:lnTo>
                  <a:pt x="577850" y="533400"/>
                </a:lnTo>
                <a:lnTo>
                  <a:pt x="527050" y="533400"/>
                </a:lnTo>
                <a:lnTo>
                  <a:pt x="492424" y="526420"/>
                </a:lnTo>
                <a:lnTo>
                  <a:pt x="464169" y="507380"/>
                </a:lnTo>
                <a:lnTo>
                  <a:pt x="445129" y="479125"/>
                </a:lnTo>
                <a:lnTo>
                  <a:pt x="438150" y="444500"/>
                </a:lnTo>
                <a:lnTo>
                  <a:pt x="0" y="376300"/>
                </a:lnTo>
                <a:lnTo>
                  <a:pt x="438150" y="311150"/>
                </a:lnTo>
                <a:lnTo>
                  <a:pt x="438150" y="88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9112" y="1204849"/>
            <a:ext cx="5895975" cy="220345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4537710" marR="81597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Bonus  </a:t>
            </a:r>
            <a:r>
              <a:rPr sz="1400" spc="-5" dirty="0">
                <a:latin typeface="Arial"/>
                <a:cs typeface="Arial"/>
              </a:rPr>
              <a:t>Buy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4190936"/>
            <a:ext cx="6705600" cy="1786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312" y="4176648"/>
            <a:ext cx="6734175" cy="1814830"/>
          </a:xfrm>
          <a:custGeom>
            <a:avLst/>
            <a:gdLst/>
            <a:ahLst/>
            <a:cxnLst/>
            <a:rect l="l" t="t" r="r" b="b"/>
            <a:pathLst>
              <a:path w="6734175" h="1814829">
                <a:moveTo>
                  <a:pt x="0" y="1814576"/>
                </a:moveTo>
                <a:lnTo>
                  <a:pt x="6734175" y="1814576"/>
                </a:lnTo>
                <a:lnTo>
                  <a:pt x="6734175" y="0"/>
                </a:lnTo>
                <a:lnTo>
                  <a:pt x="0" y="0"/>
                </a:lnTo>
                <a:lnTo>
                  <a:pt x="0" y="181457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3200" y="1793543"/>
            <a:ext cx="2438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Bonus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Buy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Free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Goods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Listing &amp;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A7A7FF"/>
          </a:solidFill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Cross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Selling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Bonus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299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Material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1371600"/>
            <a:ext cx="0" cy="52578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1537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86614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Dynamic Product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proposal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7"/>
          <p:cNvSpPr txBox="1">
            <a:spLocks noGrp="1"/>
          </p:cNvSpPr>
          <p:nvPr>
            <p:ph type="title"/>
          </p:nvPr>
        </p:nvSpPr>
        <p:spPr>
          <a:xfrm>
            <a:off x="152400" y="142875"/>
            <a:ext cx="9156700" cy="873125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 smtClean="0"/>
              <a:t>-Configuration</a:t>
            </a:r>
            <a:endParaRPr sz="3200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" y="426084"/>
            <a:ext cx="836422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Define Cross-selling Determination</a:t>
            </a:r>
            <a:r>
              <a:rPr sz="3000" spc="20" dirty="0"/>
              <a:t> </a:t>
            </a:r>
            <a:r>
              <a:rPr sz="3000" dirty="0"/>
              <a:t>Procedure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1445" y="1295400"/>
            <a:ext cx="347535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Cross selling &gt; Define determination procedure </a:t>
            </a:r>
            <a:r>
              <a:rPr sz="1600" b="1" spc="-10" dirty="0">
                <a:latin typeface="Arial"/>
                <a:cs typeface="Arial"/>
              </a:rPr>
              <a:t>for  </a:t>
            </a:r>
            <a:r>
              <a:rPr sz="1600" b="1" spc="-5" dirty="0">
                <a:latin typeface="Arial"/>
                <a:cs typeface="Arial"/>
              </a:rPr>
              <a:t>cross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selling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8751" y="2971800"/>
            <a:ext cx="6564249" cy="299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84400" y="2957512"/>
            <a:ext cx="6593205" cy="3019425"/>
          </a:xfrm>
          <a:custGeom>
            <a:avLst/>
            <a:gdLst/>
            <a:ahLst/>
            <a:cxnLst/>
            <a:rect l="l" t="t" r="r" b="b"/>
            <a:pathLst>
              <a:path w="6593205" h="3019425">
                <a:moveTo>
                  <a:pt x="0" y="3019425"/>
                </a:moveTo>
                <a:lnTo>
                  <a:pt x="6592951" y="3019425"/>
                </a:lnTo>
                <a:lnTo>
                  <a:pt x="6592951" y="0"/>
                </a:lnTo>
                <a:lnTo>
                  <a:pt x="0" y="0"/>
                </a:lnTo>
                <a:lnTo>
                  <a:pt x="0" y="30194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066800"/>
            <a:ext cx="4476750" cy="1724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2912" y="1052449"/>
            <a:ext cx="4505325" cy="1752600"/>
          </a:xfrm>
          <a:custGeom>
            <a:avLst/>
            <a:gdLst/>
            <a:ahLst/>
            <a:cxnLst/>
            <a:rect l="l" t="t" r="r" b="b"/>
            <a:pathLst>
              <a:path w="4505325" h="1752600">
                <a:moveTo>
                  <a:pt x="0" y="1752600"/>
                </a:moveTo>
                <a:lnTo>
                  <a:pt x="4505325" y="1752600"/>
                </a:lnTo>
                <a:lnTo>
                  <a:pt x="4505325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52" y="153894"/>
            <a:ext cx="9156700" cy="634147"/>
          </a:xfrm>
          <a:prstGeom prst="rect">
            <a:avLst/>
          </a:prstGeom>
        </p:spPr>
        <p:txBody>
          <a:bodyPr vert="horz" wrap="square" lIns="0" tIns="14033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Maintain </a:t>
            </a:r>
            <a:r>
              <a:rPr sz="3200" dirty="0"/>
              <a:t>Customer / Document</a:t>
            </a:r>
            <a:r>
              <a:rPr sz="3200" spc="-100" dirty="0"/>
              <a:t> </a:t>
            </a:r>
            <a:r>
              <a:rPr sz="3200" dirty="0"/>
              <a:t>Procedure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5879209"/>
            <a:ext cx="728599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Cross selling &gt; Maintain customer/document  procedures for cross selling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1293875"/>
            <a:ext cx="4038600" cy="1662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3848" y="1279525"/>
            <a:ext cx="4067175" cy="1691005"/>
          </a:xfrm>
          <a:custGeom>
            <a:avLst/>
            <a:gdLst/>
            <a:ahLst/>
            <a:cxnLst/>
            <a:rect l="l" t="t" r="r" b="b"/>
            <a:pathLst>
              <a:path w="4067175" h="1691005">
                <a:moveTo>
                  <a:pt x="0" y="1690624"/>
                </a:moveTo>
                <a:lnTo>
                  <a:pt x="4067175" y="1690624"/>
                </a:lnTo>
                <a:lnTo>
                  <a:pt x="4067175" y="0"/>
                </a:lnTo>
                <a:lnTo>
                  <a:pt x="0" y="0"/>
                </a:lnTo>
                <a:lnTo>
                  <a:pt x="0" y="169062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1295400"/>
            <a:ext cx="3810000" cy="163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9112" y="1281049"/>
            <a:ext cx="3838575" cy="1666875"/>
          </a:xfrm>
          <a:custGeom>
            <a:avLst/>
            <a:gdLst/>
            <a:ahLst/>
            <a:cxnLst/>
            <a:rect l="l" t="t" r="r" b="b"/>
            <a:pathLst>
              <a:path w="3838575" h="1666875">
                <a:moveTo>
                  <a:pt x="0" y="1666875"/>
                </a:moveTo>
                <a:lnTo>
                  <a:pt x="3838575" y="1666875"/>
                </a:lnTo>
                <a:lnTo>
                  <a:pt x="3838575" y="0"/>
                </a:lnTo>
                <a:lnTo>
                  <a:pt x="0" y="0"/>
                </a:lnTo>
                <a:lnTo>
                  <a:pt x="0" y="16668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2140" y="3043682"/>
            <a:ext cx="35788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Define customer procedures for cross </a:t>
            </a:r>
            <a:r>
              <a:rPr sz="1300" b="1" dirty="0">
                <a:latin typeface="Arial"/>
                <a:cs typeface="Arial"/>
              </a:rPr>
              <a:t>selling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9302" y="3043682"/>
            <a:ext cx="3781298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300" b="1" spc="-5" dirty="0">
                <a:latin typeface="Arial"/>
                <a:cs typeface="Arial"/>
              </a:rPr>
              <a:t>Define document procedures for cross selling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48502" y="3546982"/>
            <a:ext cx="2177415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Assign document procedures  to document types</a:t>
            </a:r>
          </a:p>
        </p:txBody>
      </p:sp>
      <p:sp>
        <p:nvSpPr>
          <p:cNvPr id="11" name="object 11"/>
          <p:cNvSpPr/>
          <p:nvPr/>
        </p:nvSpPr>
        <p:spPr>
          <a:xfrm>
            <a:off x="533400" y="3428936"/>
            <a:ext cx="5319776" cy="2259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9112" y="3414648"/>
            <a:ext cx="5348605" cy="2287905"/>
          </a:xfrm>
          <a:custGeom>
            <a:avLst/>
            <a:gdLst/>
            <a:ahLst/>
            <a:cxnLst/>
            <a:rect l="l" t="t" r="r" b="b"/>
            <a:pathLst>
              <a:path w="5348605" h="2287904">
                <a:moveTo>
                  <a:pt x="0" y="2287651"/>
                </a:moveTo>
                <a:lnTo>
                  <a:pt x="5348351" y="2287651"/>
                </a:lnTo>
                <a:lnTo>
                  <a:pt x="5348351" y="0"/>
                </a:lnTo>
                <a:lnTo>
                  <a:pt x="0" y="0"/>
                </a:lnTo>
                <a:lnTo>
                  <a:pt x="0" y="228765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01390" y="3701034"/>
            <a:ext cx="2213610" cy="508634"/>
          </a:xfrm>
          <a:custGeom>
            <a:avLst/>
            <a:gdLst/>
            <a:ahLst/>
            <a:cxnLst/>
            <a:rect l="l" t="t" r="r" b="b"/>
            <a:pathLst>
              <a:path w="2213610" h="508635">
                <a:moveTo>
                  <a:pt x="2097779" y="37264"/>
                </a:moveTo>
                <a:lnTo>
                  <a:pt x="0" y="471297"/>
                </a:lnTo>
                <a:lnTo>
                  <a:pt x="7620" y="508635"/>
                </a:lnTo>
                <a:lnTo>
                  <a:pt x="2105535" y="74600"/>
                </a:lnTo>
                <a:lnTo>
                  <a:pt x="2097779" y="37264"/>
                </a:lnTo>
                <a:close/>
              </a:path>
              <a:path w="2213610" h="508635">
                <a:moveTo>
                  <a:pt x="2212804" y="33401"/>
                </a:moveTo>
                <a:lnTo>
                  <a:pt x="2116455" y="33401"/>
                </a:lnTo>
                <a:lnTo>
                  <a:pt x="2124202" y="70739"/>
                </a:lnTo>
                <a:lnTo>
                  <a:pt x="2105535" y="74600"/>
                </a:lnTo>
                <a:lnTo>
                  <a:pt x="2113280" y="111887"/>
                </a:lnTo>
                <a:lnTo>
                  <a:pt x="2212804" y="33401"/>
                </a:lnTo>
                <a:close/>
              </a:path>
              <a:path w="2213610" h="508635">
                <a:moveTo>
                  <a:pt x="2116455" y="33401"/>
                </a:moveTo>
                <a:lnTo>
                  <a:pt x="2097779" y="37264"/>
                </a:lnTo>
                <a:lnTo>
                  <a:pt x="2105535" y="74600"/>
                </a:lnTo>
                <a:lnTo>
                  <a:pt x="2124202" y="70739"/>
                </a:lnTo>
                <a:lnTo>
                  <a:pt x="2116455" y="33401"/>
                </a:lnTo>
                <a:close/>
              </a:path>
              <a:path w="2213610" h="508635">
                <a:moveTo>
                  <a:pt x="2090039" y="0"/>
                </a:moveTo>
                <a:lnTo>
                  <a:pt x="2097779" y="37264"/>
                </a:lnTo>
                <a:lnTo>
                  <a:pt x="2116455" y="33401"/>
                </a:lnTo>
                <a:lnTo>
                  <a:pt x="2212804" y="33401"/>
                </a:lnTo>
                <a:lnTo>
                  <a:pt x="2213610" y="32766"/>
                </a:lnTo>
                <a:lnTo>
                  <a:pt x="2090039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74172"/>
            <a:ext cx="80486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6795" algn="l"/>
              </a:tabLst>
            </a:pPr>
            <a:r>
              <a:rPr sz="3200" spc="-5" dirty="0"/>
              <a:t>Define</a:t>
            </a:r>
            <a:r>
              <a:rPr sz="3200" spc="-10" dirty="0"/>
              <a:t> </a:t>
            </a:r>
            <a:r>
              <a:rPr sz="3200" dirty="0"/>
              <a:t>/</a:t>
            </a:r>
            <a:r>
              <a:rPr sz="3200" spc="5" dirty="0"/>
              <a:t> </a:t>
            </a:r>
            <a:r>
              <a:rPr sz="3200" dirty="0" smtClean="0"/>
              <a:t>Assign</a:t>
            </a:r>
            <a:r>
              <a:rPr lang="en-US" sz="3200" dirty="0" smtClean="0"/>
              <a:t> </a:t>
            </a:r>
            <a:r>
              <a:rPr sz="3200" spc="-5" dirty="0" smtClean="0"/>
              <a:t>Cross </a:t>
            </a:r>
            <a:r>
              <a:rPr sz="3200" spc="-5" dirty="0"/>
              <a:t>Selling</a:t>
            </a:r>
            <a:r>
              <a:rPr sz="3200" spc="-30" dirty="0"/>
              <a:t> </a:t>
            </a:r>
            <a:r>
              <a:rPr sz="3200" spc="-5" dirty="0"/>
              <a:t>Profile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861113"/>
            <a:ext cx="7503159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Cross selling &gt; Define and assign cross selling  profiles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600" y="1143000"/>
            <a:ext cx="1752600" cy="1617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4600" y="1143000"/>
            <a:ext cx="1752600" cy="1617980"/>
          </a:xfrm>
          <a:custGeom>
            <a:avLst/>
            <a:gdLst/>
            <a:ahLst/>
            <a:cxnLst/>
            <a:rect l="l" t="t" r="r" b="b"/>
            <a:pathLst>
              <a:path w="1752600" h="1617980">
                <a:moveTo>
                  <a:pt x="0" y="808863"/>
                </a:moveTo>
                <a:lnTo>
                  <a:pt x="1387" y="762957"/>
                </a:lnTo>
                <a:lnTo>
                  <a:pt x="5499" y="717724"/>
                </a:lnTo>
                <a:lnTo>
                  <a:pt x="12261" y="673231"/>
                </a:lnTo>
                <a:lnTo>
                  <a:pt x="21601" y="629548"/>
                </a:lnTo>
                <a:lnTo>
                  <a:pt x="33444" y="586742"/>
                </a:lnTo>
                <a:lnTo>
                  <a:pt x="47716" y="544882"/>
                </a:lnTo>
                <a:lnTo>
                  <a:pt x="64343" y="504035"/>
                </a:lnTo>
                <a:lnTo>
                  <a:pt x="83251" y="464270"/>
                </a:lnTo>
                <a:lnTo>
                  <a:pt x="104367" y="425656"/>
                </a:lnTo>
                <a:lnTo>
                  <a:pt x="127616" y="388260"/>
                </a:lnTo>
                <a:lnTo>
                  <a:pt x="152923" y="352151"/>
                </a:lnTo>
                <a:lnTo>
                  <a:pt x="180217" y="317396"/>
                </a:lnTo>
                <a:lnTo>
                  <a:pt x="209421" y="284065"/>
                </a:lnTo>
                <a:lnTo>
                  <a:pt x="240464" y="252226"/>
                </a:lnTo>
                <a:lnTo>
                  <a:pt x="273269" y="221945"/>
                </a:lnTo>
                <a:lnTo>
                  <a:pt x="307764" y="193293"/>
                </a:lnTo>
                <a:lnTo>
                  <a:pt x="343875" y="166337"/>
                </a:lnTo>
                <a:lnTo>
                  <a:pt x="381527" y="141145"/>
                </a:lnTo>
                <a:lnTo>
                  <a:pt x="420647" y="117786"/>
                </a:lnTo>
                <a:lnTo>
                  <a:pt x="461161" y="96328"/>
                </a:lnTo>
                <a:lnTo>
                  <a:pt x="502995" y="76839"/>
                </a:lnTo>
                <a:lnTo>
                  <a:pt x="546074" y="59387"/>
                </a:lnTo>
                <a:lnTo>
                  <a:pt x="590325" y="44040"/>
                </a:lnTo>
                <a:lnTo>
                  <a:pt x="635674" y="30868"/>
                </a:lnTo>
                <a:lnTo>
                  <a:pt x="682047" y="19937"/>
                </a:lnTo>
                <a:lnTo>
                  <a:pt x="729370" y="11317"/>
                </a:lnTo>
                <a:lnTo>
                  <a:pt x="777569" y="5075"/>
                </a:lnTo>
                <a:lnTo>
                  <a:pt x="826570" y="1280"/>
                </a:lnTo>
                <a:lnTo>
                  <a:pt x="876300" y="0"/>
                </a:lnTo>
                <a:lnTo>
                  <a:pt x="926029" y="1280"/>
                </a:lnTo>
                <a:lnTo>
                  <a:pt x="975030" y="5075"/>
                </a:lnTo>
                <a:lnTo>
                  <a:pt x="1023229" y="11317"/>
                </a:lnTo>
                <a:lnTo>
                  <a:pt x="1070552" y="19937"/>
                </a:lnTo>
                <a:lnTo>
                  <a:pt x="1116925" y="30868"/>
                </a:lnTo>
                <a:lnTo>
                  <a:pt x="1162274" y="44040"/>
                </a:lnTo>
                <a:lnTo>
                  <a:pt x="1206525" y="59387"/>
                </a:lnTo>
                <a:lnTo>
                  <a:pt x="1249604" y="76839"/>
                </a:lnTo>
                <a:lnTo>
                  <a:pt x="1291438" y="96328"/>
                </a:lnTo>
                <a:lnTo>
                  <a:pt x="1331952" y="117786"/>
                </a:lnTo>
                <a:lnTo>
                  <a:pt x="1371072" y="141145"/>
                </a:lnTo>
                <a:lnTo>
                  <a:pt x="1408724" y="166337"/>
                </a:lnTo>
                <a:lnTo>
                  <a:pt x="1444835" y="193293"/>
                </a:lnTo>
                <a:lnTo>
                  <a:pt x="1479330" y="221945"/>
                </a:lnTo>
                <a:lnTo>
                  <a:pt x="1512135" y="252226"/>
                </a:lnTo>
                <a:lnTo>
                  <a:pt x="1543178" y="284065"/>
                </a:lnTo>
                <a:lnTo>
                  <a:pt x="1572382" y="317396"/>
                </a:lnTo>
                <a:lnTo>
                  <a:pt x="1599676" y="352151"/>
                </a:lnTo>
                <a:lnTo>
                  <a:pt x="1624983" y="388260"/>
                </a:lnTo>
                <a:lnTo>
                  <a:pt x="1648232" y="425656"/>
                </a:lnTo>
                <a:lnTo>
                  <a:pt x="1669348" y="464270"/>
                </a:lnTo>
                <a:lnTo>
                  <a:pt x="1688256" y="504035"/>
                </a:lnTo>
                <a:lnTo>
                  <a:pt x="1704883" y="544882"/>
                </a:lnTo>
                <a:lnTo>
                  <a:pt x="1719155" y="586742"/>
                </a:lnTo>
                <a:lnTo>
                  <a:pt x="1730998" y="629548"/>
                </a:lnTo>
                <a:lnTo>
                  <a:pt x="1740338" y="673231"/>
                </a:lnTo>
                <a:lnTo>
                  <a:pt x="1747100" y="717724"/>
                </a:lnTo>
                <a:lnTo>
                  <a:pt x="1751212" y="762957"/>
                </a:lnTo>
                <a:lnTo>
                  <a:pt x="1752600" y="808863"/>
                </a:lnTo>
                <a:lnTo>
                  <a:pt x="1751212" y="854756"/>
                </a:lnTo>
                <a:lnTo>
                  <a:pt x="1747100" y="899979"/>
                </a:lnTo>
                <a:lnTo>
                  <a:pt x="1740338" y="944462"/>
                </a:lnTo>
                <a:lnTo>
                  <a:pt x="1730998" y="988138"/>
                </a:lnTo>
                <a:lnTo>
                  <a:pt x="1719155" y="1030938"/>
                </a:lnTo>
                <a:lnTo>
                  <a:pt x="1704883" y="1072794"/>
                </a:lnTo>
                <a:lnTo>
                  <a:pt x="1688256" y="1113637"/>
                </a:lnTo>
                <a:lnTo>
                  <a:pt x="1669348" y="1153399"/>
                </a:lnTo>
                <a:lnTo>
                  <a:pt x="1648232" y="1192013"/>
                </a:lnTo>
                <a:lnTo>
                  <a:pt x="1624983" y="1229409"/>
                </a:lnTo>
                <a:lnTo>
                  <a:pt x="1599676" y="1265519"/>
                </a:lnTo>
                <a:lnTo>
                  <a:pt x="1572382" y="1300274"/>
                </a:lnTo>
                <a:lnTo>
                  <a:pt x="1543178" y="1333608"/>
                </a:lnTo>
                <a:lnTo>
                  <a:pt x="1512135" y="1365450"/>
                </a:lnTo>
                <a:lnTo>
                  <a:pt x="1479330" y="1395734"/>
                </a:lnTo>
                <a:lnTo>
                  <a:pt x="1444835" y="1424390"/>
                </a:lnTo>
                <a:lnTo>
                  <a:pt x="1408724" y="1451350"/>
                </a:lnTo>
                <a:lnTo>
                  <a:pt x="1371072" y="1476546"/>
                </a:lnTo>
                <a:lnTo>
                  <a:pt x="1331952" y="1499909"/>
                </a:lnTo>
                <a:lnTo>
                  <a:pt x="1291438" y="1521372"/>
                </a:lnTo>
                <a:lnTo>
                  <a:pt x="1249604" y="1540865"/>
                </a:lnTo>
                <a:lnTo>
                  <a:pt x="1206525" y="1558321"/>
                </a:lnTo>
                <a:lnTo>
                  <a:pt x="1162274" y="1573672"/>
                </a:lnTo>
                <a:lnTo>
                  <a:pt x="1116925" y="1586848"/>
                </a:lnTo>
                <a:lnTo>
                  <a:pt x="1070552" y="1597782"/>
                </a:lnTo>
                <a:lnTo>
                  <a:pt x="1023229" y="1606405"/>
                </a:lnTo>
                <a:lnTo>
                  <a:pt x="975030" y="1612648"/>
                </a:lnTo>
                <a:lnTo>
                  <a:pt x="926029" y="1616445"/>
                </a:lnTo>
                <a:lnTo>
                  <a:pt x="876300" y="1617726"/>
                </a:lnTo>
                <a:lnTo>
                  <a:pt x="826570" y="1616445"/>
                </a:lnTo>
                <a:lnTo>
                  <a:pt x="777569" y="1612648"/>
                </a:lnTo>
                <a:lnTo>
                  <a:pt x="729370" y="1606405"/>
                </a:lnTo>
                <a:lnTo>
                  <a:pt x="682047" y="1597782"/>
                </a:lnTo>
                <a:lnTo>
                  <a:pt x="635674" y="1586848"/>
                </a:lnTo>
                <a:lnTo>
                  <a:pt x="590325" y="1573672"/>
                </a:lnTo>
                <a:lnTo>
                  <a:pt x="546074" y="1558321"/>
                </a:lnTo>
                <a:lnTo>
                  <a:pt x="502995" y="1540865"/>
                </a:lnTo>
                <a:lnTo>
                  <a:pt x="461161" y="1521372"/>
                </a:lnTo>
                <a:lnTo>
                  <a:pt x="420647" y="1499909"/>
                </a:lnTo>
                <a:lnTo>
                  <a:pt x="381527" y="1476546"/>
                </a:lnTo>
                <a:lnTo>
                  <a:pt x="343875" y="1451350"/>
                </a:lnTo>
                <a:lnTo>
                  <a:pt x="307764" y="1424390"/>
                </a:lnTo>
                <a:lnTo>
                  <a:pt x="273269" y="1395734"/>
                </a:lnTo>
                <a:lnTo>
                  <a:pt x="240464" y="1365450"/>
                </a:lnTo>
                <a:lnTo>
                  <a:pt x="209421" y="1333608"/>
                </a:lnTo>
                <a:lnTo>
                  <a:pt x="180217" y="1300274"/>
                </a:lnTo>
                <a:lnTo>
                  <a:pt x="152923" y="1265519"/>
                </a:lnTo>
                <a:lnTo>
                  <a:pt x="127616" y="1229409"/>
                </a:lnTo>
                <a:lnTo>
                  <a:pt x="104367" y="1192013"/>
                </a:lnTo>
                <a:lnTo>
                  <a:pt x="83251" y="1153399"/>
                </a:lnTo>
                <a:lnTo>
                  <a:pt x="64343" y="1113637"/>
                </a:lnTo>
                <a:lnTo>
                  <a:pt x="47716" y="1072794"/>
                </a:lnTo>
                <a:lnTo>
                  <a:pt x="33444" y="1030938"/>
                </a:lnTo>
                <a:lnTo>
                  <a:pt x="21601" y="988138"/>
                </a:lnTo>
                <a:lnTo>
                  <a:pt x="12261" y="944462"/>
                </a:lnTo>
                <a:lnTo>
                  <a:pt x="5499" y="899979"/>
                </a:lnTo>
                <a:lnTo>
                  <a:pt x="1387" y="854756"/>
                </a:lnTo>
                <a:lnTo>
                  <a:pt x="0" y="80886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39230" y="1703323"/>
            <a:ext cx="137985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</a:pPr>
            <a:r>
              <a:rPr sz="1600" b="1" spc="-5" dirty="0">
                <a:solidFill>
                  <a:schemeClr val="bg1"/>
                </a:solidFill>
                <a:latin typeface="Arial"/>
                <a:cs typeface="Arial"/>
              </a:rPr>
              <a:t>Define Cross  Selling</a:t>
            </a:r>
            <a:r>
              <a:rPr sz="1600" b="1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chemeClr val="bg1"/>
                </a:solidFill>
                <a:latin typeface="Arial"/>
                <a:cs typeface="Arial"/>
              </a:rPr>
              <a:t>Profile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4200" y="3733800"/>
            <a:ext cx="19812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4200" y="3733800"/>
            <a:ext cx="1981200" cy="1828800"/>
          </a:xfrm>
          <a:custGeom>
            <a:avLst/>
            <a:gdLst/>
            <a:ahLst/>
            <a:cxnLst/>
            <a:rect l="l" t="t" r="r" b="b"/>
            <a:pathLst>
              <a:path w="1981200" h="1828800">
                <a:moveTo>
                  <a:pt x="0" y="914400"/>
                </a:moveTo>
                <a:lnTo>
                  <a:pt x="1212" y="868767"/>
                </a:lnTo>
                <a:lnTo>
                  <a:pt x="4811" y="823712"/>
                </a:lnTo>
                <a:lnTo>
                  <a:pt x="10740" y="779289"/>
                </a:lnTo>
                <a:lnTo>
                  <a:pt x="18942" y="735549"/>
                </a:lnTo>
                <a:lnTo>
                  <a:pt x="29360" y="692545"/>
                </a:lnTo>
                <a:lnTo>
                  <a:pt x="41939" y="650330"/>
                </a:lnTo>
                <a:lnTo>
                  <a:pt x="56620" y="608955"/>
                </a:lnTo>
                <a:lnTo>
                  <a:pt x="73348" y="568473"/>
                </a:lnTo>
                <a:lnTo>
                  <a:pt x="92065" y="528936"/>
                </a:lnTo>
                <a:lnTo>
                  <a:pt x="112715" y="490398"/>
                </a:lnTo>
                <a:lnTo>
                  <a:pt x="135240" y="452910"/>
                </a:lnTo>
                <a:lnTo>
                  <a:pt x="159586" y="416524"/>
                </a:lnTo>
                <a:lnTo>
                  <a:pt x="185693" y="381294"/>
                </a:lnTo>
                <a:lnTo>
                  <a:pt x="213507" y="347272"/>
                </a:lnTo>
                <a:lnTo>
                  <a:pt x="242969" y="314509"/>
                </a:lnTo>
                <a:lnTo>
                  <a:pt x="274024" y="283059"/>
                </a:lnTo>
                <a:lnTo>
                  <a:pt x="306615" y="252974"/>
                </a:lnTo>
                <a:lnTo>
                  <a:pt x="340684" y="224306"/>
                </a:lnTo>
                <a:lnTo>
                  <a:pt x="376175" y="197107"/>
                </a:lnTo>
                <a:lnTo>
                  <a:pt x="413032" y="171431"/>
                </a:lnTo>
                <a:lnTo>
                  <a:pt x="451197" y="147329"/>
                </a:lnTo>
                <a:lnTo>
                  <a:pt x="490615" y="124855"/>
                </a:lnTo>
                <a:lnTo>
                  <a:pt x="531227" y="104059"/>
                </a:lnTo>
                <a:lnTo>
                  <a:pt x="572978" y="84995"/>
                </a:lnTo>
                <a:lnTo>
                  <a:pt x="615810" y="67716"/>
                </a:lnTo>
                <a:lnTo>
                  <a:pt x="659667" y="52273"/>
                </a:lnTo>
                <a:lnTo>
                  <a:pt x="704493" y="38719"/>
                </a:lnTo>
                <a:lnTo>
                  <a:pt x="750230" y="27106"/>
                </a:lnTo>
                <a:lnTo>
                  <a:pt x="796821" y="17488"/>
                </a:lnTo>
                <a:lnTo>
                  <a:pt x="844211" y="9915"/>
                </a:lnTo>
                <a:lnTo>
                  <a:pt x="892341" y="4441"/>
                </a:lnTo>
                <a:lnTo>
                  <a:pt x="941157" y="1119"/>
                </a:lnTo>
                <a:lnTo>
                  <a:pt x="990600" y="0"/>
                </a:lnTo>
                <a:lnTo>
                  <a:pt x="1040042" y="1119"/>
                </a:lnTo>
                <a:lnTo>
                  <a:pt x="1088858" y="4441"/>
                </a:lnTo>
                <a:lnTo>
                  <a:pt x="1136988" y="9915"/>
                </a:lnTo>
                <a:lnTo>
                  <a:pt x="1184378" y="17488"/>
                </a:lnTo>
                <a:lnTo>
                  <a:pt x="1230969" y="27106"/>
                </a:lnTo>
                <a:lnTo>
                  <a:pt x="1276706" y="38719"/>
                </a:lnTo>
                <a:lnTo>
                  <a:pt x="1321532" y="52273"/>
                </a:lnTo>
                <a:lnTo>
                  <a:pt x="1365389" y="67716"/>
                </a:lnTo>
                <a:lnTo>
                  <a:pt x="1408221" y="84995"/>
                </a:lnTo>
                <a:lnTo>
                  <a:pt x="1449972" y="104059"/>
                </a:lnTo>
                <a:lnTo>
                  <a:pt x="1490584" y="124855"/>
                </a:lnTo>
                <a:lnTo>
                  <a:pt x="1530002" y="147329"/>
                </a:lnTo>
                <a:lnTo>
                  <a:pt x="1568167" y="171431"/>
                </a:lnTo>
                <a:lnTo>
                  <a:pt x="1605024" y="197107"/>
                </a:lnTo>
                <a:lnTo>
                  <a:pt x="1640515" y="224306"/>
                </a:lnTo>
                <a:lnTo>
                  <a:pt x="1674584" y="252974"/>
                </a:lnTo>
                <a:lnTo>
                  <a:pt x="1707175" y="283059"/>
                </a:lnTo>
                <a:lnTo>
                  <a:pt x="1738230" y="314509"/>
                </a:lnTo>
                <a:lnTo>
                  <a:pt x="1767692" y="347272"/>
                </a:lnTo>
                <a:lnTo>
                  <a:pt x="1795506" y="381294"/>
                </a:lnTo>
                <a:lnTo>
                  <a:pt x="1821613" y="416524"/>
                </a:lnTo>
                <a:lnTo>
                  <a:pt x="1845959" y="452910"/>
                </a:lnTo>
                <a:lnTo>
                  <a:pt x="1868484" y="490398"/>
                </a:lnTo>
                <a:lnTo>
                  <a:pt x="1889134" y="528936"/>
                </a:lnTo>
                <a:lnTo>
                  <a:pt x="1907851" y="568473"/>
                </a:lnTo>
                <a:lnTo>
                  <a:pt x="1924579" y="608955"/>
                </a:lnTo>
                <a:lnTo>
                  <a:pt x="1939260" y="650330"/>
                </a:lnTo>
                <a:lnTo>
                  <a:pt x="1951839" y="692545"/>
                </a:lnTo>
                <a:lnTo>
                  <a:pt x="1962257" y="735549"/>
                </a:lnTo>
                <a:lnTo>
                  <a:pt x="1970459" y="779289"/>
                </a:lnTo>
                <a:lnTo>
                  <a:pt x="1976388" y="823712"/>
                </a:lnTo>
                <a:lnTo>
                  <a:pt x="1979987" y="868767"/>
                </a:lnTo>
                <a:lnTo>
                  <a:pt x="1981200" y="914400"/>
                </a:lnTo>
                <a:lnTo>
                  <a:pt x="1979987" y="960032"/>
                </a:lnTo>
                <a:lnTo>
                  <a:pt x="1976388" y="1005087"/>
                </a:lnTo>
                <a:lnTo>
                  <a:pt x="1970459" y="1049510"/>
                </a:lnTo>
                <a:lnTo>
                  <a:pt x="1962257" y="1093250"/>
                </a:lnTo>
                <a:lnTo>
                  <a:pt x="1951839" y="1136254"/>
                </a:lnTo>
                <a:lnTo>
                  <a:pt x="1939260" y="1178469"/>
                </a:lnTo>
                <a:lnTo>
                  <a:pt x="1924579" y="1219844"/>
                </a:lnTo>
                <a:lnTo>
                  <a:pt x="1907851" y="1260326"/>
                </a:lnTo>
                <a:lnTo>
                  <a:pt x="1889134" y="1299863"/>
                </a:lnTo>
                <a:lnTo>
                  <a:pt x="1868484" y="1338401"/>
                </a:lnTo>
                <a:lnTo>
                  <a:pt x="1845959" y="1375889"/>
                </a:lnTo>
                <a:lnTo>
                  <a:pt x="1821613" y="1412275"/>
                </a:lnTo>
                <a:lnTo>
                  <a:pt x="1795506" y="1447505"/>
                </a:lnTo>
                <a:lnTo>
                  <a:pt x="1767692" y="1481527"/>
                </a:lnTo>
                <a:lnTo>
                  <a:pt x="1738230" y="1514290"/>
                </a:lnTo>
                <a:lnTo>
                  <a:pt x="1707175" y="1545740"/>
                </a:lnTo>
                <a:lnTo>
                  <a:pt x="1674584" y="1575825"/>
                </a:lnTo>
                <a:lnTo>
                  <a:pt x="1640515" y="1604493"/>
                </a:lnTo>
                <a:lnTo>
                  <a:pt x="1605024" y="1631692"/>
                </a:lnTo>
                <a:lnTo>
                  <a:pt x="1568167" y="1657368"/>
                </a:lnTo>
                <a:lnTo>
                  <a:pt x="1530002" y="1681470"/>
                </a:lnTo>
                <a:lnTo>
                  <a:pt x="1490584" y="1703944"/>
                </a:lnTo>
                <a:lnTo>
                  <a:pt x="1449972" y="1724740"/>
                </a:lnTo>
                <a:lnTo>
                  <a:pt x="1408221" y="1743804"/>
                </a:lnTo>
                <a:lnTo>
                  <a:pt x="1365389" y="1761083"/>
                </a:lnTo>
                <a:lnTo>
                  <a:pt x="1321532" y="1776526"/>
                </a:lnTo>
                <a:lnTo>
                  <a:pt x="1276706" y="1790080"/>
                </a:lnTo>
                <a:lnTo>
                  <a:pt x="1230969" y="1801693"/>
                </a:lnTo>
                <a:lnTo>
                  <a:pt x="1184378" y="1811311"/>
                </a:lnTo>
                <a:lnTo>
                  <a:pt x="1136988" y="1818884"/>
                </a:lnTo>
                <a:lnTo>
                  <a:pt x="1088858" y="1824358"/>
                </a:lnTo>
                <a:lnTo>
                  <a:pt x="1040042" y="1827680"/>
                </a:lnTo>
                <a:lnTo>
                  <a:pt x="990600" y="1828800"/>
                </a:lnTo>
                <a:lnTo>
                  <a:pt x="941157" y="1827680"/>
                </a:lnTo>
                <a:lnTo>
                  <a:pt x="892341" y="1824358"/>
                </a:lnTo>
                <a:lnTo>
                  <a:pt x="844211" y="1818884"/>
                </a:lnTo>
                <a:lnTo>
                  <a:pt x="796821" y="1811311"/>
                </a:lnTo>
                <a:lnTo>
                  <a:pt x="750230" y="1801693"/>
                </a:lnTo>
                <a:lnTo>
                  <a:pt x="704493" y="1790080"/>
                </a:lnTo>
                <a:lnTo>
                  <a:pt x="659667" y="1776526"/>
                </a:lnTo>
                <a:lnTo>
                  <a:pt x="615810" y="1761083"/>
                </a:lnTo>
                <a:lnTo>
                  <a:pt x="572978" y="1743804"/>
                </a:lnTo>
                <a:lnTo>
                  <a:pt x="531227" y="1724740"/>
                </a:lnTo>
                <a:lnTo>
                  <a:pt x="490615" y="1703944"/>
                </a:lnTo>
                <a:lnTo>
                  <a:pt x="451197" y="1681470"/>
                </a:lnTo>
                <a:lnTo>
                  <a:pt x="413032" y="1657368"/>
                </a:lnTo>
                <a:lnTo>
                  <a:pt x="376175" y="1631692"/>
                </a:lnTo>
                <a:lnTo>
                  <a:pt x="340684" y="1604493"/>
                </a:lnTo>
                <a:lnTo>
                  <a:pt x="306615" y="1575825"/>
                </a:lnTo>
                <a:lnTo>
                  <a:pt x="274024" y="1545740"/>
                </a:lnTo>
                <a:lnTo>
                  <a:pt x="242969" y="1514290"/>
                </a:lnTo>
                <a:lnTo>
                  <a:pt x="213507" y="1481527"/>
                </a:lnTo>
                <a:lnTo>
                  <a:pt x="185693" y="1447505"/>
                </a:lnTo>
                <a:lnTo>
                  <a:pt x="159586" y="1412275"/>
                </a:lnTo>
                <a:lnTo>
                  <a:pt x="135240" y="1375889"/>
                </a:lnTo>
                <a:lnTo>
                  <a:pt x="112715" y="1338401"/>
                </a:lnTo>
                <a:lnTo>
                  <a:pt x="92065" y="1299863"/>
                </a:lnTo>
                <a:lnTo>
                  <a:pt x="73348" y="1260326"/>
                </a:lnTo>
                <a:lnTo>
                  <a:pt x="56620" y="1219844"/>
                </a:lnTo>
                <a:lnTo>
                  <a:pt x="41939" y="1178469"/>
                </a:lnTo>
                <a:lnTo>
                  <a:pt x="29360" y="1136254"/>
                </a:lnTo>
                <a:lnTo>
                  <a:pt x="18942" y="1093250"/>
                </a:lnTo>
                <a:lnTo>
                  <a:pt x="10740" y="1049510"/>
                </a:lnTo>
                <a:lnTo>
                  <a:pt x="4811" y="1005087"/>
                </a:lnTo>
                <a:lnTo>
                  <a:pt x="1212" y="960032"/>
                </a:lnTo>
                <a:lnTo>
                  <a:pt x="0" y="914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82357" y="4400169"/>
            <a:ext cx="14884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Assign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profiles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1143000"/>
            <a:ext cx="5019675" cy="2339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912" y="1128649"/>
            <a:ext cx="5048250" cy="2368550"/>
          </a:xfrm>
          <a:custGeom>
            <a:avLst/>
            <a:gdLst/>
            <a:ahLst/>
            <a:cxnLst/>
            <a:rect l="l" t="t" r="r" b="b"/>
            <a:pathLst>
              <a:path w="5048250" h="2368550">
                <a:moveTo>
                  <a:pt x="0" y="2368550"/>
                </a:moveTo>
                <a:lnTo>
                  <a:pt x="5048250" y="2368550"/>
                </a:lnTo>
                <a:lnTo>
                  <a:pt x="5048250" y="0"/>
                </a:lnTo>
                <a:lnTo>
                  <a:pt x="0" y="0"/>
                </a:lnTo>
                <a:lnTo>
                  <a:pt x="0" y="23685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3810000"/>
            <a:ext cx="5724525" cy="190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912" y="3795712"/>
            <a:ext cx="5753100" cy="1933575"/>
          </a:xfrm>
          <a:custGeom>
            <a:avLst/>
            <a:gdLst/>
            <a:ahLst/>
            <a:cxnLst/>
            <a:rect l="l" t="t" r="r" b="b"/>
            <a:pathLst>
              <a:path w="5753100" h="1933575">
                <a:moveTo>
                  <a:pt x="0" y="1933575"/>
                </a:moveTo>
                <a:lnTo>
                  <a:pt x="5753100" y="1933575"/>
                </a:lnTo>
                <a:lnTo>
                  <a:pt x="5753100" y="0"/>
                </a:lnTo>
                <a:lnTo>
                  <a:pt x="0" y="0"/>
                </a:lnTo>
                <a:lnTo>
                  <a:pt x="0" y="19335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2743200"/>
            <a:ext cx="6553200" cy="2647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8712" y="2728848"/>
            <a:ext cx="6581775" cy="2676525"/>
          </a:xfrm>
          <a:custGeom>
            <a:avLst/>
            <a:gdLst/>
            <a:ahLst/>
            <a:cxnLst/>
            <a:rect l="l" t="t" r="r" b="b"/>
            <a:pathLst>
              <a:path w="6581775" h="2676525">
                <a:moveTo>
                  <a:pt x="0" y="2676525"/>
                </a:moveTo>
                <a:lnTo>
                  <a:pt x="6581775" y="2676525"/>
                </a:lnTo>
                <a:lnTo>
                  <a:pt x="6581775" y="0"/>
                </a:lnTo>
                <a:lnTo>
                  <a:pt x="0" y="0"/>
                </a:lnTo>
                <a:lnTo>
                  <a:pt x="0" y="26765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800" y="5029200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0" y="381000"/>
                </a:moveTo>
                <a:lnTo>
                  <a:pt x="1981200" y="381000"/>
                </a:lnTo>
                <a:lnTo>
                  <a:pt x="19812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8575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8640" y="5680659"/>
            <a:ext cx="241515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T </a:t>
            </a:r>
            <a:r>
              <a:rPr sz="2200" spc="-10" dirty="0">
                <a:latin typeface="Arial"/>
                <a:cs typeface="Arial"/>
              </a:rPr>
              <a:t>Code 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VD02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4551" y="380619"/>
            <a:ext cx="85363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dirty="0"/>
              <a:t>Customer Master </a:t>
            </a:r>
            <a:r>
              <a:rPr sz="3200" spc="-5" dirty="0"/>
              <a:t>data </a:t>
            </a:r>
            <a:r>
              <a:rPr sz="3200" dirty="0"/>
              <a:t>for</a:t>
            </a:r>
            <a:r>
              <a:rPr sz="3200" spc="-65" dirty="0"/>
              <a:t> </a:t>
            </a:r>
            <a:r>
              <a:rPr sz="3200" dirty="0"/>
              <a:t>Cross </a:t>
            </a:r>
            <a:r>
              <a:rPr sz="3200" dirty="0" smtClean="0"/>
              <a:t>Selling</a:t>
            </a:r>
            <a:endParaRPr sz="3200" dirty="0"/>
          </a:p>
        </p:txBody>
      </p:sp>
      <p:sp>
        <p:nvSpPr>
          <p:cNvPr id="9" name="Rectangle 8"/>
          <p:cNvSpPr/>
          <p:nvPr/>
        </p:nvSpPr>
        <p:spPr>
          <a:xfrm>
            <a:off x="685800" y="1220562"/>
            <a:ext cx="7162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field, 'PP </a:t>
            </a:r>
            <a:r>
              <a:rPr lang="en-US" sz="2200" spc="-5" dirty="0" err="1">
                <a:latin typeface="Arial" panose="020B0604020202020204" pitchFamily="34" charset="0"/>
                <a:cs typeface="Arial" panose="020B0604020202020204" pitchFamily="34" charset="0"/>
              </a:rPr>
              <a:t>cust</a:t>
            </a:r>
            <a:r>
              <a:rPr 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5" dirty="0" err="1">
                <a:latin typeface="Arial" panose="020B0604020202020204" pitchFamily="34" charset="0"/>
                <a:cs typeface="Arial" panose="020B0604020202020204" pitchFamily="34" charset="0"/>
              </a:rPr>
              <a:t>Proc</a:t>
            </a:r>
            <a:r>
              <a:rPr 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' in Customer Master Data needs to be </a:t>
            </a:r>
            <a:r>
              <a:rPr lang="en-US" sz="2200" spc="-10" dirty="0">
                <a:latin typeface="Arial" panose="020B0604020202020204" pitchFamily="34" charset="0"/>
                <a:cs typeface="Arial" panose="020B0604020202020204" pitchFamily="34" charset="0"/>
              </a:rPr>
              <a:t>updated </a:t>
            </a:r>
            <a:r>
              <a:rPr 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in if </a:t>
            </a:r>
            <a:r>
              <a:rPr lang="en-US" sz="2200" spc="-10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Cross-Selling is to be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10" dirty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Condition Master</a:t>
            </a:r>
            <a:r>
              <a:rPr sz="3200" spc="-65" dirty="0"/>
              <a:t> </a:t>
            </a:r>
            <a:r>
              <a:rPr sz="320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689444" y="1145921"/>
            <a:ext cx="7463917" cy="4111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512" y="1128649"/>
            <a:ext cx="7496175" cy="4143375"/>
          </a:xfrm>
          <a:custGeom>
            <a:avLst/>
            <a:gdLst/>
            <a:ahLst/>
            <a:cxnLst/>
            <a:rect l="l" t="t" r="r" b="b"/>
            <a:pathLst>
              <a:path w="7496175" h="4143375">
                <a:moveTo>
                  <a:pt x="0" y="4143375"/>
                </a:moveTo>
                <a:lnTo>
                  <a:pt x="7496175" y="4143375"/>
                </a:lnTo>
                <a:lnTo>
                  <a:pt x="7496175" y="0"/>
                </a:lnTo>
                <a:lnTo>
                  <a:pt x="0" y="0"/>
                </a:lnTo>
                <a:lnTo>
                  <a:pt x="0" y="41433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0273" y="2133600"/>
            <a:ext cx="85725" cy="685800"/>
          </a:xfrm>
          <a:custGeom>
            <a:avLst/>
            <a:gdLst/>
            <a:ahLst/>
            <a:cxnLst/>
            <a:rect l="l" t="t" r="r" b="b"/>
            <a:pathLst>
              <a:path w="85725" h="685800">
                <a:moveTo>
                  <a:pt x="57150" y="71374"/>
                </a:moveTo>
                <a:lnTo>
                  <a:pt x="28575" y="71374"/>
                </a:lnTo>
                <a:lnTo>
                  <a:pt x="28575" y="685800"/>
                </a:lnTo>
                <a:lnTo>
                  <a:pt x="57150" y="685800"/>
                </a:lnTo>
                <a:lnTo>
                  <a:pt x="57150" y="71374"/>
                </a:lnTo>
                <a:close/>
              </a:path>
              <a:path w="85725" h="68580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68580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3793" y="5296153"/>
            <a:ext cx="3100070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VB41 – </a:t>
            </a:r>
            <a:r>
              <a:rPr sz="2000" spc="-5" dirty="0">
                <a:latin typeface="Times New Roman"/>
                <a:cs typeface="Times New Roman"/>
              </a:rPr>
              <a:t>Create </a:t>
            </a:r>
            <a:r>
              <a:rPr sz="2000" dirty="0">
                <a:latin typeface="Times New Roman"/>
                <a:cs typeface="Times New Roman"/>
              </a:rPr>
              <a:t>Cross </a:t>
            </a:r>
            <a:r>
              <a:rPr sz="2000" spc="-5" dirty="0">
                <a:latin typeface="Times New Roman"/>
                <a:cs typeface="Times New Roman"/>
              </a:rPr>
              <a:t>Selling  </a:t>
            </a:r>
            <a:r>
              <a:rPr sz="2000" dirty="0">
                <a:latin typeface="Times New Roman"/>
                <a:cs typeface="Times New Roman"/>
              </a:rPr>
              <a:t>VB42 – Change Cross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Selling  VB43 – Display Cross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Selling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1775" y="5375452"/>
            <a:ext cx="4814570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6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can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-5" dirty="0">
                <a:latin typeface="Arial"/>
                <a:cs typeface="Arial"/>
              </a:rPr>
              <a:t>up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system so that if a customer  orders a specific article, a list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other  suggested articles </a:t>
            </a:r>
            <a:r>
              <a:rPr sz="1800" spc="-10" dirty="0">
                <a:latin typeface="Arial"/>
                <a:cs typeface="Arial"/>
              </a:rPr>
              <a:t>appears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well.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Important Transaction</a:t>
            </a:r>
            <a:r>
              <a:rPr sz="3200" spc="-60" dirty="0"/>
              <a:t> </a:t>
            </a:r>
            <a:r>
              <a:rPr sz="3200" dirty="0"/>
              <a:t>Codes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3357272"/>
              </p:ext>
            </p:extLst>
          </p:nvPr>
        </p:nvGraphicFramePr>
        <p:xfrm>
          <a:off x="457200" y="1371599"/>
          <a:ext cx="8153400" cy="48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/>
                <a:gridCol w="5334000"/>
              </a:tblGrid>
              <a:tr h="48479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200" b="1" spc="-10" dirty="0">
                          <a:latin typeface="Arial"/>
                          <a:cs typeface="Arial"/>
                        </a:rPr>
                        <a:t>Transaction</a:t>
                      </a:r>
                      <a:r>
                        <a:rPr sz="22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Codes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Application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95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50" dirty="0">
                          <a:latin typeface="Arial"/>
                          <a:cs typeface="Arial"/>
                        </a:rPr>
                        <a:t>VA01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10" dirty="0">
                          <a:latin typeface="Arial"/>
                          <a:cs typeface="Arial"/>
                        </a:rPr>
                        <a:t>02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200" b="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03</a:t>
                      </a:r>
                      <a:endParaRPr sz="2200" b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Display Sales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Order</a:t>
                      </a:r>
                      <a:endParaRPr sz="2200" b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0380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30" dirty="0">
                          <a:latin typeface="Arial"/>
                          <a:cs typeface="Arial"/>
                        </a:rPr>
                        <a:t>VV11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10" dirty="0">
                          <a:latin typeface="Arial"/>
                          <a:cs typeface="Arial"/>
                        </a:rPr>
                        <a:t>12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200" b="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spc="-10" dirty="0">
                          <a:latin typeface="Arial"/>
                          <a:cs typeface="Arial"/>
                        </a:rPr>
                        <a:t>13</a:t>
                      </a:r>
                      <a:endParaRPr sz="2200" b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Display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Output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for Sales</a:t>
                      </a:r>
                      <a:r>
                        <a:rPr sz="2200" b="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Docs</a:t>
                      </a:r>
                      <a:endParaRPr sz="2200" b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95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5" dirty="0">
                          <a:latin typeface="Arial"/>
                          <a:cs typeface="Arial"/>
                        </a:rPr>
                        <a:t>SO10</a:t>
                      </a:r>
                      <a:endParaRPr sz="2200" b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5" dirty="0">
                          <a:latin typeface="Arial"/>
                          <a:cs typeface="Arial"/>
                        </a:rPr>
                        <a:t>Maintain Standard</a:t>
                      </a:r>
                      <a:r>
                        <a:rPr sz="2200" b="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spc="-40" dirty="0">
                          <a:latin typeface="Arial"/>
                          <a:cs typeface="Arial"/>
                        </a:rPr>
                        <a:t>Text</a:t>
                      </a:r>
                      <a:endParaRPr sz="2200" b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03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200" b="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b="0" spc="-30" dirty="0">
                          <a:latin typeface="Arial"/>
                          <a:cs typeface="Arial"/>
                        </a:rPr>
                        <a:t>VB11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VB12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200" b="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VB13</a:t>
                      </a:r>
                      <a:endParaRPr sz="2200" b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15976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b="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Display – Material  Determination</a:t>
                      </a:r>
                      <a:endParaRPr sz="2200" b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0380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5" dirty="0">
                          <a:latin typeface="Arial"/>
                          <a:cs typeface="Arial"/>
                        </a:rPr>
                        <a:t>VB01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VB02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200" b="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spc="-10" dirty="0">
                          <a:latin typeface="Arial"/>
                          <a:cs typeface="Arial"/>
                        </a:rPr>
                        <a:t>VB03</a:t>
                      </a:r>
                      <a:endParaRPr sz="2200" b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Display –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Listing /</a:t>
                      </a:r>
                      <a:r>
                        <a:rPr sz="2200" b="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Exclusion</a:t>
                      </a:r>
                      <a:endParaRPr sz="2200" b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0380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b="0" spc="-5" dirty="0">
                          <a:latin typeface="Arial"/>
                          <a:cs typeface="Arial"/>
                        </a:rPr>
                        <a:t>VBN1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VBN2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200" b="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spc="-10" dirty="0">
                          <a:latin typeface="Arial"/>
                          <a:cs typeface="Arial"/>
                        </a:rPr>
                        <a:t>VBN3</a:t>
                      </a:r>
                      <a:endParaRPr sz="2200" b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200" b="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Display –</a:t>
                      </a:r>
                      <a:r>
                        <a:rPr sz="2200" b="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Free</a:t>
                      </a:r>
                      <a:endParaRPr sz="2200" b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82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50" dirty="0">
                          <a:latin typeface="Arial"/>
                          <a:cs typeface="Arial"/>
                        </a:rPr>
                        <a:t>VA51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0" dirty="0">
                          <a:latin typeface="Arial"/>
                          <a:cs typeface="Arial"/>
                        </a:rPr>
                        <a:t>VA52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200" b="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spc="-50" dirty="0">
                          <a:latin typeface="Arial"/>
                          <a:cs typeface="Arial"/>
                        </a:rPr>
                        <a:t>VA53</a:t>
                      </a:r>
                      <a:endParaRPr sz="2200" b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Display – Item</a:t>
                      </a:r>
                      <a:r>
                        <a:rPr sz="2200" b="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Proposal</a:t>
                      </a:r>
                      <a:endParaRPr sz="2200" b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8495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200" b="0" spc="-5" dirty="0">
                          <a:latin typeface="Arial"/>
                          <a:cs typeface="Arial"/>
                        </a:rPr>
                        <a:t>VB41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VB42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200" b="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spc="-10" dirty="0">
                          <a:latin typeface="Arial"/>
                          <a:cs typeface="Arial"/>
                        </a:rPr>
                        <a:t>VB43</a:t>
                      </a:r>
                      <a:endParaRPr sz="2200" b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200" b="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Display – Cross</a:t>
                      </a:r>
                      <a:r>
                        <a:rPr sz="2200" b="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Selling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b="1" spc="-5" dirty="0">
                <a:solidFill>
                  <a:srgbClr val="DA0096"/>
                </a:solidFill>
                <a:latin typeface="Arial"/>
                <a:cs typeface="Arial"/>
              </a:rPr>
              <a:t>Item</a:t>
            </a:r>
            <a:r>
              <a:rPr sz="2200" b="1" spc="-70" dirty="0">
                <a:solidFill>
                  <a:srgbClr val="DA009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DA0096"/>
                </a:solidFill>
                <a:latin typeface="Arial"/>
                <a:cs typeface="Arial"/>
              </a:rPr>
              <a:t>Proposal:</a:t>
            </a:r>
            <a:endParaRPr sz="2200" dirty="0">
              <a:latin typeface="Arial"/>
              <a:cs typeface="Arial"/>
            </a:endParaRPr>
          </a:p>
          <a:p>
            <a:pPr marL="755650" marR="508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dirty="0">
                <a:latin typeface="Arial"/>
                <a:cs typeface="Arial"/>
              </a:rPr>
              <a:t>If </a:t>
            </a:r>
            <a:r>
              <a:rPr spc="-5" dirty="0">
                <a:latin typeface="Arial"/>
                <a:cs typeface="Arial"/>
              </a:rPr>
              <a:t>a customer frequently </a:t>
            </a:r>
            <a:r>
              <a:rPr spc="-15" dirty="0">
                <a:latin typeface="Arial"/>
                <a:cs typeface="Arial"/>
              </a:rPr>
              <a:t>buys </a:t>
            </a: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same product pallet, </a:t>
            </a:r>
            <a:r>
              <a:rPr spc="-20" dirty="0">
                <a:latin typeface="Arial"/>
                <a:cs typeface="Arial"/>
              </a:rPr>
              <a:t>you </a:t>
            </a:r>
            <a:r>
              <a:rPr spc="-5" dirty="0">
                <a:latin typeface="Arial"/>
                <a:cs typeface="Arial"/>
              </a:rPr>
              <a:t>can specify </a:t>
            </a:r>
            <a:r>
              <a:rPr dirty="0">
                <a:latin typeface="Arial"/>
                <a:cs typeface="Arial"/>
              </a:rPr>
              <a:t>the item </a:t>
            </a:r>
            <a:r>
              <a:rPr spc="-5" dirty="0">
                <a:latin typeface="Arial"/>
                <a:cs typeface="Arial"/>
              </a:rPr>
              <a:t>proposal  number </a:t>
            </a:r>
            <a:r>
              <a:rPr dirty="0">
                <a:latin typeface="Arial"/>
                <a:cs typeface="Arial"/>
              </a:rPr>
              <a:t>in the </a:t>
            </a:r>
            <a:r>
              <a:rPr spc="-5" dirty="0">
                <a:latin typeface="Arial"/>
                <a:cs typeface="Arial"/>
              </a:rPr>
              <a:t>customer </a:t>
            </a:r>
            <a:r>
              <a:rPr dirty="0">
                <a:latin typeface="Arial"/>
                <a:cs typeface="Arial"/>
              </a:rPr>
              <a:t>master </a:t>
            </a:r>
            <a:r>
              <a:rPr spc="-5" dirty="0">
                <a:latin typeface="Arial"/>
                <a:cs typeface="Arial"/>
              </a:rPr>
              <a:t>record. </a:t>
            </a:r>
            <a:r>
              <a:rPr dirty="0">
                <a:latin typeface="Arial"/>
                <a:cs typeface="Arial"/>
              </a:rPr>
              <a:t>Item </a:t>
            </a:r>
            <a:r>
              <a:rPr spc="-5" dirty="0">
                <a:latin typeface="Arial"/>
                <a:cs typeface="Arial"/>
              </a:rPr>
              <a:t>proposals are stored independently of  customers. </a:t>
            </a:r>
            <a:r>
              <a:rPr spc="-15" dirty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materials </a:t>
            </a:r>
            <a:r>
              <a:rPr spc="-5" dirty="0">
                <a:latin typeface="Arial"/>
                <a:cs typeface="Arial"/>
              </a:rPr>
              <a:t>of an </a:t>
            </a:r>
            <a:r>
              <a:rPr dirty="0">
                <a:latin typeface="Arial"/>
                <a:cs typeface="Arial"/>
              </a:rPr>
              <a:t>item </a:t>
            </a:r>
            <a:r>
              <a:rPr spc="-5" dirty="0">
                <a:latin typeface="Arial"/>
                <a:cs typeface="Arial"/>
              </a:rPr>
              <a:t>proposal can be proposed </a:t>
            </a:r>
            <a:r>
              <a:rPr dirty="0">
                <a:latin typeface="Arial"/>
                <a:cs typeface="Arial"/>
              </a:rPr>
              <a:t>by the </a:t>
            </a:r>
            <a:r>
              <a:rPr spc="-20" dirty="0">
                <a:latin typeface="Arial"/>
                <a:cs typeface="Arial"/>
              </a:rPr>
              <a:t>SAP </a:t>
            </a:r>
            <a:r>
              <a:rPr spc="-10" dirty="0">
                <a:latin typeface="Arial"/>
                <a:cs typeface="Arial"/>
              </a:rPr>
              <a:t>System </a:t>
            </a:r>
            <a:r>
              <a:rPr spc="-5" dirty="0">
                <a:latin typeface="Arial"/>
                <a:cs typeface="Arial"/>
              </a:rPr>
              <a:t>as an  </a:t>
            </a:r>
            <a:r>
              <a:rPr dirty="0">
                <a:latin typeface="Arial"/>
                <a:cs typeface="Arial"/>
              </a:rPr>
              <a:t>entry </a:t>
            </a:r>
            <a:r>
              <a:rPr spc="-5" dirty="0">
                <a:latin typeface="Arial"/>
                <a:cs typeface="Arial"/>
              </a:rPr>
              <a:t>tool during order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processing</a:t>
            </a: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7556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-40" dirty="0">
                <a:latin typeface="Arial"/>
                <a:cs typeface="Arial"/>
              </a:rPr>
              <a:t>You </a:t>
            </a:r>
            <a:r>
              <a:rPr spc="-5" dirty="0">
                <a:latin typeface="Arial"/>
                <a:cs typeface="Arial"/>
              </a:rPr>
              <a:t>can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then:</a:t>
            </a:r>
            <a:endParaRPr dirty="0">
              <a:latin typeface="Arial"/>
              <a:cs typeface="Arial"/>
            </a:endParaRPr>
          </a:p>
          <a:p>
            <a:pPr marL="1212850" lvl="2" indent="-28575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130175" algn="l"/>
              </a:tabLst>
            </a:pPr>
            <a:r>
              <a:rPr sz="1500" spc="-5" dirty="0">
                <a:latin typeface="Arial"/>
                <a:cs typeface="Arial"/>
              </a:rPr>
              <a:t>Copy </a:t>
            </a:r>
            <a:r>
              <a:rPr sz="1500" dirty="0">
                <a:latin typeface="Arial"/>
                <a:cs typeface="Arial"/>
              </a:rPr>
              <a:t>the materials </a:t>
            </a:r>
            <a:r>
              <a:rPr sz="1500" spc="-5" dirty="0">
                <a:latin typeface="Arial"/>
                <a:cs typeface="Arial"/>
              </a:rPr>
              <a:t>as </a:t>
            </a:r>
            <a:r>
              <a:rPr sz="1500" dirty="0">
                <a:latin typeface="Arial"/>
                <a:cs typeface="Arial"/>
              </a:rPr>
              <a:t>they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are</a:t>
            </a:r>
            <a:endParaRPr sz="1500" dirty="0">
              <a:latin typeface="Arial"/>
              <a:cs typeface="Arial"/>
            </a:endParaRPr>
          </a:p>
          <a:p>
            <a:pPr marL="1212850" lvl="2" indent="-28575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130175" algn="l"/>
              </a:tabLst>
            </a:pPr>
            <a:r>
              <a:rPr sz="1500" spc="-5" dirty="0">
                <a:latin typeface="Arial"/>
                <a:cs typeface="Arial"/>
              </a:rPr>
              <a:t>Change </a:t>
            </a:r>
            <a:r>
              <a:rPr sz="1500" dirty="0">
                <a:latin typeface="Arial"/>
                <a:cs typeface="Arial"/>
              </a:rPr>
              <a:t>the </a:t>
            </a:r>
            <a:r>
              <a:rPr sz="1500" spc="-5" dirty="0">
                <a:latin typeface="Arial"/>
                <a:cs typeface="Arial"/>
              </a:rPr>
              <a:t>specifications and only copy some </a:t>
            </a:r>
            <a:r>
              <a:rPr sz="1500" dirty="0">
                <a:latin typeface="Arial"/>
                <a:cs typeface="Arial"/>
              </a:rPr>
              <a:t>materials </a:t>
            </a:r>
            <a:r>
              <a:rPr sz="1500" spc="-5" dirty="0">
                <a:latin typeface="Arial"/>
                <a:cs typeface="Arial"/>
              </a:rPr>
              <a:t>or </a:t>
            </a:r>
            <a:r>
              <a:rPr sz="1500" dirty="0">
                <a:latin typeface="Arial"/>
                <a:cs typeface="Arial"/>
              </a:rPr>
              <a:t>partial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quantity</a:t>
            </a:r>
            <a:endParaRPr sz="1500" dirty="0"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sz="1550" dirty="0">
              <a:latin typeface="Times New Roman"/>
              <a:cs typeface="Times New Roman"/>
            </a:endParaRPr>
          </a:p>
          <a:p>
            <a:pPr marL="7556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-40" dirty="0">
                <a:latin typeface="Arial"/>
                <a:cs typeface="Arial"/>
              </a:rPr>
              <a:t>You </a:t>
            </a:r>
            <a:r>
              <a:rPr spc="-5" dirty="0">
                <a:latin typeface="Arial"/>
                <a:cs typeface="Arial"/>
              </a:rPr>
              <a:t>can </a:t>
            </a:r>
            <a:r>
              <a:rPr dirty="0">
                <a:latin typeface="Arial"/>
                <a:cs typeface="Arial"/>
              </a:rPr>
              <a:t>only </a:t>
            </a:r>
            <a:r>
              <a:rPr spc="-5" dirty="0">
                <a:latin typeface="Arial"/>
                <a:cs typeface="Arial"/>
              </a:rPr>
              <a:t>include </a:t>
            </a: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products </a:t>
            </a:r>
            <a:r>
              <a:rPr dirty="0">
                <a:latin typeface="Arial"/>
                <a:cs typeface="Arial"/>
              </a:rPr>
              <a:t>in </a:t>
            </a:r>
            <a:r>
              <a:rPr spc="-5" dirty="0">
                <a:latin typeface="Arial"/>
                <a:cs typeface="Arial"/>
              </a:rPr>
              <a:t>a product proposal </a:t>
            </a:r>
            <a:r>
              <a:rPr dirty="0">
                <a:latin typeface="Arial"/>
                <a:cs typeface="Arial"/>
              </a:rPr>
              <a:t>for </a:t>
            </a:r>
            <a:r>
              <a:rPr spc="5" dirty="0">
                <a:latin typeface="Arial"/>
                <a:cs typeface="Arial"/>
              </a:rPr>
              <a:t>which </a:t>
            </a:r>
            <a:r>
              <a:rPr spc="-20" dirty="0">
                <a:latin typeface="Arial"/>
                <a:cs typeface="Arial"/>
              </a:rPr>
              <a:t>you  </a:t>
            </a:r>
            <a:r>
              <a:rPr dirty="0">
                <a:latin typeface="Arial"/>
                <a:cs typeface="Arial"/>
              </a:rPr>
              <a:t>created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-5" dirty="0" smtClean="0">
                <a:latin typeface="Arial"/>
                <a:cs typeface="Arial"/>
              </a:rPr>
              <a:t>a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material </a:t>
            </a:r>
            <a:r>
              <a:rPr dirty="0">
                <a:latin typeface="Arial"/>
                <a:cs typeface="Arial"/>
              </a:rPr>
              <a:t>master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record</a:t>
            </a: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755650" marR="27940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dirty="0">
                <a:latin typeface="Arial"/>
                <a:cs typeface="Arial"/>
              </a:rPr>
              <a:t>Item </a:t>
            </a:r>
            <a:r>
              <a:rPr spc="-5" dirty="0">
                <a:latin typeface="Arial"/>
                <a:cs typeface="Arial"/>
              </a:rPr>
              <a:t>Proposal </a:t>
            </a:r>
            <a:r>
              <a:rPr spc="-35" dirty="0">
                <a:latin typeface="Arial"/>
                <a:cs typeface="Arial"/>
              </a:rPr>
              <a:t>Types </a:t>
            </a:r>
            <a:r>
              <a:rPr spc="-5" dirty="0">
                <a:latin typeface="Arial"/>
                <a:cs typeface="Arial"/>
              </a:rPr>
              <a:t>are </a:t>
            </a:r>
            <a:r>
              <a:rPr dirty="0">
                <a:latin typeface="Arial"/>
                <a:cs typeface="Arial"/>
              </a:rPr>
              <a:t>technically </a:t>
            </a:r>
            <a:r>
              <a:rPr spc="-5" dirty="0">
                <a:latin typeface="Arial"/>
                <a:cs typeface="Arial"/>
              </a:rPr>
              <a:t>stored as Sales Documents </a:t>
            </a:r>
            <a:r>
              <a:rPr dirty="0">
                <a:latin typeface="Arial"/>
                <a:cs typeface="Arial"/>
              </a:rPr>
              <a:t>and </a:t>
            </a:r>
            <a:r>
              <a:rPr spc="-5" dirty="0">
                <a:latin typeface="Arial"/>
                <a:cs typeface="Arial"/>
              </a:rPr>
              <a:t>are controlled </a:t>
            </a:r>
            <a:r>
              <a:rPr dirty="0">
                <a:latin typeface="Arial"/>
                <a:cs typeface="Arial"/>
              </a:rPr>
              <a:t>by  Item </a:t>
            </a:r>
            <a:r>
              <a:rPr spc="-5" dirty="0">
                <a:latin typeface="Arial"/>
                <a:cs typeface="Arial"/>
              </a:rPr>
              <a:t>Proposal </a:t>
            </a:r>
            <a:r>
              <a:rPr spc="-45" dirty="0">
                <a:latin typeface="Arial"/>
                <a:cs typeface="Arial"/>
              </a:rPr>
              <a:t>Type </a:t>
            </a:r>
            <a:r>
              <a:rPr dirty="0">
                <a:latin typeface="Arial"/>
                <a:cs typeface="Arial"/>
              </a:rPr>
              <a:t>( </a:t>
            </a:r>
            <a:r>
              <a:rPr spc="-5" dirty="0">
                <a:latin typeface="Arial"/>
                <a:cs typeface="Arial"/>
              </a:rPr>
              <a:t>standard PV </a:t>
            </a:r>
            <a:r>
              <a:rPr dirty="0">
                <a:latin typeface="Arial"/>
                <a:cs typeface="Arial"/>
              </a:rPr>
              <a:t>/ MS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)</a:t>
            </a: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Additional</a:t>
            </a:r>
            <a:r>
              <a:rPr sz="3200" spc="-70" dirty="0"/>
              <a:t> </a:t>
            </a:r>
            <a:r>
              <a:rPr sz="3200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xmlns="" val="136824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Partner</a:t>
            </a:r>
            <a:r>
              <a:rPr sz="3200" spc="-70" dirty="0"/>
              <a:t> </a:t>
            </a:r>
            <a:r>
              <a:rPr sz="3200" dirty="0"/>
              <a:t>Determination</a:t>
            </a:r>
          </a:p>
        </p:txBody>
      </p:sp>
      <p:sp>
        <p:nvSpPr>
          <p:cNvPr id="6" name="object 6"/>
          <p:cNvSpPr/>
          <p:nvPr/>
        </p:nvSpPr>
        <p:spPr>
          <a:xfrm>
            <a:off x="5834126" y="3048000"/>
            <a:ext cx="3310254" cy="3124200"/>
          </a:xfrm>
          <a:custGeom>
            <a:avLst/>
            <a:gdLst/>
            <a:ahLst/>
            <a:cxnLst/>
            <a:rect l="l" t="t" r="r" b="b"/>
            <a:pathLst>
              <a:path w="3310254" h="3124200">
                <a:moveTo>
                  <a:pt x="3190875" y="0"/>
                </a:moveTo>
                <a:lnTo>
                  <a:pt x="390525" y="0"/>
                </a:lnTo>
                <a:lnTo>
                  <a:pt x="345715" y="5154"/>
                </a:lnTo>
                <a:lnTo>
                  <a:pt x="304593" y="19837"/>
                </a:lnTo>
                <a:lnTo>
                  <a:pt x="268327" y="42877"/>
                </a:lnTo>
                <a:lnTo>
                  <a:pt x="238086" y="73104"/>
                </a:lnTo>
                <a:lnTo>
                  <a:pt x="215039" y="109347"/>
                </a:lnTo>
                <a:lnTo>
                  <a:pt x="200353" y="150436"/>
                </a:lnTo>
                <a:lnTo>
                  <a:pt x="195199" y="195199"/>
                </a:lnTo>
                <a:lnTo>
                  <a:pt x="195199" y="2733675"/>
                </a:lnTo>
                <a:lnTo>
                  <a:pt x="0" y="2733675"/>
                </a:lnTo>
                <a:lnTo>
                  <a:pt x="37957" y="2741347"/>
                </a:lnTo>
                <a:lnTo>
                  <a:pt x="68961" y="2762272"/>
                </a:lnTo>
                <a:lnTo>
                  <a:pt x="89868" y="2793307"/>
                </a:lnTo>
                <a:lnTo>
                  <a:pt x="97536" y="2831312"/>
                </a:lnTo>
                <a:lnTo>
                  <a:pt x="89868" y="2869310"/>
                </a:lnTo>
                <a:lnTo>
                  <a:pt x="68961" y="2900341"/>
                </a:lnTo>
                <a:lnTo>
                  <a:pt x="37957" y="2921264"/>
                </a:lnTo>
                <a:lnTo>
                  <a:pt x="0" y="2928937"/>
                </a:lnTo>
                <a:lnTo>
                  <a:pt x="195199" y="2928937"/>
                </a:lnTo>
                <a:lnTo>
                  <a:pt x="190044" y="2973707"/>
                </a:lnTo>
                <a:lnTo>
                  <a:pt x="175361" y="3014806"/>
                </a:lnTo>
                <a:lnTo>
                  <a:pt x="152321" y="3051062"/>
                </a:lnTo>
                <a:lnTo>
                  <a:pt x="122094" y="3081301"/>
                </a:lnTo>
                <a:lnTo>
                  <a:pt x="85851" y="3104352"/>
                </a:lnTo>
                <a:lnTo>
                  <a:pt x="44762" y="3119042"/>
                </a:lnTo>
                <a:lnTo>
                  <a:pt x="0" y="3124200"/>
                </a:lnTo>
                <a:lnTo>
                  <a:pt x="2800223" y="3124200"/>
                </a:lnTo>
                <a:lnTo>
                  <a:pt x="2845032" y="3119042"/>
                </a:lnTo>
                <a:lnTo>
                  <a:pt x="2886154" y="3104352"/>
                </a:lnTo>
                <a:lnTo>
                  <a:pt x="2922420" y="3081301"/>
                </a:lnTo>
                <a:lnTo>
                  <a:pt x="2952661" y="3051062"/>
                </a:lnTo>
                <a:lnTo>
                  <a:pt x="2975708" y="3014806"/>
                </a:lnTo>
                <a:lnTo>
                  <a:pt x="2990394" y="2973707"/>
                </a:lnTo>
                <a:lnTo>
                  <a:pt x="2995549" y="2928937"/>
                </a:lnTo>
                <a:lnTo>
                  <a:pt x="2995549" y="390525"/>
                </a:lnTo>
                <a:lnTo>
                  <a:pt x="390398" y="390525"/>
                </a:lnTo>
                <a:lnTo>
                  <a:pt x="352440" y="382855"/>
                </a:lnTo>
                <a:lnTo>
                  <a:pt x="321437" y="361934"/>
                </a:lnTo>
                <a:lnTo>
                  <a:pt x="300529" y="330892"/>
                </a:lnTo>
                <a:lnTo>
                  <a:pt x="292862" y="292862"/>
                </a:lnTo>
                <a:lnTo>
                  <a:pt x="300529" y="254904"/>
                </a:lnTo>
                <a:lnTo>
                  <a:pt x="321437" y="223900"/>
                </a:lnTo>
                <a:lnTo>
                  <a:pt x="352440" y="202993"/>
                </a:lnTo>
                <a:lnTo>
                  <a:pt x="390398" y="195325"/>
                </a:lnTo>
                <a:lnTo>
                  <a:pt x="3309874" y="195199"/>
                </a:lnTo>
                <a:lnTo>
                  <a:pt x="3309874" y="40909"/>
                </a:lnTo>
                <a:lnTo>
                  <a:pt x="3276726" y="19837"/>
                </a:lnTo>
                <a:lnTo>
                  <a:pt x="3235637" y="5154"/>
                </a:lnTo>
                <a:lnTo>
                  <a:pt x="3190875" y="0"/>
                </a:lnTo>
                <a:close/>
              </a:path>
              <a:path w="3310254" h="3124200">
                <a:moveTo>
                  <a:pt x="3309874" y="195199"/>
                </a:moveTo>
                <a:lnTo>
                  <a:pt x="585724" y="195199"/>
                </a:lnTo>
                <a:lnTo>
                  <a:pt x="580569" y="240008"/>
                </a:lnTo>
                <a:lnTo>
                  <a:pt x="565883" y="281130"/>
                </a:lnTo>
                <a:lnTo>
                  <a:pt x="542836" y="317396"/>
                </a:lnTo>
                <a:lnTo>
                  <a:pt x="512595" y="347637"/>
                </a:lnTo>
                <a:lnTo>
                  <a:pt x="476329" y="370684"/>
                </a:lnTo>
                <a:lnTo>
                  <a:pt x="435207" y="385370"/>
                </a:lnTo>
                <a:lnTo>
                  <a:pt x="390398" y="390525"/>
                </a:lnTo>
                <a:lnTo>
                  <a:pt x="3190875" y="390525"/>
                </a:lnTo>
                <a:lnTo>
                  <a:pt x="3235637" y="385370"/>
                </a:lnTo>
                <a:lnTo>
                  <a:pt x="3276726" y="370684"/>
                </a:lnTo>
                <a:lnTo>
                  <a:pt x="3309874" y="349605"/>
                </a:lnTo>
                <a:lnTo>
                  <a:pt x="3309874" y="195199"/>
                </a:lnTo>
                <a:close/>
              </a:path>
            </a:pathLst>
          </a:custGeom>
          <a:solidFill>
            <a:srgbClr val="CCCCFF">
              <a:alpha val="3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38800" y="3243198"/>
            <a:ext cx="781050" cy="2929255"/>
          </a:xfrm>
          <a:custGeom>
            <a:avLst/>
            <a:gdLst/>
            <a:ahLst/>
            <a:cxnLst/>
            <a:rect l="l" t="t" r="r" b="b"/>
            <a:pathLst>
              <a:path w="781050" h="2929254">
                <a:moveTo>
                  <a:pt x="781050" y="0"/>
                </a:moveTo>
                <a:lnTo>
                  <a:pt x="585724" y="126"/>
                </a:lnTo>
                <a:lnTo>
                  <a:pt x="547766" y="7794"/>
                </a:lnTo>
                <a:lnTo>
                  <a:pt x="495855" y="59705"/>
                </a:lnTo>
                <a:lnTo>
                  <a:pt x="488188" y="97662"/>
                </a:lnTo>
                <a:lnTo>
                  <a:pt x="495855" y="135693"/>
                </a:lnTo>
                <a:lnTo>
                  <a:pt x="516763" y="166735"/>
                </a:lnTo>
                <a:lnTo>
                  <a:pt x="547766" y="187656"/>
                </a:lnTo>
                <a:lnTo>
                  <a:pt x="585724" y="195325"/>
                </a:lnTo>
                <a:lnTo>
                  <a:pt x="630533" y="190171"/>
                </a:lnTo>
                <a:lnTo>
                  <a:pt x="671655" y="175485"/>
                </a:lnTo>
                <a:lnTo>
                  <a:pt x="707921" y="152438"/>
                </a:lnTo>
                <a:lnTo>
                  <a:pt x="738162" y="122197"/>
                </a:lnTo>
                <a:lnTo>
                  <a:pt x="761209" y="85931"/>
                </a:lnTo>
                <a:lnTo>
                  <a:pt x="775895" y="44809"/>
                </a:lnTo>
                <a:lnTo>
                  <a:pt x="781050" y="0"/>
                </a:lnTo>
                <a:close/>
              </a:path>
              <a:path w="781050" h="2929254">
                <a:moveTo>
                  <a:pt x="195199" y="2538476"/>
                </a:moveTo>
                <a:lnTo>
                  <a:pt x="150436" y="2543633"/>
                </a:lnTo>
                <a:lnTo>
                  <a:pt x="109347" y="2558323"/>
                </a:lnTo>
                <a:lnTo>
                  <a:pt x="73104" y="2581374"/>
                </a:lnTo>
                <a:lnTo>
                  <a:pt x="42877" y="2611613"/>
                </a:lnTo>
                <a:lnTo>
                  <a:pt x="19837" y="2647869"/>
                </a:lnTo>
                <a:lnTo>
                  <a:pt x="5154" y="2688968"/>
                </a:lnTo>
                <a:lnTo>
                  <a:pt x="0" y="2733738"/>
                </a:lnTo>
                <a:lnTo>
                  <a:pt x="5154" y="2778508"/>
                </a:lnTo>
                <a:lnTo>
                  <a:pt x="19837" y="2819607"/>
                </a:lnTo>
                <a:lnTo>
                  <a:pt x="42877" y="2855863"/>
                </a:lnTo>
                <a:lnTo>
                  <a:pt x="73104" y="2886102"/>
                </a:lnTo>
                <a:lnTo>
                  <a:pt x="109347" y="2909153"/>
                </a:lnTo>
                <a:lnTo>
                  <a:pt x="150436" y="2923843"/>
                </a:lnTo>
                <a:lnTo>
                  <a:pt x="195199" y="2929001"/>
                </a:lnTo>
                <a:lnTo>
                  <a:pt x="240008" y="2923843"/>
                </a:lnTo>
                <a:lnTo>
                  <a:pt x="281130" y="2909153"/>
                </a:lnTo>
                <a:lnTo>
                  <a:pt x="317396" y="2886102"/>
                </a:lnTo>
                <a:lnTo>
                  <a:pt x="347637" y="2855863"/>
                </a:lnTo>
                <a:lnTo>
                  <a:pt x="370684" y="2819607"/>
                </a:lnTo>
                <a:lnTo>
                  <a:pt x="385370" y="2778508"/>
                </a:lnTo>
                <a:lnTo>
                  <a:pt x="390525" y="2733738"/>
                </a:lnTo>
                <a:lnTo>
                  <a:pt x="195199" y="2733738"/>
                </a:lnTo>
                <a:lnTo>
                  <a:pt x="233229" y="2726065"/>
                </a:lnTo>
                <a:lnTo>
                  <a:pt x="264271" y="2705141"/>
                </a:lnTo>
                <a:lnTo>
                  <a:pt x="285192" y="2674106"/>
                </a:lnTo>
                <a:lnTo>
                  <a:pt x="292862" y="2636100"/>
                </a:lnTo>
                <a:lnTo>
                  <a:pt x="285192" y="2598103"/>
                </a:lnTo>
                <a:lnTo>
                  <a:pt x="264271" y="2567071"/>
                </a:lnTo>
                <a:lnTo>
                  <a:pt x="233229" y="2546148"/>
                </a:lnTo>
                <a:lnTo>
                  <a:pt x="195199" y="2538476"/>
                </a:lnTo>
                <a:close/>
              </a:path>
            </a:pathLst>
          </a:custGeom>
          <a:solidFill>
            <a:srgbClr val="A3A3CD">
              <a:alpha val="3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29325" y="3048000"/>
            <a:ext cx="3114675" cy="2733675"/>
          </a:xfrm>
          <a:custGeom>
            <a:avLst/>
            <a:gdLst/>
            <a:ahLst/>
            <a:cxnLst/>
            <a:rect l="l" t="t" r="r" b="b"/>
            <a:pathLst>
              <a:path w="3114675" h="2733675">
                <a:moveTo>
                  <a:pt x="0" y="2733675"/>
                </a:moveTo>
                <a:lnTo>
                  <a:pt x="0" y="195199"/>
                </a:lnTo>
                <a:lnTo>
                  <a:pt x="5154" y="150436"/>
                </a:lnTo>
                <a:lnTo>
                  <a:pt x="19840" y="109347"/>
                </a:lnTo>
                <a:lnTo>
                  <a:pt x="42887" y="73104"/>
                </a:lnTo>
                <a:lnTo>
                  <a:pt x="73128" y="42877"/>
                </a:lnTo>
                <a:lnTo>
                  <a:pt x="109394" y="19837"/>
                </a:lnTo>
                <a:lnTo>
                  <a:pt x="150516" y="5154"/>
                </a:lnTo>
                <a:lnTo>
                  <a:pt x="195325" y="0"/>
                </a:lnTo>
                <a:lnTo>
                  <a:pt x="2995676" y="0"/>
                </a:lnTo>
                <a:lnTo>
                  <a:pt x="3040438" y="5154"/>
                </a:lnTo>
                <a:lnTo>
                  <a:pt x="3081527" y="19837"/>
                </a:lnTo>
                <a:lnTo>
                  <a:pt x="3114675" y="409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8800" y="3397605"/>
            <a:ext cx="3505200" cy="2774950"/>
          </a:xfrm>
          <a:custGeom>
            <a:avLst/>
            <a:gdLst/>
            <a:ahLst/>
            <a:cxnLst/>
            <a:rect l="l" t="t" r="r" b="b"/>
            <a:pathLst>
              <a:path w="3505200" h="2774950">
                <a:moveTo>
                  <a:pt x="3505200" y="0"/>
                </a:moveTo>
                <a:lnTo>
                  <a:pt x="3472052" y="21078"/>
                </a:lnTo>
                <a:lnTo>
                  <a:pt x="3430963" y="35764"/>
                </a:lnTo>
                <a:lnTo>
                  <a:pt x="3386201" y="40919"/>
                </a:lnTo>
                <a:lnTo>
                  <a:pt x="3190875" y="40919"/>
                </a:lnTo>
                <a:lnTo>
                  <a:pt x="3190875" y="2579331"/>
                </a:lnTo>
                <a:lnTo>
                  <a:pt x="3185720" y="2624101"/>
                </a:lnTo>
                <a:lnTo>
                  <a:pt x="3171034" y="2665201"/>
                </a:lnTo>
                <a:lnTo>
                  <a:pt x="3147987" y="2701456"/>
                </a:lnTo>
                <a:lnTo>
                  <a:pt x="3117746" y="2731695"/>
                </a:lnTo>
                <a:lnTo>
                  <a:pt x="3081480" y="2754746"/>
                </a:lnTo>
                <a:lnTo>
                  <a:pt x="3040358" y="2769436"/>
                </a:lnTo>
                <a:lnTo>
                  <a:pt x="2995549" y="2774594"/>
                </a:lnTo>
                <a:lnTo>
                  <a:pt x="195325" y="2774594"/>
                </a:lnTo>
                <a:lnTo>
                  <a:pt x="150516" y="2769436"/>
                </a:lnTo>
                <a:lnTo>
                  <a:pt x="109394" y="2754746"/>
                </a:lnTo>
                <a:lnTo>
                  <a:pt x="73128" y="2731695"/>
                </a:lnTo>
                <a:lnTo>
                  <a:pt x="42887" y="2701456"/>
                </a:lnTo>
                <a:lnTo>
                  <a:pt x="19840" y="2665201"/>
                </a:lnTo>
                <a:lnTo>
                  <a:pt x="5154" y="2624101"/>
                </a:lnTo>
                <a:lnTo>
                  <a:pt x="0" y="2579331"/>
                </a:lnTo>
                <a:lnTo>
                  <a:pt x="5154" y="2534561"/>
                </a:lnTo>
                <a:lnTo>
                  <a:pt x="19840" y="2493462"/>
                </a:lnTo>
                <a:lnTo>
                  <a:pt x="42887" y="2457206"/>
                </a:lnTo>
                <a:lnTo>
                  <a:pt x="73128" y="2426967"/>
                </a:lnTo>
                <a:lnTo>
                  <a:pt x="109394" y="2403916"/>
                </a:lnTo>
                <a:lnTo>
                  <a:pt x="150516" y="2389226"/>
                </a:lnTo>
                <a:lnTo>
                  <a:pt x="195325" y="2384069"/>
                </a:lnTo>
                <a:lnTo>
                  <a:pt x="390525" y="23840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26988" y="3048000"/>
            <a:ext cx="293370" cy="390525"/>
          </a:xfrm>
          <a:custGeom>
            <a:avLst/>
            <a:gdLst/>
            <a:ahLst/>
            <a:cxnLst/>
            <a:rect l="l" t="t" r="r" b="b"/>
            <a:pathLst>
              <a:path w="293370" h="390525">
                <a:moveTo>
                  <a:pt x="97662" y="0"/>
                </a:moveTo>
                <a:lnTo>
                  <a:pt x="142425" y="5154"/>
                </a:lnTo>
                <a:lnTo>
                  <a:pt x="183514" y="19837"/>
                </a:lnTo>
                <a:lnTo>
                  <a:pt x="219757" y="42877"/>
                </a:lnTo>
                <a:lnTo>
                  <a:pt x="249984" y="73104"/>
                </a:lnTo>
                <a:lnTo>
                  <a:pt x="273024" y="109347"/>
                </a:lnTo>
                <a:lnTo>
                  <a:pt x="287707" y="150436"/>
                </a:lnTo>
                <a:lnTo>
                  <a:pt x="292862" y="195199"/>
                </a:lnTo>
                <a:lnTo>
                  <a:pt x="287707" y="240008"/>
                </a:lnTo>
                <a:lnTo>
                  <a:pt x="273024" y="281130"/>
                </a:lnTo>
                <a:lnTo>
                  <a:pt x="249984" y="317396"/>
                </a:lnTo>
                <a:lnTo>
                  <a:pt x="219757" y="347637"/>
                </a:lnTo>
                <a:lnTo>
                  <a:pt x="183514" y="370684"/>
                </a:lnTo>
                <a:lnTo>
                  <a:pt x="142425" y="385370"/>
                </a:lnTo>
                <a:lnTo>
                  <a:pt x="97662" y="390525"/>
                </a:lnTo>
                <a:lnTo>
                  <a:pt x="59578" y="382855"/>
                </a:lnTo>
                <a:lnTo>
                  <a:pt x="28575" y="361934"/>
                </a:lnTo>
                <a:lnTo>
                  <a:pt x="7667" y="330892"/>
                </a:lnTo>
                <a:lnTo>
                  <a:pt x="0" y="292862"/>
                </a:lnTo>
                <a:lnTo>
                  <a:pt x="7667" y="254904"/>
                </a:lnTo>
                <a:lnTo>
                  <a:pt x="28575" y="223900"/>
                </a:lnTo>
                <a:lnTo>
                  <a:pt x="59578" y="202993"/>
                </a:lnTo>
                <a:lnTo>
                  <a:pt x="97536" y="195325"/>
                </a:lnTo>
                <a:lnTo>
                  <a:pt x="292862" y="19519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4651" y="3438525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>
                <a:moveTo>
                  <a:pt x="0" y="0"/>
                </a:moveTo>
                <a:lnTo>
                  <a:pt x="3285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33998" y="5781675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79">
                <a:moveTo>
                  <a:pt x="126" y="0"/>
                </a:moveTo>
                <a:lnTo>
                  <a:pt x="38084" y="7672"/>
                </a:lnTo>
                <a:lnTo>
                  <a:pt x="69087" y="28595"/>
                </a:lnTo>
                <a:lnTo>
                  <a:pt x="89995" y="59627"/>
                </a:lnTo>
                <a:lnTo>
                  <a:pt x="97662" y="97624"/>
                </a:lnTo>
                <a:lnTo>
                  <a:pt x="89995" y="135630"/>
                </a:lnTo>
                <a:lnTo>
                  <a:pt x="69087" y="166665"/>
                </a:lnTo>
                <a:lnTo>
                  <a:pt x="38084" y="187589"/>
                </a:lnTo>
                <a:lnTo>
                  <a:pt x="126" y="195262"/>
                </a:lnTo>
                <a:lnTo>
                  <a:pt x="195325" y="1952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4126" y="5781675"/>
            <a:ext cx="195580" cy="390525"/>
          </a:xfrm>
          <a:custGeom>
            <a:avLst/>
            <a:gdLst/>
            <a:ahLst/>
            <a:cxnLst/>
            <a:rect l="l" t="t" r="r" b="b"/>
            <a:pathLst>
              <a:path w="195579" h="390525">
                <a:moveTo>
                  <a:pt x="0" y="390525"/>
                </a:moveTo>
                <a:lnTo>
                  <a:pt x="44762" y="385367"/>
                </a:lnTo>
                <a:lnTo>
                  <a:pt x="85851" y="370677"/>
                </a:lnTo>
                <a:lnTo>
                  <a:pt x="122094" y="347626"/>
                </a:lnTo>
                <a:lnTo>
                  <a:pt x="152321" y="317387"/>
                </a:lnTo>
                <a:lnTo>
                  <a:pt x="175361" y="281131"/>
                </a:lnTo>
                <a:lnTo>
                  <a:pt x="190044" y="240032"/>
                </a:lnTo>
                <a:lnTo>
                  <a:pt x="195199" y="195262"/>
                </a:lnTo>
                <a:lnTo>
                  <a:pt x="1951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3200" y="3124200"/>
            <a:ext cx="2590800" cy="457200"/>
          </a:xfrm>
          <a:custGeom>
            <a:avLst/>
            <a:gdLst/>
            <a:ahLst/>
            <a:cxnLst/>
            <a:rect l="l" t="t" r="r" b="b"/>
            <a:pathLst>
              <a:path w="2590800" h="457200">
                <a:moveTo>
                  <a:pt x="0" y="457200"/>
                </a:moveTo>
                <a:lnTo>
                  <a:pt x="2590800" y="457200"/>
                </a:lnTo>
                <a:lnTo>
                  <a:pt x="2590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32829" y="3165983"/>
            <a:ext cx="221742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u="heavy" spc="-5" dirty="0">
                <a:latin typeface="Arial"/>
                <a:cs typeface="Arial"/>
              </a:rPr>
              <a:t>Partner function can </a:t>
            </a:r>
            <a:r>
              <a:rPr sz="1200" b="1" u="heavy" dirty="0">
                <a:latin typeface="Arial"/>
                <a:cs typeface="Arial"/>
              </a:rPr>
              <a:t>be </a:t>
            </a:r>
            <a:r>
              <a:rPr sz="1200" b="1" u="heavy" spc="-5" dirty="0">
                <a:latin typeface="Arial"/>
                <a:cs typeface="Arial"/>
              </a:rPr>
              <a:t>set </a:t>
            </a:r>
            <a:r>
              <a:rPr sz="1200" b="1" u="heavy" dirty="0">
                <a:latin typeface="Arial"/>
                <a:cs typeface="Arial"/>
              </a:rPr>
              <a:t>up  </a:t>
            </a:r>
            <a:r>
              <a:rPr sz="1200" b="1" u="heavy" spc="-5" dirty="0">
                <a:latin typeface="Arial"/>
                <a:cs typeface="Arial"/>
              </a:rPr>
              <a:t>for</a:t>
            </a:r>
            <a:r>
              <a:rPr sz="1200" b="1" u="heavy" spc="-105" dirty="0">
                <a:latin typeface="Arial"/>
                <a:cs typeface="Arial"/>
              </a:rPr>
              <a:t> </a:t>
            </a:r>
            <a:r>
              <a:rPr sz="1200" b="1" u="heavy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72200" y="3657600"/>
            <a:ext cx="2590800" cy="2197100"/>
          </a:xfrm>
          <a:custGeom>
            <a:avLst/>
            <a:gdLst/>
            <a:ahLst/>
            <a:cxnLst/>
            <a:rect l="l" t="t" r="r" b="b"/>
            <a:pathLst>
              <a:path w="2590800" h="2197100">
                <a:moveTo>
                  <a:pt x="0" y="2197100"/>
                </a:moveTo>
                <a:lnTo>
                  <a:pt x="2590800" y="2197100"/>
                </a:lnTo>
                <a:lnTo>
                  <a:pt x="2590800" y="0"/>
                </a:lnTo>
                <a:lnTo>
                  <a:pt x="0" y="0"/>
                </a:lnTo>
                <a:lnTo>
                  <a:pt x="0" y="21971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51828" y="3699382"/>
            <a:ext cx="1915160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Font typeface="Wingdings"/>
              <a:buChar char=""/>
              <a:tabLst>
                <a:tab pos="191135" algn="l"/>
              </a:tabLst>
            </a:pPr>
            <a:r>
              <a:rPr sz="1200" b="1" spc="-5" dirty="0">
                <a:latin typeface="Arial"/>
                <a:cs typeface="Arial"/>
              </a:rPr>
              <a:t>Customer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Master</a:t>
            </a:r>
            <a:endParaRPr sz="12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720"/>
              </a:spcBef>
              <a:buFont typeface="Wingdings"/>
              <a:buChar char=""/>
              <a:tabLst>
                <a:tab pos="191135" algn="l"/>
              </a:tabLst>
            </a:pPr>
            <a:r>
              <a:rPr sz="1200" b="1" dirty="0">
                <a:latin typeface="Arial"/>
                <a:cs typeface="Arial"/>
              </a:rPr>
              <a:t>Sales document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header</a:t>
            </a:r>
            <a:endParaRPr sz="12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720"/>
              </a:spcBef>
              <a:buFont typeface="Wingdings"/>
              <a:buChar char=""/>
              <a:tabLst>
                <a:tab pos="191135" algn="l"/>
              </a:tabLst>
            </a:pPr>
            <a:r>
              <a:rPr sz="1200" b="1" dirty="0">
                <a:latin typeface="Arial"/>
                <a:cs typeface="Arial"/>
              </a:rPr>
              <a:t>Sales document</a:t>
            </a:r>
            <a:r>
              <a:rPr sz="1200" b="1" spc="-1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item</a:t>
            </a:r>
            <a:endParaRPr sz="12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720"/>
              </a:spcBef>
              <a:buFont typeface="Wingdings"/>
              <a:buChar char=""/>
              <a:tabLst>
                <a:tab pos="191135" algn="l"/>
              </a:tabLst>
            </a:pPr>
            <a:r>
              <a:rPr sz="1200" b="1" spc="-5" dirty="0">
                <a:latin typeface="Arial"/>
                <a:cs typeface="Arial"/>
              </a:rPr>
              <a:t>Delivery</a:t>
            </a:r>
            <a:endParaRPr sz="12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720"/>
              </a:spcBef>
              <a:buFont typeface="Wingdings"/>
              <a:buChar char=""/>
              <a:tabLst>
                <a:tab pos="191135" algn="l"/>
              </a:tabLst>
            </a:pPr>
            <a:r>
              <a:rPr sz="1200" b="1" dirty="0">
                <a:latin typeface="Arial"/>
                <a:cs typeface="Arial"/>
              </a:rPr>
              <a:t>Shipment</a:t>
            </a:r>
            <a:endParaRPr sz="12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720"/>
              </a:spcBef>
              <a:buFont typeface="Wingdings"/>
              <a:buChar char=""/>
              <a:tabLst>
                <a:tab pos="191135" algn="l"/>
              </a:tabLst>
            </a:pPr>
            <a:r>
              <a:rPr sz="1200" b="1" dirty="0">
                <a:latin typeface="Arial"/>
                <a:cs typeface="Arial"/>
              </a:rPr>
              <a:t>Billing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header</a:t>
            </a:r>
            <a:endParaRPr sz="12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720"/>
              </a:spcBef>
              <a:buFont typeface="Wingdings"/>
              <a:buChar char=""/>
              <a:tabLst>
                <a:tab pos="191135" algn="l"/>
              </a:tabLst>
            </a:pPr>
            <a:r>
              <a:rPr sz="1200" b="1" dirty="0">
                <a:latin typeface="Arial"/>
                <a:cs typeface="Arial"/>
              </a:rPr>
              <a:t>Billing</a:t>
            </a:r>
            <a:r>
              <a:rPr sz="1200" b="1" spc="-8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item</a:t>
            </a:r>
            <a:endParaRPr sz="1200">
              <a:latin typeface="Arial"/>
              <a:cs typeface="Arial"/>
            </a:endParaRPr>
          </a:p>
          <a:p>
            <a:pPr marL="190500" indent="-177800">
              <a:lnSpc>
                <a:spcPct val="100000"/>
              </a:lnSpc>
              <a:spcBef>
                <a:spcPts val="720"/>
              </a:spcBef>
              <a:buFont typeface="Wingdings"/>
              <a:buChar char=""/>
              <a:tabLst>
                <a:tab pos="191135" algn="l"/>
              </a:tabLst>
            </a:pPr>
            <a:r>
              <a:rPr sz="1200" b="1" dirty="0">
                <a:latin typeface="Arial"/>
                <a:cs typeface="Arial"/>
              </a:rPr>
              <a:t>Sales </a:t>
            </a:r>
            <a:r>
              <a:rPr sz="1200" b="1" spc="-5" dirty="0">
                <a:latin typeface="Arial"/>
                <a:cs typeface="Arial"/>
              </a:rPr>
              <a:t>activities</a:t>
            </a:r>
            <a:r>
              <a:rPr sz="1200" b="1" spc="-10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(CAS)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0205" y="1655077"/>
            <a:ext cx="5083810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Master data comprises of Customer Master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data</a:t>
            </a:r>
            <a:endParaRPr lang="en-US" sz="2200" spc="-5" dirty="0" smtClean="0">
              <a:latin typeface="Arial"/>
              <a:cs typeface="Arial"/>
            </a:endParaRPr>
          </a:p>
          <a:p>
            <a:pPr marL="3556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10" dirty="0">
                <a:latin typeface="Arial"/>
                <a:cs typeface="Arial"/>
              </a:rPr>
              <a:t>The </a:t>
            </a:r>
            <a:r>
              <a:rPr lang="en-US" sz="2200" spc="-5" dirty="0">
                <a:latin typeface="Arial"/>
                <a:cs typeface="Arial"/>
              </a:rPr>
              <a:t>Document data consists of Sales document  (header &amp; item), </a:t>
            </a:r>
            <a:r>
              <a:rPr lang="en-US" sz="2200" spc="-20" dirty="0">
                <a:latin typeface="Arial"/>
                <a:cs typeface="Arial"/>
              </a:rPr>
              <a:t>Delivery, </a:t>
            </a:r>
            <a:r>
              <a:rPr lang="en-US" sz="2200" spc="-5" dirty="0">
                <a:latin typeface="Arial"/>
                <a:cs typeface="Arial"/>
              </a:rPr>
              <a:t>Billing (header &amp; item),  Shipment</a:t>
            </a:r>
            <a:r>
              <a:rPr lang="en-US" sz="2200" spc="-5" dirty="0" smtClean="0">
                <a:latin typeface="Arial"/>
                <a:cs typeface="Arial"/>
              </a:rPr>
              <a:t>.</a:t>
            </a:r>
          </a:p>
          <a:p>
            <a:pPr marL="3556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5" dirty="0">
                <a:latin typeface="Arial"/>
                <a:cs typeface="Arial"/>
              </a:rPr>
              <a:t>Sales activities comprise </a:t>
            </a:r>
            <a:r>
              <a:rPr lang="en-US" sz="2200" spc="-10" dirty="0">
                <a:latin typeface="Arial"/>
                <a:cs typeface="Arial"/>
              </a:rPr>
              <a:t>the </a:t>
            </a:r>
            <a:r>
              <a:rPr lang="en-US" sz="2200" spc="-5" dirty="0">
                <a:latin typeface="Arial"/>
                <a:cs typeface="Arial"/>
              </a:rPr>
              <a:t>computer aided</a:t>
            </a:r>
            <a:r>
              <a:rPr lang="en-US" sz="2200" spc="135" dirty="0">
                <a:latin typeface="Arial"/>
                <a:cs typeface="Arial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selling</a:t>
            </a:r>
            <a:endParaRPr lang="en-US"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481139"/>
            <a:ext cx="8524240" cy="1908215"/>
          </a:xfrm>
        </p:spPr>
        <p:txBody>
          <a:bodyPr/>
          <a:lstStyle/>
          <a:p>
            <a:pPr marL="755650" marR="233679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15" dirty="0">
                <a:latin typeface="Arial"/>
                <a:cs typeface="Arial"/>
              </a:rPr>
              <a:t>The </a:t>
            </a:r>
            <a:r>
              <a:rPr lang="en-US" dirty="0">
                <a:latin typeface="Arial"/>
                <a:cs typeface="Arial"/>
              </a:rPr>
              <a:t>item </a:t>
            </a:r>
            <a:r>
              <a:rPr lang="en-US" spc="-5" dirty="0">
                <a:latin typeface="Arial"/>
                <a:cs typeface="Arial"/>
              </a:rPr>
              <a:t>proposal number thus generated can be added </a:t>
            </a:r>
            <a:r>
              <a:rPr lang="en-US" dirty="0">
                <a:latin typeface="Arial"/>
                <a:cs typeface="Arial"/>
              </a:rPr>
              <a:t>to </a:t>
            </a:r>
            <a:r>
              <a:rPr lang="en-US" spc="-5" dirty="0">
                <a:latin typeface="Arial"/>
                <a:cs typeface="Arial"/>
              </a:rPr>
              <a:t>a Customer </a:t>
            </a:r>
            <a:r>
              <a:rPr lang="en-US" dirty="0">
                <a:latin typeface="Arial"/>
                <a:cs typeface="Arial"/>
              </a:rPr>
              <a:t>Master </a:t>
            </a:r>
            <a:r>
              <a:rPr lang="en-US" spc="-5" dirty="0">
                <a:latin typeface="Arial"/>
                <a:cs typeface="Arial"/>
              </a:rPr>
              <a:t>Record  and automatically called </a:t>
            </a:r>
            <a:r>
              <a:rPr lang="en-US" spc="5" dirty="0">
                <a:latin typeface="Arial"/>
                <a:cs typeface="Arial"/>
              </a:rPr>
              <a:t>while </a:t>
            </a:r>
            <a:r>
              <a:rPr lang="en-US" spc="-5" dirty="0">
                <a:latin typeface="Arial"/>
                <a:cs typeface="Arial"/>
              </a:rPr>
              <a:t>creating an</a:t>
            </a:r>
            <a:r>
              <a:rPr lang="en-US" spc="-11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order</a:t>
            </a:r>
          </a:p>
          <a:p>
            <a:pPr marL="755650" marR="233679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 smtClean="0">
                <a:latin typeface="Arial"/>
                <a:cs typeface="Arial"/>
              </a:rPr>
              <a:t>VA51- Create</a:t>
            </a:r>
          </a:p>
          <a:p>
            <a:pPr marL="469900" marR="233679" lvl="1">
              <a:buClr>
                <a:srgbClr val="C00000"/>
              </a:buClr>
            </a:pPr>
            <a:r>
              <a:rPr lang="en-US" spc="-5" dirty="0" smtClean="0">
                <a:latin typeface="Arial"/>
                <a:cs typeface="Arial"/>
              </a:rPr>
              <a:t>     VA52-Change</a:t>
            </a:r>
          </a:p>
          <a:p>
            <a:pPr marL="469900" marR="233679" lvl="1">
              <a:buClr>
                <a:srgbClr val="C00000"/>
              </a:buClr>
            </a:pPr>
            <a:r>
              <a:rPr lang="en-US" spc="-5" dirty="0" smtClean="0">
                <a:latin typeface="Arial"/>
                <a:cs typeface="Arial"/>
              </a:rPr>
              <a:t>     VA53-Display</a:t>
            </a:r>
          </a:p>
          <a:p>
            <a:pPr marL="469900" marR="233679" lvl="1">
              <a:buClr>
                <a:srgbClr val="C00000"/>
              </a:buClr>
            </a:pPr>
            <a:r>
              <a:rPr lang="en-US" spc="-5" dirty="0" smtClean="0">
                <a:latin typeface="Arial"/>
                <a:cs typeface="Arial"/>
              </a:rPr>
              <a:t>     VA55-List of Item Proposals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9156700" cy="677108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Additional</a:t>
            </a:r>
            <a:r>
              <a:rPr sz="3200" spc="-70" dirty="0"/>
              <a:t> </a:t>
            </a:r>
            <a:r>
              <a:rPr sz="3200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xmlns="" val="294650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349455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16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Control</a:t>
            </a:r>
            <a:endParaRPr sz="16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Delivery &amp; </a:t>
            </a:r>
            <a:r>
              <a:rPr sz="1600" spc="-10" dirty="0">
                <a:latin typeface="Arial"/>
                <a:cs typeface="Arial"/>
              </a:rPr>
              <a:t>Transportation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Scheduling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870" rIns="0" bIns="0" rtlCol="0">
            <a:spAutoFit/>
          </a:bodyPr>
          <a:lstStyle/>
          <a:p>
            <a:pPr marL="1283970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Incompletion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349455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0" dirty="0">
                <a:solidFill>
                  <a:srgbClr val="FF0000"/>
                </a:solidFill>
                <a:latin typeface="Arial"/>
                <a:cs typeface="Arial"/>
              </a:rPr>
              <a:t>Text</a:t>
            </a:r>
            <a:r>
              <a:rPr sz="16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Control</a:t>
            </a:r>
            <a:endParaRPr sz="16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349455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235" rIns="0" bIns="0" rtlCol="0">
            <a:spAutoFit/>
          </a:bodyPr>
          <a:lstStyle/>
          <a:p>
            <a:pPr marL="942340">
              <a:lnSpc>
                <a:spcPct val="100000"/>
              </a:lnSpc>
              <a:spcBef>
                <a:spcPts val="805"/>
              </a:spcBef>
            </a:pP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Account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Determination</a:t>
            </a:r>
            <a:endParaRPr sz="16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/>
              <a:t>-Concept</a:t>
            </a:r>
            <a:endParaRPr sz="3200" dirty="0"/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1371600"/>
            <a:ext cx="0" cy="52578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04076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426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Partner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219200"/>
            <a:ext cx="8314055" cy="5109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10" dirty="0">
                <a:latin typeface="Arial"/>
                <a:cs typeface="Arial"/>
              </a:rPr>
              <a:t>Whenever </a:t>
            </a:r>
            <a:r>
              <a:rPr sz="2200" spc="-5" dirty="0">
                <a:latin typeface="Arial"/>
                <a:cs typeface="Arial"/>
              </a:rPr>
              <a:t>a sale is posted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accounting, </a:t>
            </a:r>
            <a:r>
              <a:rPr sz="2200" spc="-20" dirty="0">
                <a:latin typeface="Arial"/>
                <a:cs typeface="Arial"/>
              </a:rPr>
              <a:t>SAP </a:t>
            </a:r>
            <a:r>
              <a:rPr sz="2200" spc="-5" dirty="0">
                <a:latin typeface="Arial"/>
                <a:cs typeface="Arial"/>
              </a:rPr>
              <a:t>must determine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account  </a:t>
            </a:r>
            <a:r>
              <a:rPr sz="2200" dirty="0">
                <a:latin typeface="Arial"/>
                <a:cs typeface="Arial"/>
              </a:rPr>
              <a:t>where the </a:t>
            </a:r>
            <a:r>
              <a:rPr sz="2200" spc="-10" dirty="0">
                <a:latin typeface="Arial"/>
                <a:cs typeface="Arial"/>
              </a:rPr>
              <a:t>revenues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discounts </a:t>
            </a:r>
            <a:r>
              <a:rPr sz="2200" dirty="0">
                <a:latin typeface="Arial"/>
                <a:cs typeface="Arial"/>
              </a:rPr>
              <a:t>should </a:t>
            </a:r>
            <a:r>
              <a:rPr sz="2200" spc="-5" dirty="0">
                <a:latin typeface="Arial"/>
                <a:cs typeface="Arial"/>
              </a:rPr>
              <a:t>be </a:t>
            </a:r>
            <a:r>
              <a:rPr sz="2200" dirty="0">
                <a:latin typeface="Arial"/>
                <a:cs typeface="Arial"/>
              </a:rPr>
              <a:t>posted. For </a:t>
            </a:r>
            <a:r>
              <a:rPr sz="2200" spc="-5" dirty="0" smtClean="0">
                <a:latin typeface="Arial"/>
                <a:cs typeface="Arial"/>
              </a:rPr>
              <a:t>e</a:t>
            </a:r>
            <a:r>
              <a:rPr lang="en-US" sz="2200" spc="-5" dirty="0" smtClean="0">
                <a:latin typeface="Arial"/>
                <a:cs typeface="Arial"/>
              </a:rPr>
              <a:t>.g.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revenue  </a:t>
            </a:r>
            <a:r>
              <a:rPr sz="2200" spc="-5" dirty="0">
                <a:latin typeface="Arial"/>
                <a:cs typeface="Arial"/>
              </a:rPr>
              <a:t>from domestic sales shall </a:t>
            </a:r>
            <a:r>
              <a:rPr sz="2200" dirty="0">
                <a:latin typeface="Arial"/>
                <a:cs typeface="Arial"/>
              </a:rPr>
              <a:t>go to </a:t>
            </a:r>
            <a:r>
              <a:rPr sz="2200" spc="-10" dirty="0">
                <a:latin typeface="Arial"/>
                <a:cs typeface="Arial"/>
              </a:rPr>
              <a:t>an </a:t>
            </a:r>
            <a:r>
              <a:rPr sz="2200" spc="-5" dirty="0">
                <a:latin typeface="Arial"/>
                <a:cs typeface="Arial"/>
              </a:rPr>
              <a:t>account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export sales shall </a:t>
            </a:r>
            <a:r>
              <a:rPr sz="2200" dirty="0">
                <a:latin typeface="Arial"/>
                <a:cs typeface="Arial"/>
              </a:rPr>
              <a:t>go to </a:t>
            </a:r>
            <a:r>
              <a:rPr sz="2200" spc="-5" dirty="0">
                <a:latin typeface="Arial"/>
                <a:cs typeface="Arial"/>
              </a:rPr>
              <a:t>a  different account. Depending </a:t>
            </a:r>
            <a:r>
              <a:rPr sz="2200" dirty="0">
                <a:latin typeface="Arial"/>
                <a:cs typeface="Arial"/>
              </a:rPr>
              <a:t>upon </a:t>
            </a:r>
            <a:r>
              <a:rPr sz="2200" spc="-10" dirty="0">
                <a:latin typeface="Arial"/>
                <a:cs typeface="Arial"/>
              </a:rPr>
              <a:t>various </a:t>
            </a:r>
            <a:r>
              <a:rPr sz="2200" dirty="0">
                <a:latin typeface="Arial"/>
                <a:cs typeface="Arial"/>
              </a:rPr>
              <a:t>conditions the </a:t>
            </a:r>
            <a:r>
              <a:rPr sz="2200" spc="-10" dirty="0">
                <a:latin typeface="Arial"/>
                <a:cs typeface="Arial"/>
              </a:rPr>
              <a:t>relevant </a:t>
            </a:r>
            <a:r>
              <a:rPr sz="2200" spc="-5" dirty="0" smtClean="0">
                <a:latin typeface="Arial"/>
                <a:cs typeface="Arial"/>
              </a:rPr>
              <a:t>accounts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shall </a:t>
            </a:r>
            <a:r>
              <a:rPr sz="2200" dirty="0">
                <a:latin typeface="Arial"/>
                <a:cs typeface="Arial"/>
              </a:rPr>
              <a:t>be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determined</a:t>
            </a:r>
            <a:endParaRPr sz="2200" dirty="0">
              <a:latin typeface="Times New Roman"/>
              <a:cs typeface="Times New Roman"/>
            </a:endParaRPr>
          </a:p>
          <a:p>
            <a:pPr marL="355600" marR="186055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Through </a:t>
            </a:r>
            <a:r>
              <a:rPr sz="2200" spc="-10" dirty="0">
                <a:latin typeface="Arial"/>
                <a:cs typeface="Arial"/>
              </a:rPr>
              <a:t>Revenue Account </a:t>
            </a:r>
            <a:r>
              <a:rPr sz="2200" spc="-5" dirty="0">
                <a:latin typeface="Arial"/>
                <a:cs typeface="Arial"/>
              </a:rPr>
              <a:t>Determination </a:t>
            </a:r>
            <a:r>
              <a:rPr sz="2200" dirty="0">
                <a:latin typeface="Arial"/>
                <a:cs typeface="Arial"/>
              </a:rPr>
              <a:t>the billing </a:t>
            </a:r>
            <a:r>
              <a:rPr sz="2200" spc="-10" dirty="0">
                <a:latin typeface="Arial"/>
                <a:cs typeface="Arial"/>
              </a:rPr>
              <a:t>values </a:t>
            </a:r>
            <a:r>
              <a:rPr sz="2200" spc="-5" dirty="0">
                <a:latin typeface="Arial"/>
                <a:cs typeface="Arial"/>
              </a:rPr>
              <a:t>are transferred </a:t>
            </a:r>
            <a:r>
              <a:rPr sz="2200" spc="-5" dirty="0" smtClean="0">
                <a:latin typeface="Arial"/>
                <a:cs typeface="Arial"/>
              </a:rPr>
              <a:t>from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SD </a:t>
            </a:r>
            <a:r>
              <a:rPr sz="2200" dirty="0">
                <a:latin typeface="Arial"/>
                <a:cs typeface="Arial"/>
              </a:rPr>
              <a:t>to FI. </a:t>
            </a:r>
            <a:r>
              <a:rPr sz="2200" spc="-10" dirty="0">
                <a:latin typeface="Arial"/>
                <a:cs typeface="Arial"/>
              </a:rPr>
              <a:t>Revenue </a:t>
            </a:r>
            <a:r>
              <a:rPr sz="2200" spc="-5" dirty="0">
                <a:latin typeface="Arial"/>
                <a:cs typeface="Arial"/>
              </a:rPr>
              <a:t>account determination is carried </a:t>
            </a:r>
            <a:r>
              <a:rPr sz="2200" dirty="0">
                <a:latin typeface="Arial"/>
                <a:cs typeface="Arial"/>
              </a:rPr>
              <a:t>out using the </a:t>
            </a:r>
            <a:r>
              <a:rPr sz="2200" dirty="0" smtClean="0">
                <a:latin typeface="Arial"/>
                <a:cs typeface="Arial"/>
              </a:rPr>
              <a:t>condition</a:t>
            </a:r>
            <a:r>
              <a:rPr sz="2200" spc="-120" dirty="0" smtClean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technique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The following </a:t>
            </a:r>
            <a:r>
              <a:rPr sz="2200" spc="-5" dirty="0">
                <a:latin typeface="Arial"/>
                <a:cs typeface="Arial"/>
              </a:rPr>
              <a:t>steps are </a:t>
            </a:r>
            <a:r>
              <a:rPr sz="2200" spc="-10" dirty="0">
                <a:latin typeface="Arial"/>
                <a:cs typeface="Arial"/>
              </a:rPr>
              <a:t>involved </a:t>
            </a:r>
            <a:r>
              <a:rPr sz="2200" dirty="0">
                <a:latin typeface="Arial"/>
                <a:cs typeface="Arial"/>
              </a:rPr>
              <a:t>in the </a:t>
            </a:r>
            <a:r>
              <a:rPr sz="2200" spc="-10" dirty="0">
                <a:latin typeface="Arial"/>
                <a:cs typeface="Arial"/>
              </a:rPr>
              <a:t>Revenue Account </a:t>
            </a:r>
            <a:r>
              <a:rPr sz="2200" spc="-5" dirty="0">
                <a:latin typeface="Arial"/>
                <a:cs typeface="Arial"/>
              </a:rPr>
              <a:t>assignment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15" dirty="0" smtClean="0">
                <a:latin typeface="Arial"/>
                <a:cs typeface="Arial"/>
              </a:rPr>
              <a:t>:</a:t>
            </a:r>
            <a:endParaRPr sz="2200" dirty="0">
              <a:latin typeface="Times New Roman"/>
              <a:cs typeface="Times New Roman"/>
            </a:endParaRPr>
          </a:p>
          <a:p>
            <a:pPr marL="875030" lvl="1" indent="-40513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417830" algn="l"/>
                <a:tab pos="418465" algn="l"/>
              </a:tabLst>
            </a:pPr>
            <a:r>
              <a:rPr spc="-5" dirty="0">
                <a:latin typeface="Arial"/>
                <a:cs typeface="Arial"/>
              </a:rPr>
              <a:t>Check master data </a:t>
            </a:r>
            <a:r>
              <a:rPr spc="-10" dirty="0">
                <a:latin typeface="Arial"/>
                <a:cs typeface="Arial"/>
              </a:rPr>
              <a:t>relevant </a:t>
            </a:r>
            <a:r>
              <a:rPr spc="-5" dirty="0">
                <a:latin typeface="Arial"/>
                <a:cs typeface="Arial"/>
              </a:rPr>
              <a:t>for account</a:t>
            </a:r>
            <a:r>
              <a:rPr spc="1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assignment</a:t>
            </a:r>
            <a:endParaRPr dirty="0">
              <a:latin typeface="Arial"/>
              <a:cs typeface="Arial"/>
            </a:endParaRPr>
          </a:p>
          <a:p>
            <a:pPr marL="875030" lvl="1" indent="-40513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417830" algn="l"/>
                <a:tab pos="418465" algn="l"/>
              </a:tabLst>
            </a:pPr>
            <a:r>
              <a:rPr spc="-5" dirty="0">
                <a:latin typeface="Arial"/>
                <a:cs typeface="Arial"/>
              </a:rPr>
              <a:t>Define dependencies for </a:t>
            </a:r>
            <a:r>
              <a:rPr spc="-10" dirty="0">
                <a:latin typeface="Arial"/>
                <a:cs typeface="Arial"/>
              </a:rPr>
              <a:t>revenue </a:t>
            </a:r>
            <a:r>
              <a:rPr spc="-5" dirty="0">
                <a:latin typeface="Arial"/>
                <a:cs typeface="Arial"/>
              </a:rPr>
              <a:t>account</a:t>
            </a:r>
            <a:r>
              <a:rPr spc="14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determination</a:t>
            </a:r>
            <a:endParaRPr dirty="0">
              <a:latin typeface="Arial"/>
              <a:cs typeface="Arial"/>
            </a:endParaRPr>
          </a:p>
          <a:p>
            <a:pPr marL="875030" lvl="1" indent="-40513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417830" algn="l"/>
                <a:tab pos="418465" algn="l"/>
              </a:tabLst>
            </a:pPr>
            <a:r>
              <a:rPr spc="-5" dirty="0">
                <a:latin typeface="Arial"/>
                <a:cs typeface="Arial"/>
              </a:rPr>
              <a:t>Define </a:t>
            </a:r>
            <a:r>
              <a:rPr spc="-10" dirty="0">
                <a:latin typeface="Arial"/>
                <a:cs typeface="Arial"/>
              </a:rPr>
              <a:t>access </a:t>
            </a:r>
            <a:r>
              <a:rPr spc="-5" dirty="0">
                <a:latin typeface="Arial"/>
                <a:cs typeface="Arial"/>
              </a:rPr>
              <a:t>sequence </a:t>
            </a:r>
            <a:r>
              <a:rPr dirty="0">
                <a:latin typeface="Arial"/>
                <a:cs typeface="Arial"/>
              </a:rPr>
              <a:t>and </a:t>
            </a:r>
            <a:r>
              <a:rPr spc="-5" dirty="0">
                <a:latin typeface="Arial"/>
                <a:cs typeface="Arial"/>
              </a:rPr>
              <a:t>account determination</a:t>
            </a:r>
            <a:r>
              <a:rPr spc="9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types</a:t>
            </a:r>
            <a:endParaRPr dirty="0">
              <a:latin typeface="Arial"/>
              <a:cs typeface="Arial"/>
            </a:endParaRPr>
          </a:p>
          <a:p>
            <a:pPr marL="875030" lvl="1" indent="-40513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417830" algn="l"/>
                <a:tab pos="418465" algn="l"/>
              </a:tabLst>
            </a:pPr>
            <a:r>
              <a:rPr spc="-5" dirty="0">
                <a:latin typeface="Arial"/>
                <a:cs typeface="Arial"/>
              </a:rPr>
              <a:t>Define </a:t>
            </a:r>
            <a:r>
              <a:rPr dirty="0">
                <a:latin typeface="Arial"/>
                <a:cs typeface="Arial"/>
              </a:rPr>
              <a:t>and </a:t>
            </a:r>
            <a:r>
              <a:rPr spc="-5" dirty="0">
                <a:latin typeface="Arial"/>
                <a:cs typeface="Arial"/>
              </a:rPr>
              <a:t>assign account determination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procedures</a:t>
            </a:r>
            <a:endParaRPr dirty="0">
              <a:latin typeface="Arial"/>
              <a:cs typeface="Arial"/>
            </a:endParaRPr>
          </a:p>
          <a:p>
            <a:pPr marL="875030" lvl="1" indent="-40513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417830" algn="l"/>
                <a:tab pos="418465" algn="l"/>
              </a:tabLst>
            </a:pPr>
            <a:r>
              <a:rPr spc="-5" dirty="0">
                <a:latin typeface="Arial"/>
                <a:cs typeface="Arial"/>
              </a:rPr>
              <a:t>Define and assign account</a:t>
            </a:r>
            <a:r>
              <a:rPr spc="-10" dirty="0">
                <a:latin typeface="Arial"/>
                <a:cs typeface="Arial"/>
              </a:rPr>
              <a:t> keys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266700"/>
            <a:ext cx="9156700" cy="56938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spc="-10" dirty="0"/>
              <a:t>Revenue </a:t>
            </a:r>
            <a:r>
              <a:rPr sz="3200" spc="-5" dirty="0"/>
              <a:t>Account Determination</a:t>
            </a:r>
            <a:endParaRPr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524000"/>
            <a:ext cx="7940675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47675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356235" algn="l"/>
              </a:tabLst>
            </a:pPr>
            <a:r>
              <a:rPr sz="2200" dirty="0">
                <a:latin typeface="Arial"/>
                <a:cs typeface="Arial"/>
              </a:rPr>
              <a:t>Through </a:t>
            </a:r>
            <a:r>
              <a:rPr sz="2200" spc="-5" dirty="0">
                <a:latin typeface="Arial"/>
                <a:cs typeface="Arial"/>
              </a:rPr>
              <a:t>check </a:t>
            </a:r>
            <a:r>
              <a:rPr sz="2200" dirty="0">
                <a:latin typeface="Arial"/>
                <a:cs typeface="Arial"/>
              </a:rPr>
              <a:t>master data relevant </a:t>
            </a:r>
            <a:r>
              <a:rPr sz="2200" spc="-5" dirty="0">
                <a:latin typeface="Arial"/>
                <a:cs typeface="Arial"/>
              </a:rPr>
              <a:t>for account  </a:t>
            </a:r>
            <a:r>
              <a:rPr sz="2200" dirty="0">
                <a:latin typeface="Arial"/>
                <a:cs typeface="Arial"/>
              </a:rPr>
              <a:t>assignment, </a:t>
            </a:r>
            <a:r>
              <a:rPr sz="2200" spc="-5" dirty="0">
                <a:latin typeface="Arial"/>
                <a:cs typeface="Arial"/>
              </a:rPr>
              <a:t>one can create </a:t>
            </a:r>
            <a:r>
              <a:rPr sz="2200" spc="-5" dirty="0">
                <a:solidFill>
                  <a:srgbClr val="DA0096"/>
                </a:solidFill>
                <a:latin typeface="Arial"/>
                <a:cs typeface="Arial"/>
              </a:rPr>
              <a:t>Account Assignment  </a:t>
            </a:r>
            <a:r>
              <a:rPr sz="2200" dirty="0">
                <a:solidFill>
                  <a:srgbClr val="DA0096"/>
                </a:solidFill>
                <a:latin typeface="Arial"/>
                <a:cs typeface="Arial"/>
              </a:rPr>
              <a:t>Grouping</a:t>
            </a:r>
            <a:r>
              <a:rPr sz="2200" spc="-140" dirty="0">
                <a:solidFill>
                  <a:srgbClr val="DA0096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criteria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B0F0"/>
              </a:buClr>
            </a:pPr>
            <a:endParaRPr sz="2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356235" algn="l"/>
              </a:tabLst>
            </a:pPr>
            <a:r>
              <a:rPr sz="2200" dirty="0">
                <a:latin typeface="Arial"/>
                <a:cs typeface="Arial"/>
              </a:rPr>
              <a:t>This grouping then </a:t>
            </a:r>
            <a:r>
              <a:rPr sz="2200" spc="-5" dirty="0">
                <a:latin typeface="Arial"/>
                <a:cs typeface="Arial"/>
              </a:rPr>
              <a:t>provides the </a:t>
            </a:r>
            <a:r>
              <a:rPr sz="2200" spc="-10" dirty="0">
                <a:latin typeface="Arial"/>
                <a:cs typeface="Arial"/>
              </a:rPr>
              <a:t>system </a:t>
            </a:r>
            <a:r>
              <a:rPr sz="2200" spc="5" dirty="0">
                <a:latin typeface="Arial"/>
                <a:cs typeface="Arial"/>
              </a:rPr>
              <a:t>with </a:t>
            </a:r>
            <a:r>
              <a:rPr sz="2200" spc="-5" dirty="0">
                <a:latin typeface="Arial"/>
                <a:cs typeface="Arial"/>
              </a:rPr>
              <a:t>an  extra </a:t>
            </a:r>
            <a:r>
              <a:rPr sz="2200" dirty="0">
                <a:latin typeface="Arial"/>
                <a:cs typeface="Arial"/>
              </a:rPr>
              <a:t>variable to determine </a:t>
            </a:r>
            <a:r>
              <a:rPr sz="2200" spc="-5" dirty="0">
                <a:latin typeface="Arial"/>
                <a:cs typeface="Arial"/>
              </a:rPr>
              <a:t>the required </a:t>
            </a:r>
            <a:r>
              <a:rPr sz="2200" dirty="0">
                <a:latin typeface="Arial"/>
                <a:cs typeface="Arial"/>
              </a:rPr>
              <a:t>G/L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account</a:t>
            </a:r>
            <a:endParaRPr sz="22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sz="2200" dirty="0">
              <a:latin typeface="Times New Roman"/>
              <a:cs typeface="Times New Roman"/>
            </a:endParaRPr>
          </a:p>
          <a:p>
            <a:pPr marL="355600" marR="441959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356235" algn="l"/>
              </a:tabLst>
            </a:pPr>
            <a:r>
              <a:rPr sz="2200" spc="-5" dirty="0">
                <a:latin typeface="Arial"/>
                <a:cs typeface="Arial"/>
              </a:rPr>
              <a:t>After </a:t>
            </a:r>
            <a:r>
              <a:rPr sz="2200" dirty="0">
                <a:latin typeface="Arial"/>
                <a:cs typeface="Arial"/>
              </a:rPr>
              <a:t>creation of </a:t>
            </a:r>
            <a:r>
              <a:rPr sz="2200" spc="-5" dirty="0">
                <a:latin typeface="Arial"/>
                <a:cs typeface="Arial"/>
              </a:rPr>
              <a:t>the account </a:t>
            </a:r>
            <a:r>
              <a:rPr sz="2200" dirty="0">
                <a:latin typeface="Arial"/>
                <a:cs typeface="Arial"/>
              </a:rPr>
              <a:t>assignment </a:t>
            </a:r>
            <a:r>
              <a:rPr sz="2200" spc="-5" dirty="0">
                <a:latin typeface="Arial"/>
                <a:cs typeface="Arial"/>
              </a:rPr>
              <a:t>groups,  </a:t>
            </a:r>
            <a:r>
              <a:rPr sz="2200" dirty="0">
                <a:latin typeface="Arial"/>
                <a:cs typeface="Arial"/>
              </a:rPr>
              <a:t>they must be assigned to the Material Master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dirty="0" smtClean="0">
                <a:latin typeface="Arial"/>
                <a:cs typeface="Arial"/>
              </a:rPr>
              <a:t>Customer </a:t>
            </a:r>
            <a:r>
              <a:rPr sz="2200" dirty="0">
                <a:latin typeface="Arial"/>
                <a:cs typeface="Arial"/>
              </a:rPr>
              <a:t>Master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records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648" y="76200"/>
            <a:ext cx="87757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70425" algn="l"/>
              </a:tabLst>
            </a:pPr>
            <a:r>
              <a:rPr sz="3000" spc="-5" dirty="0"/>
              <a:t>Check</a:t>
            </a:r>
            <a:r>
              <a:rPr sz="3000" spc="10" dirty="0"/>
              <a:t> </a:t>
            </a:r>
            <a:r>
              <a:rPr sz="3000" spc="-5" dirty="0"/>
              <a:t>master</a:t>
            </a:r>
            <a:r>
              <a:rPr sz="3000" spc="30" dirty="0"/>
              <a:t> </a:t>
            </a:r>
            <a:r>
              <a:rPr sz="3000" spc="-5" dirty="0" smtClean="0"/>
              <a:t>data</a:t>
            </a:r>
            <a:r>
              <a:rPr lang="en-US" sz="3000" spc="-5" dirty="0" smtClean="0"/>
              <a:t> </a:t>
            </a:r>
            <a:r>
              <a:rPr sz="3000" spc="-5" dirty="0" smtClean="0"/>
              <a:t>relevant</a:t>
            </a:r>
            <a:r>
              <a:rPr sz="3000" spc="-45" dirty="0" smtClean="0"/>
              <a:t> </a:t>
            </a:r>
            <a:r>
              <a:rPr sz="3000" spc="-5" dirty="0"/>
              <a:t>for</a:t>
            </a:r>
            <a:endParaRPr sz="3000" dirty="0"/>
          </a:p>
          <a:p>
            <a:pPr marL="12700">
              <a:lnSpc>
                <a:spcPct val="100000"/>
              </a:lnSpc>
            </a:pPr>
            <a:r>
              <a:rPr sz="3000" spc="-10" dirty="0"/>
              <a:t>Account</a:t>
            </a:r>
            <a:r>
              <a:rPr sz="3000" spc="-65" dirty="0"/>
              <a:t> </a:t>
            </a:r>
            <a:r>
              <a:rPr sz="3000" spc="-5" dirty="0"/>
              <a:t>Assignment</a:t>
            </a:r>
            <a:endParaRPr sz="3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427" y="304800"/>
            <a:ext cx="8839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spc="-5" dirty="0"/>
              <a:t>Account</a:t>
            </a:r>
            <a:r>
              <a:rPr sz="3200" spc="-30" dirty="0"/>
              <a:t> </a:t>
            </a:r>
            <a:r>
              <a:rPr sz="3200" spc="-5" dirty="0"/>
              <a:t>Determination  Procedure -</a:t>
            </a:r>
            <a:r>
              <a:rPr sz="3200" spc="-45" dirty="0"/>
              <a:t> </a:t>
            </a:r>
            <a:r>
              <a:rPr sz="3200" spc="-5" dirty="0"/>
              <a:t>Steps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76525" y="1447800"/>
            <a:ext cx="8473004" cy="3954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b="1" spc="-10" dirty="0" smtClean="0">
                <a:latin typeface="Arial"/>
                <a:cs typeface="Arial"/>
              </a:rPr>
              <a:t>A</a:t>
            </a:r>
            <a:r>
              <a:rPr sz="2200" b="1" spc="-10" dirty="0" smtClean="0">
                <a:latin typeface="Arial"/>
                <a:cs typeface="Arial"/>
              </a:rPr>
              <a:t>ccount </a:t>
            </a:r>
            <a:r>
              <a:rPr sz="2200" b="1" spc="-5" dirty="0">
                <a:latin typeface="Arial"/>
                <a:cs typeface="Arial"/>
              </a:rPr>
              <a:t>determination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table</a:t>
            </a:r>
            <a:endParaRPr sz="2200" dirty="0">
              <a:latin typeface="Arial"/>
              <a:cs typeface="Arial"/>
            </a:endParaRPr>
          </a:p>
          <a:p>
            <a:pPr marL="105410" marR="32131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In </a:t>
            </a:r>
            <a:r>
              <a:rPr spc="-5" dirty="0">
                <a:latin typeface="Arial"/>
                <a:cs typeface="Arial"/>
              </a:rPr>
              <a:t>the account determination </a:t>
            </a:r>
            <a:r>
              <a:rPr dirty="0">
                <a:latin typeface="Arial"/>
                <a:cs typeface="Arial"/>
              </a:rPr>
              <a:t>table, </a:t>
            </a:r>
            <a:r>
              <a:rPr spc="-20" dirty="0">
                <a:latin typeface="Arial"/>
                <a:cs typeface="Arial"/>
              </a:rPr>
              <a:t>you </a:t>
            </a:r>
            <a:r>
              <a:rPr spc="-5" dirty="0">
                <a:latin typeface="Arial"/>
                <a:cs typeface="Arial"/>
              </a:rPr>
              <a:t>define the </a:t>
            </a:r>
            <a:r>
              <a:rPr dirty="0">
                <a:latin typeface="Arial"/>
                <a:cs typeface="Arial"/>
              </a:rPr>
              <a:t>criteria </a:t>
            </a:r>
            <a:r>
              <a:rPr spc="-5" dirty="0">
                <a:latin typeface="Arial"/>
                <a:cs typeface="Arial"/>
              </a:rPr>
              <a:t>on </a:t>
            </a:r>
            <a:r>
              <a:rPr dirty="0">
                <a:latin typeface="Arial"/>
                <a:cs typeface="Arial"/>
              </a:rPr>
              <a:t>which  </a:t>
            </a:r>
            <a:r>
              <a:rPr spc="-5" dirty="0">
                <a:latin typeface="Arial"/>
                <a:cs typeface="Arial"/>
              </a:rPr>
              <a:t>account determination should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5" dirty="0" smtClean="0">
                <a:latin typeface="Arial"/>
                <a:cs typeface="Arial"/>
              </a:rPr>
              <a:t>depend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9116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b="1" spc="-10" dirty="0">
                <a:latin typeface="Arial"/>
                <a:cs typeface="Arial"/>
              </a:rPr>
              <a:t>Access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sequence</a:t>
            </a:r>
            <a:endParaRPr sz="2200" dirty="0">
              <a:latin typeface="Arial"/>
              <a:cs typeface="Arial"/>
            </a:endParaRPr>
          </a:p>
          <a:p>
            <a:pPr marL="105410" marR="37846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Here, </a:t>
            </a:r>
            <a:r>
              <a:rPr spc="-20" dirty="0">
                <a:latin typeface="Arial"/>
                <a:cs typeface="Arial"/>
              </a:rPr>
              <a:t>you </a:t>
            </a:r>
            <a:r>
              <a:rPr spc="-5" dirty="0">
                <a:latin typeface="Arial"/>
                <a:cs typeface="Arial"/>
              </a:rPr>
              <a:t>define </a:t>
            </a:r>
            <a:r>
              <a:rPr dirty="0">
                <a:latin typeface="Arial"/>
                <a:cs typeface="Arial"/>
              </a:rPr>
              <a:t>in which </a:t>
            </a:r>
            <a:r>
              <a:rPr spc="-5" dirty="0">
                <a:latin typeface="Arial"/>
                <a:cs typeface="Arial"/>
              </a:rPr>
              <a:t>sequence </a:t>
            </a:r>
            <a:r>
              <a:rPr dirty="0">
                <a:latin typeface="Arial"/>
                <a:cs typeface="Arial"/>
              </a:rPr>
              <a:t>fields are read </a:t>
            </a:r>
            <a:r>
              <a:rPr spc="-5" dirty="0">
                <a:latin typeface="Arial"/>
                <a:cs typeface="Arial"/>
              </a:rPr>
              <a:t>from the billing  document (header </a:t>
            </a:r>
            <a:r>
              <a:rPr dirty="0">
                <a:latin typeface="Arial"/>
                <a:cs typeface="Arial"/>
              </a:rPr>
              <a:t>and item). </a:t>
            </a:r>
            <a:r>
              <a:rPr spc="-20" dirty="0">
                <a:latin typeface="Arial"/>
                <a:cs typeface="Arial"/>
              </a:rPr>
              <a:t>An </a:t>
            </a:r>
            <a:r>
              <a:rPr dirty="0">
                <a:latin typeface="Arial"/>
                <a:cs typeface="Arial"/>
              </a:rPr>
              <a:t>access </a:t>
            </a:r>
            <a:r>
              <a:rPr spc="-5" dirty="0">
                <a:latin typeface="Arial"/>
                <a:cs typeface="Arial"/>
              </a:rPr>
              <a:t>sequence </a:t>
            </a:r>
            <a:r>
              <a:rPr dirty="0">
                <a:latin typeface="Arial"/>
                <a:cs typeface="Arial"/>
              </a:rPr>
              <a:t>refers to </a:t>
            </a:r>
            <a:r>
              <a:rPr spc="-5" dirty="0">
                <a:latin typeface="Arial"/>
                <a:cs typeface="Arial"/>
              </a:rPr>
              <a:t>the  </a:t>
            </a:r>
            <a:r>
              <a:rPr dirty="0">
                <a:latin typeface="Arial"/>
                <a:cs typeface="Arial"/>
              </a:rPr>
              <a:t>permitted field </a:t>
            </a:r>
            <a:r>
              <a:rPr spc="-5" dirty="0">
                <a:latin typeface="Arial"/>
                <a:cs typeface="Arial"/>
              </a:rPr>
              <a:t>combinations </a:t>
            </a:r>
            <a:r>
              <a:rPr dirty="0">
                <a:latin typeface="Arial"/>
                <a:cs typeface="Arial"/>
              </a:rPr>
              <a:t>stored in </a:t>
            </a:r>
            <a:r>
              <a:rPr spc="-5" dirty="0">
                <a:latin typeface="Arial"/>
                <a:cs typeface="Arial"/>
              </a:rPr>
              <a:t>the condition</a:t>
            </a:r>
            <a:r>
              <a:rPr spc="-2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table.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9116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b="1" spc="-10" dirty="0">
                <a:latin typeface="Arial"/>
                <a:cs typeface="Arial"/>
              </a:rPr>
              <a:t>Account </a:t>
            </a:r>
            <a:r>
              <a:rPr sz="2200" b="1" spc="-5" dirty="0">
                <a:latin typeface="Arial"/>
                <a:cs typeface="Arial"/>
              </a:rPr>
              <a:t>determination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type</a:t>
            </a:r>
            <a:endParaRPr sz="2200" dirty="0">
              <a:latin typeface="Arial"/>
              <a:cs typeface="Arial"/>
            </a:endParaRPr>
          </a:p>
          <a:p>
            <a:pPr marL="105410" marR="476884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The account determination </a:t>
            </a:r>
            <a:r>
              <a:rPr spc="-15" dirty="0">
                <a:latin typeface="Arial"/>
                <a:cs typeface="Arial"/>
              </a:rPr>
              <a:t>type </a:t>
            </a:r>
            <a:r>
              <a:rPr dirty="0">
                <a:latin typeface="Arial"/>
                <a:cs typeface="Arial"/>
              </a:rPr>
              <a:t>is a </a:t>
            </a:r>
            <a:r>
              <a:rPr spc="-5" dirty="0">
                <a:latin typeface="Arial"/>
                <a:cs typeface="Arial"/>
              </a:rPr>
              <a:t>module of the conditions  technique. You have </a:t>
            </a:r>
            <a:r>
              <a:rPr dirty="0">
                <a:latin typeface="Arial"/>
                <a:cs typeface="Arial"/>
              </a:rPr>
              <a:t>to create at least </a:t>
            </a:r>
            <a:r>
              <a:rPr spc="-5" dirty="0">
                <a:latin typeface="Arial"/>
                <a:cs typeface="Arial"/>
              </a:rPr>
              <a:t>one account</a:t>
            </a:r>
            <a:r>
              <a:rPr spc="-15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determination  </a:t>
            </a:r>
            <a:r>
              <a:rPr spc="-15" dirty="0">
                <a:latin typeface="Arial"/>
                <a:cs typeface="Arial"/>
              </a:rPr>
              <a:t>type </a:t>
            </a:r>
            <a:r>
              <a:rPr spc="-5" dirty="0">
                <a:latin typeface="Arial"/>
                <a:cs typeface="Arial"/>
              </a:rPr>
              <a:t>and </a:t>
            </a:r>
            <a:r>
              <a:rPr dirty="0">
                <a:latin typeface="Arial"/>
                <a:cs typeface="Arial"/>
              </a:rPr>
              <a:t>allocate it to an </a:t>
            </a:r>
            <a:r>
              <a:rPr spc="-5" dirty="0">
                <a:latin typeface="Arial"/>
                <a:cs typeface="Arial"/>
              </a:rPr>
              <a:t>account determination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procedure.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481139"/>
            <a:ext cx="8524240" cy="2254463"/>
          </a:xfrm>
        </p:spPr>
        <p:txBody>
          <a:bodyPr/>
          <a:lstStyle/>
          <a:p>
            <a:pPr marL="340994" lvl="0" algn="l" rtl="0">
              <a:spcBef>
                <a:spcPts val="5"/>
              </a:spcBef>
            </a:pPr>
            <a:r>
              <a:rPr lang="en-US" sz="2200" kern="1200" spc="-10" dirty="0">
                <a:solidFill>
                  <a:prstClr val="black"/>
                </a:solidFill>
              </a:rPr>
              <a:t>Account </a:t>
            </a:r>
            <a:r>
              <a:rPr lang="en-US" sz="2200" kern="1200" spc="-5" dirty="0">
                <a:solidFill>
                  <a:prstClr val="black"/>
                </a:solidFill>
              </a:rPr>
              <a:t>determination</a:t>
            </a:r>
            <a:r>
              <a:rPr lang="en-US" sz="2200" kern="1200" spc="-45" dirty="0">
                <a:solidFill>
                  <a:prstClr val="black"/>
                </a:solidFill>
              </a:rPr>
              <a:t> </a:t>
            </a:r>
            <a:r>
              <a:rPr lang="en-US" sz="2200" kern="1200" spc="-5" dirty="0">
                <a:solidFill>
                  <a:prstClr val="black"/>
                </a:solidFill>
              </a:rPr>
              <a:t>procedure</a:t>
            </a:r>
            <a:endParaRPr lang="en-US" sz="2200" b="0" kern="1200" dirty="0">
              <a:solidFill>
                <a:prstClr val="black"/>
              </a:solidFill>
            </a:endParaRPr>
          </a:p>
          <a:p>
            <a:pPr marL="105410" marR="508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spc="-5" dirty="0">
                <a:solidFill>
                  <a:prstClr val="black"/>
                </a:solidFill>
              </a:rPr>
              <a:t>The account determination procedure contains the </a:t>
            </a:r>
            <a:r>
              <a:rPr lang="en-US" sz="1800" b="0" kern="1200" dirty="0">
                <a:solidFill>
                  <a:prstClr val="black"/>
                </a:solidFill>
              </a:rPr>
              <a:t>necessary </a:t>
            </a:r>
            <a:r>
              <a:rPr lang="en-US" sz="1800" b="0" kern="1200" spc="-5" dirty="0">
                <a:solidFill>
                  <a:prstClr val="black"/>
                </a:solidFill>
              </a:rPr>
              <a:t>account  determination </a:t>
            </a:r>
            <a:r>
              <a:rPr lang="en-US" sz="1800" b="0" kern="1200" spc="-10" dirty="0">
                <a:solidFill>
                  <a:prstClr val="black"/>
                </a:solidFill>
              </a:rPr>
              <a:t>types </a:t>
            </a:r>
            <a:r>
              <a:rPr lang="en-US" sz="1800" b="0" kern="1200" spc="5" dirty="0">
                <a:solidFill>
                  <a:prstClr val="black"/>
                </a:solidFill>
              </a:rPr>
              <a:t>with which </a:t>
            </a:r>
            <a:r>
              <a:rPr lang="en-US" sz="1800" b="0" kern="1200" spc="-5" dirty="0">
                <a:solidFill>
                  <a:prstClr val="black"/>
                </a:solidFill>
              </a:rPr>
              <a:t>the </a:t>
            </a:r>
            <a:r>
              <a:rPr lang="en-US" sz="1800" b="0" kern="1200" spc="-15" dirty="0">
                <a:solidFill>
                  <a:prstClr val="black"/>
                </a:solidFill>
              </a:rPr>
              <a:t>SAP </a:t>
            </a:r>
            <a:r>
              <a:rPr lang="en-US" sz="1800" b="0" kern="1200" spc="-10" dirty="0">
                <a:solidFill>
                  <a:prstClr val="black"/>
                </a:solidFill>
              </a:rPr>
              <a:t>System </a:t>
            </a:r>
            <a:r>
              <a:rPr lang="en-US" sz="1800" b="0" kern="1200" dirty="0">
                <a:solidFill>
                  <a:prstClr val="black"/>
                </a:solidFill>
              </a:rPr>
              <a:t>can </a:t>
            </a:r>
            <a:r>
              <a:rPr lang="en-US" sz="1800" b="0" kern="1200" spc="-5" dirty="0">
                <a:solidFill>
                  <a:prstClr val="black"/>
                </a:solidFill>
              </a:rPr>
              <a:t>automatically find  the revenue</a:t>
            </a:r>
            <a:r>
              <a:rPr lang="en-US" sz="1800" b="0" kern="1200" spc="-80" dirty="0">
                <a:solidFill>
                  <a:prstClr val="black"/>
                </a:solidFill>
              </a:rPr>
              <a:t> </a:t>
            </a:r>
            <a:r>
              <a:rPr lang="en-US" sz="1800" b="0" kern="1200" spc="-5" dirty="0" smtClean="0">
                <a:solidFill>
                  <a:prstClr val="black"/>
                </a:solidFill>
              </a:rPr>
              <a:t>accounts</a:t>
            </a:r>
            <a:endParaRPr lang="en-US" sz="1800" b="0" kern="12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50" b="0" kern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0994" lvl="0" algn="l" rtl="0"/>
            <a:r>
              <a:rPr lang="en-US" sz="2200" kern="1200" spc="-10" dirty="0">
                <a:solidFill>
                  <a:prstClr val="black"/>
                </a:solidFill>
              </a:rPr>
              <a:t>Account</a:t>
            </a:r>
            <a:r>
              <a:rPr lang="en-US" sz="2200" kern="1200" spc="-70" dirty="0">
                <a:solidFill>
                  <a:prstClr val="black"/>
                </a:solidFill>
              </a:rPr>
              <a:t> </a:t>
            </a:r>
            <a:r>
              <a:rPr lang="en-US" sz="2200" kern="1200" dirty="0">
                <a:solidFill>
                  <a:prstClr val="black"/>
                </a:solidFill>
              </a:rPr>
              <a:t>key</a:t>
            </a:r>
            <a:endParaRPr lang="en-US" sz="2200" b="0" kern="1200" dirty="0">
              <a:solidFill>
                <a:prstClr val="black"/>
              </a:solidFill>
            </a:endParaRPr>
          </a:p>
          <a:p>
            <a:pPr marL="105410" marR="553085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1200" spc="-5" dirty="0">
                <a:solidFill>
                  <a:prstClr val="black"/>
                </a:solidFill>
              </a:rPr>
              <a:t>With the three-digit account </a:t>
            </a:r>
            <a:r>
              <a:rPr lang="en-US" sz="1800" b="0" kern="1200" spc="-15" dirty="0">
                <a:solidFill>
                  <a:prstClr val="black"/>
                </a:solidFill>
              </a:rPr>
              <a:t>key, </a:t>
            </a:r>
            <a:r>
              <a:rPr lang="en-US" sz="1800" b="0" kern="1200" spc="-20" dirty="0">
                <a:solidFill>
                  <a:prstClr val="black"/>
                </a:solidFill>
              </a:rPr>
              <a:t>you </a:t>
            </a:r>
            <a:r>
              <a:rPr lang="en-US" sz="1800" b="0" kern="1200" dirty="0">
                <a:solidFill>
                  <a:prstClr val="black"/>
                </a:solidFill>
              </a:rPr>
              <a:t>finally allocate </a:t>
            </a:r>
            <a:r>
              <a:rPr lang="en-US" sz="1800" b="0" kern="1200" spc="-5" dirty="0">
                <a:solidFill>
                  <a:prstClr val="black"/>
                </a:solidFill>
              </a:rPr>
              <a:t>the revenue  </a:t>
            </a:r>
            <a:r>
              <a:rPr lang="en-US" sz="1800" b="0" kern="1200" spc="-5" dirty="0" smtClean="0">
                <a:solidFill>
                  <a:prstClr val="black"/>
                </a:solidFill>
              </a:rPr>
              <a:t>account</a:t>
            </a:r>
            <a:endParaRPr lang="en-US" sz="1800" b="0" kern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1567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spc="-5" dirty="0"/>
              <a:t>Account</a:t>
            </a:r>
            <a:r>
              <a:rPr sz="3200" spc="-30" dirty="0"/>
              <a:t> </a:t>
            </a:r>
            <a:r>
              <a:rPr sz="3200" spc="-5" dirty="0"/>
              <a:t>Determination  Procedure -</a:t>
            </a:r>
            <a:r>
              <a:rPr sz="3200" spc="-45" dirty="0"/>
              <a:t> </a:t>
            </a:r>
            <a:r>
              <a:rPr sz="3200" spc="-5" dirty="0"/>
              <a:t>Steps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xmlns="" val="363990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5143500" cy="492443"/>
          </a:xfrm>
        </p:spPr>
        <p:txBody>
          <a:bodyPr/>
          <a:lstStyle/>
          <a:p>
            <a:pPr eaLnBrk="1" hangingPunct="1"/>
            <a:r>
              <a:rPr lang="en-US" altLang="en-US" dirty="0"/>
              <a:t>Lesson Objectives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244393" cy="480131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Purpose</a:t>
            </a: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Use</a:t>
            </a: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Challenges</a:t>
            </a:r>
          </a:p>
          <a:p>
            <a:pPr eaLnBrk="1" hangingPunct="1"/>
            <a:r>
              <a:rPr lang="en-US" altLang="en-US" dirty="0" smtClean="0"/>
              <a:t>SD Basic Functions-Concept</a:t>
            </a:r>
          </a:p>
          <a:p>
            <a:pPr lvl="1"/>
            <a:r>
              <a:rPr lang="en-US" altLang="en-US" dirty="0" smtClean="0"/>
              <a:t>Partner Determination</a:t>
            </a:r>
          </a:p>
          <a:p>
            <a:pPr lvl="1"/>
            <a:r>
              <a:rPr lang="en-US" altLang="en-US" dirty="0" smtClean="0"/>
              <a:t>Account Determination</a:t>
            </a:r>
          </a:p>
          <a:p>
            <a:pPr lvl="1"/>
            <a:r>
              <a:rPr lang="en-US" altLang="en-US" dirty="0" smtClean="0"/>
              <a:t>Delivery &amp; Transportation Scheduling</a:t>
            </a:r>
          </a:p>
          <a:p>
            <a:pPr lvl="1"/>
            <a:r>
              <a:rPr lang="en-US" altLang="en-US" dirty="0" smtClean="0"/>
              <a:t>Output Control</a:t>
            </a:r>
          </a:p>
          <a:p>
            <a:pPr lvl="1"/>
            <a:r>
              <a:rPr lang="en-US" altLang="en-US" dirty="0" smtClean="0"/>
              <a:t>Text Control</a:t>
            </a:r>
          </a:p>
          <a:p>
            <a:pPr lvl="1"/>
            <a:r>
              <a:rPr lang="en-US" altLang="en-US" dirty="0" smtClean="0"/>
              <a:t>Incompletion Log</a:t>
            </a:r>
          </a:p>
          <a:p>
            <a:pPr lvl="1"/>
            <a:r>
              <a:rPr lang="en-US" altLang="en-US" dirty="0" smtClean="0"/>
              <a:t>Dynamic Item proposal</a:t>
            </a:r>
          </a:p>
          <a:p>
            <a:pPr lvl="1"/>
            <a:r>
              <a:rPr lang="en-US" altLang="en-US" dirty="0" smtClean="0"/>
              <a:t>Material Determination</a:t>
            </a:r>
          </a:p>
          <a:p>
            <a:pPr lvl="1"/>
            <a:r>
              <a:rPr lang="en-US" altLang="en-US" dirty="0" smtClean="0"/>
              <a:t>Listing &amp; Exclusion</a:t>
            </a:r>
          </a:p>
          <a:p>
            <a:pPr lvl="1"/>
            <a:r>
              <a:rPr lang="en-US" altLang="en-US" dirty="0" smtClean="0"/>
              <a:t>Free Goods</a:t>
            </a:r>
          </a:p>
          <a:p>
            <a:pPr lvl="1"/>
            <a:r>
              <a:rPr lang="en-US" altLang="en-US" dirty="0" smtClean="0"/>
              <a:t>Bonus Buy</a:t>
            </a:r>
          </a:p>
          <a:p>
            <a:pPr lvl="1"/>
            <a:r>
              <a:rPr lang="en-US" altLang="en-US" dirty="0" smtClean="0"/>
              <a:t>Cross Selling</a:t>
            </a:r>
          </a:p>
        </p:txBody>
      </p:sp>
    </p:spTree>
    <p:extLst>
      <p:ext uri="{BB962C8B-B14F-4D97-AF65-F5344CB8AC3E}">
        <p14:creationId xmlns:p14="http://schemas.microsoft.com/office/powerpoint/2010/main" xmlns="" val="41200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96FFFC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Output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235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805"/>
              </a:spcBef>
            </a:pPr>
            <a:r>
              <a:rPr sz="1600" b="1" spc="-10" dirty="0">
                <a:latin typeface="Arial"/>
                <a:cs typeface="Arial"/>
              </a:rPr>
              <a:t>Delivery </a:t>
            </a:r>
            <a:r>
              <a:rPr sz="1600" b="1" spc="-5" dirty="0">
                <a:latin typeface="Arial"/>
                <a:cs typeface="Arial"/>
              </a:rPr>
              <a:t>&amp; </a:t>
            </a:r>
            <a:r>
              <a:rPr sz="1600" b="1" spc="-10" dirty="0">
                <a:latin typeface="Arial"/>
                <a:cs typeface="Arial"/>
              </a:rPr>
              <a:t>Transportation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Scheduling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96FFFC"/>
          </a:solidFill>
        </p:spPr>
        <p:txBody>
          <a:bodyPr vert="horz" wrap="square" lIns="0" tIns="102870" rIns="0" bIns="0" rtlCol="0">
            <a:spAutoFit/>
          </a:bodyPr>
          <a:lstStyle/>
          <a:p>
            <a:pPr marL="1283970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Incompletion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96FFFC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0" dirty="0">
                <a:latin typeface="Arial"/>
                <a:cs typeface="Arial"/>
              </a:rPr>
              <a:t>Text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96FFFC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30605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Account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/>
              <a:t>-Concept</a:t>
            </a:r>
            <a:endParaRPr sz="3200" dirty="0"/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199" y="1371600"/>
            <a:ext cx="45719" cy="45720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04076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96FFFC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426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Partner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438400"/>
            <a:ext cx="8763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2438400"/>
            <a:ext cx="8763000" cy="3810000"/>
          </a:xfrm>
          <a:custGeom>
            <a:avLst/>
            <a:gdLst/>
            <a:ahLst/>
            <a:cxnLst/>
            <a:rect l="l" t="t" r="r" b="b"/>
            <a:pathLst>
              <a:path w="8763000" h="3810000">
                <a:moveTo>
                  <a:pt x="0" y="3810000"/>
                </a:moveTo>
                <a:lnTo>
                  <a:pt x="8763000" y="3810000"/>
                </a:lnTo>
                <a:lnTo>
                  <a:pt x="8763000" y="0"/>
                </a:lnTo>
                <a:lnTo>
                  <a:pt x="0" y="0"/>
                </a:lnTo>
                <a:lnTo>
                  <a:pt x="0" y="3810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9176" y="4684776"/>
            <a:ext cx="1603248" cy="1298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2600" y="4648200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0" y="1295400"/>
                </a:moveTo>
                <a:lnTo>
                  <a:pt x="1600200" y="1295400"/>
                </a:lnTo>
                <a:lnTo>
                  <a:pt x="1600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1176" y="4684776"/>
            <a:ext cx="1603248" cy="1298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4600" y="4648200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0" y="1295400"/>
                </a:moveTo>
                <a:lnTo>
                  <a:pt x="1600200" y="1295400"/>
                </a:lnTo>
                <a:lnTo>
                  <a:pt x="1600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5576" y="2779776"/>
            <a:ext cx="1527048" cy="1298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9000" y="2743200"/>
            <a:ext cx="1524000" cy="1295400"/>
          </a:xfrm>
          <a:custGeom>
            <a:avLst/>
            <a:gdLst/>
            <a:ahLst/>
            <a:cxnLst/>
            <a:rect l="l" t="t" r="r" b="b"/>
            <a:pathLst>
              <a:path w="1524000" h="1295400">
                <a:moveTo>
                  <a:pt x="0" y="1295400"/>
                </a:moveTo>
                <a:lnTo>
                  <a:pt x="1524000" y="1295400"/>
                </a:lnTo>
                <a:lnTo>
                  <a:pt x="1524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5776" y="2779776"/>
            <a:ext cx="1527048" cy="1298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200" y="2743200"/>
            <a:ext cx="1524000" cy="1295400"/>
          </a:xfrm>
          <a:custGeom>
            <a:avLst/>
            <a:gdLst/>
            <a:ahLst/>
            <a:cxnLst/>
            <a:rect l="l" t="t" r="r" b="b"/>
            <a:pathLst>
              <a:path w="1524000" h="1295400">
                <a:moveTo>
                  <a:pt x="0" y="1295400"/>
                </a:moveTo>
                <a:lnTo>
                  <a:pt x="1524000" y="1295400"/>
                </a:lnTo>
                <a:lnTo>
                  <a:pt x="1524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1176" y="2779776"/>
            <a:ext cx="1527048" cy="1298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4600" y="2743200"/>
            <a:ext cx="1524000" cy="1295400"/>
          </a:xfrm>
          <a:custGeom>
            <a:avLst/>
            <a:gdLst/>
            <a:ahLst/>
            <a:cxnLst/>
            <a:rect l="l" t="t" r="r" b="b"/>
            <a:pathLst>
              <a:path w="1524000" h="1295400">
                <a:moveTo>
                  <a:pt x="0" y="1295400"/>
                </a:moveTo>
                <a:lnTo>
                  <a:pt x="1524000" y="1295400"/>
                </a:lnTo>
                <a:lnTo>
                  <a:pt x="1524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175" y="2703576"/>
            <a:ext cx="1527048" cy="1298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" y="2667000"/>
            <a:ext cx="1524000" cy="1295400"/>
          </a:xfrm>
          <a:custGeom>
            <a:avLst/>
            <a:gdLst/>
            <a:ahLst/>
            <a:cxnLst/>
            <a:rect l="l" t="t" r="r" b="b"/>
            <a:pathLst>
              <a:path w="1524000" h="1295400">
                <a:moveTo>
                  <a:pt x="0" y="1295400"/>
                </a:moveTo>
                <a:lnTo>
                  <a:pt x="1524000" y="1295400"/>
                </a:lnTo>
                <a:lnTo>
                  <a:pt x="1524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34147"/>
          </a:xfrm>
          <a:prstGeom prst="rect">
            <a:avLst/>
          </a:prstGeom>
        </p:spPr>
        <p:txBody>
          <a:bodyPr vert="horz" wrap="square" lIns="0" tIns="14033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Delivery &amp; </a:t>
            </a:r>
            <a:r>
              <a:rPr sz="3200" spc="-5" dirty="0"/>
              <a:t>Transportation</a:t>
            </a:r>
            <a:r>
              <a:rPr sz="3200" spc="-35" dirty="0"/>
              <a:t> </a:t>
            </a:r>
            <a:r>
              <a:rPr sz="3200" spc="-5" dirty="0"/>
              <a:t>Scheduling</a:t>
            </a:r>
            <a:endParaRPr sz="3200" dirty="0"/>
          </a:p>
        </p:txBody>
      </p:sp>
      <p:sp>
        <p:nvSpPr>
          <p:cNvPr id="17" name="object 17"/>
          <p:cNvSpPr/>
          <p:nvPr/>
        </p:nvSpPr>
        <p:spPr>
          <a:xfrm>
            <a:off x="2751637" y="2912476"/>
            <a:ext cx="1118753" cy="10404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1600" y="2759387"/>
            <a:ext cx="1201833" cy="11077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3200" y="4806300"/>
            <a:ext cx="1198711" cy="9442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20000" y="3111526"/>
            <a:ext cx="1127531" cy="6845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91200" y="4886325"/>
            <a:ext cx="1219200" cy="965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7746" y="1407852"/>
            <a:ext cx="868385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85344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5" dirty="0" smtClean="0">
                <a:latin typeface="Arial"/>
                <a:cs typeface="Arial"/>
              </a:rPr>
              <a:t>Shipping </a:t>
            </a:r>
            <a:r>
              <a:rPr sz="1600" b="1" spc="-5" dirty="0">
                <a:latin typeface="Arial"/>
                <a:cs typeface="Arial"/>
              </a:rPr>
              <a:t>activities and transportation can be scheduled automatically in sales </a:t>
            </a:r>
            <a:r>
              <a:rPr sz="1600" b="1" spc="-5" dirty="0" smtClean="0">
                <a:latin typeface="Arial"/>
                <a:cs typeface="Arial"/>
              </a:rPr>
              <a:t> </a:t>
            </a:r>
            <a:r>
              <a:rPr sz="1600" b="1" spc="-10" dirty="0" smtClean="0">
                <a:latin typeface="Arial"/>
                <a:cs typeface="Arial"/>
              </a:rPr>
              <a:t>documents</a:t>
            </a:r>
            <a:endParaRPr sz="16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600" b="1" spc="-5" dirty="0">
                <a:latin typeface="Arial"/>
                <a:cs typeface="Arial"/>
              </a:rPr>
              <a:t>S</a:t>
            </a:r>
            <a:r>
              <a:rPr sz="1600" b="1" spc="-5" dirty="0" smtClean="0">
                <a:latin typeface="Arial"/>
                <a:cs typeface="Arial"/>
              </a:rPr>
              <a:t>cheduling </a:t>
            </a:r>
            <a:r>
              <a:rPr sz="1600" b="1" spc="-5" dirty="0">
                <a:latin typeface="Arial"/>
                <a:cs typeface="Arial"/>
              </a:rPr>
              <a:t>helps to confirm a </a:t>
            </a:r>
            <a:r>
              <a:rPr sz="1600" b="1" spc="-10" dirty="0">
                <a:latin typeface="Arial"/>
                <a:cs typeface="Arial"/>
              </a:rPr>
              <a:t>delivery </a:t>
            </a:r>
            <a:r>
              <a:rPr sz="1600" b="1" spc="-5" dirty="0">
                <a:latin typeface="Arial"/>
                <a:cs typeface="Arial"/>
              </a:rPr>
              <a:t>date to a </a:t>
            </a:r>
            <a:r>
              <a:rPr sz="1600" b="1" spc="-15" dirty="0">
                <a:latin typeface="Arial"/>
                <a:cs typeface="Arial"/>
              </a:rPr>
              <a:t>customer. </a:t>
            </a:r>
            <a:r>
              <a:rPr sz="1600" b="1" spc="-5" dirty="0">
                <a:latin typeface="Arial"/>
                <a:cs typeface="Arial"/>
              </a:rPr>
              <a:t>Pick/Pack time,</a:t>
            </a:r>
            <a:r>
              <a:rPr sz="1600" b="1" spc="320" dirty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Loading</a:t>
            </a:r>
            <a:r>
              <a:rPr lang="en-US" sz="1600" b="1" spc="-5" dirty="0" smtClean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time</a:t>
            </a:r>
            <a:r>
              <a:rPr sz="1600" b="1" spc="-5" dirty="0">
                <a:latin typeface="Arial"/>
                <a:cs typeface="Arial"/>
              </a:rPr>
              <a:t>, </a:t>
            </a:r>
            <a:r>
              <a:rPr sz="1600" b="1" spc="-10" dirty="0">
                <a:latin typeface="Arial"/>
                <a:cs typeface="Arial"/>
              </a:rPr>
              <a:t>Transportation </a:t>
            </a:r>
            <a:r>
              <a:rPr sz="1600" b="1" spc="-5" dirty="0">
                <a:latin typeface="Arial"/>
                <a:cs typeface="Arial"/>
              </a:rPr>
              <a:t>Lead time &amp; </a:t>
            </a:r>
            <a:r>
              <a:rPr sz="1600" b="1" spc="-15" dirty="0">
                <a:latin typeface="Arial"/>
                <a:cs typeface="Arial"/>
              </a:rPr>
              <a:t>Transit </a:t>
            </a:r>
            <a:r>
              <a:rPr sz="1600" b="1" spc="-5" dirty="0">
                <a:latin typeface="Arial"/>
                <a:cs typeface="Arial"/>
              </a:rPr>
              <a:t>time are used to determine </a:t>
            </a:r>
            <a:r>
              <a:rPr sz="1600" b="1" spc="-10" dirty="0">
                <a:latin typeface="Arial"/>
                <a:cs typeface="Arial"/>
              </a:rPr>
              <a:t>the delivery</a:t>
            </a:r>
            <a:r>
              <a:rPr sz="1600" b="1" spc="3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date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9061" y="4232020"/>
            <a:ext cx="917575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400" b="1" dirty="0">
                <a:latin typeface="Arial"/>
                <a:cs typeface="Arial"/>
              </a:rPr>
              <a:t>Order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80045" y="4232020"/>
            <a:ext cx="112014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400" b="1" spc="-5" dirty="0">
                <a:latin typeface="Arial"/>
                <a:cs typeface="Arial"/>
              </a:rPr>
              <a:t>Loading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34458" y="4079620"/>
            <a:ext cx="1641475" cy="42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6110" indent="-62674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Material</a:t>
            </a:r>
            <a:r>
              <a:rPr sz="1400" b="1" spc="-16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Availability  </a:t>
            </a:r>
            <a:r>
              <a:rPr sz="1400" b="1" spc="-5" dirty="0">
                <a:latin typeface="Arial"/>
                <a:cs typeface="Arial"/>
              </a:rPr>
              <a:t>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00248" y="5984951"/>
            <a:ext cx="147574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400" b="1" spc="-5" dirty="0">
                <a:latin typeface="Arial"/>
                <a:cs typeface="Arial"/>
              </a:rPr>
              <a:t>Goods </a:t>
            </a:r>
            <a:r>
              <a:rPr sz="1400" b="1" dirty="0">
                <a:latin typeface="Arial"/>
                <a:cs typeface="Arial"/>
              </a:rPr>
              <a:t>Issue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77973" y="3972940"/>
            <a:ext cx="1245870" cy="638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" indent="-55244">
              <a:lnSpc>
                <a:spcPct val="150000"/>
              </a:lnSpc>
            </a:pPr>
            <a:r>
              <a:rPr sz="1400" b="1" spc="-8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ra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po</a:t>
            </a:r>
            <a:r>
              <a:rPr sz="1400" b="1" dirty="0">
                <a:latin typeface="Arial"/>
                <a:cs typeface="Arial"/>
              </a:rPr>
              <a:t>rta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  </a:t>
            </a:r>
            <a:r>
              <a:rPr sz="1400" b="1" spc="-5" dirty="0">
                <a:latin typeface="Arial"/>
                <a:cs typeface="Arial"/>
              </a:rPr>
              <a:t>Planning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78067" y="5984951"/>
            <a:ext cx="112268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400" b="1" spc="-5" dirty="0">
                <a:latin typeface="Arial"/>
                <a:cs typeface="Arial"/>
              </a:rPr>
              <a:t>Delivery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28800" y="32766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114300"/>
                </a:moveTo>
                <a:lnTo>
                  <a:pt x="685800" y="114300"/>
                </a:lnTo>
                <a:lnTo>
                  <a:pt x="685800" y="0"/>
                </a:lnTo>
                <a:lnTo>
                  <a:pt x="914400" y="228600"/>
                </a:lnTo>
                <a:lnTo>
                  <a:pt x="685800" y="457200"/>
                </a:lnTo>
                <a:lnTo>
                  <a:pt x="6858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91000" y="32766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114300"/>
                </a:moveTo>
                <a:lnTo>
                  <a:pt x="685800" y="114300"/>
                </a:lnTo>
                <a:lnTo>
                  <a:pt x="685800" y="0"/>
                </a:lnTo>
                <a:lnTo>
                  <a:pt x="914400" y="228600"/>
                </a:lnTo>
                <a:lnTo>
                  <a:pt x="685800" y="457200"/>
                </a:lnTo>
                <a:lnTo>
                  <a:pt x="6858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05600" y="32766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114300"/>
                </a:moveTo>
                <a:lnTo>
                  <a:pt x="685800" y="114300"/>
                </a:lnTo>
                <a:lnTo>
                  <a:pt x="685800" y="0"/>
                </a:lnTo>
                <a:lnTo>
                  <a:pt x="914400" y="228600"/>
                </a:lnTo>
                <a:lnTo>
                  <a:pt x="685800" y="457200"/>
                </a:lnTo>
                <a:lnTo>
                  <a:pt x="6858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76400" y="51054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114300"/>
                </a:moveTo>
                <a:lnTo>
                  <a:pt x="685800" y="114300"/>
                </a:lnTo>
                <a:lnTo>
                  <a:pt x="685800" y="0"/>
                </a:lnTo>
                <a:lnTo>
                  <a:pt x="914400" y="228600"/>
                </a:lnTo>
                <a:lnTo>
                  <a:pt x="685800" y="457200"/>
                </a:lnTo>
                <a:lnTo>
                  <a:pt x="6858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00600" y="51054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114300"/>
                </a:moveTo>
                <a:lnTo>
                  <a:pt x="685800" y="114300"/>
                </a:lnTo>
                <a:lnTo>
                  <a:pt x="685800" y="0"/>
                </a:lnTo>
                <a:lnTo>
                  <a:pt x="914400" y="228600"/>
                </a:lnTo>
                <a:lnTo>
                  <a:pt x="685800" y="457200"/>
                </a:lnTo>
                <a:lnTo>
                  <a:pt x="6858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3400" y="2895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114300" y="0"/>
                </a:lnTo>
                <a:lnTo>
                  <a:pt x="0" y="11430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96F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3400" y="28956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114300"/>
                </a:lnTo>
                <a:lnTo>
                  <a:pt x="91440" y="91439"/>
                </a:lnTo>
                <a:lnTo>
                  <a:pt x="114300" y="0"/>
                </a:lnTo>
                <a:close/>
              </a:path>
            </a:pathLst>
          </a:custGeom>
          <a:solidFill>
            <a:srgbClr val="79C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3400" y="2895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114300" y="0"/>
                </a:moveTo>
                <a:lnTo>
                  <a:pt x="91440" y="91439"/>
                </a:lnTo>
                <a:lnTo>
                  <a:pt x="0" y="114300"/>
                </a:lnTo>
                <a:lnTo>
                  <a:pt x="114300" y="0"/>
                </a:ln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114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3186" y="3330955"/>
            <a:ext cx="673100" cy="151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0"/>
              </a:lnSpc>
            </a:pPr>
            <a:r>
              <a:rPr sz="1000" spc="-5" dirty="0">
                <a:latin typeface="Arial"/>
                <a:cs typeface="Arial"/>
              </a:rPr>
              <a:t>Sales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Order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839" y="228600"/>
            <a:ext cx="9156700" cy="55463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Delivery</a:t>
            </a:r>
            <a:r>
              <a:rPr sz="3200" spc="-90" dirty="0"/>
              <a:t> </a:t>
            </a:r>
            <a:r>
              <a:rPr sz="3200" dirty="0" smtClean="0"/>
              <a:t>Scheduling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35308" y="1446326"/>
            <a:ext cx="8656292" cy="4916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10" dirty="0"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Scheduling includes </a:t>
            </a:r>
            <a:r>
              <a:rPr lang="en-US" sz="2200" spc="-5" dirty="0">
                <a:solidFill>
                  <a:srgbClr val="DA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Pick/Pack time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US" sz="2200" dirty="0">
                <a:solidFill>
                  <a:srgbClr val="DA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en-US" sz="2200" spc="10" dirty="0">
                <a:solidFill>
                  <a:srgbClr val="DA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5" dirty="0">
                <a:solidFill>
                  <a:srgbClr val="DA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22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times depend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on the shipping point that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delivers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the order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item. A 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shipping point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defined </a:t>
            </a:r>
            <a:r>
              <a:rPr sz="2200" spc="1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pick/pack time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and loading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time. These  times can be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terms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days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2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hours</a:t>
            </a: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1460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A sales document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can be made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relevant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scheduling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or  not. When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specify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scheduling, the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automatically  </a:t>
            </a: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determines</a:t>
            </a:r>
            <a:endParaRPr sz="1850" dirty="0">
              <a:latin typeface="Times New Roman"/>
              <a:cs typeface="Times New Roman"/>
            </a:endParaRPr>
          </a:p>
          <a:p>
            <a:pPr marL="798830" lvl="1" indent="-328930">
              <a:spcBef>
                <a:spcPts val="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40995" algn="l"/>
                <a:tab pos="342265" algn="l"/>
              </a:tabLst>
            </a:pP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pick/pack time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 smtClean="0">
                <a:latin typeface="Arial"/>
                <a:cs typeface="Arial"/>
              </a:rPr>
              <a:t>and</a:t>
            </a:r>
            <a:endParaRPr dirty="0">
              <a:latin typeface="Times New Roman"/>
              <a:cs typeface="Times New Roman"/>
            </a:endParaRPr>
          </a:p>
          <a:p>
            <a:pPr marL="798830" lvl="1" indent="-32893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40995" algn="l"/>
                <a:tab pos="342265" algn="l"/>
              </a:tabLst>
            </a:pPr>
            <a:r>
              <a:rPr dirty="0">
                <a:latin typeface="Arial"/>
                <a:cs typeface="Arial"/>
              </a:rPr>
              <a:t>The loading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5" dirty="0" smtClean="0">
                <a:latin typeface="Arial"/>
                <a:cs typeface="Arial"/>
              </a:rPr>
              <a:t>time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161925">
              <a:lnSpc>
                <a:spcPct val="100000"/>
              </a:lnSpc>
            </a:pP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each schedule line, according to shipping point from which an </a:t>
            </a:r>
            <a:r>
              <a:rPr lang="en-US"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is shipped. The system uses the pick/pack time and the loading time to </a:t>
            </a: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help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determine the material availability date </a:t>
            </a:r>
            <a:r>
              <a:rPr lang="en-US"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the loading date </a:t>
            </a: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respectively</a:t>
            </a:r>
            <a:endParaRPr sz="22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2170" y="3904691"/>
            <a:ext cx="1057275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7772" y="3904691"/>
            <a:ext cx="1181100" cy="102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ross 11"/>
          <p:cNvSpPr/>
          <p:nvPr/>
        </p:nvSpPr>
        <p:spPr>
          <a:xfrm>
            <a:off x="6400800" y="4267200"/>
            <a:ext cx="457200" cy="533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Transportation</a:t>
            </a:r>
            <a:r>
              <a:rPr sz="3200" spc="-55" dirty="0"/>
              <a:t> </a:t>
            </a:r>
            <a:r>
              <a:rPr sz="3200"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310894"/>
            <a:ext cx="8341995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69545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Transportation scheduling </a:t>
            </a:r>
            <a:r>
              <a:rPr sz="2200" dirty="0">
                <a:latin typeface="Arial"/>
                <a:cs typeface="Arial"/>
              </a:rPr>
              <a:t>includes the </a:t>
            </a:r>
            <a:r>
              <a:rPr sz="2200" spc="-5" dirty="0">
                <a:latin typeface="Arial"/>
                <a:cs typeface="Arial"/>
              </a:rPr>
              <a:t>determination </a:t>
            </a:r>
            <a:r>
              <a:rPr sz="2200" dirty="0">
                <a:latin typeface="Arial"/>
                <a:cs typeface="Arial"/>
              </a:rPr>
              <a:t>of the </a:t>
            </a:r>
            <a:r>
              <a:rPr sz="2200" spc="-5" dirty="0">
                <a:latin typeface="Arial"/>
                <a:cs typeface="Arial"/>
              </a:rPr>
              <a:t>transportation  lead time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transit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time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Both time </a:t>
            </a:r>
            <a:r>
              <a:rPr sz="2200" spc="-5" dirty="0">
                <a:latin typeface="Arial"/>
                <a:cs typeface="Arial"/>
              </a:rPr>
              <a:t>periods are </a:t>
            </a:r>
            <a:r>
              <a:rPr sz="2200" dirty="0">
                <a:latin typeface="Arial"/>
                <a:cs typeface="Arial"/>
              </a:rPr>
              <a:t>proposed from the route </a:t>
            </a:r>
            <a:r>
              <a:rPr sz="2200" spc="-5" dirty="0">
                <a:latin typeface="Arial"/>
                <a:cs typeface="Arial"/>
              </a:rPr>
              <a:t>determined </a:t>
            </a:r>
            <a:r>
              <a:rPr sz="2200" dirty="0">
                <a:latin typeface="Arial"/>
                <a:cs typeface="Arial"/>
              </a:rPr>
              <a:t>for the </a:t>
            </a:r>
            <a:r>
              <a:rPr sz="2200" spc="-5" dirty="0">
                <a:latin typeface="Arial"/>
                <a:cs typeface="Arial"/>
              </a:rPr>
              <a:t>order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item</a:t>
            </a:r>
            <a:endParaRPr sz="2200" dirty="0">
              <a:latin typeface="Times New Roman"/>
              <a:cs typeface="Times New Roman"/>
            </a:endParaRPr>
          </a:p>
          <a:p>
            <a:pPr marL="355600" marR="107950" indent="-342900" algn="just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Sales document </a:t>
            </a:r>
            <a:r>
              <a:rPr sz="2200" spc="-10" dirty="0">
                <a:latin typeface="Arial"/>
                <a:cs typeface="Arial"/>
              </a:rPr>
              <a:t>type </a:t>
            </a:r>
            <a:r>
              <a:rPr sz="2200" spc="-5" dirty="0">
                <a:latin typeface="Arial"/>
                <a:cs typeface="Arial"/>
              </a:rPr>
              <a:t>can be made </a:t>
            </a:r>
            <a:r>
              <a:rPr sz="2200" spc="-10" dirty="0">
                <a:latin typeface="Arial"/>
                <a:cs typeface="Arial"/>
              </a:rPr>
              <a:t>relevant </a:t>
            </a:r>
            <a:r>
              <a:rPr sz="2200" spc="-5" dirty="0">
                <a:latin typeface="Arial"/>
                <a:cs typeface="Arial"/>
              </a:rPr>
              <a:t>for transportation scheduling </a:t>
            </a:r>
            <a:r>
              <a:rPr sz="2200" dirty="0">
                <a:latin typeface="Arial"/>
                <a:cs typeface="Arial"/>
              </a:rPr>
              <a:t>or  Not. When </a:t>
            </a:r>
            <a:r>
              <a:rPr sz="2200" spc="-10" dirty="0">
                <a:latin typeface="Arial"/>
                <a:cs typeface="Arial"/>
              </a:rPr>
              <a:t>you </a:t>
            </a:r>
            <a:r>
              <a:rPr sz="2200" spc="-5" dirty="0">
                <a:latin typeface="Arial"/>
                <a:cs typeface="Arial"/>
              </a:rPr>
              <a:t>specify transportation scheduling,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10" dirty="0">
                <a:latin typeface="Arial"/>
                <a:cs typeface="Arial"/>
              </a:rPr>
              <a:t>system </a:t>
            </a:r>
            <a:r>
              <a:rPr sz="2200" spc="-5" dirty="0">
                <a:latin typeface="Arial"/>
                <a:cs typeface="Arial"/>
              </a:rPr>
              <a:t>proposes </a:t>
            </a:r>
            <a:r>
              <a:rPr sz="2200" dirty="0">
                <a:latin typeface="Arial"/>
                <a:cs typeface="Arial"/>
              </a:rPr>
              <a:t>the  following </a:t>
            </a:r>
            <a:r>
              <a:rPr sz="2200" spc="-5" dirty="0">
                <a:latin typeface="Arial"/>
                <a:cs typeface="Arial"/>
              </a:rPr>
              <a:t>times </a:t>
            </a:r>
            <a:r>
              <a:rPr sz="2200" dirty="0">
                <a:latin typeface="Arial"/>
                <a:cs typeface="Arial"/>
              </a:rPr>
              <a:t>for </a:t>
            </a:r>
            <a:r>
              <a:rPr sz="2200" spc="-10" dirty="0">
                <a:latin typeface="Arial"/>
                <a:cs typeface="Arial"/>
              </a:rPr>
              <a:t>each </a:t>
            </a:r>
            <a:r>
              <a:rPr sz="2200" spc="-5" dirty="0">
                <a:latin typeface="Arial"/>
                <a:cs typeface="Arial"/>
              </a:rPr>
              <a:t>schedule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line</a:t>
            </a:r>
            <a:r>
              <a:rPr sz="2200" dirty="0" smtClean="0">
                <a:latin typeface="Arial"/>
                <a:cs typeface="Arial"/>
              </a:rPr>
              <a:t>:</a:t>
            </a:r>
            <a:endParaRPr sz="2200" dirty="0">
              <a:latin typeface="Times New Roman"/>
              <a:cs typeface="Times New Roman"/>
            </a:endParaRPr>
          </a:p>
          <a:p>
            <a:pPr marL="812800" lvl="1" indent="-342900">
              <a:spcBef>
                <a:spcPts val="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40995" algn="l"/>
                <a:tab pos="341630" algn="l"/>
              </a:tabLst>
            </a:pPr>
            <a:r>
              <a:rPr sz="2200" spc="-5" dirty="0">
                <a:latin typeface="Arial"/>
                <a:cs typeface="Arial"/>
              </a:rPr>
              <a:t>Transportation lead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time</a:t>
            </a:r>
            <a:endParaRPr sz="2200" dirty="0">
              <a:latin typeface="Times New Roman"/>
              <a:cs typeface="Times New Roman"/>
            </a:endParaRPr>
          </a:p>
          <a:p>
            <a:pPr marL="812800" lvl="1" indent="-34290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40995" algn="l"/>
                <a:tab pos="342265" algn="l"/>
              </a:tabLst>
            </a:pPr>
            <a:r>
              <a:rPr sz="2200" spc="-5" dirty="0">
                <a:latin typeface="Arial"/>
                <a:cs typeface="Arial"/>
              </a:rPr>
              <a:t>Transit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time</a:t>
            </a:r>
            <a:endParaRPr sz="2200" dirty="0">
              <a:latin typeface="Times New Roman"/>
              <a:cs typeface="Times New Roman"/>
            </a:endParaRPr>
          </a:p>
          <a:p>
            <a:pPr marL="355600" marR="767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These times are </a:t>
            </a:r>
            <a:r>
              <a:rPr sz="2200" dirty="0">
                <a:latin typeface="Arial"/>
                <a:cs typeface="Arial"/>
              </a:rPr>
              <a:t>defined </a:t>
            </a:r>
            <a:r>
              <a:rPr sz="2200" spc="-5" dirty="0">
                <a:latin typeface="Arial"/>
                <a:cs typeface="Arial"/>
              </a:rPr>
              <a:t>by </a:t>
            </a:r>
            <a:r>
              <a:rPr sz="2200" dirty="0">
                <a:latin typeface="Arial"/>
                <a:cs typeface="Arial"/>
              </a:rPr>
              <a:t>route. The </a:t>
            </a:r>
            <a:r>
              <a:rPr sz="2200" spc="-10" dirty="0">
                <a:latin typeface="Arial"/>
                <a:cs typeface="Arial"/>
              </a:rPr>
              <a:t>system </a:t>
            </a:r>
            <a:r>
              <a:rPr sz="2200" spc="-5" dirty="0">
                <a:latin typeface="Arial"/>
                <a:cs typeface="Arial"/>
              </a:rPr>
              <a:t>uses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transportation  lead time </a:t>
            </a:r>
            <a:r>
              <a:rPr sz="2200" dirty="0">
                <a:latin typeface="Arial"/>
                <a:cs typeface="Arial"/>
              </a:rPr>
              <a:t>and the </a:t>
            </a:r>
            <a:r>
              <a:rPr sz="2200" spc="-5" dirty="0">
                <a:latin typeface="Arial"/>
                <a:cs typeface="Arial"/>
              </a:rPr>
              <a:t>transit time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help determine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transportation  </a:t>
            </a:r>
            <a:r>
              <a:rPr sz="2200" dirty="0">
                <a:latin typeface="Arial"/>
                <a:cs typeface="Arial"/>
              </a:rPr>
              <a:t>planning </a:t>
            </a:r>
            <a:r>
              <a:rPr sz="2200" spc="-5" dirty="0">
                <a:latin typeface="Arial"/>
                <a:cs typeface="Arial"/>
              </a:rPr>
              <a:t>date </a:t>
            </a:r>
            <a:r>
              <a:rPr sz="2200" dirty="0">
                <a:latin typeface="Arial"/>
                <a:cs typeface="Arial"/>
              </a:rPr>
              <a:t>and the goods </a:t>
            </a:r>
            <a:r>
              <a:rPr sz="2200" spc="-5" dirty="0">
                <a:latin typeface="Arial"/>
                <a:cs typeface="Arial"/>
              </a:rPr>
              <a:t>issue </a:t>
            </a:r>
            <a:r>
              <a:rPr sz="2200" dirty="0">
                <a:latin typeface="Arial"/>
                <a:cs typeface="Arial"/>
              </a:rPr>
              <a:t>date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respectively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49825" y="3691609"/>
            <a:ext cx="1222375" cy="1013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0400" y="3733800"/>
            <a:ext cx="1828800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4600" y="4191000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152400" y="0"/>
                </a:moveTo>
                <a:lnTo>
                  <a:pt x="0" y="0"/>
                </a:lnTo>
                <a:lnTo>
                  <a:pt x="0" y="76200"/>
                </a:lnTo>
                <a:lnTo>
                  <a:pt x="152400" y="76200"/>
                </a:lnTo>
                <a:lnTo>
                  <a:pt x="152400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00" y="40386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304800" y="0"/>
                </a:moveTo>
                <a:lnTo>
                  <a:pt x="0" y="0"/>
                </a:lnTo>
                <a:lnTo>
                  <a:pt x="0" y="152400"/>
                </a:lnTo>
                <a:lnTo>
                  <a:pt x="304800" y="152400"/>
                </a:lnTo>
                <a:lnTo>
                  <a:pt x="304800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4600" y="3962400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152400" y="0"/>
                </a:moveTo>
                <a:lnTo>
                  <a:pt x="0" y="0"/>
                </a:lnTo>
                <a:lnTo>
                  <a:pt x="0" y="76200"/>
                </a:lnTo>
                <a:lnTo>
                  <a:pt x="152400" y="76200"/>
                </a:lnTo>
                <a:lnTo>
                  <a:pt x="152400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8400" y="3962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228600"/>
                </a:lnTo>
                <a:lnTo>
                  <a:pt x="228600" y="228600"/>
                </a:lnTo>
                <a:lnTo>
                  <a:pt x="228600" y="304800"/>
                </a:lnTo>
                <a:lnTo>
                  <a:pt x="76200" y="304800"/>
                </a:lnTo>
                <a:lnTo>
                  <a:pt x="762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335405">
              <a:lnSpc>
                <a:spcPct val="100000"/>
              </a:lnSpc>
              <a:spcBef>
                <a:spcPts val="805"/>
              </a:spcBef>
            </a:pPr>
            <a:r>
              <a:rPr sz="1600" b="1" spc="-10" dirty="0">
                <a:latin typeface="Arial"/>
                <a:cs typeface="Arial"/>
              </a:rPr>
              <a:t>Output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Delivery &amp; </a:t>
            </a:r>
            <a:r>
              <a:rPr sz="1600" spc="-10" dirty="0">
                <a:latin typeface="Arial"/>
                <a:cs typeface="Arial"/>
              </a:rPr>
              <a:t>Transportation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Scheduling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870" rIns="0" bIns="0" rtlCol="0">
            <a:spAutoFit/>
          </a:bodyPr>
          <a:lstStyle/>
          <a:p>
            <a:pPr marL="1283970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Incompletion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0" dirty="0">
                <a:latin typeface="Arial"/>
                <a:cs typeface="Arial"/>
              </a:rPr>
              <a:t>Text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30605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Account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61776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/>
              <a:t>-Concept</a:t>
            </a:r>
            <a:endParaRPr sz="3200" dirty="0"/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199" y="1371600"/>
            <a:ext cx="45719" cy="47244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04076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426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Partner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878" y="1229229"/>
            <a:ext cx="5435918" cy="611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Output is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information that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sent to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customer  using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various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media, such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mail,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EDI, or </a:t>
            </a:r>
            <a:r>
              <a:rPr lang="en-US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fax</a:t>
            </a:r>
          </a:p>
          <a:p>
            <a:pPr marL="355600" marR="508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Examples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include: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printout of a quotation or an  order confirmation, order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confirmations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using EDI,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or  invoices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fax</a:t>
            </a:r>
            <a:endParaRPr lang="en-US" sz="2000" spc="-1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can be sent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for various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sales and distribution 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documents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- order,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delivery,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billing</a:t>
            </a:r>
            <a:r>
              <a:rPr sz="2000" spc="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endParaRPr lang="en-US" sz="2000" spc="-1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types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include,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example: quotation,</a:t>
            </a:r>
            <a:r>
              <a:rPr lang="en-US" sz="2000"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order confirmation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invoice</a:t>
            </a:r>
          </a:p>
          <a:p>
            <a:pPr marL="355600" marR="508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the output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master data,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transmission medium,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time, and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partner  function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marL="355600" marR="508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Determination is</a:t>
            </a:r>
            <a:r>
              <a:rPr lang="en-US"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spc="6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buClr>
                <a:srgbClr val="00B0F0"/>
              </a:buClr>
            </a:pPr>
            <a:r>
              <a:rPr lang="en-US"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65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carried </a:t>
            </a:r>
            <a:r>
              <a:rPr lang="en-US" sz="2000" spc="-10" dirty="0">
                <a:latin typeface="Arial" panose="020B0604020202020204" pitchFamily="34" charset="0"/>
                <a:cs typeface="Arial" panose="020B0604020202020204" pitchFamily="34" charset="0"/>
              </a:rPr>
              <a:t>out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SAP </a:t>
            </a:r>
            <a:endParaRPr lang="en-US" sz="2000" spc="-2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buClr>
                <a:srgbClr val="00B0F0"/>
              </a:buClr>
            </a:pPr>
            <a:r>
              <a:rPr lang="en-US" sz="20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 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technique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">
              <a:lnSpc>
                <a:spcPct val="100000"/>
              </a:lnSpc>
              <a:spcBef>
                <a:spcPts val="1055"/>
              </a:spcBef>
            </a:pPr>
            <a:endParaRPr lang="en-US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290321"/>
            <a:ext cx="5207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 algn="just">
              <a:lnSpc>
                <a:spcPct val="100000"/>
              </a:lnSpc>
            </a:pPr>
            <a:r>
              <a:rPr sz="3200" dirty="0"/>
              <a:t>Output</a:t>
            </a:r>
            <a:r>
              <a:rPr sz="3200" spc="-120" dirty="0"/>
              <a:t> </a:t>
            </a:r>
            <a:r>
              <a:rPr sz="3200" dirty="0" smtClean="0"/>
              <a:t>Control</a:t>
            </a:r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3706367" y="5434584"/>
            <a:ext cx="1776984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8184" y="5535167"/>
            <a:ext cx="1775460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3800" y="5486400"/>
            <a:ext cx="1773681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3800" y="5486400"/>
            <a:ext cx="1313814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7020" y="5761240"/>
            <a:ext cx="927100" cy="575310"/>
          </a:xfrm>
          <a:custGeom>
            <a:avLst/>
            <a:gdLst/>
            <a:ahLst/>
            <a:cxnLst/>
            <a:rect l="l" t="t" r="r" b="b"/>
            <a:pathLst>
              <a:path w="927100" h="575310">
                <a:moveTo>
                  <a:pt x="95122" y="384809"/>
                </a:moveTo>
                <a:lnTo>
                  <a:pt x="89026" y="386079"/>
                </a:lnTo>
                <a:lnTo>
                  <a:pt x="82930" y="388619"/>
                </a:lnTo>
                <a:lnTo>
                  <a:pt x="77936" y="389889"/>
                </a:lnTo>
                <a:lnTo>
                  <a:pt x="71929" y="393699"/>
                </a:lnTo>
                <a:lnTo>
                  <a:pt x="64946" y="397509"/>
                </a:lnTo>
                <a:lnTo>
                  <a:pt x="57022" y="401319"/>
                </a:lnTo>
                <a:lnTo>
                  <a:pt x="0" y="433069"/>
                </a:lnTo>
                <a:lnTo>
                  <a:pt x="80644" y="575309"/>
                </a:lnTo>
                <a:lnTo>
                  <a:pt x="129158" y="548639"/>
                </a:lnTo>
                <a:lnTo>
                  <a:pt x="141569" y="541019"/>
                </a:lnTo>
                <a:lnTo>
                  <a:pt x="151383" y="535939"/>
                </a:lnTo>
                <a:lnTo>
                  <a:pt x="95884" y="535939"/>
                </a:lnTo>
                <a:lnTo>
                  <a:pt x="74294" y="497839"/>
                </a:lnTo>
                <a:lnTo>
                  <a:pt x="97535" y="483869"/>
                </a:lnTo>
                <a:lnTo>
                  <a:pt x="106560" y="480059"/>
                </a:lnTo>
                <a:lnTo>
                  <a:pt x="114014" y="476249"/>
                </a:lnTo>
                <a:lnTo>
                  <a:pt x="119895" y="473709"/>
                </a:lnTo>
                <a:lnTo>
                  <a:pt x="60832" y="473709"/>
                </a:lnTo>
                <a:lnTo>
                  <a:pt x="42290" y="440689"/>
                </a:lnTo>
                <a:lnTo>
                  <a:pt x="67921" y="426719"/>
                </a:lnTo>
                <a:lnTo>
                  <a:pt x="75088" y="422909"/>
                </a:lnTo>
                <a:lnTo>
                  <a:pt x="80303" y="420369"/>
                </a:lnTo>
                <a:lnTo>
                  <a:pt x="83565" y="417829"/>
                </a:lnTo>
                <a:lnTo>
                  <a:pt x="88772" y="416559"/>
                </a:lnTo>
                <a:lnTo>
                  <a:pt x="93217" y="415289"/>
                </a:lnTo>
                <a:lnTo>
                  <a:pt x="137058" y="415289"/>
                </a:lnTo>
                <a:lnTo>
                  <a:pt x="136397" y="412749"/>
                </a:lnTo>
                <a:lnTo>
                  <a:pt x="132587" y="406399"/>
                </a:lnTo>
                <a:lnTo>
                  <a:pt x="129158" y="400049"/>
                </a:lnTo>
                <a:lnTo>
                  <a:pt x="124587" y="394969"/>
                </a:lnTo>
                <a:lnTo>
                  <a:pt x="113156" y="388619"/>
                </a:lnTo>
                <a:lnTo>
                  <a:pt x="107187" y="386079"/>
                </a:lnTo>
                <a:lnTo>
                  <a:pt x="95122" y="384809"/>
                </a:lnTo>
                <a:close/>
              </a:path>
              <a:path w="927100" h="575310">
                <a:moveTo>
                  <a:pt x="178790" y="471169"/>
                </a:moveTo>
                <a:lnTo>
                  <a:pt x="133095" y="471169"/>
                </a:lnTo>
                <a:lnTo>
                  <a:pt x="136778" y="473709"/>
                </a:lnTo>
                <a:lnTo>
                  <a:pt x="140588" y="474979"/>
                </a:lnTo>
                <a:lnTo>
                  <a:pt x="143637" y="478789"/>
                </a:lnTo>
                <a:lnTo>
                  <a:pt x="146050" y="482599"/>
                </a:lnTo>
                <a:lnTo>
                  <a:pt x="148970" y="487679"/>
                </a:lnTo>
                <a:lnTo>
                  <a:pt x="149859" y="492759"/>
                </a:lnTo>
                <a:lnTo>
                  <a:pt x="148970" y="496569"/>
                </a:lnTo>
                <a:lnTo>
                  <a:pt x="147954" y="501649"/>
                </a:lnTo>
                <a:lnTo>
                  <a:pt x="145541" y="505459"/>
                </a:lnTo>
                <a:lnTo>
                  <a:pt x="141731" y="507999"/>
                </a:lnTo>
                <a:lnTo>
                  <a:pt x="139191" y="510539"/>
                </a:lnTo>
                <a:lnTo>
                  <a:pt x="122427" y="520699"/>
                </a:lnTo>
                <a:lnTo>
                  <a:pt x="95884" y="535939"/>
                </a:lnTo>
                <a:lnTo>
                  <a:pt x="151383" y="535939"/>
                </a:lnTo>
                <a:lnTo>
                  <a:pt x="158626" y="530859"/>
                </a:lnTo>
                <a:lnTo>
                  <a:pt x="163321" y="528319"/>
                </a:lnTo>
                <a:lnTo>
                  <a:pt x="170433" y="523239"/>
                </a:lnTo>
                <a:lnTo>
                  <a:pt x="175640" y="516889"/>
                </a:lnTo>
                <a:lnTo>
                  <a:pt x="178688" y="510539"/>
                </a:lnTo>
                <a:lnTo>
                  <a:pt x="181863" y="504189"/>
                </a:lnTo>
                <a:lnTo>
                  <a:pt x="183260" y="496569"/>
                </a:lnTo>
                <a:lnTo>
                  <a:pt x="182752" y="488949"/>
                </a:lnTo>
                <a:lnTo>
                  <a:pt x="182371" y="481329"/>
                </a:lnTo>
                <a:lnTo>
                  <a:pt x="180212" y="473709"/>
                </a:lnTo>
                <a:lnTo>
                  <a:pt x="178790" y="471169"/>
                </a:lnTo>
                <a:close/>
              </a:path>
              <a:path w="927100" h="575310">
                <a:moveTo>
                  <a:pt x="191896" y="377189"/>
                </a:moveTo>
                <a:lnTo>
                  <a:pt x="164591" y="392429"/>
                </a:lnTo>
                <a:lnTo>
                  <a:pt x="201549" y="457199"/>
                </a:lnTo>
                <a:lnTo>
                  <a:pt x="205720" y="464819"/>
                </a:lnTo>
                <a:lnTo>
                  <a:pt x="214014" y="474979"/>
                </a:lnTo>
                <a:lnTo>
                  <a:pt x="218185" y="478789"/>
                </a:lnTo>
                <a:lnTo>
                  <a:pt x="223774" y="482599"/>
                </a:lnTo>
                <a:lnTo>
                  <a:pt x="230250" y="483869"/>
                </a:lnTo>
                <a:lnTo>
                  <a:pt x="244601" y="483869"/>
                </a:lnTo>
                <a:lnTo>
                  <a:pt x="279653" y="455929"/>
                </a:lnTo>
                <a:lnTo>
                  <a:pt x="280077" y="454659"/>
                </a:lnTo>
                <a:lnTo>
                  <a:pt x="241553" y="454659"/>
                </a:lnTo>
                <a:lnTo>
                  <a:pt x="238251" y="452119"/>
                </a:lnTo>
                <a:lnTo>
                  <a:pt x="218820" y="424179"/>
                </a:lnTo>
                <a:lnTo>
                  <a:pt x="191896" y="377189"/>
                </a:lnTo>
                <a:close/>
              </a:path>
              <a:path w="927100" h="575310">
                <a:moveTo>
                  <a:pt x="137058" y="415289"/>
                </a:moveTo>
                <a:lnTo>
                  <a:pt x="93217" y="415289"/>
                </a:lnTo>
                <a:lnTo>
                  <a:pt x="97281" y="416559"/>
                </a:lnTo>
                <a:lnTo>
                  <a:pt x="101218" y="417829"/>
                </a:lnTo>
                <a:lnTo>
                  <a:pt x="104520" y="421639"/>
                </a:lnTo>
                <a:lnTo>
                  <a:pt x="106933" y="425449"/>
                </a:lnTo>
                <a:lnTo>
                  <a:pt x="109600" y="430529"/>
                </a:lnTo>
                <a:lnTo>
                  <a:pt x="110235" y="434339"/>
                </a:lnTo>
                <a:lnTo>
                  <a:pt x="109092" y="439419"/>
                </a:lnTo>
                <a:lnTo>
                  <a:pt x="107822" y="443229"/>
                </a:lnTo>
                <a:lnTo>
                  <a:pt x="104901" y="447039"/>
                </a:lnTo>
                <a:lnTo>
                  <a:pt x="97789" y="453389"/>
                </a:lnTo>
                <a:lnTo>
                  <a:pt x="90931" y="457199"/>
                </a:lnTo>
                <a:lnTo>
                  <a:pt x="79755" y="463549"/>
                </a:lnTo>
                <a:lnTo>
                  <a:pt x="60832" y="473709"/>
                </a:lnTo>
                <a:lnTo>
                  <a:pt x="119895" y="473709"/>
                </a:lnTo>
                <a:lnTo>
                  <a:pt x="124205" y="472439"/>
                </a:lnTo>
                <a:lnTo>
                  <a:pt x="128904" y="471169"/>
                </a:lnTo>
                <a:lnTo>
                  <a:pt x="178790" y="471169"/>
                </a:lnTo>
                <a:lnTo>
                  <a:pt x="176656" y="467359"/>
                </a:lnTo>
                <a:lnTo>
                  <a:pt x="172821" y="461009"/>
                </a:lnTo>
                <a:lnTo>
                  <a:pt x="168354" y="457199"/>
                </a:lnTo>
                <a:lnTo>
                  <a:pt x="163244" y="452119"/>
                </a:lnTo>
                <a:lnTo>
                  <a:pt x="157479" y="449579"/>
                </a:lnTo>
                <a:lnTo>
                  <a:pt x="154337" y="448309"/>
                </a:lnTo>
                <a:lnTo>
                  <a:pt x="130175" y="448309"/>
                </a:lnTo>
                <a:lnTo>
                  <a:pt x="134746" y="441959"/>
                </a:lnTo>
                <a:lnTo>
                  <a:pt x="137159" y="434339"/>
                </a:lnTo>
                <a:lnTo>
                  <a:pt x="137667" y="426719"/>
                </a:lnTo>
                <a:lnTo>
                  <a:pt x="138049" y="419099"/>
                </a:lnTo>
                <a:lnTo>
                  <a:pt x="137058" y="415289"/>
                </a:lnTo>
                <a:close/>
              </a:path>
              <a:path w="927100" h="575310">
                <a:moveTo>
                  <a:pt x="316143" y="440689"/>
                </a:moveTo>
                <a:lnTo>
                  <a:pt x="282828" y="440689"/>
                </a:lnTo>
                <a:lnTo>
                  <a:pt x="291464" y="455929"/>
                </a:lnTo>
                <a:lnTo>
                  <a:pt x="316864" y="441959"/>
                </a:lnTo>
                <a:lnTo>
                  <a:pt x="316143" y="440689"/>
                </a:lnTo>
                <a:close/>
              </a:path>
              <a:path w="927100" h="575310">
                <a:moveTo>
                  <a:pt x="258444" y="339089"/>
                </a:moveTo>
                <a:lnTo>
                  <a:pt x="231139" y="354329"/>
                </a:lnTo>
                <a:lnTo>
                  <a:pt x="255777" y="397509"/>
                </a:lnTo>
                <a:lnTo>
                  <a:pt x="261350" y="407669"/>
                </a:lnTo>
                <a:lnTo>
                  <a:pt x="265493" y="416559"/>
                </a:lnTo>
                <a:lnTo>
                  <a:pt x="268208" y="422909"/>
                </a:lnTo>
                <a:lnTo>
                  <a:pt x="269493" y="426719"/>
                </a:lnTo>
                <a:lnTo>
                  <a:pt x="270255" y="431799"/>
                </a:lnTo>
                <a:lnTo>
                  <a:pt x="269620" y="435609"/>
                </a:lnTo>
                <a:lnTo>
                  <a:pt x="265049" y="445769"/>
                </a:lnTo>
                <a:lnTo>
                  <a:pt x="261619" y="449579"/>
                </a:lnTo>
                <a:lnTo>
                  <a:pt x="252856" y="454659"/>
                </a:lnTo>
                <a:lnTo>
                  <a:pt x="280077" y="454659"/>
                </a:lnTo>
                <a:lnTo>
                  <a:pt x="282193" y="448309"/>
                </a:lnTo>
                <a:lnTo>
                  <a:pt x="282828" y="440689"/>
                </a:lnTo>
                <a:lnTo>
                  <a:pt x="316143" y="440689"/>
                </a:lnTo>
                <a:lnTo>
                  <a:pt x="258444" y="339089"/>
                </a:lnTo>
                <a:close/>
              </a:path>
              <a:path w="927100" h="575310">
                <a:moveTo>
                  <a:pt x="151195" y="447039"/>
                </a:moveTo>
                <a:lnTo>
                  <a:pt x="137531" y="447039"/>
                </a:lnTo>
                <a:lnTo>
                  <a:pt x="130175" y="448309"/>
                </a:lnTo>
                <a:lnTo>
                  <a:pt x="154337" y="448309"/>
                </a:lnTo>
                <a:lnTo>
                  <a:pt x="151195" y="447039"/>
                </a:lnTo>
                <a:close/>
              </a:path>
              <a:path w="927100" h="575310">
                <a:moveTo>
                  <a:pt x="344424" y="382269"/>
                </a:moveTo>
                <a:lnTo>
                  <a:pt x="319404" y="401319"/>
                </a:lnTo>
                <a:lnTo>
                  <a:pt x="325737" y="407669"/>
                </a:lnTo>
                <a:lnTo>
                  <a:pt x="332724" y="411479"/>
                </a:lnTo>
                <a:lnTo>
                  <a:pt x="340354" y="414019"/>
                </a:lnTo>
                <a:lnTo>
                  <a:pt x="348614" y="416559"/>
                </a:lnTo>
                <a:lnTo>
                  <a:pt x="357425" y="416559"/>
                </a:lnTo>
                <a:lnTo>
                  <a:pt x="397263" y="398779"/>
                </a:lnTo>
                <a:lnTo>
                  <a:pt x="405669" y="391159"/>
                </a:lnTo>
                <a:lnTo>
                  <a:pt x="363474" y="391159"/>
                </a:lnTo>
                <a:lnTo>
                  <a:pt x="353187" y="389889"/>
                </a:lnTo>
                <a:lnTo>
                  <a:pt x="348488" y="387349"/>
                </a:lnTo>
                <a:lnTo>
                  <a:pt x="344424" y="382269"/>
                </a:lnTo>
                <a:close/>
              </a:path>
              <a:path w="927100" h="575310">
                <a:moveTo>
                  <a:pt x="418623" y="359409"/>
                </a:moveTo>
                <a:lnTo>
                  <a:pt x="383920" y="359409"/>
                </a:lnTo>
                <a:lnTo>
                  <a:pt x="385952" y="360679"/>
                </a:lnTo>
                <a:lnTo>
                  <a:pt x="387603" y="361949"/>
                </a:lnTo>
                <a:lnTo>
                  <a:pt x="388746" y="363219"/>
                </a:lnTo>
                <a:lnTo>
                  <a:pt x="390525" y="367029"/>
                </a:lnTo>
                <a:lnTo>
                  <a:pt x="390651" y="369569"/>
                </a:lnTo>
                <a:lnTo>
                  <a:pt x="389381" y="373379"/>
                </a:lnTo>
                <a:lnTo>
                  <a:pt x="387222" y="377189"/>
                </a:lnTo>
                <a:lnTo>
                  <a:pt x="382650" y="382269"/>
                </a:lnTo>
                <a:lnTo>
                  <a:pt x="375665" y="386079"/>
                </a:lnTo>
                <a:lnTo>
                  <a:pt x="369188" y="389889"/>
                </a:lnTo>
                <a:lnTo>
                  <a:pt x="363474" y="391159"/>
                </a:lnTo>
                <a:lnTo>
                  <a:pt x="405669" y="391159"/>
                </a:lnTo>
                <a:lnTo>
                  <a:pt x="411932" y="383539"/>
                </a:lnTo>
                <a:lnTo>
                  <a:pt x="416051" y="375919"/>
                </a:lnTo>
                <a:lnTo>
                  <a:pt x="418218" y="367029"/>
                </a:lnTo>
                <a:lnTo>
                  <a:pt x="418623" y="359409"/>
                </a:lnTo>
                <a:close/>
              </a:path>
              <a:path w="927100" h="575310">
                <a:moveTo>
                  <a:pt x="358901" y="288289"/>
                </a:moveTo>
                <a:lnTo>
                  <a:pt x="351329" y="288289"/>
                </a:lnTo>
                <a:lnTo>
                  <a:pt x="342899" y="290829"/>
                </a:lnTo>
                <a:lnTo>
                  <a:pt x="333613" y="293369"/>
                </a:lnTo>
                <a:lnTo>
                  <a:pt x="299573" y="320039"/>
                </a:lnTo>
                <a:lnTo>
                  <a:pt x="293671" y="341629"/>
                </a:lnTo>
                <a:lnTo>
                  <a:pt x="295015" y="347979"/>
                </a:lnTo>
                <a:lnTo>
                  <a:pt x="323341" y="372109"/>
                </a:lnTo>
                <a:lnTo>
                  <a:pt x="331061" y="370839"/>
                </a:lnTo>
                <a:lnTo>
                  <a:pt x="341852" y="369569"/>
                </a:lnTo>
                <a:lnTo>
                  <a:pt x="355738" y="365759"/>
                </a:lnTo>
                <a:lnTo>
                  <a:pt x="372744" y="360679"/>
                </a:lnTo>
                <a:lnTo>
                  <a:pt x="378078" y="359409"/>
                </a:lnTo>
                <a:lnTo>
                  <a:pt x="418623" y="359409"/>
                </a:lnTo>
                <a:lnTo>
                  <a:pt x="417266" y="351789"/>
                </a:lnTo>
                <a:lnTo>
                  <a:pt x="414146" y="344169"/>
                </a:lnTo>
                <a:lnTo>
                  <a:pt x="412024" y="340359"/>
                </a:lnTo>
                <a:lnTo>
                  <a:pt x="324357" y="340359"/>
                </a:lnTo>
                <a:lnTo>
                  <a:pt x="322452" y="339089"/>
                </a:lnTo>
                <a:lnTo>
                  <a:pt x="321309" y="337819"/>
                </a:lnTo>
                <a:lnTo>
                  <a:pt x="320039" y="335279"/>
                </a:lnTo>
                <a:lnTo>
                  <a:pt x="320039" y="332739"/>
                </a:lnTo>
                <a:lnTo>
                  <a:pt x="321309" y="330199"/>
                </a:lnTo>
                <a:lnTo>
                  <a:pt x="323341" y="326389"/>
                </a:lnTo>
                <a:lnTo>
                  <a:pt x="327913" y="322579"/>
                </a:lnTo>
                <a:lnTo>
                  <a:pt x="335025" y="318769"/>
                </a:lnTo>
                <a:lnTo>
                  <a:pt x="340740" y="314959"/>
                </a:lnTo>
                <a:lnTo>
                  <a:pt x="345820" y="313689"/>
                </a:lnTo>
                <a:lnTo>
                  <a:pt x="369231" y="313689"/>
                </a:lnTo>
                <a:lnTo>
                  <a:pt x="384555" y="300989"/>
                </a:lnTo>
                <a:lnTo>
                  <a:pt x="378654" y="295909"/>
                </a:lnTo>
                <a:lnTo>
                  <a:pt x="372395" y="292099"/>
                </a:lnTo>
                <a:lnTo>
                  <a:pt x="365803" y="289559"/>
                </a:lnTo>
                <a:lnTo>
                  <a:pt x="358901" y="288289"/>
                </a:lnTo>
                <a:close/>
              </a:path>
              <a:path w="927100" h="575310">
                <a:moveTo>
                  <a:pt x="424560" y="245109"/>
                </a:moveTo>
                <a:lnTo>
                  <a:pt x="397255" y="260349"/>
                </a:lnTo>
                <a:lnTo>
                  <a:pt x="455675" y="363219"/>
                </a:lnTo>
                <a:lnTo>
                  <a:pt x="482980" y="347979"/>
                </a:lnTo>
                <a:lnTo>
                  <a:pt x="424560" y="245109"/>
                </a:lnTo>
                <a:close/>
              </a:path>
              <a:path w="927100" h="575310">
                <a:moveTo>
                  <a:pt x="394080" y="328929"/>
                </a:moveTo>
                <a:lnTo>
                  <a:pt x="378364" y="328929"/>
                </a:lnTo>
                <a:lnTo>
                  <a:pt x="368292" y="331469"/>
                </a:lnTo>
                <a:lnTo>
                  <a:pt x="356742" y="334009"/>
                </a:lnTo>
                <a:lnTo>
                  <a:pt x="345650" y="337819"/>
                </a:lnTo>
                <a:lnTo>
                  <a:pt x="336962" y="339089"/>
                </a:lnTo>
                <a:lnTo>
                  <a:pt x="330704" y="340359"/>
                </a:lnTo>
                <a:lnTo>
                  <a:pt x="412024" y="340359"/>
                </a:lnTo>
                <a:lnTo>
                  <a:pt x="409193" y="335279"/>
                </a:lnTo>
                <a:lnTo>
                  <a:pt x="402463" y="330199"/>
                </a:lnTo>
                <a:lnTo>
                  <a:pt x="394080" y="328929"/>
                </a:lnTo>
                <a:close/>
              </a:path>
              <a:path w="927100" h="575310">
                <a:moveTo>
                  <a:pt x="478154" y="214629"/>
                </a:moveTo>
                <a:lnTo>
                  <a:pt x="452754" y="228599"/>
                </a:lnTo>
                <a:lnTo>
                  <a:pt x="511175" y="332739"/>
                </a:lnTo>
                <a:lnTo>
                  <a:pt x="538479" y="316229"/>
                </a:lnTo>
                <a:lnTo>
                  <a:pt x="512063" y="270509"/>
                </a:lnTo>
                <a:lnTo>
                  <a:pt x="507654" y="261619"/>
                </a:lnTo>
                <a:lnTo>
                  <a:pt x="504316" y="255269"/>
                </a:lnTo>
                <a:lnTo>
                  <a:pt x="502027" y="248919"/>
                </a:lnTo>
                <a:lnTo>
                  <a:pt x="500760" y="245109"/>
                </a:lnTo>
                <a:lnTo>
                  <a:pt x="499617" y="240029"/>
                </a:lnTo>
                <a:lnTo>
                  <a:pt x="500252" y="234949"/>
                </a:lnTo>
                <a:lnTo>
                  <a:pt x="502865" y="229869"/>
                </a:lnTo>
                <a:lnTo>
                  <a:pt x="486663" y="229869"/>
                </a:lnTo>
                <a:lnTo>
                  <a:pt x="478154" y="214629"/>
                </a:lnTo>
                <a:close/>
              </a:path>
              <a:path w="927100" h="575310">
                <a:moveTo>
                  <a:pt x="369231" y="313689"/>
                </a:moveTo>
                <a:lnTo>
                  <a:pt x="345820" y="313689"/>
                </a:lnTo>
                <a:lnTo>
                  <a:pt x="354329" y="314959"/>
                </a:lnTo>
                <a:lnTo>
                  <a:pt x="358139" y="316229"/>
                </a:lnTo>
                <a:lnTo>
                  <a:pt x="361568" y="320039"/>
                </a:lnTo>
                <a:lnTo>
                  <a:pt x="369231" y="313689"/>
                </a:lnTo>
                <a:close/>
              </a:path>
              <a:path w="927100" h="575310">
                <a:moveTo>
                  <a:pt x="569669" y="215899"/>
                </a:moveTo>
                <a:lnTo>
                  <a:pt x="520445" y="215899"/>
                </a:lnTo>
                <a:lnTo>
                  <a:pt x="527812" y="217169"/>
                </a:lnTo>
                <a:lnTo>
                  <a:pt x="531113" y="218439"/>
                </a:lnTo>
                <a:lnTo>
                  <a:pt x="534162" y="220979"/>
                </a:lnTo>
                <a:lnTo>
                  <a:pt x="537082" y="223519"/>
                </a:lnTo>
                <a:lnTo>
                  <a:pt x="541781" y="231139"/>
                </a:lnTo>
                <a:lnTo>
                  <a:pt x="548131" y="241299"/>
                </a:lnTo>
                <a:lnTo>
                  <a:pt x="577976" y="294639"/>
                </a:lnTo>
                <a:lnTo>
                  <a:pt x="605154" y="279399"/>
                </a:lnTo>
                <a:lnTo>
                  <a:pt x="569669" y="215899"/>
                </a:lnTo>
                <a:close/>
              </a:path>
              <a:path w="927100" h="575310">
                <a:moveTo>
                  <a:pt x="646908" y="126999"/>
                </a:moveTo>
                <a:lnTo>
                  <a:pt x="635746" y="126999"/>
                </a:lnTo>
                <a:lnTo>
                  <a:pt x="624464" y="129539"/>
                </a:lnTo>
                <a:lnTo>
                  <a:pt x="590901" y="158749"/>
                </a:lnTo>
                <a:lnTo>
                  <a:pt x="585966" y="180339"/>
                </a:lnTo>
                <a:lnTo>
                  <a:pt x="587057" y="191769"/>
                </a:lnTo>
                <a:lnTo>
                  <a:pt x="610346" y="234949"/>
                </a:lnTo>
                <a:lnTo>
                  <a:pt x="638688" y="250189"/>
                </a:lnTo>
                <a:lnTo>
                  <a:pt x="650890" y="250189"/>
                </a:lnTo>
                <a:lnTo>
                  <a:pt x="691245" y="231139"/>
                </a:lnTo>
                <a:lnTo>
                  <a:pt x="696589" y="224789"/>
                </a:lnTo>
                <a:lnTo>
                  <a:pt x="652652" y="224789"/>
                </a:lnTo>
                <a:lnTo>
                  <a:pt x="639190" y="220979"/>
                </a:lnTo>
                <a:lnTo>
                  <a:pt x="633476" y="215899"/>
                </a:lnTo>
                <a:lnTo>
                  <a:pt x="628650" y="208279"/>
                </a:lnTo>
                <a:lnTo>
                  <a:pt x="659506" y="190499"/>
                </a:lnTo>
                <a:lnTo>
                  <a:pt x="619632" y="190499"/>
                </a:lnTo>
                <a:lnTo>
                  <a:pt x="615441" y="182879"/>
                </a:lnTo>
                <a:lnTo>
                  <a:pt x="613917" y="176529"/>
                </a:lnTo>
                <a:lnTo>
                  <a:pt x="615441" y="170179"/>
                </a:lnTo>
                <a:lnTo>
                  <a:pt x="616838" y="163829"/>
                </a:lnTo>
                <a:lnTo>
                  <a:pt x="620521" y="158749"/>
                </a:lnTo>
                <a:lnTo>
                  <a:pt x="632078" y="152399"/>
                </a:lnTo>
                <a:lnTo>
                  <a:pt x="637920" y="151129"/>
                </a:lnTo>
                <a:lnTo>
                  <a:pt x="684967" y="151129"/>
                </a:lnTo>
                <a:lnTo>
                  <a:pt x="678672" y="143509"/>
                </a:lnTo>
                <a:lnTo>
                  <a:pt x="668633" y="134619"/>
                </a:lnTo>
                <a:lnTo>
                  <a:pt x="657987" y="129539"/>
                </a:lnTo>
                <a:lnTo>
                  <a:pt x="646908" y="126999"/>
                </a:lnTo>
                <a:close/>
              </a:path>
              <a:path w="927100" h="575310">
                <a:moveTo>
                  <a:pt x="402335" y="205739"/>
                </a:moveTo>
                <a:lnTo>
                  <a:pt x="375030" y="220979"/>
                </a:lnTo>
                <a:lnTo>
                  <a:pt x="389381" y="246379"/>
                </a:lnTo>
                <a:lnTo>
                  <a:pt x="416687" y="231139"/>
                </a:lnTo>
                <a:lnTo>
                  <a:pt x="402335" y="205739"/>
                </a:lnTo>
                <a:close/>
              </a:path>
              <a:path w="927100" h="575310">
                <a:moveTo>
                  <a:pt x="540765" y="186689"/>
                </a:moveTo>
                <a:lnTo>
                  <a:pt x="535431" y="186689"/>
                </a:lnTo>
                <a:lnTo>
                  <a:pt x="522985" y="187959"/>
                </a:lnTo>
                <a:lnTo>
                  <a:pt x="489523" y="218439"/>
                </a:lnTo>
                <a:lnTo>
                  <a:pt x="486663" y="229869"/>
                </a:lnTo>
                <a:lnTo>
                  <a:pt x="502865" y="229869"/>
                </a:lnTo>
                <a:lnTo>
                  <a:pt x="504825" y="226059"/>
                </a:lnTo>
                <a:lnTo>
                  <a:pt x="508380" y="222249"/>
                </a:lnTo>
                <a:lnTo>
                  <a:pt x="516763" y="217169"/>
                </a:lnTo>
                <a:lnTo>
                  <a:pt x="520445" y="215899"/>
                </a:lnTo>
                <a:lnTo>
                  <a:pt x="569669" y="215899"/>
                </a:lnTo>
                <a:lnTo>
                  <a:pt x="568959" y="214629"/>
                </a:lnTo>
                <a:lnTo>
                  <a:pt x="564388" y="207009"/>
                </a:lnTo>
                <a:lnTo>
                  <a:pt x="560451" y="200659"/>
                </a:lnTo>
                <a:lnTo>
                  <a:pt x="553592" y="193039"/>
                </a:lnTo>
                <a:lnTo>
                  <a:pt x="549655" y="190499"/>
                </a:lnTo>
                <a:lnTo>
                  <a:pt x="540765" y="186689"/>
                </a:lnTo>
                <a:close/>
              </a:path>
              <a:path w="927100" h="575310">
                <a:moveTo>
                  <a:pt x="704341" y="185419"/>
                </a:moveTo>
                <a:lnTo>
                  <a:pt x="674496" y="196849"/>
                </a:lnTo>
                <a:lnTo>
                  <a:pt x="676020" y="201929"/>
                </a:lnTo>
                <a:lnTo>
                  <a:pt x="675893" y="207009"/>
                </a:lnTo>
                <a:lnTo>
                  <a:pt x="674369" y="210819"/>
                </a:lnTo>
                <a:lnTo>
                  <a:pt x="672718" y="214629"/>
                </a:lnTo>
                <a:lnTo>
                  <a:pt x="669797" y="218439"/>
                </a:lnTo>
                <a:lnTo>
                  <a:pt x="665479" y="220979"/>
                </a:lnTo>
                <a:lnTo>
                  <a:pt x="659256" y="224789"/>
                </a:lnTo>
                <a:lnTo>
                  <a:pt x="696589" y="224789"/>
                </a:lnTo>
                <a:lnTo>
                  <a:pt x="700658" y="217169"/>
                </a:lnTo>
                <a:lnTo>
                  <a:pt x="703466" y="210819"/>
                </a:lnTo>
                <a:lnTo>
                  <a:pt x="705024" y="201929"/>
                </a:lnTo>
                <a:lnTo>
                  <a:pt x="705320" y="194309"/>
                </a:lnTo>
                <a:lnTo>
                  <a:pt x="704341" y="185419"/>
                </a:lnTo>
                <a:close/>
              </a:path>
              <a:path w="927100" h="575310">
                <a:moveTo>
                  <a:pt x="684967" y="151129"/>
                </a:moveTo>
                <a:lnTo>
                  <a:pt x="637920" y="151129"/>
                </a:lnTo>
                <a:lnTo>
                  <a:pt x="650366" y="154939"/>
                </a:lnTo>
                <a:lnTo>
                  <a:pt x="655827" y="160019"/>
                </a:lnTo>
                <a:lnTo>
                  <a:pt x="660526" y="167639"/>
                </a:lnTo>
                <a:lnTo>
                  <a:pt x="619632" y="190499"/>
                </a:lnTo>
                <a:lnTo>
                  <a:pt x="659506" y="190499"/>
                </a:lnTo>
                <a:lnTo>
                  <a:pt x="696976" y="168909"/>
                </a:lnTo>
                <a:lnTo>
                  <a:pt x="688115" y="154939"/>
                </a:lnTo>
                <a:lnTo>
                  <a:pt x="684967" y="151129"/>
                </a:lnTo>
                <a:close/>
              </a:path>
              <a:path w="927100" h="575310">
                <a:moveTo>
                  <a:pt x="742188" y="157479"/>
                </a:moveTo>
                <a:lnTo>
                  <a:pt x="717168" y="176529"/>
                </a:lnTo>
                <a:lnTo>
                  <a:pt x="723554" y="181609"/>
                </a:lnTo>
                <a:lnTo>
                  <a:pt x="730535" y="186689"/>
                </a:lnTo>
                <a:lnTo>
                  <a:pt x="738135" y="189229"/>
                </a:lnTo>
                <a:lnTo>
                  <a:pt x="746378" y="190499"/>
                </a:lnTo>
                <a:lnTo>
                  <a:pt x="755191" y="190499"/>
                </a:lnTo>
                <a:lnTo>
                  <a:pt x="795154" y="173989"/>
                </a:lnTo>
                <a:lnTo>
                  <a:pt x="804604" y="165099"/>
                </a:lnTo>
                <a:lnTo>
                  <a:pt x="761238" y="165099"/>
                </a:lnTo>
                <a:lnTo>
                  <a:pt x="751077" y="163829"/>
                </a:lnTo>
                <a:lnTo>
                  <a:pt x="746378" y="161289"/>
                </a:lnTo>
                <a:lnTo>
                  <a:pt x="742188" y="157479"/>
                </a:lnTo>
                <a:close/>
              </a:path>
              <a:path w="927100" h="575310">
                <a:moveTo>
                  <a:pt x="816175" y="133349"/>
                </a:moveTo>
                <a:lnTo>
                  <a:pt x="779652" y="133349"/>
                </a:lnTo>
                <a:lnTo>
                  <a:pt x="781812" y="134619"/>
                </a:lnTo>
                <a:lnTo>
                  <a:pt x="783843" y="134619"/>
                </a:lnTo>
                <a:lnTo>
                  <a:pt x="785494" y="135889"/>
                </a:lnTo>
                <a:lnTo>
                  <a:pt x="786638" y="138429"/>
                </a:lnTo>
                <a:lnTo>
                  <a:pt x="788415" y="140969"/>
                </a:lnTo>
                <a:lnTo>
                  <a:pt x="788542" y="144779"/>
                </a:lnTo>
                <a:lnTo>
                  <a:pt x="785113" y="152399"/>
                </a:lnTo>
                <a:lnTo>
                  <a:pt x="780541" y="156209"/>
                </a:lnTo>
                <a:lnTo>
                  <a:pt x="773429" y="160019"/>
                </a:lnTo>
                <a:lnTo>
                  <a:pt x="767079" y="163829"/>
                </a:lnTo>
                <a:lnTo>
                  <a:pt x="761238" y="165099"/>
                </a:lnTo>
                <a:lnTo>
                  <a:pt x="804604" y="165099"/>
                </a:lnTo>
                <a:lnTo>
                  <a:pt x="809823" y="158749"/>
                </a:lnTo>
                <a:lnTo>
                  <a:pt x="813942" y="149859"/>
                </a:lnTo>
                <a:lnTo>
                  <a:pt x="816036" y="142239"/>
                </a:lnTo>
                <a:lnTo>
                  <a:pt x="816403" y="134619"/>
                </a:lnTo>
                <a:lnTo>
                  <a:pt x="816175" y="133349"/>
                </a:lnTo>
                <a:close/>
              </a:path>
              <a:path w="927100" h="575310">
                <a:moveTo>
                  <a:pt x="763623" y="63499"/>
                </a:moveTo>
                <a:lnTo>
                  <a:pt x="749167" y="63499"/>
                </a:lnTo>
                <a:lnTo>
                  <a:pt x="740775" y="64769"/>
                </a:lnTo>
                <a:lnTo>
                  <a:pt x="703278" y="87629"/>
                </a:lnTo>
                <a:lnTo>
                  <a:pt x="691467" y="116839"/>
                </a:lnTo>
                <a:lnTo>
                  <a:pt x="692834" y="123189"/>
                </a:lnTo>
                <a:lnTo>
                  <a:pt x="721232" y="146049"/>
                </a:lnTo>
                <a:lnTo>
                  <a:pt x="728898" y="146049"/>
                </a:lnTo>
                <a:lnTo>
                  <a:pt x="739695" y="144779"/>
                </a:lnTo>
                <a:lnTo>
                  <a:pt x="753612" y="140969"/>
                </a:lnTo>
                <a:lnTo>
                  <a:pt x="770635" y="135889"/>
                </a:lnTo>
                <a:lnTo>
                  <a:pt x="775969" y="134619"/>
                </a:lnTo>
                <a:lnTo>
                  <a:pt x="779652" y="133349"/>
                </a:lnTo>
                <a:lnTo>
                  <a:pt x="816175" y="133349"/>
                </a:lnTo>
                <a:lnTo>
                  <a:pt x="815032" y="126999"/>
                </a:lnTo>
                <a:lnTo>
                  <a:pt x="811910" y="119379"/>
                </a:lnTo>
                <a:lnTo>
                  <a:pt x="809788" y="115569"/>
                </a:lnTo>
                <a:lnTo>
                  <a:pt x="722121" y="115569"/>
                </a:lnTo>
                <a:lnTo>
                  <a:pt x="720343" y="114299"/>
                </a:lnTo>
                <a:lnTo>
                  <a:pt x="719201" y="111759"/>
                </a:lnTo>
                <a:lnTo>
                  <a:pt x="717930" y="110489"/>
                </a:lnTo>
                <a:lnTo>
                  <a:pt x="717930" y="107949"/>
                </a:lnTo>
                <a:lnTo>
                  <a:pt x="721105" y="101599"/>
                </a:lnTo>
                <a:lnTo>
                  <a:pt x="725677" y="97789"/>
                </a:lnTo>
                <a:lnTo>
                  <a:pt x="738631" y="90169"/>
                </a:lnTo>
                <a:lnTo>
                  <a:pt x="743584" y="88899"/>
                </a:lnTo>
                <a:lnTo>
                  <a:pt x="765496" y="88899"/>
                </a:lnTo>
                <a:lnTo>
                  <a:pt x="782446" y="74929"/>
                </a:lnTo>
                <a:lnTo>
                  <a:pt x="776489" y="69849"/>
                </a:lnTo>
                <a:lnTo>
                  <a:pt x="770223" y="66039"/>
                </a:lnTo>
                <a:lnTo>
                  <a:pt x="763623" y="63499"/>
                </a:lnTo>
                <a:close/>
              </a:path>
              <a:path w="927100" h="575310">
                <a:moveTo>
                  <a:pt x="852296" y="93979"/>
                </a:moveTo>
                <a:lnTo>
                  <a:pt x="827277" y="114299"/>
                </a:lnTo>
                <a:lnTo>
                  <a:pt x="833610" y="119379"/>
                </a:lnTo>
                <a:lnTo>
                  <a:pt x="840597" y="124459"/>
                </a:lnTo>
                <a:lnTo>
                  <a:pt x="848227" y="126999"/>
                </a:lnTo>
                <a:lnTo>
                  <a:pt x="856488" y="128269"/>
                </a:lnTo>
                <a:lnTo>
                  <a:pt x="865300" y="128269"/>
                </a:lnTo>
                <a:lnTo>
                  <a:pt x="905190" y="111759"/>
                </a:lnTo>
                <a:lnTo>
                  <a:pt x="914600" y="102869"/>
                </a:lnTo>
                <a:lnTo>
                  <a:pt x="871346" y="102869"/>
                </a:lnTo>
                <a:lnTo>
                  <a:pt x="861059" y="101599"/>
                </a:lnTo>
                <a:lnTo>
                  <a:pt x="856488" y="99059"/>
                </a:lnTo>
                <a:lnTo>
                  <a:pt x="852296" y="93979"/>
                </a:lnTo>
                <a:close/>
              </a:path>
              <a:path w="927100" h="575310">
                <a:moveTo>
                  <a:pt x="784796" y="102869"/>
                </a:moveTo>
                <a:lnTo>
                  <a:pt x="776224" y="104139"/>
                </a:lnTo>
                <a:lnTo>
                  <a:pt x="766127" y="105409"/>
                </a:lnTo>
                <a:lnTo>
                  <a:pt x="754506" y="109219"/>
                </a:lnTo>
                <a:lnTo>
                  <a:pt x="743432" y="111759"/>
                </a:lnTo>
                <a:lnTo>
                  <a:pt x="734774" y="114299"/>
                </a:lnTo>
                <a:lnTo>
                  <a:pt x="728521" y="115569"/>
                </a:lnTo>
                <a:lnTo>
                  <a:pt x="809788" y="115569"/>
                </a:lnTo>
                <a:lnTo>
                  <a:pt x="806957" y="110489"/>
                </a:lnTo>
                <a:lnTo>
                  <a:pt x="800353" y="105409"/>
                </a:lnTo>
                <a:lnTo>
                  <a:pt x="791844" y="104139"/>
                </a:lnTo>
                <a:lnTo>
                  <a:pt x="784796" y="102869"/>
                </a:lnTo>
                <a:close/>
              </a:path>
              <a:path w="927100" h="575310">
                <a:moveTo>
                  <a:pt x="926496" y="71119"/>
                </a:moveTo>
                <a:lnTo>
                  <a:pt x="889762" y="71119"/>
                </a:lnTo>
                <a:lnTo>
                  <a:pt x="891793" y="72389"/>
                </a:lnTo>
                <a:lnTo>
                  <a:pt x="893952" y="72389"/>
                </a:lnTo>
                <a:lnTo>
                  <a:pt x="895476" y="73659"/>
                </a:lnTo>
                <a:lnTo>
                  <a:pt x="896746" y="76199"/>
                </a:lnTo>
                <a:lnTo>
                  <a:pt x="898397" y="78739"/>
                </a:lnTo>
                <a:lnTo>
                  <a:pt x="898651" y="82549"/>
                </a:lnTo>
                <a:lnTo>
                  <a:pt x="897254" y="85089"/>
                </a:lnTo>
                <a:lnTo>
                  <a:pt x="895095" y="90169"/>
                </a:lnTo>
                <a:lnTo>
                  <a:pt x="890524" y="93979"/>
                </a:lnTo>
                <a:lnTo>
                  <a:pt x="883538" y="97789"/>
                </a:lnTo>
                <a:lnTo>
                  <a:pt x="877062" y="101599"/>
                </a:lnTo>
                <a:lnTo>
                  <a:pt x="871346" y="102869"/>
                </a:lnTo>
                <a:lnTo>
                  <a:pt x="914600" y="102869"/>
                </a:lnTo>
                <a:lnTo>
                  <a:pt x="919807" y="96519"/>
                </a:lnTo>
                <a:lnTo>
                  <a:pt x="923925" y="87629"/>
                </a:lnTo>
                <a:lnTo>
                  <a:pt x="926091" y="80009"/>
                </a:lnTo>
                <a:lnTo>
                  <a:pt x="926496" y="71119"/>
                </a:lnTo>
                <a:close/>
              </a:path>
              <a:path w="927100" h="575310">
                <a:moveTo>
                  <a:pt x="765496" y="88899"/>
                </a:moveTo>
                <a:lnTo>
                  <a:pt x="752220" y="88899"/>
                </a:lnTo>
                <a:lnTo>
                  <a:pt x="756030" y="91439"/>
                </a:lnTo>
                <a:lnTo>
                  <a:pt x="759332" y="93979"/>
                </a:lnTo>
                <a:lnTo>
                  <a:pt x="765496" y="88899"/>
                </a:lnTo>
                <a:close/>
              </a:path>
              <a:path w="927100" h="575310">
                <a:moveTo>
                  <a:pt x="866775" y="0"/>
                </a:moveTo>
                <a:lnTo>
                  <a:pt x="859202" y="1269"/>
                </a:lnTo>
                <a:lnTo>
                  <a:pt x="850772" y="2539"/>
                </a:lnTo>
                <a:lnTo>
                  <a:pt x="841486" y="6349"/>
                </a:lnTo>
                <a:lnTo>
                  <a:pt x="807446" y="31749"/>
                </a:lnTo>
                <a:lnTo>
                  <a:pt x="801560" y="53339"/>
                </a:lnTo>
                <a:lnTo>
                  <a:pt x="802941" y="60959"/>
                </a:lnTo>
                <a:lnTo>
                  <a:pt x="831214" y="83819"/>
                </a:lnTo>
                <a:lnTo>
                  <a:pt x="838934" y="83819"/>
                </a:lnTo>
                <a:lnTo>
                  <a:pt x="849725" y="82549"/>
                </a:lnTo>
                <a:lnTo>
                  <a:pt x="886078" y="72389"/>
                </a:lnTo>
                <a:lnTo>
                  <a:pt x="889762" y="71119"/>
                </a:lnTo>
                <a:lnTo>
                  <a:pt x="926496" y="71119"/>
                </a:lnTo>
                <a:lnTo>
                  <a:pt x="925139" y="64769"/>
                </a:lnTo>
                <a:lnTo>
                  <a:pt x="922019" y="57149"/>
                </a:lnTo>
                <a:lnTo>
                  <a:pt x="919897" y="53339"/>
                </a:lnTo>
                <a:lnTo>
                  <a:pt x="832230" y="53339"/>
                </a:lnTo>
                <a:lnTo>
                  <a:pt x="830326" y="52069"/>
                </a:lnTo>
                <a:lnTo>
                  <a:pt x="829309" y="49529"/>
                </a:lnTo>
                <a:lnTo>
                  <a:pt x="827913" y="46989"/>
                </a:lnTo>
                <a:lnTo>
                  <a:pt x="827913" y="45719"/>
                </a:lnTo>
                <a:lnTo>
                  <a:pt x="853693" y="26669"/>
                </a:lnTo>
                <a:lnTo>
                  <a:pt x="875571" y="26669"/>
                </a:lnTo>
                <a:lnTo>
                  <a:pt x="892428" y="12699"/>
                </a:lnTo>
                <a:lnTo>
                  <a:pt x="886527" y="7619"/>
                </a:lnTo>
                <a:lnTo>
                  <a:pt x="880268" y="3809"/>
                </a:lnTo>
                <a:lnTo>
                  <a:pt x="873676" y="1269"/>
                </a:lnTo>
                <a:lnTo>
                  <a:pt x="866775" y="0"/>
                </a:lnTo>
                <a:close/>
              </a:path>
              <a:path w="927100" h="575310">
                <a:moveTo>
                  <a:pt x="894834" y="40639"/>
                </a:moveTo>
                <a:lnTo>
                  <a:pt x="886237" y="41909"/>
                </a:lnTo>
                <a:lnTo>
                  <a:pt x="876165" y="43179"/>
                </a:lnTo>
                <a:lnTo>
                  <a:pt x="864615" y="46989"/>
                </a:lnTo>
                <a:lnTo>
                  <a:pt x="853541" y="49529"/>
                </a:lnTo>
                <a:lnTo>
                  <a:pt x="844883" y="52069"/>
                </a:lnTo>
                <a:lnTo>
                  <a:pt x="838630" y="53339"/>
                </a:lnTo>
                <a:lnTo>
                  <a:pt x="919897" y="53339"/>
                </a:lnTo>
                <a:lnTo>
                  <a:pt x="917066" y="48259"/>
                </a:lnTo>
                <a:lnTo>
                  <a:pt x="910335" y="43179"/>
                </a:lnTo>
                <a:lnTo>
                  <a:pt x="901953" y="41909"/>
                </a:lnTo>
                <a:lnTo>
                  <a:pt x="894834" y="40639"/>
                </a:lnTo>
                <a:close/>
              </a:path>
              <a:path w="927100" h="575310">
                <a:moveTo>
                  <a:pt x="875571" y="26669"/>
                </a:moveTo>
                <a:lnTo>
                  <a:pt x="862202" y="26669"/>
                </a:lnTo>
                <a:lnTo>
                  <a:pt x="866013" y="29209"/>
                </a:lnTo>
                <a:lnTo>
                  <a:pt x="869441" y="31749"/>
                </a:lnTo>
                <a:lnTo>
                  <a:pt x="875571" y="26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7167" y="1167383"/>
            <a:ext cx="2136647" cy="10698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48984" y="1267967"/>
            <a:ext cx="2136648" cy="1069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4600" y="1219200"/>
            <a:ext cx="2133600" cy="1066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24600" y="1219200"/>
            <a:ext cx="1447800" cy="1047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5378" y="1292919"/>
            <a:ext cx="935990" cy="596900"/>
          </a:xfrm>
          <a:custGeom>
            <a:avLst/>
            <a:gdLst/>
            <a:ahLst/>
            <a:cxnLst/>
            <a:rect l="l" t="t" r="r" b="b"/>
            <a:pathLst>
              <a:path w="935990" h="596900">
                <a:moveTo>
                  <a:pt x="77674" y="429260"/>
                </a:moveTo>
                <a:lnTo>
                  <a:pt x="64944" y="429260"/>
                </a:lnTo>
                <a:lnTo>
                  <a:pt x="52095" y="433070"/>
                </a:lnTo>
                <a:lnTo>
                  <a:pt x="14843" y="459739"/>
                </a:lnTo>
                <a:lnTo>
                  <a:pt x="0" y="501650"/>
                </a:lnTo>
                <a:lnTo>
                  <a:pt x="1524" y="518160"/>
                </a:lnTo>
                <a:lnTo>
                  <a:pt x="25024" y="567689"/>
                </a:lnTo>
                <a:lnTo>
                  <a:pt x="63119" y="594360"/>
                </a:lnTo>
                <a:lnTo>
                  <a:pt x="77718" y="596900"/>
                </a:lnTo>
                <a:lnTo>
                  <a:pt x="92186" y="596900"/>
                </a:lnTo>
                <a:lnTo>
                  <a:pt x="131304" y="580389"/>
                </a:lnTo>
                <a:lnTo>
                  <a:pt x="144000" y="567689"/>
                </a:lnTo>
                <a:lnTo>
                  <a:pt x="82853" y="567689"/>
                </a:lnTo>
                <a:lnTo>
                  <a:pt x="74802" y="566420"/>
                </a:lnTo>
                <a:lnTo>
                  <a:pt x="43306" y="533400"/>
                </a:lnTo>
                <a:lnTo>
                  <a:pt x="31662" y="499110"/>
                </a:lnTo>
                <a:lnTo>
                  <a:pt x="32257" y="490220"/>
                </a:lnTo>
                <a:lnTo>
                  <a:pt x="59181" y="461010"/>
                </a:lnTo>
                <a:lnTo>
                  <a:pt x="66928" y="458470"/>
                </a:lnTo>
                <a:lnTo>
                  <a:pt x="108740" y="458470"/>
                </a:lnTo>
                <a:lnTo>
                  <a:pt x="119633" y="448310"/>
                </a:lnTo>
                <a:lnTo>
                  <a:pt x="112371" y="441960"/>
                </a:lnTo>
                <a:lnTo>
                  <a:pt x="105060" y="436879"/>
                </a:lnTo>
                <a:lnTo>
                  <a:pt x="97702" y="433070"/>
                </a:lnTo>
                <a:lnTo>
                  <a:pt x="90297" y="430529"/>
                </a:lnTo>
                <a:lnTo>
                  <a:pt x="77674" y="429260"/>
                </a:lnTo>
                <a:close/>
              </a:path>
              <a:path w="935990" h="596900">
                <a:moveTo>
                  <a:pt x="153797" y="508000"/>
                </a:moveTo>
                <a:lnTo>
                  <a:pt x="121030" y="515620"/>
                </a:lnTo>
                <a:lnTo>
                  <a:pt x="123031" y="523239"/>
                </a:lnTo>
                <a:lnTo>
                  <a:pt x="123888" y="530860"/>
                </a:lnTo>
                <a:lnTo>
                  <a:pt x="98716" y="566420"/>
                </a:lnTo>
                <a:lnTo>
                  <a:pt x="90820" y="567689"/>
                </a:lnTo>
                <a:lnTo>
                  <a:pt x="144000" y="567689"/>
                </a:lnTo>
                <a:lnTo>
                  <a:pt x="146976" y="563879"/>
                </a:lnTo>
                <a:lnTo>
                  <a:pt x="152146" y="554989"/>
                </a:lnTo>
                <a:lnTo>
                  <a:pt x="155457" y="544829"/>
                </a:lnTo>
                <a:lnTo>
                  <a:pt x="156829" y="533400"/>
                </a:lnTo>
                <a:lnTo>
                  <a:pt x="156271" y="520700"/>
                </a:lnTo>
                <a:lnTo>
                  <a:pt x="153797" y="508000"/>
                </a:lnTo>
                <a:close/>
              </a:path>
              <a:path w="935990" h="596900">
                <a:moveTo>
                  <a:pt x="170815" y="420370"/>
                </a:moveTo>
                <a:lnTo>
                  <a:pt x="180467" y="500379"/>
                </a:lnTo>
                <a:lnTo>
                  <a:pt x="197103" y="520700"/>
                </a:lnTo>
                <a:lnTo>
                  <a:pt x="202692" y="525779"/>
                </a:lnTo>
                <a:lnTo>
                  <a:pt x="209169" y="527050"/>
                </a:lnTo>
                <a:lnTo>
                  <a:pt x="223520" y="527050"/>
                </a:lnTo>
                <a:lnTo>
                  <a:pt x="258572" y="499110"/>
                </a:lnTo>
                <a:lnTo>
                  <a:pt x="258995" y="497839"/>
                </a:lnTo>
                <a:lnTo>
                  <a:pt x="220472" y="497839"/>
                </a:lnTo>
                <a:lnTo>
                  <a:pt x="217170" y="495300"/>
                </a:lnTo>
                <a:lnTo>
                  <a:pt x="214249" y="492760"/>
                </a:lnTo>
                <a:lnTo>
                  <a:pt x="211633" y="490220"/>
                </a:lnTo>
                <a:lnTo>
                  <a:pt x="207994" y="483870"/>
                </a:lnTo>
                <a:lnTo>
                  <a:pt x="203354" y="477520"/>
                </a:lnTo>
                <a:lnTo>
                  <a:pt x="197739" y="467360"/>
                </a:lnTo>
                <a:lnTo>
                  <a:pt x="170815" y="420370"/>
                </a:lnTo>
                <a:close/>
              </a:path>
              <a:path w="935990" h="596900">
                <a:moveTo>
                  <a:pt x="295061" y="483870"/>
                </a:moveTo>
                <a:lnTo>
                  <a:pt x="261747" y="483870"/>
                </a:lnTo>
                <a:lnTo>
                  <a:pt x="270382" y="499110"/>
                </a:lnTo>
                <a:lnTo>
                  <a:pt x="295782" y="485139"/>
                </a:lnTo>
                <a:lnTo>
                  <a:pt x="295061" y="483870"/>
                </a:lnTo>
                <a:close/>
              </a:path>
              <a:path w="935990" h="596900">
                <a:moveTo>
                  <a:pt x="237363" y="382270"/>
                </a:moveTo>
                <a:lnTo>
                  <a:pt x="210057" y="397510"/>
                </a:lnTo>
                <a:lnTo>
                  <a:pt x="234696" y="440689"/>
                </a:lnTo>
                <a:lnTo>
                  <a:pt x="240268" y="450850"/>
                </a:lnTo>
                <a:lnTo>
                  <a:pt x="244411" y="459739"/>
                </a:lnTo>
                <a:lnTo>
                  <a:pt x="247126" y="466089"/>
                </a:lnTo>
                <a:lnTo>
                  <a:pt x="248412" y="469900"/>
                </a:lnTo>
                <a:lnTo>
                  <a:pt x="249174" y="474979"/>
                </a:lnTo>
                <a:lnTo>
                  <a:pt x="248539" y="478789"/>
                </a:lnTo>
                <a:lnTo>
                  <a:pt x="243967" y="488950"/>
                </a:lnTo>
                <a:lnTo>
                  <a:pt x="240538" y="492760"/>
                </a:lnTo>
                <a:lnTo>
                  <a:pt x="235839" y="495300"/>
                </a:lnTo>
                <a:lnTo>
                  <a:pt x="231775" y="496570"/>
                </a:lnTo>
                <a:lnTo>
                  <a:pt x="227965" y="497839"/>
                </a:lnTo>
                <a:lnTo>
                  <a:pt x="258995" y="497839"/>
                </a:lnTo>
                <a:lnTo>
                  <a:pt x="261112" y="491489"/>
                </a:lnTo>
                <a:lnTo>
                  <a:pt x="261747" y="483870"/>
                </a:lnTo>
                <a:lnTo>
                  <a:pt x="295061" y="483870"/>
                </a:lnTo>
                <a:lnTo>
                  <a:pt x="237363" y="382270"/>
                </a:lnTo>
                <a:close/>
              </a:path>
              <a:path w="935990" h="596900">
                <a:moveTo>
                  <a:pt x="108740" y="458470"/>
                </a:moveTo>
                <a:lnTo>
                  <a:pt x="66928" y="458470"/>
                </a:lnTo>
                <a:lnTo>
                  <a:pt x="82423" y="461010"/>
                </a:lnTo>
                <a:lnTo>
                  <a:pt x="89280" y="464820"/>
                </a:lnTo>
                <a:lnTo>
                  <a:pt x="95123" y="471170"/>
                </a:lnTo>
                <a:lnTo>
                  <a:pt x="108740" y="458470"/>
                </a:lnTo>
                <a:close/>
              </a:path>
              <a:path w="935990" h="596900">
                <a:moveTo>
                  <a:pt x="323342" y="425450"/>
                </a:moveTo>
                <a:lnTo>
                  <a:pt x="298323" y="444500"/>
                </a:lnTo>
                <a:lnTo>
                  <a:pt x="304655" y="450850"/>
                </a:lnTo>
                <a:lnTo>
                  <a:pt x="311642" y="454660"/>
                </a:lnTo>
                <a:lnTo>
                  <a:pt x="319272" y="457200"/>
                </a:lnTo>
                <a:lnTo>
                  <a:pt x="327532" y="458470"/>
                </a:lnTo>
                <a:lnTo>
                  <a:pt x="336343" y="458470"/>
                </a:lnTo>
                <a:lnTo>
                  <a:pt x="376181" y="441960"/>
                </a:lnTo>
                <a:lnTo>
                  <a:pt x="384587" y="434339"/>
                </a:lnTo>
                <a:lnTo>
                  <a:pt x="342392" y="434339"/>
                </a:lnTo>
                <a:lnTo>
                  <a:pt x="337185" y="433070"/>
                </a:lnTo>
                <a:lnTo>
                  <a:pt x="332104" y="433070"/>
                </a:lnTo>
                <a:lnTo>
                  <a:pt x="327405" y="430529"/>
                </a:lnTo>
                <a:lnTo>
                  <a:pt x="323342" y="425450"/>
                </a:lnTo>
                <a:close/>
              </a:path>
              <a:path w="935990" h="596900">
                <a:moveTo>
                  <a:pt x="397541" y="402589"/>
                </a:moveTo>
                <a:lnTo>
                  <a:pt x="362839" y="402589"/>
                </a:lnTo>
                <a:lnTo>
                  <a:pt x="364871" y="403860"/>
                </a:lnTo>
                <a:lnTo>
                  <a:pt x="366522" y="405129"/>
                </a:lnTo>
                <a:lnTo>
                  <a:pt x="367665" y="406400"/>
                </a:lnTo>
                <a:lnTo>
                  <a:pt x="369443" y="410210"/>
                </a:lnTo>
                <a:lnTo>
                  <a:pt x="369570" y="412750"/>
                </a:lnTo>
                <a:lnTo>
                  <a:pt x="368300" y="416560"/>
                </a:lnTo>
                <a:lnTo>
                  <a:pt x="366141" y="420370"/>
                </a:lnTo>
                <a:lnTo>
                  <a:pt x="361569" y="425450"/>
                </a:lnTo>
                <a:lnTo>
                  <a:pt x="354583" y="429260"/>
                </a:lnTo>
                <a:lnTo>
                  <a:pt x="348106" y="433070"/>
                </a:lnTo>
                <a:lnTo>
                  <a:pt x="342392" y="434339"/>
                </a:lnTo>
                <a:lnTo>
                  <a:pt x="384587" y="434339"/>
                </a:lnTo>
                <a:lnTo>
                  <a:pt x="390850" y="426720"/>
                </a:lnTo>
                <a:lnTo>
                  <a:pt x="394970" y="419100"/>
                </a:lnTo>
                <a:lnTo>
                  <a:pt x="397136" y="410210"/>
                </a:lnTo>
                <a:lnTo>
                  <a:pt x="397541" y="402589"/>
                </a:lnTo>
                <a:close/>
              </a:path>
              <a:path w="935990" h="596900">
                <a:moveTo>
                  <a:pt x="337820" y="331470"/>
                </a:moveTo>
                <a:lnTo>
                  <a:pt x="330247" y="331470"/>
                </a:lnTo>
                <a:lnTo>
                  <a:pt x="321818" y="334010"/>
                </a:lnTo>
                <a:lnTo>
                  <a:pt x="312531" y="336550"/>
                </a:lnTo>
                <a:lnTo>
                  <a:pt x="278491" y="361950"/>
                </a:lnTo>
                <a:lnTo>
                  <a:pt x="272589" y="384810"/>
                </a:lnTo>
                <a:lnTo>
                  <a:pt x="273933" y="391160"/>
                </a:lnTo>
                <a:lnTo>
                  <a:pt x="302260" y="415289"/>
                </a:lnTo>
                <a:lnTo>
                  <a:pt x="309979" y="414020"/>
                </a:lnTo>
                <a:lnTo>
                  <a:pt x="320770" y="412750"/>
                </a:lnTo>
                <a:lnTo>
                  <a:pt x="334656" y="408939"/>
                </a:lnTo>
                <a:lnTo>
                  <a:pt x="351663" y="403860"/>
                </a:lnTo>
                <a:lnTo>
                  <a:pt x="356997" y="402589"/>
                </a:lnTo>
                <a:lnTo>
                  <a:pt x="397541" y="402589"/>
                </a:lnTo>
                <a:lnTo>
                  <a:pt x="396184" y="394970"/>
                </a:lnTo>
                <a:lnTo>
                  <a:pt x="393065" y="387350"/>
                </a:lnTo>
                <a:lnTo>
                  <a:pt x="390942" y="383539"/>
                </a:lnTo>
                <a:lnTo>
                  <a:pt x="303275" y="383539"/>
                </a:lnTo>
                <a:lnTo>
                  <a:pt x="301371" y="382270"/>
                </a:lnTo>
                <a:lnTo>
                  <a:pt x="300227" y="381000"/>
                </a:lnTo>
                <a:lnTo>
                  <a:pt x="298957" y="378460"/>
                </a:lnTo>
                <a:lnTo>
                  <a:pt x="298957" y="375920"/>
                </a:lnTo>
                <a:lnTo>
                  <a:pt x="300227" y="373379"/>
                </a:lnTo>
                <a:lnTo>
                  <a:pt x="302260" y="369570"/>
                </a:lnTo>
                <a:lnTo>
                  <a:pt x="306831" y="365760"/>
                </a:lnTo>
                <a:lnTo>
                  <a:pt x="313944" y="361950"/>
                </a:lnTo>
                <a:lnTo>
                  <a:pt x="319658" y="358139"/>
                </a:lnTo>
                <a:lnTo>
                  <a:pt x="324739" y="356870"/>
                </a:lnTo>
                <a:lnTo>
                  <a:pt x="348149" y="356870"/>
                </a:lnTo>
                <a:lnTo>
                  <a:pt x="363474" y="344170"/>
                </a:lnTo>
                <a:lnTo>
                  <a:pt x="357572" y="339089"/>
                </a:lnTo>
                <a:lnTo>
                  <a:pt x="351313" y="335279"/>
                </a:lnTo>
                <a:lnTo>
                  <a:pt x="344721" y="332739"/>
                </a:lnTo>
                <a:lnTo>
                  <a:pt x="337820" y="331470"/>
                </a:lnTo>
                <a:close/>
              </a:path>
              <a:path w="935990" h="596900">
                <a:moveTo>
                  <a:pt x="426450" y="325120"/>
                </a:moveTo>
                <a:lnTo>
                  <a:pt x="389763" y="325120"/>
                </a:lnTo>
                <a:lnTo>
                  <a:pt x="415290" y="369570"/>
                </a:lnTo>
                <a:lnTo>
                  <a:pt x="420750" y="379729"/>
                </a:lnTo>
                <a:lnTo>
                  <a:pt x="424688" y="384810"/>
                </a:lnTo>
                <a:lnTo>
                  <a:pt x="430275" y="392429"/>
                </a:lnTo>
                <a:lnTo>
                  <a:pt x="433577" y="394970"/>
                </a:lnTo>
                <a:lnTo>
                  <a:pt x="436879" y="396239"/>
                </a:lnTo>
                <a:lnTo>
                  <a:pt x="440181" y="398779"/>
                </a:lnTo>
                <a:lnTo>
                  <a:pt x="449199" y="398779"/>
                </a:lnTo>
                <a:lnTo>
                  <a:pt x="483107" y="377189"/>
                </a:lnTo>
                <a:lnTo>
                  <a:pt x="475996" y="367029"/>
                </a:lnTo>
                <a:lnTo>
                  <a:pt x="452247" y="367029"/>
                </a:lnTo>
                <a:lnTo>
                  <a:pt x="450723" y="365760"/>
                </a:lnTo>
                <a:lnTo>
                  <a:pt x="448437" y="363220"/>
                </a:lnTo>
                <a:lnTo>
                  <a:pt x="445516" y="359410"/>
                </a:lnTo>
                <a:lnTo>
                  <a:pt x="440690" y="350520"/>
                </a:lnTo>
                <a:lnTo>
                  <a:pt x="426450" y="325120"/>
                </a:lnTo>
                <a:close/>
              </a:path>
              <a:path w="935990" h="596900">
                <a:moveTo>
                  <a:pt x="372999" y="372110"/>
                </a:moveTo>
                <a:lnTo>
                  <a:pt x="357282" y="372110"/>
                </a:lnTo>
                <a:lnTo>
                  <a:pt x="347210" y="374650"/>
                </a:lnTo>
                <a:lnTo>
                  <a:pt x="335661" y="377189"/>
                </a:lnTo>
                <a:lnTo>
                  <a:pt x="324568" y="381000"/>
                </a:lnTo>
                <a:lnTo>
                  <a:pt x="315880" y="382270"/>
                </a:lnTo>
                <a:lnTo>
                  <a:pt x="309622" y="383539"/>
                </a:lnTo>
                <a:lnTo>
                  <a:pt x="390942" y="383539"/>
                </a:lnTo>
                <a:lnTo>
                  <a:pt x="388112" y="378460"/>
                </a:lnTo>
                <a:lnTo>
                  <a:pt x="381380" y="373379"/>
                </a:lnTo>
                <a:lnTo>
                  <a:pt x="372999" y="372110"/>
                </a:lnTo>
                <a:close/>
              </a:path>
              <a:path w="935990" h="596900">
                <a:moveTo>
                  <a:pt x="468883" y="356870"/>
                </a:moveTo>
                <a:lnTo>
                  <a:pt x="465074" y="361950"/>
                </a:lnTo>
                <a:lnTo>
                  <a:pt x="461899" y="364489"/>
                </a:lnTo>
                <a:lnTo>
                  <a:pt x="459358" y="365760"/>
                </a:lnTo>
                <a:lnTo>
                  <a:pt x="457580" y="367029"/>
                </a:lnTo>
                <a:lnTo>
                  <a:pt x="475996" y="367029"/>
                </a:lnTo>
                <a:lnTo>
                  <a:pt x="468883" y="356870"/>
                </a:lnTo>
                <a:close/>
              </a:path>
              <a:path w="935990" h="596900">
                <a:moveTo>
                  <a:pt x="348149" y="356870"/>
                </a:moveTo>
                <a:lnTo>
                  <a:pt x="328929" y="356870"/>
                </a:lnTo>
                <a:lnTo>
                  <a:pt x="333248" y="358139"/>
                </a:lnTo>
                <a:lnTo>
                  <a:pt x="337057" y="359410"/>
                </a:lnTo>
                <a:lnTo>
                  <a:pt x="340487" y="363220"/>
                </a:lnTo>
                <a:lnTo>
                  <a:pt x="348149" y="356870"/>
                </a:lnTo>
                <a:close/>
              </a:path>
              <a:path w="935990" h="596900">
                <a:moveTo>
                  <a:pt x="523188" y="228600"/>
                </a:moveTo>
                <a:lnTo>
                  <a:pt x="511428" y="228600"/>
                </a:lnTo>
                <a:lnTo>
                  <a:pt x="499669" y="231139"/>
                </a:lnTo>
                <a:lnTo>
                  <a:pt x="464312" y="259079"/>
                </a:lnTo>
                <a:lnTo>
                  <a:pt x="456433" y="290829"/>
                </a:lnTo>
                <a:lnTo>
                  <a:pt x="457047" y="297179"/>
                </a:lnTo>
                <a:lnTo>
                  <a:pt x="475535" y="335279"/>
                </a:lnTo>
                <a:lnTo>
                  <a:pt x="510496" y="353060"/>
                </a:lnTo>
                <a:lnTo>
                  <a:pt x="526665" y="353060"/>
                </a:lnTo>
                <a:lnTo>
                  <a:pt x="568039" y="328929"/>
                </a:lnTo>
                <a:lnTo>
                  <a:pt x="568828" y="327660"/>
                </a:lnTo>
                <a:lnTo>
                  <a:pt x="521843" y="327660"/>
                </a:lnTo>
                <a:lnTo>
                  <a:pt x="513969" y="325120"/>
                </a:lnTo>
                <a:lnTo>
                  <a:pt x="487489" y="290829"/>
                </a:lnTo>
                <a:lnTo>
                  <a:pt x="486679" y="284479"/>
                </a:lnTo>
                <a:lnTo>
                  <a:pt x="487299" y="278129"/>
                </a:lnTo>
                <a:lnTo>
                  <a:pt x="489076" y="269239"/>
                </a:lnTo>
                <a:lnTo>
                  <a:pt x="493522" y="262889"/>
                </a:lnTo>
                <a:lnTo>
                  <a:pt x="507873" y="255270"/>
                </a:lnTo>
                <a:lnTo>
                  <a:pt x="515366" y="254000"/>
                </a:lnTo>
                <a:lnTo>
                  <a:pt x="567116" y="254000"/>
                </a:lnTo>
                <a:lnTo>
                  <a:pt x="564409" y="250189"/>
                </a:lnTo>
                <a:lnTo>
                  <a:pt x="555894" y="241300"/>
                </a:lnTo>
                <a:lnTo>
                  <a:pt x="546070" y="234950"/>
                </a:lnTo>
                <a:lnTo>
                  <a:pt x="534924" y="231139"/>
                </a:lnTo>
                <a:lnTo>
                  <a:pt x="523188" y="228600"/>
                </a:lnTo>
                <a:close/>
              </a:path>
              <a:path w="935990" h="596900">
                <a:moveTo>
                  <a:pt x="384175" y="250189"/>
                </a:moveTo>
                <a:lnTo>
                  <a:pt x="365887" y="281939"/>
                </a:lnTo>
                <a:lnTo>
                  <a:pt x="377444" y="302260"/>
                </a:lnTo>
                <a:lnTo>
                  <a:pt x="364871" y="309879"/>
                </a:lnTo>
                <a:lnTo>
                  <a:pt x="377190" y="331470"/>
                </a:lnTo>
                <a:lnTo>
                  <a:pt x="389763" y="325120"/>
                </a:lnTo>
                <a:lnTo>
                  <a:pt x="426450" y="325120"/>
                </a:lnTo>
                <a:lnTo>
                  <a:pt x="417195" y="308610"/>
                </a:lnTo>
                <a:lnTo>
                  <a:pt x="435864" y="298450"/>
                </a:lnTo>
                <a:lnTo>
                  <a:pt x="429342" y="287020"/>
                </a:lnTo>
                <a:lnTo>
                  <a:pt x="404875" y="287020"/>
                </a:lnTo>
                <a:lnTo>
                  <a:pt x="384175" y="250189"/>
                </a:lnTo>
                <a:close/>
              </a:path>
              <a:path w="935990" h="596900">
                <a:moveTo>
                  <a:pt x="567116" y="254000"/>
                </a:moveTo>
                <a:lnTo>
                  <a:pt x="515366" y="254000"/>
                </a:lnTo>
                <a:lnTo>
                  <a:pt x="523240" y="257810"/>
                </a:lnTo>
                <a:lnTo>
                  <a:pt x="528953" y="260350"/>
                </a:lnTo>
                <a:lnTo>
                  <a:pt x="534273" y="264160"/>
                </a:lnTo>
                <a:lnTo>
                  <a:pt x="550455" y="298450"/>
                </a:lnTo>
                <a:lnTo>
                  <a:pt x="549910" y="304800"/>
                </a:lnTo>
                <a:lnTo>
                  <a:pt x="548131" y="312420"/>
                </a:lnTo>
                <a:lnTo>
                  <a:pt x="543687" y="318770"/>
                </a:lnTo>
                <a:lnTo>
                  <a:pt x="529463" y="326389"/>
                </a:lnTo>
                <a:lnTo>
                  <a:pt x="521843" y="327660"/>
                </a:lnTo>
                <a:lnTo>
                  <a:pt x="568828" y="327660"/>
                </a:lnTo>
                <a:lnTo>
                  <a:pt x="574349" y="318770"/>
                </a:lnTo>
                <a:lnTo>
                  <a:pt x="578612" y="307339"/>
                </a:lnTo>
                <a:lnTo>
                  <a:pt x="580538" y="295910"/>
                </a:lnTo>
                <a:lnTo>
                  <a:pt x="580024" y="284479"/>
                </a:lnTo>
                <a:lnTo>
                  <a:pt x="577058" y="271779"/>
                </a:lnTo>
                <a:lnTo>
                  <a:pt x="571626" y="260350"/>
                </a:lnTo>
                <a:lnTo>
                  <a:pt x="567116" y="254000"/>
                </a:lnTo>
                <a:close/>
              </a:path>
              <a:path w="935990" h="596900">
                <a:moveTo>
                  <a:pt x="587628" y="184150"/>
                </a:moveTo>
                <a:lnTo>
                  <a:pt x="562482" y="198120"/>
                </a:lnTo>
                <a:lnTo>
                  <a:pt x="620902" y="300989"/>
                </a:lnTo>
                <a:lnTo>
                  <a:pt x="648207" y="285750"/>
                </a:lnTo>
                <a:lnTo>
                  <a:pt x="619760" y="234950"/>
                </a:lnTo>
                <a:lnTo>
                  <a:pt x="614172" y="226060"/>
                </a:lnTo>
                <a:lnTo>
                  <a:pt x="610870" y="218439"/>
                </a:lnTo>
                <a:lnTo>
                  <a:pt x="609980" y="213360"/>
                </a:lnTo>
                <a:lnTo>
                  <a:pt x="608965" y="208279"/>
                </a:lnTo>
                <a:lnTo>
                  <a:pt x="609473" y="203200"/>
                </a:lnTo>
                <a:lnTo>
                  <a:pt x="611631" y="199389"/>
                </a:lnTo>
                <a:lnTo>
                  <a:pt x="612139" y="198120"/>
                </a:lnTo>
                <a:lnTo>
                  <a:pt x="595629" y="198120"/>
                </a:lnTo>
                <a:lnTo>
                  <a:pt x="587628" y="184150"/>
                </a:lnTo>
                <a:close/>
              </a:path>
              <a:path w="935990" h="596900">
                <a:moveTo>
                  <a:pt x="423545" y="276860"/>
                </a:moveTo>
                <a:lnTo>
                  <a:pt x="404875" y="287020"/>
                </a:lnTo>
                <a:lnTo>
                  <a:pt x="429342" y="287020"/>
                </a:lnTo>
                <a:lnTo>
                  <a:pt x="423545" y="276860"/>
                </a:lnTo>
                <a:close/>
              </a:path>
              <a:path w="935990" h="596900">
                <a:moveTo>
                  <a:pt x="675005" y="186689"/>
                </a:moveTo>
                <a:lnTo>
                  <a:pt x="633349" y="186689"/>
                </a:lnTo>
                <a:lnTo>
                  <a:pt x="636143" y="187960"/>
                </a:lnTo>
                <a:lnTo>
                  <a:pt x="641350" y="193039"/>
                </a:lnTo>
                <a:lnTo>
                  <a:pt x="645541" y="199389"/>
                </a:lnTo>
                <a:lnTo>
                  <a:pt x="651255" y="209550"/>
                </a:lnTo>
                <a:lnTo>
                  <a:pt x="683260" y="265429"/>
                </a:lnTo>
                <a:lnTo>
                  <a:pt x="710565" y="250189"/>
                </a:lnTo>
                <a:lnTo>
                  <a:pt x="682498" y="200660"/>
                </a:lnTo>
                <a:lnTo>
                  <a:pt x="676910" y="190500"/>
                </a:lnTo>
                <a:lnTo>
                  <a:pt x="675005" y="186689"/>
                </a:lnTo>
                <a:close/>
              </a:path>
              <a:path w="935990" h="596900">
                <a:moveTo>
                  <a:pt x="735935" y="151129"/>
                </a:moveTo>
                <a:lnTo>
                  <a:pt x="693166" y="151129"/>
                </a:lnTo>
                <a:lnTo>
                  <a:pt x="697865" y="153670"/>
                </a:lnTo>
                <a:lnTo>
                  <a:pt x="701421" y="154939"/>
                </a:lnTo>
                <a:lnTo>
                  <a:pt x="706120" y="161289"/>
                </a:lnTo>
                <a:lnTo>
                  <a:pt x="711962" y="171450"/>
                </a:lnTo>
                <a:lnTo>
                  <a:pt x="745236" y="231139"/>
                </a:lnTo>
                <a:lnTo>
                  <a:pt x="772541" y="214629"/>
                </a:lnTo>
                <a:lnTo>
                  <a:pt x="735935" y="151129"/>
                </a:lnTo>
                <a:close/>
              </a:path>
              <a:path w="935990" h="596900">
                <a:moveTo>
                  <a:pt x="644398" y="157479"/>
                </a:moveTo>
                <a:lnTo>
                  <a:pt x="631571" y="157479"/>
                </a:lnTo>
                <a:lnTo>
                  <a:pt x="618490" y="162560"/>
                </a:lnTo>
                <a:lnTo>
                  <a:pt x="610060" y="168910"/>
                </a:lnTo>
                <a:lnTo>
                  <a:pt x="603440" y="176529"/>
                </a:lnTo>
                <a:lnTo>
                  <a:pt x="598630" y="186689"/>
                </a:lnTo>
                <a:lnTo>
                  <a:pt x="595629" y="198120"/>
                </a:lnTo>
                <a:lnTo>
                  <a:pt x="612139" y="198120"/>
                </a:lnTo>
                <a:lnTo>
                  <a:pt x="613664" y="194310"/>
                </a:lnTo>
                <a:lnTo>
                  <a:pt x="616839" y="191770"/>
                </a:lnTo>
                <a:lnTo>
                  <a:pt x="624586" y="186689"/>
                </a:lnTo>
                <a:lnTo>
                  <a:pt x="675005" y="186689"/>
                </a:lnTo>
                <a:lnTo>
                  <a:pt x="673735" y="184150"/>
                </a:lnTo>
                <a:lnTo>
                  <a:pt x="672592" y="177800"/>
                </a:lnTo>
                <a:lnTo>
                  <a:pt x="671576" y="172720"/>
                </a:lnTo>
                <a:lnTo>
                  <a:pt x="672083" y="167639"/>
                </a:lnTo>
                <a:lnTo>
                  <a:pt x="674793" y="162560"/>
                </a:lnTo>
                <a:lnTo>
                  <a:pt x="656844" y="162560"/>
                </a:lnTo>
                <a:lnTo>
                  <a:pt x="650621" y="158750"/>
                </a:lnTo>
                <a:lnTo>
                  <a:pt x="644398" y="157479"/>
                </a:lnTo>
                <a:close/>
              </a:path>
              <a:path w="935990" h="596900">
                <a:moveTo>
                  <a:pt x="812823" y="64770"/>
                </a:moveTo>
                <a:lnTo>
                  <a:pt x="801655" y="64770"/>
                </a:lnTo>
                <a:lnTo>
                  <a:pt x="790344" y="67310"/>
                </a:lnTo>
                <a:lnTo>
                  <a:pt x="756763" y="95250"/>
                </a:lnTo>
                <a:lnTo>
                  <a:pt x="751881" y="116839"/>
                </a:lnTo>
                <a:lnTo>
                  <a:pt x="752967" y="129539"/>
                </a:lnTo>
                <a:lnTo>
                  <a:pt x="776208" y="171450"/>
                </a:lnTo>
                <a:lnTo>
                  <a:pt x="816752" y="187960"/>
                </a:lnTo>
                <a:lnTo>
                  <a:pt x="829454" y="184150"/>
                </a:lnTo>
                <a:lnTo>
                  <a:pt x="842645" y="179070"/>
                </a:lnTo>
                <a:lnTo>
                  <a:pt x="850501" y="173989"/>
                </a:lnTo>
                <a:lnTo>
                  <a:pt x="857107" y="167639"/>
                </a:lnTo>
                <a:lnTo>
                  <a:pt x="861382" y="162560"/>
                </a:lnTo>
                <a:lnTo>
                  <a:pt x="818642" y="162560"/>
                </a:lnTo>
                <a:lnTo>
                  <a:pt x="805052" y="157479"/>
                </a:lnTo>
                <a:lnTo>
                  <a:pt x="799338" y="152400"/>
                </a:lnTo>
                <a:lnTo>
                  <a:pt x="794512" y="144779"/>
                </a:lnTo>
                <a:lnTo>
                  <a:pt x="824174" y="128270"/>
                </a:lnTo>
                <a:lnTo>
                  <a:pt x="785622" y="128270"/>
                </a:lnTo>
                <a:lnTo>
                  <a:pt x="781303" y="120650"/>
                </a:lnTo>
                <a:lnTo>
                  <a:pt x="779906" y="113029"/>
                </a:lnTo>
                <a:lnTo>
                  <a:pt x="782701" y="100329"/>
                </a:lnTo>
                <a:lnTo>
                  <a:pt x="786383" y="95250"/>
                </a:lnTo>
                <a:lnTo>
                  <a:pt x="792352" y="92710"/>
                </a:lnTo>
                <a:lnTo>
                  <a:pt x="797941" y="88900"/>
                </a:lnTo>
                <a:lnTo>
                  <a:pt x="851924" y="88900"/>
                </a:lnTo>
                <a:lnTo>
                  <a:pt x="844549" y="80010"/>
                </a:lnTo>
                <a:lnTo>
                  <a:pt x="834497" y="72389"/>
                </a:lnTo>
                <a:lnTo>
                  <a:pt x="823849" y="67310"/>
                </a:lnTo>
                <a:lnTo>
                  <a:pt x="812823" y="64770"/>
                </a:lnTo>
                <a:close/>
              </a:path>
              <a:path w="935990" h="596900">
                <a:moveTo>
                  <a:pt x="693927" y="121920"/>
                </a:moveTo>
                <a:lnTo>
                  <a:pt x="660907" y="148589"/>
                </a:lnTo>
                <a:lnTo>
                  <a:pt x="656844" y="162560"/>
                </a:lnTo>
                <a:lnTo>
                  <a:pt x="674793" y="162560"/>
                </a:lnTo>
                <a:lnTo>
                  <a:pt x="676148" y="160020"/>
                </a:lnTo>
                <a:lnTo>
                  <a:pt x="679069" y="156210"/>
                </a:lnTo>
                <a:lnTo>
                  <a:pt x="682878" y="153670"/>
                </a:lnTo>
                <a:lnTo>
                  <a:pt x="688213" y="151129"/>
                </a:lnTo>
                <a:lnTo>
                  <a:pt x="735935" y="151129"/>
                </a:lnTo>
                <a:lnTo>
                  <a:pt x="735202" y="149860"/>
                </a:lnTo>
                <a:lnTo>
                  <a:pt x="707898" y="123189"/>
                </a:lnTo>
                <a:lnTo>
                  <a:pt x="700913" y="123189"/>
                </a:lnTo>
                <a:lnTo>
                  <a:pt x="693927" y="121920"/>
                </a:lnTo>
                <a:close/>
              </a:path>
              <a:path w="935990" h="596900">
                <a:moveTo>
                  <a:pt x="870203" y="123189"/>
                </a:moveTo>
                <a:lnTo>
                  <a:pt x="840486" y="133350"/>
                </a:lnTo>
                <a:lnTo>
                  <a:pt x="841882" y="139700"/>
                </a:lnTo>
                <a:lnTo>
                  <a:pt x="841755" y="144779"/>
                </a:lnTo>
                <a:lnTo>
                  <a:pt x="840231" y="148589"/>
                </a:lnTo>
                <a:lnTo>
                  <a:pt x="838580" y="152400"/>
                </a:lnTo>
                <a:lnTo>
                  <a:pt x="835660" y="156210"/>
                </a:lnTo>
                <a:lnTo>
                  <a:pt x="831342" y="157479"/>
                </a:lnTo>
                <a:lnTo>
                  <a:pt x="825119" y="161289"/>
                </a:lnTo>
                <a:lnTo>
                  <a:pt x="818642" y="162560"/>
                </a:lnTo>
                <a:lnTo>
                  <a:pt x="861382" y="162560"/>
                </a:lnTo>
                <a:lnTo>
                  <a:pt x="871182" y="130810"/>
                </a:lnTo>
                <a:lnTo>
                  <a:pt x="870203" y="123189"/>
                </a:lnTo>
                <a:close/>
              </a:path>
              <a:path w="935990" h="596900">
                <a:moveTo>
                  <a:pt x="875156" y="20320"/>
                </a:moveTo>
                <a:lnTo>
                  <a:pt x="849756" y="35560"/>
                </a:lnTo>
                <a:lnTo>
                  <a:pt x="908176" y="138429"/>
                </a:lnTo>
                <a:lnTo>
                  <a:pt x="935481" y="123189"/>
                </a:lnTo>
                <a:lnTo>
                  <a:pt x="917448" y="91439"/>
                </a:lnTo>
                <a:lnTo>
                  <a:pt x="910784" y="78739"/>
                </a:lnTo>
                <a:lnTo>
                  <a:pt x="905668" y="68579"/>
                </a:lnTo>
                <a:lnTo>
                  <a:pt x="902124" y="60960"/>
                </a:lnTo>
                <a:lnTo>
                  <a:pt x="900176" y="54610"/>
                </a:lnTo>
                <a:lnTo>
                  <a:pt x="898525" y="48260"/>
                </a:lnTo>
                <a:lnTo>
                  <a:pt x="898525" y="44450"/>
                </a:lnTo>
                <a:lnTo>
                  <a:pt x="899922" y="40639"/>
                </a:lnTo>
                <a:lnTo>
                  <a:pt x="901446" y="36829"/>
                </a:lnTo>
                <a:lnTo>
                  <a:pt x="902716" y="35560"/>
                </a:lnTo>
                <a:lnTo>
                  <a:pt x="883412" y="35560"/>
                </a:lnTo>
                <a:lnTo>
                  <a:pt x="875156" y="20320"/>
                </a:lnTo>
                <a:close/>
              </a:path>
              <a:path w="935990" h="596900">
                <a:moveTo>
                  <a:pt x="851924" y="88900"/>
                </a:moveTo>
                <a:lnTo>
                  <a:pt x="803782" y="88900"/>
                </a:lnTo>
                <a:lnTo>
                  <a:pt x="816228" y="92710"/>
                </a:lnTo>
                <a:lnTo>
                  <a:pt x="821690" y="96520"/>
                </a:lnTo>
                <a:lnTo>
                  <a:pt x="826389" y="105410"/>
                </a:lnTo>
                <a:lnTo>
                  <a:pt x="785622" y="128270"/>
                </a:lnTo>
                <a:lnTo>
                  <a:pt x="824174" y="128270"/>
                </a:lnTo>
                <a:lnTo>
                  <a:pt x="862965" y="106679"/>
                </a:lnTo>
                <a:lnTo>
                  <a:pt x="854031" y="91439"/>
                </a:lnTo>
                <a:lnTo>
                  <a:pt x="851924" y="88900"/>
                </a:lnTo>
                <a:close/>
              </a:path>
              <a:path w="935990" h="596900">
                <a:moveTo>
                  <a:pt x="918210" y="0"/>
                </a:moveTo>
                <a:lnTo>
                  <a:pt x="910463" y="0"/>
                </a:lnTo>
                <a:lnTo>
                  <a:pt x="903477" y="1270"/>
                </a:lnTo>
                <a:lnTo>
                  <a:pt x="897254" y="5079"/>
                </a:lnTo>
                <a:lnTo>
                  <a:pt x="892937" y="7620"/>
                </a:lnTo>
                <a:lnTo>
                  <a:pt x="883412" y="35560"/>
                </a:lnTo>
                <a:lnTo>
                  <a:pt x="902716" y="35560"/>
                </a:lnTo>
                <a:lnTo>
                  <a:pt x="903986" y="34289"/>
                </a:lnTo>
                <a:lnTo>
                  <a:pt x="911860" y="29210"/>
                </a:lnTo>
                <a:lnTo>
                  <a:pt x="916940" y="27939"/>
                </a:lnTo>
                <a:lnTo>
                  <a:pt x="922947" y="27939"/>
                </a:lnTo>
                <a:lnTo>
                  <a:pt x="918210" y="0"/>
                </a:lnTo>
                <a:close/>
              </a:path>
              <a:path w="935990" h="596900">
                <a:moveTo>
                  <a:pt x="922947" y="27939"/>
                </a:moveTo>
                <a:lnTo>
                  <a:pt x="916940" y="27939"/>
                </a:lnTo>
                <a:lnTo>
                  <a:pt x="923163" y="29210"/>
                </a:lnTo>
                <a:lnTo>
                  <a:pt x="922947" y="27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48503" y="5621045"/>
            <a:ext cx="2072005" cy="565785"/>
          </a:xfrm>
          <a:custGeom>
            <a:avLst/>
            <a:gdLst/>
            <a:ahLst/>
            <a:cxnLst/>
            <a:rect l="l" t="t" r="r" b="b"/>
            <a:pathLst>
              <a:path w="2072004" h="565785">
                <a:moveTo>
                  <a:pt x="17652" y="537070"/>
                </a:moveTo>
                <a:lnTo>
                  <a:pt x="10922" y="538873"/>
                </a:lnTo>
                <a:lnTo>
                  <a:pt x="4063" y="540677"/>
                </a:lnTo>
                <a:lnTo>
                  <a:pt x="0" y="547624"/>
                </a:lnTo>
                <a:lnTo>
                  <a:pt x="3556" y="561187"/>
                </a:lnTo>
                <a:lnTo>
                  <a:pt x="10541" y="565226"/>
                </a:lnTo>
                <a:lnTo>
                  <a:pt x="24130" y="561619"/>
                </a:lnTo>
                <a:lnTo>
                  <a:pt x="28194" y="554672"/>
                </a:lnTo>
                <a:lnTo>
                  <a:pt x="24637" y="541108"/>
                </a:lnTo>
                <a:lnTo>
                  <a:pt x="17652" y="537070"/>
                </a:lnTo>
                <a:close/>
              </a:path>
              <a:path w="2072004" h="565785">
                <a:moveTo>
                  <a:pt x="66801" y="524319"/>
                </a:moveTo>
                <a:lnTo>
                  <a:pt x="53212" y="527913"/>
                </a:lnTo>
                <a:lnTo>
                  <a:pt x="49275" y="534873"/>
                </a:lnTo>
                <a:lnTo>
                  <a:pt x="52832" y="548436"/>
                </a:lnTo>
                <a:lnTo>
                  <a:pt x="59817" y="552475"/>
                </a:lnTo>
                <a:lnTo>
                  <a:pt x="73406" y="548868"/>
                </a:lnTo>
                <a:lnTo>
                  <a:pt x="77343" y="541909"/>
                </a:lnTo>
                <a:lnTo>
                  <a:pt x="73787" y="528358"/>
                </a:lnTo>
                <a:lnTo>
                  <a:pt x="66801" y="524319"/>
                </a:lnTo>
                <a:close/>
              </a:path>
              <a:path w="2072004" h="565785">
                <a:moveTo>
                  <a:pt x="116077" y="511556"/>
                </a:moveTo>
                <a:lnTo>
                  <a:pt x="102488" y="515162"/>
                </a:lnTo>
                <a:lnTo>
                  <a:pt x="98425" y="522122"/>
                </a:lnTo>
                <a:lnTo>
                  <a:pt x="101981" y="535673"/>
                </a:lnTo>
                <a:lnTo>
                  <a:pt x="108966" y="539711"/>
                </a:lnTo>
                <a:lnTo>
                  <a:pt x="115697" y="537921"/>
                </a:lnTo>
                <a:lnTo>
                  <a:pt x="122555" y="536105"/>
                </a:lnTo>
                <a:lnTo>
                  <a:pt x="126619" y="529158"/>
                </a:lnTo>
                <a:lnTo>
                  <a:pt x="124769" y="522122"/>
                </a:lnTo>
                <a:lnTo>
                  <a:pt x="122936" y="515594"/>
                </a:lnTo>
                <a:lnTo>
                  <a:pt x="116077" y="511556"/>
                </a:lnTo>
                <a:close/>
              </a:path>
              <a:path w="2072004" h="565785">
                <a:moveTo>
                  <a:pt x="165226" y="498805"/>
                </a:moveTo>
                <a:lnTo>
                  <a:pt x="151637" y="502412"/>
                </a:lnTo>
                <a:lnTo>
                  <a:pt x="147574" y="509358"/>
                </a:lnTo>
                <a:lnTo>
                  <a:pt x="149426" y="516407"/>
                </a:lnTo>
                <a:lnTo>
                  <a:pt x="151257" y="522922"/>
                </a:lnTo>
                <a:lnTo>
                  <a:pt x="158114" y="526961"/>
                </a:lnTo>
                <a:lnTo>
                  <a:pt x="171704" y="523354"/>
                </a:lnTo>
                <a:lnTo>
                  <a:pt x="175768" y="516407"/>
                </a:lnTo>
                <a:lnTo>
                  <a:pt x="172212" y="502843"/>
                </a:lnTo>
                <a:lnTo>
                  <a:pt x="165226" y="498805"/>
                </a:lnTo>
                <a:close/>
              </a:path>
              <a:path w="2072004" h="565785">
                <a:moveTo>
                  <a:pt x="214375" y="486054"/>
                </a:moveTo>
                <a:lnTo>
                  <a:pt x="200913" y="489648"/>
                </a:lnTo>
                <a:lnTo>
                  <a:pt x="196850" y="496608"/>
                </a:lnTo>
                <a:lnTo>
                  <a:pt x="200406" y="510171"/>
                </a:lnTo>
                <a:lnTo>
                  <a:pt x="207391" y="514197"/>
                </a:lnTo>
                <a:lnTo>
                  <a:pt x="220980" y="510603"/>
                </a:lnTo>
                <a:lnTo>
                  <a:pt x="225044" y="503643"/>
                </a:lnTo>
                <a:lnTo>
                  <a:pt x="223072" y="496608"/>
                </a:lnTo>
                <a:lnTo>
                  <a:pt x="221361" y="490093"/>
                </a:lnTo>
                <a:lnTo>
                  <a:pt x="214375" y="486054"/>
                </a:lnTo>
                <a:close/>
              </a:path>
              <a:path w="2072004" h="565785">
                <a:moveTo>
                  <a:pt x="263651" y="473290"/>
                </a:moveTo>
                <a:lnTo>
                  <a:pt x="250062" y="476897"/>
                </a:lnTo>
                <a:lnTo>
                  <a:pt x="245999" y="483857"/>
                </a:lnTo>
                <a:lnTo>
                  <a:pt x="249555" y="497408"/>
                </a:lnTo>
                <a:lnTo>
                  <a:pt x="256539" y="501446"/>
                </a:lnTo>
                <a:lnTo>
                  <a:pt x="270129" y="497840"/>
                </a:lnTo>
                <a:lnTo>
                  <a:pt x="274193" y="490893"/>
                </a:lnTo>
                <a:lnTo>
                  <a:pt x="270637" y="477329"/>
                </a:lnTo>
                <a:lnTo>
                  <a:pt x="263651" y="473290"/>
                </a:lnTo>
                <a:close/>
              </a:path>
              <a:path w="2072004" h="565785">
                <a:moveTo>
                  <a:pt x="312800" y="460540"/>
                </a:moveTo>
                <a:lnTo>
                  <a:pt x="299212" y="464146"/>
                </a:lnTo>
                <a:lnTo>
                  <a:pt x="295148" y="471093"/>
                </a:lnTo>
                <a:lnTo>
                  <a:pt x="297119" y="478129"/>
                </a:lnTo>
                <a:lnTo>
                  <a:pt x="298831" y="484657"/>
                </a:lnTo>
                <a:lnTo>
                  <a:pt x="305816" y="488696"/>
                </a:lnTo>
                <a:lnTo>
                  <a:pt x="319405" y="485089"/>
                </a:lnTo>
                <a:lnTo>
                  <a:pt x="323342" y="478129"/>
                </a:lnTo>
                <a:lnTo>
                  <a:pt x="319786" y="464578"/>
                </a:lnTo>
                <a:lnTo>
                  <a:pt x="312800" y="460540"/>
                </a:lnTo>
                <a:close/>
              </a:path>
              <a:path w="2072004" h="565785">
                <a:moveTo>
                  <a:pt x="362076" y="447789"/>
                </a:moveTo>
                <a:lnTo>
                  <a:pt x="348488" y="451383"/>
                </a:lnTo>
                <a:lnTo>
                  <a:pt x="344424" y="458343"/>
                </a:lnTo>
                <a:lnTo>
                  <a:pt x="347980" y="471893"/>
                </a:lnTo>
                <a:lnTo>
                  <a:pt x="354964" y="475932"/>
                </a:lnTo>
                <a:lnTo>
                  <a:pt x="361696" y="474141"/>
                </a:lnTo>
                <a:lnTo>
                  <a:pt x="368554" y="472338"/>
                </a:lnTo>
                <a:lnTo>
                  <a:pt x="372618" y="465378"/>
                </a:lnTo>
                <a:lnTo>
                  <a:pt x="370768" y="458343"/>
                </a:lnTo>
                <a:lnTo>
                  <a:pt x="368935" y="451815"/>
                </a:lnTo>
                <a:lnTo>
                  <a:pt x="362076" y="447789"/>
                </a:lnTo>
                <a:close/>
              </a:path>
              <a:path w="2072004" h="565785">
                <a:moveTo>
                  <a:pt x="411225" y="435025"/>
                </a:moveTo>
                <a:lnTo>
                  <a:pt x="404495" y="436829"/>
                </a:lnTo>
                <a:lnTo>
                  <a:pt x="397637" y="438632"/>
                </a:lnTo>
                <a:lnTo>
                  <a:pt x="393573" y="445579"/>
                </a:lnTo>
                <a:lnTo>
                  <a:pt x="395425" y="452628"/>
                </a:lnTo>
                <a:lnTo>
                  <a:pt x="397256" y="459143"/>
                </a:lnTo>
                <a:lnTo>
                  <a:pt x="404113" y="463181"/>
                </a:lnTo>
                <a:lnTo>
                  <a:pt x="417702" y="459574"/>
                </a:lnTo>
                <a:lnTo>
                  <a:pt x="421767" y="452628"/>
                </a:lnTo>
                <a:lnTo>
                  <a:pt x="418211" y="439064"/>
                </a:lnTo>
                <a:lnTo>
                  <a:pt x="411225" y="435025"/>
                </a:lnTo>
                <a:close/>
              </a:path>
              <a:path w="2072004" h="565785">
                <a:moveTo>
                  <a:pt x="460375" y="422275"/>
                </a:moveTo>
                <a:lnTo>
                  <a:pt x="446786" y="425869"/>
                </a:lnTo>
                <a:lnTo>
                  <a:pt x="442849" y="432828"/>
                </a:lnTo>
                <a:lnTo>
                  <a:pt x="446405" y="446392"/>
                </a:lnTo>
                <a:lnTo>
                  <a:pt x="453389" y="450430"/>
                </a:lnTo>
                <a:lnTo>
                  <a:pt x="466979" y="446824"/>
                </a:lnTo>
                <a:lnTo>
                  <a:pt x="470916" y="439864"/>
                </a:lnTo>
                <a:lnTo>
                  <a:pt x="467360" y="426313"/>
                </a:lnTo>
                <a:lnTo>
                  <a:pt x="460375" y="422275"/>
                </a:lnTo>
                <a:close/>
              </a:path>
              <a:path w="2072004" h="565785">
                <a:moveTo>
                  <a:pt x="509650" y="409511"/>
                </a:moveTo>
                <a:lnTo>
                  <a:pt x="496062" y="413118"/>
                </a:lnTo>
                <a:lnTo>
                  <a:pt x="491998" y="420077"/>
                </a:lnTo>
                <a:lnTo>
                  <a:pt x="495554" y="433628"/>
                </a:lnTo>
                <a:lnTo>
                  <a:pt x="502538" y="437667"/>
                </a:lnTo>
                <a:lnTo>
                  <a:pt x="516127" y="434060"/>
                </a:lnTo>
                <a:lnTo>
                  <a:pt x="520192" y="427113"/>
                </a:lnTo>
                <a:lnTo>
                  <a:pt x="516636" y="413550"/>
                </a:lnTo>
                <a:lnTo>
                  <a:pt x="509650" y="409511"/>
                </a:lnTo>
                <a:close/>
              </a:path>
              <a:path w="2072004" h="565785">
                <a:moveTo>
                  <a:pt x="558800" y="396760"/>
                </a:moveTo>
                <a:lnTo>
                  <a:pt x="545211" y="400367"/>
                </a:lnTo>
                <a:lnTo>
                  <a:pt x="541147" y="407314"/>
                </a:lnTo>
                <a:lnTo>
                  <a:pt x="543121" y="414362"/>
                </a:lnTo>
                <a:lnTo>
                  <a:pt x="544830" y="420878"/>
                </a:lnTo>
                <a:lnTo>
                  <a:pt x="551814" y="424916"/>
                </a:lnTo>
                <a:lnTo>
                  <a:pt x="565276" y="421309"/>
                </a:lnTo>
                <a:lnTo>
                  <a:pt x="569341" y="414362"/>
                </a:lnTo>
                <a:lnTo>
                  <a:pt x="565785" y="400799"/>
                </a:lnTo>
                <a:lnTo>
                  <a:pt x="558800" y="396760"/>
                </a:lnTo>
                <a:close/>
              </a:path>
              <a:path w="2072004" h="565785">
                <a:moveTo>
                  <a:pt x="608076" y="384009"/>
                </a:moveTo>
                <a:lnTo>
                  <a:pt x="594487" y="387604"/>
                </a:lnTo>
                <a:lnTo>
                  <a:pt x="590423" y="394563"/>
                </a:lnTo>
                <a:lnTo>
                  <a:pt x="593979" y="408127"/>
                </a:lnTo>
                <a:lnTo>
                  <a:pt x="600963" y="412165"/>
                </a:lnTo>
                <a:lnTo>
                  <a:pt x="614552" y="408559"/>
                </a:lnTo>
                <a:lnTo>
                  <a:pt x="618617" y="401599"/>
                </a:lnTo>
                <a:lnTo>
                  <a:pt x="616767" y="394563"/>
                </a:lnTo>
                <a:lnTo>
                  <a:pt x="614934" y="388048"/>
                </a:lnTo>
                <a:lnTo>
                  <a:pt x="608076" y="384009"/>
                </a:lnTo>
                <a:close/>
              </a:path>
              <a:path w="2072004" h="565785">
                <a:moveTo>
                  <a:pt x="657225" y="371246"/>
                </a:moveTo>
                <a:lnTo>
                  <a:pt x="650494" y="373049"/>
                </a:lnTo>
                <a:lnTo>
                  <a:pt x="643636" y="374853"/>
                </a:lnTo>
                <a:lnTo>
                  <a:pt x="639572" y="381812"/>
                </a:lnTo>
                <a:lnTo>
                  <a:pt x="641424" y="388848"/>
                </a:lnTo>
                <a:lnTo>
                  <a:pt x="643255" y="395363"/>
                </a:lnTo>
                <a:lnTo>
                  <a:pt x="650113" y="399402"/>
                </a:lnTo>
                <a:lnTo>
                  <a:pt x="663701" y="395795"/>
                </a:lnTo>
                <a:lnTo>
                  <a:pt x="667766" y="388848"/>
                </a:lnTo>
                <a:lnTo>
                  <a:pt x="664210" y="375285"/>
                </a:lnTo>
                <a:lnTo>
                  <a:pt x="657225" y="371246"/>
                </a:lnTo>
                <a:close/>
              </a:path>
              <a:path w="2072004" h="565785">
                <a:moveTo>
                  <a:pt x="706374" y="358495"/>
                </a:moveTo>
                <a:lnTo>
                  <a:pt x="692785" y="362102"/>
                </a:lnTo>
                <a:lnTo>
                  <a:pt x="688848" y="369049"/>
                </a:lnTo>
                <a:lnTo>
                  <a:pt x="692404" y="382612"/>
                </a:lnTo>
                <a:lnTo>
                  <a:pt x="699388" y="386651"/>
                </a:lnTo>
                <a:lnTo>
                  <a:pt x="712977" y="383044"/>
                </a:lnTo>
                <a:lnTo>
                  <a:pt x="716914" y="376085"/>
                </a:lnTo>
                <a:lnTo>
                  <a:pt x="713359" y="362534"/>
                </a:lnTo>
                <a:lnTo>
                  <a:pt x="706374" y="358495"/>
                </a:lnTo>
                <a:close/>
              </a:path>
              <a:path w="2072004" h="565785">
                <a:moveTo>
                  <a:pt x="755650" y="345744"/>
                </a:moveTo>
                <a:lnTo>
                  <a:pt x="742061" y="349338"/>
                </a:lnTo>
                <a:lnTo>
                  <a:pt x="737997" y="356298"/>
                </a:lnTo>
                <a:lnTo>
                  <a:pt x="741552" y="369849"/>
                </a:lnTo>
                <a:lnTo>
                  <a:pt x="748538" y="373888"/>
                </a:lnTo>
                <a:lnTo>
                  <a:pt x="755269" y="372097"/>
                </a:lnTo>
                <a:lnTo>
                  <a:pt x="762126" y="370293"/>
                </a:lnTo>
                <a:lnTo>
                  <a:pt x="766191" y="363334"/>
                </a:lnTo>
                <a:lnTo>
                  <a:pt x="762635" y="349770"/>
                </a:lnTo>
                <a:lnTo>
                  <a:pt x="755650" y="345744"/>
                </a:lnTo>
                <a:close/>
              </a:path>
              <a:path w="2072004" h="565785">
                <a:moveTo>
                  <a:pt x="804799" y="332981"/>
                </a:moveTo>
                <a:lnTo>
                  <a:pt x="791210" y="336588"/>
                </a:lnTo>
                <a:lnTo>
                  <a:pt x="787146" y="343535"/>
                </a:lnTo>
                <a:lnTo>
                  <a:pt x="789120" y="350583"/>
                </a:lnTo>
                <a:lnTo>
                  <a:pt x="790829" y="357098"/>
                </a:lnTo>
                <a:lnTo>
                  <a:pt x="797687" y="361137"/>
                </a:lnTo>
                <a:lnTo>
                  <a:pt x="811276" y="357530"/>
                </a:lnTo>
                <a:lnTo>
                  <a:pt x="815339" y="350583"/>
                </a:lnTo>
                <a:lnTo>
                  <a:pt x="811784" y="337019"/>
                </a:lnTo>
                <a:lnTo>
                  <a:pt x="804799" y="332981"/>
                </a:lnTo>
                <a:close/>
              </a:path>
              <a:path w="2072004" h="565785">
                <a:moveTo>
                  <a:pt x="854075" y="320230"/>
                </a:moveTo>
                <a:lnTo>
                  <a:pt x="840486" y="323837"/>
                </a:lnTo>
                <a:lnTo>
                  <a:pt x="836422" y="330784"/>
                </a:lnTo>
                <a:lnTo>
                  <a:pt x="839977" y="344347"/>
                </a:lnTo>
                <a:lnTo>
                  <a:pt x="846963" y="348386"/>
                </a:lnTo>
                <a:lnTo>
                  <a:pt x="860551" y="344779"/>
                </a:lnTo>
                <a:lnTo>
                  <a:pt x="864616" y="337820"/>
                </a:lnTo>
                <a:lnTo>
                  <a:pt x="862641" y="330784"/>
                </a:lnTo>
                <a:lnTo>
                  <a:pt x="860933" y="324269"/>
                </a:lnTo>
                <a:lnTo>
                  <a:pt x="854075" y="320230"/>
                </a:lnTo>
                <a:close/>
              </a:path>
              <a:path w="2072004" h="565785">
                <a:moveTo>
                  <a:pt x="903224" y="307467"/>
                </a:moveTo>
                <a:lnTo>
                  <a:pt x="896493" y="309270"/>
                </a:lnTo>
                <a:lnTo>
                  <a:pt x="889635" y="311073"/>
                </a:lnTo>
                <a:lnTo>
                  <a:pt x="885571" y="318033"/>
                </a:lnTo>
                <a:lnTo>
                  <a:pt x="887420" y="325069"/>
                </a:lnTo>
                <a:lnTo>
                  <a:pt x="889254" y="331584"/>
                </a:lnTo>
                <a:lnTo>
                  <a:pt x="896112" y="335622"/>
                </a:lnTo>
                <a:lnTo>
                  <a:pt x="909701" y="332028"/>
                </a:lnTo>
                <a:lnTo>
                  <a:pt x="913764" y="325069"/>
                </a:lnTo>
                <a:lnTo>
                  <a:pt x="910209" y="311505"/>
                </a:lnTo>
                <a:lnTo>
                  <a:pt x="903224" y="307467"/>
                </a:lnTo>
                <a:close/>
              </a:path>
              <a:path w="2072004" h="565785">
                <a:moveTo>
                  <a:pt x="952373" y="294716"/>
                </a:moveTo>
                <a:lnTo>
                  <a:pt x="938784" y="298323"/>
                </a:lnTo>
                <a:lnTo>
                  <a:pt x="934847" y="305269"/>
                </a:lnTo>
                <a:lnTo>
                  <a:pt x="938402" y="318833"/>
                </a:lnTo>
                <a:lnTo>
                  <a:pt x="945388" y="322872"/>
                </a:lnTo>
                <a:lnTo>
                  <a:pt x="958976" y="319265"/>
                </a:lnTo>
                <a:lnTo>
                  <a:pt x="962914" y="312318"/>
                </a:lnTo>
                <a:lnTo>
                  <a:pt x="959357" y="298754"/>
                </a:lnTo>
                <a:lnTo>
                  <a:pt x="952373" y="294716"/>
                </a:lnTo>
                <a:close/>
              </a:path>
              <a:path w="2072004" h="565785">
                <a:moveTo>
                  <a:pt x="1001649" y="281965"/>
                </a:moveTo>
                <a:lnTo>
                  <a:pt x="988060" y="285559"/>
                </a:lnTo>
                <a:lnTo>
                  <a:pt x="983996" y="292519"/>
                </a:lnTo>
                <a:lnTo>
                  <a:pt x="987551" y="306082"/>
                </a:lnTo>
                <a:lnTo>
                  <a:pt x="994537" y="310121"/>
                </a:lnTo>
                <a:lnTo>
                  <a:pt x="1001268" y="308317"/>
                </a:lnTo>
                <a:lnTo>
                  <a:pt x="1008126" y="306514"/>
                </a:lnTo>
                <a:lnTo>
                  <a:pt x="1012190" y="299554"/>
                </a:lnTo>
                <a:lnTo>
                  <a:pt x="1010340" y="292519"/>
                </a:lnTo>
                <a:lnTo>
                  <a:pt x="1008506" y="286004"/>
                </a:lnTo>
                <a:lnTo>
                  <a:pt x="1001649" y="281965"/>
                </a:lnTo>
                <a:close/>
              </a:path>
              <a:path w="2072004" h="565785">
                <a:moveTo>
                  <a:pt x="1050798" y="269201"/>
                </a:moveTo>
                <a:lnTo>
                  <a:pt x="1037208" y="272808"/>
                </a:lnTo>
                <a:lnTo>
                  <a:pt x="1033145" y="279768"/>
                </a:lnTo>
                <a:lnTo>
                  <a:pt x="1035119" y="286804"/>
                </a:lnTo>
                <a:lnTo>
                  <a:pt x="1036827" y="293319"/>
                </a:lnTo>
                <a:lnTo>
                  <a:pt x="1043686" y="297357"/>
                </a:lnTo>
                <a:lnTo>
                  <a:pt x="1057275" y="293751"/>
                </a:lnTo>
                <a:lnTo>
                  <a:pt x="1061339" y="286804"/>
                </a:lnTo>
                <a:lnTo>
                  <a:pt x="1057782" y="273240"/>
                </a:lnTo>
                <a:lnTo>
                  <a:pt x="1050798" y="269201"/>
                </a:lnTo>
                <a:close/>
              </a:path>
              <a:path w="2072004" h="565785">
                <a:moveTo>
                  <a:pt x="1100074" y="256451"/>
                </a:moveTo>
                <a:lnTo>
                  <a:pt x="1086485" y="260057"/>
                </a:lnTo>
                <a:lnTo>
                  <a:pt x="1082421" y="267004"/>
                </a:lnTo>
                <a:lnTo>
                  <a:pt x="1085977" y="280568"/>
                </a:lnTo>
                <a:lnTo>
                  <a:pt x="1092962" y="284607"/>
                </a:lnTo>
                <a:lnTo>
                  <a:pt x="1106551" y="281000"/>
                </a:lnTo>
                <a:lnTo>
                  <a:pt x="1110615" y="274053"/>
                </a:lnTo>
                <a:lnTo>
                  <a:pt x="1108640" y="267004"/>
                </a:lnTo>
                <a:lnTo>
                  <a:pt x="1106931" y="260489"/>
                </a:lnTo>
                <a:lnTo>
                  <a:pt x="1100074" y="256451"/>
                </a:lnTo>
                <a:close/>
              </a:path>
              <a:path w="2072004" h="565785">
                <a:moveTo>
                  <a:pt x="1149223" y="243700"/>
                </a:moveTo>
                <a:lnTo>
                  <a:pt x="1142492" y="245491"/>
                </a:lnTo>
                <a:lnTo>
                  <a:pt x="1135633" y="247294"/>
                </a:lnTo>
                <a:lnTo>
                  <a:pt x="1131570" y="254254"/>
                </a:lnTo>
                <a:lnTo>
                  <a:pt x="1135126" y="267817"/>
                </a:lnTo>
                <a:lnTo>
                  <a:pt x="1142111" y="271843"/>
                </a:lnTo>
                <a:lnTo>
                  <a:pt x="1155700" y="268249"/>
                </a:lnTo>
                <a:lnTo>
                  <a:pt x="1159764" y="261289"/>
                </a:lnTo>
                <a:lnTo>
                  <a:pt x="1156207" y="247726"/>
                </a:lnTo>
                <a:lnTo>
                  <a:pt x="1149223" y="243700"/>
                </a:lnTo>
                <a:close/>
              </a:path>
              <a:path w="2072004" h="565785">
                <a:moveTo>
                  <a:pt x="1198372" y="230936"/>
                </a:moveTo>
                <a:lnTo>
                  <a:pt x="1184782" y="234543"/>
                </a:lnTo>
                <a:lnTo>
                  <a:pt x="1180846" y="241490"/>
                </a:lnTo>
                <a:lnTo>
                  <a:pt x="1184402" y="255054"/>
                </a:lnTo>
                <a:lnTo>
                  <a:pt x="1191387" y="259092"/>
                </a:lnTo>
                <a:lnTo>
                  <a:pt x="1204976" y="255485"/>
                </a:lnTo>
                <a:lnTo>
                  <a:pt x="1208913" y="248539"/>
                </a:lnTo>
                <a:lnTo>
                  <a:pt x="1205356" y="234975"/>
                </a:lnTo>
                <a:lnTo>
                  <a:pt x="1198372" y="230936"/>
                </a:lnTo>
                <a:close/>
              </a:path>
              <a:path w="2072004" h="565785">
                <a:moveTo>
                  <a:pt x="1247648" y="218186"/>
                </a:moveTo>
                <a:lnTo>
                  <a:pt x="1234058" y="221792"/>
                </a:lnTo>
                <a:lnTo>
                  <a:pt x="1229995" y="228739"/>
                </a:lnTo>
                <a:lnTo>
                  <a:pt x="1233551" y="242303"/>
                </a:lnTo>
                <a:lnTo>
                  <a:pt x="1240536" y="246341"/>
                </a:lnTo>
                <a:lnTo>
                  <a:pt x="1247267" y="244538"/>
                </a:lnTo>
                <a:lnTo>
                  <a:pt x="1254125" y="242735"/>
                </a:lnTo>
                <a:lnTo>
                  <a:pt x="1258189" y="235775"/>
                </a:lnTo>
                <a:lnTo>
                  <a:pt x="1256336" y="228739"/>
                </a:lnTo>
                <a:lnTo>
                  <a:pt x="1254505" y="222224"/>
                </a:lnTo>
                <a:lnTo>
                  <a:pt x="1247648" y="218186"/>
                </a:lnTo>
                <a:close/>
              </a:path>
              <a:path w="2072004" h="565785">
                <a:moveTo>
                  <a:pt x="1296797" y="205422"/>
                </a:moveTo>
                <a:lnTo>
                  <a:pt x="1283207" y="209029"/>
                </a:lnTo>
                <a:lnTo>
                  <a:pt x="1279144" y="215988"/>
                </a:lnTo>
                <a:lnTo>
                  <a:pt x="1280993" y="223024"/>
                </a:lnTo>
                <a:lnTo>
                  <a:pt x="1282827" y="229539"/>
                </a:lnTo>
                <a:lnTo>
                  <a:pt x="1289685" y="233578"/>
                </a:lnTo>
                <a:lnTo>
                  <a:pt x="1303274" y="229984"/>
                </a:lnTo>
                <a:lnTo>
                  <a:pt x="1307338" y="223024"/>
                </a:lnTo>
                <a:lnTo>
                  <a:pt x="1303781" y="209461"/>
                </a:lnTo>
                <a:lnTo>
                  <a:pt x="1296797" y="205422"/>
                </a:lnTo>
                <a:close/>
              </a:path>
              <a:path w="2072004" h="565785">
                <a:moveTo>
                  <a:pt x="1345946" y="192671"/>
                </a:moveTo>
                <a:lnTo>
                  <a:pt x="1332483" y="196278"/>
                </a:lnTo>
                <a:lnTo>
                  <a:pt x="1328420" y="203225"/>
                </a:lnTo>
                <a:lnTo>
                  <a:pt x="1331976" y="216789"/>
                </a:lnTo>
                <a:lnTo>
                  <a:pt x="1338961" y="220827"/>
                </a:lnTo>
                <a:lnTo>
                  <a:pt x="1352550" y="217220"/>
                </a:lnTo>
                <a:lnTo>
                  <a:pt x="1356614" y="210273"/>
                </a:lnTo>
                <a:lnTo>
                  <a:pt x="1354639" y="203225"/>
                </a:lnTo>
                <a:lnTo>
                  <a:pt x="1352930" y="196710"/>
                </a:lnTo>
                <a:lnTo>
                  <a:pt x="1345946" y="192671"/>
                </a:lnTo>
                <a:close/>
              </a:path>
              <a:path w="2072004" h="565785">
                <a:moveTo>
                  <a:pt x="1395222" y="179920"/>
                </a:moveTo>
                <a:lnTo>
                  <a:pt x="1381632" y="183527"/>
                </a:lnTo>
                <a:lnTo>
                  <a:pt x="1377569" y="190474"/>
                </a:lnTo>
                <a:lnTo>
                  <a:pt x="1381125" y="204038"/>
                </a:lnTo>
                <a:lnTo>
                  <a:pt x="1388110" y="208076"/>
                </a:lnTo>
                <a:lnTo>
                  <a:pt x="1401699" y="204470"/>
                </a:lnTo>
                <a:lnTo>
                  <a:pt x="1405763" y="197510"/>
                </a:lnTo>
                <a:lnTo>
                  <a:pt x="1402206" y="183959"/>
                </a:lnTo>
                <a:lnTo>
                  <a:pt x="1395222" y="179920"/>
                </a:lnTo>
                <a:close/>
              </a:path>
              <a:path w="2072004" h="565785">
                <a:moveTo>
                  <a:pt x="1444371" y="167157"/>
                </a:moveTo>
                <a:lnTo>
                  <a:pt x="1430781" y="170764"/>
                </a:lnTo>
                <a:lnTo>
                  <a:pt x="1426845" y="177723"/>
                </a:lnTo>
                <a:lnTo>
                  <a:pt x="1430401" y="191274"/>
                </a:lnTo>
                <a:lnTo>
                  <a:pt x="1437386" y="195313"/>
                </a:lnTo>
                <a:lnTo>
                  <a:pt x="1450975" y="191719"/>
                </a:lnTo>
                <a:lnTo>
                  <a:pt x="1454912" y="184759"/>
                </a:lnTo>
                <a:lnTo>
                  <a:pt x="1451355" y="171196"/>
                </a:lnTo>
                <a:lnTo>
                  <a:pt x="1444371" y="167157"/>
                </a:lnTo>
                <a:close/>
              </a:path>
              <a:path w="2072004" h="565785">
                <a:moveTo>
                  <a:pt x="1493647" y="154406"/>
                </a:moveTo>
                <a:lnTo>
                  <a:pt x="1480057" y="158013"/>
                </a:lnTo>
                <a:lnTo>
                  <a:pt x="1475994" y="164960"/>
                </a:lnTo>
                <a:lnTo>
                  <a:pt x="1479550" y="178523"/>
                </a:lnTo>
                <a:lnTo>
                  <a:pt x="1486535" y="182562"/>
                </a:lnTo>
                <a:lnTo>
                  <a:pt x="1493266" y="180759"/>
                </a:lnTo>
                <a:lnTo>
                  <a:pt x="1500124" y="178955"/>
                </a:lnTo>
                <a:lnTo>
                  <a:pt x="1504188" y="172008"/>
                </a:lnTo>
                <a:lnTo>
                  <a:pt x="1502335" y="164960"/>
                </a:lnTo>
                <a:lnTo>
                  <a:pt x="1500504" y="158445"/>
                </a:lnTo>
                <a:lnTo>
                  <a:pt x="1493647" y="154406"/>
                </a:lnTo>
                <a:close/>
              </a:path>
              <a:path w="2072004" h="565785">
                <a:moveTo>
                  <a:pt x="1542796" y="141655"/>
                </a:moveTo>
                <a:lnTo>
                  <a:pt x="1536065" y="143446"/>
                </a:lnTo>
                <a:lnTo>
                  <a:pt x="1529206" y="145249"/>
                </a:lnTo>
                <a:lnTo>
                  <a:pt x="1525143" y="152209"/>
                </a:lnTo>
                <a:lnTo>
                  <a:pt x="1526992" y="159245"/>
                </a:lnTo>
                <a:lnTo>
                  <a:pt x="1528826" y="165773"/>
                </a:lnTo>
                <a:lnTo>
                  <a:pt x="1535683" y="169811"/>
                </a:lnTo>
                <a:lnTo>
                  <a:pt x="1549273" y="166204"/>
                </a:lnTo>
                <a:lnTo>
                  <a:pt x="1553337" y="159245"/>
                </a:lnTo>
                <a:lnTo>
                  <a:pt x="1549780" y="145694"/>
                </a:lnTo>
                <a:lnTo>
                  <a:pt x="1542796" y="141655"/>
                </a:lnTo>
                <a:close/>
              </a:path>
              <a:path w="2072004" h="565785">
                <a:moveTo>
                  <a:pt x="1591945" y="128892"/>
                </a:moveTo>
                <a:lnTo>
                  <a:pt x="1578355" y="132499"/>
                </a:lnTo>
                <a:lnTo>
                  <a:pt x="1574419" y="139458"/>
                </a:lnTo>
                <a:lnTo>
                  <a:pt x="1577975" y="153009"/>
                </a:lnTo>
                <a:lnTo>
                  <a:pt x="1584960" y="157048"/>
                </a:lnTo>
                <a:lnTo>
                  <a:pt x="1598549" y="153454"/>
                </a:lnTo>
                <a:lnTo>
                  <a:pt x="1602613" y="146494"/>
                </a:lnTo>
                <a:lnTo>
                  <a:pt x="1600641" y="139458"/>
                </a:lnTo>
                <a:lnTo>
                  <a:pt x="1598929" y="132930"/>
                </a:lnTo>
                <a:lnTo>
                  <a:pt x="1591945" y="128892"/>
                </a:lnTo>
                <a:close/>
              </a:path>
              <a:path w="2072004" h="565785">
                <a:moveTo>
                  <a:pt x="1641221" y="116141"/>
                </a:moveTo>
                <a:lnTo>
                  <a:pt x="1627631" y="119748"/>
                </a:lnTo>
                <a:lnTo>
                  <a:pt x="1623568" y="126695"/>
                </a:lnTo>
                <a:lnTo>
                  <a:pt x="1627124" y="140258"/>
                </a:lnTo>
                <a:lnTo>
                  <a:pt x="1634108" y="144297"/>
                </a:lnTo>
                <a:lnTo>
                  <a:pt x="1647698" y="140690"/>
                </a:lnTo>
                <a:lnTo>
                  <a:pt x="1651762" y="133743"/>
                </a:lnTo>
                <a:lnTo>
                  <a:pt x="1648205" y="120180"/>
                </a:lnTo>
                <a:lnTo>
                  <a:pt x="1641221" y="116141"/>
                </a:lnTo>
                <a:close/>
              </a:path>
              <a:path w="2072004" h="565785">
                <a:moveTo>
                  <a:pt x="1690370" y="103390"/>
                </a:moveTo>
                <a:lnTo>
                  <a:pt x="1676780" y="106997"/>
                </a:lnTo>
                <a:lnTo>
                  <a:pt x="1672717" y="113944"/>
                </a:lnTo>
                <a:lnTo>
                  <a:pt x="1674688" y="120980"/>
                </a:lnTo>
                <a:lnTo>
                  <a:pt x="1676400" y="127508"/>
                </a:lnTo>
                <a:lnTo>
                  <a:pt x="1683385" y="131546"/>
                </a:lnTo>
                <a:lnTo>
                  <a:pt x="1696974" y="127939"/>
                </a:lnTo>
                <a:lnTo>
                  <a:pt x="1700911" y="120980"/>
                </a:lnTo>
                <a:lnTo>
                  <a:pt x="1697354" y="107429"/>
                </a:lnTo>
                <a:lnTo>
                  <a:pt x="1690370" y="103390"/>
                </a:lnTo>
                <a:close/>
              </a:path>
              <a:path w="2072004" h="565785">
                <a:moveTo>
                  <a:pt x="1739646" y="90627"/>
                </a:moveTo>
                <a:lnTo>
                  <a:pt x="1726056" y="94234"/>
                </a:lnTo>
                <a:lnTo>
                  <a:pt x="1721993" y="101193"/>
                </a:lnTo>
                <a:lnTo>
                  <a:pt x="1725549" y="114744"/>
                </a:lnTo>
                <a:lnTo>
                  <a:pt x="1732533" y="118783"/>
                </a:lnTo>
                <a:lnTo>
                  <a:pt x="1739265" y="116992"/>
                </a:lnTo>
                <a:lnTo>
                  <a:pt x="1746123" y="115189"/>
                </a:lnTo>
                <a:lnTo>
                  <a:pt x="1750187" y="108229"/>
                </a:lnTo>
                <a:lnTo>
                  <a:pt x="1748337" y="101193"/>
                </a:lnTo>
                <a:lnTo>
                  <a:pt x="1746503" y="94665"/>
                </a:lnTo>
                <a:lnTo>
                  <a:pt x="1739646" y="90627"/>
                </a:lnTo>
                <a:close/>
              </a:path>
              <a:path w="2072004" h="565785">
                <a:moveTo>
                  <a:pt x="1788795" y="77876"/>
                </a:moveTo>
                <a:lnTo>
                  <a:pt x="1782064" y="79679"/>
                </a:lnTo>
                <a:lnTo>
                  <a:pt x="1775205" y="81483"/>
                </a:lnTo>
                <a:lnTo>
                  <a:pt x="1771142" y="88430"/>
                </a:lnTo>
                <a:lnTo>
                  <a:pt x="1772994" y="95478"/>
                </a:lnTo>
                <a:lnTo>
                  <a:pt x="1774825" y="101993"/>
                </a:lnTo>
                <a:lnTo>
                  <a:pt x="1781682" y="106032"/>
                </a:lnTo>
                <a:lnTo>
                  <a:pt x="1795272" y="102425"/>
                </a:lnTo>
                <a:lnTo>
                  <a:pt x="1799336" y="95478"/>
                </a:lnTo>
                <a:lnTo>
                  <a:pt x="1795779" y="81915"/>
                </a:lnTo>
                <a:lnTo>
                  <a:pt x="1788795" y="77876"/>
                </a:lnTo>
                <a:close/>
              </a:path>
              <a:path w="2072004" h="565785">
                <a:moveTo>
                  <a:pt x="1837944" y="65125"/>
                </a:moveTo>
                <a:lnTo>
                  <a:pt x="1824354" y="68732"/>
                </a:lnTo>
                <a:lnTo>
                  <a:pt x="1820418" y="75679"/>
                </a:lnTo>
                <a:lnTo>
                  <a:pt x="1823974" y="89242"/>
                </a:lnTo>
                <a:lnTo>
                  <a:pt x="1830958" y="93281"/>
                </a:lnTo>
                <a:lnTo>
                  <a:pt x="1844548" y="89674"/>
                </a:lnTo>
                <a:lnTo>
                  <a:pt x="1848485" y="82715"/>
                </a:lnTo>
                <a:lnTo>
                  <a:pt x="1844928" y="69164"/>
                </a:lnTo>
                <a:lnTo>
                  <a:pt x="1837944" y="65125"/>
                </a:lnTo>
                <a:close/>
              </a:path>
              <a:path w="2072004" h="565785">
                <a:moveTo>
                  <a:pt x="1887220" y="52362"/>
                </a:moveTo>
                <a:lnTo>
                  <a:pt x="1873630" y="55968"/>
                </a:lnTo>
                <a:lnTo>
                  <a:pt x="1869567" y="62928"/>
                </a:lnTo>
                <a:lnTo>
                  <a:pt x="1873123" y="76479"/>
                </a:lnTo>
                <a:lnTo>
                  <a:pt x="1880107" y="80518"/>
                </a:lnTo>
                <a:lnTo>
                  <a:pt x="1893697" y="76923"/>
                </a:lnTo>
                <a:lnTo>
                  <a:pt x="1897761" y="69964"/>
                </a:lnTo>
                <a:lnTo>
                  <a:pt x="1894204" y="56400"/>
                </a:lnTo>
                <a:lnTo>
                  <a:pt x="1887220" y="52362"/>
                </a:lnTo>
                <a:close/>
              </a:path>
              <a:path w="2072004" h="565785">
                <a:moveTo>
                  <a:pt x="1936369" y="39611"/>
                </a:moveTo>
                <a:lnTo>
                  <a:pt x="1922779" y="43218"/>
                </a:lnTo>
                <a:lnTo>
                  <a:pt x="1918716" y="50165"/>
                </a:lnTo>
                <a:lnTo>
                  <a:pt x="1920690" y="57213"/>
                </a:lnTo>
                <a:lnTo>
                  <a:pt x="1922399" y="63728"/>
                </a:lnTo>
                <a:lnTo>
                  <a:pt x="1929383" y="67767"/>
                </a:lnTo>
                <a:lnTo>
                  <a:pt x="1942973" y="64160"/>
                </a:lnTo>
                <a:lnTo>
                  <a:pt x="1946910" y="57213"/>
                </a:lnTo>
                <a:lnTo>
                  <a:pt x="1943353" y="43649"/>
                </a:lnTo>
                <a:lnTo>
                  <a:pt x="1936369" y="39611"/>
                </a:lnTo>
                <a:close/>
              </a:path>
              <a:path w="2072004" h="565785">
                <a:moveTo>
                  <a:pt x="1988185" y="0"/>
                </a:moveTo>
                <a:lnTo>
                  <a:pt x="2007235" y="73761"/>
                </a:lnTo>
                <a:lnTo>
                  <a:pt x="2071497" y="17754"/>
                </a:lnTo>
                <a:lnTo>
                  <a:pt x="1988185" y="0"/>
                </a:lnTo>
                <a:close/>
              </a:path>
              <a:path w="2072004" h="565785">
                <a:moveTo>
                  <a:pt x="1985645" y="26860"/>
                </a:moveTo>
                <a:lnTo>
                  <a:pt x="1972055" y="30467"/>
                </a:lnTo>
                <a:lnTo>
                  <a:pt x="1967992" y="37414"/>
                </a:lnTo>
                <a:lnTo>
                  <a:pt x="1971548" y="50977"/>
                </a:lnTo>
                <a:lnTo>
                  <a:pt x="1978532" y="55016"/>
                </a:lnTo>
                <a:lnTo>
                  <a:pt x="1985264" y="53213"/>
                </a:lnTo>
                <a:lnTo>
                  <a:pt x="1992122" y="51409"/>
                </a:lnTo>
                <a:lnTo>
                  <a:pt x="1996186" y="44450"/>
                </a:lnTo>
                <a:lnTo>
                  <a:pt x="1994333" y="37414"/>
                </a:lnTo>
                <a:lnTo>
                  <a:pt x="1992502" y="30899"/>
                </a:lnTo>
                <a:lnTo>
                  <a:pt x="1985645" y="26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48629" y="5389879"/>
            <a:ext cx="1690370" cy="415925"/>
          </a:xfrm>
          <a:custGeom>
            <a:avLst/>
            <a:gdLst/>
            <a:ahLst/>
            <a:cxnLst/>
            <a:rect l="l" t="t" r="r" b="b"/>
            <a:pathLst>
              <a:path w="1690370" h="415925">
                <a:moveTo>
                  <a:pt x="17780" y="387311"/>
                </a:moveTo>
                <a:lnTo>
                  <a:pt x="4191" y="390652"/>
                </a:lnTo>
                <a:lnTo>
                  <a:pt x="0" y="397522"/>
                </a:lnTo>
                <a:lnTo>
                  <a:pt x="3302" y="411149"/>
                </a:lnTo>
                <a:lnTo>
                  <a:pt x="10160" y="415315"/>
                </a:lnTo>
                <a:lnTo>
                  <a:pt x="23875" y="411975"/>
                </a:lnTo>
                <a:lnTo>
                  <a:pt x="27940" y="405104"/>
                </a:lnTo>
                <a:lnTo>
                  <a:pt x="24637" y="391477"/>
                </a:lnTo>
                <a:lnTo>
                  <a:pt x="17780" y="387311"/>
                </a:lnTo>
                <a:close/>
              </a:path>
              <a:path w="1690370" h="415925">
                <a:moveTo>
                  <a:pt x="67310" y="376047"/>
                </a:moveTo>
                <a:lnTo>
                  <a:pt x="60579" y="377710"/>
                </a:lnTo>
                <a:lnTo>
                  <a:pt x="53721" y="379387"/>
                </a:lnTo>
                <a:lnTo>
                  <a:pt x="49530" y="386257"/>
                </a:lnTo>
                <a:lnTo>
                  <a:pt x="52832" y="399884"/>
                </a:lnTo>
                <a:lnTo>
                  <a:pt x="59690" y="404050"/>
                </a:lnTo>
                <a:lnTo>
                  <a:pt x="73406" y="400710"/>
                </a:lnTo>
                <a:lnTo>
                  <a:pt x="77597" y="393839"/>
                </a:lnTo>
                <a:lnTo>
                  <a:pt x="75946" y="387019"/>
                </a:lnTo>
                <a:lnTo>
                  <a:pt x="74168" y="380212"/>
                </a:lnTo>
                <a:lnTo>
                  <a:pt x="67310" y="376047"/>
                </a:lnTo>
                <a:close/>
              </a:path>
              <a:path w="1690370" h="415925">
                <a:moveTo>
                  <a:pt x="116967" y="364782"/>
                </a:moveTo>
                <a:lnTo>
                  <a:pt x="103250" y="368122"/>
                </a:lnTo>
                <a:lnTo>
                  <a:pt x="99060" y="374992"/>
                </a:lnTo>
                <a:lnTo>
                  <a:pt x="102362" y="388620"/>
                </a:lnTo>
                <a:lnTo>
                  <a:pt x="109347" y="392785"/>
                </a:lnTo>
                <a:lnTo>
                  <a:pt x="122936" y="389445"/>
                </a:lnTo>
                <a:lnTo>
                  <a:pt x="127127" y="382574"/>
                </a:lnTo>
                <a:lnTo>
                  <a:pt x="123825" y="368947"/>
                </a:lnTo>
                <a:lnTo>
                  <a:pt x="116967" y="364782"/>
                </a:lnTo>
                <a:close/>
              </a:path>
              <a:path w="1690370" h="415925">
                <a:moveTo>
                  <a:pt x="166497" y="353517"/>
                </a:moveTo>
                <a:lnTo>
                  <a:pt x="152781" y="356857"/>
                </a:lnTo>
                <a:lnTo>
                  <a:pt x="148590" y="363728"/>
                </a:lnTo>
                <a:lnTo>
                  <a:pt x="150368" y="370547"/>
                </a:lnTo>
                <a:lnTo>
                  <a:pt x="152019" y="377355"/>
                </a:lnTo>
                <a:lnTo>
                  <a:pt x="158877" y="381533"/>
                </a:lnTo>
                <a:lnTo>
                  <a:pt x="165608" y="379857"/>
                </a:lnTo>
                <a:lnTo>
                  <a:pt x="172466" y="378180"/>
                </a:lnTo>
                <a:lnTo>
                  <a:pt x="176657" y="371309"/>
                </a:lnTo>
                <a:lnTo>
                  <a:pt x="173355" y="357682"/>
                </a:lnTo>
                <a:lnTo>
                  <a:pt x="166497" y="353517"/>
                </a:lnTo>
                <a:close/>
              </a:path>
              <a:path w="1690370" h="415925">
                <a:moveTo>
                  <a:pt x="216027" y="342252"/>
                </a:moveTo>
                <a:lnTo>
                  <a:pt x="202437" y="345592"/>
                </a:lnTo>
                <a:lnTo>
                  <a:pt x="198247" y="352463"/>
                </a:lnTo>
                <a:lnTo>
                  <a:pt x="201549" y="366090"/>
                </a:lnTo>
                <a:lnTo>
                  <a:pt x="208407" y="370268"/>
                </a:lnTo>
                <a:lnTo>
                  <a:pt x="222123" y="366915"/>
                </a:lnTo>
                <a:lnTo>
                  <a:pt x="226187" y="360045"/>
                </a:lnTo>
                <a:lnTo>
                  <a:pt x="222885" y="346417"/>
                </a:lnTo>
                <a:lnTo>
                  <a:pt x="216027" y="342252"/>
                </a:lnTo>
                <a:close/>
              </a:path>
              <a:path w="1690370" h="415925">
                <a:moveTo>
                  <a:pt x="265557" y="330987"/>
                </a:moveTo>
                <a:lnTo>
                  <a:pt x="258825" y="332651"/>
                </a:lnTo>
                <a:lnTo>
                  <a:pt x="251968" y="334327"/>
                </a:lnTo>
                <a:lnTo>
                  <a:pt x="247777" y="341198"/>
                </a:lnTo>
                <a:lnTo>
                  <a:pt x="251079" y="354825"/>
                </a:lnTo>
                <a:lnTo>
                  <a:pt x="257937" y="359003"/>
                </a:lnTo>
                <a:lnTo>
                  <a:pt x="271653" y="355650"/>
                </a:lnTo>
                <a:lnTo>
                  <a:pt x="275844" y="348780"/>
                </a:lnTo>
                <a:lnTo>
                  <a:pt x="274193" y="341972"/>
                </a:lnTo>
                <a:lnTo>
                  <a:pt x="272415" y="335153"/>
                </a:lnTo>
                <a:lnTo>
                  <a:pt x="265557" y="330987"/>
                </a:lnTo>
                <a:close/>
              </a:path>
              <a:path w="1690370" h="415925">
                <a:moveTo>
                  <a:pt x="315087" y="319722"/>
                </a:moveTo>
                <a:lnTo>
                  <a:pt x="301498" y="323062"/>
                </a:lnTo>
                <a:lnTo>
                  <a:pt x="297307" y="329933"/>
                </a:lnTo>
                <a:lnTo>
                  <a:pt x="300609" y="343560"/>
                </a:lnTo>
                <a:lnTo>
                  <a:pt x="307594" y="347738"/>
                </a:lnTo>
                <a:lnTo>
                  <a:pt x="321183" y="344385"/>
                </a:lnTo>
                <a:lnTo>
                  <a:pt x="325374" y="337515"/>
                </a:lnTo>
                <a:lnTo>
                  <a:pt x="322072" y="323888"/>
                </a:lnTo>
                <a:lnTo>
                  <a:pt x="315087" y="319722"/>
                </a:lnTo>
                <a:close/>
              </a:path>
              <a:path w="1690370" h="415925">
                <a:moveTo>
                  <a:pt x="364744" y="308457"/>
                </a:moveTo>
                <a:lnTo>
                  <a:pt x="351028" y="311797"/>
                </a:lnTo>
                <a:lnTo>
                  <a:pt x="346837" y="318668"/>
                </a:lnTo>
                <a:lnTo>
                  <a:pt x="348615" y="325488"/>
                </a:lnTo>
                <a:lnTo>
                  <a:pt x="350266" y="332295"/>
                </a:lnTo>
                <a:lnTo>
                  <a:pt x="357124" y="336473"/>
                </a:lnTo>
                <a:lnTo>
                  <a:pt x="363855" y="334797"/>
                </a:lnTo>
                <a:lnTo>
                  <a:pt x="370713" y="333121"/>
                </a:lnTo>
                <a:lnTo>
                  <a:pt x="374904" y="326250"/>
                </a:lnTo>
                <a:lnTo>
                  <a:pt x="371602" y="312623"/>
                </a:lnTo>
                <a:lnTo>
                  <a:pt x="364744" y="308457"/>
                </a:lnTo>
                <a:close/>
              </a:path>
              <a:path w="1690370" h="415925">
                <a:moveTo>
                  <a:pt x="414274" y="297192"/>
                </a:moveTo>
                <a:lnTo>
                  <a:pt x="400558" y="300532"/>
                </a:lnTo>
                <a:lnTo>
                  <a:pt x="396494" y="307403"/>
                </a:lnTo>
                <a:lnTo>
                  <a:pt x="399796" y="321030"/>
                </a:lnTo>
                <a:lnTo>
                  <a:pt x="406654" y="325208"/>
                </a:lnTo>
                <a:lnTo>
                  <a:pt x="420370" y="321856"/>
                </a:lnTo>
                <a:lnTo>
                  <a:pt x="424434" y="314985"/>
                </a:lnTo>
                <a:lnTo>
                  <a:pt x="421132" y="301358"/>
                </a:lnTo>
                <a:lnTo>
                  <a:pt x="414274" y="297192"/>
                </a:lnTo>
                <a:close/>
              </a:path>
              <a:path w="1690370" h="415925">
                <a:moveTo>
                  <a:pt x="463804" y="285927"/>
                </a:moveTo>
                <a:lnTo>
                  <a:pt x="457073" y="287591"/>
                </a:lnTo>
                <a:lnTo>
                  <a:pt x="450215" y="289267"/>
                </a:lnTo>
                <a:lnTo>
                  <a:pt x="446024" y="296151"/>
                </a:lnTo>
                <a:lnTo>
                  <a:pt x="449325" y="309765"/>
                </a:lnTo>
                <a:lnTo>
                  <a:pt x="456184" y="313944"/>
                </a:lnTo>
                <a:lnTo>
                  <a:pt x="469900" y="310603"/>
                </a:lnTo>
                <a:lnTo>
                  <a:pt x="474091" y="303720"/>
                </a:lnTo>
                <a:lnTo>
                  <a:pt x="472313" y="296913"/>
                </a:lnTo>
                <a:lnTo>
                  <a:pt x="470662" y="290093"/>
                </a:lnTo>
                <a:lnTo>
                  <a:pt x="463804" y="285927"/>
                </a:lnTo>
                <a:close/>
              </a:path>
              <a:path w="1690370" h="415925">
                <a:moveTo>
                  <a:pt x="513334" y="274662"/>
                </a:moveTo>
                <a:lnTo>
                  <a:pt x="499745" y="278003"/>
                </a:lnTo>
                <a:lnTo>
                  <a:pt x="495554" y="284886"/>
                </a:lnTo>
                <a:lnTo>
                  <a:pt x="498856" y="298500"/>
                </a:lnTo>
                <a:lnTo>
                  <a:pt x="505841" y="302679"/>
                </a:lnTo>
                <a:lnTo>
                  <a:pt x="519430" y="299339"/>
                </a:lnTo>
                <a:lnTo>
                  <a:pt x="523621" y="292455"/>
                </a:lnTo>
                <a:lnTo>
                  <a:pt x="520319" y="278828"/>
                </a:lnTo>
                <a:lnTo>
                  <a:pt x="513334" y="274662"/>
                </a:lnTo>
                <a:close/>
              </a:path>
              <a:path w="1690370" h="415925">
                <a:moveTo>
                  <a:pt x="562991" y="263398"/>
                </a:moveTo>
                <a:lnTo>
                  <a:pt x="549275" y="266738"/>
                </a:lnTo>
                <a:lnTo>
                  <a:pt x="545084" y="273621"/>
                </a:lnTo>
                <a:lnTo>
                  <a:pt x="546862" y="280428"/>
                </a:lnTo>
                <a:lnTo>
                  <a:pt x="548513" y="287235"/>
                </a:lnTo>
                <a:lnTo>
                  <a:pt x="555371" y="291414"/>
                </a:lnTo>
                <a:lnTo>
                  <a:pt x="562102" y="289737"/>
                </a:lnTo>
                <a:lnTo>
                  <a:pt x="568960" y="288074"/>
                </a:lnTo>
                <a:lnTo>
                  <a:pt x="573151" y="281190"/>
                </a:lnTo>
                <a:lnTo>
                  <a:pt x="569849" y="267563"/>
                </a:lnTo>
                <a:lnTo>
                  <a:pt x="562991" y="263398"/>
                </a:lnTo>
                <a:close/>
              </a:path>
              <a:path w="1690370" h="415925">
                <a:moveTo>
                  <a:pt x="612521" y="252133"/>
                </a:moveTo>
                <a:lnTo>
                  <a:pt x="598805" y="255473"/>
                </a:lnTo>
                <a:lnTo>
                  <a:pt x="594741" y="262356"/>
                </a:lnTo>
                <a:lnTo>
                  <a:pt x="598043" y="275971"/>
                </a:lnTo>
                <a:lnTo>
                  <a:pt x="604901" y="280149"/>
                </a:lnTo>
                <a:lnTo>
                  <a:pt x="618617" y="276809"/>
                </a:lnTo>
                <a:lnTo>
                  <a:pt x="622681" y="269925"/>
                </a:lnTo>
                <a:lnTo>
                  <a:pt x="619379" y="256298"/>
                </a:lnTo>
                <a:lnTo>
                  <a:pt x="612521" y="252133"/>
                </a:lnTo>
                <a:close/>
              </a:path>
              <a:path w="1690370" h="415925">
                <a:moveTo>
                  <a:pt x="662051" y="240868"/>
                </a:moveTo>
                <a:lnTo>
                  <a:pt x="655320" y="242531"/>
                </a:lnTo>
                <a:lnTo>
                  <a:pt x="648462" y="244208"/>
                </a:lnTo>
                <a:lnTo>
                  <a:pt x="644271" y="251091"/>
                </a:lnTo>
                <a:lnTo>
                  <a:pt x="647573" y="264706"/>
                </a:lnTo>
                <a:lnTo>
                  <a:pt x="654431" y="268884"/>
                </a:lnTo>
                <a:lnTo>
                  <a:pt x="668147" y="265544"/>
                </a:lnTo>
                <a:lnTo>
                  <a:pt x="672338" y="258660"/>
                </a:lnTo>
                <a:lnTo>
                  <a:pt x="670560" y="251853"/>
                </a:lnTo>
                <a:lnTo>
                  <a:pt x="668909" y="245033"/>
                </a:lnTo>
                <a:lnTo>
                  <a:pt x="662051" y="240868"/>
                </a:lnTo>
                <a:close/>
              </a:path>
              <a:path w="1690370" h="415925">
                <a:moveTo>
                  <a:pt x="711581" y="229603"/>
                </a:moveTo>
                <a:lnTo>
                  <a:pt x="697992" y="232943"/>
                </a:lnTo>
                <a:lnTo>
                  <a:pt x="693801" y="239826"/>
                </a:lnTo>
                <a:lnTo>
                  <a:pt x="697103" y="253453"/>
                </a:lnTo>
                <a:lnTo>
                  <a:pt x="704088" y="257619"/>
                </a:lnTo>
                <a:lnTo>
                  <a:pt x="717677" y="254279"/>
                </a:lnTo>
                <a:lnTo>
                  <a:pt x="721868" y="247396"/>
                </a:lnTo>
                <a:lnTo>
                  <a:pt x="718566" y="233768"/>
                </a:lnTo>
                <a:lnTo>
                  <a:pt x="711581" y="229603"/>
                </a:lnTo>
                <a:close/>
              </a:path>
              <a:path w="1690370" h="415925">
                <a:moveTo>
                  <a:pt x="761238" y="218338"/>
                </a:moveTo>
                <a:lnTo>
                  <a:pt x="747522" y="221678"/>
                </a:lnTo>
                <a:lnTo>
                  <a:pt x="743331" y="228561"/>
                </a:lnTo>
                <a:lnTo>
                  <a:pt x="745109" y="235369"/>
                </a:lnTo>
                <a:lnTo>
                  <a:pt x="746760" y="242189"/>
                </a:lnTo>
                <a:lnTo>
                  <a:pt x="753618" y="246354"/>
                </a:lnTo>
                <a:lnTo>
                  <a:pt x="760349" y="244690"/>
                </a:lnTo>
                <a:lnTo>
                  <a:pt x="767207" y="243014"/>
                </a:lnTo>
                <a:lnTo>
                  <a:pt x="771398" y="236131"/>
                </a:lnTo>
                <a:lnTo>
                  <a:pt x="768096" y="222504"/>
                </a:lnTo>
                <a:lnTo>
                  <a:pt x="761238" y="218338"/>
                </a:lnTo>
                <a:close/>
              </a:path>
              <a:path w="1690370" h="415925">
                <a:moveTo>
                  <a:pt x="810768" y="207073"/>
                </a:moveTo>
                <a:lnTo>
                  <a:pt x="797052" y="210413"/>
                </a:lnTo>
                <a:lnTo>
                  <a:pt x="792988" y="217297"/>
                </a:lnTo>
                <a:lnTo>
                  <a:pt x="796290" y="230924"/>
                </a:lnTo>
                <a:lnTo>
                  <a:pt x="803148" y="235089"/>
                </a:lnTo>
                <a:lnTo>
                  <a:pt x="816864" y="231749"/>
                </a:lnTo>
                <a:lnTo>
                  <a:pt x="820928" y="224866"/>
                </a:lnTo>
                <a:lnTo>
                  <a:pt x="817626" y="211251"/>
                </a:lnTo>
                <a:lnTo>
                  <a:pt x="810768" y="207073"/>
                </a:lnTo>
                <a:close/>
              </a:path>
              <a:path w="1690370" h="415925">
                <a:moveTo>
                  <a:pt x="860298" y="195834"/>
                </a:moveTo>
                <a:lnTo>
                  <a:pt x="853567" y="197485"/>
                </a:lnTo>
                <a:lnTo>
                  <a:pt x="846709" y="199148"/>
                </a:lnTo>
                <a:lnTo>
                  <a:pt x="842518" y="206032"/>
                </a:lnTo>
                <a:lnTo>
                  <a:pt x="845820" y="219659"/>
                </a:lnTo>
                <a:lnTo>
                  <a:pt x="852678" y="223824"/>
                </a:lnTo>
                <a:lnTo>
                  <a:pt x="866394" y="220484"/>
                </a:lnTo>
                <a:lnTo>
                  <a:pt x="870585" y="213614"/>
                </a:lnTo>
                <a:lnTo>
                  <a:pt x="868807" y="206794"/>
                </a:lnTo>
                <a:lnTo>
                  <a:pt x="867156" y="199986"/>
                </a:lnTo>
                <a:lnTo>
                  <a:pt x="860298" y="195834"/>
                </a:lnTo>
                <a:close/>
              </a:path>
              <a:path w="1690370" h="415925">
                <a:moveTo>
                  <a:pt x="909828" y="184531"/>
                </a:moveTo>
                <a:lnTo>
                  <a:pt x="896239" y="187833"/>
                </a:lnTo>
                <a:lnTo>
                  <a:pt x="892048" y="194818"/>
                </a:lnTo>
                <a:lnTo>
                  <a:pt x="895350" y="208394"/>
                </a:lnTo>
                <a:lnTo>
                  <a:pt x="902335" y="212559"/>
                </a:lnTo>
                <a:lnTo>
                  <a:pt x="915924" y="209219"/>
                </a:lnTo>
                <a:lnTo>
                  <a:pt x="920115" y="202349"/>
                </a:lnTo>
                <a:lnTo>
                  <a:pt x="916813" y="188722"/>
                </a:lnTo>
                <a:lnTo>
                  <a:pt x="909828" y="184531"/>
                </a:lnTo>
                <a:close/>
              </a:path>
              <a:path w="1690370" h="415925">
                <a:moveTo>
                  <a:pt x="959485" y="173228"/>
                </a:moveTo>
                <a:lnTo>
                  <a:pt x="952627" y="175006"/>
                </a:lnTo>
                <a:lnTo>
                  <a:pt x="945769" y="176657"/>
                </a:lnTo>
                <a:lnTo>
                  <a:pt x="941578" y="183515"/>
                </a:lnTo>
                <a:lnTo>
                  <a:pt x="943356" y="190373"/>
                </a:lnTo>
                <a:lnTo>
                  <a:pt x="945007" y="197104"/>
                </a:lnTo>
                <a:lnTo>
                  <a:pt x="951865" y="201295"/>
                </a:lnTo>
                <a:lnTo>
                  <a:pt x="958596" y="199631"/>
                </a:lnTo>
                <a:lnTo>
                  <a:pt x="965453" y="197993"/>
                </a:lnTo>
                <a:lnTo>
                  <a:pt x="969645" y="191135"/>
                </a:lnTo>
                <a:lnTo>
                  <a:pt x="966343" y="177419"/>
                </a:lnTo>
                <a:lnTo>
                  <a:pt x="959485" y="173228"/>
                </a:lnTo>
                <a:close/>
              </a:path>
              <a:path w="1690370" h="415925">
                <a:moveTo>
                  <a:pt x="1009015" y="162052"/>
                </a:moveTo>
                <a:lnTo>
                  <a:pt x="995299" y="165354"/>
                </a:lnTo>
                <a:lnTo>
                  <a:pt x="991235" y="172212"/>
                </a:lnTo>
                <a:lnTo>
                  <a:pt x="992886" y="179070"/>
                </a:lnTo>
                <a:lnTo>
                  <a:pt x="994537" y="185801"/>
                </a:lnTo>
                <a:lnTo>
                  <a:pt x="1001395" y="189992"/>
                </a:lnTo>
                <a:lnTo>
                  <a:pt x="1015111" y="186690"/>
                </a:lnTo>
                <a:lnTo>
                  <a:pt x="1019175" y="179832"/>
                </a:lnTo>
                <a:lnTo>
                  <a:pt x="1017524" y="172974"/>
                </a:lnTo>
                <a:lnTo>
                  <a:pt x="1015873" y="166243"/>
                </a:lnTo>
                <a:lnTo>
                  <a:pt x="1009015" y="162052"/>
                </a:lnTo>
                <a:close/>
              </a:path>
              <a:path w="1690370" h="415925">
                <a:moveTo>
                  <a:pt x="1058545" y="150749"/>
                </a:moveTo>
                <a:lnTo>
                  <a:pt x="1051814" y="152400"/>
                </a:lnTo>
                <a:lnTo>
                  <a:pt x="1044955" y="154051"/>
                </a:lnTo>
                <a:lnTo>
                  <a:pt x="1040765" y="161036"/>
                </a:lnTo>
                <a:lnTo>
                  <a:pt x="1042416" y="167767"/>
                </a:lnTo>
                <a:lnTo>
                  <a:pt x="1044067" y="174625"/>
                </a:lnTo>
                <a:lnTo>
                  <a:pt x="1050925" y="178816"/>
                </a:lnTo>
                <a:lnTo>
                  <a:pt x="1057783" y="177165"/>
                </a:lnTo>
                <a:lnTo>
                  <a:pt x="1064641" y="175387"/>
                </a:lnTo>
                <a:lnTo>
                  <a:pt x="1068831" y="168529"/>
                </a:lnTo>
                <a:lnTo>
                  <a:pt x="1067053" y="161798"/>
                </a:lnTo>
                <a:lnTo>
                  <a:pt x="1065402" y="154940"/>
                </a:lnTo>
                <a:lnTo>
                  <a:pt x="1058545" y="150749"/>
                </a:lnTo>
                <a:close/>
              </a:path>
              <a:path w="1690370" h="415925">
                <a:moveTo>
                  <a:pt x="1108075" y="139446"/>
                </a:moveTo>
                <a:lnTo>
                  <a:pt x="1101344" y="141224"/>
                </a:lnTo>
                <a:lnTo>
                  <a:pt x="1094486" y="142875"/>
                </a:lnTo>
                <a:lnTo>
                  <a:pt x="1090295" y="149733"/>
                </a:lnTo>
                <a:lnTo>
                  <a:pt x="1091946" y="156464"/>
                </a:lnTo>
                <a:lnTo>
                  <a:pt x="1093597" y="163322"/>
                </a:lnTo>
                <a:lnTo>
                  <a:pt x="1100581" y="167513"/>
                </a:lnTo>
                <a:lnTo>
                  <a:pt x="1114171" y="164211"/>
                </a:lnTo>
                <a:lnTo>
                  <a:pt x="1118362" y="157226"/>
                </a:lnTo>
                <a:lnTo>
                  <a:pt x="1116711" y="150495"/>
                </a:lnTo>
                <a:lnTo>
                  <a:pt x="1115060" y="143637"/>
                </a:lnTo>
                <a:lnTo>
                  <a:pt x="1108075" y="139446"/>
                </a:lnTo>
                <a:close/>
              </a:path>
              <a:path w="1690370" h="415925">
                <a:moveTo>
                  <a:pt x="1157731" y="128270"/>
                </a:moveTo>
                <a:lnTo>
                  <a:pt x="1144016" y="131572"/>
                </a:lnTo>
                <a:lnTo>
                  <a:pt x="1139825" y="138430"/>
                </a:lnTo>
                <a:lnTo>
                  <a:pt x="1141602" y="145288"/>
                </a:lnTo>
                <a:lnTo>
                  <a:pt x="1143253" y="152019"/>
                </a:lnTo>
                <a:lnTo>
                  <a:pt x="1150112" y="156210"/>
                </a:lnTo>
                <a:lnTo>
                  <a:pt x="1156843" y="154559"/>
                </a:lnTo>
                <a:lnTo>
                  <a:pt x="1163701" y="152908"/>
                </a:lnTo>
                <a:lnTo>
                  <a:pt x="1167892" y="146050"/>
                </a:lnTo>
                <a:lnTo>
                  <a:pt x="1166241" y="139192"/>
                </a:lnTo>
                <a:lnTo>
                  <a:pt x="1164590" y="132461"/>
                </a:lnTo>
                <a:lnTo>
                  <a:pt x="1157731" y="128270"/>
                </a:lnTo>
                <a:close/>
              </a:path>
              <a:path w="1690370" h="415925">
                <a:moveTo>
                  <a:pt x="1207262" y="116967"/>
                </a:moveTo>
                <a:lnTo>
                  <a:pt x="1193546" y="120269"/>
                </a:lnTo>
                <a:lnTo>
                  <a:pt x="1189481" y="127127"/>
                </a:lnTo>
                <a:lnTo>
                  <a:pt x="1192784" y="140843"/>
                </a:lnTo>
                <a:lnTo>
                  <a:pt x="1199642" y="145034"/>
                </a:lnTo>
                <a:lnTo>
                  <a:pt x="1206500" y="143256"/>
                </a:lnTo>
                <a:lnTo>
                  <a:pt x="1213358" y="141605"/>
                </a:lnTo>
                <a:lnTo>
                  <a:pt x="1217422" y="134747"/>
                </a:lnTo>
                <a:lnTo>
                  <a:pt x="1215771" y="127889"/>
                </a:lnTo>
                <a:lnTo>
                  <a:pt x="1214120" y="121158"/>
                </a:lnTo>
                <a:lnTo>
                  <a:pt x="1207262" y="116967"/>
                </a:lnTo>
                <a:close/>
              </a:path>
              <a:path w="1690370" h="415925">
                <a:moveTo>
                  <a:pt x="1256792" y="105664"/>
                </a:moveTo>
                <a:lnTo>
                  <a:pt x="1250061" y="107315"/>
                </a:lnTo>
                <a:lnTo>
                  <a:pt x="1243202" y="109093"/>
                </a:lnTo>
                <a:lnTo>
                  <a:pt x="1239012" y="115951"/>
                </a:lnTo>
                <a:lnTo>
                  <a:pt x="1240663" y="122682"/>
                </a:lnTo>
                <a:lnTo>
                  <a:pt x="1242314" y="129540"/>
                </a:lnTo>
                <a:lnTo>
                  <a:pt x="1249172" y="133731"/>
                </a:lnTo>
                <a:lnTo>
                  <a:pt x="1262888" y="130429"/>
                </a:lnTo>
                <a:lnTo>
                  <a:pt x="1267078" y="123444"/>
                </a:lnTo>
                <a:lnTo>
                  <a:pt x="1265301" y="116713"/>
                </a:lnTo>
                <a:lnTo>
                  <a:pt x="1263650" y="109855"/>
                </a:lnTo>
                <a:lnTo>
                  <a:pt x="1256792" y="105664"/>
                </a:lnTo>
                <a:close/>
              </a:path>
              <a:path w="1690370" h="415925">
                <a:moveTo>
                  <a:pt x="1306322" y="94488"/>
                </a:moveTo>
                <a:lnTo>
                  <a:pt x="1292733" y="97790"/>
                </a:lnTo>
                <a:lnTo>
                  <a:pt x="1288542" y="104648"/>
                </a:lnTo>
                <a:lnTo>
                  <a:pt x="1290193" y="111506"/>
                </a:lnTo>
                <a:lnTo>
                  <a:pt x="1291844" y="118237"/>
                </a:lnTo>
                <a:lnTo>
                  <a:pt x="1298828" y="122428"/>
                </a:lnTo>
                <a:lnTo>
                  <a:pt x="1312418" y="119126"/>
                </a:lnTo>
                <a:lnTo>
                  <a:pt x="1316609" y="112268"/>
                </a:lnTo>
                <a:lnTo>
                  <a:pt x="1313306" y="98552"/>
                </a:lnTo>
                <a:lnTo>
                  <a:pt x="1306322" y="94488"/>
                </a:lnTo>
                <a:close/>
              </a:path>
              <a:path w="1690370" h="415925">
                <a:moveTo>
                  <a:pt x="1355978" y="83185"/>
                </a:moveTo>
                <a:lnTo>
                  <a:pt x="1342263" y="86487"/>
                </a:lnTo>
                <a:lnTo>
                  <a:pt x="1338072" y="93345"/>
                </a:lnTo>
                <a:lnTo>
                  <a:pt x="1339850" y="100203"/>
                </a:lnTo>
                <a:lnTo>
                  <a:pt x="1341501" y="107061"/>
                </a:lnTo>
                <a:lnTo>
                  <a:pt x="1348359" y="111125"/>
                </a:lnTo>
                <a:lnTo>
                  <a:pt x="1355090" y="109474"/>
                </a:lnTo>
                <a:lnTo>
                  <a:pt x="1361948" y="107823"/>
                </a:lnTo>
                <a:lnTo>
                  <a:pt x="1366139" y="100965"/>
                </a:lnTo>
                <a:lnTo>
                  <a:pt x="1364488" y="94107"/>
                </a:lnTo>
                <a:lnTo>
                  <a:pt x="1362837" y="87376"/>
                </a:lnTo>
                <a:lnTo>
                  <a:pt x="1355978" y="83185"/>
                </a:lnTo>
                <a:close/>
              </a:path>
              <a:path w="1690370" h="415925">
                <a:moveTo>
                  <a:pt x="1405509" y="71882"/>
                </a:moveTo>
                <a:lnTo>
                  <a:pt x="1398651" y="73533"/>
                </a:lnTo>
                <a:lnTo>
                  <a:pt x="1391793" y="75311"/>
                </a:lnTo>
                <a:lnTo>
                  <a:pt x="1387728" y="82169"/>
                </a:lnTo>
                <a:lnTo>
                  <a:pt x="1389379" y="88900"/>
                </a:lnTo>
                <a:lnTo>
                  <a:pt x="1391030" y="95758"/>
                </a:lnTo>
                <a:lnTo>
                  <a:pt x="1397889" y="99949"/>
                </a:lnTo>
                <a:lnTo>
                  <a:pt x="1404747" y="98298"/>
                </a:lnTo>
                <a:lnTo>
                  <a:pt x="1411604" y="96520"/>
                </a:lnTo>
                <a:lnTo>
                  <a:pt x="1415669" y="89662"/>
                </a:lnTo>
                <a:lnTo>
                  <a:pt x="1414018" y="82931"/>
                </a:lnTo>
                <a:lnTo>
                  <a:pt x="1412367" y="76073"/>
                </a:lnTo>
                <a:lnTo>
                  <a:pt x="1405509" y="71882"/>
                </a:lnTo>
                <a:close/>
              </a:path>
              <a:path w="1690370" h="415925">
                <a:moveTo>
                  <a:pt x="1455039" y="60706"/>
                </a:moveTo>
                <a:lnTo>
                  <a:pt x="1448308" y="62357"/>
                </a:lnTo>
                <a:lnTo>
                  <a:pt x="1448180" y="62357"/>
                </a:lnTo>
                <a:lnTo>
                  <a:pt x="1441450" y="64008"/>
                </a:lnTo>
                <a:lnTo>
                  <a:pt x="1437259" y="70866"/>
                </a:lnTo>
                <a:lnTo>
                  <a:pt x="1438910" y="77724"/>
                </a:lnTo>
                <a:lnTo>
                  <a:pt x="1440561" y="84455"/>
                </a:lnTo>
                <a:lnTo>
                  <a:pt x="1447419" y="88646"/>
                </a:lnTo>
                <a:lnTo>
                  <a:pt x="1461135" y="85344"/>
                </a:lnTo>
                <a:lnTo>
                  <a:pt x="1465326" y="78486"/>
                </a:lnTo>
                <a:lnTo>
                  <a:pt x="1463548" y="71628"/>
                </a:lnTo>
                <a:lnTo>
                  <a:pt x="1461897" y="64770"/>
                </a:lnTo>
                <a:lnTo>
                  <a:pt x="1455039" y="60706"/>
                </a:lnTo>
                <a:close/>
              </a:path>
              <a:path w="1690370" h="415925">
                <a:moveTo>
                  <a:pt x="1504569" y="49403"/>
                </a:moveTo>
                <a:lnTo>
                  <a:pt x="1490979" y="52705"/>
                </a:lnTo>
                <a:lnTo>
                  <a:pt x="1486789" y="59563"/>
                </a:lnTo>
                <a:lnTo>
                  <a:pt x="1490091" y="73279"/>
                </a:lnTo>
                <a:lnTo>
                  <a:pt x="1497076" y="77343"/>
                </a:lnTo>
                <a:lnTo>
                  <a:pt x="1510665" y="74041"/>
                </a:lnTo>
                <a:lnTo>
                  <a:pt x="1514855" y="67183"/>
                </a:lnTo>
                <a:lnTo>
                  <a:pt x="1513204" y="60325"/>
                </a:lnTo>
                <a:lnTo>
                  <a:pt x="1511553" y="53594"/>
                </a:lnTo>
                <a:lnTo>
                  <a:pt x="1504569" y="49403"/>
                </a:lnTo>
                <a:close/>
              </a:path>
              <a:path w="1690370" h="415925">
                <a:moveTo>
                  <a:pt x="1554226" y="38100"/>
                </a:moveTo>
                <a:lnTo>
                  <a:pt x="1540510" y="41402"/>
                </a:lnTo>
                <a:lnTo>
                  <a:pt x="1536319" y="48387"/>
                </a:lnTo>
                <a:lnTo>
                  <a:pt x="1538097" y="55118"/>
                </a:lnTo>
                <a:lnTo>
                  <a:pt x="1539748" y="61976"/>
                </a:lnTo>
                <a:lnTo>
                  <a:pt x="1546605" y="66167"/>
                </a:lnTo>
                <a:lnTo>
                  <a:pt x="1553337" y="64516"/>
                </a:lnTo>
                <a:lnTo>
                  <a:pt x="1560195" y="62738"/>
                </a:lnTo>
                <a:lnTo>
                  <a:pt x="1564386" y="55880"/>
                </a:lnTo>
                <a:lnTo>
                  <a:pt x="1562735" y="49149"/>
                </a:lnTo>
                <a:lnTo>
                  <a:pt x="1561084" y="42291"/>
                </a:lnTo>
                <a:lnTo>
                  <a:pt x="1554226" y="38100"/>
                </a:lnTo>
                <a:close/>
              </a:path>
              <a:path w="1690370" h="415925">
                <a:moveTo>
                  <a:pt x="1607566" y="0"/>
                </a:moveTo>
                <a:lnTo>
                  <a:pt x="1624456" y="74295"/>
                </a:lnTo>
                <a:lnTo>
                  <a:pt x="1690370" y="20320"/>
                </a:lnTo>
                <a:lnTo>
                  <a:pt x="1607566" y="0"/>
                </a:lnTo>
                <a:close/>
              </a:path>
              <a:path w="1690370" h="415925">
                <a:moveTo>
                  <a:pt x="1603755" y="26797"/>
                </a:moveTo>
                <a:lnTo>
                  <a:pt x="1596898" y="28575"/>
                </a:lnTo>
                <a:lnTo>
                  <a:pt x="1590040" y="30226"/>
                </a:lnTo>
                <a:lnTo>
                  <a:pt x="1585976" y="37084"/>
                </a:lnTo>
                <a:lnTo>
                  <a:pt x="1587627" y="43942"/>
                </a:lnTo>
                <a:lnTo>
                  <a:pt x="1589277" y="50673"/>
                </a:lnTo>
                <a:lnTo>
                  <a:pt x="1596136" y="54864"/>
                </a:lnTo>
                <a:lnTo>
                  <a:pt x="1609852" y="51562"/>
                </a:lnTo>
                <a:lnTo>
                  <a:pt x="1613916" y="44704"/>
                </a:lnTo>
                <a:lnTo>
                  <a:pt x="1610614" y="30988"/>
                </a:lnTo>
                <a:lnTo>
                  <a:pt x="1603755" y="26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5000" y="4038600"/>
            <a:ext cx="1524000" cy="1295400"/>
          </a:xfrm>
          <a:custGeom>
            <a:avLst/>
            <a:gdLst/>
            <a:ahLst/>
            <a:cxnLst/>
            <a:rect l="l" t="t" r="r" b="b"/>
            <a:pathLst>
              <a:path w="1524000" h="1295400">
                <a:moveTo>
                  <a:pt x="0" y="1295400"/>
                </a:moveTo>
                <a:lnTo>
                  <a:pt x="1524000" y="1295400"/>
                </a:lnTo>
                <a:lnTo>
                  <a:pt x="1524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15200" y="2971800"/>
            <a:ext cx="1371600" cy="914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67400" y="4267136"/>
            <a:ext cx="1243012" cy="9159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39000" y="2743200"/>
            <a:ext cx="1524000" cy="1295400"/>
          </a:xfrm>
          <a:custGeom>
            <a:avLst/>
            <a:gdLst/>
            <a:ahLst/>
            <a:cxnLst/>
            <a:rect l="l" t="t" r="r" b="b"/>
            <a:pathLst>
              <a:path w="1524000" h="1295400">
                <a:moveTo>
                  <a:pt x="0" y="1295400"/>
                </a:moveTo>
                <a:lnTo>
                  <a:pt x="1524000" y="1295400"/>
                </a:lnTo>
                <a:lnTo>
                  <a:pt x="1524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6800" y="4038600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1828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39000" y="5334000"/>
            <a:ext cx="838200" cy="484505"/>
          </a:xfrm>
          <a:custGeom>
            <a:avLst/>
            <a:gdLst/>
            <a:ahLst/>
            <a:cxnLst/>
            <a:rect l="l" t="t" r="r" b="b"/>
            <a:pathLst>
              <a:path w="838200" h="484504">
                <a:moveTo>
                  <a:pt x="0" y="0"/>
                </a:moveTo>
                <a:lnTo>
                  <a:pt x="838200" y="4841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67600" y="4267200"/>
            <a:ext cx="1143000" cy="1143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91373" y="4614036"/>
            <a:ext cx="69532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636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Output  me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diums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00800" y="2359025"/>
            <a:ext cx="852805" cy="398780"/>
          </a:xfrm>
          <a:custGeom>
            <a:avLst/>
            <a:gdLst/>
            <a:ahLst/>
            <a:cxnLst/>
            <a:rect l="l" t="t" r="r" b="b"/>
            <a:pathLst>
              <a:path w="852804" h="398780">
                <a:moveTo>
                  <a:pt x="837056" y="369697"/>
                </a:moveTo>
                <a:lnTo>
                  <a:pt x="829564" y="372490"/>
                </a:lnTo>
                <a:lnTo>
                  <a:pt x="826643" y="378840"/>
                </a:lnTo>
                <a:lnTo>
                  <a:pt x="823722" y="385317"/>
                </a:lnTo>
                <a:lnTo>
                  <a:pt x="826516" y="392811"/>
                </a:lnTo>
                <a:lnTo>
                  <a:pt x="839343" y="398652"/>
                </a:lnTo>
                <a:lnTo>
                  <a:pt x="846835" y="395859"/>
                </a:lnTo>
                <a:lnTo>
                  <a:pt x="849756" y="389509"/>
                </a:lnTo>
                <a:lnTo>
                  <a:pt x="852677" y="383032"/>
                </a:lnTo>
                <a:lnTo>
                  <a:pt x="849883" y="375538"/>
                </a:lnTo>
                <a:lnTo>
                  <a:pt x="843533" y="372617"/>
                </a:lnTo>
                <a:lnTo>
                  <a:pt x="837056" y="369697"/>
                </a:lnTo>
                <a:close/>
              </a:path>
              <a:path w="852804" h="398780">
                <a:moveTo>
                  <a:pt x="790828" y="348614"/>
                </a:moveTo>
                <a:lnTo>
                  <a:pt x="783208" y="351409"/>
                </a:lnTo>
                <a:lnTo>
                  <a:pt x="780415" y="357886"/>
                </a:lnTo>
                <a:lnTo>
                  <a:pt x="777494" y="364236"/>
                </a:lnTo>
                <a:lnTo>
                  <a:pt x="780288" y="371728"/>
                </a:lnTo>
                <a:lnTo>
                  <a:pt x="792988" y="377571"/>
                </a:lnTo>
                <a:lnTo>
                  <a:pt x="800607" y="374776"/>
                </a:lnTo>
                <a:lnTo>
                  <a:pt x="806450" y="362076"/>
                </a:lnTo>
                <a:lnTo>
                  <a:pt x="803528" y="354457"/>
                </a:lnTo>
                <a:lnTo>
                  <a:pt x="790828" y="348614"/>
                </a:lnTo>
                <a:close/>
              </a:path>
              <a:path w="852804" h="398780">
                <a:moveTo>
                  <a:pt x="744474" y="327660"/>
                </a:moveTo>
                <a:lnTo>
                  <a:pt x="736980" y="330453"/>
                </a:lnTo>
                <a:lnTo>
                  <a:pt x="731139" y="343153"/>
                </a:lnTo>
                <a:lnTo>
                  <a:pt x="733932" y="350774"/>
                </a:lnTo>
                <a:lnTo>
                  <a:pt x="746759" y="356615"/>
                </a:lnTo>
                <a:lnTo>
                  <a:pt x="754252" y="353822"/>
                </a:lnTo>
                <a:lnTo>
                  <a:pt x="757174" y="347345"/>
                </a:lnTo>
                <a:lnTo>
                  <a:pt x="760095" y="340995"/>
                </a:lnTo>
                <a:lnTo>
                  <a:pt x="757301" y="333501"/>
                </a:lnTo>
                <a:lnTo>
                  <a:pt x="744474" y="327660"/>
                </a:lnTo>
                <a:close/>
              </a:path>
              <a:path w="852804" h="398780">
                <a:moveTo>
                  <a:pt x="698246" y="306577"/>
                </a:moveTo>
                <a:lnTo>
                  <a:pt x="690752" y="309372"/>
                </a:lnTo>
                <a:lnTo>
                  <a:pt x="687831" y="315722"/>
                </a:lnTo>
                <a:lnTo>
                  <a:pt x="684910" y="322199"/>
                </a:lnTo>
                <a:lnTo>
                  <a:pt x="687704" y="329691"/>
                </a:lnTo>
                <a:lnTo>
                  <a:pt x="700531" y="335534"/>
                </a:lnTo>
                <a:lnTo>
                  <a:pt x="708025" y="332739"/>
                </a:lnTo>
                <a:lnTo>
                  <a:pt x="713867" y="320039"/>
                </a:lnTo>
                <a:lnTo>
                  <a:pt x="711073" y="312420"/>
                </a:lnTo>
                <a:lnTo>
                  <a:pt x="704723" y="309499"/>
                </a:lnTo>
                <a:lnTo>
                  <a:pt x="698246" y="306577"/>
                </a:lnTo>
                <a:close/>
              </a:path>
              <a:path w="852804" h="398780">
                <a:moveTo>
                  <a:pt x="652018" y="285623"/>
                </a:moveTo>
                <a:lnTo>
                  <a:pt x="644398" y="288416"/>
                </a:lnTo>
                <a:lnTo>
                  <a:pt x="641603" y="294766"/>
                </a:lnTo>
                <a:lnTo>
                  <a:pt x="638682" y="301116"/>
                </a:lnTo>
                <a:lnTo>
                  <a:pt x="641476" y="308610"/>
                </a:lnTo>
                <a:lnTo>
                  <a:pt x="647826" y="311530"/>
                </a:lnTo>
                <a:lnTo>
                  <a:pt x="647826" y="311658"/>
                </a:lnTo>
                <a:lnTo>
                  <a:pt x="654176" y="314451"/>
                </a:lnTo>
                <a:lnTo>
                  <a:pt x="661797" y="311658"/>
                </a:lnTo>
                <a:lnTo>
                  <a:pt x="667639" y="298958"/>
                </a:lnTo>
                <a:lnTo>
                  <a:pt x="664718" y="291464"/>
                </a:lnTo>
                <a:lnTo>
                  <a:pt x="652018" y="285623"/>
                </a:lnTo>
                <a:close/>
              </a:path>
              <a:path w="852804" h="398780">
                <a:moveTo>
                  <a:pt x="605663" y="264540"/>
                </a:moveTo>
                <a:lnTo>
                  <a:pt x="598170" y="267335"/>
                </a:lnTo>
                <a:lnTo>
                  <a:pt x="592327" y="280035"/>
                </a:lnTo>
                <a:lnTo>
                  <a:pt x="595122" y="287654"/>
                </a:lnTo>
                <a:lnTo>
                  <a:pt x="607949" y="293497"/>
                </a:lnTo>
                <a:lnTo>
                  <a:pt x="615442" y="290702"/>
                </a:lnTo>
                <a:lnTo>
                  <a:pt x="618363" y="284352"/>
                </a:lnTo>
                <a:lnTo>
                  <a:pt x="621283" y="277875"/>
                </a:lnTo>
                <a:lnTo>
                  <a:pt x="618490" y="270383"/>
                </a:lnTo>
                <a:lnTo>
                  <a:pt x="605663" y="264540"/>
                </a:lnTo>
                <a:close/>
              </a:path>
              <a:path w="852804" h="398780">
                <a:moveTo>
                  <a:pt x="559434" y="243459"/>
                </a:moveTo>
                <a:lnTo>
                  <a:pt x="551942" y="246252"/>
                </a:lnTo>
                <a:lnTo>
                  <a:pt x="549021" y="252729"/>
                </a:lnTo>
                <a:lnTo>
                  <a:pt x="546100" y="259079"/>
                </a:lnTo>
                <a:lnTo>
                  <a:pt x="548894" y="266573"/>
                </a:lnTo>
                <a:lnTo>
                  <a:pt x="561721" y="272414"/>
                </a:lnTo>
                <a:lnTo>
                  <a:pt x="569214" y="269621"/>
                </a:lnTo>
                <a:lnTo>
                  <a:pt x="575055" y="256921"/>
                </a:lnTo>
                <a:lnTo>
                  <a:pt x="572261" y="249300"/>
                </a:lnTo>
                <a:lnTo>
                  <a:pt x="565911" y="246379"/>
                </a:lnTo>
                <a:lnTo>
                  <a:pt x="559434" y="243459"/>
                </a:lnTo>
                <a:close/>
              </a:path>
              <a:path w="852804" h="398780">
                <a:moveTo>
                  <a:pt x="513206" y="222503"/>
                </a:moveTo>
                <a:lnTo>
                  <a:pt x="505586" y="225298"/>
                </a:lnTo>
                <a:lnTo>
                  <a:pt x="502793" y="231648"/>
                </a:lnTo>
                <a:lnTo>
                  <a:pt x="499872" y="237998"/>
                </a:lnTo>
                <a:lnTo>
                  <a:pt x="502666" y="245617"/>
                </a:lnTo>
                <a:lnTo>
                  <a:pt x="515366" y="251460"/>
                </a:lnTo>
                <a:lnTo>
                  <a:pt x="522985" y="248665"/>
                </a:lnTo>
                <a:lnTo>
                  <a:pt x="525906" y="242188"/>
                </a:lnTo>
                <a:lnTo>
                  <a:pt x="528827" y="235838"/>
                </a:lnTo>
                <a:lnTo>
                  <a:pt x="525906" y="228346"/>
                </a:lnTo>
                <a:lnTo>
                  <a:pt x="513206" y="222503"/>
                </a:lnTo>
                <a:close/>
              </a:path>
              <a:path w="852804" h="398780">
                <a:moveTo>
                  <a:pt x="466978" y="201422"/>
                </a:moveTo>
                <a:lnTo>
                  <a:pt x="459358" y="204215"/>
                </a:lnTo>
                <a:lnTo>
                  <a:pt x="456438" y="210565"/>
                </a:lnTo>
                <a:lnTo>
                  <a:pt x="453517" y="217042"/>
                </a:lnTo>
                <a:lnTo>
                  <a:pt x="456310" y="224536"/>
                </a:lnTo>
                <a:lnTo>
                  <a:pt x="469138" y="230377"/>
                </a:lnTo>
                <a:lnTo>
                  <a:pt x="476630" y="227584"/>
                </a:lnTo>
                <a:lnTo>
                  <a:pt x="482473" y="214884"/>
                </a:lnTo>
                <a:lnTo>
                  <a:pt x="479678" y="207263"/>
                </a:lnTo>
                <a:lnTo>
                  <a:pt x="466978" y="201422"/>
                </a:lnTo>
                <a:close/>
              </a:path>
              <a:path w="852804" h="398780">
                <a:moveTo>
                  <a:pt x="420624" y="180466"/>
                </a:moveTo>
                <a:lnTo>
                  <a:pt x="413130" y="183261"/>
                </a:lnTo>
                <a:lnTo>
                  <a:pt x="407289" y="195961"/>
                </a:lnTo>
                <a:lnTo>
                  <a:pt x="410082" y="203453"/>
                </a:lnTo>
                <a:lnTo>
                  <a:pt x="422909" y="209296"/>
                </a:lnTo>
                <a:lnTo>
                  <a:pt x="430402" y="206501"/>
                </a:lnTo>
                <a:lnTo>
                  <a:pt x="436245" y="193801"/>
                </a:lnTo>
                <a:lnTo>
                  <a:pt x="433450" y="186309"/>
                </a:lnTo>
                <a:lnTo>
                  <a:pt x="427100" y="183387"/>
                </a:lnTo>
                <a:lnTo>
                  <a:pt x="420624" y="180466"/>
                </a:lnTo>
                <a:close/>
              </a:path>
              <a:path w="852804" h="398780">
                <a:moveTo>
                  <a:pt x="374396" y="159385"/>
                </a:moveTo>
                <a:lnTo>
                  <a:pt x="366902" y="162178"/>
                </a:lnTo>
                <a:lnTo>
                  <a:pt x="361060" y="174878"/>
                </a:lnTo>
                <a:lnTo>
                  <a:pt x="363854" y="182499"/>
                </a:lnTo>
                <a:lnTo>
                  <a:pt x="376554" y="188340"/>
                </a:lnTo>
                <a:lnTo>
                  <a:pt x="384175" y="185547"/>
                </a:lnTo>
                <a:lnTo>
                  <a:pt x="387096" y="179197"/>
                </a:lnTo>
                <a:lnTo>
                  <a:pt x="390017" y="172720"/>
                </a:lnTo>
                <a:lnTo>
                  <a:pt x="387096" y="165226"/>
                </a:lnTo>
                <a:lnTo>
                  <a:pt x="374396" y="159385"/>
                </a:lnTo>
                <a:close/>
              </a:path>
              <a:path w="852804" h="398780">
                <a:moveTo>
                  <a:pt x="328168" y="138302"/>
                </a:moveTo>
                <a:lnTo>
                  <a:pt x="320548" y="141097"/>
                </a:lnTo>
                <a:lnTo>
                  <a:pt x="317626" y="147574"/>
                </a:lnTo>
                <a:lnTo>
                  <a:pt x="314705" y="153924"/>
                </a:lnTo>
                <a:lnTo>
                  <a:pt x="317500" y="161416"/>
                </a:lnTo>
                <a:lnTo>
                  <a:pt x="330326" y="167259"/>
                </a:lnTo>
                <a:lnTo>
                  <a:pt x="337820" y="164464"/>
                </a:lnTo>
                <a:lnTo>
                  <a:pt x="343661" y="151764"/>
                </a:lnTo>
                <a:lnTo>
                  <a:pt x="340868" y="144145"/>
                </a:lnTo>
                <a:lnTo>
                  <a:pt x="328168" y="138302"/>
                </a:lnTo>
                <a:close/>
              </a:path>
              <a:path w="852804" h="398780">
                <a:moveTo>
                  <a:pt x="281813" y="117348"/>
                </a:moveTo>
                <a:lnTo>
                  <a:pt x="274320" y="120141"/>
                </a:lnTo>
                <a:lnTo>
                  <a:pt x="268477" y="132841"/>
                </a:lnTo>
                <a:lnTo>
                  <a:pt x="271272" y="140462"/>
                </a:lnTo>
                <a:lnTo>
                  <a:pt x="284099" y="146303"/>
                </a:lnTo>
                <a:lnTo>
                  <a:pt x="291592" y="143510"/>
                </a:lnTo>
                <a:lnTo>
                  <a:pt x="294513" y="137033"/>
                </a:lnTo>
                <a:lnTo>
                  <a:pt x="297433" y="130683"/>
                </a:lnTo>
                <a:lnTo>
                  <a:pt x="294640" y="123189"/>
                </a:lnTo>
                <a:lnTo>
                  <a:pt x="288290" y="120269"/>
                </a:lnTo>
                <a:lnTo>
                  <a:pt x="281813" y="117348"/>
                </a:lnTo>
                <a:close/>
              </a:path>
              <a:path w="852804" h="398780">
                <a:moveTo>
                  <a:pt x="235584" y="96265"/>
                </a:moveTo>
                <a:lnTo>
                  <a:pt x="228092" y="99060"/>
                </a:lnTo>
                <a:lnTo>
                  <a:pt x="225171" y="105410"/>
                </a:lnTo>
                <a:lnTo>
                  <a:pt x="222250" y="111887"/>
                </a:lnTo>
                <a:lnTo>
                  <a:pt x="225044" y="119379"/>
                </a:lnTo>
                <a:lnTo>
                  <a:pt x="237744" y="125222"/>
                </a:lnTo>
                <a:lnTo>
                  <a:pt x="245364" y="122427"/>
                </a:lnTo>
                <a:lnTo>
                  <a:pt x="248284" y="116077"/>
                </a:lnTo>
                <a:lnTo>
                  <a:pt x="251205" y="109600"/>
                </a:lnTo>
                <a:lnTo>
                  <a:pt x="248284" y="102108"/>
                </a:lnTo>
                <a:lnTo>
                  <a:pt x="235584" y="96265"/>
                </a:lnTo>
                <a:close/>
              </a:path>
              <a:path w="852804" h="398780">
                <a:moveTo>
                  <a:pt x="189356" y="75311"/>
                </a:moveTo>
                <a:lnTo>
                  <a:pt x="181736" y="78104"/>
                </a:lnTo>
                <a:lnTo>
                  <a:pt x="175895" y="90804"/>
                </a:lnTo>
                <a:lnTo>
                  <a:pt x="178689" y="98298"/>
                </a:lnTo>
                <a:lnTo>
                  <a:pt x="191516" y="104139"/>
                </a:lnTo>
                <a:lnTo>
                  <a:pt x="199008" y="101346"/>
                </a:lnTo>
                <a:lnTo>
                  <a:pt x="204850" y="88646"/>
                </a:lnTo>
                <a:lnTo>
                  <a:pt x="202056" y="81152"/>
                </a:lnTo>
                <a:lnTo>
                  <a:pt x="195706" y="78232"/>
                </a:lnTo>
                <a:lnTo>
                  <a:pt x="195706" y="78104"/>
                </a:lnTo>
                <a:lnTo>
                  <a:pt x="189356" y="75311"/>
                </a:lnTo>
                <a:close/>
              </a:path>
              <a:path w="852804" h="398780">
                <a:moveTo>
                  <a:pt x="143001" y="54228"/>
                </a:moveTo>
                <a:lnTo>
                  <a:pt x="135508" y="57023"/>
                </a:lnTo>
                <a:lnTo>
                  <a:pt x="129667" y="69723"/>
                </a:lnTo>
                <a:lnTo>
                  <a:pt x="132460" y="77342"/>
                </a:lnTo>
                <a:lnTo>
                  <a:pt x="145288" y="83185"/>
                </a:lnTo>
                <a:lnTo>
                  <a:pt x="152780" y="80390"/>
                </a:lnTo>
                <a:lnTo>
                  <a:pt x="155701" y="74040"/>
                </a:lnTo>
                <a:lnTo>
                  <a:pt x="158623" y="67563"/>
                </a:lnTo>
                <a:lnTo>
                  <a:pt x="155828" y="60071"/>
                </a:lnTo>
                <a:lnTo>
                  <a:pt x="149478" y="57150"/>
                </a:lnTo>
                <a:lnTo>
                  <a:pt x="143001" y="54228"/>
                </a:lnTo>
                <a:close/>
              </a:path>
              <a:path w="852804" h="398780">
                <a:moveTo>
                  <a:pt x="85089" y="0"/>
                </a:moveTo>
                <a:lnTo>
                  <a:pt x="0" y="3175"/>
                </a:lnTo>
                <a:lnTo>
                  <a:pt x="53594" y="69341"/>
                </a:lnTo>
                <a:lnTo>
                  <a:pt x="85089" y="0"/>
                </a:lnTo>
                <a:close/>
              </a:path>
              <a:path w="852804" h="398780">
                <a:moveTo>
                  <a:pt x="96774" y="33147"/>
                </a:moveTo>
                <a:lnTo>
                  <a:pt x="89280" y="35940"/>
                </a:lnTo>
                <a:lnTo>
                  <a:pt x="86360" y="42417"/>
                </a:lnTo>
                <a:lnTo>
                  <a:pt x="83438" y="48767"/>
                </a:lnTo>
                <a:lnTo>
                  <a:pt x="86233" y="56261"/>
                </a:lnTo>
                <a:lnTo>
                  <a:pt x="98933" y="62102"/>
                </a:lnTo>
                <a:lnTo>
                  <a:pt x="106552" y="59309"/>
                </a:lnTo>
                <a:lnTo>
                  <a:pt x="112395" y="46609"/>
                </a:lnTo>
                <a:lnTo>
                  <a:pt x="109600" y="38988"/>
                </a:lnTo>
                <a:lnTo>
                  <a:pt x="96774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82000" y="2362200"/>
            <a:ext cx="394970" cy="394970"/>
          </a:xfrm>
          <a:custGeom>
            <a:avLst/>
            <a:gdLst/>
            <a:ahLst/>
            <a:cxnLst/>
            <a:rect l="l" t="t" r="r" b="b"/>
            <a:pathLst>
              <a:path w="394970" h="394969">
                <a:moveTo>
                  <a:pt x="384936" y="367029"/>
                </a:moveTo>
                <a:lnTo>
                  <a:pt x="376935" y="367029"/>
                </a:lnTo>
                <a:lnTo>
                  <a:pt x="367029" y="376936"/>
                </a:lnTo>
                <a:lnTo>
                  <a:pt x="367029" y="385063"/>
                </a:lnTo>
                <a:lnTo>
                  <a:pt x="376935" y="394970"/>
                </a:lnTo>
                <a:lnTo>
                  <a:pt x="385064" y="394970"/>
                </a:lnTo>
                <a:lnTo>
                  <a:pt x="394970" y="385063"/>
                </a:lnTo>
                <a:lnTo>
                  <a:pt x="394970" y="376936"/>
                </a:lnTo>
                <a:lnTo>
                  <a:pt x="390017" y="371983"/>
                </a:lnTo>
                <a:lnTo>
                  <a:pt x="384936" y="367029"/>
                </a:lnTo>
                <a:close/>
              </a:path>
              <a:path w="394970" h="394969">
                <a:moveTo>
                  <a:pt x="348996" y="331088"/>
                </a:moveTo>
                <a:lnTo>
                  <a:pt x="340995" y="331088"/>
                </a:lnTo>
                <a:lnTo>
                  <a:pt x="331089" y="340995"/>
                </a:lnTo>
                <a:lnTo>
                  <a:pt x="331089" y="349123"/>
                </a:lnTo>
                <a:lnTo>
                  <a:pt x="340995" y="359028"/>
                </a:lnTo>
                <a:lnTo>
                  <a:pt x="349123" y="359028"/>
                </a:lnTo>
                <a:lnTo>
                  <a:pt x="359028" y="349123"/>
                </a:lnTo>
                <a:lnTo>
                  <a:pt x="359028" y="340995"/>
                </a:lnTo>
                <a:lnTo>
                  <a:pt x="354075" y="336041"/>
                </a:lnTo>
                <a:lnTo>
                  <a:pt x="348996" y="331088"/>
                </a:lnTo>
                <a:close/>
              </a:path>
              <a:path w="394970" h="394969">
                <a:moveTo>
                  <a:pt x="313181" y="295148"/>
                </a:moveTo>
                <a:lnTo>
                  <a:pt x="305053" y="295148"/>
                </a:lnTo>
                <a:lnTo>
                  <a:pt x="295148" y="305053"/>
                </a:lnTo>
                <a:lnTo>
                  <a:pt x="295148" y="313182"/>
                </a:lnTo>
                <a:lnTo>
                  <a:pt x="305053" y="323088"/>
                </a:lnTo>
                <a:lnTo>
                  <a:pt x="313181" y="323088"/>
                </a:lnTo>
                <a:lnTo>
                  <a:pt x="323088" y="313182"/>
                </a:lnTo>
                <a:lnTo>
                  <a:pt x="323088" y="305053"/>
                </a:lnTo>
                <a:lnTo>
                  <a:pt x="313181" y="295148"/>
                </a:lnTo>
                <a:close/>
              </a:path>
              <a:path w="394970" h="394969">
                <a:moveTo>
                  <a:pt x="277241" y="259207"/>
                </a:moveTo>
                <a:lnTo>
                  <a:pt x="269113" y="259207"/>
                </a:lnTo>
                <a:lnTo>
                  <a:pt x="259206" y="269113"/>
                </a:lnTo>
                <a:lnTo>
                  <a:pt x="259206" y="277240"/>
                </a:lnTo>
                <a:lnTo>
                  <a:pt x="269113" y="287147"/>
                </a:lnTo>
                <a:lnTo>
                  <a:pt x="277241" y="287147"/>
                </a:lnTo>
                <a:lnTo>
                  <a:pt x="287147" y="277240"/>
                </a:lnTo>
                <a:lnTo>
                  <a:pt x="287147" y="269113"/>
                </a:lnTo>
                <a:lnTo>
                  <a:pt x="277241" y="259207"/>
                </a:lnTo>
                <a:close/>
              </a:path>
              <a:path w="394970" h="394969">
                <a:moveTo>
                  <a:pt x="241300" y="223265"/>
                </a:moveTo>
                <a:lnTo>
                  <a:pt x="233172" y="223265"/>
                </a:lnTo>
                <a:lnTo>
                  <a:pt x="223266" y="233172"/>
                </a:lnTo>
                <a:lnTo>
                  <a:pt x="223266" y="241300"/>
                </a:lnTo>
                <a:lnTo>
                  <a:pt x="233172" y="251205"/>
                </a:lnTo>
                <a:lnTo>
                  <a:pt x="241300" y="251205"/>
                </a:lnTo>
                <a:lnTo>
                  <a:pt x="251205" y="241300"/>
                </a:lnTo>
                <a:lnTo>
                  <a:pt x="251205" y="233172"/>
                </a:lnTo>
                <a:lnTo>
                  <a:pt x="241300" y="223265"/>
                </a:lnTo>
                <a:close/>
              </a:path>
              <a:path w="394970" h="394969">
                <a:moveTo>
                  <a:pt x="205358" y="187325"/>
                </a:moveTo>
                <a:lnTo>
                  <a:pt x="197230" y="187325"/>
                </a:lnTo>
                <a:lnTo>
                  <a:pt x="187325" y="197230"/>
                </a:lnTo>
                <a:lnTo>
                  <a:pt x="187325" y="205359"/>
                </a:lnTo>
                <a:lnTo>
                  <a:pt x="197230" y="215264"/>
                </a:lnTo>
                <a:lnTo>
                  <a:pt x="205358" y="215264"/>
                </a:lnTo>
                <a:lnTo>
                  <a:pt x="215265" y="205359"/>
                </a:lnTo>
                <a:lnTo>
                  <a:pt x="215265" y="197230"/>
                </a:lnTo>
                <a:lnTo>
                  <a:pt x="205358" y="187325"/>
                </a:lnTo>
                <a:close/>
              </a:path>
              <a:path w="394970" h="394969">
                <a:moveTo>
                  <a:pt x="169418" y="151384"/>
                </a:moveTo>
                <a:lnTo>
                  <a:pt x="161290" y="151384"/>
                </a:lnTo>
                <a:lnTo>
                  <a:pt x="151383" y="161289"/>
                </a:lnTo>
                <a:lnTo>
                  <a:pt x="151383" y="169417"/>
                </a:lnTo>
                <a:lnTo>
                  <a:pt x="161290" y="179324"/>
                </a:lnTo>
                <a:lnTo>
                  <a:pt x="169418" y="179324"/>
                </a:lnTo>
                <a:lnTo>
                  <a:pt x="179324" y="169417"/>
                </a:lnTo>
                <a:lnTo>
                  <a:pt x="179324" y="161289"/>
                </a:lnTo>
                <a:lnTo>
                  <a:pt x="169418" y="151384"/>
                </a:lnTo>
                <a:close/>
              </a:path>
              <a:path w="394970" h="394969">
                <a:moveTo>
                  <a:pt x="133476" y="115442"/>
                </a:moveTo>
                <a:lnTo>
                  <a:pt x="125349" y="115442"/>
                </a:lnTo>
                <a:lnTo>
                  <a:pt x="115443" y="125349"/>
                </a:lnTo>
                <a:lnTo>
                  <a:pt x="115443" y="133476"/>
                </a:lnTo>
                <a:lnTo>
                  <a:pt x="125349" y="143383"/>
                </a:lnTo>
                <a:lnTo>
                  <a:pt x="133476" y="143383"/>
                </a:lnTo>
                <a:lnTo>
                  <a:pt x="143382" y="133476"/>
                </a:lnTo>
                <a:lnTo>
                  <a:pt x="143382" y="125349"/>
                </a:lnTo>
                <a:lnTo>
                  <a:pt x="133476" y="115442"/>
                </a:lnTo>
                <a:close/>
              </a:path>
              <a:path w="394970" h="394969">
                <a:moveTo>
                  <a:pt x="97535" y="79501"/>
                </a:moveTo>
                <a:lnTo>
                  <a:pt x="89407" y="79501"/>
                </a:lnTo>
                <a:lnTo>
                  <a:pt x="79501" y="89408"/>
                </a:lnTo>
                <a:lnTo>
                  <a:pt x="79501" y="97536"/>
                </a:lnTo>
                <a:lnTo>
                  <a:pt x="89407" y="107441"/>
                </a:lnTo>
                <a:lnTo>
                  <a:pt x="97535" y="107441"/>
                </a:lnTo>
                <a:lnTo>
                  <a:pt x="107442" y="97536"/>
                </a:lnTo>
                <a:lnTo>
                  <a:pt x="107442" y="89408"/>
                </a:lnTo>
                <a:lnTo>
                  <a:pt x="97535" y="79501"/>
                </a:lnTo>
                <a:close/>
              </a:path>
              <a:path w="394970" h="394969">
                <a:moveTo>
                  <a:pt x="0" y="0"/>
                </a:moveTo>
                <a:lnTo>
                  <a:pt x="26924" y="80772"/>
                </a:lnTo>
                <a:lnTo>
                  <a:pt x="44830" y="62865"/>
                </a:lnTo>
                <a:lnTo>
                  <a:pt x="43560" y="61595"/>
                </a:lnTo>
                <a:lnTo>
                  <a:pt x="43560" y="53466"/>
                </a:lnTo>
                <a:lnTo>
                  <a:pt x="53467" y="43561"/>
                </a:lnTo>
                <a:lnTo>
                  <a:pt x="64134" y="43561"/>
                </a:lnTo>
                <a:lnTo>
                  <a:pt x="80772" y="26924"/>
                </a:lnTo>
                <a:lnTo>
                  <a:pt x="0" y="0"/>
                </a:lnTo>
                <a:close/>
              </a:path>
              <a:path w="394970" h="394969">
                <a:moveTo>
                  <a:pt x="62865" y="44831"/>
                </a:moveTo>
                <a:lnTo>
                  <a:pt x="44830" y="62865"/>
                </a:lnTo>
                <a:lnTo>
                  <a:pt x="53467" y="71500"/>
                </a:lnTo>
                <a:lnTo>
                  <a:pt x="61595" y="71500"/>
                </a:lnTo>
                <a:lnTo>
                  <a:pt x="71500" y="61595"/>
                </a:lnTo>
                <a:lnTo>
                  <a:pt x="71500" y="53466"/>
                </a:lnTo>
                <a:lnTo>
                  <a:pt x="62865" y="44831"/>
                </a:lnTo>
                <a:close/>
              </a:path>
              <a:path w="394970" h="394969">
                <a:moveTo>
                  <a:pt x="61595" y="43561"/>
                </a:moveTo>
                <a:lnTo>
                  <a:pt x="53467" y="43561"/>
                </a:lnTo>
                <a:lnTo>
                  <a:pt x="43560" y="53466"/>
                </a:lnTo>
                <a:lnTo>
                  <a:pt x="43560" y="61595"/>
                </a:lnTo>
                <a:lnTo>
                  <a:pt x="44830" y="62865"/>
                </a:lnTo>
                <a:lnTo>
                  <a:pt x="62865" y="44831"/>
                </a:lnTo>
                <a:lnTo>
                  <a:pt x="61595" y="43561"/>
                </a:lnTo>
                <a:close/>
              </a:path>
              <a:path w="394970" h="394969">
                <a:moveTo>
                  <a:pt x="64134" y="43561"/>
                </a:moveTo>
                <a:lnTo>
                  <a:pt x="61595" y="43561"/>
                </a:lnTo>
                <a:lnTo>
                  <a:pt x="62865" y="44831"/>
                </a:lnTo>
                <a:lnTo>
                  <a:pt x="64134" y="43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52409" y="2707766"/>
            <a:ext cx="60071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Pri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23305" y="3665819"/>
            <a:ext cx="73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Fax</a:t>
            </a:r>
            <a:endParaRPr 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66800"/>
            <a:ext cx="8686800" cy="5257800"/>
          </a:xfrm>
          <a:custGeom>
            <a:avLst/>
            <a:gdLst/>
            <a:ahLst/>
            <a:cxnLst/>
            <a:rect l="l" t="t" r="r" b="b"/>
            <a:pathLst>
              <a:path w="8686800" h="5257800">
                <a:moveTo>
                  <a:pt x="0" y="5257800"/>
                </a:moveTo>
                <a:lnTo>
                  <a:pt x="8686800" y="5257800"/>
                </a:lnTo>
                <a:lnTo>
                  <a:pt x="8686800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solidFill>
            <a:srgbClr val="FFFF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066800"/>
            <a:ext cx="8686800" cy="5257800"/>
          </a:xfrm>
          <a:custGeom>
            <a:avLst/>
            <a:gdLst/>
            <a:ahLst/>
            <a:cxnLst/>
            <a:rect l="l" t="t" r="r" b="b"/>
            <a:pathLst>
              <a:path w="8686800" h="5257800">
                <a:moveTo>
                  <a:pt x="0" y="5257800"/>
                </a:moveTo>
                <a:lnTo>
                  <a:pt x="8686800" y="5257800"/>
                </a:lnTo>
                <a:lnTo>
                  <a:pt x="8686800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3983" y="4532376"/>
            <a:ext cx="2517648" cy="1603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4495800"/>
            <a:ext cx="2514600" cy="1600200"/>
          </a:xfrm>
          <a:custGeom>
            <a:avLst/>
            <a:gdLst/>
            <a:ahLst/>
            <a:cxnLst/>
            <a:rect l="l" t="t" r="r" b="b"/>
            <a:pathLst>
              <a:path w="2514600" h="1600200">
                <a:moveTo>
                  <a:pt x="0" y="1600200"/>
                </a:moveTo>
                <a:lnTo>
                  <a:pt x="2514600" y="1600200"/>
                </a:lnTo>
                <a:lnTo>
                  <a:pt x="25146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005" y="197445"/>
            <a:ext cx="9156700" cy="568873"/>
          </a:xfrm>
          <a:prstGeom prst="rect">
            <a:avLst/>
          </a:prstGeom>
        </p:spPr>
        <p:txBody>
          <a:bodyPr vert="horz" wrap="square" lIns="0" tIns="75691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Output</a:t>
            </a:r>
            <a:r>
              <a:rPr sz="3200" spc="-75" dirty="0"/>
              <a:t> </a:t>
            </a:r>
            <a:r>
              <a:rPr sz="3200" dirty="0"/>
              <a:t>Determination</a:t>
            </a:r>
          </a:p>
        </p:txBody>
      </p:sp>
      <p:sp>
        <p:nvSpPr>
          <p:cNvPr id="7" name="object 7"/>
          <p:cNvSpPr/>
          <p:nvPr/>
        </p:nvSpPr>
        <p:spPr>
          <a:xfrm>
            <a:off x="353568" y="1091183"/>
            <a:ext cx="2136648" cy="2441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384" y="1191767"/>
            <a:ext cx="2136648" cy="2441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" y="1143000"/>
            <a:ext cx="2133600" cy="2438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6767" y="1395983"/>
            <a:ext cx="1298447" cy="1908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8583" y="1496567"/>
            <a:ext cx="1298447" cy="1908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4200" y="1447800"/>
            <a:ext cx="1295400" cy="1905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10784" y="1331975"/>
            <a:ext cx="3355848" cy="1984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1367" y="1408175"/>
            <a:ext cx="3355847" cy="19842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2600" y="1371600"/>
            <a:ext cx="3352800" cy="660400"/>
          </a:xfrm>
          <a:custGeom>
            <a:avLst/>
            <a:gdLst/>
            <a:ahLst/>
            <a:cxnLst/>
            <a:rect l="l" t="t" r="r" b="b"/>
            <a:pathLst>
              <a:path w="3352800" h="660400">
                <a:moveTo>
                  <a:pt x="0" y="660400"/>
                </a:moveTo>
                <a:lnTo>
                  <a:pt x="3352800" y="660400"/>
                </a:lnTo>
                <a:lnTo>
                  <a:pt x="3352800" y="0"/>
                </a:lnTo>
                <a:lnTo>
                  <a:pt x="0" y="0"/>
                </a:lnTo>
                <a:lnTo>
                  <a:pt x="0" y="6604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86984" y="2029967"/>
            <a:ext cx="3355848" cy="13243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35167" y="2029967"/>
            <a:ext cx="3355847" cy="13243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2600" y="2032000"/>
            <a:ext cx="3352800" cy="1320800"/>
          </a:xfrm>
          <a:custGeom>
            <a:avLst/>
            <a:gdLst/>
            <a:ahLst/>
            <a:cxnLst/>
            <a:rect l="l" t="t" r="r" b="b"/>
            <a:pathLst>
              <a:path w="3352800" h="1320800">
                <a:moveTo>
                  <a:pt x="0" y="1320800"/>
                </a:moveTo>
                <a:lnTo>
                  <a:pt x="3352800" y="1320800"/>
                </a:lnTo>
                <a:lnTo>
                  <a:pt x="3352800" y="0"/>
                </a:lnTo>
                <a:lnTo>
                  <a:pt x="0" y="0"/>
                </a:lnTo>
                <a:lnTo>
                  <a:pt x="0" y="132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97167" y="3541776"/>
            <a:ext cx="1908047" cy="6126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48984" y="3617976"/>
            <a:ext cx="1908048" cy="6126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4600" y="3676650"/>
            <a:ext cx="1905000" cy="514350"/>
          </a:xfrm>
          <a:custGeom>
            <a:avLst/>
            <a:gdLst/>
            <a:ahLst/>
            <a:cxnLst/>
            <a:rect l="l" t="t" r="r" b="b"/>
            <a:pathLst>
              <a:path w="1905000" h="514350">
                <a:moveTo>
                  <a:pt x="1905000" y="79756"/>
                </a:moveTo>
                <a:lnTo>
                  <a:pt x="0" y="79756"/>
                </a:lnTo>
                <a:lnTo>
                  <a:pt x="952500" y="514350"/>
                </a:lnTo>
                <a:lnTo>
                  <a:pt x="1905000" y="79756"/>
                </a:lnTo>
                <a:close/>
              </a:path>
              <a:path w="1905000" h="514350">
                <a:moveTo>
                  <a:pt x="1471802" y="0"/>
                </a:moveTo>
                <a:lnTo>
                  <a:pt x="433197" y="0"/>
                </a:lnTo>
                <a:lnTo>
                  <a:pt x="433197" y="79756"/>
                </a:lnTo>
                <a:lnTo>
                  <a:pt x="1471802" y="79756"/>
                </a:lnTo>
                <a:lnTo>
                  <a:pt x="1471802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57796" y="3638550"/>
            <a:ext cx="1038860" cy="0"/>
          </a:xfrm>
          <a:custGeom>
            <a:avLst/>
            <a:gdLst/>
            <a:ahLst/>
            <a:cxnLst/>
            <a:rect l="l" t="t" r="r" b="b"/>
            <a:pathLst>
              <a:path w="1038859">
                <a:moveTo>
                  <a:pt x="0" y="0"/>
                </a:moveTo>
                <a:lnTo>
                  <a:pt x="1038580" y="0"/>
                </a:lnTo>
              </a:path>
            </a:pathLst>
          </a:custGeom>
          <a:ln w="38100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57796" y="3590925"/>
            <a:ext cx="1038860" cy="0"/>
          </a:xfrm>
          <a:custGeom>
            <a:avLst/>
            <a:gdLst/>
            <a:ahLst/>
            <a:cxnLst/>
            <a:rect l="l" t="t" r="r" b="b"/>
            <a:pathLst>
              <a:path w="1038859">
                <a:moveTo>
                  <a:pt x="0" y="0"/>
                </a:moveTo>
                <a:lnTo>
                  <a:pt x="1038580" y="0"/>
                </a:lnTo>
              </a:path>
            </a:pathLst>
          </a:custGeom>
          <a:ln w="19050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5271" y="4373879"/>
            <a:ext cx="3064764" cy="17678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57088" y="4450079"/>
            <a:ext cx="3063240" cy="17678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38800" y="4419600"/>
            <a:ext cx="3048000" cy="1752600"/>
          </a:xfrm>
          <a:custGeom>
            <a:avLst/>
            <a:gdLst/>
            <a:ahLst/>
            <a:cxnLst/>
            <a:rect l="l" t="t" r="r" b="b"/>
            <a:pathLst>
              <a:path w="3048000" h="1752600">
                <a:moveTo>
                  <a:pt x="3048000" y="0"/>
                </a:moveTo>
                <a:lnTo>
                  <a:pt x="469646" y="0"/>
                </a:lnTo>
                <a:lnTo>
                  <a:pt x="0" y="469645"/>
                </a:lnTo>
                <a:lnTo>
                  <a:pt x="0" y="1752600"/>
                </a:lnTo>
                <a:lnTo>
                  <a:pt x="3048000" y="1752600"/>
                </a:lnTo>
                <a:lnTo>
                  <a:pt x="304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38800" y="4419600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469646" y="0"/>
                </a:moveTo>
                <a:lnTo>
                  <a:pt x="0" y="469645"/>
                </a:lnTo>
                <a:lnTo>
                  <a:pt x="375665" y="375666"/>
                </a:lnTo>
                <a:lnTo>
                  <a:pt x="46964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38800" y="4419600"/>
            <a:ext cx="3048000" cy="1752600"/>
          </a:xfrm>
          <a:custGeom>
            <a:avLst/>
            <a:gdLst/>
            <a:ahLst/>
            <a:cxnLst/>
            <a:rect l="l" t="t" r="r" b="b"/>
            <a:pathLst>
              <a:path w="3048000" h="1752600">
                <a:moveTo>
                  <a:pt x="469646" y="0"/>
                </a:moveTo>
                <a:lnTo>
                  <a:pt x="375665" y="375666"/>
                </a:lnTo>
                <a:lnTo>
                  <a:pt x="0" y="469645"/>
                </a:lnTo>
                <a:lnTo>
                  <a:pt x="469646" y="0"/>
                </a:lnTo>
                <a:lnTo>
                  <a:pt x="3048000" y="0"/>
                </a:lnTo>
                <a:lnTo>
                  <a:pt x="3048000" y="1752600"/>
                </a:lnTo>
                <a:lnTo>
                  <a:pt x="0" y="1752600"/>
                </a:lnTo>
                <a:lnTo>
                  <a:pt x="0" y="469645"/>
                </a:lnTo>
              </a:path>
            </a:pathLst>
          </a:custGeom>
          <a:ln w="12700">
            <a:solidFill>
              <a:srgbClr val="00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7680" y="2011679"/>
            <a:ext cx="1996439" cy="15392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1981200"/>
            <a:ext cx="1981200" cy="1524000"/>
          </a:xfrm>
          <a:custGeom>
            <a:avLst/>
            <a:gdLst/>
            <a:ahLst/>
            <a:cxnLst/>
            <a:rect l="l" t="t" r="r" b="b"/>
            <a:pathLst>
              <a:path w="1981200" h="1524000">
                <a:moveTo>
                  <a:pt x="0" y="1524000"/>
                </a:moveTo>
                <a:lnTo>
                  <a:pt x="1981200" y="1524000"/>
                </a:lnTo>
                <a:lnTo>
                  <a:pt x="19812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7680" y="1249680"/>
            <a:ext cx="1996439" cy="5486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7200" y="1219200"/>
            <a:ext cx="1981200" cy="533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00" y="1219200"/>
            <a:ext cx="1981200" cy="533400"/>
          </a:xfrm>
          <a:custGeom>
            <a:avLst/>
            <a:gdLst/>
            <a:ahLst/>
            <a:cxnLst/>
            <a:rect l="l" t="t" r="r" b="b"/>
            <a:pathLst>
              <a:path w="1981200" h="533400">
                <a:moveTo>
                  <a:pt x="0" y="88900"/>
                </a:moveTo>
                <a:lnTo>
                  <a:pt x="6986" y="54274"/>
                </a:lnTo>
                <a:lnTo>
                  <a:pt x="26038" y="26019"/>
                </a:lnTo>
                <a:lnTo>
                  <a:pt x="54296" y="6979"/>
                </a:lnTo>
                <a:lnTo>
                  <a:pt x="88900" y="0"/>
                </a:lnTo>
                <a:lnTo>
                  <a:pt x="1892300" y="0"/>
                </a:lnTo>
                <a:lnTo>
                  <a:pt x="1926925" y="6979"/>
                </a:lnTo>
                <a:lnTo>
                  <a:pt x="1955180" y="26019"/>
                </a:lnTo>
                <a:lnTo>
                  <a:pt x="1974220" y="54274"/>
                </a:lnTo>
                <a:lnTo>
                  <a:pt x="1981200" y="88900"/>
                </a:lnTo>
                <a:lnTo>
                  <a:pt x="1981200" y="444500"/>
                </a:lnTo>
                <a:lnTo>
                  <a:pt x="1974220" y="479125"/>
                </a:lnTo>
                <a:lnTo>
                  <a:pt x="1955180" y="507380"/>
                </a:lnTo>
                <a:lnTo>
                  <a:pt x="1926925" y="526420"/>
                </a:lnTo>
                <a:lnTo>
                  <a:pt x="1892300" y="533400"/>
                </a:lnTo>
                <a:lnTo>
                  <a:pt x="88900" y="533400"/>
                </a:lnTo>
                <a:lnTo>
                  <a:pt x="54296" y="526420"/>
                </a:lnTo>
                <a:lnTo>
                  <a:pt x="26038" y="507380"/>
                </a:lnTo>
                <a:lnTo>
                  <a:pt x="6986" y="479125"/>
                </a:lnTo>
                <a:lnTo>
                  <a:pt x="0" y="444500"/>
                </a:lnTo>
                <a:lnTo>
                  <a:pt x="0" y="889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98700" y="1334165"/>
            <a:ext cx="181567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spc="-10" dirty="0" smtClean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600" b="1" spc="-10" dirty="0" smtClean="0">
                <a:solidFill>
                  <a:schemeClr val="bg1"/>
                </a:solidFill>
                <a:latin typeface="Arial"/>
                <a:cs typeface="Arial"/>
              </a:rPr>
              <a:t>utput</a:t>
            </a:r>
            <a:r>
              <a:rPr sz="1600" b="1" spc="-2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chemeClr val="bg1"/>
                </a:solidFill>
                <a:latin typeface="Arial"/>
                <a:cs typeface="Arial"/>
              </a:rPr>
              <a:t>Masterdata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7200" y="1981200"/>
            <a:ext cx="1981200" cy="1524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06730">
              <a:lnSpc>
                <a:spcPct val="100000"/>
              </a:lnSpc>
              <a:spcBef>
                <a:spcPts val="275"/>
              </a:spcBef>
            </a:pPr>
            <a:r>
              <a:rPr sz="1200" b="1" spc="-5" dirty="0">
                <a:solidFill>
                  <a:srgbClr val="003399"/>
                </a:solidFill>
                <a:latin typeface="Arial"/>
                <a:cs typeface="Arial"/>
              </a:rPr>
              <a:t>Output </a:t>
            </a:r>
            <a:r>
              <a:rPr sz="1200" b="1" spc="-10" dirty="0">
                <a:solidFill>
                  <a:srgbClr val="003399"/>
                </a:solidFill>
                <a:latin typeface="Arial"/>
                <a:cs typeface="Arial"/>
              </a:rPr>
              <a:t>type</a:t>
            </a:r>
            <a:r>
              <a:rPr sz="1200" b="1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61290" marR="625475">
              <a:lnSpc>
                <a:spcPct val="150000"/>
              </a:lnSpc>
            </a:pPr>
            <a:r>
              <a:rPr sz="1200" b="1" dirty="0">
                <a:latin typeface="Arial"/>
                <a:cs typeface="Arial"/>
              </a:rPr>
              <a:t>Partner</a:t>
            </a:r>
            <a:r>
              <a:rPr sz="1200" b="1" spc="-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function  </a:t>
            </a:r>
            <a:r>
              <a:rPr sz="1200" b="1" spc="-10" dirty="0">
                <a:latin typeface="Arial"/>
                <a:cs typeface="Arial"/>
              </a:rPr>
              <a:t>Transmission  </a:t>
            </a:r>
            <a:r>
              <a:rPr sz="1200" b="1" spc="-5" dirty="0">
                <a:latin typeface="Arial"/>
                <a:cs typeface="Arial"/>
              </a:rPr>
              <a:t>Medium  </a:t>
            </a:r>
            <a:r>
              <a:rPr sz="1200" b="1" dirty="0">
                <a:latin typeface="Arial"/>
                <a:cs typeface="Arial"/>
              </a:rPr>
              <a:t>Language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43400" y="1371600"/>
            <a:ext cx="533400" cy="2057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355975" y="2142871"/>
            <a:ext cx="6877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55975" y="2386965"/>
            <a:ext cx="13874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ermi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55975" y="2630804"/>
            <a:ext cx="10280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Proce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42228" y="1488694"/>
            <a:ext cx="112903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Sales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order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562600" y="2032000"/>
            <a:ext cx="3352800" cy="50800"/>
          </a:xfrm>
          <a:custGeom>
            <a:avLst/>
            <a:gdLst/>
            <a:ahLst/>
            <a:cxnLst/>
            <a:rect l="l" t="t" r="r" b="b"/>
            <a:pathLst>
              <a:path w="3352800" h="50800">
                <a:moveTo>
                  <a:pt x="0" y="50800"/>
                </a:moveTo>
                <a:lnTo>
                  <a:pt x="3352800" y="50800"/>
                </a:lnTo>
                <a:lnTo>
                  <a:pt x="335280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47028" y="2014860"/>
            <a:ext cx="2570480" cy="107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5900"/>
              </a:lnSpc>
              <a:tabLst>
                <a:tab pos="1176655" algn="l"/>
              </a:tabLst>
            </a:pPr>
            <a:r>
              <a:rPr sz="1200" b="1" spc="-5" dirty="0">
                <a:solidFill>
                  <a:srgbClr val="003399"/>
                </a:solidFill>
                <a:latin typeface="Arial"/>
                <a:cs typeface="Arial"/>
              </a:rPr>
              <a:t>Output</a:t>
            </a:r>
            <a:r>
              <a:rPr sz="1200" b="1" spc="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3399"/>
                </a:solidFill>
                <a:latin typeface="Arial"/>
                <a:cs typeface="Arial"/>
              </a:rPr>
              <a:t>type</a:t>
            </a:r>
            <a:r>
              <a:rPr sz="1200" b="1" spc="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3399"/>
                </a:solidFill>
                <a:latin typeface="Arial"/>
                <a:cs typeface="Arial"/>
              </a:rPr>
              <a:t>:	</a:t>
            </a:r>
            <a:r>
              <a:rPr sz="1200" b="1" dirty="0">
                <a:latin typeface="Arial"/>
                <a:cs typeface="Arial"/>
              </a:rPr>
              <a:t>Order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confirmation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003399"/>
                </a:solidFill>
                <a:latin typeface="Arial"/>
                <a:cs typeface="Arial"/>
              </a:rPr>
              <a:t>Trans </a:t>
            </a:r>
            <a:r>
              <a:rPr sz="1200" b="1" dirty="0">
                <a:solidFill>
                  <a:srgbClr val="003399"/>
                </a:solidFill>
                <a:latin typeface="Arial"/>
                <a:cs typeface="Arial"/>
              </a:rPr>
              <a:t>medium : </a:t>
            </a:r>
            <a:r>
              <a:rPr sz="1200" b="1" dirty="0">
                <a:latin typeface="Arial"/>
                <a:cs typeface="Arial"/>
              </a:rPr>
              <a:t>Print </a:t>
            </a:r>
            <a:r>
              <a:rPr sz="1200" b="1" spc="-5" dirty="0">
                <a:latin typeface="Arial"/>
                <a:cs typeface="Arial"/>
              </a:rPr>
              <a:t>output  </a:t>
            </a:r>
            <a:r>
              <a:rPr sz="1200" b="1" spc="-5" dirty="0">
                <a:solidFill>
                  <a:srgbClr val="003399"/>
                </a:solidFill>
                <a:latin typeface="Arial"/>
                <a:cs typeface="Arial"/>
              </a:rPr>
              <a:t>Partner func </a:t>
            </a:r>
            <a:r>
              <a:rPr sz="1200" b="1" dirty="0">
                <a:solidFill>
                  <a:srgbClr val="003399"/>
                </a:solidFill>
                <a:latin typeface="Arial"/>
                <a:cs typeface="Arial"/>
              </a:rPr>
              <a:t>:  </a:t>
            </a:r>
            <a:r>
              <a:rPr sz="1200" b="1" spc="-25" dirty="0">
                <a:latin typeface="Arial"/>
                <a:cs typeface="Arial"/>
              </a:rPr>
              <a:t>AG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3000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b="1" dirty="0">
                <a:solidFill>
                  <a:srgbClr val="003399"/>
                </a:solidFill>
                <a:latin typeface="Arial"/>
                <a:cs typeface="Arial"/>
              </a:rPr>
              <a:t>Language :</a:t>
            </a:r>
            <a:r>
              <a:rPr sz="1200" b="1" spc="229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48600" y="1371600"/>
            <a:ext cx="1066800" cy="53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48600" y="1371600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>
                <a:moveTo>
                  <a:pt x="0" y="533400"/>
                </a:moveTo>
                <a:lnTo>
                  <a:pt x="1066800" y="533400"/>
                </a:lnTo>
                <a:lnTo>
                  <a:pt x="10668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035800" y="3698367"/>
            <a:ext cx="5594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P</a:t>
            </a: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77000" y="4495800"/>
            <a:ext cx="2133600" cy="609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1355"/>
              </a:lnSpc>
            </a:pPr>
            <a:r>
              <a:rPr sz="1400" b="1" u="heavy" dirty="0">
                <a:latin typeface="Arial"/>
                <a:cs typeface="Arial"/>
              </a:rPr>
              <a:t>Order</a:t>
            </a:r>
            <a:r>
              <a:rPr sz="1400" b="1" u="heavy" spc="-80" dirty="0">
                <a:latin typeface="Arial"/>
                <a:cs typeface="Arial"/>
              </a:rPr>
              <a:t> </a:t>
            </a:r>
            <a:r>
              <a:rPr sz="1400" b="1" u="heavy" spc="-5" dirty="0">
                <a:latin typeface="Arial"/>
                <a:cs typeface="Arial"/>
              </a:rPr>
              <a:t>confirmation</a:t>
            </a:r>
            <a:endParaRPr sz="1400">
              <a:latin typeface="Arial"/>
              <a:cs typeface="Arial"/>
            </a:endParaRPr>
          </a:p>
          <a:p>
            <a:pPr marL="161925">
              <a:lnSpc>
                <a:spcPct val="100000"/>
              </a:lnSpc>
              <a:spcBef>
                <a:spcPts val="720"/>
              </a:spcBef>
            </a:pPr>
            <a:r>
              <a:rPr sz="1400" b="1" spc="-5" dirty="0">
                <a:latin typeface="Arial"/>
                <a:cs typeface="Arial"/>
              </a:rPr>
              <a:t>Customer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3000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85918" y="5527750"/>
            <a:ext cx="3321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Q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70828" y="5130876"/>
            <a:ext cx="1605915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3000"/>
              </a:lnSpc>
              <a:tabLst>
                <a:tab pos="916940" algn="l"/>
              </a:tabLst>
            </a:pPr>
            <a:r>
              <a:rPr sz="1400" b="1" spc="-15" dirty="0">
                <a:latin typeface="Arial"/>
                <a:cs typeface="Arial"/>
              </a:rPr>
              <a:t>We </a:t>
            </a:r>
            <a:r>
              <a:rPr sz="1400" b="1" spc="5" dirty="0">
                <a:latin typeface="Arial"/>
                <a:cs typeface="Arial"/>
              </a:rPr>
              <a:t>will </a:t>
            </a:r>
            <a:r>
              <a:rPr sz="1400" b="1" spc="-5" dirty="0">
                <a:latin typeface="Arial"/>
                <a:cs typeface="Arial"/>
              </a:rPr>
              <a:t>deliver  </a:t>
            </a:r>
            <a:r>
              <a:rPr sz="1400" b="1" dirty="0">
                <a:latin typeface="Arial"/>
                <a:cs typeface="Arial"/>
              </a:rPr>
              <a:t>Item	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ater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720"/>
              </a:spcBef>
              <a:tabLst>
                <a:tab pos="922655" algn="l"/>
              </a:tabLst>
            </a:pPr>
            <a:r>
              <a:rPr sz="1400" b="1" dirty="0">
                <a:latin typeface="Arial"/>
                <a:cs typeface="Arial"/>
              </a:rPr>
              <a:t>1	</a:t>
            </a:r>
            <a:r>
              <a:rPr sz="1400" b="1" spc="5" dirty="0">
                <a:latin typeface="Arial"/>
                <a:cs typeface="Arial"/>
              </a:rPr>
              <a:t>Mat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20929" y="5832550"/>
            <a:ext cx="3232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100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638800" y="57912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38783" y="4837176"/>
            <a:ext cx="1831848" cy="122224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14400" y="4800600"/>
            <a:ext cx="1828800" cy="12192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09600" y="4495800"/>
            <a:ext cx="2514600" cy="16002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latin typeface="Arial"/>
                <a:cs typeface="Arial"/>
              </a:rPr>
              <a:t>Customer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Printer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630167" y="5065776"/>
            <a:ext cx="1298448" cy="68884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81984" y="5141976"/>
            <a:ext cx="1298448" cy="6888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57600" y="5105400"/>
            <a:ext cx="1093470" cy="685800"/>
          </a:xfrm>
          <a:custGeom>
            <a:avLst/>
            <a:gdLst/>
            <a:ahLst/>
            <a:cxnLst/>
            <a:rect l="l" t="t" r="r" b="b"/>
            <a:pathLst>
              <a:path w="1093470" h="685800">
                <a:moveTo>
                  <a:pt x="923544" y="0"/>
                </a:moveTo>
                <a:lnTo>
                  <a:pt x="0" y="342900"/>
                </a:lnTo>
                <a:lnTo>
                  <a:pt x="923544" y="685800"/>
                </a:lnTo>
                <a:lnTo>
                  <a:pt x="923544" y="529844"/>
                </a:lnTo>
                <a:lnTo>
                  <a:pt x="1092962" y="529844"/>
                </a:lnTo>
                <a:lnTo>
                  <a:pt x="1092962" y="155956"/>
                </a:lnTo>
                <a:lnTo>
                  <a:pt x="923544" y="155956"/>
                </a:lnTo>
                <a:lnTo>
                  <a:pt x="92354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91075" y="5261355"/>
            <a:ext cx="81280" cy="374015"/>
          </a:xfrm>
          <a:custGeom>
            <a:avLst/>
            <a:gdLst/>
            <a:ahLst/>
            <a:cxnLst/>
            <a:rect l="l" t="t" r="r" b="b"/>
            <a:pathLst>
              <a:path w="81279" h="374014">
                <a:moveTo>
                  <a:pt x="0" y="373888"/>
                </a:moveTo>
                <a:lnTo>
                  <a:pt x="80962" y="373888"/>
                </a:lnTo>
                <a:lnTo>
                  <a:pt x="80962" y="0"/>
                </a:lnTo>
                <a:lnTo>
                  <a:pt x="0" y="0"/>
                </a:lnTo>
                <a:lnTo>
                  <a:pt x="0" y="373888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32727" y="5261355"/>
            <a:ext cx="0" cy="374015"/>
          </a:xfrm>
          <a:custGeom>
            <a:avLst/>
            <a:gdLst/>
            <a:ahLst/>
            <a:cxnLst/>
            <a:rect l="l" t="t" r="r" b="b"/>
            <a:pathLst>
              <a:path h="374014">
                <a:moveTo>
                  <a:pt x="0" y="0"/>
                </a:moveTo>
                <a:lnTo>
                  <a:pt x="0" y="373888"/>
                </a:lnTo>
              </a:path>
            </a:pathLst>
          </a:custGeom>
          <a:ln w="40481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Output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Delivery &amp; </a:t>
            </a:r>
            <a:r>
              <a:rPr sz="1600" spc="-10" dirty="0">
                <a:latin typeface="Arial"/>
                <a:cs typeface="Arial"/>
              </a:rPr>
              <a:t>Transportation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Scheduling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870" rIns="0" bIns="0" rtlCol="0">
            <a:spAutoFit/>
          </a:bodyPr>
          <a:lstStyle/>
          <a:p>
            <a:pPr marL="1283970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Incompletion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b="1" spc="-35" dirty="0">
                <a:latin typeface="Arial"/>
                <a:cs typeface="Arial"/>
              </a:rPr>
              <a:t>Text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30605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Account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/>
              <a:t>-Concept</a:t>
            </a:r>
            <a:endParaRPr sz="3200" dirty="0"/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1371600"/>
            <a:ext cx="0" cy="52578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04076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426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Partner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166" y="153825"/>
            <a:ext cx="9156700" cy="568873"/>
          </a:xfrm>
          <a:prstGeom prst="rect">
            <a:avLst/>
          </a:prstGeom>
        </p:spPr>
        <p:txBody>
          <a:bodyPr vert="horz" wrap="square" lIns="0" tIns="756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Texts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041400"/>
            <a:ext cx="3975100" cy="1930400"/>
          </a:xfrm>
          <a:custGeom>
            <a:avLst/>
            <a:gdLst/>
            <a:ahLst/>
            <a:cxnLst/>
            <a:rect l="l" t="t" r="r" b="b"/>
            <a:pathLst>
              <a:path w="3975100" h="1930400">
                <a:moveTo>
                  <a:pt x="0" y="1930400"/>
                </a:moveTo>
                <a:lnTo>
                  <a:pt x="3975100" y="1930400"/>
                </a:lnTo>
                <a:lnTo>
                  <a:pt x="3975100" y="0"/>
                </a:lnTo>
                <a:lnTo>
                  <a:pt x="0" y="0"/>
                </a:lnTo>
                <a:lnTo>
                  <a:pt x="0" y="193040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041400"/>
            <a:ext cx="3975100" cy="1930400"/>
          </a:xfrm>
          <a:custGeom>
            <a:avLst/>
            <a:gdLst/>
            <a:ahLst/>
            <a:cxnLst/>
            <a:rect l="l" t="t" r="r" b="b"/>
            <a:pathLst>
              <a:path w="3975100" h="1930400">
                <a:moveTo>
                  <a:pt x="0" y="1930400"/>
                </a:moveTo>
                <a:lnTo>
                  <a:pt x="3975100" y="1930400"/>
                </a:lnTo>
                <a:lnTo>
                  <a:pt x="3975100" y="0"/>
                </a:lnTo>
                <a:lnTo>
                  <a:pt x="0" y="0"/>
                </a:lnTo>
                <a:lnTo>
                  <a:pt x="0" y="1930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4800" y="1689100"/>
            <a:ext cx="1193800" cy="9017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980"/>
              </a:spcBef>
            </a:pPr>
            <a:r>
              <a:rPr sz="2400" dirty="0">
                <a:latin typeface="Times New Roman"/>
                <a:cs typeface="Times New Roman"/>
              </a:rPr>
              <a:t>Master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1689100"/>
            <a:ext cx="1193800" cy="901700"/>
          </a:xfrm>
          <a:custGeom>
            <a:avLst/>
            <a:gdLst/>
            <a:ahLst/>
            <a:cxnLst/>
            <a:rect l="l" t="t" r="r" b="b"/>
            <a:pathLst>
              <a:path w="1193800" h="901700">
                <a:moveTo>
                  <a:pt x="0" y="901700"/>
                </a:moveTo>
                <a:lnTo>
                  <a:pt x="1193800" y="901700"/>
                </a:lnTo>
                <a:lnTo>
                  <a:pt x="1193800" y="0"/>
                </a:lnTo>
                <a:lnTo>
                  <a:pt x="0" y="0"/>
                </a:lnTo>
                <a:lnTo>
                  <a:pt x="0" y="901700"/>
                </a:lnTo>
                <a:close/>
              </a:path>
            </a:pathLst>
          </a:custGeom>
          <a:solidFill>
            <a:srgbClr val="FFF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1689100"/>
            <a:ext cx="1193800" cy="901700"/>
          </a:xfrm>
          <a:custGeom>
            <a:avLst/>
            <a:gdLst/>
            <a:ahLst/>
            <a:cxnLst/>
            <a:rect l="l" t="t" r="r" b="b"/>
            <a:pathLst>
              <a:path w="1193800" h="901700">
                <a:moveTo>
                  <a:pt x="0" y="901700"/>
                </a:moveTo>
                <a:lnTo>
                  <a:pt x="1193800" y="901700"/>
                </a:lnTo>
                <a:lnTo>
                  <a:pt x="1193800" y="0"/>
                </a:lnTo>
                <a:lnTo>
                  <a:pt x="0" y="0"/>
                </a:lnTo>
                <a:lnTo>
                  <a:pt x="0" y="901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9501" y="1861439"/>
            <a:ext cx="1245870" cy="73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 marR="43815" algn="ctr">
              <a:lnSpc>
                <a:spcPct val="100000"/>
              </a:lnSpc>
            </a:pPr>
            <a:r>
              <a:rPr sz="1200" b="1" u="heavy" spc="-5" dirty="0">
                <a:latin typeface="Times New Roman"/>
                <a:cs typeface="Times New Roman"/>
              </a:rPr>
              <a:t>Customer</a:t>
            </a:r>
            <a:r>
              <a:rPr sz="1200" b="1" u="heavy" spc="-90" dirty="0">
                <a:latin typeface="Times New Roman"/>
                <a:cs typeface="Times New Roman"/>
              </a:rPr>
              <a:t> </a:t>
            </a:r>
            <a:r>
              <a:rPr sz="1200" b="1" u="heavy" spc="-5" dirty="0">
                <a:latin typeface="Times New Roman"/>
                <a:cs typeface="Times New Roman"/>
              </a:rPr>
              <a:t>Master  </a:t>
            </a:r>
            <a:r>
              <a:rPr sz="1200" spc="-5" dirty="0">
                <a:latin typeface="Times New Roman"/>
                <a:cs typeface="Times New Roman"/>
              </a:rPr>
              <a:t>Central </a:t>
            </a:r>
            <a:r>
              <a:rPr sz="1200" spc="-20" dirty="0">
                <a:latin typeface="Times New Roman"/>
                <a:cs typeface="Times New Roman"/>
              </a:rPr>
              <a:t>Texts  </a:t>
            </a:r>
            <a:r>
              <a:rPr sz="1200" spc="-5" dirty="0">
                <a:latin typeface="Times New Roman"/>
                <a:cs typeface="Times New Roman"/>
              </a:rPr>
              <a:t>S&amp;D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texts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435"/>
              </a:lnSpc>
            </a:pPr>
            <a:r>
              <a:rPr sz="1200" spc="-5" dirty="0">
                <a:latin typeface="Times New Roman"/>
                <a:cs typeface="Times New Roman"/>
              </a:rPr>
              <a:t>Contact person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4800" y="1689100"/>
            <a:ext cx="1193800" cy="901700"/>
          </a:xfrm>
          <a:prstGeom prst="rect">
            <a:avLst/>
          </a:prstGeom>
          <a:solidFill>
            <a:srgbClr val="FFFFD4"/>
          </a:solidFill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57810" marR="45720" indent="-201930">
              <a:lnSpc>
                <a:spcPct val="100000"/>
              </a:lnSpc>
            </a:pPr>
            <a:r>
              <a:rPr sz="1200" b="1" u="heavy" spc="-5" dirty="0">
                <a:latin typeface="Times New Roman"/>
                <a:cs typeface="Times New Roman"/>
              </a:rPr>
              <a:t>Material Master  </a:t>
            </a:r>
            <a:r>
              <a:rPr sz="1200" spc="-5" dirty="0">
                <a:latin typeface="Times New Roman"/>
                <a:cs typeface="Times New Roman"/>
              </a:rPr>
              <a:t>Basic </a:t>
            </a:r>
            <a:r>
              <a:rPr sz="1200" dirty="0">
                <a:latin typeface="Times New Roman"/>
                <a:cs typeface="Times New Roman"/>
              </a:rPr>
              <a:t>texts  </a:t>
            </a:r>
            <a:r>
              <a:rPr sz="1200" spc="-5" dirty="0">
                <a:latin typeface="Times New Roman"/>
                <a:cs typeface="Times New Roman"/>
              </a:rPr>
              <a:t>Sales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endParaRPr sz="1200">
              <a:latin typeface="Times New Roman"/>
              <a:cs typeface="Times New Roman"/>
            </a:endParaRPr>
          </a:p>
          <a:p>
            <a:pPr marL="341630">
              <a:lnSpc>
                <a:spcPts val="1375"/>
              </a:lnSpc>
            </a:pPr>
            <a:r>
              <a:rPr sz="1200" spc="-5" dirty="0">
                <a:latin typeface="Times New Roman"/>
                <a:cs typeface="Times New Roman"/>
              </a:rPr>
              <a:t>PO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Text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70200" y="1689100"/>
            <a:ext cx="1193800" cy="901700"/>
          </a:xfrm>
          <a:custGeom>
            <a:avLst/>
            <a:gdLst/>
            <a:ahLst/>
            <a:cxnLst/>
            <a:rect l="l" t="t" r="r" b="b"/>
            <a:pathLst>
              <a:path w="1193800" h="901700">
                <a:moveTo>
                  <a:pt x="0" y="901700"/>
                </a:moveTo>
                <a:lnTo>
                  <a:pt x="1193800" y="901700"/>
                </a:lnTo>
                <a:lnTo>
                  <a:pt x="1193800" y="0"/>
                </a:lnTo>
                <a:lnTo>
                  <a:pt x="0" y="0"/>
                </a:lnTo>
                <a:lnTo>
                  <a:pt x="0" y="901700"/>
                </a:lnTo>
                <a:close/>
              </a:path>
            </a:pathLst>
          </a:custGeom>
          <a:solidFill>
            <a:srgbClr val="FFF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70200" y="1689100"/>
            <a:ext cx="1193800" cy="901700"/>
          </a:xfrm>
          <a:custGeom>
            <a:avLst/>
            <a:gdLst/>
            <a:ahLst/>
            <a:cxnLst/>
            <a:rect l="l" t="t" r="r" b="b"/>
            <a:pathLst>
              <a:path w="1193800" h="901700">
                <a:moveTo>
                  <a:pt x="0" y="901700"/>
                </a:moveTo>
                <a:lnTo>
                  <a:pt x="1193800" y="901700"/>
                </a:lnTo>
                <a:lnTo>
                  <a:pt x="1193800" y="0"/>
                </a:lnTo>
                <a:lnTo>
                  <a:pt x="0" y="0"/>
                </a:lnTo>
                <a:lnTo>
                  <a:pt x="0" y="901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5114" y="2037842"/>
            <a:ext cx="1285240" cy="0"/>
          </a:xfrm>
          <a:custGeom>
            <a:avLst/>
            <a:gdLst/>
            <a:ahLst/>
            <a:cxnLst/>
            <a:rect l="l" t="t" r="r" b="b"/>
            <a:pathLst>
              <a:path w="1285239">
                <a:moveTo>
                  <a:pt x="0" y="0"/>
                </a:moveTo>
                <a:lnTo>
                  <a:pt x="128473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25495" y="1861439"/>
            <a:ext cx="1241425" cy="54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Customer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Material</a:t>
            </a:r>
            <a:endParaRPr sz="120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</a:pPr>
            <a:r>
              <a:rPr sz="1200" u="heavy" spc="-300" dirty="0">
                <a:latin typeface="Times New Roman"/>
                <a:cs typeface="Times New Roman"/>
              </a:rPr>
              <a:t> </a:t>
            </a:r>
            <a:r>
              <a:rPr sz="1200" b="1" u="heavy" dirty="0">
                <a:latin typeface="Times New Roman"/>
                <a:cs typeface="Times New Roman"/>
              </a:rPr>
              <a:t>info’</a:t>
            </a:r>
            <a:endParaRPr sz="1200">
              <a:latin typeface="Times New Roman"/>
              <a:cs typeface="Times New Roman"/>
            </a:endParaRPr>
          </a:p>
          <a:p>
            <a:pPr marL="41910" algn="ctr">
              <a:lnSpc>
                <a:spcPts val="1435"/>
              </a:lnSpc>
            </a:pPr>
            <a:r>
              <a:rPr sz="1200" spc="-10" dirty="0">
                <a:latin typeface="Times New Roman"/>
                <a:cs typeface="Times New Roman"/>
              </a:rPr>
              <a:t>Info </a:t>
            </a:r>
            <a:r>
              <a:rPr sz="1200" spc="-5" dirty="0">
                <a:latin typeface="Times New Roman"/>
                <a:cs typeface="Times New Roman"/>
              </a:rPr>
              <a:t>Record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9900" y="1447800"/>
            <a:ext cx="2095500" cy="381000"/>
          </a:xfrm>
          <a:prstGeom prst="rect">
            <a:avLst/>
          </a:prstGeom>
          <a:solidFill>
            <a:srgbClr val="FFFFD4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2810"/>
              </a:lnSpc>
            </a:pPr>
            <a:r>
              <a:rPr sz="2400" dirty="0">
                <a:latin typeface="Times New Roman"/>
                <a:cs typeface="Times New Roman"/>
              </a:rPr>
              <a:t>Item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0894" y="1164590"/>
            <a:ext cx="1245870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0"/>
              </a:lnSpc>
            </a:pPr>
            <a:r>
              <a:rPr sz="2000" spc="-5" dirty="0">
                <a:latin typeface="Times New Roman"/>
                <a:cs typeface="Times New Roman"/>
              </a:rPr>
              <a:t>Master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83100" y="1447800"/>
            <a:ext cx="2133600" cy="381000"/>
          </a:xfrm>
          <a:prstGeom prst="rect">
            <a:avLst/>
          </a:prstGeom>
          <a:solidFill>
            <a:srgbClr val="FFFFD4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2615">
              <a:lnSpc>
                <a:spcPts val="2810"/>
              </a:lnSpc>
            </a:pPr>
            <a:r>
              <a:rPr sz="2400" dirty="0"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95800" y="1905000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1066800"/>
                </a:moveTo>
                <a:lnTo>
                  <a:pt x="2133600" y="1066800"/>
                </a:lnTo>
                <a:lnTo>
                  <a:pt x="2133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F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5800" y="1905000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0" y="1066800"/>
                </a:moveTo>
                <a:lnTo>
                  <a:pt x="2133600" y="1066800"/>
                </a:lnTo>
                <a:lnTo>
                  <a:pt x="21336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75175" y="1944370"/>
            <a:ext cx="1939289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•Header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Text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•Header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notice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•Shipping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requirements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5175" y="2676271"/>
            <a:ext cx="215455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•Contractual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requirements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19900" y="1905000"/>
            <a:ext cx="2095500" cy="1066800"/>
          </a:xfrm>
          <a:prstGeom prst="rect">
            <a:avLst/>
          </a:prstGeom>
          <a:solidFill>
            <a:srgbClr val="FFFFD4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1820"/>
              </a:lnSpc>
            </a:pPr>
            <a:r>
              <a:rPr sz="1600" spc="-5" dirty="0">
                <a:latin typeface="Times New Roman"/>
                <a:cs typeface="Times New Roman"/>
              </a:rPr>
              <a:t>•Material Sales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text</a:t>
            </a: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•Packing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note</a:t>
            </a: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•Shipping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requirements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5800" y="990600"/>
            <a:ext cx="4419600" cy="396875"/>
          </a:xfrm>
          <a:prstGeom prst="rect">
            <a:avLst/>
          </a:prstGeom>
          <a:solidFill>
            <a:srgbClr val="FFFFD4"/>
          </a:solidFill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Times New Roman"/>
                <a:cs typeface="Times New Roman"/>
              </a:rPr>
              <a:t>Document (sales / delivery /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Billing)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3400" y="3757612"/>
            <a:ext cx="8050530" cy="2536825"/>
          </a:xfrm>
          <a:custGeom>
            <a:avLst/>
            <a:gdLst/>
            <a:ahLst/>
            <a:cxnLst/>
            <a:rect l="l" t="t" r="r" b="b"/>
            <a:pathLst>
              <a:path w="8050530" h="2536825">
                <a:moveTo>
                  <a:pt x="0" y="2536825"/>
                </a:moveTo>
                <a:lnTo>
                  <a:pt x="8050276" y="2536825"/>
                </a:lnTo>
                <a:lnTo>
                  <a:pt x="8050276" y="0"/>
                </a:lnTo>
                <a:lnTo>
                  <a:pt x="0" y="0"/>
                </a:lnTo>
                <a:lnTo>
                  <a:pt x="0" y="2536825"/>
                </a:lnTo>
                <a:close/>
              </a:path>
            </a:pathLst>
          </a:custGeom>
          <a:solidFill>
            <a:srgbClr val="ADB5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2140" y="3802507"/>
            <a:ext cx="7706995" cy="244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524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39700" algn="l"/>
              </a:tabLst>
            </a:pPr>
            <a:r>
              <a:rPr sz="1600" b="1" spc="-30" dirty="0">
                <a:latin typeface="Arial"/>
                <a:cs typeface="Arial"/>
              </a:rPr>
              <a:t>Texts </a:t>
            </a:r>
            <a:r>
              <a:rPr sz="1600" b="1" spc="-5" dirty="0">
                <a:latin typeface="Arial"/>
                <a:cs typeface="Arial"/>
              </a:rPr>
              <a:t>are proposed from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master records in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sales and distribution  documents, if </a:t>
            </a:r>
            <a:r>
              <a:rPr sz="1600" b="1" spc="-20" dirty="0">
                <a:latin typeface="Arial"/>
                <a:cs typeface="Arial"/>
              </a:rPr>
              <a:t>you </a:t>
            </a:r>
            <a:r>
              <a:rPr sz="1600" b="1" spc="-15" dirty="0">
                <a:latin typeface="Arial"/>
                <a:cs typeface="Arial"/>
              </a:rPr>
              <a:t>have </a:t>
            </a:r>
            <a:r>
              <a:rPr sz="1600" b="1" spc="-5" dirty="0">
                <a:latin typeface="Arial"/>
                <a:cs typeface="Arial"/>
              </a:rPr>
              <a:t>made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appropriate</a:t>
            </a:r>
            <a:r>
              <a:rPr sz="1600" b="1" spc="2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setting.</a:t>
            </a:r>
            <a:endParaRPr sz="1600" dirty="0">
              <a:latin typeface="Arial"/>
              <a:cs typeface="Arial"/>
            </a:endParaRPr>
          </a:p>
          <a:p>
            <a:pPr marL="298451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36525" algn="l"/>
              </a:tabLst>
            </a:pPr>
            <a:r>
              <a:rPr sz="1600" b="1" spc="-45" dirty="0">
                <a:latin typeface="Arial"/>
                <a:cs typeface="Arial"/>
              </a:rPr>
              <a:t>You </a:t>
            </a:r>
            <a:r>
              <a:rPr sz="1600" b="1" spc="-5" dirty="0">
                <a:latin typeface="Arial"/>
                <a:cs typeface="Arial"/>
              </a:rPr>
              <a:t>can integrate standard texts into the sales and distribution</a:t>
            </a:r>
            <a:r>
              <a:rPr sz="1600" b="1" spc="2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documents.</a:t>
            </a:r>
            <a:endParaRPr sz="1600" dirty="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39700" algn="l"/>
              </a:tabLst>
            </a:pPr>
            <a:r>
              <a:rPr sz="1600" b="1" spc="-30" dirty="0">
                <a:latin typeface="Arial"/>
                <a:cs typeface="Arial"/>
              </a:rPr>
              <a:t>Texts </a:t>
            </a:r>
            <a:r>
              <a:rPr sz="1600" b="1" spc="-5" dirty="0">
                <a:latin typeface="Arial"/>
                <a:cs typeface="Arial"/>
              </a:rPr>
              <a:t>can be copied from a reference sales and distribution document into  another sales and distribution document (e.g. from an inquiry into a sales order  or from an order into a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delivery).</a:t>
            </a:r>
            <a:endParaRPr sz="1600" dirty="0">
              <a:latin typeface="Arial"/>
              <a:cs typeface="Arial"/>
            </a:endParaRPr>
          </a:p>
          <a:p>
            <a:pPr marL="298451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39700" algn="l"/>
              </a:tabLst>
            </a:pPr>
            <a:r>
              <a:rPr sz="1600" b="1" spc="-10" dirty="0">
                <a:latin typeface="Arial"/>
                <a:cs typeface="Arial"/>
              </a:rPr>
              <a:t>The copying </a:t>
            </a:r>
            <a:r>
              <a:rPr sz="1600" b="1" spc="-5" dirty="0">
                <a:latin typeface="Arial"/>
                <a:cs typeface="Arial"/>
              </a:rPr>
              <a:t>of texts can be made language </a:t>
            </a:r>
            <a:r>
              <a:rPr sz="1600" b="1" spc="-10" dirty="0">
                <a:latin typeface="Arial"/>
                <a:cs typeface="Arial"/>
              </a:rPr>
              <a:t>dependent, </a:t>
            </a:r>
            <a:r>
              <a:rPr sz="1600" b="1" spc="-5" dirty="0">
                <a:latin typeface="Arial"/>
                <a:cs typeface="Arial"/>
              </a:rPr>
              <a:t>if</a:t>
            </a:r>
            <a:r>
              <a:rPr sz="1600" b="1" spc="25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required.</a:t>
            </a:r>
            <a:endParaRPr sz="1600" dirty="0">
              <a:latin typeface="Arial"/>
              <a:cs typeface="Arial"/>
            </a:endParaRPr>
          </a:p>
          <a:p>
            <a:pPr marL="298451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39700" algn="l"/>
              </a:tabLst>
            </a:pPr>
            <a:r>
              <a:rPr sz="1600" b="1" spc="-45" dirty="0">
                <a:latin typeface="Arial"/>
                <a:cs typeface="Arial"/>
              </a:rPr>
              <a:t>You </a:t>
            </a:r>
            <a:r>
              <a:rPr sz="1600" b="1" spc="-5" dirty="0">
                <a:latin typeface="Arial"/>
                <a:cs typeface="Arial"/>
              </a:rPr>
              <a:t>can change copied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texts</a:t>
            </a:r>
            <a:endParaRPr sz="1600" dirty="0">
              <a:latin typeface="Arial"/>
              <a:cs typeface="Arial"/>
            </a:endParaRPr>
          </a:p>
          <a:p>
            <a:pPr marL="298451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39700" algn="l"/>
              </a:tabLst>
            </a:pPr>
            <a:r>
              <a:rPr sz="1600" b="1" spc="-5" dirty="0">
                <a:latin typeface="Arial"/>
                <a:cs typeface="Arial"/>
              </a:rPr>
              <a:t>In a Sales Document </a:t>
            </a:r>
            <a:r>
              <a:rPr sz="1600" b="1" spc="-30" dirty="0">
                <a:latin typeface="Arial"/>
                <a:cs typeface="Arial"/>
              </a:rPr>
              <a:t>Texts </a:t>
            </a:r>
            <a:r>
              <a:rPr sz="1600" b="1" spc="-5" dirty="0">
                <a:latin typeface="Arial"/>
                <a:cs typeface="Arial"/>
              </a:rPr>
              <a:t>can be maintained as Header or Item</a:t>
            </a:r>
            <a:r>
              <a:rPr sz="1600" b="1" spc="210" dirty="0">
                <a:latin typeface="Arial"/>
                <a:cs typeface="Arial"/>
              </a:rPr>
              <a:t> </a:t>
            </a:r>
            <a:r>
              <a:rPr sz="1600" b="1" spc="-35" dirty="0">
                <a:latin typeface="Arial"/>
                <a:cs typeface="Arial"/>
              </a:rPr>
              <a:t>Text</a:t>
            </a:r>
            <a:endParaRPr sz="1600" dirty="0">
              <a:latin typeface="Arial"/>
              <a:cs typeface="Arial"/>
            </a:endParaRPr>
          </a:p>
          <a:p>
            <a:pPr marL="298451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39700" algn="l"/>
              </a:tabLst>
            </a:pPr>
            <a:r>
              <a:rPr sz="1600" b="1" spc="-35" dirty="0">
                <a:latin typeface="Arial"/>
                <a:cs typeface="Arial"/>
              </a:rPr>
              <a:t>Text </a:t>
            </a:r>
            <a:r>
              <a:rPr sz="1600" b="1" spc="-5" dirty="0">
                <a:latin typeface="Arial"/>
                <a:cs typeface="Arial"/>
              </a:rPr>
              <a:t>Determination is carried out by </a:t>
            </a:r>
            <a:r>
              <a:rPr sz="1600" b="1" spc="-20" dirty="0">
                <a:latin typeface="Arial"/>
                <a:cs typeface="Arial"/>
              </a:rPr>
              <a:t>SAP </a:t>
            </a:r>
            <a:r>
              <a:rPr sz="1600" b="1" spc="-5" dirty="0">
                <a:latin typeface="Arial"/>
                <a:cs typeface="Arial"/>
              </a:rPr>
              <a:t>Condition</a:t>
            </a:r>
            <a:r>
              <a:rPr sz="1600" b="1" spc="22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Technique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33800" y="3048000"/>
            <a:ext cx="13716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33800" y="30480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371600" y="0"/>
                </a:moveTo>
                <a:lnTo>
                  <a:pt x="1371600" y="514350"/>
                </a:lnTo>
                <a:lnTo>
                  <a:pt x="685800" y="685800"/>
                </a:lnTo>
                <a:lnTo>
                  <a:pt x="0" y="514350"/>
                </a:lnTo>
                <a:lnTo>
                  <a:pt x="0" y="0"/>
                </a:lnTo>
                <a:lnTo>
                  <a:pt x="685800" y="171450"/>
                </a:lnTo>
                <a:lnTo>
                  <a:pt x="137160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Text</a:t>
            </a:r>
            <a:r>
              <a:rPr sz="3200" spc="-85" dirty="0"/>
              <a:t> </a:t>
            </a:r>
            <a:r>
              <a:rPr sz="3200" dirty="0"/>
              <a:t>Sources</a:t>
            </a:r>
          </a:p>
        </p:txBody>
      </p:sp>
      <p:sp>
        <p:nvSpPr>
          <p:cNvPr id="3" name="object 3"/>
          <p:cNvSpPr/>
          <p:nvPr/>
        </p:nvSpPr>
        <p:spPr>
          <a:xfrm>
            <a:off x="944029" y="3695700"/>
            <a:ext cx="6816471" cy="120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029" y="3695700"/>
            <a:ext cx="6816725" cy="1200150"/>
          </a:xfrm>
          <a:custGeom>
            <a:avLst/>
            <a:gdLst/>
            <a:ahLst/>
            <a:cxnLst/>
            <a:rect l="l" t="t" r="r" b="b"/>
            <a:pathLst>
              <a:path w="6816725" h="1200150">
                <a:moveTo>
                  <a:pt x="0" y="1200150"/>
                </a:moveTo>
                <a:lnTo>
                  <a:pt x="6816471" y="1200150"/>
                </a:lnTo>
                <a:lnTo>
                  <a:pt x="6816471" y="0"/>
                </a:lnTo>
                <a:lnTo>
                  <a:pt x="0" y="0"/>
                </a:lnTo>
                <a:lnTo>
                  <a:pt x="0" y="1200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36722" y="4184522"/>
            <a:ext cx="22307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– material</a:t>
            </a: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Texts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3766248"/>
            <a:ext cx="1560830" cy="918210"/>
          </a:xfrm>
          <a:custGeom>
            <a:avLst/>
            <a:gdLst/>
            <a:ahLst/>
            <a:cxnLst/>
            <a:rect l="l" t="t" r="r" b="b"/>
            <a:pathLst>
              <a:path w="1560830" h="918210">
                <a:moveTo>
                  <a:pt x="0" y="917765"/>
                </a:moveTo>
                <a:lnTo>
                  <a:pt x="1560449" y="917765"/>
                </a:lnTo>
                <a:lnTo>
                  <a:pt x="1560449" y="0"/>
                </a:lnTo>
                <a:lnTo>
                  <a:pt x="0" y="0"/>
                </a:lnTo>
                <a:lnTo>
                  <a:pt x="0" y="917765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" y="3766248"/>
            <a:ext cx="1560830" cy="918210"/>
          </a:xfrm>
          <a:custGeom>
            <a:avLst/>
            <a:gdLst/>
            <a:ahLst/>
            <a:cxnLst/>
            <a:rect l="l" t="t" r="r" b="b"/>
            <a:pathLst>
              <a:path w="1560830" h="918210">
                <a:moveTo>
                  <a:pt x="0" y="917765"/>
                </a:moveTo>
                <a:lnTo>
                  <a:pt x="1560449" y="917765"/>
                </a:lnTo>
                <a:lnTo>
                  <a:pt x="1560449" y="0"/>
                </a:lnTo>
                <a:lnTo>
                  <a:pt x="0" y="0"/>
                </a:lnTo>
                <a:lnTo>
                  <a:pt x="0" y="9177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6173" y="4007104"/>
            <a:ext cx="14744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5105" y="4220464"/>
            <a:ext cx="3244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Info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4029" y="4895850"/>
            <a:ext cx="6816471" cy="1200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4029" y="4895850"/>
            <a:ext cx="6816725" cy="1200150"/>
          </a:xfrm>
          <a:custGeom>
            <a:avLst/>
            <a:gdLst/>
            <a:ahLst/>
            <a:cxnLst/>
            <a:rect l="l" t="t" r="r" b="b"/>
            <a:pathLst>
              <a:path w="6816725" h="1200150">
                <a:moveTo>
                  <a:pt x="0" y="1200150"/>
                </a:moveTo>
                <a:lnTo>
                  <a:pt x="6816471" y="1200150"/>
                </a:lnTo>
                <a:lnTo>
                  <a:pt x="6816471" y="0"/>
                </a:lnTo>
                <a:lnTo>
                  <a:pt x="0" y="0"/>
                </a:lnTo>
                <a:lnTo>
                  <a:pt x="0" y="1200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92627" y="5384800"/>
            <a:ext cx="11258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Header</a:t>
            </a: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Texts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1682" y="5384800"/>
            <a:ext cx="890269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r>
              <a:rPr sz="1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Texts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4029" y="2495550"/>
            <a:ext cx="6816471" cy="1200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4029" y="2495550"/>
            <a:ext cx="6816725" cy="1200150"/>
          </a:xfrm>
          <a:custGeom>
            <a:avLst/>
            <a:gdLst/>
            <a:ahLst/>
            <a:cxnLst/>
            <a:rect l="l" t="t" r="r" b="b"/>
            <a:pathLst>
              <a:path w="6816725" h="1200150">
                <a:moveTo>
                  <a:pt x="0" y="1200150"/>
                </a:moveTo>
                <a:lnTo>
                  <a:pt x="6816471" y="1200150"/>
                </a:lnTo>
                <a:lnTo>
                  <a:pt x="6816471" y="0"/>
                </a:lnTo>
                <a:lnTo>
                  <a:pt x="0" y="0"/>
                </a:lnTo>
                <a:lnTo>
                  <a:pt x="0" y="1200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87827" y="2983865"/>
            <a:ext cx="998219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Basic</a:t>
            </a:r>
            <a:r>
              <a:rPr sz="1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Texts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4338" y="2983865"/>
            <a:ext cx="9906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Texts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9730" y="2983865"/>
            <a:ext cx="13258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Purchase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Texts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3400" y="2566098"/>
            <a:ext cx="1560830" cy="918210"/>
          </a:xfrm>
          <a:custGeom>
            <a:avLst/>
            <a:gdLst/>
            <a:ahLst/>
            <a:cxnLst/>
            <a:rect l="l" t="t" r="r" b="b"/>
            <a:pathLst>
              <a:path w="1560830" h="918210">
                <a:moveTo>
                  <a:pt x="0" y="917765"/>
                </a:moveTo>
                <a:lnTo>
                  <a:pt x="1560449" y="917765"/>
                </a:lnTo>
                <a:lnTo>
                  <a:pt x="1560449" y="0"/>
                </a:lnTo>
                <a:lnTo>
                  <a:pt x="0" y="0"/>
                </a:lnTo>
                <a:lnTo>
                  <a:pt x="0" y="917765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400" y="2566098"/>
            <a:ext cx="1560830" cy="918210"/>
          </a:xfrm>
          <a:custGeom>
            <a:avLst/>
            <a:gdLst/>
            <a:ahLst/>
            <a:cxnLst/>
            <a:rect l="l" t="t" r="r" b="b"/>
            <a:pathLst>
              <a:path w="1560830" h="918210">
                <a:moveTo>
                  <a:pt x="0" y="917765"/>
                </a:moveTo>
                <a:lnTo>
                  <a:pt x="1560449" y="917765"/>
                </a:lnTo>
                <a:lnTo>
                  <a:pt x="1560449" y="0"/>
                </a:lnTo>
                <a:lnTo>
                  <a:pt x="0" y="0"/>
                </a:lnTo>
                <a:lnTo>
                  <a:pt x="0" y="9177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8949" y="2913507"/>
            <a:ext cx="12490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sz="1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44029" y="1295400"/>
            <a:ext cx="6816471" cy="1200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4029" y="1295400"/>
            <a:ext cx="6816725" cy="1200150"/>
          </a:xfrm>
          <a:custGeom>
            <a:avLst/>
            <a:gdLst/>
            <a:ahLst/>
            <a:cxnLst/>
            <a:rect l="l" t="t" r="r" b="b"/>
            <a:pathLst>
              <a:path w="6816725" h="1200150">
                <a:moveTo>
                  <a:pt x="0" y="1200150"/>
                </a:moveTo>
                <a:lnTo>
                  <a:pt x="6816471" y="1200150"/>
                </a:lnTo>
                <a:lnTo>
                  <a:pt x="6816471" y="0"/>
                </a:lnTo>
                <a:lnTo>
                  <a:pt x="0" y="0"/>
                </a:lnTo>
                <a:lnTo>
                  <a:pt x="0" y="1200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75634" y="1752600"/>
            <a:ext cx="135318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Central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Texts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3400" y="1365948"/>
            <a:ext cx="1560830" cy="918210"/>
          </a:xfrm>
          <a:custGeom>
            <a:avLst/>
            <a:gdLst/>
            <a:ahLst/>
            <a:cxnLst/>
            <a:rect l="l" t="t" r="r" b="b"/>
            <a:pathLst>
              <a:path w="1560830" h="918210">
                <a:moveTo>
                  <a:pt x="0" y="917765"/>
                </a:moveTo>
                <a:lnTo>
                  <a:pt x="1560449" y="917765"/>
                </a:lnTo>
                <a:lnTo>
                  <a:pt x="1560449" y="0"/>
                </a:lnTo>
                <a:lnTo>
                  <a:pt x="0" y="0"/>
                </a:lnTo>
                <a:lnTo>
                  <a:pt x="0" y="917765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400" y="1365948"/>
            <a:ext cx="1560830" cy="918210"/>
          </a:xfrm>
          <a:custGeom>
            <a:avLst/>
            <a:gdLst/>
            <a:ahLst/>
            <a:cxnLst/>
            <a:rect l="l" t="t" r="r" b="b"/>
            <a:pathLst>
              <a:path w="1560830" h="918210">
                <a:moveTo>
                  <a:pt x="0" y="917765"/>
                </a:moveTo>
                <a:lnTo>
                  <a:pt x="1560449" y="917765"/>
                </a:lnTo>
                <a:lnTo>
                  <a:pt x="1560449" y="0"/>
                </a:lnTo>
                <a:lnTo>
                  <a:pt x="0" y="0"/>
                </a:lnTo>
                <a:lnTo>
                  <a:pt x="0" y="9177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0369" y="1712848"/>
            <a:ext cx="13862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87297" y="2313178"/>
            <a:ext cx="167195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Financial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Accounting</a:t>
            </a:r>
            <a:r>
              <a:rPr sz="1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Texts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98901" y="2313178"/>
            <a:ext cx="1596390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Sales &amp; Distribution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Texts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49540" y="2313178"/>
            <a:ext cx="131000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FFFFFF"/>
                </a:solidFill>
                <a:latin typeface="Arial"/>
                <a:cs typeface="Arial"/>
              </a:rPr>
              <a:t>Contact Person</a:t>
            </a:r>
            <a:r>
              <a:rPr sz="1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Texts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27829" y="2057780"/>
            <a:ext cx="2383155" cy="261620"/>
          </a:xfrm>
          <a:custGeom>
            <a:avLst/>
            <a:gdLst/>
            <a:ahLst/>
            <a:cxnLst/>
            <a:rect l="l" t="t" r="r" b="b"/>
            <a:pathLst>
              <a:path w="2383154" h="261619">
                <a:moveTo>
                  <a:pt x="2301367" y="175641"/>
                </a:moveTo>
                <a:lnTo>
                  <a:pt x="2298830" y="204095"/>
                </a:lnTo>
                <a:lnTo>
                  <a:pt x="2313051" y="205359"/>
                </a:lnTo>
                <a:lnTo>
                  <a:pt x="2310511" y="233934"/>
                </a:lnTo>
                <a:lnTo>
                  <a:pt x="2296170" y="233934"/>
                </a:lnTo>
                <a:lnTo>
                  <a:pt x="2293747" y="261112"/>
                </a:lnTo>
                <a:lnTo>
                  <a:pt x="2362624" y="233934"/>
                </a:lnTo>
                <a:lnTo>
                  <a:pt x="2310511" y="233934"/>
                </a:lnTo>
                <a:lnTo>
                  <a:pt x="2296282" y="232668"/>
                </a:lnTo>
                <a:lnTo>
                  <a:pt x="2365830" y="232668"/>
                </a:lnTo>
                <a:lnTo>
                  <a:pt x="2382901" y="225933"/>
                </a:lnTo>
                <a:lnTo>
                  <a:pt x="2301367" y="175641"/>
                </a:lnTo>
                <a:close/>
              </a:path>
              <a:path w="2383154" h="261619">
                <a:moveTo>
                  <a:pt x="2298830" y="204095"/>
                </a:moveTo>
                <a:lnTo>
                  <a:pt x="2296282" y="232668"/>
                </a:lnTo>
                <a:lnTo>
                  <a:pt x="2310511" y="233934"/>
                </a:lnTo>
                <a:lnTo>
                  <a:pt x="2313051" y="205359"/>
                </a:lnTo>
                <a:lnTo>
                  <a:pt x="2298830" y="204095"/>
                </a:lnTo>
                <a:close/>
              </a:path>
              <a:path w="2383154" h="261619">
                <a:moveTo>
                  <a:pt x="2540" y="0"/>
                </a:moveTo>
                <a:lnTo>
                  <a:pt x="0" y="28448"/>
                </a:lnTo>
                <a:lnTo>
                  <a:pt x="2296282" y="232668"/>
                </a:lnTo>
                <a:lnTo>
                  <a:pt x="2298830" y="204095"/>
                </a:lnTo>
                <a:lnTo>
                  <a:pt x="2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22270" y="2057780"/>
            <a:ext cx="1808480" cy="259079"/>
          </a:xfrm>
          <a:custGeom>
            <a:avLst/>
            <a:gdLst/>
            <a:ahLst/>
            <a:cxnLst/>
            <a:rect l="l" t="t" r="r" b="b"/>
            <a:pathLst>
              <a:path w="1808479" h="259080">
                <a:moveTo>
                  <a:pt x="80137" y="173482"/>
                </a:moveTo>
                <a:lnTo>
                  <a:pt x="0" y="225933"/>
                </a:lnTo>
                <a:lnTo>
                  <a:pt x="90170" y="258572"/>
                </a:lnTo>
                <a:lnTo>
                  <a:pt x="87025" y="231902"/>
                </a:lnTo>
                <a:lnTo>
                  <a:pt x="72643" y="231902"/>
                </a:lnTo>
                <a:lnTo>
                  <a:pt x="69342" y="203454"/>
                </a:lnTo>
                <a:lnTo>
                  <a:pt x="83475" y="201797"/>
                </a:lnTo>
                <a:lnTo>
                  <a:pt x="80137" y="173482"/>
                </a:lnTo>
                <a:close/>
              </a:path>
              <a:path w="1808479" h="259080">
                <a:moveTo>
                  <a:pt x="83475" y="201797"/>
                </a:moveTo>
                <a:lnTo>
                  <a:pt x="69342" y="203454"/>
                </a:lnTo>
                <a:lnTo>
                  <a:pt x="72643" y="231902"/>
                </a:lnTo>
                <a:lnTo>
                  <a:pt x="86829" y="230238"/>
                </a:lnTo>
                <a:lnTo>
                  <a:pt x="83475" y="201797"/>
                </a:lnTo>
                <a:close/>
              </a:path>
              <a:path w="1808479" h="259080">
                <a:moveTo>
                  <a:pt x="86829" y="230238"/>
                </a:moveTo>
                <a:lnTo>
                  <a:pt x="72643" y="231902"/>
                </a:lnTo>
                <a:lnTo>
                  <a:pt x="87025" y="231902"/>
                </a:lnTo>
                <a:lnTo>
                  <a:pt x="86829" y="230238"/>
                </a:lnTo>
                <a:close/>
              </a:path>
              <a:path w="1808479" h="259080">
                <a:moveTo>
                  <a:pt x="1805178" y="0"/>
                </a:moveTo>
                <a:lnTo>
                  <a:pt x="83475" y="201797"/>
                </a:lnTo>
                <a:lnTo>
                  <a:pt x="86829" y="230238"/>
                </a:lnTo>
                <a:lnTo>
                  <a:pt x="1808480" y="28321"/>
                </a:lnTo>
                <a:lnTo>
                  <a:pt x="1805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3400" y="4966461"/>
            <a:ext cx="1314450" cy="1129665"/>
          </a:xfrm>
          <a:custGeom>
            <a:avLst/>
            <a:gdLst/>
            <a:ahLst/>
            <a:cxnLst/>
            <a:rect l="l" t="t" r="r" b="b"/>
            <a:pathLst>
              <a:path w="1314450" h="1129664">
                <a:moveTo>
                  <a:pt x="1314069" y="0"/>
                </a:moveTo>
                <a:lnTo>
                  <a:pt x="0" y="0"/>
                </a:lnTo>
                <a:lnTo>
                  <a:pt x="0" y="1129538"/>
                </a:lnTo>
                <a:lnTo>
                  <a:pt x="1172845" y="1129538"/>
                </a:lnTo>
                <a:lnTo>
                  <a:pt x="1314069" y="988339"/>
                </a:lnTo>
                <a:lnTo>
                  <a:pt x="1314069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06245" y="5954801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5" h="141604">
                <a:moveTo>
                  <a:pt x="141224" y="0"/>
                </a:moveTo>
                <a:lnTo>
                  <a:pt x="28193" y="28244"/>
                </a:lnTo>
                <a:lnTo>
                  <a:pt x="0" y="141198"/>
                </a:lnTo>
                <a:lnTo>
                  <a:pt x="141224" y="0"/>
                </a:lnTo>
                <a:close/>
              </a:path>
            </a:pathLst>
          </a:custGeom>
          <a:solidFill>
            <a:srgbClr val="CD7A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3400" y="4966461"/>
            <a:ext cx="1314450" cy="1129665"/>
          </a:xfrm>
          <a:custGeom>
            <a:avLst/>
            <a:gdLst/>
            <a:ahLst/>
            <a:cxnLst/>
            <a:rect l="l" t="t" r="r" b="b"/>
            <a:pathLst>
              <a:path w="1314450" h="1129664">
                <a:moveTo>
                  <a:pt x="1172845" y="1129538"/>
                </a:moveTo>
                <a:lnTo>
                  <a:pt x="1201039" y="1016584"/>
                </a:lnTo>
                <a:lnTo>
                  <a:pt x="1314069" y="988339"/>
                </a:lnTo>
                <a:lnTo>
                  <a:pt x="1172845" y="1129538"/>
                </a:lnTo>
                <a:lnTo>
                  <a:pt x="0" y="1129538"/>
                </a:lnTo>
                <a:lnTo>
                  <a:pt x="0" y="0"/>
                </a:lnTo>
                <a:lnTo>
                  <a:pt x="1314069" y="0"/>
                </a:lnTo>
                <a:lnTo>
                  <a:pt x="1314069" y="9883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12140" y="4892294"/>
            <a:ext cx="934085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----------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----------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----------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91000" y="2142617"/>
            <a:ext cx="76200" cy="141605"/>
          </a:xfrm>
          <a:custGeom>
            <a:avLst/>
            <a:gdLst/>
            <a:ahLst/>
            <a:cxnLst/>
            <a:rect l="l" t="t" r="r" b="b"/>
            <a:pathLst>
              <a:path w="76200" h="141605">
                <a:moveTo>
                  <a:pt x="31750" y="64897"/>
                </a:moveTo>
                <a:lnTo>
                  <a:pt x="0" y="64897"/>
                </a:lnTo>
                <a:lnTo>
                  <a:pt x="38100" y="141097"/>
                </a:lnTo>
                <a:lnTo>
                  <a:pt x="69850" y="77597"/>
                </a:lnTo>
                <a:lnTo>
                  <a:pt x="31750" y="77597"/>
                </a:lnTo>
                <a:lnTo>
                  <a:pt x="31750" y="64897"/>
                </a:lnTo>
                <a:close/>
              </a:path>
              <a:path w="76200" h="141605">
                <a:moveTo>
                  <a:pt x="44450" y="0"/>
                </a:moveTo>
                <a:lnTo>
                  <a:pt x="31750" y="0"/>
                </a:lnTo>
                <a:lnTo>
                  <a:pt x="31750" y="77597"/>
                </a:lnTo>
                <a:lnTo>
                  <a:pt x="44450" y="77597"/>
                </a:lnTo>
                <a:lnTo>
                  <a:pt x="44450" y="0"/>
                </a:lnTo>
                <a:close/>
              </a:path>
              <a:path w="76200" h="141605">
                <a:moveTo>
                  <a:pt x="76200" y="64897"/>
                </a:moveTo>
                <a:lnTo>
                  <a:pt x="44450" y="64897"/>
                </a:lnTo>
                <a:lnTo>
                  <a:pt x="44450" y="77597"/>
                </a:lnTo>
                <a:lnTo>
                  <a:pt x="69850" y="77597"/>
                </a:lnTo>
                <a:lnTo>
                  <a:pt x="76200" y="648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43500" cy="492443"/>
          </a:xfrm>
        </p:spPr>
        <p:txBody>
          <a:bodyPr/>
          <a:lstStyle/>
          <a:p>
            <a:pPr eaLnBrk="1" hangingPunct="1"/>
            <a:r>
              <a:rPr lang="en-US" altLang="en-US" dirty="0"/>
              <a:t>Lesson Objectives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257800" cy="5816977"/>
          </a:xfrm>
        </p:spPr>
        <p:txBody>
          <a:bodyPr/>
          <a:lstStyle/>
          <a:p>
            <a:pPr eaLnBrk="1" hangingPunct="1"/>
            <a:r>
              <a:rPr lang="en-US" altLang="en-US" dirty="0"/>
              <a:t>SD Basic </a:t>
            </a:r>
            <a:r>
              <a:rPr lang="en-US" altLang="en-US" dirty="0" smtClean="0"/>
              <a:t>Functions-Configuration</a:t>
            </a:r>
            <a:endParaRPr lang="en-US" altLang="en-US" dirty="0"/>
          </a:p>
          <a:p>
            <a:pPr lvl="1"/>
            <a:r>
              <a:rPr lang="en-US" altLang="en-US" dirty="0"/>
              <a:t>Partner Determination</a:t>
            </a:r>
          </a:p>
          <a:p>
            <a:pPr lvl="1"/>
            <a:r>
              <a:rPr lang="en-US" altLang="en-US" dirty="0"/>
              <a:t>Account </a:t>
            </a:r>
            <a:r>
              <a:rPr lang="en-US" altLang="en-US" dirty="0" smtClean="0"/>
              <a:t>Determination</a:t>
            </a:r>
          </a:p>
          <a:p>
            <a:pPr lvl="1"/>
            <a:r>
              <a:rPr lang="en-US" altLang="en-US" dirty="0"/>
              <a:t>Delivery &amp; Transportation Scheduling</a:t>
            </a:r>
          </a:p>
          <a:p>
            <a:pPr lvl="1"/>
            <a:r>
              <a:rPr lang="en-US" altLang="en-US" dirty="0"/>
              <a:t>Output Control</a:t>
            </a:r>
          </a:p>
          <a:p>
            <a:pPr lvl="1"/>
            <a:r>
              <a:rPr lang="en-US" altLang="en-US" dirty="0"/>
              <a:t>Text Control</a:t>
            </a:r>
          </a:p>
          <a:p>
            <a:pPr lvl="1"/>
            <a:r>
              <a:rPr lang="en-US" altLang="en-US" dirty="0"/>
              <a:t>Incompletion Log</a:t>
            </a:r>
          </a:p>
          <a:p>
            <a:pPr lvl="1"/>
            <a:r>
              <a:rPr lang="en-US" altLang="en-US" dirty="0"/>
              <a:t>Dynamic Item proposal</a:t>
            </a:r>
          </a:p>
          <a:p>
            <a:pPr lvl="1"/>
            <a:r>
              <a:rPr lang="en-US" altLang="en-US" dirty="0"/>
              <a:t>Material Determination</a:t>
            </a:r>
          </a:p>
          <a:p>
            <a:pPr lvl="1"/>
            <a:r>
              <a:rPr lang="en-US" altLang="en-US" dirty="0"/>
              <a:t>Listing &amp; Exclusion</a:t>
            </a:r>
          </a:p>
          <a:p>
            <a:pPr lvl="1"/>
            <a:r>
              <a:rPr lang="en-US" altLang="en-US" dirty="0"/>
              <a:t>Free Goods</a:t>
            </a:r>
          </a:p>
          <a:p>
            <a:pPr lvl="1"/>
            <a:r>
              <a:rPr lang="en-US" altLang="en-US" dirty="0"/>
              <a:t>Bonus Buy</a:t>
            </a:r>
          </a:p>
          <a:p>
            <a:pPr lvl="1"/>
            <a:r>
              <a:rPr lang="en-US" altLang="en-US" dirty="0"/>
              <a:t>Cross </a:t>
            </a:r>
            <a:r>
              <a:rPr lang="en-US" altLang="en-US" dirty="0" smtClean="0"/>
              <a:t>Selling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Important Transaction Codes</a:t>
            </a:r>
          </a:p>
          <a:p>
            <a:pPr eaLnBrk="1" hangingPunct="1"/>
            <a:r>
              <a:rPr lang="en-US" altLang="en-US" dirty="0" smtClean="0"/>
              <a:t>Additional Info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895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859" y="1411224"/>
            <a:ext cx="7403592" cy="4888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9775" y="1379600"/>
            <a:ext cx="7391400" cy="4876800"/>
          </a:xfrm>
          <a:custGeom>
            <a:avLst/>
            <a:gdLst/>
            <a:ahLst/>
            <a:cxnLst/>
            <a:rect l="l" t="t" r="r" b="b"/>
            <a:pathLst>
              <a:path w="7391400" h="4876800">
                <a:moveTo>
                  <a:pt x="7391400" y="0"/>
                </a:moveTo>
                <a:lnTo>
                  <a:pt x="609600" y="0"/>
                </a:lnTo>
                <a:lnTo>
                  <a:pt x="0" y="609600"/>
                </a:lnTo>
                <a:lnTo>
                  <a:pt x="0" y="4876736"/>
                </a:lnTo>
                <a:lnTo>
                  <a:pt x="7391400" y="4876736"/>
                </a:lnTo>
                <a:lnTo>
                  <a:pt x="7391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775" y="1379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609600"/>
                </a:lnTo>
                <a:lnTo>
                  <a:pt x="487680" y="487679"/>
                </a:lnTo>
                <a:lnTo>
                  <a:pt x="60960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775" y="1379600"/>
            <a:ext cx="7391400" cy="4876800"/>
          </a:xfrm>
          <a:custGeom>
            <a:avLst/>
            <a:gdLst/>
            <a:ahLst/>
            <a:cxnLst/>
            <a:rect l="l" t="t" r="r" b="b"/>
            <a:pathLst>
              <a:path w="7391400" h="4876800">
                <a:moveTo>
                  <a:pt x="609600" y="0"/>
                </a:moveTo>
                <a:lnTo>
                  <a:pt x="487680" y="487679"/>
                </a:lnTo>
                <a:lnTo>
                  <a:pt x="0" y="609600"/>
                </a:lnTo>
                <a:lnTo>
                  <a:pt x="609600" y="0"/>
                </a:lnTo>
                <a:lnTo>
                  <a:pt x="7391400" y="0"/>
                </a:lnTo>
                <a:lnTo>
                  <a:pt x="7391400" y="4876736"/>
                </a:lnTo>
                <a:lnTo>
                  <a:pt x="0" y="4876736"/>
                </a:lnTo>
                <a:lnTo>
                  <a:pt x="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325" y="213087"/>
            <a:ext cx="9156700" cy="55463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Text</a:t>
            </a:r>
            <a:r>
              <a:rPr sz="3200" spc="-100" dirty="0"/>
              <a:t> </a:t>
            </a:r>
            <a:r>
              <a:rPr sz="3200" dirty="0" smtClean="0"/>
              <a:t>Determination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1654175" y="1379600"/>
            <a:ext cx="6477000" cy="869468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129539" rIns="0" bIns="0" rtlCol="0">
            <a:spAutoFit/>
          </a:bodyPr>
          <a:lstStyle/>
          <a:p>
            <a:pPr marL="91440" marR="388620" algn="just">
              <a:lnSpc>
                <a:spcPct val="100000"/>
              </a:lnSpc>
              <a:spcBef>
                <a:spcPts val="1019"/>
              </a:spcBef>
            </a:pPr>
            <a:r>
              <a:rPr sz="1600" b="1" spc="-5" dirty="0">
                <a:solidFill>
                  <a:schemeClr val="bg1"/>
                </a:solidFill>
                <a:latin typeface="Arial"/>
                <a:cs typeface="Arial"/>
              </a:rPr>
              <a:t>Select a text object </a:t>
            </a:r>
            <a:r>
              <a:rPr sz="1600" b="1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1600" b="1" spc="-5" dirty="0">
                <a:solidFill>
                  <a:schemeClr val="bg1"/>
                </a:solidFill>
                <a:latin typeface="Arial"/>
                <a:cs typeface="Arial"/>
              </a:rPr>
              <a:t>define the </a:t>
            </a:r>
            <a:r>
              <a:rPr sz="1600" b="1" dirty="0">
                <a:solidFill>
                  <a:schemeClr val="bg1"/>
                </a:solidFill>
                <a:latin typeface="Arial"/>
                <a:cs typeface="Arial"/>
              </a:rPr>
              <a:t>rules </a:t>
            </a:r>
            <a:r>
              <a:rPr sz="1600" b="1" spc="-10" dirty="0">
                <a:solidFill>
                  <a:schemeClr val="bg1"/>
                </a:solidFill>
                <a:latin typeface="Arial"/>
                <a:cs typeface="Arial"/>
              </a:rPr>
              <a:t>for </a:t>
            </a:r>
            <a:r>
              <a:rPr sz="1600" b="1" spc="-5" dirty="0">
                <a:solidFill>
                  <a:schemeClr val="bg1"/>
                </a:solidFill>
                <a:latin typeface="Arial"/>
                <a:cs typeface="Arial"/>
              </a:rPr>
              <a:t>text determination  </a:t>
            </a:r>
            <a:r>
              <a:rPr sz="1600" b="1" spc="-10" dirty="0">
                <a:solidFill>
                  <a:schemeClr val="bg1"/>
                </a:solidFill>
                <a:latin typeface="Arial"/>
                <a:cs typeface="Arial"/>
              </a:rPr>
              <a:t>for </a:t>
            </a:r>
            <a:r>
              <a:rPr sz="1600" b="1" spc="-5" dirty="0">
                <a:solidFill>
                  <a:schemeClr val="bg1"/>
                </a:solidFill>
                <a:latin typeface="Arial"/>
                <a:cs typeface="Arial"/>
              </a:rPr>
              <a:t>this </a:t>
            </a:r>
            <a:r>
              <a:rPr sz="1600" b="1" dirty="0">
                <a:solidFill>
                  <a:schemeClr val="bg1"/>
                </a:solidFill>
                <a:latin typeface="Arial"/>
                <a:cs typeface="Arial"/>
              </a:rPr>
              <a:t>object. </a:t>
            </a:r>
            <a:r>
              <a:rPr sz="1600" b="1" spc="-35" dirty="0">
                <a:solidFill>
                  <a:schemeClr val="bg1"/>
                </a:solidFill>
                <a:latin typeface="Arial"/>
                <a:cs typeface="Arial"/>
              </a:rPr>
              <a:t>Text </a:t>
            </a:r>
            <a:r>
              <a:rPr sz="1600" b="1" spc="-5" dirty="0">
                <a:solidFill>
                  <a:schemeClr val="bg1"/>
                </a:solidFill>
                <a:latin typeface="Arial"/>
                <a:cs typeface="Arial"/>
              </a:rPr>
              <a:t>objects </a:t>
            </a:r>
            <a:r>
              <a:rPr sz="1600" b="1" dirty="0">
                <a:solidFill>
                  <a:schemeClr val="bg1"/>
                </a:solidFill>
                <a:latin typeface="Arial"/>
                <a:cs typeface="Arial"/>
              </a:rPr>
              <a:t>are, </a:t>
            </a:r>
            <a:r>
              <a:rPr sz="1600" b="1" spc="-5" dirty="0">
                <a:solidFill>
                  <a:schemeClr val="bg1"/>
                </a:solidFill>
                <a:latin typeface="Arial"/>
                <a:cs typeface="Arial"/>
              </a:rPr>
              <a:t>for example, </a:t>
            </a:r>
            <a:r>
              <a:rPr sz="1600" b="1" spc="-1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chemeClr val="bg1"/>
                </a:solidFill>
                <a:latin typeface="Arial"/>
                <a:cs typeface="Arial"/>
              </a:rPr>
              <a:t>sales texts  in </a:t>
            </a:r>
            <a:r>
              <a:rPr sz="1600" b="1" spc="-1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chemeClr val="bg1"/>
                </a:solidFill>
                <a:latin typeface="Arial"/>
                <a:cs typeface="Arial"/>
              </a:rPr>
              <a:t>customer master record or </a:t>
            </a:r>
            <a:r>
              <a:rPr sz="1600" b="1" spc="-1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chemeClr val="bg1"/>
                </a:solidFill>
                <a:latin typeface="Arial"/>
                <a:cs typeface="Arial"/>
              </a:rPr>
              <a:t>sales document</a:t>
            </a:r>
            <a:r>
              <a:rPr sz="1600" b="1" spc="1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chemeClr val="bg1"/>
                </a:solidFill>
                <a:latin typeface="Arial"/>
                <a:cs typeface="Arial"/>
              </a:rPr>
              <a:t>header.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522601"/>
            <a:ext cx="6629400" cy="9906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3840" marR="388620" algn="just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Define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dirty="0">
                <a:latin typeface="Arial"/>
                <a:cs typeface="Arial"/>
              </a:rPr>
              <a:t>permitted </a:t>
            </a:r>
            <a:r>
              <a:rPr sz="1600" b="1" spc="-5" dirty="0">
                <a:latin typeface="Arial"/>
                <a:cs typeface="Arial"/>
              </a:rPr>
              <a:t>text types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dirty="0">
                <a:latin typeface="Arial"/>
                <a:cs typeface="Arial"/>
              </a:rPr>
              <a:t>every </a:t>
            </a:r>
            <a:r>
              <a:rPr sz="1600" b="1" spc="-5" dirty="0">
                <a:latin typeface="Arial"/>
                <a:cs typeface="Arial"/>
              </a:rPr>
              <a:t>text object. </a:t>
            </a:r>
            <a:r>
              <a:rPr sz="1600" b="1" dirty="0">
                <a:latin typeface="Arial"/>
                <a:cs typeface="Arial"/>
              </a:rPr>
              <a:t>If </a:t>
            </a:r>
            <a:r>
              <a:rPr sz="1600" b="1" spc="-5" dirty="0">
                <a:latin typeface="Arial"/>
                <a:cs typeface="Arial"/>
              </a:rPr>
              <a:t>the text  types contained in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standard </a:t>
            </a:r>
            <a:r>
              <a:rPr sz="1600" b="1" spc="-15" dirty="0">
                <a:latin typeface="Arial"/>
                <a:cs typeface="Arial"/>
              </a:rPr>
              <a:t>SAP </a:t>
            </a:r>
            <a:r>
              <a:rPr sz="1600" b="1" spc="-5" dirty="0">
                <a:latin typeface="Arial"/>
                <a:cs typeface="Arial"/>
              </a:rPr>
              <a:t>R/3 System </a:t>
            </a:r>
            <a:r>
              <a:rPr sz="1600" b="1" dirty="0">
                <a:latin typeface="Arial"/>
                <a:cs typeface="Arial"/>
              </a:rPr>
              <a:t>are </a:t>
            </a:r>
            <a:r>
              <a:rPr sz="1600" b="1" spc="-5" dirty="0">
                <a:latin typeface="Arial"/>
                <a:cs typeface="Arial"/>
              </a:rPr>
              <a:t>not  sufficient, create new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4175" y="3589273"/>
            <a:ext cx="6477000" cy="7620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43840" marR="238125">
              <a:lnSpc>
                <a:spcPts val="1920"/>
              </a:lnSpc>
              <a:spcBef>
                <a:spcPts val="15"/>
              </a:spcBef>
            </a:pPr>
            <a:r>
              <a:rPr sz="1600" b="1" spc="-5" dirty="0">
                <a:latin typeface="Arial"/>
                <a:cs typeface="Arial"/>
              </a:rPr>
              <a:t>Define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access sequences. This </a:t>
            </a:r>
            <a:r>
              <a:rPr sz="1600" b="1" spc="-30" dirty="0">
                <a:latin typeface="Arial"/>
                <a:cs typeface="Arial"/>
              </a:rPr>
              <a:t>way, </a:t>
            </a:r>
            <a:r>
              <a:rPr sz="1600" b="1" spc="-10" dirty="0">
                <a:latin typeface="Arial"/>
                <a:cs typeface="Arial"/>
              </a:rPr>
              <a:t>you </a:t>
            </a:r>
            <a:r>
              <a:rPr sz="1600" b="1" spc="-5" dirty="0">
                <a:latin typeface="Arial"/>
                <a:cs typeface="Arial"/>
              </a:rPr>
              <a:t>define </a:t>
            </a:r>
            <a:r>
              <a:rPr sz="1600" b="1" spc="-10" dirty="0">
                <a:latin typeface="Arial"/>
                <a:cs typeface="Arial"/>
              </a:rPr>
              <a:t>how the  </a:t>
            </a:r>
            <a:r>
              <a:rPr sz="1600" b="1" spc="-20" dirty="0">
                <a:latin typeface="Arial"/>
                <a:cs typeface="Arial"/>
              </a:rPr>
              <a:t>SAP </a:t>
            </a:r>
            <a:r>
              <a:rPr sz="1600" b="1" spc="-10" dirty="0">
                <a:latin typeface="Arial"/>
                <a:cs typeface="Arial"/>
              </a:rPr>
              <a:t>System </a:t>
            </a:r>
            <a:r>
              <a:rPr sz="1600" b="1" spc="-5" dirty="0">
                <a:latin typeface="Arial"/>
                <a:cs typeface="Arial"/>
              </a:rPr>
              <a:t>should determine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texts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a text</a:t>
            </a:r>
            <a:r>
              <a:rPr sz="1600" b="1" spc="254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type.</a:t>
            </a:r>
            <a:endParaRPr sz="1600">
              <a:latin typeface="Arial"/>
              <a:cs typeface="Arial"/>
            </a:endParaRPr>
          </a:p>
          <a:p>
            <a:pPr marR="907415" algn="ctr">
              <a:lnSpc>
                <a:spcPts val="1275"/>
              </a:lnSpc>
            </a:pPr>
            <a:r>
              <a:rPr sz="1600" spc="-10" dirty="0">
                <a:latin typeface="Arial"/>
                <a:cs typeface="Arial"/>
              </a:rPr>
              <a:t>``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775" y="2522601"/>
            <a:ext cx="6629400" cy="990600"/>
          </a:xfrm>
          <a:custGeom>
            <a:avLst/>
            <a:gdLst/>
            <a:ahLst/>
            <a:cxnLst/>
            <a:rect l="l" t="t" r="r" b="b"/>
            <a:pathLst>
              <a:path w="6629400" h="990600">
                <a:moveTo>
                  <a:pt x="0" y="990600"/>
                </a:moveTo>
                <a:lnTo>
                  <a:pt x="6629400" y="990600"/>
                </a:lnTo>
                <a:lnTo>
                  <a:pt x="6629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C0C0C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9775" y="4427473"/>
            <a:ext cx="66294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>
              <a:lnSpc>
                <a:spcPts val="1650"/>
              </a:lnSpc>
              <a:tabLst>
                <a:tab pos="1141095" algn="l"/>
                <a:tab pos="1656714" algn="l"/>
                <a:tab pos="2230120" algn="l"/>
                <a:tab pos="2971800" algn="l"/>
                <a:tab pos="3996054" algn="l"/>
                <a:tab pos="4389755" algn="l"/>
                <a:tab pos="4962525" algn="l"/>
              </a:tabLst>
            </a:pPr>
            <a:r>
              <a:rPr sz="1600" b="1" spc="-5" dirty="0">
                <a:latin typeface="Arial"/>
                <a:cs typeface="Arial"/>
              </a:rPr>
              <a:t>Group	</a:t>
            </a:r>
            <a:r>
              <a:rPr sz="1600" b="1" spc="-10" dirty="0">
                <a:latin typeface="Arial"/>
                <a:cs typeface="Arial"/>
              </a:rPr>
              <a:t>the	</a:t>
            </a:r>
            <a:r>
              <a:rPr sz="1600" b="1" spc="-5" dirty="0">
                <a:latin typeface="Arial"/>
                <a:cs typeface="Arial"/>
              </a:rPr>
              <a:t>text	types	together	</a:t>
            </a:r>
            <a:r>
              <a:rPr sz="1600" b="1" dirty="0">
                <a:latin typeface="Arial"/>
                <a:cs typeface="Arial"/>
              </a:rPr>
              <a:t>in	</a:t>
            </a:r>
            <a:r>
              <a:rPr sz="1600" b="1" spc="-5" dirty="0">
                <a:latin typeface="Arial"/>
                <a:cs typeface="Arial"/>
              </a:rPr>
              <a:t>text	determination</a:t>
            </a:r>
            <a:endParaRPr sz="1600">
              <a:latin typeface="Arial"/>
              <a:cs typeface="Arial"/>
            </a:endParaRPr>
          </a:p>
          <a:p>
            <a:pPr marL="32004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procedures.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975" y="5146260"/>
            <a:ext cx="6553200" cy="111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algn="just">
              <a:lnSpc>
                <a:spcPts val="1614"/>
              </a:lnSpc>
            </a:pPr>
            <a:r>
              <a:rPr sz="1600" b="1" spc="-5" dirty="0">
                <a:latin typeface="Arial"/>
                <a:cs typeface="Arial"/>
              </a:rPr>
              <a:t>Allocate    </a:t>
            </a:r>
            <a:r>
              <a:rPr sz="1600" b="1" spc="-10" dirty="0">
                <a:latin typeface="Arial"/>
                <a:cs typeface="Arial"/>
              </a:rPr>
              <a:t>the    </a:t>
            </a:r>
            <a:r>
              <a:rPr sz="1600" b="1" spc="-5" dirty="0">
                <a:latin typeface="Arial"/>
                <a:cs typeface="Arial"/>
              </a:rPr>
              <a:t>text   determination    procedures   so    that </a:t>
            </a:r>
            <a:r>
              <a:rPr sz="1600" b="1" spc="229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243840" marR="313690" algn="just">
              <a:lnSpc>
                <a:spcPct val="100000"/>
              </a:lnSpc>
              <a:tabLst>
                <a:tab pos="1833880" algn="l"/>
              </a:tabLst>
            </a:pPr>
            <a:r>
              <a:rPr sz="1600" b="1" spc="-5" dirty="0">
                <a:latin typeface="Arial"/>
                <a:cs typeface="Arial"/>
              </a:rPr>
              <a:t>procedure	applies </a:t>
            </a:r>
            <a:r>
              <a:rPr sz="1600" b="1" dirty="0">
                <a:latin typeface="Arial"/>
                <a:cs typeface="Arial"/>
              </a:rPr>
              <a:t>to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dirty="0">
                <a:latin typeface="Arial"/>
                <a:cs typeface="Arial"/>
              </a:rPr>
              <a:t>following criteria </a:t>
            </a:r>
            <a:r>
              <a:rPr sz="1600" b="1" spc="-5" dirty="0">
                <a:latin typeface="Arial"/>
                <a:cs typeface="Arial"/>
              </a:rPr>
              <a:t>in 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each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case:  account group – customer; </a:t>
            </a:r>
            <a:r>
              <a:rPr sz="1600" b="1" dirty="0">
                <a:latin typeface="Arial"/>
                <a:cs typeface="Arial"/>
              </a:rPr>
              <a:t>sales </a:t>
            </a:r>
            <a:r>
              <a:rPr sz="1600" b="1" spc="-5" dirty="0">
                <a:latin typeface="Arial"/>
                <a:cs typeface="Arial"/>
              </a:rPr>
              <a:t>&amp; </a:t>
            </a:r>
            <a:r>
              <a:rPr sz="1600" b="1" dirty="0">
                <a:latin typeface="Arial"/>
                <a:cs typeface="Arial"/>
              </a:rPr>
              <a:t>distribution </a:t>
            </a:r>
            <a:r>
              <a:rPr sz="1600" b="1" spc="-5" dirty="0">
                <a:latin typeface="Arial"/>
                <a:cs typeface="Arial"/>
              </a:rPr>
              <a:t>document;  item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category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54175" y="3589273"/>
            <a:ext cx="6477000" cy="762000"/>
          </a:xfrm>
          <a:custGeom>
            <a:avLst/>
            <a:gdLst/>
            <a:ahLst/>
            <a:cxnLst/>
            <a:rect l="l" t="t" r="r" b="b"/>
            <a:pathLst>
              <a:path w="6477000" h="762000">
                <a:moveTo>
                  <a:pt x="0" y="762000"/>
                </a:moveTo>
                <a:lnTo>
                  <a:pt x="6477000" y="762000"/>
                </a:lnTo>
                <a:lnTo>
                  <a:pt x="6477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CC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9775" y="4427473"/>
            <a:ext cx="6629400" cy="685800"/>
          </a:xfrm>
          <a:custGeom>
            <a:avLst/>
            <a:gdLst/>
            <a:ahLst/>
            <a:cxnLst/>
            <a:rect l="l" t="t" r="r" b="b"/>
            <a:pathLst>
              <a:path w="6629400" h="685800">
                <a:moveTo>
                  <a:pt x="0" y="685800"/>
                </a:moveTo>
                <a:lnTo>
                  <a:pt x="6629400" y="685800"/>
                </a:lnTo>
                <a:lnTo>
                  <a:pt x="6629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99CC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7975" y="5189537"/>
            <a:ext cx="6553200" cy="1066800"/>
          </a:xfrm>
          <a:custGeom>
            <a:avLst/>
            <a:gdLst/>
            <a:ahLst/>
            <a:cxnLst/>
            <a:rect l="l" t="t" r="r" b="b"/>
            <a:pathLst>
              <a:path w="6553200" h="1066800">
                <a:moveTo>
                  <a:pt x="0" y="1066800"/>
                </a:moveTo>
                <a:lnTo>
                  <a:pt x="6553200" y="1066800"/>
                </a:lnTo>
                <a:lnTo>
                  <a:pt x="6553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339966">
              <a:alpha val="313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775" y="2522601"/>
            <a:ext cx="7391400" cy="0"/>
          </a:xfrm>
          <a:custGeom>
            <a:avLst/>
            <a:gdLst/>
            <a:ahLst/>
            <a:cxnLst/>
            <a:rect l="l" t="t" r="r" b="b"/>
            <a:pathLst>
              <a:path w="7391400">
                <a:moveTo>
                  <a:pt x="0" y="0"/>
                </a:moveTo>
                <a:lnTo>
                  <a:pt x="7391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9775" y="3513201"/>
            <a:ext cx="7391400" cy="0"/>
          </a:xfrm>
          <a:custGeom>
            <a:avLst/>
            <a:gdLst/>
            <a:ahLst/>
            <a:cxnLst/>
            <a:rect l="l" t="t" r="r" b="b"/>
            <a:pathLst>
              <a:path w="7391400">
                <a:moveTo>
                  <a:pt x="0" y="0"/>
                </a:moveTo>
                <a:lnTo>
                  <a:pt x="7391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9775" y="4351273"/>
            <a:ext cx="7391400" cy="0"/>
          </a:xfrm>
          <a:custGeom>
            <a:avLst/>
            <a:gdLst/>
            <a:ahLst/>
            <a:cxnLst/>
            <a:rect l="l" t="t" r="r" b="b"/>
            <a:pathLst>
              <a:path w="7391400">
                <a:moveTo>
                  <a:pt x="0" y="0"/>
                </a:moveTo>
                <a:lnTo>
                  <a:pt x="7391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775" y="5113273"/>
            <a:ext cx="7391400" cy="0"/>
          </a:xfrm>
          <a:custGeom>
            <a:avLst/>
            <a:gdLst/>
            <a:ahLst/>
            <a:cxnLst/>
            <a:rect l="l" t="t" r="r" b="b"/>
            <a:pathLst>
              <a:path w="7391400">
                <a:moveTo>
                  <a:pt x="0" y="0"/>
                </a:moveTo>
                <a:lnTo>
                  <a:pt x="7391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784859" y="1061537"/>
            <a:ext cx="584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10" dirty="0"/>
              <a:t>The </a:t>
            </a:r>
            <a:r>
              <a:rPr lang="en-US" b="1" dirty="0"/>
              <a:t>following </a:t>
            </a:r>
            <a:r>
              <a:rPr lang="en-US" b="1" spc="-5" dirty="0"/>
              <a:t>steps are </a:t>
            </a:r>
            <a:r>
              <a:rPr lang="en-US" b="1" spc="-10" dirty="0"/>
              <a:t>involved </a:t>
            </a:r>
            <a:r>
              <a:rPr lang="en-US" b="1" spc="-5" dirty="0"/>
              <a:t>in text</a:t>
            </a:r>
            <a:r>
              <a:rPr lang="en-US" b="1" spc="120" dirty="0"/>
              <a:t> </a:t>
            </a:r>
            <a:r>
              <a:rPr lang="en-US" b="1" spc="-5" dirty="0"/>
              <a:t>determination</a:t>
            </a: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Output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Delivery &amp; </a:t>
            </a:r>
            <a:r>
              <a:rPr sz="1600" spc="-10" dirty="0">
                <a:latin typeface="Arial"/>
                <a:cs typeface="Arial"/>
              </a:rPr>
              <a:t>Transportation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Scheduling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870" rIns="0" bIns="0" rtlCol="0">
            <a:spAutoFit/>
          </a:bodyPr>
          <a:lstStyle/>
          <a:p>
            <a:pPr marL="1210945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Incompletion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Log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0" dirty="0">
                <a:latin typeface="Arial"/>
                <a:cs typeface="Arial"/>
              </a:rPr>
              <a:t>Text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30605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Account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896" y="145854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/>
              <a:t>-Concept</a:t>
            </a:r>
            <a:endParaRPr sz="3200" dirty="0"/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199" y="1371600"/>
            <a:ext cx="45719" cy="48006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04076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426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Partner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9156700" cy="492443"/>
          </a:xfrm>
        </p:spPr>
        <p:txBody>
          <a:bodyPr/>
          <a:lstStyle/>
          <a:p>
            <a:r>
              <a:rPr lang="en-US" sz="3200" dirty="0" smtClean="0"/>
              <a:t>Incompletion Procedure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674961"/>
            <a:ext cx="5743575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399" y="1219200"/>
            <a:ext cx="8153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data maintained in Sales document is passed through to </a:t>
            </a:r>
            <a:r>
              <a:rPr lang="en-US" sz="2200" spc="-10" dirty="0">
                <a:latin typeface="Arial" panose="020B0604020202020204" pitchFamily="34" charset="0"/>
                <a:cs typeface="Arial" panose="020B0604020202020204" pitchFamily="34" charset="0"/>
              </a:rPr>
              <a:t>delivery </a:t>
            </a:r>
            <a:r>
              <a:rPr 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and finally </a:t>
            </a:r>
            <a:r>
              <a:rPr lang="en-US"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billing. So it is imperative that </a:t>
            </a:r>
            <a:r>
              <a:rPr lang="en-US" sz="2200" spc="-20" dirty="0">
                <a:latin typeface="Arial" panose="020B0604020202020204" pitchFamily="34" charset="0"/>
                <a:cs typeface="Arial" panose="020B0604020202020204" pitchFamily="34" charset="0"/>
              </a:rPr>
              <a:t>SAP </a:t>
            </a:r>
            <a:r>
              <a:rPr 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has a specific control </a:t>
            </a:r>
            <a:r>
              <a:rPr lang="en-US" sz="2200" spc="-10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to see that  </a:t>
            </a:r>
            <a:r>
              <a:rPr lang="en-US" sz="22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requisite data is maintained at different SD</a:t>
            </a:r>
            <a:r>
              <a:rPr lang="en-US" sz="2200"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10" dirty="0">
                <a:latin typeface="Arial" panose="020B0604020202020204" pitchFamily="34" charset="0"/>
                <a:cs typeface="Arial" panose="020B0604020202020204" pitchFamily="34" charset="0"/>
              </a:rPr>
              <a:t>levels.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360" y="5334000"/>
            <a:ext cx="81454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10" dirty="0">
                <a:latin typeface="Arial"/>
                <a:cs typeface="Arial"/>
              </a:rPr>
              <a:t>For </a:t>
            </a:r>
            <a:r>
              <a:rPr lang="en-US" sz="2200" spc="-5" dirty="0">
                <a:latin typeface="Arial"/>
                <a:cs typeface="Arial"/>
              </a:rPr>
              <a:t>this reason, </a:t>
            </a:r>
            <a:r>
              <a:rPr lang="en-US" sz="2200" spc="-20" dirty="0">
                <a:latin typeface="Arial"/>
                <a:cs typeface="Arial"/>
              </a:rPr>
              <a:t>SAP </a:t>
            </a:r>
            <a:r>
              <a:rPr lang="en-US" sz="2200" spc="-5" dirty="0">
                <a:latin typeface="Arial"/>
                <a:cs typeface="Arial"/>
              </a:rPr>
              <a:t>has an incompletion procedure to highlight missing data in  sales and </a:t>
            </a:r>
            <a:r>
              <a:rPr lang="en-US" sz="2200" spc="-10" dirty="0">
                <a:latin typeface="Arial"/>
                <a:cs typeface="Arial"/>
              </a:rPr>
              <a:t>delivery documents </a:t>
            </a:r>
            <a:r>
              <a:rPr lang="en-US" sz="2200" spc="-5" dirty="0">
                <a:latin typeface="Arial"/>
                <a:cs typeface="Arial"/>
              </a:rPr>
              <a:t>as </a:t>
            </a:r>
            <a:r>
              <a:rPr lang="en-US" sz="2200" spc="5" dirty="0">
                <a:latin typeface="Arial"/>
                <a:cs typeface="Arial"/>
              </a:rPr>
              <a:t>well </a:t>
            </a:r>
            <a:r>
              <a:rPr lang="en-US" sz="2200" spc="-5" dirty="0">
                <a:latin typeface="Arial"/>
                <a:cs typeface="Arial"/>
              </a:rPr>
              <a:t>as sales activities and partner</a:t>
            </a:r>
            <a:r>
              <a:rPr lang="en-US" sz="2200" spc="280" dirty="0">
                <a:latin typeface="Arial"/>
                <a:cs typeface="Arial"/>
              </a:rPr>
              <a:t> </a:t>
            </a:r>
            <a:r>
              <a:rPr lang="en-US" sz="2200" spc="-10" dirty="0">
                <a:latin typeface="Arial"/>
                <a:cs typeface="Arial"/>
              </a:rPr>
              <a:t>functions</a:t>
            </a:r>
            <a:endParaRPr lang="en-US"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3550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219200"/>
            <a:ext cx="7620000" cy="4953000"/>
          </a:xfrm>
          <a:custGeom>
            <a:avLst/>
            <a:gdLst/>
            <a:ahLst/>
            <a:cxnLst/>
            <a:rect l="l" t="t" r="r" b="b"/>
            <a:pathLst>
              <a:path w="7620000" h="4953000">
                <a:moveTo>
                  <a:pt x="0" y="4953000"/>
                </a:moveTo>
                <a:lnTo>
                  <a:pt x="7620000" y="4953000"/>
                </a:lnTo>
                <a:lnTo>
                  <a:pt x="7620000" y="0"/>
                </a:lnTo>
                <a:lnTo>
                  <a:pt x="0" y="0"/>
                </a:lnTo>
                <a:lnTo>
                  <a:pt x="0" y="4953000"/>
                </a:lnTo>
                <a:close/>
              </a:path>
            </a:pathLst>
          </a:custGeom>
          <a:solidFill>
            <a:srgbClr val="6666FF">
              <a:alpha val="1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219200"/>
            <a:ext cx="7620000" cy="4953000"/>
          </a:xfrm>
          <a:custGeom>
            <a:avLst/>
            <a:gdLst/>
            <a:ahLst/>
            <a:cxnLst/>
            <a:rect l="l" t="t" r="r" b="b"/>
            <a:pathLst>
              <a:path w="7620000" h="4953000">
                <a:moveTo>
                  <a:pt x="0" y="4953000"/>
                </a:moveTo>
                <a:lnTo>
                  <a:pt x="7620000" y="4953000"/>
                </a:lnTo>
                <a:lnTo>
                  <a:pt x="7620000" y="0"/>
                </a:lnTo>
                <a:lnTo>
                  <a:pt x="0" y="0"/>
                </a:lnTo>
                <a:lnTo>
                  <a:pt x="0" y="4953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34147"/>
          </a:xfrm>
          <a:prstGeom prst="rect">
            <a:avLst/>
          </a:prstGeom>
        </p:spPr>
        <p:txBody>
          <a:bodyPr vert="horz" wrap="square" lIns="0" tIns="14033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spc="-5" dirty="0"/>
              <a:t>Incompletion </a:t>
            </a:r>
            <a:r>
              <a:rPr sz="3200" dirty="0"/>
              <a:t>Procedure - How it</a:t>
            </a:r>
            <a:r>
              <a:rPr sz="3200" spc="-95" dirty="0"/>
              <a:t> </a:t>
            </a:r>
            <a:r>
              <a:rPr sz="3200" dirty="0"/>
              <a:t>works…?</a:t>
            </a:r>
          </a:p>
        </p:txBody>
      </p:sp>
      <p:sp>
        <p:nvSpPr>
          <p:cNvPr id="5" name="object 5"/>
          <p:cNvSpPr/>
          <p:nvPr/>
        </p:nvSpPr>
        <p:spPr>
          <a:xfrm>
            <a:off x="1109472" y="1363980"/>
            <a:ext cx="2377440" cy="405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1295400"/>
            <a:ext cx="2362200" cy="4038600"/>
          </a:xfrm>
          <a:custGeom>
            <a:avLst/>
            <a:gdLst/>
            <a:ahLst/>
            <a:cxnLst/>
            <a:rect l="l" t="t" r="r" b="b"/>
            <a:pathLst>
              <a:path w="2362200" h="4038600">
                <a:moveTo>
                  <a:pt x="0" y="4038600"/>
                </a:moveTo>
                <a:lnTo>
                  <a:pt x="2362200" y="4038600"/>
                </a:lnTo>
                <a:lnTo>
                  <a:pt x="2362200" y="0"/>
                </a:lnTo>
                <a:lnTo>
                  <a:pt x="0" y="0"/>
                </a:lnTo>
                <a:lnTo>
                  <a:pt x="0" y="40386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800" y="1295400"/>
            <a:ext cx="2362200" cy="4038600"/>
          </a:xfrm>
          <a:custGeom>
            <a:avLst/>
            <a:gdLst/>
            <a:ahLst/>
            <a:cxnLst/>
            <a:rect l="l" t="t" r="r" b="b"/>
            <a:pathLst>
              <a:path w="2362200" h="4038600">
                <a:moveTo>
                  <a:pt x="0" y="4038600"/>
                </a:moveTo>
                <a:lnTo>
                  <a:pt x="2362200" y="4038600"/>
                </a:lnTo>
                <a:lnTo>
                  <a:pt x="2362200" y="0"/>
                </a:lnTo>
                <a:lnTo>
                  <a:pt x="0" y="0"/>
                </a:lnTo>
                <a:lnTo>
                  <a:pt x="0" y="403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30348" y="1259585"/>
            <a:ext cx="5111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u="heavy" dirty="0">
                <a:latin typeface="Arial"/>
                <a:cs typeface="Arial"/>
              </a:rPr>
              <a:t>Or</a:t>
            </a:r>
            <a:r>
              <a:rPr sz="1400" b="1" u="heavy" spc="-10" dirty="0">
                <a:latin typeface="Arial"/>
                <a:cs typeface="Arial"/>
              </a:rPr>
              <a:t>d</a:t>
            </a:r>
            <a:r>
              <a:rPr sz="1400" b="1" u="heavy" dirty="0"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90800" y="1600200"/>
            <a:ext cx="685800" cy="257175"/>
          </a:xfrm>
          <a:custGeom>
            <a:avLst/>
            <a:gdLst/>
            <a:ahLst/>
            <a:cxnLst/>
            <a:rect l="l" t="t" r="r" b="b"/>
            <a:pathLst>
              <a:path w="685800" h="257175">
                <a:moveTo>
                  <a:pt x="0" y="257175"/>
                </a:moveTo>
                <a:lnTo>
                  <a:pt x="685800" y="257175"/>
                </a:lnTo>
                <a:lnTo>
                  <a:pt x="685800" y="0"/>
                </a:lnTo>
                <a:lnTo>
                  <a:pt x="0" y="0"/>
                </a:lnTo>
                <a:lnTo>
                  <a:pt x="0" y="257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0800" y="1600200"/>
            <a:ext cx="685800" cy="257175"/>
          </a:xfrm>
          <a:custGeom>
            <a:avLst/>
            <a:gdLst/>
            <a:ahLst/>
            <a:cxnLst/>
            <a:rect l="l" t="t" r="r" b="b"/>
            <a:pathLst>
              <a:path w="685800" h="257175">
                <a:moveTo>
                  <a:pt x="0" y="257175"/>
                </a:moveTo>
                <a:lnTo>
                  <a:pt x="685800" y="257175"/>
                </a:lnTo>
                <a:lnTo>
                  <a:pt x="685800" y="0"/>
                </a:lnTo>
                <a:lnTo>
                  <a:pt x="0" y="0"/>
                </a:lnTo>
                <a:lnTo>
                  <a:pt x="0" y="257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45994" y="1643126"/>
            <a:ext cx="28194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5" dirty="0">
                <a:latin typeface="Arial"/>
                <a:cs typeface="Arial"/>
              </a:rPr>
              <a:t>0001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1318" y="1593646"/>
            <a:ext cx="1109345" cy="53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 marR="5080" indent="-62865">
              <a:lnSpc>
                <a:spcPct val="122000"/>
              </a:lnSpc>
            </a:pPr>
            <a:r>
              <a:rPr sz="1400" b="1" spc="-5" dirty="0">
                <a:latin typeface="Arial"/>
                <a:cs typeface="Arial"/>
              </a:rPr>
              <a:t>Sold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party  </a:t>
            </a:r>
            <a:r>
              <a:rPr sz="1400" b="1" dirty="0">
                <a:latin typeface="Arial"/>
                <a:cs typeface="Arial"/>
              </a:rPr>
              <a:t>Order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no.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90800" y="1905000"/>
            <a:ext cx="685800" cy="257175"/>
          </a:xfrm>
          <a:custGeom>
            <a:avLst/>
            <a:gdLst/>
            <a:ahLst/>
            <a:cxnLst/>
            <a:rect l="l" t="t" r="r" b="b"/>
            <a:pathLst>
              <a:path w="685800" h="257175">
                <a:moveTo>
                  <a:pt x="0" y="257175"/>
                </a:moveTo>
                <a:lnTo>
                  <a:pt x="685800" y="257175"/>
                </a:lnTo>
                <a:lnTo>
                  <a:pt x="685800" y="0"/>
                </a:lnTo>
                <a:lnTo>
                  <a:pt x="0" y="0"/>
                </a:lnTo>
                <a:lnTo>
                  <a:pt x="0" y="257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0800" y="1905000"/>
            <a:ext cx="685800" cy="257175"/>
          </a:xfrm>
          <a:custGeom>
            <a:avLst/>
            <a:gdLst/>
            <a:ahLst/>
            <a:cxnLst/>
            <a:rect l="l" t="t" r="r" b="b"/>
            <a:pathLst>
              <a:path w="685800" h="257175">
                <a:moveTo>
                  <a:pt x="0" y="257175"/>
                </a:moveTo>
                <a:lnTo>
                  <a:pt x="685800" y="257175"/>
                </a:lnTo>
                <a:lnTo>
                  <a:pt x="685800" y="0"/>
                </a:lnTo>
                <a:lnTo>
                  <a:pt x="0" y="0"/>
                </a:lnTo>
                <a:lnTo>
                  <a:pt x="0" y="2571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76473" y="1947926"/>
            <a:ext cx="217804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-5" dirty="0">
                <a:latin typeface="Arial"/>
                <a:cs typeface="Arial"/>
              </a:rPr>
              <a:t>200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66800" y="2279650"/>
            <a:ext cx="2362200" cy="12700"/>
          </a:xfrm>
          <a:custGeom>
            <a:avLst/>
            <a:gdLst/>
            <a:ahLst/>
            <a:cxnLst/>
            <a:rect l="l" t="t" r="r" b="b"/>
            <a:pathLst>
              <a:path w="2362200" h="12700">
                <a:moveTo>
                  <a:pt x="0" y="12700"/>
                </a:moveTo>
                <a:lnTo>
                  <a:pt x="2362200" y="12700"/>
                </a:lnTo>
                <a:lnTo>
                  <a:pt x="2362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37488" y="2505455"/>
            <a:ext cx="2072639" cy="1267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19200" y="2474912"/>
            <a:ext cx="2057400" cy="1252855"/>
          </a:xfrm>
          <a:custGeom>
            <a:avLst/>
            <a:gdLst/>
            <a:ahLst/>
            <a:cxnLst/>
            <a:rect l="l" t="t" r="r" b="b"/>
            <a:pathLst>
              <a:path w="2057400" h="1252854">
                <a:moveTo>
                  <a:pt x="0" y="1252537"/>
                </a:moveTo>
                <a:lnTo>
                  <a:pt x="2057400" y="1252537"/>
                </a:lnTo>
                <a:lnTo>
                  <a:pt x="2057400" y="0"/>
                </a:lnTo>
                <a:lnTo>
                  <a:pt x="0" y="0"/>
                </a:lnTo>
                <a:lnTo>
                  <a:pt x="0" y="12525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19200" y="2474912"/>
            <a:ext cx="2057400" cy="12528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1430"/>
              </a:lnSpc>
            </a:pPr>
            <a:r>
              <a:rPr sz="1200" b="1" spc="-5" dirty="0">
                <a:latin typeface="Times New Roman"/>
                <a:cs typeface="Times New Roman"/>
              </a:rPr>
              <a:t>Item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61290" marR="1049655">
              <a:lnSpc>
                <a:spcPct val="150000"/>
              </a:lnSpc>
              <a:tabLst>
                <a:tab pos="770890" algn="l"/>
              </a:tabLst>
            </a:pPr>
            <a:r>
              <a:rPr sz="12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Material </a:t>
            </a:r>
            <a:r>
              <a:rPr sz="1200" b="1" spc="-5" dirty="0">
                <a:latin typeface="Times New Roman"/>
                <a:cs typeface="Times New Roman"/>
              </a:rPr>
              <a:t>M1  </a:t>
            </a:r>
            <a:r>
              <a:rPr sz="1200" b="1" spc="-5" dirty="0">
                <a:solidFill>
                  <a:srgbClr val="003399"/>
                </a:solidFill>
                <a:latin typeface="Times New Roman"/>
                <a:cs typeface="Times New Roman"/>
              </a:rPr>
              <a:t>Plant  </a:t>
            </a:r>
            <a:r>
              <a:rPr sz="1200" b="1" u="sng" dirty="0">
                <a:solidFill>
                  <a:srgbClr val="003399"/>
                </a:solid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13688" y="3316223"/>
            <a:ext cx="1844039" cy="310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95400" y="3286125"/>
            <a:ext cx="1828800" cy="295275"/>
          </a:xfrm>
          <a:custGeom>
            <a:avLst/>
            <a:gdLst/>
            <a:ahLst/>
            <a:cxnLst/>
            <a:rect l="l" t="t" r="r" b="b"/>
            <a:pathLst>
              <a:path w="1828800" h="295275">
                <a:moveTo>
                  <a:pt x="0" y="295275"/>
                </a:moveTo>
                <a:lnTo>
                  <a:pt x="1828800" y="295275"/>
                </a:lnTo>
                <a:lnTo>
                  <a:pt x="1828800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95400" y="3286125"/>
            <a:ext cx="1828800" cy="2952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latin typeface="Arial"/>
                <a:cs typeface="Arial"/>
              </a:rPr>
              <a:t>Schedule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37488" y="3959352"/>
            <a:ext cx="2072639" cy="1267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9200" y="3929062"/>
            <a:ext cx="2057400" cy="1252855"/>
          </a:xfrm>
          <a:custGeom>
            <a:avLst/>
            <a:gdLst/>
            <a:ahLst/>
            <a:cxnLst/>
            <a:rect l="l" t="t" r="r" b="b"/>
            <a:pathLst>
              <a:path w="2057400" h="1252854">
                <a:moveTo>
                  <a:pt x="0" y="1252537"/>
                </a:moveTo>
                <a:lnTo>
                  <a:pt x="2057400" y="1252537"/>
                </a:lnTo>
                <a:lnTo>
                  <a:pt x="2057400" y="0"/>
                </a:lnTo>
                <a:lnTo>
                  <a:pt x="0" y="0"/>
                </a:lnTo>
                <a:lnTo>
                  <a:pt x="0" y="12525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19200" y="3929062"/>
            <a:ext cx="2057400" cy="12528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1430"/>
              </a:lnSpc>
            </a:pPr>
            <a:r>
              <a:rPr sz="1200" b="1" spc="-5" dirty="0">
                <a:latin typeface="Times New Roman"/>
                <a:cs typeface="Times New Roman"/>
              </a:rPr>
              <a:t>Item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  <a:p>
            <a:pPr marL="161290" marR="1049655">
              <a:lnSpc>
                <a:spcPct val="150000"/>
              </a:lnSpc>
            </a:pPr>
            <a:r>
              <a:rPr sz="12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Material </a:t>
            </a:r>
            <a:r>
              <a:rPr sz="1200" b="1" spc="-5" dirty="0">
                <a:latin typeface="Times New Roman"/>
                <a:cs typeface="Times New Roman"/>
              </a:rPr>
              <a:t>M2  </a:t>
            </a:r>
            <a:r>
              <a:rPr sz="12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Plant</a:t>
            </a:r>
            <a:r>
              <a:rPr sz="1200" b="1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13688" y="4770120"/>
            <a:ext cx="1844039" cy="3108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95400" y="4740275"/>
            <a:ext cx="1828800" cy="295275"/>
          </a:xfrm>
          <a:custGeom>
            <a:avLst/>
            <a:gdLst/>
            <a:ahLst/>
            <a:cxnLst/>
            <a:rect l="l" t="t" r="r" b="b"/>
            <a:pathLst>
              <a:path w="1828800" h="295275">
                <a:moveTo>
                  <a:pt x="0" y="295275"/>
                </a:moveTo>
                <a:lnTo>
                  <a:pt x="1828800" y="295275"/>
                </a:lnTo>
                <a:lnTo>
                  <a:pt x="1828800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95400" y="4740275"/>
            <a:ext cx="1828800" cy="2952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270"/>
              </a:spcBef>
            </a:pPr>
            <a:r>
              <a:rPr sz="1400" b="1" spc="-5" dirty="0">
                <a:latin typeface="Arial"/>
                <a:cs typeface="Arial"/>
              </a:rPr>
              <a:t>Schedule</a:t>
            </a:r>
            <a:r>
              <a:rPr sz="1400" b="1" spc="-10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86884" y="2017776"/>
            <a:ext cx="3203448" cy="1891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11267" y="2093976"/>
            <a:ext cx="3203447" cy="1891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00600" y="2209800"/>
            <a:ext cx="3200400" cy="1735455"/>
          </a:xfrm>
          <a:custGeom>
            <a:avLst/>
            <a:gdLst/>
            <a:ahLst/>
            <a:cxnLst/>
            <a:rect l="l" t="t" r="r" b="b"/>
            <a:pathLst>
              <a:path w="3200400" h="1735454">
                <a:moveTo>
                  <a:pt x="0" y="1735201"/>
                </a:moveTo>
                <a:lnTo>
                  <a:pt x="3200400" y="1735201"/>
                </a:lnTo>
                <a:lnTo>
                  <a:pt x="3200400" y="0"/>
                </a:lnTo>
                <a:lnTo>
                  <a:pt x="0" y="0"/>
                </a:lnTo>
                <a:lnTo>
                  <a:pt x="0" y="1735201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01184" y="2462783"/>
            <a:ext cx="3051048" cy="12984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49367" y="2410967"/>
            <a:ext cx="3051047" cy="12984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76800" y="2438400"/>
            <a:ext cx="3048000" cy="1295400"/>
          </a:xfrm>
          <a:custGeom>
            <a:avLst/>
            <a:gdLst/>
            <a:ahLst/>
            <a:cxnLst/>
            <a:rect l="l" t="t" r="r" b="b"/>
            <a:pathLst>
              <a:path w="3048000" h="1295400">
                <a:moveTo>
                  <a:pt x="0" y="1295400"/>
                </a:moveTo>
                <a:lnTo>
                  <a:pt x="3048000" y="1295400"/>
                </a:lnTo>
                <a:lnTo>
                  <a:pt x="30480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00600" y="1981200"/>
            <a:ext cx="3200400" cy="228600"/>
          </a:xfrm>
          <a:custGeom>
            <a:avLst/>
            <a:gdLst/>
            <a:ahLst/>
            <a:cxnLst/>
            <a:rect l="l" t="t" r="r" b="b"/>
            <a:pathLst>
              <a:path w="3200400" h="228600">
                <a:moveTo>
                  <a:pt x="0" y="228600"/>
                </a:moveTo>
                <a:lnTo>
                  <a:pt x="3200400" y="228600"/>
                </a:lnTo>
                <a:lnTo>
                  <a:pt x="3200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89576" y="2234183"/>
            <a:ext cx="841248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13376" y="2182367"/>
            <a:ext cx="841248" cy="155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53000" y="2209800"/>
            <a:ext cx="838200" cy="152400"/>
          </a:xfrm>
          <a:custGeom>
            <a:avLst/>
            <a:gdLst/>
            <a:ahLst/>
            <a:cxnLst/>
            <a:rect l="l" t="t" r="r" b="b"/>
            <a:pathLst>
              <a:path w="838200" h="152400">
                <a:moveTo>
                  <a:pt x="0" y="152400"/>
                </a:moveTo>
                <a:lnTo>
                  <a:pt x="838200" y="152400"/>
                </a:lnTo>
                <a:lnTo>
                  <a:pt x="838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48600" y="1981200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575"/>
                </a:moveTo>
                <a:lnTo>
                  <a:pt x="155575" y="155575"/>
                </a:lnTo>
                <a:lnTo>
                  <a:pt x="155575" y="0"/>
                </a:lnTo>
                <a:lnTo>
                  <a:pt x="0" y="0"/>
                </a:lnTo>
                <a:lnTo>
                  <a:pt x="0" y="155575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48600" y="1981200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575"/>
                </a:moveTo>
                <a:lnTo>
                  <a:pt x="155575" y="155575"/>
                </a:lnTo>
                <a:lnTo>
                  <a:pt x="155575" y="0"/>
                </a:lnTo>
                <a:lnTo>
                  <a:pt x="0" y="0"/>
                </a:lnTo>
                <a:lnTo>
                  <a:pt x="0" y="1555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885938" y="1947417"/>
            <a:ext cx="109855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85028" y="2601086"/>
            <a:ext cx="382905" cy="652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400" b="1" dirty="0">
                <a:solidFill>
                  <a:srgbClr val="003399"/>
                </a:solidFill>
                <a:latin typeface="Times New Roman"/>
                <a:cs typeface="Times New Roman"/>
              </a:rPr>
              <a:t>Item  </a:t>
            </a:r>
            <a:r>
              <a:rPr sz="1400" b="1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83705" y="2601086"/>
            <a:ext cx="1029335" cy="652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marR="5080" indent="-177800">
              <a:lnSpc>
                <a:spcPct val="150000"/>
              </a:lnSpc>
            </a:pPr>
            <a:r>
              <a:rPr sz="1400" b="1" dirty="0">
                <a:solidFill>
                  <a:srgbClr val="003399"/>
                </a:solidFill>
                <a:latin typeface="Times New Roman"/>
                <a:cs typeface="Times New Roman"/>
              </a:rPr>
              <a:t>Missing</a:t>
            </a:r>
            <a:r>
              <a:rPr sz="1400" b="1" spc="-9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003399"/>
                </a:solidFill>
                <a:latin typeface="Times New Roman"/>
                <a:cs typeface="Times New Roman"/>
              </a:rPr>
              <a:t>Data  </a:t>
            </a:r>
            <a:r>
              <a:rPr sz="1400" b="1" spc="-5" dirty="0">
                <a:latin typeface="Times New Roman"/>
                <a:cs typeface="Times New Roman"/>
              </a:rPr>
              <a:t>Plant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79975" y="1960245"/>
            <a:ext cx="194563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DDDDDD"/>
                </a:solidFill>
                <a:latin typeface="Arial"/>
                <a:cs typeface="Arial"/>
              </a:rPr>
              <a:t>Order : Incompletion</a:t>
            </a:r>
            <a:r>
              <a:rPr sz="1300" b="1" spc="20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DDDDDD"/>
                </a:solidFill>
                <a:latin typeface="Arial"/>
                <a:cs typeface="Arial"/>
              </a:rPr>
              <a:t>log</a:t>
            </a:r>
            <a:endParaRPr sz="13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876800" y="38100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0" y="0"/>
                </a:moveTo>
                <a:lnTo>
                  <a:pt x="30480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9679" y="4221479"/>
            <a:ext cx="2834639" cy="13106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29200" y="4191000"/>
            <a:ext cx="2819400" cy="1295400"/>
          </a:xfrm>
          <a:custGeom>
            <a:avLst/>
            <a:gdLst/>
            <a:ahLst/>
            <a:cxnLst/>
            <a:rect l="l" t="t" r="r" b="b"/>
            <a:pathLst>
              <a:path w="2819400" h="1295400">
                <a:moveTo>
                  <a:pt x="2819400" y="0"/>
                </a:moveTo>
                <a:lnTo>
                  <a:pt x="161925" y="0"/>
                </a:lnTo>
                <a:lnTo>
                  <a:pt x="0" y="161925"/>
                </a:lnTo>
                <a:lnTo>
                  <a:pt x="0" y="1295400"/>
                </a:lnTo>
                <a:lnTo>
                  <a:pt x="2819400" y="12954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200" y="419100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925" y="0"/>
                </a:moveTo>
                <a:lnTo>
                  <a:pt x="0" y="161925"/>
                </a:lnTo>
                <a:lnTo>
                  <a:pt x="129539" y="129539"/>
                </a:lnTo>
                <a:lnTo>
                  <a:pt x="16192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200" y="4191000"/>
            <a:ext cx="2819400" cy="1295400"/>
          </a:xfrm>
          <a:custGeom>
            <a:avLst/>
            <a:gdLst/>
            <a:ahLst/>
            <a:cxnLst/>
            <a:rect l="l" t="t" r="r" b="b"/>
            <a:pathLst>
              <a:path w="2819400" h="1295400">
                <a:moveTo>
                  <a:pt x="161925" y="0"/>
                </a:moveTo>
                <a:lnTo>
                  <a:pt x="129539" y="129539"/>
                </a:lnTo>
                <a:lnTo>
                  <a:pt x="0" y="161925"/>
                </a:lnTo>
                <a:lnTo>
                  <a:pt x="161925" y="0"/>
                </a:lnTo>
                <a:lnTo>
                  <a:pt x="2819400" y="0"/>
                </a:lnTo>
                <a:lnTo>
                  <a:pt x="2819400" y="1295400"/>
                </a:lnTo>
                <a:lnTo>
                  <a:pt x="0" y="1295400"/>
                </a:lnTo>
                <a:lnTo>
                  <a:pt x="0" y="161925"/>
                </a:lnTo>
              </a:path>
            </a:pathLst>
          </a:custGeom>
          <a:ln w="12700">
            <a:solidFill>
              <a:srgbClr val="00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337428" y="4308220"/>
            <a:ext cx="2453005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u="heavy" spc="-5" dirty="0">
                <a:solidFill>
                  <a:srgbClr val="003399"/>
                </a:solidFill>
                <a:latin typeface="Arial"/>
                <a:cs typeface="Arial"/>
              </a:rPr>
              <a:t>Incompletion log </a:t>
            </a:r>
            <a:r>
              <a:rPr sz="1400" b="1" u="heavy" dirty="0">
                <a:solidFill>
                  <a:srgbClr val="003399"/>
                </a:solidFill>
                <a:latin typeface="Arial"/>
                <a:cs typeface="Arial"/>
              </a:rPr>
              <a:t>is called</a:t>
            </a:r>
            <a:r>
              <a:rPr sz="1400" b="1" u="heavy" spc="-1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u="heavy" spc="-5" dirty="0">
                <a:solidFill>
                  <a:srgbClr val="003399"/>
                </a:solidFill>
                <a:latin typeface="Arial"/>
                <a:cs typeface="Arial"/>
              </a:rPr>
              <a:t>up</a:t>
            </a:r>
            <a:endParaRPr sz="1400">
              <a:latin typeface="Arial"/>
              <a:cs typeface="Arial"/>
            </a:endParaRPr>
          </a:p>
          <a:p>
            <a:pPr marL="173990" indent="-161290">
              <a:lnSpc>
                <a:spcPct val="100000"/>
              </a:lnSpc>
              <a:spcBef>
                <a:spcPts val="725"/>
              </a:spcBef>
              <a:buFont typeface="Wingdings"/>
              <a:buChar char=""/>
              <a:tabLst>
                <a:tab pos="174625" algn="l"/>
              </a:tabLst>
            </a:pPr>
            <a:r>
              <a:rPr sz="1200" b="1" dirty="0">
                <a:latin typeface="Arial"/>
                <a:cs typeface="Arial"/>
              </a:rPr>
              <a:t>When</a:t>
            </a:r>
            <a:r>
              <a:rPr sz="1200" b="1" spc="-9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saved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300">
              <a:latin typeface="Times New Roman"/>
              <a:cs typeface="Times New Roman"/>
            </a:endParaRPr>
          </a:p>
          <a:p>
            <a:pPr marL="173990" indent="-161290">
              <a:lnSpc>
                <a:spcPct val="100000"/>
              </a:lnSpc>
              <a:buFont typeface="Wingdings"/>
              <a:buChar char=""/>
              <a:tabLst>
                <a:tab pos="174625" algn="l"/>
              </a:tabLst>
            </a:pPr>
            <a:r>
              <a:rPr sz="1200" b="1" dirty="0">
                <a:latin typeface="Arial"/>
                <a:cs typeface="Arial"/>
              </a:rPr>
              <a:t>When called up </a:t>
            </a:r>
            <a:r>
              <a:rPr sz="1200" b="1" spc="-5" dirty="0">
                <a:latin typeface="Arial"/>
                <a:cs typeface="Arial"/>
              </a:rPr>
              <a:t>from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menu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505200" y="2660650"/>
            <a:ext cx="1219200" cy="317500"/>
          </a:xfrm>
          <a:custGeom>
            <a:avLst/>
            <a:gdLst/>
            <a:ahLst/>
            <a:cxnLst/>
            <a:rect l="l" t="t" r="r" b="b"/>
            <a:pathLst>
              <a:path w="1219200" h="317500">
                <a:moveTo>
                  <a:pt x="1028700" y="0"/>
                </a:moveTo>
                <a:lnTo>
                  <a:pt x="1028700" y="317500"/>
                </a:lnTo>
                <a:lnTo>
                  <a:pt x="1181100" y="190500"/>
                </a:lnTo>
                <a:lnTo>
                  <a:pt x="1060450" y="190500"/>
                </a:lnTo>
                <a:lnTo>
                  <a:pt x="1060450" y="127000"/>
                </a:lnTo>
                <a:lnTo>
                  <a:pt x="1181100" y="127000"/>
                </a:lnTo>
                <a:lnTo>
                  <a:pt x="1028700" y="0"/>
                </a:lnTo>
                <a:close/>
              </a:path>
              <a:path w="1219200" h="317500">
                <a:moveTo>
                  <a:pt x="1028700" y="127000"/>
                </a:moveTo>
                <a:lnTo>
                  <a:pt x="0" y="127000"/>
                </a:lnTo>
                <a:lnTo>
                  <a:pt x="0" y="190500"/>
                </a:lnTo>
                <a:lnTo>
                  <a:pt x="1028700" y="190500"/>
                </a:lnTo>
                <a:lnTo>
                  <a:pt x="1028700" y="127000"/>
                </a:lnTo>
                <a:close/>
              </a:path>
              <a:path w="1219200" h="317500">
                <a:moveTo>
                  <a:pt x="1181100" y="127000"/>
                </a:moveTo>
                <a:lnTo>
                  <a:pt x="1060450" y="127000"/>
                </a:lnTo>
                <a:lnTo>
                  <a:pt x="1060450" y="190500"/>
                </a:lnTo>
                <a:lnTo>
                  <a:pt x="1181100" y="190500"/>
                </a:lnTo>
                <a:lnTo>
                  <a:pt x="1219200" y="158750"/>
                </a:lnTo>
                <a:lnTo>
                  <a:pt x="1181100" y="127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05200" y="3270250"/>
            <a:ext cx="1219200" cy="317500"/>
          </a:xfrm>
          <a:custGeom>
            <a:avLst/>
            <a:gdLst/>
            <a:ahLst/>
            <a:cxnLst/>
            <a:rect l="l" t="t" r="r" b="b"/>
            <a:pathLst>
              <a:path w="1219200" h="317500">
                <a:moveTo>
                  <a:pt x="190500" y="0"/>
                </a:moveTo>
                <a:lnTo>
                  <a:pt x="0" y="158750"/>
                </a:lnTo>
                <a:lnTo>
                  <a:pt x="190500" y="317500"/>
                </a:lnTo>
                <a:lnTo>
                  <a:pt x="190500" y="190500"/>
                </a:lnTo>
                <a:lnTo>
                  <a:pt x="158750" y="190500"/>
                </a:lnTo>
                <a:lnTo>
                  <a:pt x="158750" y="127000"/>
                </a:lnTo>
                <a:lnTo>
                  <a:pt x="190500" y="127000"/>
                </a:lnTo>
                <a:lnTo>
                  <a:pt x="190500" y="0"/>
                </a:lnTo>
                <a:close/>
              </a:path>
              <a:path w="1219200" h="317500">
                <a:moveTo>
                  <a:pt x="190500" y="127000"/>
                </a:moveTo>
                <a:lnTo>
                  <a:pt x="158750" y="127000"/>
                </a:lnTo>
                <a:lnTo>
                  <a:pt x="158750" y="190500"/>
                </a:lnTo>
                <a:lnTo>
                  <a:pt x="190500" y="190500"/>
                </a:lnTo>
                <a:lnTo>
                  <a:pt x="190500" y="127000"/>
                </a:lnTo>
                <a:close/>
              </a:path>
              <a:path w="1219200" h="317500">
                <a:moveTo>
                  <a:pt x="1219200" y="127000"/>
                </a:moveTo>
                <a:lnTo>
                  <a:pt x="190500" y="127000"/>
                </a:lnTo>
                <a:lnTo>
                  <a:pt x="190500" y="190500"/>
                </a:lnTo>
                <a:lnTo>
                  <a:pt x="1219200" y="190500"/>
                </a:lnTo>
                <a:lnTo>
                  <a:pt x="1219200" y="127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24600" y="3962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29400" y="3962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513" y="304800"/>
            <a:ext cx="74256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Status</a:t>
            </a:r>
            <a:r>
              <a:rPr sz="3200" spc="-80" dirty="0"/>
              <a:t> </a:t>
            </a:r>
            <a:r>
              <a:rPr sz="3200" dirty="0" smtClean="0"/>
              <a:t>Groups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295400"/>
            <a:ext cx="8686800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397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It is a </a:t>
            </a:r>
            <a:r>
              <a:rPr 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grouping of different kinds of status. A group can consist </a:t>
            </a:r>
            <a:r>
              <a:rPr lang="en-US"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any combination of general, </a:t>
            </a:r>
            <a:r>
              <a:rPr lang="en-US" sz="2200" spc="-20" dirty="0">
                <a:latin typeface="Arial" panose="020B0604020202020204" pitchFamily="34" charset="0"/>
                <a:cs typeface="Arial" panose="020B0604020202020204" pitchFamily="34" charset="0"/>
              </a:rPr>
              <a:t>delivery, </a:t>
            </a:r>
            <a:r>
              <a:rPr 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billing, </a:t>
            </a:r>
            <a:r>
              <a:rPr lang="en-US"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&amp; pricing</a:t>
            </a:r>
            <a:r>
              <a:rPr lang="en-US" sz="2200" spc="2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  <a:p>
            <a:pPr marL="355600" marR="1397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status groups, </a:t>
            </a:r>
            <a:r>
              <a:rPr sz="2200" spc="-2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can determine </a:t>
            </a:r>
            <a:r>
              <a:rPr sz="2200" spc="5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status messages appear </a:t>
            </a:r>
            <a:r>
              <a:rPr sz="2200" spc="5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sz="22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process different documents.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status group also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provides the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link, </a:t>
            </a: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sales order processing,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the incompletion log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(where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system prompts </a:t>
            </a:r>
            <a:r>
              <a:rPr sz="2200" spc="-2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to enter data in required fields) and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header and item  status screens in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sz="22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fields that appear in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incompletion log are defined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each sales </a:t>
            </a: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by an incompletion procedure, </a:t>
            </a:r>
            <a:r>
              <a:rPr sz="2200" spc="5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sz="2200" u="heavy" spc="-2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2200" u="heavy" spc="-5" dirty="0">
                <a:latin typeface="Arial" panose="020B0604020202020204" pitchFamily="34" charset="0"/>
                <a:cs typeface="Arial" panose="020B0604020202020204" pitchFamily="34" charset="0"/>
              </a:rPr>
              <a:t>assign a status group to </a:t>
            </a:r>
            <a:r>
              <a:rPr sz="2200" u="heavy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2200" u="heavy" spc="-8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u="heavy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382905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Then, during sales order processing, if </a:t>
            </a:r>
            <a:r>
              <a:rPr sz="2200" spc="-2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omit to fill a </a:t>
            </a:r>
            <a:r>
              <a:rPr lang="en-US"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equired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field,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the  </a:t>
            </a:r>
            <a:r>
              <a:rPr sz="2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2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prompts </a:t>
            </a:r>
            <a:r>
              <a:rPr sz="2200" spc="-2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for the relevant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information in </a:t>
            </a:r>
            <a:r>
              <a:rPr sz="2200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incompletion</a:t>
            </a:r>
            <a:r>
              <a:rPr lang="en-US" sz="2200" spc="4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records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the status </a:t>
            </a: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messages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in the sales document, according</a:t>
            </a:r>
            <a:r>
              <a:rPr sz="22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assigned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sz="22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5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6867" y="3300984"/>
            <a:ext cx="4879847" cy="2593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72484" y="3401567"/>
            <a:ext cx="4879848" cy="2593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6200" y="3352800"/>
            <a:ext cx="4876800" cy="2590800"/>
          </a:xfrm>
          <a:custGeom>
            <a:avLst/>
            <a:gdLst/>
            <a:ahLst/>
            <a:cxnLst/>
            <a:rect l="l" t="t" r="r" b="b"/>
            <a:pathLst>
              <a:path w="4876800" h="2590800">
                <a:moveTo>
                  <a:pt x="4876800" y="0"/>
                </a:moveTo>
                <a:lnTo>
                  <a:pt x="1219200" y="0"/>
                </a:lnTo>
                <a:lnTo>
                  <a:pt x="0" y="1295400"/>
                </a:lnTo>
                <a:lnTo>
                  <a:pt x="1219200" y="2590800"/>
                </a:lnTo>
                <a:lnTo>
                  <a:pt x="4876800" y="2590800"/>
                </a:lnTo>
                <a:lnTo>
                  <a:pt x="487680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9648" y="289305"/>
            <a:ext cx="86194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Defining Incompletion</a:t>
            </a:r>
            <a:r>
              <a:rPr sz="3200" spc="90" dirty="0"/>
              <a:t> </a:t>
            </a:r>
            <a:r>
              <a:rPr sz="3200" spc="-5" dirty="0"/>
              <a:t>Procedure</a:t>
            </a:r>
            <a:endParaRPr sz="3200" dirty="0"/>
          </a:p>
        </p:txBody>
      </p:sp>
      <p:sp>
        <p:nvSpPr>
          <p:cNvPr id="6" name="object 6"/>
          <p:cNvSpPr/>
          <p:nvPr/>
        </p:nvSpPr>
        <p:spPr>
          <a:xfrm>
            <a:off x="505968" y="1961388"/>
            <a:ext cx="3508248" cy="2744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7783" y="2061972"/>
            <a:ext cx="3508248" cy="27462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" y="2012950"/>
            <a:ext cx="3505200" cy="2743200"/>
          </a:xfrm>
          <a:custGeom>
            <a:avLst/>
            <a:gdLst/>
            <a:ahLst/>
            <a:cxnLst/>
            <a:rect l="l" t="t" r="r" b="b"/>
            <a:pathLst>
              <a:path w="3505200" h="2743200">
                <a:moveTo>
                  <a:pt x="2701798" y="0"/>
                </a:moveTo>
                <a:lnTo>
                  <a:pt x="803402" y="0"/>
                </a:lnTo>
                <a:lnTo>
                  <a:pt x="0" y="803401"/>
                </a:lnTo>
                <a:lnTo>
                  <a:pt x="0" y="1939798"/>
                </a:lnTo>
                <a:lnTo>
                  <a:pt x="803402" y="2743200"/>
                </a:lnTo>
                <a:lnTo>
                  <a:pt x="2701798" y="2743200"/>
                </a:lnTo>
                <a:lnTo>
                  <a:pt x="3505200" y="1939798"/>
                </a:lnTo>
                <a:lnTo>
                  <a:pt x="3505200" y="803401"/>
                </a:lnTo>
                <a:lnTo>
                  <a:pt x="270179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9648" y="2089404"/>
            <a:ext cx="80645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2340">
              <a:lnSpc>
                <a:spcPct val="100000"/>
              </a:lnSpc>
            </a:pPr>
            <a:r>
              <a:rPr sz="1600" b="1" u="sng" spc="-5" dirty="0" smtClean="0">
                <a:latin typeface="Arial"/>
                <a:cs typeface="Arial"/>
              </a:rPr>
              <a:t>Incompletion</a:t>
            </a:r>
            <a:r>
              <a:rPr sz="1600" b="1" u="sng" spc="-40" dirty="0" smtClean="0">
                <a:latin typeface="Arial"/>
                <a:cs typeface="Arial"/>
              </a:rPr>
              <a:t> </a:t>
            </a:r>
            <a:r>
              <a:rPr sz="1600" b="1" u="sng" spc="-5" dirty="0">
                <a:latin typeface="Arial"/>
                <a:cs typeface="Arial"/>
              </a:rPr>
              <a:t>groups</a:t>
            </a:r>
            <a:endParaRPr sz="1600" u="sng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644" y="2510790"/>
            <a:ext cx="1849120" cy="2145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025" indent="-187325">
              <a:lnSpc>
                <a:spcPct val="100000"/>
              </a:lnSpc>
              <a:buFont typeface="Wingdings"/>
              <a:buChar char=""/>
              <a:tabLst>
                <a:tab pos="200660" algn="l"/>
              </a:tabLst>
            </a:pPr>
            <a:r>
              <a:rPr sz="1400" b="1" dirty="0">
                <a:latin typeface="Arial"/>
                <a:cs typeface="Arial"/>
              </a:rPr>
              <a:t>Sales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header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Wingdings"/>
                <a:cs typeface="Wingdings"/>
              </a:rPr>
              <a:t></a:t>
            </a:r>
            <a:r>
              <a:rPr sz="1400" b="1" dirty="0">
                <a:latin typeface="Arial"/>
                <a:cs typeface="Arial"/>
              </a:rPr>
              <a:t>Sales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item</a:t>
            </a:r>
            <a:endParaRPr sz="1400">
              <a:latin typeface="Arial"/>
              <a:cs typeface="Arial"/>
            </a:endParaRPr>
          </a:p>
          <a:p>
            <a:pPr marL="200025" indent="-187325">
              <a:lnSpc>
                <a:spcPct val="100000"/>
              </a:lnSpc>
              <a:spcBef>
                <a:spcPts val="840"/>
              </a:spcBef>
              <a:buFont typeface="Wingdings"/>
              <a:buChar char=""/>
              <a:tabLst>
                <a:tab pos="200660" algn="l"/>
              </a:tabLst>
            </a:pPr>
            <a:r>
              <a:rPr sz="1400" b="1" dirty="0">
                <a:latin typeface="Arial"/>
                <a:cs typeface="Arial"/>
              </a:rPr>
              <a:t>Sales </a:t>
            </a:r>
            <a:r>
              <a:rPr sz="1400" b="1" spc="-5" dirty="0">
                <a:latin typeface="Arial"/>
                <a:cs typeface="Arial"/>
              </a:rPr>
              <a:t>schedule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line</a:t>
            </a:r>
            <a:endParaRPr sz="1400">
              <a:latin typeface="Arial"/>
              <a:cs typeface="Arial"/>
            </a:endParaRPr>
          </a:p>
          <a:p>
            <a:pPr marL="200025" indent="-187325">
              <a:lnSpc>
                <a:spcPct val="100000"/>
              </a:lnSpc>
              <a:spcBef>
                <a:spcPts val="840"/>
              </a:spcBef>
              <a:buFont typeface="Wingdings"/>
              <a:buChar char=""/>
              <a:tabLst>
                <a:tab pos="200660" algn="l"/>
              </a:tabLst>
            </a:pPr>
            <a:r>
              <a:rPr sz="1400" b="1" spc="-5" dirty="0">
                <a:latin typeface="Arial"/>
                <a:cs typeface="Arial"/>
              </a:rPr>
              <a:t>Delivery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header</a:t>
            </a:r>
            <a:endParaRPr sz="1400">
              <a:latin typeface="Arial"/>
              <a:cs typeface="Arial"/>
            </a:endParaRPr>
          </a:p>
          <a:p>
            <a:pPr marL="200025" indent="-187325">
              <a:lnSpc>
                <a:spcPct val="100000"/>
              </a:lnSpc>
              <a:spcBef>
                <a:spcPts val="840"/>
              </a:spcBef>
              <a:buFont typeface="Wingdings"/>
              <a:buChar char=""/>
              <a:tabLst>
                <a:tab pos="200660" algn="l"/>
              </a:tabLst>
            </a:pPr>
            <a:r>
              <a:rPr sz="1400" b="1" spc="-5" dirty="0">
                <a:latin typeface="Arial"/>
                <a:cs typeface="Arial"/>
              </a:rPr>
              <a:t>Delivery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item</a:t>
            </a:r>
            <a:endParaRPr sz="1400">
              <a:latin typeface="Arial"/>
              <a:cs typeface="Arial"/>
            </a:endParaRPr>
          </a:p>
          <a:p>
            <a:pPr marL="200025" indent="-187325">
              <a:lnSpc>
                <a:spcPct val="100000"/>
              </a:lnSpc>
              <a:spcBef>
                <a:spcPts val="840"/>
              </a:spcBef>
              <a:buFont typeface="Wingdings"/>
              <a:buChar char=""/>
              <a:tabLst>
                <a:tab pos="200660" algn="l"/>
              </a:tabLst>
            </a:pPr>
            <a:r>
              <a:rPr sz="1400" b="1" dirty="0">
                <a:latin typeface="Arial"/>
                <a:cs typeface="Arial"/>
              </a:rPr>
              <a:t>Partner</a:t>
            </a:r>
            <a:endParaRPr sz="1400">
              <a:latin typeface="Arial"/>
              <a:cs typeface="Arial"/>
            </a:endParaRPr>
          </a:p>
          <a:p>
            <a:pPr marL="200025" indent="-187325">
              <a:lnSpc>
                <a:spcPct val="100000"/>
              </a:lnSpc>
              <a:spcBef>
                <a:spcPts val="840"/>
              </a:spcBef>
              <a:buFont typeface="Wingdings"/>
              <a:buChar char=""/>
              <a:tabLst>
                <a:tab pos="200660" algn="l"/>
              </a:tabLst>
            </a:pPr>
            <a:r>
              <a:rPr sz="1400" b="1" dirty="0">
                <a:latin typeface="Arial"/>
                <a:cs typeface="Arial"/>
              </a:rPr>
              <a:t>Sales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activity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38600" y="3276600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0" y="3505200"/>
            <a:ext cx="3810000" cy="7620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140970" rIns="0" bIns="0" rtlCol="0">
            <a:spAutoFit/>
          </a:bodyPr>
          <a:lstStyle/>
          <a:p>
            <a:pPr marL="92075" marR="52069">
              <a:lnSpc>
                <a:spcPct val="100000"/>
              </a:lnSpc>
              <a:spcBef>
                <a:spcPts val="1110"/>
              </a:spcBef>
            </a:pPr>
            <a:r>
              <a:rPr sz="1600" b="1" spc="-5" dirty="0">
                <a:latin typeface="Arial"/>
                <a:cs typeface="Arial"/>
              </a:rPr>
              <a:t>Here </a:t>
            </a:r>
            <a:r>
              <a:rPr sz="1600" b="1" spc="15" dirty="0">
                <a:latin typeface="Arial"/>
                <a:cs typeface="Arial"/>
              </a:rPr>
              <a:t>we </a:t>
            </a:r>
            <a:r>
              <a:rPr sz="1600" b="1" spc="-5" dirty="0">
                <a:latin typeface="Arial"/>
                <a:cs typeface="Arial"/>
              </a:rPr>
              <a:t>group together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fields that  are to be checked </a:t>
            </a:r>
            <a:r>
              <a:rPr sz="1600" b="1" spc="-10" dirty="0">
                <a:latin typeface="Arial"/>
                <a:cs typeface="Arial"/>
              </a:rPr>
              <a:t>for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completeness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76800" y="4419600"/>
            <a:ext cx="3886200" cy="121920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1595"/>
              </a:lnSpc>
            </a:pPr>
            <a:r>
              <a:rPr sz="1600" b="1" spc="-10" dirty="0">
                <a:latin typeface="Arial"/>
                <a:cs typeface="Arial"/>
              </a:rPr>
              <a:t>For every </a:t>
            </a:r>
            <a:r>
              <a:rPr sz="1600" b="1" spc="-5" dirty="0">
                <a:latin typeface="Arial"/>
                <a:cs typeface="Arial"/>
              </a:rPr>
              <a:t>field in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procedure,</a:t>
            </a:r>
            <a:r>
              <a:rPr sz="1600" b="1" spc="120" dirty="0">
                <a:latin typeface="Arial"/>
                <a:cs typeface="Arial"/>
              </a:rPr>
              <a:t> </a:t>
            </a:r>
            <a:r>
              <a:rPr sz="1600" b="1" spc="15" dirty="0">
                <a:latin typeface="Arial"/>
                <a:cs typeface="Arial"/>
              </a:rPr>
              <a:t>we</a:t>
            </a:r>
            <a:endParaRPr sz="16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also </a:t>
            </a:r>
            <a:r>
              <a:rPr sz="1600" b="1" spc="-15" dirty="0">
                <a:latin typeface="Arial"/>
                <a:cs typeface="Arial"/>
              </a:rPr>
              <a:t>have </a:t>
            </a:r>
            <a:r>
              <a:rPr sz="1600" b="1" spc="-5" dirty="0">
                <a:latin typeface="Arial"/>
                <a:cs typeface="Arial"/>
              </a:rPr>
              <a:t>to define </a:t>
            </a:r>
            <a:r>
              <a:rPr sz="1600" b="1" dirty="0">
                <a:latin typeface="Arial"/>
                <a:cs typeface="Arial"/>
              </a:rPr>
              <a:t>whether warning  </a:t>
            </a:r>
            <a:r>
              <a:rPr sz="1600" b="1" spc="-5" dirty="0">
                <a:latin typeface="Arial"/>
                <a:cs typeface="Arial"/>
              </a:rPr>
              <a:t>message is to be issued during  processing if no data is entered in this  field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2764" y="1244708"/>
            <a:ext cx="77713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5" dirty="0">
                <a:latin typeface="Arial"/>
                <a:cs typeface="Arial"/>
              </a:rPr>
              <a:t>Incompletion Procedure is carried </a:t>
            </a:r>
            <a:r>
              <a:rPr lang="en-US" sz="2200" spc="-10" dirty="0">
                <a:latin typeface="Arial"/>
                <a:cs typeface="Arial"/>
              </a:rPr>
              <a:t>out </a:t>
            </a:r>
            <a:r>
              <a:rPr lang="en-US" sz="2200" spc="-5" dirty="0">
                <a:latin typeface="Arial"/>
                <a:cs typeface="Arial"/>
              </a:rPr>
              <a:t>by </a:t>
            </a:r>
            <a:r>
              <a:rPr lang="en-US" sz="2200" spc="-20" dirty="0">
                <a:latin typeface="Arial"/>
                <a:cs typeface="Arial"/>
              </a:rPr>
              <a:t>SAP </a:t>
            </a:r>
            <a:r>
              <a:rPr lang="en-US" sz="2200" spc="-5" dirty="0">
                <a:latin typeface="Arial"/>
                <a:cs typeface="Arial"/>
              </a:rPr>
              <a:t>condition Technique. It is defined </a:t>
            </a:r>
            <a:r>
              <a:rPr lang="en-US" sz="2200" spc="-10" dirty="0">
                <a:latin typeface="Arial"/>
                <a:cs typeface="Arial"/>
              </a:rPr>
              <a:t>for  various </a:t>
            </a:r>
            <a:r>
              <a:rPr lang="en-US" sz="2200" spc="-5" dirty="0">
                <a:latin typeface="Arial"/>
                <a:cs typeface="Arial"/>
              </a:rPr>
              <a:t>incompletion</a:t>
            </a:r>
            <a:r>
              <a:rPr lang="en-US" sz="2200" spc="25" dirty="0">
                <a:latin typeface="Arial"/>
                <a:cs typeface="Arial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groups</a:t>
            </a:r>
            <a:endParaRPr lang="en-US"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Free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Goods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805"/>
              </a:spcBef>
            </a:pPr>
            <a:r>
              <a:rPr sz="1600" dirty="0">
                <a:latin typeface="Arial"/>
                <a:cs typeface="Arial"/>
              </a:rPr>
              <a:t>Listing </a:t>
            </a:r>
            <a:r>
              <a:rPr sz="1600" spc="-5" dirty="0">
                <a:latin typeface="Arial"/>
                <a:cs typeface="Arial"/>
              </a:rPr>
              <a:t>&amp;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Cross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Bonus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299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Material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4522" y="145854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/>
              <a:t>-Concept</a:t>
            </a:r>
            <a:endParaRPr sz="3200" dirty="0"/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199" y="1371600"/>
            <a:ext cx="45719" cy="46482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1537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A7A7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767080">
              <a:lnSpc>
                <a:spcPct val="100000"/>
              </a:lnSpc>
              <a:spcBef>
                <a:spcPts val="805"/>
              </a:spcBef>
            </a:pPr>
            <a:r>
              <a:rPr sz="1600" b="1" spc="-10" dirty="0">
                <a:latin typeface="Arial"/>
                <a:cs typeface="Arial"/>
              </a:rPr>
              <a:t>Dynamic </a:t>
            </a:r>
            <a:r>
              <a:rPr sz="1600" b="1" spc="-5" dirty="0">
                <a:latin typeface="Arial"/>
                <a:cs typeface="Arial"/>
              </a:rPr>
              <a:t>Product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proposal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4267212"/>
            <a:ext cx="8001000" cy="1981200"/>
          </a:xfrm>
          <a:custGeom>
            <a:avLst/>
            <a:gdLst/>
            <a:ahLst/>
            <a:cxnLst/>
            <a:rect l="l" t="t" r="r" b="b"/>
            <a:pathLst>
              <a:path w="8001000" h="1981200">
                <a:moveTo>
                  <a:pt x="4711902" y="1968500"/>
                </a:moveTo>
                <a:lnTo>
                  <a:pt x="3289097" y="1968500"/>
                </a:lnTo>
                <a:lnTo>
                  <a:pt x="3358561" y="1981200"/>
                </a:lnTo>
                <a:lnTo>
                  <a:pt x="4642438" y="1981200"/>
                </a:lnTo>
                <a:lnTo>
                  <a:pt x="4711902" y="1968500"/>
                </a:lnTo>
                <a:close/>
              </a:path>
              <a:path w="8001000" h="1981200">
                <a:moveTo>
                  <a:pt x="4917779" y="1955800"/>
                </a:moveTo>
                <a:lnTo>
                  <a:pt x="3083220" y="1955800"/>
                </a:lnTo>
                <a:lnTo>
                  <a:pt x="3151415" y="1968500"/>
                </a:lnTo>
                <a:lnTo>
                  <a:pt x="4849584" y="1968500"/>
                </a:lnTo>
                <a:lnTo>
                  <a:pt x="4917779" y="1955800"/>
                </a:lnTo>
                <a:close/>
              </a:path>
              <a:path w="8001000" h="1981200">
                <a:moveTo>
                  <a:pt x="5119648" y="1943100"/>
                </a:moveTo>
                <a:lnTo>
                  <a:pt x="2881351" y="1943100"/>
                </a:lnTo>
                <a:lnTo>
                  <a:pt x="2948177" y="1955800"/>
                </a:lnTo>
                <a:lnTo>
                  <a:pt x="5052822" y="1955800"/>
                </a:lnTo>
                <a:lnTo>
                  <a:pt x="5119648" y="1943100"/>
                </a:lnTo>
                <a:close/>
              </a:path>
              <a:path w="8001000" h="1981200">
                <a:moveTo>
                  <a:pt x="5317216" y="1930400"/>
                </a:moveTo>
                <a:lnTo>
                  <a:pt x="2683783" y="1930400"/>
                </a:lnTo>
                <a:lnTo>
                  <a:pt x="2749143" y="1943100"/>
                </a:lnTo>
                <a:lnTo>
                  <a:pt x="5251856" y="1943100"/>
                </a:lnTo>
                <a:lnTo>
                  <a:pt x="5317216" y="1930400"/>
                </a:lnTo>
                <a:close/>
              </a:path>
              <a:path w="8001000" h="1981200">
                <a:moveTo>
                  <a:pt x="5446392" y="1917700"/>
                </a:moveTo>
                <a:lnTo>
                  <a:pt x="2554607" y="1917700"/>
                </a:lnTo>
                <a:lnTo>
                  <a:pt x="2618934" y="1930400"/>
                </a:lnTo>
                <a:lnTo>
                  <a:pt x="5382065" y="1930400"/>
                </a:lnTo>
                <a:lnTo>
                  <a:pt x="5446392" y="1917700"/>
                </a:lnTo>
                <a:close/>
              </a:path>
              <a:path w="8001000" h="1981200">
                <a:moveTo>
                  <a:pt x="5573437" y="1905000"/>
                </a:moveTo>
                <a:lnTo>
                  <a:pt x="2427562" y="1905000"/>
                </a:lnTo>
                <a:lnTo>
                  <a:pt x="2490813" y="1917700"/>
                </a:lnTo>
                <a:lnTo>
                  <a:pt x="5510186" y="1917700"/>
                </a:lnTo>
                <a:lnTo>
                  <a:pt x="5573437" y="1905000"/>
                </a:lnTo>
                <a:close/>
              </a:path>
              <a:path w="8001000" h="1981200">
                <a:moveTo>
                  <a:pt x="5698265" y="1892300"/>
                </a:moveTo>
                <a:lnTo>
                  <a:pt x="2302734" y="1892300"/>
                </a:lnTo>
                <a:lnTo>
                  <a:pt x="2364865" y="1905000"/>
                </a:lnTo>
                <a:lnTo>
                  <a:pt x="5636134" y="1905000"/>
                </a:lnTo>
                <a:lnTo>
                  <a:pt x="5698265" y="1892300"/>
                </a:lnTo>
                <a:close/>
              </a:path>
              <a:path w="8001000" h="1981200">
                <a:moveTo>
                  <a:pt x="5881156" y="1866900"/>
                </a:moveTo>
                <a:lnTo>
                  <a:pt x="2119843" y="1866900"/>
                </a:lnTo>
                <a:lnTo>
                  <a:pt x="2241179" y="1892300"/>
                </a:lnTo>
                <a:lnTo>
                  <a:pt x="5759820" y="1892300"/>
                </a:lnTo>
                <a:lnTo>
                  <a:pt x="5881156" y="1866900"/>
                </a:lnTo>
                <a:close/>
              </a:path>
              <a:path w="8001000" h="1981200">
                <a:moveTo>
                  <a:pt x="6058566" y="1841500"/>
                </a:moveTo>
                <a:lnTo>
                  <a:pt x="1942433" y="1841500"/>
                </a:lnTo>
                <a:lnTo>
                  <a:pt x="2060082" y="1866900"/>
                </a:lnTo>
                <a:lnTo>
                  <a:pt x="5940917" y="1866900"/>
                </a:lnTo>
                <a:lnTo>
                  <a:pt x="6058566" y="1841500"/>
                </a:lnTo>
                <a:close/>
              </a:path>
              <a:path w="8001000" h="1981200">
                <a:moveTo>
                  <a:pt x="6230197" y="1816100"/>
                </a:moveTo>
                <a:lnTo>
                  <a:pt x="1770802" y="1816100"/>
                </a:lnTo>
                <a:lnTo>
                  <a:pt x="1884566" y="1841500"/>
                </a:lnTo>
                <a:lnTo>
                  <a:pt x="6116433" y="1841500"/>
                </a:lnTo>
                <a:lnTo>
                  <a:pt x="6230197" y="1816100"/>
                </a:lnTo>
                <a:close/>
              </a:path>
              <a:path w="8001000" h="1981200">
                <a:moveTo>
                  <a:pt x="6502610" y="1765300"/>
                </a:moveTo>
                <a:lnTo>
                  <a:pt x="1498389" y="1765300"/>
                </a:lnTo>
                <a:lnTo>
                  <a:pt x="1714926" y="1816100"/>
                </a:lnTo>
                <a:lnTo>
                  <a:pt x="6286073" y="1816100"/>
                </a:lnTo>
                <a:lnTo>
                  <a:pt x="6502610" y="1765300"/>
                </a:lnTo>
                <a:close/>
              </a:path>
              <a:path w="8001000" h="1981200">
                <a:moveTo>
                  <a:pt x="6554948" y="228600"/>
                </a:moveTo>
                <a:lnTo>
                  <a:pt x="1446055" y="228600"/>
                </a:lnTo>
                <a:lnTo>
                  <a:pt x="1244216" y="279400"/>
                </a:lnTo>
                <a:lnTo>
                  <a:pt x="1054920" y="330200"/>
                </a:lnTo>
                <a:lnTo>
                  <a:pt x="921602" y="368300"/>
                </a:lnTo>
                <a:lnTo>
                  <a:pt x="796028" y="406400"/>
                </a:lnTo>
                <a:lnTo>
                  <a:pt x="716760" y="431800"/>
                </a:lnTo>
                <a:lnTo>
                  <a:pt x="641153" y="457200"/>
                </a:lnTo>
                <a:lnTo>
                  <a:pt x="569295" y="482600"/>
                </a:lnTo>
                <a:lnTo>
                  <a:pt x="534798" y="508000"/>
                </a:lnTo>
                <a:lnTo>
                  <a:pt x="501272" y="520700"/>
                </a:lnTo>
                <a:lnTo>
                  <a:pt x="437171" y="546100"/>
                </a:lnTo>
                <a:lnTo>
                  <a:pt x="377082" y="571500"/>
                </a:lnTo>
                <a:lnTo>
                  <a:pt x="348568" y="596900"/>
                </a:lnTo>
                <a:lnTo>
                  <a:pt x="321090" y="609600"/>
                </a:lnTo>
                <a:lnTo>
                  <a:pt x="294658" y="622300"/>
                </a:lnTo>
                <a:lnTo>
                  <a:pt x="269283" y="635000"/>
                </a:lnTo>
                <a:lnTo>
                  <a:pt x="244977" y="660400"/>
                </a:lnTo>
                <a:lnTo>
                  <a:pt x="221750" y="673100"/>
                </a:lnTo>
                <a:lnTo>
                  <a:pt x="199612" y="685800"/>
                </a:lnTo>
                <a:lnTo>
                  <a:pt x="178576" y="698500"/>
                </a:lnTo>
                <a:lnTo>
                  <a:pt x="158652" y="723900"/>
                </a:lnTo>
                <a:lnTo>
                  <a:pt x="139850" y="736600"/>
                </a:lnTo>
                <a:lnTo>
                  <a:pt x="122182" y="749300"/>
                </a:lnTo>
                <a:lnTo>
                  <a:pt x="105659" y="774700"/>
                </a:lnTo>
                <a:lnTo>
                  <a:pt x="90292" y="787400"/>
                </a:lnTo>
                <a:lnTo>
                  <a:pt x="76091" y="800100"/>
                </a:lnTo>
                <a:lnTo>
                  <a:pt x="63068" y="825500"/>
                </a:lnTo>
                <a:lnTo>
                  <a:pt x="51233" y="838200"/>
                </a:lnTo>
                <a:lnTo>
                  <a:pt x="40597" y="850900"/>
                </a:lnTo>
                <a:lnTo>
                  <a:pt x="31172" y="876300"/>
                </a:lnTo>
                <a:lnTo>
                  <a:pt x="22967" y="889000"/>
                </a:lnTo>
                <a:lnTo>
                  <a:pt x="15995" y="901700"/>
                </a:lnTo>
                <a:lnTo>
                  <a:pt x="10266" y="927100"/>
                </a:lnTo>
                <a:lnTo>
                  <a:pt x="5791" y="939800"/>
                </a:lnTo>
                <a:lnTo>
                  <a:pt x="2581" y="965200"/>
                </a:lnTo>
                <a:lnTo>
                  <a:pt x="647" y="977900"/>
                </a:lnTo>
                <a:lnTo>
                  <a:pt x="0" y="990600"/>
                </a:lnTo>
                <a:lnTo>
                  <a:pt x="647" y="1016000"/>
                </a:lnTo>
                <a:lnTo>
                  <a:pt x="2580" y="1028700"/>
                </a:lnTo>
                <a:lnTo>
                  <a:pt x="5790" y="1054100"/>
                </a:lnTo>
                <a:lnTo>
                  <a:pt x="10265" y="1066800"/>
                </a:lnTo>
                <a:lnTo>
                  <a:pt x="15993" y="1092200"/>
                </a:lnTo>
                <a:lnTo>
                  <a:pt x="22965" y="1104900"/>
                </a:lnTo>
                <a:lnTo>
                  <a:pt x="31169" y="1117600"/>
                </a:lnTo>
                <a:lnTo>
                  <a:pt x="40594" y="1143000"/>
                </a:lnTo>
                <a:lnTo>
                  <a:pt x="51230" y="1155700"/>
                </a:lnTo>
                <a:lnTo>
                  <a:pt x="63064" y="1168400"/>
                </a:lnTo>
                <a:lnTo>
                  <a:pt x="76087" y="1193800"/>
                </a:lnTo>
                <a:lnTo>
                  <a:pt x="90288" y="1206500"/>
                </a:lnTo>
                <a:lnTo>
                  <a:pt x="105655" y="1219200"/>
                </a:lnTo>
                <a:lnTo>
                  <a:pt x="122178" y="1244600"/>
                </a:lnTo>
                <a:lnTo>
                  <a:pt x="139846" y="1257300"/>
                </a:lnTo>
                <a:lnTo>
                  <a:pt x="158647" y="1270000"/>
                </a:lnTo>
                <a:lnTo>
                  <a:pt x="178571" y="1295400"/>
                </a:lnTo>
                <a:lnTo>
                  <a:pt x="199608" y="1308100"/>
                </a:lnTo>
                <a:lnTo>
                  <a:pt x="221745" y="1320800"/>
                </a:lnTo>
                <a:lnTo>
                  <a:pt x="244972" y="1333500"/>
                </a:lnTo>
                <a:lnTo>
                  <a:pt x="269278" y="1358900"/>
                </a:lnTo>
                <a:lnTo>
                  <a:pt x="294653" y="1371600"/>
                </a:lnTo>
                <a:lnTo>
                  <a:pt x="321085" y="1384300"/>
                </a:lnTo>
                <a:lnTo>
                  <a:pt x="348563" y="1397000"/>
                </a:lnTo>
                <a:lnTo>
                  <a:pt x="377076" y="1422400"/>
                </a:lnTo>
                <a:lnTo>
                  <a:pt x="437166" y="1447800"/>
                </a:lnTo>
                <a:lnTo>
                  <a:pt x="501266" y="1473200"/>
                </a:lnTo>
                <a:lnTo>
                  <a:pt x="534793" y="1485900"/>
                </a:lnTo>
                <a:lnTo>
                  <a:pt x="569289" y="1511300"/>
                </a:lnTo>
                <a:lnTo>
                  <a:pt x="641148" y="1536700"/>
                </a:lnTo>
                <a:lnTo>
                  <a:pt x="716755" y="1562100"/>
                </a:lnTo>
                <a:lnTo>
                  <a:pt x="796022" y="1587500"/>
                </a:lnTo>
                <a:lnTo>
                  <a:pt x="921596" y="1625600"/>
                </a:lnTo>
                <a:lnTo>
                  <a:pt x="1054915" y="1663700"/>
                </a:lnTo>
                <a:lnTo>
                  <a:pt x="1244211" y="1714500"/>
                </a:lnTo>
                <a:lnTo>
                  <a:pt x="1446051" y="1765300"/>
                </a:lnTo>
                <a:lnTo>
                  <a:pt x="6554948" y="1765300"/>
                </a:lnTo>
                <a:lnTo>
                  <a:pt x="6756788" y="1714500"/>
                </a:lnTo>
                <a:lnTo>
                  <a:pt x="6946084" y="1663700"/>
                </a:lnTo>
                <a:lnTo>
                  <a:pt x="7079403" y="1625600"/>
                </a:lnTo>
                <a:lnTo>
                  <a:pt x="7204977" y="1587500"/>
                </a:lnTo>
                <a:lnTo>
                  <a:pt x="7284244" y="1562100"/>
                </a:lnTo>
                <a:lnTo>
                  <a:pt x="7359851" y="1536700"/>
                </a:lnTo>
                <a:lnTo>
                  <a:pt x="7431710" y="1511300"/>
                </a:lnTo>
                <a:lnTo>
                  <a:pt x="7466206" y="1485900"/>
                </a:lnTo>
                <a:lnTo>
                  <a:pt x="7499733" y="1473200"/>
                </a:lnTo>
                <a:lnTo>
                  <a:pt x="7563833" y="1447800"/>
                </a:lnTo>
                <a:lnTo>
                  <a:pt x="7623923" y="1422400"/>
                </a:lnTo>
                <a:lnTo>
                  <a:pt x="7652436" y="1397000"/>
                </a:lnTo>
                <a:lnTo>
                  <a:pt x="7679914" y="1384300"/>
                </a:lnTo>
                <a:lnTo>
                  <a:pt x="7706346" y="1371600"/>
                </a:lnTo>
                <a:lnTo>
                  <a:pt x="7731721" y="1358900"/>
                </a:lnTo>
                <a:lnTo>
                  <a:pt x="7756027" y="1333500"/>
                </a:lnTo>
                <a:lnTo>
                  <a:pt x="7779254" y="1320800"/>
                </a:lnTo>
                <a:lnTo>
                  <a:pt x="7801391" y="1308100"/>
                </a:lnTo>
                <a:lnTo>
                  <a:pt x="7822428" y="1295400"/>
                </a:lnTo>
                <a:lnTo>
                  <a:pt x="7842352" y="1270000"/>
                </a:lnTo>
                <a:lnTo>
                  <a:pt x="7861153" y="1257300"/>
                </a:lnTo>
                <a:lnTo>
                  <a:pt x="7878821" y="1244600"/>
                </a:lnTo>
                <a:lnTo>
                  <a:pt x="7895344" y="1219200"/>
                </a:lnTo>
                <a:lnTo>
                  <a:pt x="7910711" y="1206500"/>
                </a:lnTo>
                <a:lnTo>
                  <a:pt x="7924912" y="1193800"/>
                </a:lnTo>
                <a:lnTo>
                  <a:pt x="7937935" y="1168400"/>
                </a:lnTo>
                <a:lnTo>
                  <a:pt x="7949769" y="1155700"/>
                </a:lnTo>
                <a:lnTo>
                  <a:pt x="7960405" y="1143000"/>
                </a:lnTo>
                <a:lnTo>
                  <a:pt x="7969830" y="1117600"/>
                </a:lnTo>
                <a:lnTo>
                  <a:pt x="7978034" y="1104900"/>
                </a:lnTo>
                <a:lnTo>
                  <a:pt x="7985006" y="1092200"/>
                </a:lnTo>
                <a:lnTo>
                  <a:pt x="7990734" y="1066800"/>
                </a:lnTo>
                <a:lnTo>
                  <a:pt x="7995209" y="1054100"/>
                </a:lnTo>
                <a:lnTo>
                  <a:pt x="7998419" y="1028700"/>
                </a:lnTo>
                <a:lnTo>
                  <a:pt x="8000352" y="1016000"/>
                </a:lnTo>
                <a:lnTo>
                  <a:pt x="8001000" y="990600"/>
                </a:lnTo>
                <a:lnTo>
                  <a:pt x="8000352" y="977900"/>
                </a:lnTo>
                <a:lnTo>
                  <a:pt x="7998419" y="965200"/>
                </a:lnTo>
                <a:lnTo>
                  <a:pt x="7995209" y="939800"/>
                </a:lnTo>
                <a:lnTo>
                  <a:pt x="7990734" y="927100"/>
                </a:lnTo>
                <a:lnTo>
                  <a:pt x="7985006" y="901700"/>
                </a:lnTo>
                <a:lnTo>
                  <a:pt x="7978034" y="889000"/>
                </a:lnTo>
                <a:lnTo>
                  <a:pt x="7969830" y="876300"/>
                </a:lnTo>
                <a:lnTo>
                  <a:pt x="7960405" y="850900"/>
                </a:lnTo>
                <a:lnTo>
                  <a:pt x="7949769" y="838200"/>
                </a:lnTo>
                <a:lnTo>
                  <a:pt x="7937935" y="825500"/>
                </a:lnTo>
                <a:lnTo>
                  <a:pt x="7924912" y="800100"/>
                </a:lnTo>
                <a:lnTo>
                  <a:pt x="7910711" y="787400"/>
                </a:lnTo>
                <a:lnTo>
                  <a:pt x="7895344" y="774700"/>
                </a:lnTo>
                <a:lnTo>
                  <a:pt x="7878821" y="749300"/>
                </a:lnTo>
                <a:lnTo>
                  <a:pt x="7861153" y="736600"/>
                </a:lnTo>
                <a:lnTo>
                  <a:pt x="7842352" y="723900"/>
                </a:lnTo>
                <a:lnTo>
                  <a:pt x="7822428" y="698500"/>
                </a:lnTo>
                <a:lnTo>
                  <a:pt x="7801391" y="685800"/>
                </a:lnTo>
                <a:lnTo>
                  <a:pt x="7779254" y="673100"/>
                </a:lnTo>
                <a:lnTo>
                  <a:pt x="7756027" y="660400"/>
                </a:lnTo>
                <a:lnTo>
                  <a:pt x="7731721" y="635000"/>
                </a:lnTo>
                <a:lnTo>
                  <a:pt x="7706346" y="622300"/>
                </a:lnTo>
                <a:lnTo>
                  <a:pt x="7679914" y="609600"/>
                </a:lnTo>
                <a:lnTo>
                  <a:pt x="7652436" y="596900"/>
                </a:lnTo>
                <a:lnTo>
                  <a:pt x="7623923" y="571500"/>
                </a:lnTo>
                <a:lnTo>
                  <a:pt x="7563833" y="546100"/>
                </a:lnTo>
                <a:lnTo>
                  <a:pt x="7499733" y="520700"/>
                </a:lnTo>
                <a:lnTo>
                  <a:pt x="7466206" y="508000"/>
                </a:lnTo>
                <a:lnTo>
                  <a:pt x="7431710" y="482600"/>
                </a:lnTo>
                <a:lnTo>
                  <a:pt x="7359851" y="457200"/>
                </a:lnTo>
                <a:lnTo>
                  <a:pt x="7284244" y="431800"/>
                </a:lnTo>
                <a:lnTo>
                  <a:pt x="7204977" y="406400"/>
                </a:lnTo>
                <a:lnTo>
                  <a:pt x="7079403" y="368300"/>
                </a:lnTo>
                <a:lnTo>
                  <a:pt x="6946084" y="330200"/>
                </a:lnTo>
                <a:lnTo>
                  <a:pt x="6756788" y="279400"/>
                </a:lnTo>
                <a:lnTo>
                  <a:pt x="6554948" y="228600"/>
                </a:lnTo>
                <a:close/>
              </a:path>
              <a:path w="8001000" h="1981200">
                <a:moveTo>
                  <a:pt x="6286073" y="177800"/>
                </a:moveTo>
                <a:lnTo>
                  <a:pt x="1714930" y="177800"/>
                </a:lnTo>
                <a:lnTo>
                  <a:pt x="1498393" y="228600"/>
                </a:lnTo>
                <a:lnTo>
                  <a:pt x="6502610" y="228600"/>
                </a:lnTo>
                <a:lnTo>
                  <a:pt x="6286073" y="177800"/>
                </a:lnTo>
                <a:close/>
              </a:path>
              <a:path w="8001000" h="1981200">
                <a:moveTo>
                  <a:pt x="6116433" y="152400"/>
                </a:moveTo>
                <a:lnTo>
                  <a:pt x="1884569" y="152400"/>
                </a:lnTo>
                <a:lnTo>
                  <a:pt x="1770805" y="177800"/>
                </a:lnTo>
                <a:lnTo>
                  <a:pt x="6230197" y="177800"/>
                </a:lnTo>
                <a:lnTo>
                  <a:pt x="6116433" y="152400"/>
                </a:lnTo>
                <a:close/>
              </a:path>
              <a:path w="8001000" h="1981200">
                <a:moveTo>
                  <a:pt x="5940917" y="127000"/>
                </a:moveTo>
                <a:lnTo>
                  <a:pt x="2060085" y="127000"/>
                </a:lnTo>
                <a:lnTo>
                  <a:pt x="1942436" y="152400"/>
                </a:lnTo>
                <a:lnTo>
                  <a:pt x="6058566" y="152400"/>
                </a:lnTo>
                <a:lnTo>
                  <a:pt x="5940917" y="127000"/>
                </a:lnTo>
                <a:close/>
              </a:path>
              <a:path w="8001000" h="1981200">
                <a:moveTo>
                  <a:pt x="5759820" y="101600"/>
                </a:moveTo>
                <a:lnTo>
                  <a:pt x="2241181" y="101600"/>
                </a:lnTo>
                <a:lnTo>
                  <a:pt x="2119845" y="127000"/>
                </a:lnTo>
                <a:lnTo>
                  <a:pt x="5881156" y="127000"/>
                </a:lnTo>
                <a:lnTo>
                  <a:pt x="5759820" y="101600"/>
                </a:lnTo>
                <a:close/>
              </a:path>
              <a:path w="8001000" h="1981200">
                <a:moveTo>
                  <a:pt x="5636134" y="88900"/>
                </a:moveTo>
                <a:lnTo>
                  <a:pt x="2364867" y="88900"/>
                </a:lnTo>
                <a:lnTo>
                  <a:pt x="2302736" y="101600"/>
                </a:lnTo>
                <a:lnTo>
                  <a:pt x="5698265" y="101600"/>
                </a:lnTo>
                <a:lnTo>
                  <a:pt x="5636134" y="88900"/>
                </a:lnTo>
                <a:close/>
              </a:path>
              <a:path w="8001000" h="1981200">
                <a:moveTo>
                  <a:pt x="5510186" y="76200"/>
                </a:moveTo>
                <a:lnTo>
                  <a:pt x="2490814" y="76200"/>
                </a:lnTo>
                <a:lnTo>
                  <a:pt x="2427563" y="88900"/>
                </a:lnTo>
                <a:lnTo>
                  <a:pt x="5573437" y="88900"/>
                </a:lnTo>
                <a:lnTo>
                  <a:pt x="5510186" y="76200"/>
                </a:lnTo>
                <a:close/>
              </a:path>
              <a:path w="8001000" h="1981200">
                <a:moveTo>
                  <a:pt x="5382065" y="63500"/>
                </a:moveTo>
                <a:lnTo>
                  <a:pt x="2618936" y="63500"/>
                </a:lnTo>
                <a:lnTo>
                  <a:pt x="2554609" y="76200"/>
                </a:lnTo>
                <a:lnTo>
                  <a:pt x="5446392" y="76200"/>
                </a:lnTo>
                <a:lnTo>
                  <a:pt x="5382065" y="63500"/>
                </a:lnTo>
                <a:close/>
              </a:path>
              <a:path w="8001000" h="1981200">
                <a:moveTo>
                  <a:pt x="5251856" y="50800"/>
                </a:moveTo>
                <a:lnTo>
                  <a:pt x="2749144" y="50800"/>
                </a:lnTo>
                <a:lnTo>
                  <a:pt x="2683785" y="63500"/>
                </a:lnTo>
                <a:lnTo>
                  <a:pt x="5317216" y="63500"/>
                </a:lnTo>
                <a:lnTo>
                  <a:pt x="5251856" y="50800"/>
                </a:lnTo>
                <a:close/>
              </a:path>
              <a:path w="8001000" h="1981200">
                <a:moveTo>
                  <a:pt x="5052822" y="38100"/>
                </a:moveTo>
                <a:lnTo>
                  <a:pt x="2948178" y="38100"/>
                </a:lnTo>
                <a:lnTo>
                  <a:pt x="2881352" y="50800"/>
                </a:lnTo>
                <a:lnTo>
                  <a:pt x="5119648" y="50800"/>
                </a:lnTo>
                <a:lnTo>
                  <a:pt x="5052822" y="38100"/>
                </a:lnTo>
                <a:close/>
              </a:path>
              <a:path w="8001000" h="1981200">
                <a:moveTo>
                  <a:pt x="4849584" y="25400"/>
                </a:moveTo>
                <a:lnTo>
                  <a:pt x="3151416" y="25400"/>
                </a:lnTo>
                <a:lnTo>
                  <a:pt x="3083221" y="38100"/>
                </a:lnTo>
                <a:lnTo>
                  <a:pt x="4917779" y="38100"/>
                </a:lnTo>
                <a:lnTo>
                  <a:pt x="4849584" y="25400"/>
                </a:lnTo>
                <a:close/>
              </a:path>
              <a:path w="8001000" h="1981200">
                <a:moveTo>
                  <a:pt x="4642438" y="12700"/>
                </a:moveTo>
                <a:lnTo>
                  <a:pt x="3358562" y="12700"/>
                </a:lnTo>
                <a:lnTo>
                  <a:pt x="3289097" y="25400"/>
                </a:lnTo>
                <a:lnTo>
                  <a:pt x="4711902" y="25400"/>
                </a:lnTo>
                <a:lnTo>
                  <a:pt x="4642438" y="12700"/>
                </a:lnTo>
                <a:close/>
              </a:path>
              <a:path w="8001000" h="1981200">
                <a:moveTo>
                  <a:pt x="4000500" y="0"/>
                </a:moveTo>
                <a:lnTo>
                  <a:pt x="3927815" y="12700"/>
                </a:lnTo>
                <a:lnTo>
                  <a:pt x="4073184" y="12700"/>
                </a:lnTo>
                <a:lnTo>
                  <a:pt x="4000500" y="0"/>
                </a:lnTo>
                <a:close/>
              </a:path>
            </a:pathLst>
          </a:custGeom>
          <a:solidFill>
            <a:srgbClr val="33CC33">
              <a:alpha val="4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5258977"/>
            <a:ext cx="6934200" cy="836930"/>
          </a:xfrm>
          <a:custGeom>
            <a:avLst/>
            <a:gdLst/>
            <a:ahLst/>
            <a:cxnLst/>
            <a:rect l="l" t="t" r="r" b="b"/>
            <a:pathLst>
              <a:path w="6934200" h="836929">
                <a:moveTo>
                  <a:pt x="3778397" y="835660"/>
                </a:moveTo>
                <a:lnTo>
                  <a:pt x="3155802" y="835660"/>
                </a:lnTo>
                <a:lnTo>
                  <a:pt x="3232950" y="836930"/>
                </a:lnTo>
                <a:lnTo>
                  <a:pt x="3701249" y="836930"/>
                </a:lnTo>
                <a:lnTo>
                  <a:pt x="3778397" y="835660"/>
                </a:lnTo>
                <a:close/>
              </a:path>
              <a:path w="6934200" h="836929">
                <a:moveTo>
                  <a:pt x="3701249" y="0"/>
                </a:moveTo>
                <a:lnTo>
                  <a:pt x="3232950" y="0"/>
                </a:lnTo>
                <a:lnTo>
                  <a:pt x="2777652" y="7620"/>
                </a:lnTo>
                <a:lnTo>
                  <a:pt x="2703668" y="10160"/>
                </a:lnTo>
                <a:lnTo>
                  <a:pt x="2630276" y="11430"/>
                </a:lnTo>
                <a:lnTo>
                  <a:pt x="2342991" y="21590"/>
                </a:lnTo>
                <a:lnTo>
                  <a:pt x="2272833" y="25400"/>
                </a:lnTo>
                <a:lnTo>
                  <a:pt x="2203376" y="27940"/>
                </a:lnTo>
                <a:lnTo>
                  <a:pt x="1738368" y="54610"/>
                </a:lnTo>
                <a:lnTo>
                  <a:pt x="1612870" y="64770"/>
                </a:lnTo>
                <a:lnTo>
                  <a:pt x="1551439" y="68580"/>
                </a:lnTo>
                <a:lnTo>
                  <a:pt x="1431308" y="78740"/>
                </a:lnTo>
                <a:lnTo>
                  <a:pt x="1372644" y="85090"/>
                </a:lnTo>
                <a:lnTo>
                  <a:pt x="1258209" y="95250"/>
                </a:lnTo>
                <a:lnTo>
                  <a:pt x="1202476" y="101600"/>
                </a:lnTo>
                <a:lnTo>
                  <a:pt x="1147756" y="106680"/>
                </a:lnTo>
                <a:lnTo>
                  <a:pt x="794643" y="151130"/>
                </a:lnTo>
                <a:lnTo>
                  <a:pt x="748694" y="158750"/>
                </a:lnTo>
                <a:lnTo>
                  <a:pt x="703923" y="165100"/>
                </a:lnTo>
                <a:lnTo>
                  <a:pt x="660350" y="172720"/>
                </a:lnTo>
                <a:lnTo>
                  <a:pt x="617992" y="179070"/>
                </a:lnTo>
                <a:lnTo>
                  <a:pt x="576868" y="186690"/>
                </a:lnTo>
                <a:lnTo>
                  <a:pt x="461083" y="209550"/>
                </a:lnTo>
                <a:lnTo>
                  <a:pt x="390400" y="224790"/>
                </a:lnTo>
                <a:lnTo>
                  <a:pt x="357065" y="233680"/>
                </a:lnTo>
                <a:lnTo>
                  <a:pt x="325092" y="241300"/>
                </a:lnTo>
                <a:lnTo>
                  <a:pt x="294500" y="248920"/>
                </a:lnTo>
                <a:lnTo>
                  <a:pt x="265307" y="257810"/>
                </a:lnTo>
                <a:lnTo>
                  <a:pt x="237532" y="265430"/>
                </a:lnTo>
                <a:lnTo>
                  <a:pt x="211192" y="274320"/>
                </a:lnTo>
                <a:lnTo>
                  <a:pt x="186307" y="283210"/>
                </a:lnTo>
                <a:lnTo>
                  <a:pt x="162894" y="290830"/>
                </a:lnTo>
                <a:lnTo>
                  <a:pt x="120559" y="308610"/>
                </a:lnTo>
                <a:lnTo>
                  <a:pt x="84334" y="326390"/>
                </a:lnTo>
                <a:lnTo>
                  <a:pt x="41774" y="353060"/>
                </a:lnTo>
                <a:lnTo>
                  <a:pt x="13788" y="381000"/>
                </a:lnTo>
                <a:lnTo>
                  <a:pt x="0" y="419100"/>
                </a:lnTo>
                <a:lnTo>
                  <a:pt x="870" y="427990"/>
                </a:lnTo>
                <a:lnTo>
                  <a:pt x="21464" y="466090"/>
                </a:lnTo>
                <a:lnTo>
                  <a:pt x="54362" y="492760"/>
                </a:lnTo>
                <a:lnTo>
                  <a:pt x="101669" y="519430"/>
                </a:lnTo>
                <a:lnTo>
                  <a:pt x="140967" y="537210"/>
                </a:lnTo>
                <a:lnTo>
                  <a:pt x="186302" y="554990"/>
                </a:lnTo>
                <a:lnTo>
                  <a:pt x="211187" y="562610"/>
                </a:lnTo>
                <a:lnTo>
                  <a:pt x="237527" y="571500"/>
                </a:lnTo>
                <a:lnTo>
                  <a:pt x="265302" y="579120"/>
                </a:lnTo>
                <a:lnTo>
                  <a:pt x="294495" y="588010"/>
                </a:lnTo>
                <a:lnTo>
                  <a:pt x="325087" y="595630"/>
                </a:lnTo>
                <a:lnTo>
                  <a:pt x="425073" y="619760"/>
                </a:lnTo>
                <a:lnTo>
                  <a:pt x="498390" y="635000"/>
                </a:lnTo>
                <a:lnTo>
                  <a:pt x="617986" y="657860"/>
                </a:lnTo>
                <a:lnTo>
                  <a:pt x="660344" y="664210"/>
                </a:lnTo>
                <a:lnTo>
                  <a:pt x="703918" y="671830"/>
                </a:lnTo>
                <a:lnTo>
                  <a:pt x="748688" y="678180"/>
                </a:lnTo>
                <a:lnTo>
                  <a:pt x="794638" y="685800"/>
                </a:lnTo>
                <a:lnTo>
                  <a:pt x="841748" y="692150"/>
                </a:lnTo>
                <a:lnTo>
                  <a:pt x="1147752" y="730250"/>
                </a:lnTo>
                <a:lnTo>
                  <a:pt x="1202471" y="735330"/>
                </a:lnTo>
                <a:lnTo>
                  <a:pt x="1258205" y="741680"/>
                </a:lnTo>
                <a:lnTo>
                  <a:pt x="1314934" y="746760"/>
                </a:lnTo>
                <a:lnTo>
                  <a:pt x="1372640" y="753110"/>
                </a:lnTo>
                <a:lnTo>
                  <a:pt x="1551436" y="768350"/>
                </a:lnTo>
                <a:lnTo>
                  <a:pt x="1612867" y="772160"/>
                </a:lnTo>
                <a:lnTo>
                  <a:pt x="1738365" y="782320"/>
                </a:lnTo>
                <a:lnTo>
                  <a:pt x="1867257" y="789940"/>
                </a:lnTo>
                <a:lnTo>
                  <a:pt x="1932930" y="795020"/>
                </a:lnTo>
                <a:lnTo>
                  <a:pt x="2066639" y="802640"/>
                </a:lnTo>
                <a:lnTo>
                  <a:pt x="2134637" y="805180"/>
                </a:lnTo>
                <a:lnTo>
                  <a:pt x="2203374" y="808990"/>
                </a:lnTo>
                <a:lnTo>
                  <a:pt x="2272831" y="811530"/>
                </a:lnTo>
                <a:lnTo>
                  <a:pt x="2342990" y="815340"/>
                </a:lnTo>
                <a:lnTo>
                  <a:pt x="2703668" y="828040"/>
                </a:lnTo>
                <a:lnTo>
                  <a:pt x="2852208" y="830580"/>
                </a:lnTo>
                <a:lnTo>
                  <a:pt x="2927320" y="833120"/>
                </a:lnTo>
                <a:lnTo>
                  <a:pt x="3079135" y="835660"/>
                </a:lnTo>
                <a:lnTo>
                  <a:pt x="3855064" y="835660"/>
                </a:lnTo>
                <a:lnTo>
                  <a:pt x="4006879" y="833120"/>
                </a:lnTo>
                <a:lnTo>
                  <a:pt x="4081991" y="830580"/>
                </a:lnTo>
                <a:lnTo>
                  <a:pt x="4230531" y="828040"/>
                </a:lnTo>
                <a:lnTo>
                  <a:pt x="4591209" y="815340"/>
                </a:lnTo>
                <a:lnTo>
                  <a:pt x="4661368" y="811530"/>
                </a:lnTo>
                <a:lnTo>
                  <a:pt x="4730825" y="808990"/>
                </a:lnTo>
                <a:lnTo>
                  <a:pt x="4799562" y="805180"/>
                </a:lnTo>
                <a:lnTo>
                  <a:pt x="4867560" y="802640"/>
                </a:lnTo>
                <a:lnTo>
                  <a:pt x="5001269" y="795020"/>
                </a:lnTo>
                <a:lnTo>
                  <a:pt x="5066942" y="789940"/>
                </a:lnTo>
                <a:lnTo>
                  <a:pt x="5195834" y="782320"/>
                </a:lnTo>
                <a:lnTo>
                  <a:pt x="5321332" y="772160"/>
                </a:lnTo>
                <a:lnTo>
                  <a:pt x="5382763" y="768350"/>
                </a:lnTo>
                <a:lnTo>
                  <a:pt x="5561559" y="753110"/>
                </a:lnTo>
                <a:lnTo>
                  <a:pt x="5619265" y="746760"/>
                </a:lnTo>
                <a:lnTo>
                  <a:pt x="5675994" y="741680"/>
                </a:lnTo>
                <a:lnTo>
                  <a:pt x="5731728" y="735330"/>
                </a:lnTo>
                <a:lnTo>
                  <a:pt x="5786447" y="730250"/>
                </a:lnTo>
                <a:lnTo>
                  <a:pt x="6092451" y="692150"/>
                </a:lnTo>
                <a:lnTo>
                  <a:pt x="6139561" y="685800"/>
                </a:lnTo>
                <a:lnTo>
                  <a:pt x="6185511" y="678180"/>
                </a:lnTo>
                <a:lnTo>
                  <a:pt x="6230281" y="671830"/>
                </a:lnTo>
                <a:lnTo>
                  <a:pt x="6273855" y="664210"/>
                </a:lnTo>
                <a:lnTo>
                  <a:pt x="6316213" y="657860"/>
                </a:lnTo>
                <a:lnTo>
                  <a:pt x="6435809" y="635000"/>
                </a:lnTo>
                <a:lnTo>
                  <a:pt x="6509126" y="619760"/>
                </a:lnTo>
                <a:lnTo>
                  <a:pt x="6577140" y="604520"/>
                </a:lnTo>
                <a:lnTo>
                  <a:pt x="6609112" y="595630"/>
                </a:lnTo>
                <a:lnTo>
                  <a:pt x="6639704" y="588010"/>
                </a:lnTo>
                <a:lnTo>
                  <a:pt x="6668897" y="579120"/>
                </a:lnTo>
                <a:lnTo>
                  <a:pt x="6696672" y="571500"/>
                </a:lnTo>
                <a:lnTo>
                  <a:pt x="6723012" y="562610"/>
                </a:lnTo>
                <a:lnTo>
                  <a:pt x="6771310" y="546100"/>
                </a:lnTo>
                <a:lnTo>
                  <a:pt x="6813645" y="528320"/>
                </a:lnTo>
                <a:lnTo>
                  <a:pt x="6849869" y="510540"/>
                </a:lnTo>
                <a:lnTo>
                  <a:pt x="6892428" y="483870"/>
                </a:lnTo>
                <a:lnTo>
                  <a:pt x="6920413" y="455930"/>
                </a:lnTo>
                <a:lnTo>
                  <a:pt x="6934200" y="419100"/>
                </a:lnTo>
                <a:lnTo>
                  <a:pt x="6933329" y="408940"/>
                </a:lnTo>
                <a:lnTo>
                  <a:pt x="6912735" y="372110"/>
                </a:lnTo>
                <a:lnTo>
                  <a:pt x="6879837" y="344170"/>
                </a:lnTo>
                <a:lnTo>
                  <a:pt x="6832530" y="317500"/>
                </a:lnTo>
                <a:lnTo>
                  <a:pt x="6793232" y="299720"/>
                </a:lnTo>
                <a:lnTo>
                  <a:pt x="6747897" y="283210"/>
                </a:lnTo>
                <a:lnTo>
                  <a:pt x="6723012" y="274320"/>
                </a:lnTo>
                <a:lnTo>
                  <a:pt x="6696672" y="265430"/>
                </a:lnTo>
                <a:lnTo>
                  <a:pt x="6668897" y="257810"/>
                </a:lnTo>
                <a:lnTo>
                  <a:pt x="6639704" y="248920"/>
                </a:lnTo>
                <a:lnTo>
                  <a:pt x="6609112" y="241300"/>
                </a:lnTo>
                <a:lnTo>
                  <a:pt x="6577140" y="233680"/>
                </a:lnTo>
                <a:lnTo>
                  <a:pt x="6543805" y="224790"/>
                </a:lnTo>
                <a:lnTo>
                  <a:pt x="6473121" y="209550"/>
                </a:lnTo>
                <a:lnTo>
                  <a:pt x="6357336" y="186690"/>
                </a:lnTo>
                <a:lnTo>
                  <a:pt x="6316213" y="179070"/>
                </a:lnTo>
                <a:lnTo>
                  <a:pt x="6273855" y="172720"/>
                </a:lnTo>
                <a:lnTo>
                  <a:pt x="6230281" y="165100"/>
                </a:lnTo>
                <a:lnTo>
                  <a:pt x="6185511" y="158750"/>
                </a:lnTo>
                <a:lnTo>
                  <a:pt x="6139561" y="151130"/>
                </a:lnTo>
                <a:lnTo>
                  <a:pt x="5786447" y="106680"/>
                </a:lnTo>
                <a:lnTo>
                  <a:pt x="5731728" y="101600"/>
                </a:lnTo>
                <a:lnTo>
                  <a:pt x="5675994" y="95250"/>
                </a:lnTo>
                <a:lnTo>
                  <a:pt x="5561559" y="85090"/>
                </a:lnTo>
                <a:lnTo>
                  <a:pt x="5502895" y="78740"/>
                </a:lnTo>
                <a:lnTo>
                  <a:pt x="5382763" y="68580"/>
                </a:lnTo>
                <a:lnTo>
                  <a:pt x="5321332" y="64770"/>
                </a:lnTo>
                <a:lnTo>
                  <a:pt x="5195834" y="54610"/>
                </a:lnTo>
                <a:lnTo>
                  <a:pt x="4730825" y="27940"/>
                </a:lnTo>
                <a:lnTo>
                  <a:pt x="4661368" y="25400"/>
                </a:lnTo>
                <a:lnTo>
                  <a:pt x="4591209" y="21590"/>
                </a:lnTo>
                <a:lnTo>
                  <a:pt x="4303924" y="11430"/>
                </a:lnTo>
                <a:lnTo>
                  <a:pt x="4230531" y="10160"/>
                </a:lnTo>
                <a:lnTo>
                  <a:pt x="4156548" y="7620"/>
                </a:lnTo>
                <a:lnTo>
                  <a:pt x="37012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5883" y="3008376"/>
            <a:ext cx="1908048" cy="1679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2971800"/>
            <a:ext cx="19050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68668" y="3787140"/>
            <a:ext cx="2060448" cy="1598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0773" y="3758143"/>
            <a:ext cx="2054677" cy="15782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0" y="4876800"/>
            <a:ext cx="2403475" cy="228600"/>
          </a:xfrm>
          <a:custGeom>
            <a:avLst/>
            <a:gdLst/>
            <a:ahLst/>
            <a:cxnLst/>
            <a:rect l="l" t="t" r="r" b="b"/>
            <a:pathLst>
              <a:path w="2403475" h="228600">
                <a:moveTo>
                  <a:pt x="0" y="228600"/>
                </a:moveTo>
                <a:lnTo>
                  <a:pt x="2403475" y="228600"/>
                </a:lnTo>
                <a:lnTo>
                  <a:pt x="240347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0" y="4876800"/>
            <a:ext cx="2403475" cy="228600"/>
          </a:xfrm>
          <a:custGeom>
            <a:avLst/>
            <a:gdLst/>
            <a:ahLst/>
            <a:cxnLst/>
            <a:rect l="l" t="t" r="r" b="b"/>
            <a:pathLst>
              <a:path w="2403475" h="228600">
                <a:moveTo>
                  <a:pt x="0" y="228600"/>
                </a:moveTo>
                <a:lnTo>
                  <a:pt x="2403475" y="228600"/>
                </a:lnTo>
                <a:lnTo>
                  <a:pt x="240347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0" y="4648200"/>
            <a:ext cx="2403475" cy="228600"/>
          </a:xfrm>
          <a:custGeom>
            <a:avLst/>
            <a:gdLst/>
            <a:ahLst/>
            <a:cxnLst/>
            <a:rect l="l" t="t" r="r" b="b"/>
            <a:pathLst>
              <a:path w="2403475" h="228600">
                <a:moveTo>
                  <a:pt x="0" y="228600"/>
                </a:moveTo>
                <a:lnTo>
                  <a:pt x="2403475" y="228600"/>
                </a:lnTo>
                <a:lnTo>
                  <a:pt x="240347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0" y="4648200"/>
            <a:ext cx="2403475" cy="228600"/>
          </a:xfrm>
          <a:custGeom>
            <a:avLst/>
            <a:gdLst/>
            <a:ahLst/>
            <a:cxnLst/>
            <a:rect l="l" t="t" r="r" b="b"/>
            <a:pathLst>
              <a:path w="2403475" h="228600">
                <a:moveTo>
                  <a:pt x="0" y="228600"/>
                </a:moveTo>
                <a:lnTo>
                  <a:pt x="2403475" y="228600"/>
                </a:lnTo>
                <a:lnTo>
                  <a:pt x="240347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0" y="4419600"/>
            <a:ext cx="2403475" cy="228600"/>
          </a:xfrm>
          <a:custGeom>
            <a:avLst/>
            <a:gdLst/>
            <a:ahLst/>
            <a:cxnLst/>
            <a:rect l="l" t="t" r="r" b="b"/>
            <a:pathLst>
              <a:path w="2403475" h="228600">
                <a:moveTo>
                  <a:pt x="0" y="228600"/>
                </a:moveTo>
                <a:lnTo>
                  <a:pt x="2403475" y="228600"/>
                </a:lnTo>
                <a:lnTo>
                  <a:pt x="240347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48000" y="4419600"/>
            <a:ext cx="2403475" cy="228600"/>
          </a:xfrm>
          <a:custGeom>
            <a:avLst/>
            <a:gdLst/>
            <a:ahLst/>
            <a:cxnLst/>
            <a:rect l="l" t="t" r="r" b="b"/>
            <a:pathLst>
              <a:path w="2403475" h="228600">
                <a:moveTo>
                  <a:pt x="0" y="228600"/>
                </a:moveTo>
                <a:lnTo>
                  <a:pt x="2403475" y="228600"/>
                </a:lnTo>
                <a:lnTo>
                  <a:pt x="240347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8000" y="4191000"/>
            <a:ext cx="2403475" cy="228600"/>
          </a:xfrm>
          <a:custGeom>
            <a:avLst/>
            <a:gdLst/>
            <a:ahLst/>
            <a:cxnLst/>
            <a:rect l="l" t="t" r="r" b="b"/>
            <a:pathLst>
              <a:path w="2403475" h="228600">
                <a:moveTo>
                  <a:pt x="0" y="228600"/>
                </a:moveTo>
                <a:lnTo>
                  <a:pt x="2403475" y="228600"/>
                </a:lnTo>
                <a:lnTo>
                  <a:pt x="240347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00" y="4191000"/>
            <a:ext cx="2403475" cy="228600"/>
          </a:xfrm>
          <a:custGeom>
            <a:avLst/>
            <a:gdLst/>
            <a:ahLst/>
            <a:cxnLst/>
            <a:rect l="l" t="t" r="r" b="b"/>
            <a:pathLst>
              <a:path w="2403475" h="228600">
                <a:moveTo>
                  <a:pt x="0" y="228600"/>
                </a:moveTo>
                <a:lnTo>
                  <a:pt x="2403475" y="228600"/>
                </a:lnTo>
                <a:lnTo>
                  <a:pt x="240347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0" y="3962400"/>
            <a:ext cx="2403475" cy="228600"/>
          </a:xfrm>
          <a:custGeom>
            <a:avLst/>
            <a:gdLst/>
            <a:ahLst/>
            <a:cxnLst/>
            <a:rect l="l" t="t" r="r" b="b"/>
            <a:pathLst>
              <a:path w="2403475" h="228600">
                <a:moveTo>
                  <a:pt x="0" y="228600"/>
                </a:moveTo>
                <a:lnTo>
                  <a:pt x="2403475" y="228600"/>
                </a:lnTo>
                <a:lnTo>
                  <a:pt x="240347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7375" y="3962336"/>
            <a:ext cx="2243455" cy="274955"/>
          </a:xfrm>
          <a:custGeom>
            <a:avLst/>
            <a:gdLst/>
            <a:ahLst/>
            <a:cxnLst/>
            <a:rect l="l" t="t" r="r" b="b"/>
            <a:pathLst>
              <a:path w="2243454" h="274954">
                <a:moveTo>
                  <a:pt x="0" y="274637"/>
                </a:moveTo>
                <a:lnTo>
                  <a:pt x="2243201" y="274637"/>
                </a:lnTo>
                <a:lnTo>
                  <a:pt x="2243201" y="0"/>
                </a:lnTo>
                <a:lnTo>
                  <a:pt x="0" y="0"/>
                </a:lnTo>
                <a:lnTo>
                  <a:pt x="0" y="274637"/>
                </a:lnTo>
                <a:close/>
              </a:path>
            </a:pathLst>
          </a:custGeom>
          <a:solidFill>
            <a:srgbClr val="FFCC99">
              <a:alpha val="4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7375" y="4221162"/>
            <a:ext cx="2243455" cy="228600"/>
          </a:xfrm>
          <a:custGeom>
            <a:avLst/>
            <a:gdLst/>
            <a:ahLst/>
            <a:cxnLst/>
            <a:rect l="l" t="t" r="r" b="b"/>
            <a:pathLst>
              <a:path w="2243454" h="228600">
                <a:moveTo>
                  <a:pt x="0" y="228600"/>
                </a:moveTo>
                <a:lnTo>
                  <a:pt x="2243201" y="228600"/>
                </a:lnTo>
                <a:lnTo>
                  <a:pt x="2243201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0000">
              <a:alpha val="4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73246" y="4004436"/>
            <a:ext cx="753110" cy="45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444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Product</a:t>
            </a:r>
            <a:r>
              <a:rPr sz="1200" b="1" spc="-1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b="1" dirty="0">
                <a:latin typeface="Arial"/>
                <a:cs typeface="Arial"/>
              </a:rPr>
              <a:t>Product</a:t>
            </a:r>
            <a:r>
              <a:rPr sz="1200" b="1" spc="-1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27375" y="4449762"/>
            <a:ext cx="2243455" cy="228600"/>
          </a:xfrm>
          <a:custGeom>
            <a:avLst/>
            <a:gdLst/>
            <a:ahLst/>
            <a:cxnLst/>
            <a:rect l="l" t="t" r="r" b="b"/>
            <a:pathLst>
              <a:path w="2243454" h="228600">
                <a:moveTo>
                  <a:pt x="0" y="228600"/>
                </a:moveTo>
                <a:lnTo>
                  <a:pt x="2243201" y="228600"/>
                </a:lnTo>
                <a:lnTo>
                  <a:pt x="2243201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00">
              <a:alpha val="2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73246" y="4491863"/>
            <a:ext cx="7531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Product</a:t>
            </a:r>
            <a:r>
              <a:rPr sz="1200" b="1" spc="-1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27375" y="4678362"/>
            <a:ext cx="2243455" cy="228600"/>
          </a:xfrm>
          <a:custGeom>
            <a:avLst/>
            <a:gdLst/>
            <a:ahLst/>
            <a:cxnLst/>
            <a:rect l="l" t="t" r="r" b="b"/>
            <a:pathLst>
              <a:path w="2243454" h="228600">
                <a:moveTo>
                  <a:pt x="0" y="228600"/>
                </a:moveTo>
                <a:lnTo>
                  <a:pt x="2243201" y="228600"/>
                </a:lnTo>
                <a:lnTo>
                  <a:pt x="2243201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339966">
              <a:alpha val="2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73246" y="4720463"/>
            <a:ext cx="7531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Product</a:t>
            </a:r>
            <a:r>
              <a:rPr sz="1200" b="1" spc="-1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27375" y="4906962"/>
            <a:ext cx="2243455" cy="274955"/>
          </a:xfrm>
          <a:custGeom>
            <a:avLst/>
            <a:gdLst/>
            <a:ahLst/>
            <a:cxnLst/>
            <a:rect l="l" t="t" r="r" b="b"/>
            <a:pathLst>
              <a:path w="2243454" h="274954">
                <a:moveTo>
                  <a:pt x="0" y="274637"/>
                </a:moveTo>
                <a:lnTo>
                  <a:pt x="2243201" y="274637"/>
                </a:lnTo>
                <a:lnTo>
                  <a:pt x="2243201" y="0"/>
                </a:lnTo>
                <a:lnTo>
                  <a:pt x="0" y="0"/>
                </a:lnTo>
                <a:lnTo>
                  <a:pt x="0" y="274637"/>
                </a:lnTo>
                <a:close/>
              </a:path>
            </a:pathLst>
          </a:custGeom>
          <a:solidFill>
            <a:srgbClr val="3366FF">
              <a:alpha val="2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85669" y="4949063"/>
            <a:ext cx="3695065" cy="87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332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Product</a:t>
            </a:r>
            <a:r>
              <a:rPr sz="1200" b="1" spc="-1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SALES DOCUMENT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48000" y="3657600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304800"/>
                </a:moveTo>
                <a:lnTo>
                  <a:pt x="121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51475" y="3733800"/>
            <a:ext cx="720725" cy="228600"/>
          </a:xfrm>
          <a:custGeom>
            <a:avLst/>
            <a:gdLst/>
            <a:ahLst/>
            <a:cxnLst/>
            <a:rect l="l" t="t" r="r" b="b"/>
            <a:pathLst>
              <a:path w="720725" h="228600">
                <a:moveTo>
                  <a:pt x="0" y="228600"/>
                </a:moveTo>
                <a:lnTo>
                  <a:pt x="720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67200" y="3657600"/>
            <a:ext cx="1905000" cy="76200"/>
          </a:xfrm>
          <a:custGeom>
            <a:avLst/>
            <a:gdLst/>
            <a:ahLst/>
            <a:cxnLst/>
            <a:rect l="l" t="t" r="r" b="b"/>
            <a:pathLst>
              <a:path w="1905000" h="76200">
                <a:moveTo>
                  <a:pt x="0" y="0"/>
                </a:moveTo>
                <a:lnTo>
                  <a:pt x="1905000" y="76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72200" y="37338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51475" y="4724400"/>
            <a:ext cx="720725" cy="381000"/>
          </a:xfrm>
          <a:custGeom>
            <a:avLst/>
            <a:gdLst/>
            <a:ahLst/>
            <a:cxnLst/>
            <a:rect l="l" t="t" r="r" b="b"/>
            <a:pathLst>
              <a:path w="720725" h="381000">
                <a:moveTo>
                  <a:pt x="720725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400" y="24384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43400" y="2438400"/>
            <a:ext cx="2362200" cy="762000"/>
          </a:xfrm>
          <a:custGeom>
            <a:avLst/>
            <a:gdLst/>
            <a:ahLst/>
            <a:cxnLst/>
            <a:rect l="l" t="t" r="r" b="b"/>
            <a:pathLst>
              <a:path w="2362200" h="762000">
                <a:moveTo>
                  <a:pt x="0" y="76200"/>
                </a:moveTo>
                <a:lnTo>
                  <a:pt x="0" y="685800"/>
                </a:lnTo>
                <a:lnTo>
                  <a:pt x="5391" y="696129"/>
                </a:lnTo>
                <a:lnTo>
                  <a:pt x="46410" y="715440"/>
                </a:lnTo>
                <a:lnTo>
                  <a:pt x="123053" y="732343"/>
                </a:lnTo>
                <a:lnTo>
                  <a:pt x="172974" y="739663"/>
                </a:lnTo>
                <a:lnTo>
                  <a:pt x="229689" y="746108"/>
                </a:lnTo>
                <a:lnTo>
                  <a:pt x="292495" y="751586"/>
                </a:lnTo>
                <a:lnTo>
                  <a:pt x="360687" y="756005"/>
                </a:lnTo>
                <a:lnTo>
                  <a:pt x="433563" y="759274"/>
                </a:lnTo>
                <a:lnTo>
                  <a:pt x="510419" y="761303"/>
                </a:lnTo>
                <a:lnTo>
                  <a:pt x="590550" y="762000"/>
                </a:lnTo>
                <a:lnTo>
                  <a:pt x="670680" y="761303"/>
                </a:lnTo>
                <a:lnTo>
                  <a:pt x="747536" y="759274"/>
                </a:lnTo>
                <a:lnTo>
                  <a:pt x="820412" y="756005"/>
                </a:lnTo>
                <a:lnTo>
                  <a:pt x="888604" y="751586"/>
                </a:lnTo>
                <a:lnTo>
                  <a:pt x="951410" y="746108"/>
                </a:lnTo>
                <a:lnTo>
                  <a:pt x="1008125" y="739663"/>
                </a:lnTo>
                <a:lnTo>
                  <a:pt x="1058046" y="732343"/>
                </a:lnTo>
                <a:lnTo>
                  <a:pt x="1100469" y="724238"/>
                </a:lnTo>
                <a:lnTo>
                  <a:pt x="1160003" y="706040"/>
                </a:lnTo>
                <a:lnTo>
                  <a:pt x="1186491" y="675470"/>
                </a:lnTo>
                <a:lnTo>
                  <a:pt x="1202196" y="665559"/>
                </a:lnTo>
                <a:lnTo>
                  <a:pt x="1261730" y="647361"/>
                </a:lnTo>
                <a:lnTo>
                  <a:pt x="1304153" y="639256"/>
                </a:lnTo>
                <a:lnTo>
                  <a:pt x="1354074" y="631936"/>
                </a:lnTo>
                <a:lnTo>
                  <a:pt x="1410789" y="625491"/>
                </a:lnTo>
                <a:lnTo>
                  <a:pt x="1473595" y="620014"/>
                </a:lnTo>
                <a:lnTo>
                  <a:pt x="1541787" y="615594"/>
                </a:lnTo>
                <a:lnTo>
                  <a:pt x="1614663" y="612325"/>
                </a:lnTo>
                <a:lnTo>
                  <a:pt x="1691519" y="610296"/>
                </a:lnTo>
                <a:lnTo>
                  <a:pt x="2362200" y="609600"/>
                </a:lnTo>
                <a:lnTo>
                  <a:pt x="2362200" y="152400"/>
                </a:lnTo>
                <a:lnTo>
                  <a:pt x="590550" y="152400"/>
                </a:lnTo>
                <a:lnTo>
                  <a:pt x="510419" y="151703"/>
                </a:lnTo>
                <a:lnTo>
                  <a:pt x="433563" y="149674"/>
                </a:lnTo>
                <a:lnTo>
                  <a:pt x="360687" y="146405"/>
                </a:lnTo>
                <a:lnTo>
                  <a:pt x="292495" y="141986"/>
                </a:lnTo>
                <a:lnTo>
                  <a:pt x="229689" y="136508"/>
                </a:lnTo>
                <a:lnTo>
                  <a:pt x="172974" y="130063"/>
                </a:lnTo>
                <a:lnTo>
                  <a:pt x="123053" y="122743"/>
                </a:lnTo>
                <a:lnTo>
                  <a:pt x="80630" y="114638"/>
                </a:lnTo>
                <a:lnTo>
                  <a:pt x="21096" y="96440"/>
                </a:lnTo>
                <a:lnTo>
                  <a:pt x="5391" y="86529"/>
                </a:lnTo>
                <a:lnTo>
                  <a:pt x="0" y="76200"/>
                </a:lnTo>
                <a:close/>
              </a:path>
              <a:path w="2362200" h="762000">
                <a:moveTo>
                  <a:pt x="2362200" y="609600"/>
                </a:moveTo>
                <a:lnTo>
                  <a:pt x="1771650" y="609600"/>
                </a:lnTo>
                <a:lnTo>
                  <a:pt x="1851780" y="610296"/>
                </a:lnTo>
                <a:lnTo>
                  <a:pt x="1928636" y="612325"/>
                </a:lnTo>
                <a:lnTo>
                  <a:pt x="2001512" y="615594"/>
                </a:lnTo>
                <a:lnTo>
                  <a:pt x="2069704" y="620014"/>
                </a:lnTo>
                <a:lnTo>
                  <a:pt x="2132510" y="625491"/>
                </a:lnTo>
                <a:lnTo>
                  <a:pt x="2189225" y="631936"/>
                </a:lnTo>
                <a:lnTo>
                  <a:pt x="2239146" y="639256"/>
                </a:lnTo>
                <a:lnTo>
                  <a:pt x="2281569" y="647361"/>
                </a:lnTo>
                <a:lnTo>
                  <a:pt x="2341103" y="665559"/>
                </a:lnTo>
                <a:lnTo>
                  <a:pt x="2362200" y="685800"/>
                </a:lnTo>
                <a:lnTo>
                  <a:pt x="2362200" y="609600"/>
                </a:lnTo>
                <a:close/>
              </a:path>
              <a:path w="2362200" h="762000">
                <a:moveTo>
                  <a:pt x="1771650" y="0"/>
                </a:moveTo>
                <a:lnTo>
                  <a:pt x="1691519" y="696"/>
                </a:lnTo>
                <a:lnTo>
                  <a:pt x="1614663" y="2725"/>
                </a:lnTo>
                <a:lnTo>
                  <a:pt x="1541787" y="5994"/>
                </a:lnTo>
                <a:lnTo>
                  <a:pt x="1473595" y="10414"/>
                </a:lnTo>
                <a:lnTo>
                  <a:pt x="1410789" y="15891"/>
                </a:lnTo>
                <a:lnTo>
                  <a:pt x="1354073" y="22336"/>
                </a:lnTo>
                <a:lnTo>
                  <a:pt x="1304153" y="29656"/>
                </a:lnTo>
                <a:lnTo>
                  <a:pt x="1261730" y="37761"/>
                </a:lnTo>
                <a:lnTo>
                  <a:pt x="1202196" y="55959"/>
                </a:lnTo>
                <a:lnTo>
                  <a:pt x="1175708" y="86529"/>
                </a:lnTo>
                <a:lnTo>
                  <a:pt x="1160003" y="96440"/>
                </a:lnTo>
                <a:lnTo>
                  <a:pt x="1100469" y="114638"/>
                </a:lnTo>
                <a:lnTo>
                  <a:pt x="1058046" y="122743"/>
                </a:lnTo>
                <a:lnTo>
                  <a:pt x="1008125" y="130063"/>
                </a:lnTo>
                <a:lnTo>
                  <a:pt x="951410" y="136508"/>
                </a:lnTo>
                <a:lnTo>
                  <a:pt x="888604" y="141986"/>
                </a:lnTo>
                <a:lnTo>
                  <a:pt x="820412" y="146405"/>
                </a:lnTo>
                <a:lnTo>
                  <a:pt x="747536" y="149674"/>
                </a:lnTo>
                <a:lnTo>
                  <a:pt x="670680" y="151703"/>
                </a:lnTo>
                <a:lnTo>
                  <a:pt x="590550" y="152400"/>
                </a:lnTo>
                <a:lnTo>
                  <a:pt x="2362200" y="152400"/>
                </a:lnTo>
                <a:lnTo>
                  <a:pt x="2362200" y="76200"/>
                </a:lnTo>
                <a:lnTo>
                  <a:pt x="2356808" y="65870"/>
                </a:lnTo>
                <a:lnTo>
                  <a:pt x="2315789" y="46559"/>
                </a:lnTo>
                <a:lnTo>
                  <a:pt x="2239146" y="29656"/>
                </a:lnTo>
                <a:lnTo>
                  <a:pt x="2189225" y="22336"/>
                </a:lnTo>
                <a:lnTo>
                  <a:pt x="2132510" y="15891"/>
                </a:lnTo>
                <a:lnTo>
                  <a:pt x="2069704" y="10414"/>
                </a:lnTo>
                <a:lnTo>
                  <a:pt x="2001512" y="5994"/>
                </a:lnTo>
                <a:lnTo>
                  <a:pt x="1928636" y="2725"/>
                </a:lnTo>
                <a:lnTo>
                  <a:pt x="1851780" y="696"/>
                </a:lnTo>
                <a:lnTo>
                  <a:pt x="1771650" y="0"/>
                </a:lnTo>
                <a:close/>
              </a:path>
            </a:pathLst>
          </a:custGeom>
          <a:solidFill>
            <a:srgbClr val="FFFF00">
              <a:alpha val="3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19600" y="2528887"/>
            <a:ext cx="2133600" cy="367030"/>
          </a:xfrm>
          <a:custGeom>
            <a:avLst/>
            <a:gdLst/>
            <a:ahLst/>
            <a:cxnLst/>
            <a:rect l="l" t="t" r="r" b="b"/>
            <a:pathLst>
              <a:path w="2133600" h="367030">
                <a:moveTo>
                  <a:pt x="0" y="366712"/>
                </a:moveTo>
                <a:lnTo>
                  <a:pt x="2133600" y="366712"/>
                </a:lnTo>
                <a:lnTo>
                  <a:pt x="2133600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FFFF00">
              <a:alpha val="2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200" y="2895663"/>
            <a:ext cx="2133600" cy="367030"/>
          </a:xfrm>
          <a:custGeom>
            <a:avLst/>
            <a:gdLst/>
            <a:ahLst/>
            <a:cxnLst/>
            <a:rect l="l" t="t" r="r" b="b"/>
            <a:pathLst>
              <a:path w="2133600" h="367029">
                <a:moveTo>
                  <a:pt x="0" y="366712"/>
                </a:moveTo>
                <a:lnTo>
                  <a:pt x="2133600" y="366712"/>
                </a:lnTo>
                <a:lnTo>
                  <a:pt x="2133600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CC3300">
              <a:alpha val="2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21893" y="2569209"/>
            <a:ext cx="582866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1287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Product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Proposal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b="1" spc="-5" dirty="0">
                <a:latin typeface="Arial"/>
                <a:cs typeface="Arial"/>
              </a:rPr>
              <a:t>Business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34200" y="4571936"/>
            <a:ext cx="2133600" cy="367030"/>
          </a:xfrm>
          <a:custGeom>
            <a:avLst/>
            <a:gdLst/>
            <a:ahLst/>
            <a:cxnLst/>
            <a:rect l="l" t="t" r="r" b="b"/>
            <a:pathLst>
              <a:path w="2133600" h="367029">
                <a:moveTo>
                  <a:pt x="0" y="366712"/>
                </a:moveTo>
                <a:lnTo>
                  <a:pt x="2133600" y="366712"/>
                </a:lnTo>
                <a:lnTo>
                  <a:pt x="2133600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000080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456678" y="4612513"/>
            <a:ext cx="10915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19200" y="5334000"/>
            <a:ext cx="6705600" cy="686435"/>
          </a:xfrm>
          <a:custGeom>
            <a:avLst/>
            <a:gdLst/>
            <a:ahLst/>
            <a:cxnLst/>
            <a:rect l="l" t="t" r="r" b="b"/>
            <a:pathLst>
              <a:path w="6705600" h="686435">
                <a:moveTo>
                  <a:pt x="0" y="342900"/>
                </a:moveTo>
                <a:lnTo>
                  <a:pt x="22559" y="302914"/>
                </a:lnTo>
                <a:lnTo>
                  <a:pt x="57106" y="279556"/>
                </a:lnTo>
                <a:lnTo>
                  <a:pt x="106746" y="256741"/>
                </a:lnTo>
                <a:lnTo>
                  <a:pt x="147956" y="241860"/>
                </a:lnTo>
                <a:lnTo>
                  <a:pt x="195473" y="227262"/>
                </a:lnTo>
                <a:lnTo>
                  <a:pt x="249134" y="212963"/>
                </a:lnTo>
                <a:lnTo>
                  <a:pt x="308779" y="198979"/>
                </a:lnTo>
                <a:lnTo>
                  <a:pt x="374246" y="185327"/>
                </a:lnTo>
                <a:lnTo>
                  <a:pt x="445376" y="172023"/>
                </a:lnTo>
                <a:lnTo>
                  <a:pt x="483013" y="165507"/>
                </a:lnTo>
                <a:lnTo>
                  <a:pt x="522006" y="159084"/>
                </a:lnTo>
                <a:lnTo>
                  <a:pt x="562333" y="152757"/>
                </a:lnTo>
                <a:lnTo>
                  <a:pt x="603976" y="146527"/>
                </a:lnTo>
                <a:lnTo>
                  <a:pt x="646913" y="140396"/>
                </a:lnTo>
                <a:lnTo>
                  <a:pt x="691124" y="134367"/>
                </a:lnTo>
                <a:lnTo>
                  <a:pt x="736590" y="128442"/>
                </a:lnTo>
                <a:lnTo>
                  <a:pt x="783290" y="122622"/>
                </a:lnTo>
                <a:lnTo>
                  <a:pt x="831205" y="116910"/>
                </a:lnTo>
                <a:lnTo>
                  <a:pt x="880313" y="111308"/>
                </a:lnTo>
                <a:lnTo>
                  <a:pt x="930596" y="105817"/>
                </a:lnTo>
                <a:lnTo>
                  <a:pt x="982032" y="100441"/>
                </a:lnTo>
                <a:lnTo>
                  <a:pt x="1034602" y="95180"/>
                </a:lnTo>
                <a:lnTo>
                  <a:pt x="1088285" y="90037"/>
                </a:lnTo>
                <a:lnTo>
                  <a:pt x="1143062" y="85014"/>
                </a:lnTo>
                <a:lnTo>
                  <a:pt x="1198912" y="80114"/>
                </a:lnTo>
                <a:lnTo>
                  <a:pt x="1255815" y="75338"/>
                </a:lnTo>
                <a:lnTo>
                  <a:pt x="1313751" y="70687"/>
                </a:lnTo>
                <a:lnTo>
                  <a:pt x="1372700" y="66165"/>
                </a:lnTo>
                <a:lnTo>
                  <a:pt x="1432642" y="61774"/>
                </a:lnTo>
                <a:lnTo>
                  <a:pt x="1493557" y="57515"/>
                </a:lnTo>
                <a:lnTo>
                  <a:pt x="1555424" y="53390"/>
                </a:lnTo>
                <a:lnTo>
                  <a:pt x="1618223" y="49402"/>
                </a:lnTo>
                <a:lnTo>
                  <a:pt x="1681935" y="45553"/>
                </a:lnTo>
                <a:lnTo>
                  <a:pt x="1746539" y="41844"/>
                </a:lnTo>
                <a:lnTo>
                  <a:pt x="1812015" y="38277"/>
                </a:lnTo>
                <a:lnTo>
                  <a:pt x="1878343" y="34856"/>
                </a:lnTo>
                <a:lnTo>
                  <a:pt x="1945502" y="31581"/>
                </a:lnTo>
                <a:lnTo>
                  <a:pt x="2013474" y="28456"/>
                </a:lnTo>
                <a:lnTo>
                  <a:pt x="2082236" y="25481"/>
                </a:lnTo>
                <a:lnTo>
                  <a:pt x="2151770" y="22659"/>
                </a:lnTo>
                <a:lnTo>
                  <a:pt x="2222056" y="19992"/>
                </a:lnTo>
                <a:lnTo>
                  <a:pt x="2293072" y="17483"/>
                </a:lnTo>
                <a:lnTo>
                  <a:pt x="2364800" y="15132"/>
                </a:lnTo>
                <a:lnTo>
                  <a:pt x="2437218" y="12943"/>
                </a:lnTo>
                <a:lnTo>
                  <a:pt x="2510307" y="10917"/>
                </a:lnTo>
                <a:lnTo>
                  <a:pt x="2584047" y="9057"/>
                </a:lnTo>
                <a:lnTo>
                  <a:pt x="2658417" y="7364"/>
                </a:lnTo>
                <a:lnTo>
                  <a:pt x="2733397" y="5840"/>
                </a:lnTo>
                <a:lnTo>
                  <a:pt x="2808968" y="4488"/>
                </a:lnTo>
                <a:lnTo>
                  <a:pt x="2885109" y="3310"/>
                </a:lnTo>
                <a:lnTo>
                  <a:pt x="2961800" y="2307"/>
                </a:lnTo>
                <a:lnTo>
                  <a:pt x="3039021" y="1482"/>
                </a:lnTo>
                <a:lnTo>
                  <a:pt x="3116751" y="836"/>
                </a:lnTo>
                <a:lnTo>
                  <a:pt x="3194971" y="373"/>
                </a:lnTo>
                <a:lnTo>
                  <a:pt x="3273661" y="93"/>
                </a:lnTo>
                <a:lnTo>
                  <a:pt x="3352800" y="0"/>
                </a:lnTo>
                <a:lnTo>
                  <a:pt x="3431938" y="93"/>
                </a:lnTo>
                <a:lnTo>
                  <a:pt x="3510628" y="373"/>
                </a:lnTo>
                <a:lnTo>
                  <a:pt x="3588848" y="836"/>
                </a:lnTo>
                <a:lnTo>
                  <a:pt x="3666579" y="1482"/>
                </a:lnTo>
                <a:lnTo>
                  <a:pt x="3743799" y="2307"/>
                </a:lnTo>
                <a:lnTo>
                  <a:pt x="3820490" y="3310"/>
                </a:lnTo>
                <a:lnTo>
                  <a:pt x="3896631" y="4488"/>
                </a:lnTo>
                <a:lnTo>
                  <a:pt x="3972202" y="5840"/>
                </a:lnTo>
                <a:lnTo>
                  <a:pt x="4047183" y="7364"/>
                </a:lnTo>
                <a:lnTo>
                  <a:pt x="4121553" y="9057"/>
                </a:lnTo>
                <a:lnTo>
                  <a:pt x="4195293" y="10917"/>
                </a:lnTo>
                <a:lnTo>
                  <a:pt x="4268382" y="12943"/>
                </a:lnTo>
                <a:lnTo>
                  <a:pt x="4340801" y="15132"/>
                </a:lnTo>
                <a:lnTo>
                  <a:pt x="4412528" y="17483"/>
                </a:lnTo>
                <a:lnTo>
                  <a:pt x="4483545" y="19992"/>
                </a:lnTo>
                <a:lnTo>
                  <a:pt x="4553830" y="22659"/>
                </a:lnTo>
                <a:lnTo>
                  <a:pt x="4623364" y="25481"/>
                </a:lnTo>
                <a:lnTo>
                  <a:pt x="4692127" y="28456"/>
                </a:lnTo>
                <a:lnTo>
                  <a:pt x="4760099" y="31581"/>
                </a:lnTo>
                <a:lnTo>
                  <a:pt x="4827258" y="34856"/>
                </a:lnTo>
                <a:lnTo>
                  <a:pt x="4893586" y="38277"/>
                </a:lnTo>
                <a:lnTo>
                  <a:pt x="4959062" y="41844"/>
                </a:lnTo>
                <a:lnTo>
                  <a:pt x="5023667" y="45553"/>
                </a:lnTo>
                <a:lnTo>
                  <a:pt x="5087378" y="49402"/>
                </a:lnTo>
                <a:lnTo>
                  <a:pt x="5150178" y="53390"/>
                </a:lnTo>
                <a:lnTo>
                  <a:pt x="5212045" y="57515"/>
                </a:lnTo>
                <a:lnTo>
                  <a:pt x="5272960" y="61774"/>
                </a:lnTo>
                <a:lnTo>
                  <a:pt x="5332902" y="66165"/>
                </a:lnTo>
                <a:lnTo>
                  <a:pt x="5391852" y="70687"/>
                </a:lnTo>
                <a:lnTo>
                  <a:pt x="5449788" y="75338"/>
                </a:lnTo>
                <a:lnTo>
                  <a:pt x="5506691" y="80114"/>
                </a:lnTo>
                <a:lnTo>
                  <a:pt x="5562542" y="85014"/>
                </a:lnTo>
                <a:lnTo>
                  <a:pt x="5617318" y="90037"/>
                </a:lnTo>
                <a:lnTo>
                  <a:pt x="5671002" y="95180"/>
                </a:lnTo>
                <a:lnTo>
                  <a:pt x="5723572" y="100441"/>
                </a:lnTo>
                <a:lnTo>
                  <a:pt x="5775008" y="105817"/>
                </a:lnTo>
                <a:lnTo>
                  <a:pt x="5825291" y="111308"/>
                </a:lnTo>
                <a:lnTo>
                  <a:pt x="5874399" y="116910"/>
                </a:lnTo>
                <a:lnTo>
                  <a:pt x="5922314" y="122622"/>
                </a:lnTo>
                <a:lnTo>
                  <a:pt x="5969014" y="128442"/>
                </a:lnTo>
                <a:lnTo>
                  <a:pt x="6014480" y="134367"/>
                </a:lnTo>
                <a:lnTo>
                  <a:pt x="6058692" y="140396"/>
                </a:lnTo>
                <a:lnTo>
                  <a:pt x="6101629" y="146527"/>
                </a:lnTo>
                <a:lnTo>
                  <a:pt x="6143271" y="152757"/>
                </a:lnTo>
                <a:lnTo>
                  <a:pt x="6183599" y="159084"/>
                </a:lnTo>
                <a:lnTo>
                  <a:pt x="6222592" y="165507"/>
                </a:lnTo>
                <a:lnTo>
                  <a:pt x="6260229" y="172023"/>
                </a:lnTo>
                <a:lnTo>
                  <a:pt x="6331358" y="185327"/>
                </a:lnTo>
                <a:lnTo>
                  <a:pt x="6396826" y="198979"/>
                </a:lnTo>
                <a:lnTo>
                  <a:pt x="6456471" y="212963"/>
                </a:lnTo>
                <a:lnTo>
                  <a:pt x="6510132" y="227262"/>
                </a:lnTo>
                <a:lnTo>
                  <a:pt x="6557647" y="241860"/>
                </a:lnTo>
                <a:lnTo>
                  <a:pt x="6598858" y="256741"/>
                </a:lnTo>
                <a:lnTo>
                  <a:pt x="6648497" y="279556"/>
                </a:lnTo>
                <a:lnTo>
                  <a:pt x="6683042" y="302914"/>
                </a:lnTo>
                <a:lnTo>
                  <a:pt x="6704684" y="334806"/>
                </a:lnTo>
                <a:lnTo>
                  <a:pt x="6705600" y="342900"/>
                </a:lnTo>
                <a:lnTo>
                  <a:pt x="6704684" y="351006"/>
                </a:lnTo>
                <a:lnTo>
                  <a:pt x="6683042" y="382900"/>
                </a:lnTo>
                <a:lnTo>
                  <a:pt x="6648497" y="406259"/>
                </a:lnTo>
                <a:lnTo>
                  <a:pt x="6598858" y="429075"/>
                </a:lnTo>
                <a:lnTo>
                  <a:pt x="6557647" y="443956"/>
                </a:lnTo>
                <a:lnTo>
                  <a:pt x="6510132" y="458555"/>
                </a:lnTo>
                <a:lnTo>
                  <a:pt x="6456471" y="472854"/>
                </a:lnTo>
                <a:lnTo>
                  <a:pt x="6396826" y="486839"/>
                </a:lnTo>
                <a:lnTo>
                  <a:pt x="6331358" y="500491"/>
                </a:lnTo>
                <a:lnTo>
                  <a:pt x="6260229" y="513794"/>
                </a:lnTo>
                <a:lnTo>
                  <a:pt x="6222592" y="520310"/>
                </a:lnTo>
                <a:lnTo>
                  <a:pt x="6183599" y="526733"/>
                </a:lnTo>
                <a:lnTo>
                  <a:pt x="6143271" y="533060"/>
                </a:lnTo>
                <a:lnTo>
                  <a:pt x="6101629" y="539290"/>
                </a:lnTo>
                <a:lnTo>
                  <a:pt x="6058692" y="545421"/>
                </a:lnTo>
                <a:lnTo>
                  <a:pt x="6014480" y="551450"/>
                </a:lnTo>
                <a:lnTo>
                  <a:pt x="5969014" y="557375"/>
                </a:lnTo>
                <a:lnTo>
                  <a:pt x="5922314" y="563195"/>
                </a:lnTo>
                <a:lnTo>
                  <a:pt x="5874399" y="568907"/>
                </a:lnTo>
                <a:lnTo>
                  <a:pt x="5825291" y="574509"/>
                </a:lnTo>
                <a:lnTo>
                  <a:pt x="5775008" y="579999"/>
                </a:lnTo>
                <a:lnTo>
                  <a:pt x="5723572" y="585376"/>
                </a:lnTo>
                <a:lnTo>
                  <a:pt x="5671002" y="590636"/>
                </a:lnTo>
                <a:lnTo>
                  <a:pt x="5617318" y="595779"/>
                </a:lnTo>
                <a:lnTo>
                  <a:pt x="5562542" y="600802"/>
                </a:lnTo>
                <a:lnTo>
                  <a:pt x="5506691" y="605702"/>
                </a:lnTo>
                <a:lnTo>
                  <a:pt x="5449788" y="610478"/>
                </a:lnTo>
                <a:lnTo>
                  <a:pt x="5391852" y="615128"/>
                </a:lnTo>
                <a:lnTo>
                  <a:pt x="5332902" y="619650"/>
                </a:lnTo>
                <a:lnTo>
                  <a:pt x="5272960" y="624041"/>
                </a:lnTo>
                <a:lnTo>
                  <a:pt x="5212045" y="628300"/>
                </a:lnTo>
                <a:lnTo>
                  <a:pt x="5150178" y="632425"/>
                </a:lnTo>
                <a:lnTo>
                  <a:pt x="5087378" y="636413"/>
                </a:lnTo>
                <a:lnTo>
                  <a:pt x="5023667" y="640262"/>
                </a:lnTo>
                <a:lnTo>
                  <a:pt x="4959062" y="643971"/>
                </a:lnTo>
                <a:lnTo>
                  <a:pt x="4893586" y="647537"/>
                </a:lnTo>
                <a:lnTo>
                  <a:pt x="4827258" y="650958"/>
                </a:lnTo>
                <a:lnTo>
                  <a:pt x="4760099" y="654232"/>
                </a:lnTo>
                <a:lnTo>
                  <a:pt x="4692127" y="657358"/>
                </a:lnTo>
                <a:lnTo>
                  <a:pt x="4623364" y="660332"/>
                </a:lnTo>
                <a:lnTo>
                  <a:pt x="4553830" y="663154"/>
                </a:lnTo>
                <a:lnTo>
                  <a:pt x="4483545" y="665821"/>
                </a:lnTo>
                <a:lnTo>
                  <a:pt x="4412528" y="668330"/>
                </a:lnTo>
                <a:lnTo>
                  <a:pt x="4340801" y="670680"/>
                </a:lnTo>
                <a:lnTo>
                  <a:pt x="4268382" y="672869"/>
                </a:lnTo>
                <a:lnTo>
                  <a:pt x="4195293" y="674895"/>
                </a:lnTo>
                <a:lnTo>
                  <a:pt x="4121553" y="676756"/>
                </a:lnTo>
                <a:lnTo>
                  <a:pt x="4047183" y="678448"/>
                </a:lnTo>
                <a:lnTo>
                  <a:pt x="3972202" y="679972"/>
                </a:lnTo>
                <a:lnTo>
                  <a:pt x="3896631" y="681324"/>
                </a:lnTo>
                <a:lnTo>
                  <a:pt x="3820490" y="682502"/>
                </a:lnTo>
                <a:lnTo>
                  <a:pt x="3743799" y="683505"/>
                </a:lnTo>
                <a:lnTo>
                  <a:pt x="3666579" y="684330"/>
                </a:lnTo>
                <a:lnTo>
                  <a:pt x="3588848" y="684975"/>
                </a:lnTo>
                <a:lnTo>
                  <a:pt x="3510628" y="685439"/>
                </a:lnTo>
                <a:lnTo>
                  <a:pt x="3431938" y="685719"/>
                </a:lnTo>
                <a:lnTo>
                  <a:pt x="3352800" y="685812"/>
                </a:lnTo>
                <a:lnTo>
                  <a:pt x="3273661" y="685719"/>
                </a:lnTo>
                <a:lnTo>
                  <a:pt x="3194971" y="685439"/>
                </a:lnTo>
                <a:lnTo>
                  <a:pt x="3116751" y="684975"/>
                </a:lnTo>
                <a:lnTo>
                  <a:pt x="3039020" y="684330"/>
                </a:lnTo>
                <a:lnTo>
                  <a:pt x="2961800" y="683505"/>
                </a:lnTo>
                <a:lnTo>
                  <a:pt x="2885109" y="682502"/>
                </a:lnTo>
                <a:lnTo>
                  <a:pt x="2808968" y="681324"/>
                </a:lnTo>
                <a:lnTo>
                  <a:pt x="2733397" y="679972"/>
                </a:lnTo>
                <a:lnTo>
                  <a:pt x="2658416" y="678448"/>
                </a:lnTo>
                <a:lnTo>
                  <a:pt x="2584046" y="676756"/>
                </a:lnTo>
                <a:lnTo>
                  <a:pt x="2510306" y="674895"/>
                </a:lnTo>
                <a:lnTo>
                  <a:pt x="2437217" y="672869"/>
                </a:lnTo>
                <a:lnTo>
                  <a:pt x="2364798" y="670680"/>
                </a:lnTo>
                <a:lnTo>
                  <a:pt x="2293071" y="668330"/>
                </a:lnTo>
                <a:lnTo>
                  <a:pt x="2222054" y="665821"/>
                </a:lnTo>
                <a:lnTo>
                  <a:pt x="2151769" y="663154"/>
                </a:lnTo>
                <a:lnTo>
                  <a:pt x="2082235" y="660332"/>
                </a:lnTo>
                <a:lnTo>
                  <a:pt x="2013472" y="657358"/>
                </a:lnTo>
                <a:lnTo>
                  <a:pt x="1945500" y="654232"/>
                </a:lnTo>
                <a:lnTo>
                  <a:pt x="1878341" y="650958"/>
                </a:lnTo>
                <a:lnTo>
                  <a:pt x="1812013" y="647537"/>
                </a:lnTo>
                <a:lnTo>
                  <a:pt x="1746537" y="643971"/>
                </a:lnTo>
                <a:lnTo>
                  <a:pt x="1681932" y="640262"/>
                </a:lnTo>
                <a:lnTo>
                  <a:pt x="1618221" y="636413"/>
                </a:lnTo>
                <a:lnTo>
                  <a:pt x="1555421" y="632425"/>
                </a:lnTo>
                <a:lnTo>
                  <a:pt x="1493554" y="628300"/>
                </a:lnTo>
                <a:lnTo>
                  <a:pt x="1432639" y="624041"/>
                </a:lnTo>
                <a:lnTo>
                  <a:pt x="1372697" y="619650"/>
                </a:lnTo>
                <a:lnTo>
                  <a:pt x="1313747" y="615128"/>
                </a:lnTo>
                <a:lnTo>
                  <a:pt x="1255811" y="610478"/>
                </a:lnTo>
                <a:lnTo>
                  <a:pt x="1198908" y="605702"/>
                </a:lnTo>
                <a:lnTo>
                  <a:pt x="1143057" y="600802"/>
                </a:lnTo>
                <a:lnTo>
                  <a:pt x="1088281" y="595779"/>
                </a:lnTo>
                <a:lnTo>
                  <a:pt x="1034597" y="590636"/>
                </a:lnTo>
                <a:lnTo>
                  <a:pt x="982027" y="585376"/>
                </a:lnTo>
                <a:lnTo>
                  <a:pt x="930591" y="579999"/>
                </a:lnTo>
                <a:lnTo>
                  <a:pt x="880308" y="574509"/>
                </a:lnTo>
                <a:lnTo>
                  <a:pt x="831200" y="568907"/>
                </a:lnTo>
                <a:lnTo>
                  <a:pt x="783285" y="563195"/>
                </a:lnTo>
                <a:lnTo>
                  <a:pt x="736585" y="557375"/>
                </a:lnTo>
                <a:lnTo>
                  <a:pt x="691119" y="551450"/>
                </a:lnTo>
                <a:lnTo>
                  <a:pt x="646907" y="545421"/>
                </a:lnTo>
                <a:lnTo>
                  <a:pt x="603970" y="539290"/>
                </a:lnTo>
                <a:lnTo>
                  <a:pt x="562328" y="533060"/>
                </a:lnTo>
                <a:lnTo>
                  <a:pt x="522000" y="526733"/>
                </a:lnTo>
                <a:lnTo>
                  <a:pt x="483007" y="520310"/>
                </a:lnTo>
                <a:lnTo>
                  <a:pt x="445370" y="513794"/>
                </a:lnTo>
                <a:lnTo>
                  <a:pt x="374241" y="500491"/>
                </a:lnTo>
                <a:lnTo>
                  <a:pt x="308773" y="486839"/>
                </a:lnTo>
                <a:lnTo>
                  <a:pt x="249128" y="472854"/>
                </a:lnTo>
                <a:lnTo>
                  <a:pt x="195467" y="458555"/>
                </a:lnTo>
                <a:lnTo>
                  <a:pt x="147952" y="443956"/>
                </a:lnTo>
                <a:lnTo>
                  <a:pt x="106741" y="429075"/>
                </a:lnTo>
                <a:lnTo>
                  <a:pt x="57102" y="406259"/>
                </a:lnTo>
                <a:lnTo>
                  <a:pt x="22557" y="382900"/>
                </a:lnTo>
                <a:lnTo>
                  <a:pt x="915" y="351006"/>
                </a:lnTo>
                <a:lnTo>
                  <a:pt x="0" y="3429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405511" y="331029"/>
            <a:ext cx="84416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3200" dirty="0"/>
              <a:t>Dynamic Product</a:t>
            </a:r>
            <a:r>
              <a:rPr sz="3200" spc="-90" dirty="0"/>
              <a:t> </a:t>
            </a:r>
            <a:r>
              <a:rPr sz="3200" dirty="0" smtClean="0"/>
              <a:t>Proposal</a:t>
            </a:r>
            <a:endParaRPr sz="3200" dirty="0"/>
          </a:p>
        </p:txBody>
      </p:sp>
      <p:sp>
        <p:nvSpPr>
          <p:cNvPr id="42" name="Rectangle 41"/>
          <p:cNvSpPr/>
          <p:nvPr/>
        </p:nvSpPr>
        <p:spPr>
          <a:xfrm>
            <a:off x="469492" y="1211286"/>
            <a:ext cx="84459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pc="-5" dirty="0"/>
              <a:t>A product proposal is a </a:t>
            </a:r>
            <a:r>
              <a:rPr lang="en-US" dirty="0"/>
              <a:t>list of </a:t>
            </a:r>
            <a:r>
              <a:rPr lang="en-US" spc="-5" dirty="0"/>
              <a:t>products for a specific customer that is </a:t>
            </a:r>
            <a:r>
              <a:rPr lang="en-US" dirty="0"/>
              <a:t>automatically  </a:t>
            </a:r>
            <a:r>
              <a:rPr lang="en-US" spc="-5" dirty="0"/>
              <a:t>proposed </a:t>
            </a:r>
            <a:r>
              <a:rPr lang="en-US" dirty="0"/>
              <a:t>during sales </a:t>
            </a:r>
            <a:r>
              <a:rPr lang="en-US" spc="-5" dirty="0"/>
              <a:t>document processing. The business can decide </a:t>
            </a:r>
            <a:r>
              <a:rPr lang="en-US" dirty="0"/>
              <a:t>for  </a:t>
            </a:r>
            <a:r>
              <a:rPr lang="en-US" spc="-5" dirty="0"/>
              <a:t>themselves </a:t>
            </a:r>
            <a:r>
              <a:rPr lang="en-US" spc="5" dirty="0"/>
              <a:t>which </a:t>
            </a:r>
            <a:r>
              <a:rPr lang="en-US" spc="-5" dirty="0"/>
              <a:t>materials should be displayed as product proposals in the sales  document. </a:t>
            </a:r>
            <a:r>
              <a:rPr lang="en-US" spc="-15" dirty="0"/>
              <a:t>We </a:t>
            </a:r>
            <a:r>
              <a:rPr lang="en-US" spc="-5" dirty="0"/>
              <a:t>can </a:t>
            </a:r>
            <a:r>
              <a:rPr lang="en-US" dirty="0"/>
              <a:t>also </a:t>
            </a:r>
            <a:r>
              <a:rPr lang="en-US" spc="-5" dirty="0"/>
              <a:t>determine </a:t>
            </a:r>
            <a:r>
              <a:rPr lang="en-US" spc="-10" dirty="0"/>
              <a:t>the </a:t>
            </a:r>
            <a:r>
              <a:rPr lang="en-US" spc="-5" dirty="0"/>
              <a:t>sequence in </a:t>
            </a:r>
            <a:r>
              <a:rPr lang="en-US" spc="5" dirty="0"/>
              <a:t>which </a:t>
            </a:r>
            <a:r>
              <a:rPr lang="en-US" dirty="0"/>
              <a:t>the </a:t>
            </a:r>
            <a:r>
              <a:rPr lang="en-US" spc="-5" dirty="0"/>
              <a:t>materials appear </a:t>
            </a:r>
            <a:r>
              <a:rPr lang="en-US" dirty="0"/>
              <a:t>in </a:t>
            </a:r>
            <a:r>
              <a:rPr lang="en-US" spc="-5" dirty="0"/>
              <a:t>the  product</a:t>
            </a:r>
            <a:r>
              <a:rPr lang="en-US" spc="-75" dirty="0"/>
              <a:t> </a:t>
            </a:r>
            <a:r>
              <a:rPr lang="en-US" spc="-5" dirty="0"/>
              <a:t>proposal.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76" y="1053083"/>
            <a:ext cx="8689848" cy="2295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990600"/>
            <a:ext cx="8686800" cy="2292350"/>
          </a:xfrm>
          <a:custGeom>
            <a:avLst/>
            <a:gdLst/>
            <a:ahLst/>
            <a:cxnLst/>
            <a:rect l="l" t="t" r="r" b="b"/>
            <a:pathLst>
              <a:path w="8686800" h="2292350">
                <a:moveTo>
                  <a:pt x="8304783" y="0"/>
                </a:moveTo>
                <a:lnTo>
                  <a:pt x="382066" y="0"/>
                </a:lnTo>
                <a:lnTo>
                  <a:pt x="334140" y="2977"/>
                </a:lnTo>
                <a:lnTo>
                  <a:pt x="287991" y="11669"/>
                </a:lnTo>
                <a:lnTo>
                  <a:pt x="243977" y="25718"/>
                </a:lnTo>
                <a:lnTo>
                  <a:pt x="202454" y="44765"/>
                </a:lnTo>
                <a:lnTo>
                  <a:pt x="163783" y="68453"/>
                </a:lnTo>
                <a:lnTo>
                  <a:pt x="128320" y="96424"/>
                </a:lnTo>
                <a:lnTo>
                  <a:pt x="96424" y="128317"/>
                </a:lnTo>
                <a:lnTo>
                  <a:pt x="68453" y="163777"/>
                </a:lnTo>
                <a:lnTo>
                  <a:pt x="44764" y="202443"/>
                </a:lnTo>
                <a:lnTo>
                  <a:pt x="25717" y="243959"/>
                </a:lnTo>
                <a:lnTo>
                  <a:pt x="11668" y="287965"/>
                </a:lnTo>
                <a:lnTo>
                  <a:pt x="2976" y="334103"/>
                </a:lnTo>
                <a:lnTo>
                  <a:pt x="0" y="382015"/>
                </a:lnTo>
                <a:lnTo>
                  <a:pt x="0" y="1910334"/>
                </a:lnTo>
                <a:lnTo>
                  <a:pt x="2976" y="1958246"/>
                </a:lnTo>
                <a:lnTo>
                  <a:pt x="11668" y="2004384"/>
                </a:lnTo>
                <a:lnTo>
                  <a:pt x="25717" y="2048390"/>
                </a:lnTo>
                <a:lnTo>
                  <a:pt x="44764" y="2089906"/>
                </a:lnTo>
                <a:lnTo>
                  <a:pt x="68453" y="2128572"/>
                </a:lnTo>
                <a:lnTo>
                  <a:pt x="96424" y="2164032"/>
                </a:lnTo>
                <a:lnTo>
                  <a:pt x="128320" y="2195925"/>
                </a:lnTo>
                <a:lnTo>
                  <a:pt x="163783" y="2223896"/>
                </a:lnTo>
                <a:lnTo>
                  <a:pt x="202454" y="2247584"/>
                </a:lnTo>
                <a:lnTo>
                  <a:pt x="243977" y="2266631"/>
                </a:lnTo>
                <a:lnTo>
                  <a:pt x="287991" y="2280680"/>
                </a:lnTo>
                <a:lnTo>
                  <a:pt x="334140" y="2289372"/>
                </a:lnTo>
                <a:lnTo>
                  <a:pt x="382066" y="2292350"/>
                </a:lnTo>
                <a:lnTo>
                  <a:pt x="8304783" y="2292350"/>
                </a:lnTo>
                <a:lnTo>
                  <a:pt x="8352696" y="2289372"/>
                </a:lnTo>
                <a:lnTo>
                  <a:pt x="8398834" y="2280680"/>
                </a:lnTo>
                <a:lnTo>
                  <a:pt x="8442840" y="2266631"/>
                </a:lnTo>
                <a:lnTo>
                  <a:pt x="8484356" y="2247584"/>
                </a:lnTo>
                <a:lnTo>
                  <a:pt x="8523022" y="2223896"/>
                </a:lnTo>
                <a:lnTo>
                  <a:pt x="8558482" y="2195925"/>
                </a:lnTo>
                <a:lnTo>
                  <a:pt x="8590375" y="2164032"/>
                </a:lnTo>
                <a:lnTo>
                  <a:pt x="8618346" y="2128572"/>
                </a:lnTo>
                <a:lnTo>
                  <a:pt x="8642034" y="2089906"/>
                </a:lnTo>
                <a:lnTo>
                  <a:pt x="8661081" y="2048390"/>
                </a:lnTo>
                <a:lnTo>
                  <a:pt x="8675130" y="2004384"/>
                </a:lnTo>
                <a:lnTo>
                  <a:pt x="8683822" y="1958246"/>
                </a:lnTo>
                <a:lnTo>
                  <a:pt x="8686800" y="1910334"/>
                </a:lnTo>
                <a:lnTo>
                  <a:pt x="8686800" y="382015"/>
                </a:lnTo>
                <a:lnTo>
                  <a:pt x="8683822" y="334103"/>
                </a:lnTo>
                <a:lnTo>
                  <a:pt x="8675130" y="287965"/>
                </a:lnTo>
                <a:lnTo>
                  <a:pt x="8661081" y="243959"/>
                </a:lnTo>
                <a:lnTo>
                  <a:pt x="8642034" y="202443"/>
                </a:lnTo>
                <a:lnTo>
                  <a:pt x="8618346" y="163777"/>
                </a:lnTo>
                <a:lnTo>
                  <a:pt x="8590375" y="128317"/>
                </a:lnTo>
                <a:lnTo>
                  <a:pt x="8558482" y="96424"/>
                </a:lnTo>
                <a:lnTo>
                  <a:pt x="8523022" y="68453"/>
                </a:lnTo>
                <a:lnTo>
                  <a:pt x="8484356" y="44765"/>
                </a:lnTo>
                <a:lnTo>
                  <a:pt x="8442840" y="25718"/>
                </a:lnTo>
                <a:lnTo>
                  <a:pt x="8398834" y="11669"/>
                </a:lnTo>
                <a:lnTo>
                  <a:pt x="8352696" y="2977"/>
                </a:lnTo>
                <a:lnTo>
                  <a:pt x="83047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7215" y="252918"/>
            <a:ext cx="91567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Dynamic Product</a:t>
            </a:r>
            <a:r>
              <a:rPr sz="3200" spc="-50" dirty="0"/>
              <a:t> </a:t>
            </a:r>
            <a:r>
              <a:rPr sz="3200" dirty="0"/>
              <a:t>Proposal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3540" y="1101344"/>
            <a:ext cx="7995920" cy="220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715" indent="-285750" algn="just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250825" algn="l"/>
              </a:tabLst>
            </a:pPr>
            <a:r>
              <a:rPr sz="1600" b="1" spc="-5" dirty="0">
                <a:latin typeface="Arial"/>
                <a:cs typeface="Arial"/>
              </a:rPr>
              <a:t>During sales document processing, the system displays a product proposal in 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item </a:t>
            </a:r>
            <a:r>
              <a:rPr sz="1600" b="1" spc="-10" dirty="0">
                <a:latin typeface="Arial"/>
                <a:cs typeface="Arial"/>
              </a:rPr>
              <a:t>overview </a:t>
            </a:r>
            <a:r>
              <a:rPr sz="1600" b="1" spc="-5" dirty="0">
                <a:latin typeface="Arial"/>
                <a:cs typeface="Arial"/>
              </a:rPr>
              <a:t>according to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customer and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business</a:t>
            </a:r>
            <a:r>
              <a:rPr sz="1600" b="1" spc="315" dirty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transaction</a:t>
            </a:r>
            <a:endParaRPr sz="1600" dirty="0">
              <a:latin typeface="Arial"/>
              <a:cs typeface="Arial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96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250825" algn="l"/>
              </a:tabLst>
            </a:pPr>
            <a:r>
              <a:rPr sz="1600" b="1" dirty="0">
                <a:latin typeface="Arial"/>
                <a:cs typeface="Arial"/>
              </a:rPr>
              <a:t>It </a:t>
            </a:r>
            <a:r>
              <a:rPr sz="1600" b="1" spc="-5" dirty="0">
                <a:latin typeface="Arial"/>
                <a:cs typeface="Arial"/>
              </a:rPr>
              <a:t>displays the material </a:t>
            </a:r>
            <a:r>
              <a:rPr sz="1600" b="1" spc="-15" dirty="0">
                <a:latin typeface="Arial"/>
                <a:cs typeface="Arial"/>
              </a:rPr>
              <a:t>number, </a:t>
            </a:r>
            <a:r>
              <a:rPr sz="1600" b="1" spc="-5" dirty="0">
                <a:latin typeface="Arial"/>
                <a:cs typeface="Arial"/>
              </a:rPr>
              <a:t>material description, </a:t>
            </a:r>
            <a:r>
              <a:rPr sz="1600" b="1" dirty="0">
                <a:latin typeface="Arial"/>
                <a:cs typeface="Arial"/>
              </a:rPr>
              <a:t>and historical </a:t>
            </a:r>
            <a:r>
              <a:rPr sz="1600" b="1" spc="-5" dirty="0">
                <a:latin typeface="Arial"/>
                <a:cs typeface="Arial"/>
              </a:rPr>
              <a:t>order  quantities </a:t>
            </a:r>
            <a:r>
              <a:rPr sz="1600" b="1" dirty="0">
                <a:latin typeface="Arial"/>
                <a:cs typeface="Arial"/>
              </a:rPr>
              <a:t>in the </a:t>
            </a:r>
            <a:r>
              <a:rPr sz="1600" b="1" spc="-5" dirty="0">
                <a:latin typeface="Arial"/>
                <a:cs typeface="Arial"/>
              </a:rPr>
              <a:t>sales </a:t>
            </a:r>
            <a:r>
              <a:rPr sz="1600" b="1" dirty="0">
                <a:latin typeface="Arial"/>
                <a:cs typeface="Arial"/>
              </a:rPr>
              <a:t>unit last </a:t>
            </a:r>
            <a:r>
              <a:rPr sz="1600" b="1" spc="-5" dirty="0">
                <a:latin typeface="Arial"/>
                <a:cs typeface="Arial"/>
              </a:rPr>
              <a:t>used. </a:t>
            </a:r>
            <a:r>
              <a:rPr sz="1600" b="1" spc="-65" dirty="0">
                <a:latin typeface="Arial"/>
                <a:cs typeface="Arial"/>
              </a:rPr>
              <a:t>To </a:t>
            </a:r>
            <a:r>
              <a:rPr sz="1600" b="1" spc="-5" dirty="0">
                <a:latin typeface="Arial"/>
                <a:cs typeface="Arial"/>
              </a:rPr>
              <a:t>use a material </a:t>
            </a:r>
            <a:r>
              <a:rPr sz="1600" b="1" dirty="0">
                <a:latin typeface="Arial"/>
                <a:cs typeface="Arial"/>
              </a:rPr>
              <a:t>again, </a:t>
            </a:r>
            <a:r>
              <a:rPr sz="1600" b="1" spc="-10" dirty="0">
                <a:latin typeface="Arial"/>
                <a:cs typeface="Arial"/>
              </a:rPr>
              <a:t>you </a:t>
            </a:r>
            <a:r>
              <a:rPr sz="1600" b="1" spc="-5" dirty="0">
                <a:latin typeface="Arial"/>
                <a:cs typeface="Arial"/>
              </a:rPr>
              <a:t>just have </a:t>
            </a:r>
            <a:r>
              <a:rPr sz="1600" b="1" spc="-10" dirty="0">
                <a:latin typeface="Arial"/>
                <a:cs typeface="Arial"/>
              </a:rPr>
              <a:t>to  </a:t>
            </a:r>
            <a:r>
              <a:rPr sz="1600" b="1" spc="-5" dirty="0">
                <a:latin typeface="Arial"/>
                <a:cs typeface="Arial"/>
              </a:rPr>
              <a:t>copy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it</a:t>
            </a:r>
            <a:endParaRPr sz="1600" dirty="0">
              <a:latin typeface="Arial"/>
              <a:cs typeface="Arial"/>
            </a:endParaRPr>
          </a:p>
          <a:p>
            <a:pPr marL="298450" marR="6985" indent="-285750" algn="just">
              <a:lnSpc>
                <a:spcPct val="100000"/>
              </a:lnSpc>
              <a:spcBef>
                <a:spcPts val="96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250825" algn="l"/>
              </a:tabLst>
            </a:pP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system does not run the standard checks (pricing, </a:t>
            </a:r>
            <a:r>
              <a:rPr sz="1600" b="1" spc="-10" dirty="0">
                <a:latin typeface="Arial"/>
                <a:cs typeface="Arial"/>
              </a:rPr>
              <a:t>availability,  </a:t>
            </a:r>
            <a:r>
              <a:rPr sz="1600" b="1" spc="-5" dirty="0">
                <a:latin typeface="Arial"/>
                <a:cs typeface="Arial"/>
              </a:rPr>
              <a:t>incompletion, material determination, free </a:t>
            </a:r>
            <a:r>
              <a:rPr sz="1600" b="1" spc="-10" dirty="0">
                <a:latin typeface="Arial"/>
                <a:cs typeface="Arial"/>
              </a:rPr>
              <a:t>goods </a:t>
            </a:r>
            <a:r>
              <a:rPr sz="1600" b="1" dirty="0">
                <a:latin typeface="Arial"/>
                <a:cs typeface="Arial"/>
              </a:rPr>
              <a:t>determination </a:t>
            </a:r>
            <a:r>
              <a:rPr sz="1600" b="1" spc="-5" dirty="0">
                <a:latin typeface="Arial"/>
                <a:cs typeface="Arial"/>
              </a:rPr>
              <a:t>and so on) </a:t>
            </a:r>
            <a:r>
              <a:rPr sz="1600" b="1" dirty="0">
                <a:latin typeface="Arial"/>
                <a:cs typeface="Arial"/>
              </a:rPr>
              <a:t>until  </a:t>
            </a:r>
            <a:r>
              <a:rPr sz="1600" b="1" spc="-20" dirty="0">
                <a:latin typeface="Arial"/>
                <a:cs typeface="Arial"/>
              </a:rPr>
              <a:t>you </a:t>
            </a:r>
            <a:r>
              <a:rPr sz="1600" b="1" spc="-15" dirty="0">
                <a:latin typeface="Arial"/>
                <a:cs typeface="Arial"/>
              </a:rPr>
              <a:t>have </a:t>
            </a:r>
            <a:r>
              <a:rPr sz="1600" b="1" spc="-5" dirty="0">
                <a:latin typeface="Arial"/>
                <a:cs typeface="Arial"/>
              </a:rPr>
              <a:t>entered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order</a:t>
            </a:r>
            <a:r>
              <a:rPr sz="1600" b="1" spc="135" dirty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quantities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70576" y="3605784"/>
            <a:ext cx="3508248" cy="2365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46776" y="3706367"/>
            <a:ext cx="3508248" cy="23652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200" y="3657600"/>
            <a:ext cx="3505200" cy="2362200"/>
          </a:xfrm>
          <a:custGeom>
            <a:avLst/>
            <a:gdLst/>
            <a:ahLst/>
            <a:cxnLst/>
            <a:rect l="l" t="t" r="r" b="b"/>
            <a:pathLst>
              <a:path w="3505200" h="2362200">
                <a:moveTo>
                  <a:pt x="0" y="2362200"/>
                </a:moveTo>
                <a:lnTo>
                  <a:pt x="3505200" y="2362200"/>
                </a:lnTo>
                <a:lnTo>
                  <a:pt x="35052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58967" y="4113276"/>
            <a:ext cx="3355847" cy="17556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10784" y="4113276"/>
            <a:ext cx="3355848" cy="1755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0" y="4114800"/>
            <a:ext cx="3352800" cy="1752600"/>
          </a:xfrm>
          <a:custGeom>
            <a:avLst/>
            <a:gdLst/>
            <a:ahLst/>
            <a:cxnLst/>
            <a:rect l="l" t="t" r="r" b="b"/>
            <a:pathLst>
              <a:path w="3352800" h="1752600">
                <a:moveTo>
                  <a:pt x="0" y="1752600"/>
                </a:moveTo>
                <a:lnTo>
                  <a:pt x="3352800" y="1752600"/>
                </a:lnTo>
                <a:lnTo>
                  <a:pt x="33528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200" y="4114800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9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34400" y="3810000"/>
            <a:ext cx="228600" cy="1524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1125"/>
              </a:lnSpc>
            </a:pPr>
            <a:r>
              <a:rPr sz="1200" b="1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6400" y="3657600"/>
            <a:ext cx="3352800" cy="381000"/>
          </a:xfrm>
          <a:prstGeom prst="rect">
            <a:avLst/>
          </a:prstGeom>
          <a:solidFill>
            <a:srgbClr val="333399"/>
          </a:solidFill>
        </p:spPr>
        <p:txBody>
          <a:bodyPr vert="horz" wrap="square" lIns="0" tIns="4064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320"/>
              </a:spcBef>
            </a:pPr>
            <a:r>
              <a:rPr sz="1400" b="1" dirty="0">
                <a:solidFill>
                  <a:srgbClr val="DDDDDD"/>
                </a:solidFill>
                <a:latin typeface="Arial"/>
                <a:cs typeface="Arial"/>
              </a:rPr>
              <a:t>Sales</a:t>
            </a:r>
            <a:r>
              <a:rPr sz="1400" b="1" spc="-125" dirty="0">
                <a:solidFill>
                  <a:srgbClr val="DDDDD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DDDDDD"/>
                </a:solidFill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76391" y="4078797"/>
            <a:ext cx="114490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5080" indent="-26034">
              <a:lnSpc>
                <a:spcPct val="136100"/>
              </a:lnSpc>
            </a:pPr>
            <a:r>
              <a:rPr sz="1400" b="1" dirty="0">
                <a:latin typeface="Arial"/>
                <a:cs typeface="Arial"/>
              </a:rPr>
              <a:t>Order </a:t>
            </a:r>
            <a:r>
              <a:rPr sz="1400" b="1" spc="-5" dirty="0">
                <a:latin typeface="Arial"/>
                <a:cs typeface="Arial"/>
              </a:rPr>
              <a:t>no  Customer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0123" y="4155820"/>
            <a:ext cx="448945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101</a:t>
            </a:r>
            <a:endParaRPr sz="140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  <a:spcBef>
                <a:spcPts val="605"/>
              </a:spcBef>
            </a:pPr>
            <a:r>
              <a:rPr sz="1400" b="1" dirty="0">
                <a:latin typeface="Arial"/>
                <a:cs typeface="Arial"/>
              </a:rPr>
              <a:t>2000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86400" y="4800600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>
                <a:moveTo>
                  <a:pt x="0" y="0"/>
                </a:moveTo>
                <a:lnTo>
                  <a:pt x="3352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41340" y="4720656"/>
            <a:ext cx="827405" cy="88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 marR="5080" indent="-77470">
              <a:lnSpc>
                <a:spcPct val="166700"/>
              </a:lnSpc>
            </a:pPr>
            <a:r>
              <a:rPr sz="1200" b="1" spc="-5" dirty="0">
                <a:solidFill>
                  <a:srgbClr val="003366"/>
                </a:solidFill>
                <a:latin typeface="Arial"/>
                <a:cs typeface="Arial"/>
              </a:rPr>
              <a:t>Material</a:t>
            </a:r>
            <a:r>
              <a:rPr sz="1200" b="1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3366"/>
                </a:solidFill>
                <a:latin typeface="Arial"/>
                <a:cs typeface="Arial"/>
              </a:rPr>
              <a:t>no  </a:t>
            </a:r>
            <a:r>
              <a:rPr sz="1200" b="1" spc="-5" dirty="0">
                <a:latin typeface="Arial"/>
                <a:cs typeface="Arial"/>
              </a:rPr>
              <a:t>E600</a:t>
            </a:r>
            <a:endParaRPr sz="12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  <a:spcBef>
                <a:spcPts val="600"/>
              </a:spcBef>
            </a:pPr>
            <a:r>
              <a:rPr sz="1200" b="1" dirty="0">
                <a:latin typeface="Arial"/>
                <a:cs typeface="Arial"/>
              </a:rPr>
              <a:t>E700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43344" y="4720656"/>
            <a:ext cx="1941195" cy="88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305" marR="5080" indent="-396240">
              <a:lnSpc>
                <a:spcPct val="166700"/>
              </a:lnSpc>
              <a:tabLst>
                <a:tab pos="1664970" algn="l"/>
                <a:tab pos="1722755" algn="l"/>
              </a:tabLst>
            </a:pPr>
            <a:r>
              <a:rPr sz="1200" b="1" spc="-5" dirty="0">
                <a:solidFill>
                  <a:srgbClr val="003366"/>
                </a:solidFill>
                <a:latin typeface="Arial"/>
                <a:cs typeface="Arial"/>
              </a:rPr>
              <a:t>Materi</a:t>
            </a:r>
            <a:r>
              <a:rPr sz="1200" b="1" dirty="0">
                <a:solidFill>
                  <a:srgbClr val="003366"/>
                </a:solidFill>
                <a:latin typeface="Arial"/>
                <a:cs typeface="Arial"/>
              </a:rPr>
              <a:t>al</a:t>
            </a:r>
            <a:r>
              <a:rPr sz="12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3366"/>
                </a:solidFill>
                <a:latin typeface="Arial"/>
                <a:cs typeface="Arial"/>
              </a:rPr>
              <a:t>de</a:t>
            </a:r>
            <a:r>
              <a:rPr sz="1200" b="1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1200" b="1" spc="-5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1200" b="1" dirty="0">
                <a:solidFill>
                  <a:srgbClr val="003366"/>
                </a:solidFill>
                <a:latin typeface="Arial"/>
                <a:cs typeface="Arial"/>
              </a:rPr>
              <a:t>ription	Qnt  </a:t>
            </a:r>
            <a:r>
              <a:rPr sz="1200" b="1" spc="-5" dirty="0">
                <a:latin typeface="Arial"/>
                <a:cs typeface="Arial"/>
              </a:rPr>
              <a:t>Cds		</a:t>
            </a:r>
            <a:r>
              <a:rPr sz="1200" b="1" dirty="0"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600"/>
              </a:spcBef>
              <a:tabLst>
                <a:tab pos="1722755" algn="l"/>
              </a:tabLst>
            </a:pPr>
            <a:r>
              <a:rPr sz="1200" b="1" spc="-5" dirty="0">
                <a:latin typeface="Arial"/>
                <a:cs typeface="Arial"/>
              </a:rPr>
              <a:t>Dvds	</a:t>
            </a:r>
            <a:r>
              <a:rPr sz="1200" b="1" dirty="0"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7576" y="3377184"/>
            <a:ext cx="2441448" cy="28986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3776" y="3477767"/>
            <a:ext cx="2441448" cy="28986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200" y="3429000"/>
            <a:ext cx="2438400" cy="2895600"/>
          </a:xfrm>
          <a:custGeom>
            <a:avLst/>
            <a:gdLst/>
            <a:ahLst/>
            <a:cxnLst/>
            <a:rect l="l" t="t" r="r" b="b"/>
            <a:pathLst>
              <a:path w="2438400" h="2895600">
                <a:moveTo>
                  <a:pt x="0" y="2895600"/>
                </a:moveTo>
                <a:lnTo>
                  <a:pt x="2438400" y="2895600"/>
                </a:lnTo>
                <a:lnTo>
                  <a:pt x="2438400" y="0"/>
                </a:lnTo>
                <a:lnTo>
                  <a:pt x="0" y="0"/>
                </a:lnTo>
                <a:lnTo>
                  <a:pt x="0" y="28956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3983" y="3922776"/>
            <a:ext cx="2136648" cy="9936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3983" y="5294376"/>
            <a:ext cx="2136648" cy="9174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9600" y="3886200"/>
            <a:ext cx="2133600" cy="990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marL="59372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Customer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9600" y="5257800"/>
            <a:ext cx="2133600" cy="9144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2390" rIns="0" bIns="0" rtlCol="0">
            <a:spAutoFit/>
          </a:bodyPr>
          <a:lstStyle/>
          <a:p>
            <a:pPr marL="236854" marR="35560" indent="-195580">
              <a:lnSpc>
                <a:spcPct val="150000"/>
              </a:lnSpc>
              <a:spcBef>
                <a:spcPts val="570"/>
              </a:spcBef>
            </a:pPr>
            <a:r>
              <a:rPr sz="1600" b="1" spc="-5" dirty="0">
                <a:latin typeface="Arial"/>
                <a:cs typeface="Arial"/>
              </a:rPr>
              <a:t>Business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transaction  E.g..- Sales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order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200" y="3429000"/>
            <a:ext cx="2438400" cy="28956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latin typeface="Arial"/>
                <a:cs typeface="Arial"/>
              </a:rPr>
              <a:t>Product pro.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parameters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R="70485" algn="ctr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+</a:t>
            </a:r>
            <a:endParaRPr sz="3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20567" y="3910584"/>
            <a:ext cx="2212848" cy="18318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72383" y="4011167"/>
            <a:ext cx="2212847" cy="18318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93313" y="3962400"/>
            <a:ext cx="1864995" cy="1828800"/>
          </a:xfrm>
          <a:custGeom>
            <a:avLst/>
            <a:gdLst/>
            <a:ahLst/>
            <a:cxnLst/>
            <a:rect l="l" t="t" r="r" b="b"/>
            <a:pathLst>
              <a:path w="1864995" h="1828800">
                <a:moveTo>
                  <a:pt x="1312037" y="0"/>
                </a:moveTo>
                <a:lnTo>
                  <a:pt x="1312037" y="457200"/>
                </a:lnTo>
                <a:lnTo>
                  <a:pt x="0" y="457200"/>
                </a:lnTo>
                <a:lnTo>
                  <a:pt x="0" y="1371600"/>
                </a:lnTo>
                <a:lnTo>
                  <a:pt x="1312037" y="1371600"/>
                </a:lnTo>
                <a:lnTo>
                  <a:pt x="1312037" y="1828800"/>
                </a:lnTo>
                <a:lnTo>
                  <a:pt x="1864487" y="914400"/>
                </a:lnTo>
                <a:lnTo>
                  <a:pt x="1312037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86048" y="4419600"/>
            <a:ext cx="138430" cy="914400"/>
          </a:xfrm>
          <a:custGeom>
            <a:avLst/>
            <a:gdLst/>
            <a:ahLst/>
            <a:cxnLst/>
            <a:rect l="l" t="t" r="r" b="b"/>
            <a:pathLst>
              <a:path w="138429" h="914400">
                <a:moveTo>
                  <a:pt x="0" y="914400"/>
                </a:moveTo>
                <a:lnTo>
                  <a:pt x="138112" y="914400"/>
                </a:lnTo>
                <a:lnTo>
                  <a:pt x="138112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0" y="4419600"/>
            <a:ext cx="69215" cy="914400"/>
          </a:xfrm>
          <a:custGeom>
            <a:avLst/>
            <a:gdLst/>
            <a:ahLst/>
            <a:cxnLst/>
            <a:rect l="l" t="t" r="r" b="b"/>
            <a:pathLst>
              <a:path w="69214" h="914400">
                <a:moveTo>
                  <a:pt x="0" y="914400"/>
                </a:moveTo>
                <a:lnTo>
                  <a:pt x="69056" y="914400"/>
                </a:lnTo>
                <a:lnTo>
                  <a:pt x="69056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27476" y="4722876"/>
            <a:ext cx="1755648" cy="3078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4724400"/>
            <a:ext cx="1752600" cy="304800"/>
          </a:xfrm>
          <a:custGeom>
            <a:avLst/>
            <a:gdLst/>
            <a:ahLst/>
            <a:cxnLst/>
            <a:rect l="l" t="t" r="r" b="b"/>
            <a:pathLst>
              <a:path w="1752600" h="304800">
                <a:moveTo>
                  <a:pt x="0" y="304800"/>
                </a:moveTo>
                <a:lnTo>
                  <a:pt x="1752600" y="304800"/>
                </a:lnTo>
                <a:lnTo>
                  <a:pt x="1752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416046" y="4734305"/>
            <a:ext cx="170307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Product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proposal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0" y="676277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74672" tIns="37337" rIns="74672" bIns="37337"/>
          <a:lstStyle/>
          <a:p>
            <a:pPr>
              <a:defRPr/>
            </a:pPr>
            <a:endParaRPr lang="fr-FR" sz="1350">
              <a:solidFill>
                <a:prstClr val="black"/>
              </a:solidFill>
            </a:endParaRPr>
          </a:p>
        </p:txBody>
      </p:sp>
      <p:cxnSp>
        <p:nvCxnSpPr>
          <p:cNvPr id="41" name="Straight Connector 5"/>
          <p:cNvCxnSpPr/>
          <p:nvPr>
            <p:custDataLst>
              <p:tags r:id="rId2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5997" tIns="35997" rIns="35997" bIns="35997" anchor="b"/>
          <a:lstStyle/>
          <a:p>
            <a:pPr algn="r"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 dirty="0">
                <a:solidFill>
                  <a:srgbClr val="1F497D"/>
                </a:solidFill>
                <a:cs typeface="Helvetica Light"/>
              </a:rPr>
              <a:t>Copyright © Capgemini 2015. All Rights Reserved</a:t>
            </a:r>
          </a:p>
        </p:txBody>
      </p:sp>
      <p:pic>
        <p:nvPicPr>
          <p:cNvPr id="43" name="Image 13" descr="Capgemini_logo.jp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Free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Goods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805"/>
              </a:spcBef>
            </a:pPr>
            <a:r>
              <a:rPr sz="1600" dirty="0">
                <a:latin typeface="Arial"/>
                <a:cs typeface="Arial"/>
              </a:rPr>
              <a:t>Listing </a:t>
            </a:r>
            <a:r>
              <a:rPr sz="1600" spc="-5" dirty="0">
                <a:latin typeface="Arial"/>
                <a:cs typeface="Arial"/>
              </a:rPr>
              <a:t>&amp;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Cross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Bonus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A7A7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98933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Material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89589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/>
              <a:t>-Concept</a:t>
            </a:r>
            <a:endParaRPr sz="3200" dirty="0"/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199" y="1371600"/>
            <a:ext cx="45719" cy="47244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6765"/>
            <a:ext cx="125476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 I</a:t>
            </a:r>
            <a:r>
              <a:rPr sz="3200" b="1" spc="-2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86614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Dynamic Product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proposal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Purpose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10461"/>
            <a:ext cx="7941945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78435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Products are sold or sent to business partners or </a:t>
            </a:r>
            <a:r>
              <a:rPr sz="2200" spc="-5" dirty="0">
                <a:latin typeface="Arial"/>
                <a:cs typeface="Arial"/>
              </a:rPr>
              <a:t>services </a:t>
            </a:r>
            <a:r>
              <a:rPr sz="2200" dirty="0">
                <a:latin typeface="Arial"/>
                <a:cs typeface="Arial"/>
              </a:rPr>
              <a:t>are  performed for them. Information about the products and  </a:t>
            </a:r>
            <a:r>
              <a:rPr sz="2200" spc="-5" dirty="0">
                <a:latin typeface="Arial"/>
                <a:cs typeface="Arial"/>
              </a:rPr>
              <a:t>services </a:t>
            </a:r>
            <a:r>
              <a:rPr sz="2200" dirty="0">
                <a:latin typeface="Arial"/>
                <a:cs typeface="Arial"/>
              </a:rPr>
              <a:t>as </a:t>
            </a:r>
            <a:r>
              <a:rPr sz="2200" spc="5" dirty="0">
                <a:latin typeface="Arial"/>
                <a:cs typeface="Arial"/>
              </a:rPr>
              <a:t>well </a:t>
            </a:r>
            <a:r>
              <a:rPr sz="2200" dirty="0">
                <a:latin typeface="Arial"/>
                <a:cs typeface="Arial"/>
              </a:rPr>
              <a:t>as about the customers is the basis for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sales  processing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5568950" algn="l"/>
              </a:tabLst>
            </a:pPr>
            <a:r>
              <a:rPr sz="2200" dirty="0">
                <a:latin typeface="Arial"/>
                <a:cs typeface="Arial"/>
              </a:rPr>
              <a:t>The Sales Department shall </a:t>
            </a:r>
            <a:r>
              <a:rPr sz="2200" spc="-5" dirty="0">
                <a:latin typeface="Arial"/>
                <a:cs typeface="Arial"/>
              </a:rPr>
              <a:t>have </a:t>
            </a:r>
            <a:r>
              <a:rPr sz="2200" dirty="0">
                <a:latin typeface="Arial"/>
                <a:cs typeface="Arial"/>
              </a:rPr>
              <a:t>details of their Customers,  </a:t>
            </a:r>
            <a:r>
              <a:rPr sz="2200" spc="-5" dirty="0">
                <a:latin typeface="Arial"/>
                <a:cs typeface="Arial"/>
              </a:rPr>
              <a:t>availability </a:t>
            </a:r>
            <a:r>
              <a:rPr sz="2200" dirty="0">
                <a:latin typeface="Arial"/>
                <a:cs typeface="Arial"/>
              </a:rPr>
              <a:t>of products, promotional offers, free samples if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any  allowed, additional items or </a:t>
            </a:r>
            <a:r>
              <a:rPr sz="2200" spc="-5" dirty="0">
                <a:latin typeface="Arial"/>
                <a:cs typeface="Arial"/>
              </a:rPr>
              <a:t>alternatives </a:t>
            </a:r>
            <a:r>
              <a:rPr sz="2200" dirty="0">
                <a:latin typeface="Arial"/>
                <a:cs typeface="Arial"/>
              </a:rPr>
              <a:t>to the products  ordered, </a:t>
            </a:r>
            <a:r>
              <a:rPr sz="2200" spc="5" dirty="0">
                <a:latin typeface="Arial"/>
                <a:cs typeface="Arial"/>
              </a:rPr>
              <a:t>where </a:t>
            </a:r>
            <a:r>
              <a:rPr sz="2200" dirty="0">
                <a:latin typeface="Arial"/>
                <a:cs typeface="Arial"/>
              </a:rPr>
              <a:t>to account the </a:t>
            </a:r>
            <a:r>
              <a:rPr sz="2200" spc="-5" dirty="0">
                <a:latin typeface="Arial"/>
                <a:cs typeface="Arial"/>
              </a:rPr>
              <a:t>various revenues </a:t>
            </a:r>
            <a:r>
              <a:rPr sz="2200" dirty="0">
                <a:latin typeface="Arial"/>
                <a:cs typeface="Arial"/>
              </a:rPr>
              <a:t>generated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etc.  All such information is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used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appropriately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and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perform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order </a:t>
            </a:r>
            <a:r>
              <a:rPr sz="2200" dirty="0" smtClean="0">
                <a:latin typeface="Arial"/>
                <a:cs typeface="Arial"/>
              </a:rPr>
              <a:t>entry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delivery </a:t>
            </a:r>
            <a:r>
              <a:rPr sz="2200" dirty="0">
                <a:latin typeface="Arial"/>
                <a:cs typeface="Arial"/>
              </a:rPr>
              <a:t>in the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system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The simple process of order creation and </a:t>
            </a:r>
            <a:r>
              <a:rPr sz="2200" spc="-5" dirty="0">
                <a:latin typeface="Arial"/>
                <a:cs typeface="Arial"/>
              </a:rPr>
              <a:t>delivery </a:t>
            </a:r>
            <a:r>
              <a:rPr sz="2200" dirty="0">
                <a:latin typeface="Arial"/>
                <a:cs typeface="Arial"/>
              </a:rPr>
              <a:t>is helped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&amp;</a:t>
            </a:r>
          </a:p>
          <a:p>
            <a:pPr marL="3556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complemented by many complex </a:t>
            </a:r>
            <a:r>
              <a:rPr sz="2200" spc="-5" dirty="0">
                <a:latin typeface="Arial"/>
                <a:cs typeface="Arial"/>
              </a:rPr>
              <a:t>individual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utilities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481139"/>
            <a:ext cx="8524240" cy="4108817"/>
          </a:xfrm>
        </p:spPr>
        <p:txBody>
          <a:bodyPr/>
          <a:lstStyle/>
          <a:p>
            <a:pPr marL="12700" marR="7620" algn="l">
              <a:lnSpc>
                <a:spcPct val="100000"/>
              </a:lnSpc>
            </a:pPr>
            <a:r>
              <a:rPr lang="en-US" sz="2200" b="0" spc="-5" dirty="0"/>
              <a:t>With material </a:t>
            </a:r>
            <a:r>
              <a:rPr lang="en-US" sz="2200" b="0" spc="-5" dirty="0" smtClean="0"/>
              <a:t>determination, </a:t>
            </a:r>
            <a:r>
              <a:rPr lang="en-US" sz="2200" b="0" spc="-10" dirty="0" smtClean="0"/>
              <a:t>the </a:t>
            </a:r>
            <a:r>
              <a:rPr lang="en-US" sz="2200" b="0" spc="-5" dirty="0"/>
              <a:t>material entered is </a:t>
            </a:r>
            <a:r>
              <a:rPr lang="en-US" sz="2200" b="0" dirty="0"/>
              <a:t>replaced </a:t>
            </a:r>
            <a:r>
              <a:rPr lang="en-US" sz="2200" b="0" dirty="0" smtClean="0"/>
              <a:t>   automatically </a:t>
            </a:r>
            <a:r>
              <a:rPr lang="en-US" sz="2200" b="0" spc="5" dirty="0"/>
              <a:t>by </a:t>
            </a:r>
            <a:r>
              <a:rPr lang="en-US" sz="2200" b="0" spc="-5" dirty="0"/>
              <a:t>the  material </a:t>
            </a:r>
            <a:r>
              <a:rPr lang="en-US" sz="2200" b="0" spc="-10" dirty="0"/>
              <a:t>found </a:t>
            </a:r>
            <a:r>
              <a:rPr lang="en-US" sz="2200" b="0" spc="-5" dirty="0"/>
              <a:t>during document</a:t>
            </a:r>
            <a:r>
              <a:rPr lang="en-US" sz="2200" b="0" spc="75" dirty="0"/>
              <a:t> </a:t>
            </a:r>
            <a:r>
              <a:rPr lang="en-US" sz="2200" b="0" spc="-5" dirty="0" smtClean="0"/>
              <a:t>creation</a:t>
            </a:r>
          </a:p>
          <a:p>
            <a:pPr marL="0" marR="7620" indent="0" algn="l">
              <a:lnSpc>
                <a:spcPct val="100000"/>
              </a:lnSpc>
              <a:buNone/>
            </a:pPr>
            <a:endParaRPr lang="en-US" sz="2200" b="0" dirty="0"/>
          </a:p>
          <a:p>
            <a:pPr marL="12700" algn="l">
              <a:lnSpc>
                <a:spcPct val="100000"/>
              </a:lnSpc>
              <a:spcBef>
                <a:spcPts val="960"/>
              </a:spcBef>
            </a:pPr>
            <a:r>
              <a:rPr lang="en-US" sz="2200" b="0" spc="-5" dirty="0"/>
              <a:t>This material determination is dependent </a:t>
            </a:r>
            <a:r>
              <a:rPr lang="en-US" sz="2200" b="0" dirty="0"/>
              <a:t>on </a:t>
            </a:r>
            <a:r>
              <a:rPr lang="en-US" sz="2200" b="0" spc="-5" dirty="0"/>
              <a:t>the sales document and can, </a:t>
            </a:r>
            <a:r>
              <a:rPr lang="en-US" sz="2200" b="0" spc="-5" dirty="0" smtClean="0"/>
              <a:t>for example, be </a:t>
            </a:r>
            <a:r>
              <a:rPr lang="en-US" sz="2200" b="0" spc="-5" dirty="0"/>
              <a:t>used in a promotion </a:t>
            </a:r>
            <a:r>
              <a:rPr lang="en-US" sz="2200" b="0" spc="5" dirty="0"/>
              <a:t>when </a:t>
            </a:r>
            <a:r>
              <a:rPr lang="en-US" sz="2200" b="0" spc="-5" dirty="0"/>
              <a:t>a product is only to be sold </a:t>
            </a:r>
            <a:r>
              <a:rPr lang="en-US" sz="2200" b="0" spc="5" dirty="0"/>
              <a:t>with </a:t>
            </a:r>
            <a:r>
              <a:rPr lang="en-US" sz="2200" b="0" spc="-5" dirty="0"/>
              <a:t>special</a:t>
            </a:r>
            <a:r>
              <a:rPr lang="en-US" sz="2200" b="0" spc="160" dirty="0"/>
              <a:t> </a:t>
            </a:r>
            <a:r>
              <a:rPr lang="en-US" sz="2200" b="0" spc="-5" dirty="0" smtClean="0"/>
              <a:t>packaging</a:t>
            </a:r>
          </a:p>
          <a:p>
            <a:pPr marL="0" indent="0" algn="l">
              <a:lnSpc>
                <a:spcPct val="100000"/>
              </a:lnSpc>
              <a:spcBef>
                <a:spcPts val="960"/>
              </a:spcBef>
              <a:buNone/>
            </a:pPr>
            <a:endParaRPr lang="en-US" sz="2200" b="0" dirty="0"/>
          </a:p>
          <a:p>
            <a:pPr marL="12700" marR="5080" algn="l">
              <a:lnSpc>
                <a:spcPct val="100000"/>
              </a:lnSpc>
              <a:spcBef>
                <a:spcPts val="960"/>
              </a:spcBef>
            </a:pPr>
            <a:r>
              <a:rPr lang="en-US" sz="2200" b="0" spc="-5" dirty="0"/>
              <a:t>During order processing, </a:t>
            </a:r>
            <a:r>
              <a:rPr lang="en-US" sz="2200" b="0" spc="-10" dirty="0"/>
              <a:t>the </a:t>
            </a:r>
            <a:r>
              <a:rPr lang="en-US" sz="2200" b="0" spc="-5" dirty="0"/>
              <a:t>system can then automatically exchange </a:t>
            </a:r>
            <a:r>
              <a:rPr lang="en-US" sz="2200" b="0" spc="-10" dirty="0"/>
              <a:t>the </a:t>
            </a:r>
            <a:r>
              <a:rPr lang="en-US" sz="2200" b="0" spc="-5" dirty="0"/>
              <a:t>material </a:t>
            </a:r>
            <a:r>
              <a:rPr lang="en-US" sz="2200" b="0" spc="5" dirty="0"/>
              <a:t>with </a:t>
            </a:r>
            <a:r>
              <a:rPr lang="en-US" sz="2200" b="0" spc="-10" dirty="0" smtClean="0"/>
              <a:t>the </a:t>
            </a:r>
            <a:r>
              <a:rPr lang="en-US" sz="2200" b="0" spc="-5" dirty="0"/>
              <a:t>normal packaging </a:t>
            </a:r>
            <a:r>
              <a:rPr lang="en-US" sz="2200" b="0" spc="-10" dirty="0"/>
              <a:t>for </a:t>
            </a:r>
            <a:r>
              <a:rPr lang="en-US" sz="2200" b="0" spc="-5" dirty="0"/>
              <a:t>the material </a:t>
            </a:r>
            <a:r>
              <a:rPr lang="en-US" sz="2200" b="0" spc="5" dirty="0"/>
              <a:t>with </a:t>
            </a:r>
            <a:r>
              <a:rPr lang="en-US" sz="2200" b="0" spc="-5" dirty="0"/>
              <a:t>the special packaging for a given period </a:t>
            </a:r>
            <a:r>
              <a:rPr lang="en-US" sz="2200" b="0" spc="15" dirty="0"/>
              <a:t>of  </a:t>
            </a:r>
            <a:r>
              <a:rPr lang="en-US" sz="2200" b="0" spc="-5" dirty="0" smtClean="0"/>
              <a:t>time</a:t>
            </a:r>
            <a:endParaRPr lang="en-US" sz="2200" b="0" dirty="0"/>
          </a:p>
          <a:p>
            <a:endParaRPr lang="en-US" sz="2200" b="0" dirty="0"/>
          </a:p>
        </p:txBody>
      </p:sp>
      <p:sp>
        <p:nvSpPr>
          <p:cNvPr id="4" name="object 7"/>
          <p:cNvSpPr txBox="1">
            <a:spLocks noGrp="1"/>
          </p:cNvSpPr>
          <p:nvPr>
            <p:ph type="title"/>
          </p:nvPr>
        </p:nvSpPr>
        <p:spPr>
          <a:xfrm>
            <a:off x="466355" y="228600"/>
            <a:ext cx="91567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ct val="100000"/>
              </a:lnSpc>
            </a:pPr>
            <a:r>
              <a:rPr sz="3200" dirty="0"/>
              <a:t>Material</a:t>
            </a:r>
            <a:r>
              <a:rPr sz="3200" spc="-85" dirty="0"/>
              <a:t> </a:t>
            </a:r>
            <a:r>
              <a:rPr sz="3200" dirty="0"/>
              <a:t>Determination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55251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91567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ct val="100000"/>
              </a:lnSpc>
            </a:pPr>
            <a:r>
              <a:rPr sz="3200" dirty="0"/>
              <a:t>Material</a:t>
            </a:r>
            <a:r>
              <a:rPr sz="3200" spc="-85" dirty="0"/>
              <a:t> </a:t>
            </a:r>
            <a:r>
              <a:rPr sz="3200" dirty="0"/>
              <a:t>Determination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4495800"/>
            <a:ext cx="1447800" cy="459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075" y="1748538"/>
            <a:ext cx="8483481" cy="37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1084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3583" y="3671315"/>
            <a:ext cx="612647" cy="1069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55463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Material</a:t>
            </a:r>
            <a:r>
              <a:rPr sz="3200" spc="-40" dirty="0"/>
              <a:t> </a:t>
            </a:r>
            <a:r>
              <a:rPr sz="3200" dirty="0"/>
              <a:t>Determination</a:t>
            </a:r>
          </a:p>
        </p:txBody>
      </p:sp>
      <p:sp>
        <p:nvSpPr>
          <p:cNvPr id="6" name="object 6"/>
          <p:cNvSpPr/>
          <p:nvPr/>
        </p:nvSpPr>
        <p:spPr>
          <a:xfrm>
            <a:off x="324611" y="2866644"/>
            <a:ext cx="2069592" cy="2833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2835275"/>
            <a:ext cx="2057400" cy="2819400"/>
          </a:xfrm>
          <a:custGeom>
            <a:avLst/>
            <a:gdLst/>
            <a:ahLst/>
            <a:cxnLst/>
            <a:rect l="l" t="t" r="r" b="b"/>
            <a:pathLst>
              <a:path w="2057400" h="2819400">
                <a:moveTo>
                  <a:pt x="0" y="2819400"/>
                </a:moveTo>
                <a:lnTo>
                  <a:pt x="2057400" y="2819400"/>
                </a:lnTo>
                <a:lnTo>
                  <a:pt x="20574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2835275"/>
            <a:ext cx="2057400" cy="2819400"/>
          </a:xfrm>
          <a:custGeom>
            <a:avLst/>
            <a:gdLst/>
            <a:ahLst/>
            <a:cxnLst/>
            <a:rect l="l" t="t" r="r" b="b"/>
            <a:pathLst>
              <a:path w="2057400" h="2819400">
                <a:moveTo>
                  <a:pt x="0" y="2819400"/>
                </a:moveTo>
                <a:lnTo>
                  <a:pt x="2057400" y="2819400"/>
                </a:lnTo>
                <a:lnTo>
                  <a:pt x="20574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776" y="3023616"/>
            <a:ext cx="1603248" cy="688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3776" y="4776215"/>
            <a:ext cx="1450848" cy="688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7200" y="2987675"/>
            <a:ext cx="1600200" cy="685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9850" rIns="0" bIns="0" rtlCol="0">
            <a:spAutoFit/>
          </a:bodyPr>
          <a:lstStyle/>
          <a:p>
            <a:pPr marL="342265" marR="72390" indent="-184785">
              <a:lnSpc>
                <a:spcPct val="100000"/>
              </a:lnSpc>
              <a:spcBef>
                <a:spcPts val="550"/>
              </a:spcBef>
            </a:pPr>
            <a:r>
              <a:rPr sz="1600" b="1" spc="-5" dirty="0">
                <a:latin typeface="Arial"/>
                <a:cs typeface="Arial"/>
              </a:rPr>
              <a:t>Determinati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n  procedure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4740275"/>
            <a:ext cx="1447800" cy="685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7475" rIns="0" bIns="0" rtlCol="0">
            <a:spAutoFit/>
          </a:bodyPr>
          <a:lstStyle/>
          <a:p>
            <a:pPr marR="68580" algn="ctr">
              <a:lnSpc>
                <a:spcPct val="100000"/>
              </a:lnSpc>
              <a:spcBef>
                <a:spcPts val="925"/>
              </a:spcBef>
            </a:pPr>
            <a:r>
              <a:rPr sz="1600" b="1" spc="-5" dirty="0">
                <a:latin typeface="Arial"/>
                <a:cs typeface="Arial"/>
              </a:rPr>
              <a:t>Sales</a:t>
            </a:r>
            <a:r>
              <a:rPr sz="1600" b="1" spc="-10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doc.</a:t>
            </a:r>
            <a:endParaRPr sz="1600">
              <a:latin typeface="Arial"/>
              <a:cs typeface="Arial"/>
            </a:endParaRPr>
          </a:p>
          <a:p>
            <a:pPr marR="68580" algn="ctr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type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19200" y="3673475"/>
            <a:ext cx="609600" cy="1066800"/>
          </a:xfrm>
          <a:custGeom>
            <a:avLst/>
            <a:gdLst/>
            <a:ahLst/>
            <a:cxnLst/>
            <a:rect l="l" t="t" r="r" b="b"/>
            <a:pathLst>
              <a:path w="609600" h="1066800">
                <a:moveTo>
                  <a:pt x="609600" y="800100"/>
                </a:moveTo>
                <a:lnTo>
                  <a:pt x="0" y="800100"/>
                </a:lnTo>
                <a:lnTo>
                  <a:pt x="304800" y="1066800"/>
                </a:lnTo>
                <a:lnTo>
                  <a:pt x="609600" y="800100"/>
                </a:lnTo>
                <a:close/>
              </a:path>
              <a:path w="609600" h="1066800">
                <a:moveTo>
                  <a:pt x="457200" y="0"/>
                </a:moveTo>
                <a:lnTo>
                  <a:pt x="152400" y="0"/>
                </a:lnTo>
                <a:lnTo>
                  <a:pt x="152400" y="800100"/>
                </a:lnTo>
                <a:lnTo>
                  <a:pt x="457200" y="8001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20211" y="3857244"/>
            <a:ext cx="1612391" cy="8519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00400" y="3825875"/>
            <a:ext cx="1600200" cy="838200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403225" marR="197485" indent="-198120">
              <a:lnSpc>
                <a:spcPct val="100000"/>
              </a:lnSpc>
              <a:spcBef>
                <a:spcPts val="890"/>
              </a:spcBef>
            </a:pPr>
            <a:r>
              <a:rPr sz="1600" b="1" spc="-5" dirty="0">
                <a:latin typeface="Arial"/>
                <a:cs typeface="Arial"/>
              </a:rPr>
              <a:t>Subs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it</a:t>
            </a:r>
            <a:r>
              <a:rPr sz="1600" b="1" spc="-15" dirty="0">
                <a:latin typeface="Arial"/>
                <a:cs typeface="Arial"/>
              </a:rPr>
              <a:t>u</a:t>
            </a:r>
            <a:r>
              <a:rPr sz="1600" b="1" spc="-5" dirty="0">
                <a:latin typeface="Arial"/>
                <a:cs typeface="Arial"/>
              </a:rPr>
              <a:t>ti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n  strategy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38983" y="4090415"/>
            <a:ext cx="460248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28900" y="4473575"/>
            <a:ext cx="228600" cy="114300"/>
          </a:xfrm>
          <a:custGeom>
            <a:avLst/>
            <a:gdLst/>
            <a:ahLst/>
            <a:cxnLst/>
            <a:rect l="l" t="t" r="r" b="b"/>
            <a:pathLst>
              <a:path w="228600" h="114300">
                <a:moveTo>
                  <a:pt x="228600" y="0"/>
                </a:moveTo>
                <a:lnTo>
                  <a:pt x="0" y="0"/>
                </a:lnTo>
                <a:lnTo>
                  <a:pt x="0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14600" y="4168775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2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" y="304800"/>
                </a:lnTo>
                <a:lnTo>
                  <a:pt x="457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28900" y="4054475"/>
            <a:ext cx="228600" cy="114300"/>
          </a:xfrm>
          <a:custGeom>
            <a:avLst/>
            <a:gdLst/>
            <a:ahLst/>
            <a:cxnLst/>
            <a:rect l="l" t="t" r="r" b="b"/>
            <a:pathLst>
              <a:path w="228600" h="114300">
                <a:moveTo>
                  <a:pt x="228600" y="0"/>
                </a:moveTo>
                <a:lnTo>
                  <a:pt x="0" y="0"/>
                </a:lnTo>
                <a:lnTo>
                  <a:pt x="0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77967" y="3176016"/>
            <a:ext cx="3736847" cy="24414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29784" y="3252215"/>
            <a:ext cx="3736848" cy="2441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05400" y="5502275"/>
            <a:ext cx="3733800" cy="152400"/>
          </a:xfrm>
          <a:custGeom>
            <a:avLst/>
            <a:gdLst/>
            <a:ahLst/>
            <a:cxnLst/>
            <a:rect l="l" t="t" r="r" b="b"/>
            <a:pathLst>
              <a:path w="3733800" h="152400">
                <a:moveTo>
                  <a:pt x="0" y="152400"/>
                </a:moveTo>
                <a:lnTo>
                  <a:pt x="3733800" y="152400"/>
                </a:lnTo>
                <a:lnTo>
                  <a:pt x="37338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41976" y="3685032"/>
            <a:ext cx="3736848" cy="18318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05400" y="3673475"/>
            <a:ext cx="3733800" cy="1828800"/>
          </a:xfrm>
          <a:custGeom>
            <a:avLst/>
            <a:gdLst/>
            <a:ahLst/>
            <a:cxnLst/>
            <a:rect l="l" t="t" r="r" b="b"/>
            <a:pathLst>
              <a:path w="3733800" h="1828800">
                <a:moveTo>
                  <a:pt x="0" y="1828800"/>
                </a:moveTo>
                <a:lnTo>
                  <a:pt x="3733800" y="1828800"/>
                </a:lnTo>
                <a:lnTo>
                  <a:pt x="37338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5400" y="5489575"/>
            <a:ext cx="3733800" cy="25400"/>
          </a:xfrm>
          <a:custGeom>
            <a:avLst/>
            <a:gdLst/>
            <a:ahLst/>
            <a:cxnLst/>
            <a:rect l="l" t="t" r="r" b="b"/>
            <a:pathLst>
              <a:path w="3733800" h="25400">
                <a:moveTo>
                  <a:pt x="0" y="25400"/>
                </a:moveTo>
                <a:lnTo>
                  <a:pt x="3733800" y="25400"/>
                </a:lnTo>
                <a:lnTo>
                  <a:pt x="37338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458200" y="3322701"/>
            <a:ext cx="228600" cy="1524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1125"/>
              </a:lnSpc>
            </a:pPr>
            <a:r>
              <a:rPr sz="1200" b="1" spc="-5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5400" y="3216275"/>
            <a:ext cx="3733800" cy="457200"/>
          </a:xfrm>
          <a:prstGeom prst="rect">
            <a:avLst/>
          </a:prstGeom>
          <a:solidFill>
            <a:srgbClr val="5F5F5F"/>
          </a:solidFill>
        </p:spPr>
        <p:txBody>
          <a:bodyPr vert="horz" wrap="square" lIns="0" tIns="4127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B1B1B1"/>
                </a:solidFill>
                <a:latin typeface="Arial"/>
                <a:cs typeface="Arial"/>
              </a:rPr>
              <a:t>Sales</a:t>
            </a:r>
            <a:r>
              <a:rPr sz="1600" b="1" spc="-90" dirty="0">
                <a:solidFill>
                  <a:srgbClr val="B1B1B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B1B1B1"/>
                </a:solidFill>
                <a:latin typeface="Arial"/>
                <a:cs typeface="Arial"/>
              </a:rPr>
              <a:t>order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05400" y="4346575"/>
            <a:ext cx="3733800" cy="25400"/>
          </a:xfrm>
          <a:custGeom>
            <a:avLst/>
            <a:gdLst/>
            <a:ahLst/>
            <a:cxnLst/>
            <a:rect l="l" t="t" r="r" b="b"/>
            <a:pathLst>
              <a:path w="3733800" h="25400">
                <a:moveTo>
                  <a:pt x="0" y="25400"/>
                </a:moveTo>
                <a:lnTo>
                  <a:pt x="3733800" y="25400"/>
                </a:lnTo>
                <a:lnTo>
                  <a:pt x="37338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103444" y="4520945"/>
            <a:ext cx="15506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0630" algn="l"/>
              </a:tabLst>
            </a:pP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escr</a:t>
            </a:r>
            <a:r>
              <a:rPr sz="1400" b="1" spc="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ti</a:t>
            </a: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n	Q</a:t>
            </a:r>
            <a:r>
              <a:rPr sz="1400" b="1" spc="-10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05984" y="4764023"/>
            <a:ext cx="3508248" cy="6736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65292" y="4824069"/>
            <a:ext cx="3338195" cy="502920"/>
          </a:xfrm>
          <a:custGeom>
            <a:avLst/>
            <a:gdLst/>
            <a:ahLst/>
            <a:cxnLst/>
            <a:rect l="l" t="t" r="r" b="b"/>
            <a:pathLst>
              <a:path w="3338195" h="502920">
                <a:moveTo>
                  <a:pt x="0" y="502437"/>
                </a:moveTo>
                <a:lnTo>
                  <a:pt x="3337687" y="502437"/>
                </a:lnTo>
                <a:lnTo>
                  <a:pt x="3337687" y="0"/>
                </a:lnTo>
                <a:lnTo>
                  <a:pt x="0" y="0"/>
                </a:lnTo>
                <a:lnTo>
                  <a:pt x="0" y="502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1600" y="4740275"/>
            <a:ext cx="3505200" cy="83820"/>
          </a:xfrm>
          <a:custGeom>
            <a:avLst/>
            <a:gdLst/>
            <a:ahLst/>
            <a:cxnLst/>
            <a:rect l="l" t="t" r="r" b="b"/>
            <a:pathLst>
              <a:path w="3505200" h="83820">
                <a:moveTo>
                  <a:pt x="3505200" y="0"/>
                </a:moveTo>
                <a:lnTo>
                  <a:pt x="0" y="0"/>
                </a:lnTo>
                <a:lnTo>
                  <a:pt x="83692" y="83693"/>
                </a:lnTo>
                <a:lnTo>
                  <a:pt x="3421506" y="83693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81600" y="5326507"/>
            <a:ext cx="3505200" cy="83820"/>
          </a:xfrm>
          <a:custGeom>
            <a:avLst/>
            <a:gdLst/>
            <a:ahLst/>
            <a:cxnLst/>
            <a:rect l="l" t="t" r="r" b="b"/>
            <a:pathLst>
              <a:path w="3505200" h="83820">
                <a:moveTo>
                  <a:pt x="3421506" y="0"/>
                </a:moveTo>
                <a:lnTo>
                  <a:pt x="83692" y="0"/>
                </a:lnTo>
                <a:lnTo>
                  <a:pt x="0" y="83693"/>
                </a:lnTo>
                <a:lnTo>
                  <a:pt x="3505200" y="83693"/>
                </a:lnTo>
                <a:lnTo>
                  <a:pt x="342150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81600" y="4740275"/>
            <a:ext cx="83820" cy="669925"/>
          </a:xfrm>
          <a:custGeom>
            <a:avLst/>
            <a:gdLst/>
            <a:ahLst/>
            <a:cxnLst/>
            <a:rect l="l" t="t" r="r" b="b"/>
            <a:pathLst>
              <a:path w="83820" h="669925">
                <a:moveTo>
                  <a:pt x="0" y="0"/>
                </a:moveTo>
                <a:lnTo>
                  <a:pt x="0" y="669925"/>
                </a:lnTo>
                <a:lnTo>
                  <a:pt x="83692" y="586232"/>
                </a:lnTo>
                <a:lnTo>
                  <a:pt x="83692" y="8369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03106" y="4740275"/>
            <a:ext cx="83820" cy="669925"/>
          </a:xfrm>
          <a:custGeom>
            <a:avLst/>
            <a:gdLst/>
            <a:ahLst/>
            <a:cxnLst/>
            <a:rect l="l" t="t" r="r" b="b"/>
            <a:pathLst>
              <a:path w="83820" h="669925">
                <a:moveTo>
                  <a:pt x="83693" y="0"/>
                </a:moveTo>
                <a:lnTo>
                  <a:pt x="0" y="83693"/>
                </a:lnTo>
                <a:lnTo>
                  <a:pt x="0" y="586232"/>
                </a:lnTo>
                <a:lnTo>
                  <a:pt x="83693" y="669925"/>
                </a:lnTo>
                <a:lnTo>
                  <a:pt x="83693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185028" y="3685743"/>
            <a:ext cx="1685289" cy="139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590" marR="5080" indent="34925">
              <a:lnSpc>
                <a:spcPct val="112000"/>
              </a:lnSpc>
            </a:pPr>
            <a:r>
              <a:rPr sz="1600" b="1" spc="-5" dirty="0">
                <a:latin typeface="Arial"/>
                <a:cs typeface="Arial"/>
              </a:rPr>
              <a:t>Order no : 100  Customer :</a:t>
            </a:r>
            <a:r>
              <a:rPr sz="1600" b="1" spc="3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68044" algn="l"/>
              </a:tabLst>
            </a:pP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Item	Material</a:t>
            </a:r>
            <a:endParaRPr sz="14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970"/>
              </a:spcBef>
              <a:tabLst>
                <a:tab pos="873760" algn="l"/>
              </a:tabLst>
            </a:pPr>
            <a:r>
              <a:rPr sz="1400" b="1" dirty="0">
                <a:latin typeface="Arial"/>
                <a:cs typeface="Arial"/>
              </a:rPr>
              <a:t>1	</a:t>
            </a:r>
            <a:r>
              <a:rPr sz="1400" b="1" spc="5" dirty="0">
                <a:latin typeface="Arial"/>
                <a:cs typeface="Arial"/>
              </a:rPr>
              <a:t>M001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30401" y="4857495"/>
            <a:ext cx="96901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oo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hp</a:t>
            </a:r>
            <a:r>
              <a:rPr sz="1400" b="1" dirty="0">
                <a:latin typeface="Arial"/>
                <a:cs typeface="Arial"/>
              </a:rPr>
              <a:t>aste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13327" y="4857495"/>
            <a:ext cx="2241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34183" y="5830823"/>
            <a:ext cx="3508248" cy="6736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93492" y="5890818"/>
            <a:ext cx="3338195" cy="502920"/>
          </a:xfrm>
          <a:custGeom>
            <a:avLst/>
            <a:gdLst/>
            <a:ahLst/>
            <a:cxnLst/>
            <a:rect l="l" t="t" r="r" b="b"/>
            <a:pathLst>
              <a:path w="3338195" h="502920">
                <a:moveTo>
                  <a:pt x="0" y="502437"/>
                </a:moveTo>
                <a:lnTo>
                  <a:pt x="3337686" y="502437"/>
                </a:lnTo>
                <a:lnTo>
                  <a:pt x="3337686" y="0"/>
                </a:lnTo>
                <a:lnTo>
                  <a:pt x="0" y="0"/>
                </a:lnTo>
                <a:lnTo>
                  <a:pt x="0" y="502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09800" y="5807075"/>
            <a:ext cx="3505200" cy="83820"/>
          </a:xfrm>
          <a:custGeom>
            <a:avLst/>
            <a:gdLst/>
            <a:ahLst/>
            <a:cxnLst/>
            <a:rect l="l" t="t" r="r" b="b"/>
            <a:pathLst>
              <a:path w="3505200" h="83820">
                <a:moveTo>
                  <a:pt x="3505200" y="0"/>
                </a:moveTo>
                <a:lnTo>
                  <a:pt x="0" y="0"/>
                </a:lnTo>
                <a:lnTo>
                  <a:pt x="83693" y="83743"/>
                </a:lnTo>
                <a:lnTo>
                  <a:pt x="3421507" y="83743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09800" y="6393256"/>
            <a:ext cx="3505200" cy="83820"/>
          </a:xfrm>
          <a:custGeom>
            <a:avLst/>
            <a:gdLst/>
            <a:ahLst/>
            <a:cxnLst/>
            <a:rect l="l" t="t" r="r" b="b"/>
            <a:pathLst>
              <a:path w="3505200" h="83820">
                <a:moveTo>
                  <a:pt x="3421507" y="0"/>
                </a:moveTo>
                <a:lnTo>
                  <a:pt x="83693" y="0"/>
                </a:lnTo>
                <a:lnTo>
                  <a:pt x="0" y="83743"/>
                </a:lnTo>
                <a:lnTo>
                  <a:pt x="3505200" y="83743"/>
                </a:lnTo>
                <a:lnTo>
                  <a:pt x="342150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09800" y="5807075"/>
            <a:ext cx="83820" cy="669925"/>
          </a:xfrm>
          <a:custGeom>
            <a:avLst/>
            <a:gdLst/>
            <a:ahLst/>
            <a:cxnLst/>
            <a:rect l="l" t="t" r="r" b="b"/>
            <a:pathLst>
              <a:path w="83819" h="669925">
                <a:moveTo>
                  <a:pt x="0" y="0"/>
                </a:moveTo>
                <a:lnTo>
                  <a:pt x="0" y="669925"/>
                </a:lnTo>
                <a:lnTo>
                  <a:pt x="83693" y="586181"/>
                </a:lnTo>
                <a:lnTo>
                  <a:pt x="83693" y="837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31307" y="5807075"/>
            <a:ext cx="83820" cy="669925"/>
          </a:xfrm>
          <a:custGeom>
            <a:avLst/>
            <a:gdLst/>
            <a:ahLst/>
            <a:cxnLst/>
            <a:rect l="l" t="t" r="r" b="b"/>
            <a:pathLst>
              <a:path w="83820" h="669925">
                <a:moveTo>
                  <a:pt x="83692" y="0"/>
                </a:moveTo>
                <a:lnTo>
                  <a:pt x="0" y="83743"/>
                </a:lnTo>
                <a:lnTo>
                  <a:pt x="0" y="586181"/>
                </a:lnTo>
                <a:lnTo>
                  <a:pt x="83692" y="669925"/>
                </a:lnTo>
                <a:lnTo>
                  <a:pt x="83692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288794" y="6000800"/>
            <a:ext cx="1250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74240" y="6000800"/>
            <a:ext cx="473709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003399"/>
                </a:solidFill>
                <a:latin typeface="Arial"/>
                <a:cs typeface="Arial"/>
              </a:rPr>
              <a:t>M</a:t>
            </a: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002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59005" y="6000800"/>
            <a:ext cx="10610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combo</a:t>
            </a:r>
            <a:r>
              <a:rPr sz="1400" b="1" spc="-9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3399"/>
                </a:solidFill>
                <a:latin typeface="Arial"/>
                <a:cs typeface="Arial"/>
              </a:rPr>
              <a:t>pack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36434" y="6000800"/>
            <a:ext cx="2241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3399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673475" y="4915915"/>
            <a:ext cx="1593850" cy="991869"/>
          </a:xfrm>
          <a:custGeom>
            <a:avLst/>
            <a:gdLst/>
            <a:ahLst/>
            <a:cxnLst/>
            <a:rect l="l" t="t" r="r" b="b"/>
            <a:pathLst>
              <a:path w="1593850" h="991870">
                <a:moveTo>
                  <a:pt x="192024" y="437387"/>
                </a:moveTo>
                <a:lnTo>
                  <a:pt x="0" y="860361"/>
                </a:lnTo>
                <a:lnTo>
                  <a:pt x="445515" y="991742"/>
                </a:lnTo>
                <a:lnTo>
                  <a:pt x="382142" y="853160"/>
                </a:lnTo>
                <a:lnTo>
                  <a:pt x="988285" y="575944"/>
                </a:lnTo>
                <a:lnTo>
                  <a:pt x="255397" y="575944"/>
                </a:lnTo>
                <a:lnTo>
                  <a:pt x="192024" y="437387"/>
                </a:lnTo>
                <a:close/>
              </a:path>
              <a:path w="1593850" h="991870">
                <a:moveTo>
                  <a:pt x="1148334" y="0"/>
                </a:moveTo>
                <a:lnTo>
                  <a:pt x="1211707" y="138556"/>
                </a:lnTo>
                <a:lnTo>
                  <a:pt x="255397" y="575944"/>
                </a:lnTo>
                <a:lnTo>
                  <a:pt x="988285" y="575944"/>
                </a:lnTo>
                <a:lnTo>
                  <a:pt x="1338452" y="415797"/>
                </a:lnTo>
                <a:lnTo>
                  <a:pt x="1464719" y="415797"/>
                </a:lnTo>
                <a:lnTo>
                  <a:pt x="1593850" y="131317"/>
                </a:lnTo>
                <a:lnTo>
                  <a:pt x="1148334" y="0"/>
                </a:lnTo>
                <a:close/>
              </a:path>
              <a:path w="1593850" h="991870">
                <a:moveTo>
                  <a:pt x="1464719" y="415797"/>
                </a:moveTo>
                <a:lnTo>
                  <a:pt x="1338452" y="415797"/>
                </a:lnTo>
                <a:lnTo>
                  <a:pt x="1401826" y="554354"/>
                </a:lnTo>
                <a:lnTo>
                  <a:pt x="1464719" y="4157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73475" y="4915915"/>
            <a:ext cx="1593850" cy="991869"/>
          </a:xfrm>
          <a:custGeom>
            <a:avLst/>
            <a:gdLst/>
            <a:ahLst/>
            <a:cxnLst/>
            <a:rect l="l" t="t" r="r" b="b"/>
            <a:pathLst>
              <a:path w="1593850" h="991870">
                <a:moveTo>
                  <a:pt x="0" y="860361"/>
                </a:moveTo>
                <a:lnTo>
                  <a:pt x="192024" y="437387"/>
                </a:lnTo>
                <a:lnTo>
                  <a:pt x="255397" y="575944"/>
                </a:lnTo>
                <a:lnTo>
                  <a:pt x="1211707" y="138556"/>
                </a:lnTo>
                <a:lnTo>
                  <a:pt x="1148334" y="0"/>
                </a:lnTo>
                <a:lnTo>
                  <a:pt x="1593850" y="131317"/>
                </a:lnTo>
                <a:lnTo>
                  <a:pt x="1401826" y="554354"/>
                </a:lnTo>
                <a:lnTo>
                  <a:pt x="1338452" y="415797"/>
                </a:lnTo>
                <a:lnTo>
                  <a:pt x="382142" y="853160"/>
                </a:lnTo>
                <a:lnTo>
                  <a:pt x="445515" y="991742"/>
                </a:lnTo>
                <a:lnTo>
                  <a:pt x="0" y="860361"/>
                </a:lnTo>
                <a:close/>
              </a:path>
            </a:pathLst>
          </a:custGeom>
          <a:ln w="9525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96435" y="5095537"/>
            <a:ext cx="1087755" cy="579120"/>
          </a:xfrm>
          <a:custGeom>
            <a:avLst/>
            <a:gdLst/>
            <a:ahLst/>
            <a:cxnLst/>
            <a:rect l="l" t="t" r="r" b="b"/>
            <a:pathLst>
              <a:path w="1087754" h="579120">
                <a:moveTo>
                  <a:pt x="50418" y="537210"/>
                </a:moveTo>
                <a:lnTo>
                  <a:pt x="26035" y="552450"/>
                </a:lnTo>
                <a:lnTo>
                  <a:pt x="33037" y="562610"/>
                </a:lnTo>
                <a:lnTo>
                  <a:pt x="40719" y="568960"/>
                </a:lnTo>
                <a:lnTo>
                  <a:pt x="49091" y="575310"/>
                </a:lnTo>
                <a:lnTo>
                  <a:pt x="58165" y="577850"/>
                </a:lnTo>
                <a:lnTo>
                  <a:pt x="67954" y="579120"/>
                </a:lnTo>
                <a:lnTo>
                  <a:pt x="78470" y="579120"/>
                </a:lnTo>
                <a:lnTo>
                  <a:pt x="89723" y="576580"/>
                </a:lnTo>
                <a:lnTo>
                  <a:pt x="101726" y="571500"/>
                </a:lnTo>
                <a:lnTo>
                  <a:pt x="109706" y="566420"/>
                </a:lnTo>
                <a:lnTo>
                  <a:pt x="116697" y="562610"/>
                </a:lnTo>
                <a:lnTo>
                  <a:pt x="122711" y="557530"/>
                </a:lnTo>
                <a:lnTo>
                  <a:pt x="126499" y="553720"/>
                </a:lnTo>
                <a:lnTo>
                  <a:pt x="75691" y="553720"/>
                </a:lnTo>
                <a:lnTo>
                  <a:pt x="69087" y="552450"/>
                </a:lnTo>
                <a:lnTo>
                  <a:pt x="62356" y="549910"/>
                </a:lnTo>
                <a:lnTo>
                  <a:pt x="56134" y="546100"/>
                </a:lnTo>
                <a:lnTo>
                  <a:pt x="50418" y="537210"/>
                </a:lnTo>
                <a:close/>
              </a:path>
              <a:path w="1087754" h="579120">
                <a:moveTo>
                  <a:pt x="136567" y="510540"/>
                </a:moveTo>
                <a:lnTo>
                  <a:pt x="98425" y="510540"/>
                </a:lnTo>
                <a:lnTo>
                  <a:pt x="101346" y="511810"/>
                </a:lnTo>
                <a:lnTo>
                  <a:pt x="104139" y="513080"/>
                </a:lnTo>
                <a:lnTo>
                  <a:pt x="106425" y="515620"/>
                </a:lnTo>
                <a:lnTo>
                  <a:pt x="107950" y="518160"/>
                </a:lnTo>
                <a:lnTo>
                  <a:pt x="110236" y="523240"/>
                </a:lnTo>
                <a:lnTo>
                  <a:pt x="110109" y="528320"/>
                </a:lnTo>
                <a:lnTo>
                  <a:pt x="105028" y="539750"/>
                </a:lnTo>
                <a:lnTo>
                  <a:pt x="99567" y="544830"/>
                </a:lnTo>
                <a:lnTo>
                  <a:pt x="83058" y="552450"/>
                </a:lnTo>
                <a:lnTo>
                  <a:pt x="75691" y="553720"/>
                </a:lnTo>
                <a:lnTo>
                  <a:pt x="126499" y="553720"/>
                </a:lnTo>
                <a:lnTo>
                  <a:pt x="127762" y="552450"/>
                </a:lnTo>
                <a:lnTo>
                  <a:pt x="133730" y="546100"/>
                </a:lnTo>
                <a:lnTo>
                  <a:pt x="137287" y="538480"/>
                </a:lnTo>
                <a:lnTo>
                  <a:pt x="138175" y="529590"/>
                </a:lnTo>
                <a:lnTo>
                  <a:pt x="139191" y="520700"/>
                </a:lnTo>
                <a:lnTo>
                  <a:pt x="137794" y="513080"/>
                </a:lnTo>
                <a:lnTo>
                  <a:pt x="136567" y="510540"/>
                </a:lnTo>
                <a:close/>
              </a:path>
              <a:path w="1087754" h="579120">
                <a:moveTo>
                  <a:pt x="153288" y="425450"/>
                </a:moveTo>
                <a:lnTo>
                  <a:pt x="128397" y="438150"/>
                </a:lnTo>
                <a:lnTo>
                  <a:pt x="157606" y="497840"/>
                </a:lnTo>
                <a:lnTo>
                  <a:pt x="161925" y="506730"/>
                </a:lnTo>
                <a:lnTo>
                  <a:pt x="166497" y="513080"/>
                </a:lnTo>
                <a:lnTo>
                  <a:pt x="175894" y="520700"/>
                </a:lnTo>
                <a:lnTo>
                  <a:pt x="181483" y="523240"/>
                </a:lnTo>
                <a:lnTo>
                  <a:pt x="194310" y="524510"/>
                </a:lnTo>
                <a:lnTo>
                  <a:pt x="213233" y="516890"/>
                </a:lnTo>
                <a:lnTo>
                  <a:pt x="218439" y="511810"/>
                </a:lnTo>
                <a:lnTo>
                  <a:pt x="226822" y="500380"/>
                </a:lnTo>
                <a:lnTo>
                  <a:pt x="227837" y="497840"/>
                </a:lnTo>
                <a:lnTo>
                  <a:pt x="193039" y="497840"/>
                </a:lnTo>
                <a:lnTo>
                  <a:pt x="190246" y="495300"/>
                </a:lnTo>
                <a:lnTo>
                  <a:pt x="187833" y="492760"/>
                </a:lnTo>
                <a:lnTo>
                  <a:pt x="185713" y="490220"/>
                </a:lnTo>
                <a:lnTo>
                  <a:pt x="182784" y="485140"/>
                </a:lnTo>
                <a:lnTo>
                  <a:pt x="179046" y="478790"/>
                </a:lnTo>
                <a:lnTo>
                  <a:pt x="174498" y="469900"/>
                </a:lnTo>
                <a:lnTo>
                  <a:pt x="153288" y="425450"/>
                </a:lnTo>
                <a:close/>
              </a:path>
              <a:path w="1087754" h="579120">
                <a:moveTo>
                  <a:pt x="67113" y="427990"/>
                </a:moveTo>
                <a:lnTo>
                  <a:pt x="27064" y="440690"/>
                </a:lnTo>
                <a:lnTo>
                  <a:pt x="888" y="474980"/>
                </a:lnTo>
                <a:lnTo>
                  <a:pt x="0" y="482600"/>
                </a:lnTo>
                <a:lnTo>
                  <a:pt x="1142" y="490220"/>
                </a:lnTo>
                <a:lnTo>
                  <a:pt x="29210" y="516890"/>
                </a:lnTo>
                <a:lnTo>
                  <a:pt x="36095" y="518160"/>
                </a:lnTo>
                <a:lnTo>
                  <a:pt x="44386" y="518160"/>
                </a:lnTo>
                <a:lnTo>
                  <a:pt x="54105" y="516890"/>
                </a:lnTo>
                <a:lnTo>
                  <a:pt x="65277" y="515620"/>
                </a:lnTo>
                <a:lnTo>
                  <a:pt x="77597" y="513080"/>
                </a:lnTo>
                <a:lnTo>
                  <a:pt x="85471" y="511810"/>
                </a:lnTo>
                <a:lnTo>
                  <a:pt x="94361" y="510540"/>
                </a:lnTo>
                <a:lnTo>
                  <a:pt x="136567" y="510540"/>
                </a:lnTo>
                <a:lnTo>
                  <a:pt x="134112" y="505460"/>
                </a:lnTo>
                <a:lnTo>
                  <a:pt x="130175" y="496570"/>
                </a:lnTo>
                <a:lnTo>
                  <a:pt x="124967" y="491490"/>
                </a:lnTo>
                <a:lnTo>
                  <a:pt x="120819" y="488950"/>
                </a:lnTo>
                <a:lnTo>
                  <a:pt x="36449" y="488950"/>
                </a:lnTo>
                <a:lnTo>
                  <a:pt x="32765" y="487680"/>
                </a:lnTo>
                <a:lnTo>
                  <a:pt x="30225" y="485140"/>
                </a:lnTo>
                <a:lnTo>
                  <a:pt x="28701" y="482600"/>
                </a:lnTo>
                <a:lnTo>
                  <a:pt x="27050" y="478790"/>
                </a:lnTo>
                <a:lnTo>
                  <a:pt x="27177" y="476250"/>
                </a:lnTo>
                <a:lnTo>
                  <a:pt x="58292" y="454660"/>
                </a:lnTo>
                <a:lnTo>
                  <a:pt x="98817" y="454660"/>
                </a:lnTo>
                <a:lnTo>
                  <a:pt x="103504" y="452120"/>
                </a:lnTo>
                <a:lnTo>
                  <a:pt x="98240" y="444500"/>
                </a:lnTo>
                <a:lnTo>
                  <a:pt x="91963" y="438150"/>
                </a:lnTo>
                <a:lnTo>
                  <a:pt x="84663" y="433070"/>
                </a:lnTo>
                <a:lnTo>
                  <a:pt x="76326" y="429260"/>
                </a:lnTo>
                <a:lnTo>
                  <a:pt x="67113" y="427990"/>
                </a:lnTo>
                <a:close/>
              </a:path>
              <a:path w="1087754" h="579120">
                <a:moveTo>
                  <a:pt x="259227" y="487680"/>
                </a:moveTo>
                <a:lnTo>
                  <a:pt x="230250" y="487680"/>
                </a:lnTo>
                <a:lnTo>
                  <a:pt x="237236" y="501650"/>
                </a:lnTo>
                <a:lnTo>
                  <a:pt x="260476" y="490220"/>
                </a:lnTo>
                <a:lnTo>
                  <a:pt x="259227" y="487680"/>
                </a:lnTo>
                <a:close/>
              </a:path>
              <a:path w="1087754" h="579120">
                <a:moveTo>
                  <a:pt x="214249" y="396240"/>
                </a:moveTo>
                <a:lnTo>
                  <a:pt x="189229" y="408940"/>
                </a:lnTo>
                <a:lnTo>
                  <a:pt x="208787" y="448310"/>
                </a:lnTo>
                <a:lnTo>
                  <a:pt x="213149" y="457200"/>
                </a:lnTo>
                <a:lnTo>
                  <a:pt x="216344" y="464820"/>
                </a:lnTo>
                <a:lnTo>
                  <a:pt x="218396" y="471170"/>
                </a:lnTo>
                <a:lnTo>
                  <a:pt x="219328" y="474980"/>
                </a:lnTo>
                <a:lnTo>
                  <a:pt x="219837" y="478790"/>
                </a:lnTo>
                <a:lnTo>
                  <a:pt x="218948" y="482600"/>
                </a:lnTo>
                <a:lnTo>
                  <a:pt x="214375" y="490220"/>
                </a:lnTo>
                <a:lnTo>
                  <a:pt x="211200" y="494030"/>
                </a:lnTo>
                <a:lnTo>
                  <a:pt x="206883" y="495300"/>
                </a:lnTo>
                <a:lnTo>
                  <a:pt x="203200" y="497840"/>
                </a:lnTo>
                <a:lnTo>
                  <a:pt x="227837" y="497840"/>
                </a:lnTo>
                <a:lnTo>
                  <a:pt x="229362" y="494030"/>
                </a:lnTo>
                <a:lnTo>
                  <a:pt x="230250" y="487680"/>
                </a:lnTo>
                <a:lnTo>
                  <a:pt x="259227" y="487680"/>
                </a:lnTo>
                <a:lnTo>
                  <a:pt x="214249" y="396240"/>
                </a:lnTo>
                <a:close/>
              </a:path>
              <a:path w="1087754" h="579120">
                <a:moveTo>
                  <a:pt x="105663" y="481330"/>
                </a:moveTo>
                <a:lnTo>
                  <a:pt x="91507" y="481330"/>
                </a:lnTo>
                <a:lnTo>
                  <a:pt x="83883" y="482600"/>
                </a:lnTo>
                <a:lnTo>
                  <a:pt x="75021" y="483870"/>
                </a:lnTo>
                <a:lnTo>
                  <a:pt x="64897" y="485140"/>
                </a:lnTo>
                <a:lnTo>
                  <a:pt x="55112" y="487680"/>
                </a:lnTo>
                <a:lnTo>
                  <a:pt x="47101" y="488950"/>
                </a:lnTo>
                <a:lnTo>
                  <a:pt x="120819" y="488950"/>
                </a:lnTo>
                <a:lnTo>
                  <a:pt x="118744" y="487680"/>
                </a:lnTo>
                <a:lnTo>
                  <a:pt x="112649" y="483870"/>
                </a:lnTo>
                <a:lnTo>
                  <a:pt x="105663" y="481330"/>
                </a:lnTo>
                <a:close/>
              </a:path>
              <a:path w="1087754" h="579120">
                <a:moveTo>
                  <a:pt x="246125" y="336550"/>
                </a:moveTo>
                <a:lnTo>
                  <a:pt x="221106" y="347980"/>
                </a:lnTo>
                <a:lnTo>
                  <a:pt x="284861" y="478790"/>
                </a:lnTo>
                <a:lnTo>
                  <a:pt x="308101" y="467360"/>
                </a:lnTo>
                <a:lnTo>
                  <a:pt x="301371" y="453390"/>
                </a:lnTo>
                <a:lnTo>
                  <a:pt x="341202" y="453390"/>
                </a:lnTo>
                <a:lnTo>
                  <a:pt x="346188" y="450850"/>
                </a:lnTo>
                <a:lnTo>
                  <a:pt x="352250" y="444500"/>
                </a:lnTo>
                <a:lnTo>
                  <a:pt x="353802" y="441960"/>
                </a:lnTo>
                <a:lnTo>
                  <a:pt x="315722" y="441960"/>
                </a:lnTo>
                <a:lnTo>
                  <a:pt x="308355" y="440690"/>
                </a:lnTo>
                <a:lnTo>
                  <a:pt x="280924" y="407670"/>
                </a:lnTo>
                <a:lnTo>
                  <a:pt x="279526" y="400050"/>
                </a:lnTo>
                <a:lnTo>
                  <a:pt x="282828" y="386080"/>
                </a:lnTo>
                <a:lnTo>
                  <a:pt x="285369" y="383540"/>
                </a:lnTo>
                <a:lnTo>
                  <a:pt x="269113" y="383540"/>
                </a:lnTo>
                <a:lnTo>
                  <a:pt x="246125" y="336550"/>
                </a:lnTo>
                <a:close/>
              </a:path>
              <a:path w="1087754" h="579120">
                <a:moveTo>
                  <a:pt x="98817" y="454660"/>
                </a:moveTo>
                <a:lnTo>
                  <a:pt x="63373" y="454660"/>
                </a:lnTo>
                <a:lnTo>
                  <a:pt x="68579" y="455930"/>
                </a:lnTo>
                <a:lnTo>
                  <a:pt x="73278" y="459740"/>
                </a:lnTo>
                <a:lnTo>
                  <a:pt x="77724" y="466090"/>
                </a:lnTo>
                <a:lnTo>
                  <a:pt x="98817" y="454660"/>
                </a:lnTo>
                <a:close/>
              </a:path>
              <a:path w="1087754" h="579120">
                <a:moveTo>
                  <a:pt x="341202" y="453390"/>
                </a:moveTo>
                <a:lnTo>
                  <a:pt x="301371" y="453390"/>
                </a:lnTo>
                <a:lnTo>
                  <a:pt x="307721" y="457200"/>
                </a:lnTo>
                <a:lnTo>
                  <a:pt x="314198" y="458470"/>
                </a:lnTo>
                <a:lnTo>
                  <a:pt x="327278" y="458470"/>
                </a:lnTo>
                <a:lnTo>
                  <a:pt x="333248" y="457200"/>
                </a:lnTo>
                <a:lnTo>
                  <a:pt x="338709" y="454660"/>
                </a:lnTo>
                <a:lnTo>
                  <a:pt x="341202" y="453390"/>
                </a:lnTo>
                <a:close/>
              </a:path>
              <a:path w="1087754" h="579120">
                <a:moveTo>
                  <a:pt x="348124" y="375920"/>
                </a:moveTo>
                <a:lnTo>
                  <a:pt x="304926" y="375920"/>
                </a:lnTo>
                <a:lnTo>
                  <a:pt x="311150" y="378460"/>
                </a:lnTo>
                <a:lnTo>
                  <a:pt x="315797" y="381000"/>
                </a:lnTo>
                <a:lnTo>
                  <a:pt x="334174" y="419100"/>
                </a:lnTo>
                <a:lnTo>
                  <a:pt x="333628" y="424180"/>
                </a:lnTo>
                <a:lnTo>
                  <a:pt x="331977" y="430530"/>
                </a:lnTo>
                <a:lnTo>
                  <a:pt x="328422" y="435610"/>
                </a:lnTo>
                <a:lnTo>
                  <a:pt x="322961" y="438150"/>
                </a:lnTo>
                <a:lnTo>
                  <a:pt x="315722" y="441960"/>
                </a:lnTo>
                <a:lnTo>
                  <a:pt x="353802" y="441960"/>
                </a:lnTo>
                <a:lnTo>
                  <a:pt x="356907" y="436880"/>
                </a:lnTo>
                <a:lnTo>
                  <a:pt x="360172" y="427990"/>
                </a:lnTo>
                <a:lnTo>
                  <a:pt x="361692" y="419100"/>
                </a:lnTo>
                <a:lnTo>
                  <a:pt x="361092" y="407670"/>
                </a:lnTo>
                <a:lnTo>
                  <a:pt x="358350" y="397510"/>
                </a:lnTo>
                <a:lnTo>
                  <a:pt x="353440" y="384810"/>
                </a:lnTo>
                <a:lnTo>
                  <a:pt x="348124" y="375920"/>
                </a:lnTo>
                <a:close/>
              </a:path>
              <a:path w="1087754" h="579120">
                <a:moveTo>
                  <a:pt x="398017" y="384810"/>
                </a:moveTo>
                <a:lnTo>
                  <a:pt x="374903" y="401320"/>
                </a:lnTo>
                <a:lnTo>
                  <a:pt x="380188" y="406400"/>
                </a:lnTo>
                <a:lnTo>
                  <a:pt x="386127" y="410210"/>
                </a:lnTo>
                <a:lnTo>
                  <a:pt x="392709" y="414020"/>
                </a:lnTo>
                <a:lnTo>
                  <a:pt x="399923" y="415290"/>
                </a:lnTo>
                <a:lnTo>
                  <a:pt x="407729" y="415290"/>
                </a:lnTo>
                <a:lnTo>
                  <a:pt x="444003" y="402590"/>
                </a:lnTo>
                <a:lnTo>
                  <a:pt x="454223" y="393700"/>
                </a:lnTo>
                <a:lnTo>
                  <a:pt x="414400" y="393700"/>
                </a:lnTo>
                <a:lnTo>
                  <a:pt x="405511" y="392430"/>
                </a:lnTo>
                <a:lnTo>
                  <a:pt x="401447" y="389890"/>
                </a:lnTo>
                <a:lnTo>
                  <a:pt x="398017" y="384810"/>
                </a:lnTo>
                <a:close/>
              </a:path>
              <a:path w="1087754" h="579120">
                <a:moveTo>
                  <a:pt x="464812" y="367030"/>
                </a:moveTo>
                <a:lnTo>
                  <a:pt x="434213" y="367030"/>
                </a:lnTo>
                <a:lnTo>
                  <a:pt x="436117" y="368300"/>
                </a:lnTo>
                <a:lnTo>
                  <a:pt x="437388" y="369570"/>
                </a:lnTo>
                <a:lnTo>
                  <a:pt x="438403" y="370840"/>
                </a:lnTo>
                <a:lnTo>
                  <a:pt x="439674" y="373380"/>
                </a:lnTo>
                <a:lnTo>
                  <a:pt x="439674" y="377190"/>
                </a:lnTo>
                <a:lnTo>
                  <a:pt x="438276" y="379730"/>
                </a:lnTo>
                <a:lnTo>
                  <a:pt x="436244" y="383540"/>
                </a:lnTo>
                <a:lnTo>
                  <a:pt x="431926" y="387350"/>
                </a:lnTo>
                <a:lnTo>
                  <a:pt x="425450" y="389890"/>
                </a:lnTo>
                <a:lnTo>
                  <a:pt x="419608" y="392430"/>
                </a:lnTo>
                <a:lnTo>
                  <a:pt x="414400" y="393700"/>
                </a:lnTo>
                <a:lnTo>
                  <a:pt x="454223" y="393700"/>
                </a:lnTo>
                <a:lnTo>
                  <a:pt x="457807" y="389890"/>
                </a:lnTo>
                <a:lnTo>
                  <a:pt x="461899" y="383540"/>
                </a:lnTo>
                <a:lnTo>
                  <a:pt x="464236" y="375920"/>
                </a:lnTo>
                <a:lnTo>
                  <a:pt x="464978" y="368300"/>
                </a:lnTo>
                <a:lnTo>
                  <a:pt x="464812" y="367030"/>
                </a:lnTo>
                <a:close/>
              </a:path>
              <a:path w="1087754" h="579120">
                <a:moveTo>
                  <a:pt x="307276" y="351790"/>
                </a:moveTo>
                <a:lnTo>
                  <a:pt x="272278" y="374650"/>
                </a:lnTo>
                <a:lnTo>
                  <a:pt x="269113" y="383540"/>
                </a:lnTo>
                <a:lnTo>
                  <a:pt x="285369" y="383540"/>
                </a:lnTo>
                <a:lnTo>
                  <a:pt x="286638" y="382270"/>
                </a:lnTo>
                <a:lnTo>
                  <a:pt x="298830" y="375920"/>
                </a:lnTo>
                <a:lnTo>
                  <a:pt x="348124" y="375920"/>
                </a:lnTo>
                <a:lnTo>
                  <a:pt x="347364" y="374650"/>
                </a:lnTo>
                <a:lnTo>
                  <a:pt x="340550" y="365760"/>
                </a:lnTo>
                <a:lnTo>
                  <a:pt x="332974" y="359410"/>
                </a:lnTo>
                <a:lnTo>
                  <a:pt x="324612" y="355600"/>
                </a:lnTo>
                <a:lnTo>
                  <a:pt x="315944" y="353060"/>
                </a:lnTo>
                <a:lnTo>
                  <a:pt x="307276" y="351790"/>
                </a:lnTo>
                <a:close/>
              </a:path>
              <a:path w="1087754" h="579120">
                <a:moveTo>
                  <a:pt x="415925" y="302260"/>
                </a:moveTo>
                <a:lnTo>
                  <a:pt x="409209" y="302260"/>
                </a:lnTo>
                <a:lnTo>
                  <a:pt x="401637" y="303530"/>
                </a:lnTo>
                <a:lnTo>
                  <a:pt x="367299" y="321310"/>
                </a:lnTo>
                <a:lnTo>
                  <a:pt x="355346" y="346710"/>
                </a:lnTo>
                <a:lnTo>
                  <a:pt x="356155" y="353060"/>
                </a:lnTo>
                <a:lnTo>
                  <a:pt x="379984" y="374650"/>
                </a:lnTo>
                <a:lnTo>
                  <a:pt x="386820" y="374650"/>
                </a:lnTo>
                <a:lnTo>
                  <a:pt x="396478" y="373380"/>
                </a:lnTo>
                <a:lnTo>
                  <a:pt x="408969" y="372110"/>
                </a:lnTo>
                <a:lnTo>
                  <a:pt x="424306" y="368300"/>
                </a:lnTo>
                <a:lnTo>
                  <a:pt x="429133" y="367030"/>
                </a:lnTo>
                <a:lnTo>
                  <a:pt x="464812" y="367030"/>
                </a:lnTo>
                <a:lnTo>
                  <a:pt x="464149" y="361950"/>
                </a:lnTo>
                <a:lnTo>
                  <a:pt x="461772" y="355600"/>
                </a:lnTo>
                <a:lnTo>
                  <a:pt x="457835" y="347980"/>
                </a:lnTo>
                <a:lnTo>
                  <a:pt x="384810" y="347980"/>
                </a:lnTo>
                <a:lnTo>
                  <a:pt x="382524" y="346710"/>
                </a:lnTo>
                <a:lnTo>
                  <a:pt x="380873" y="346710"/>
                </a:lnTo>
                <a:lnTo>
                  <a:pt x="380111" y="344170"/>
                </a:lnTo>
                <a:lnTo>
                  <a:pt x="379094" y="341630"/>
                </a:lnTo>
                <a:lnTo>
                  <a:pt x="398399" y="325120"/>
                </a:lnTo>
                <a:lnTo>
                  <a:pt x="424814" y="325120"/>
                </a:lnTo>
                <a:lnTo>
                  <a:pt x="438023" y="314960"/>
                </a:lnTo>
                <a:lnTo>
                  <a:pt x="431546" y="307340"/>
                </a:lnTo>
                <a:lnTo>
                  <a:pt x="424179" y="303530"/>
                </a:lnTo>
                <a:lnTo>
                  <a:pt x="415925" y="302260"/>
                </a:lnTo>
                <a:close/>
              </a:path>
              <a:path w="1087754" h="579120">
                <a:moveTo>
                  <a:pt x="494114" y="299720"/>
                </a:moveTo>
                <a:lnTo>
                  <a:pt x="462788" y="299720"/>
                </a:lnTo>
                <a:lnTo>
                  <a:pt x="482980" y="340360"/>
                </a:lnTo>
                <a:lnTo>
                  <a:pt x="487299" y="349250"/>
                </a:lnTo>
                <a:lnTo>
                  <a:pt x="507111" y="368300"/>
                </a:lnTo>
                <a:lnTo>
                  <a:pt x="515874" y="367030"/>
                </a:lnTo>
                <a:lnTo>
                  <a:pt x="520318" y="365760"/>
                </a:lnTo>
                <a:lnTo>
                  <a:pt x="524763" y="363220"/>
                </a:lnTo>
                <a:lnTo>
                  <a:pt x="532129" y="360680"/>
                </a:lnTo>
                <a:lnTo>
                  <a:pt x="538099" y="355600"/>
                </a:lnTo>
                <a:lnTo>
                  <a:pt x="542671" y="350520"/>
                </a:lnTo>
                <a:lnTo>
                  <a:pt x="536507" y="340360"/>
                </a:lnTo>
                <a:lnTo>
                  <a:pt x="515747" y="340360"/>
                </a:lnTo>
                <a:lnTo>
                  <a:pt x="514476" y="339090"/>
                </a:lnTo>
                <a:lnTo>
                  <a:pt x="512699" y="336550"/>
                </a:lnTo>
                <a:lnTo>
                  <a:pt x="510286" y="332740"/>
                </a:lnTo>
                <a:lnTo>
                  <a:pt x="506475" y="325120"/>
                </a:lnTo>
                <a:lnTo>
                  <a:pt x="494114" y="299720"/>
                </a:lnTo>
                <a:close/>
              </a:path>
              <a:path w="1087754" h="579120">
                <a:moveTo>
                  <a:pt x="444880" y="340360"/>
                </a:moveTo>
                <a:lnTo>
                  <a:pt x="430942" y="340360"/>
                </a:lnTo>
                <a:lnTo>
                  <a:pt x="421913" y="341630"/>
                </a:lnTo>
                <a:lnTo>
                  <a:pt x="411479" y="342900"/>
                </a:lnTo>
                <a:lnTo>
                  <a:pt x="401526" y="345440"/>
                </a:lnTo>
                <a:lnTo>
                  <a:pt x="393763" y="346710"/>
                </a:lnTo>
                <a:lnTo>
                  <a:pt x="388191" y="347980"/>
                </a:lnTo>
                <a:lnTo>
                  <a:pt x="457835" y="347980"/>
                </a:lnTo>
                <a:lnTo>
                  <a:pt x="452247" y="342900"/>
                </a:lnTo>
                <a:lnTo>
                  <a:pt x="444880" y="340360"/>
                </a:lnTo>
                <a:close/>
              </a:path>
              <a:path w="1087754" h="579120">
                <a:moveTo>
                  <a:pt x="537083" y="237490"/>
                </a:moveTo>
                <a:lnTo>
                  <a:pt x="512190" y="250190"/>
                </a:lnTo>
                <a:lnTo>
                  <a:pt x="558291" y="344170"/>
                </a:lnTo>
                <a:lnTo>
                  <a:pt x="583311" y="332740"/>
                </a:lnTo>
                <a:lnTo>
                  <a:pt x="537083" y="237490"/>
                </a:lnTo>
                <a:close/>
              </a:path>
              <a:path w="1087754" h="579120">
                <a:moveTo>
                  <a:pt x="531113" y="331470"/>
                </a:moveTo>
                <a:lnTo>
                  <a:pt x="527430" y="335280"/>
                </a:lnTo>
                <a:lnTo>
                  <a:pt x="524510" y="337820"/>
                </a:lnTo>
                <a:lnTo>
                  <a:pt x="522224" y="339090"/>
                </a:lnTo>
                <a:lnTo>
                  <a:pt x="520573" y="340360"/>
                </a:lnTo>
                <a:lnTo>
                  <a:pt x="536507" y="340360"/>
                </a:lnTo>
                <a:lnTo>
                  <a:pt x="531113" y="331470"/>
                </a:lnTo>
                <a:close/>
              </a:path>
              <a:path w="1087754" h="579120">
                <a:moveTo>
                  <a:pt x="424814" y="325120"/>
                </a:moveTo>
                <a:lnTo>
                  <a:pt x="406653" y="325120"/>
                </a:lnTo>
                <a:lnTo>
                  <a:pt x="410463" y="326390"/>
                </a:lnTo>
                <a:lnTo>
                  <a:pt x="413765" y="327660"/>
                </a:lnTo>
                <a:lnTo>
                  <a:pt x="416560" y="331470"/>
                </a:lnTo>
                <a:lnTo>
                  <a:pt x="424814" y="325120"/>
                </a:lnTo>
                <a:close/>
              </a:path>
              <a:path w="1087754" h="579120">
                <a:moveTo>
                  <a:pt x="604985" y="245110"/>
                </a:moveTo>
                <a:lnTo>
                  <a:pt x="573659" y="245110"/>
                </a:lnTo>
                <a:lnTo>
                  <a:pt x="593851" y="285750"/>
                </a:lnTo>
                <a:lnTo>
                  <a:pt x="598169" y="294640"/>
                </a:lnTo>
                <a:lnTo>
                  <a:pt x="601344" y="300990"/>
                </a:lnTo>
                <a:lnTo>
                  <a:pt x="603250" y="303530"/>
                </a:lnTo>
                <a:lnTo>
                  <a:pt x="605916" y="307340"/>
                </a:lnTo>
                <a:lnTo>
                  <a:pt x="608711" y="309880"/>
                </a:lnTo>
                <a:lnTo>
                  <a:pt x="611504" y="311150"/>
                </a:lnTo>
                <a:lnTo>
                  <a:pt x="614426" y="312420"/>
                </a:lnTo>
                <a:lnTo>
                  <a:pt x="617981" y="313690"/>
                </a:lnTo>
                <a:lnTo>
                  <a:pt x="626744" y="312420"/>
                </a:lnTo>
                <a:lnTo>
                  <a:pt x="631189" y="311150"/>
                </a:lnTo>
                <a:lnTo>
                  <a:pt x="643001" y="306070"/>
                </a:lnTo>
                <a:lnTo>
                  <a:pt x="648969" y="300990"/>
                </a:lnTo>
                <a:lnTo>
                  <a:pt x="653541" y="295910"/>
                </a:lnTo>
                <a:lnTo>
                  <a:pt x="646938" y="285750"/>
                </a:lnTo>
                <a:lnTo>
                  <a:pt x="626617" y="285750"/>
                </a:lnTo>
                <a:lnTo>
                  <a:pt x="625348" y="284480"/>
                </a:lnTo>
                <a:lnTo>
                  <a:pt x="624459" y="284480"/>
                </a:lnTo>
                <a:lnTo>
                  <a:pt x="623442" y="283210"/>
                </a:lnTo>
                <a:lnTo>
                  <a:pt x="621156" y="278130"/>
                </a:lnTo>
                <a:lnTo>
                  <a:pt x="617347" y="270510"/>
                </a:lnTo>
                <a:lnTo>
                  <a:pt x="604985" y="245110"/>
                </a:lnTo>
                <a:close/>
              </a:path>
              <a:path w="1087754" h="579120">
                <a:moveTo>
                  <a:pt x="461772" y="233680"/>
                </a:moveTo>
                <a:lnTo>
                  <a:pt x="443864" y="260350"/>
                </a:lnTo>
                <a:lnTo>
                  <a:pt x="453009" y="279400"/>
                </a:lnTo>
                <a:lnTo>
                  <a:pt x="441578" y="284480"/>
                </a:lnTo>
                <a:lnTo>
                  <a:pt x="451358" y="304800"/>
                </a:lnTo>
                <a:lnTo>
                  <a:pt x="462788" y="299720"/>
                </a:lnTo>
                <a:lnTo>
                  <a:pt x="494114" y="299720"/>
                </a:lnTo>
                <a:lnTo>
                  <a:pt x="487934" y="287020"/>
                </a:lnTo>
                <a:lnTo>
                  <a:pt x="504951" y="278130"/>
                </a:lnTo>
                <a:lnTo>
                  <a:pt x="499084" y="266700"/>
                </a:lnTo>
                <a:lnTo>
                  <a:pt x="478154" y="266700"/>
                </a:lnTo>
                <a:lnTo>
                  <a:pt x="461772" y="233680"/>
                </a:lnTo>
                <a:close/>
              </a:path>
              <a:path w="1087754" h="579120">
                <a:moveTo>
                  <a:pt x="641985" y="278130"/>
                </a:moveTo>
                <a:lnTo>
                  <a:pt x="638301" y="281940"/>
                </a:lnTo>
                <a:lnTo>
                  <a:pt x="635380" y="284480"/>
                </a:lnTo>
                <a:lnTo>
                  <a:pt x="633094" y="285750"/>
                </a:lnTo>
                <a:lnTo>
                  <a:pt x="646938" y="285750"/>
                </a:lnTo>
                <a:lnTo>
                  <a:pt x="641985" y="278130"/>
                </a:lnTo>
                <a:close/>
              </a:path>
              <a:path w="1087754" h="579120">
                <a:moveTo>
                  <a:pt x="647446" y="184150"/>
                </a:moveTo>
                <a:lnTo>
                  <a:pt x="622426" y="196850"/>
                </a:lnTo>
                <a:lnTo>
                  <a:pt x="651763" y="256540"/>
                </a:lnTo>
                <a:lnTo>
                  <a:pt x="656081" y="265430"/>
                </a:lnTo>
                <a:lnTo>
                  <a:pt x="660653" y="271780"/>
                </a:lnTo>
                <a:lnTo>
                  <a:pt x="670051" y="279400"/>
                </a:lnTo>
                <a:lnTo>
                  <a:pt x="675639" y="281940"/>
                </a:lnTo>
                <a:lnTo>
                  <a:pt x="688339" y="281940"/>
                </a:lnTo>
                <a:lnTo>
                  <a:pt x="694816" y="280670"/>
                </a:lnTo>
                <a:lnTo>
                  <a:pt x="701166" y="276860"/>
                </a:lnTo>
                <a:lnTo>
                  <a:pt x="707389" y="274320"/>
                </a:lnTo>
                <a:lnTo>
                  <a:pt x="712469" y="270510"/>
                </a:lnTo>
                <a:lnTo>
                  <a:pt x="716661" y="264160"/>
                </a:lnTo>
                <a:lnTo>
                  <a:pt x="720851" y="259080"/>
                </a:lnTo>
                <a:lnTo>
                  <a:pt x="721918" y="256540"/>
                </a:lnTo>
                <a:lnTo>
                  <a:pt x="693801" y="256540"/>
                </a:lnTo>
                <a:lnTo>
                  <a:pt x="687197" y="255270"/>
                </a:lnTo>
                <a:lnTo>
                  <a:pt x="684402" y="254000"/>
                </a:lnTo>
                <a:lnTo>
                  <a:pt x="681989" y="251460"/>
                </a:lnTo>
                <a:lnTo>
                  <a:pt x="679799" y="247650"/>
                </a:lnTo>
                <a:lnTo>
                  <a:pt x="676846" y="243840"/>
                </a:lnTo>
                <a:lnTo>
                  <a:pt x="673131" y="236220"/>
                </a:lnTo>
                <a:lnTo>
                  <a:pt x="668654" y="227330"/>
                </a:lnTo>
                <a:lnTo>
                  <a:pt x="647446" y="184150"/>
                </a:lnTo>
                <a:close/>
              </a:path>
              <a:path w="1087754" h="579120">
                <a:moveTo>
                  <a:pt x="495173" y="259080"/>
                </a:moveTo>
                <a:lnTo>
                  <a:pt x="478154" y="266700"/>
                </a:lnTo>
                <a:lnTo>
                  <a:pt x="499084" y="266700"/>
                </a:lnTo>
                <a:lnTo>
                  <a:pt x="495173" y="259080"/>
                </a:lnTo>
                <a:close/>
              </a:path>
              <a:path w="1087754" h="579120">
                <a:moveTo>
                  <a:pt x="753274" y="246380"/>
                </a:moveTo>
                <a:lnTo>
                  <a:pt x="724408" y="246380"/>
                </a:lnTo>
                <a:lnTo>
                  <a:pt x="731392" y="260350"/>
                </a:lnTo>
                <a:lnTo>
                  <a:pt x="754506" y="248920"/>
                </a:lnTo>
                <a:lnTo>
                  <a:pt x="753274" y="246380"/>
                </a:lnTo>
                <a:close/>
              </a:path>
              <a:path w="1087754" h="579120">
                <a:moveTo>
                  <a:pt x="708278" y="153670"/>
                </a:moveTo>
                <a:lnTo>
                  <a:pt x="683387" y="166370"/>
                </a:lnTo>
                <a:lnTo>
                  <a:pt x="702817" y="205740"/>
                </a:lnTo>
                <a:lnTo>
                  <a:pt x="707199" y="215900"/>
                </a:lnTo>
                <a:lnTo>
                  <a:pt x="710438" y="223520"/>
                </a:lnTo>
                <a:lnTo>
                  <a:pt x="712533" y="228600"/>
                </a:lnTo>
                <a:lnTo>
                  <a:pt x="713486" y="232410"/>
                </a:lnTo>
                <a:lnTo>
                  <a:pt x="713866" y="236220"/>
                </a:lnTo>
                <a:lnTo>
                  <a:pt x="712977" y="241300"/>
                </a:lnTo>
                <a:lnTo>
                  <a:pt x="697356" y="255270"/>
                </a:lnTo>
                <a:lnTo>
                  <a:pt x="693801" y="256540"/>
                </a:lnTo>
                <a:lnTo>
                  <a:pt x="721918" y="256540"/>
                </a:lnTo>
                <a:lnTo>
                  <a:pt x="723518" y="252730"/>
                </a:lnTo>
                <a:lnTo>
                  <a:pt x="724408" y="246380"/>
                </a:lnTo>
                <a:lnTo>
                  <a:pt x="753274" y="246380"/>
                </a:lnTo>
                <a:lnTo>
                  <a:pt x="708278" y="153670"/>
                </a:lnTo>
                <a:close/>
              </a:path>
              <a:path w="1087754" h="579120">
                <a:moveTo>
                  <a:pt x="572642" y="179070"/>
                </a:moveTo>
                <a:lnTo>
                  <a:pt x="554736" y="205740"/>
                </a:lnTo>
                <a:lnTo>
                  <a:pt x="563879" y="224790"/>
                </a:lnTo>
                <a:lnTo>
                  <a:pt x="552450" y="231140"/>
                </a:lnTo>
                <a:lnTo>
                  <a:pt x="562228" y="250190"/>
                </a:lnTo>
                <a:lnTo>
                  <a:pt x="573659" y="245110"/>
                </a:lnTo>
                <a:lnTo>
                  <a:pt x="604985" y="245110"/>
                </a:lnTo>
                <a:lnTo>
                  <a:pt x="598804" y="232410"/>
                </a:lnTo>
                <a:lnTo>
                  <a:pt x="615823" y="224790"/>
                </a:lnTo>
                <a:lnTo>
                  <a:pt x="609711" y="212090"/>
                </a:lnTo>
                <a:lnTo>
                  <a:pt x="589026" y="212090"/>
                </a:lnTo>
                <a:lnTo>
                  <a:pt x="572642" y="179070"/>
                </a:lnTo>
                <a:close/>
              </a:path>
              <a:path w="1087754" h="579120">
                <a:moveTo>
                  <a:pt x="519556" y="201930"/>
                </a:moveTo>
                <a:lnTo>
                  <a:pt x="494538" y="214630"/>
                </a:lnTo>
                <a:lnTo>
                  <a:pt x="505840" y="237490"/>
                </a:lnTo>
                <a:lnTo>
                  <a:pt x="530860" y="224790"/>
                </a:lnTo>
                <a:lnTo>
                  <a:pt x="519556" y="201930"/>
                </a:lnTo>
                <a:close/>
              </a:path>
              <a:path w="1087754" h="579120">
                <a:moveTo>
                  <a:pt x="776054" y="161290"/>
                </a:moveTo>
                <a:lnTo>
                  <a:pt x="744727" y="161290"/>
                </a:lnTo>
                <a:lnTo>
                  <a:pt x="764921" y="201930"/>
                </a:lnTo>
                <a:lnTo>
                  <a:pt x="769238" y="210820"/>
                </a:lnTo>
                <a:lnTo>
                  <a:pt x="789051" y="229870"/>
                </a:lnTo>
                <a:lnTo>
                  <a:pt x="797813" y="228600"/>
                </a:lnTo>
                <a:lnTo>
                  <a:pt x="802259" y="228600"/>
                </a:lnTo>
                <a:lnTo>
                  <a:pt x="806703" y="226060"/>
                </a:lnTo>
                <a:lnTo>
                  <a:pt x="814069" y="222250"/>
                </a:lnTo>
                <a:lnTo>
                  <a:pt x="820038" y="217170"/>
                </a:lnTo>
                <a:lnTo>
                  <a:pt x="824611" y="212090"/>
                </a:lnTo>
                <a:lnTo>
                  <a:pt x="818007" y="201930"/>
                </a:lnTo>
                <a:lnTo>
                  <a:pt x="797813" y="201930"/>
                </a:lnTo>
                <a:lnTo>
                  <a:pt x="796543" y="200660"/>
                </a:lnTo>
                <a:lnTo>
                  <a:pt x="795527" y="200660"/>
                </a:lnTo>
                <a:lnTo>
                  <a:pt x="794638" y="199390"/>
                </a:lnTo>
                <a:lnTo>
                  <a:pt x="792226" y="194310"/>
                </a:lnTo>
                <a:lnTo>
                  <a:pt x="788415" y="186690"/>
                </a:lnTo>
                <a:lnTo>
                  <a:pt x="776054" y="161290"/>
                </a:lnTo>
                <a:close/>
              </a:path>
              <a:path w="1087754" h="579120">
                <a:moveTo>
                  <a:pt x="606043" y="204470"/>
                </a:moveTo>
                <a:lnTo>
                  <a:pt x="589026" y="212090"/>
                </a:lnTo>
                <a:lnTo>
                  <a:pt x="609711" y="212090"/>
                </a:lnTo>
                <a:lnTo>
                  <a:pt x="606043" y="204470"/>
                </a:lnTo>
                <a:close/>
              </a:path>
              <a:path w="1087754" h="579120">
                <a:moveTo>
                  <a:pt x="819023" y="100330"/>
                </a:moveTo>
                <a:lnTo>
                  <a:pt x="794130" y="111760"/>
                </a:lnTo>
                <a:lnTo>
                  <a:pt x="840359" y="207010"/>
                </a:lnTo>
                <a:lnTo>
                  <a:pt x="865251" y="194310"/>
                </a:lnTo>
                <a:lnTo>
                  <a:pt x="819023" y="100330"/>
                </a:lnTo>
                <a:close/>
              </a:path>
              <a:path w="1087754" h="579120">
                <a:moveTo>
                  <a:pt x="813053" y="194310"/>
                </a:moveTo>
                <a:lnTo>
                  <a:pt x="809371" y="198120"/>
                </a:lnTo>
                <a:lnTo>
                  <a:pt x="806450" y="200660"/>
                </a:lnTo>
                <a:lnTo>
                  <a:pt x="804163" y="201930"/>
                </a:lnTo>
                <a:lnTo>
                  <a:pt x="818007" y="201930"/>
                </a:lnTo>
                <a:lnTo>
                  <a:pt x="813053" y="194310"/>
                </a:lnTo>
                <a:close/>
              </a:path>
              <a:path w="1087754" h="579120">
                <a:moveTo>
                  <a:pt x="918162" y="58420"/>
                </a:moveTo>
                <a:lnTo>
                  <a:pt x="907732" y="58420"/>
                </a:lnTo>
                <a:lnTo>
                  <a:pt x="897207" y="59690"/>
                </a:lnTo>
                <a:lnTo>
                  <a:pt x="864488" y="82550"/>
                </a:lnTo>
                <a:lnTo>
                  <a:pt x="855726" y="109220"/>
                </a:lnTo>
                <a:lnTo>
                  <a:pt x="855940" y="116840"/>
                </a:lnTo>
                <a:lnTo>
                  <a:pt x="875478" y="156210"/>
                </a:lnTo>
                <a:lnTo>
                  <a:pt x="887126" y="163830"/>
                </a:lnTo>
                <a:lnTo>
                  <a:pt x="893508" y="167640"/>
                </a:lnTo>
                <a:lnTo>
                  <a:pt x="900271" y="168910"/>
                </a:lnTo>
                <a:lnTo>
                  <a:pt x="914632" y="168910"/>
                </a:lnTo>
                <a:lnTo>
                  <a:pt x="928399" y="166370"/>
                </a:lnTo>
                <a:lnTo>
                  <a:pt x="934974" y="162560"/>
                </a:lnTo>
                <a:lnTo>
                  <a:pt x="944643" y="157480"/>
                </a:lnTo>
                <a:lnTo>
                  <a:pt x="952515" y="149860"/>
                </a:lnTo>
                <a:lnTo>
                  <a:pt x="955558" y="146050"/>
                </a:lnTo>
                <a:lnTo>
                  <a:pt x="911733" y="146050"/>
                </a:lnTo>
                <a:lnTo>
                  <a:pt x="898016" y="140970"/>
                </a:lnTo>
                <a:lnTo>
                  <a:pt x="892301" y="134620"/>
                </a:lnTo>
                <a:lnTo>
                  <a:pt x="887729" y="124460"/>
                </a:lnTo>
                <a:lnTo>
                  <a:pt x="884846" y="118110"/>
                </a:lnTo>
                <a:lnTo>
                  <a:pt x="883237" y="111760"/>
                </a:lnTo>
                <a:lnTo>
                  <a:pt x="882890" y="105410"/>
                </a:lnTo>
                <a:lnTo>
                  <a:pt x="883792" y="100330"/>
                </a:lnTo>
                <a:lnTo>
                  <a:pt x="885825" y="92710"/>
                </a:lnTo>
                <a:lnTo>
                  <a:pt x="890015" y="87630"/>
                </a:lnTo>
                <a:lnTo>
                  <a:pt x="896619" y="85090"/>
                </a:lnTo>
                <a:lnTo>
                  <a:pt x="903097" y="81280"/>
                </a:lnTo>
                <a:lnTo>
                  <a:pt x="954232" y="81280"/>
                </a:lnTo>
                <a:lnTo>
                  <a:pt x="953500" y="80010"/>
                </a:lnTo>
                <a:lnTo>
                  <a:pt x="946404" y="72390"/>
                </a:lnTo>
                <a:lnTo>
                  <a:pt x="938069" y="66040"/>
                </a:lnTo>
                <a:lnTo>
                  <a:pt x="928497" y="60960"/>
                </a:lnTo>
                <a:lnTo>
                  <a:pt x="918162" y="58420"/>
                </a:lnTo>
                <a:close/>
              </a:path>
              <a:path w="1087754" h="579120">
                <a:moveTo>
                  <a:pt x="743712" y="95250"/>
                </a:moveTo>
                <a:lnTo>
                  <a:pt x="725804" y="121920"/>
                </a:lnTo>
                <a:lnTo>
                  <a:pt x="735076" y="140970"/>
                </a:lnTo>
                <a:lnTo>
                  <a:pt x="723518" y="147320"/>
                </a:lnTo>
                <a:lnTo>
                  <a:pt x="733298" y="166370"/>
                </a:lnTo>
                <a:lnTo>
                  <a:pt x="744727" y="161290"/>
                </a:lnTo>
                <a:lnTo>
                  <a:pt x="776054" y="161290"/>
                </a:lnTo>
                <a:lnTo>
                  <a:pt x="769874" y="148590"/>
                </a:lnTo>
                <a:lnTo>
                  <a:pt x="786891" y="140970"/>
                </a:lnTo>
                <a:lnTo>
                  <a:pt x="781391" y="129540"/>
                </a:lnTo>
                <a:lnTo>
                  <a:pt x="760094" y="129540"/>
                </a:lnTo>
                <a:lnTo>
                  <a:pt x="743712" y="95250"/>
                </a:lnTo>
                <a:close/>
              </a:path>
              <a:path w="1087754" h="579120">
                <a:moveTo>
                  <a:pt x="954232" y="81280"/>
                </a:moveTo>
                <a:lnTo>
                  <a:pt x="909827" y="81280"/>
                </a:lnTo>
                <a:lnTo>
                  <a:pt x="923543" y="86360"/>
                </a:lnTo>
                <a:lnTo>
                  <a:pt x="929131" y="92710"/>
                </a:lnTo>
                <a:lnTo>
                  <a:pt x="933703" y="101600"/>
                </a:lnTo>
                <a:lnTo>
                  <a:pt x="936589" y="109220"/>
                </a:lnTo>
                <a:lnTo>
                  <a:pt x="938212" y="115570"/>
                </a:lnTo>
                <a:lnTo>
                  <a:pt x="938597" y="121920"/>
                </a:lnTo>
                <a:lnTo>
                  <a:pt x="937767" y="127000"/>
                </a:lnTo>
                <a:lnTo>
                  <a:pt x="935736" y="134620"/>
                </a:lnTo>
                <a:lnTo>
                  <a:pt x="931544" y="139700"/>
                </a:lnTo>
                <a:lnTo>
                  <a:pt x="924940" y="142240"/>
                </a:lnTo>
                <a:lnTo>
                  <a:pt x="918463" y="146050"/>
                </a:lnTo>
                <a:lnTo>
                  <a:pt x="955558" y="146050"/>
                </a:lnTo>
                <a:lnTo>
                  <a:pt x="958601" y="142240"/>
                </a:lnTo>
                <a:lnTo>
                  <a:pt x="962913" y="132080"/>
                </a:lnTo>
                <a:lnTo>
                  <a:pt x="965269" y="121920"/>
                </a:lnTo>
                <a:lnTo>
                  <a:pt x="965469" y="110490"/>
                </a:lnTo>
                <a:lnTo>
                  <a:pt x="963503" y="100330"/>
                </a:lnTo>
                <a:lnTo>
                  <a:pt x="959358" y="90170"/>
                </a:lnTo>
                <a:lnTo>
                  <a:pt x="954232" y="81280"/>
                </a:lnTo>
                <a:close/>
              </a:path>
              <a:path w="1087754" h="579120">
                <a:moveTo>
                  <a:pt x="777113" y="120650"/>
                </a:moveTo>
                <a:lnTo>
                  <a:pt x="760094" y="129540"/>
                </a:lnTo>
                <a:lnTo>
                  <a:pt x="781391" y="129540"/>
                </a:lnTo>
                <a:lnTo>
                  <a:pt x="777113" y="120650"/>
                </a:lnTo>
                <a:close/>
              </a:path>
              <a:path w="1087754" h="579120">
                <a:moveTo>
                  <a:pt x="978662" y="21590"/>
                </a:moveTo>
                <a:lnTo>
                  <a:pt x="955421" y="33020"/>
                </a:lnTo>
                <a:lnTo>
                  <a:pt x="1001649" y="128270"/>
                </a:lnTo>
                <a:lnTo>
                  <a:pt x="1026667" y="115570"/>
                </a:lnTo>
                <a:lnTo>
                  <a:pt x="1005713" y="72390"/>
                </a:lnTo>
                <a:lnTo>
                  <a:pt x="1000505" y="62230"/>
                </a:lnTo>
                <a:lnTo>
                  <a:pt x="997585" y="54610"/>
                </a:lnTo>
                <a:lnTo>
                  <a:pt x="996314" y="45720"/>
                </a:lnTo>
                <a:lnTo>
                  <a:pt x="997203" y="40640"/>
                </a:lnTo>
                <a:lnTo>
                  <a:pt x="1000251" y="35560"/>
                </a:lnTo>
                <a:lnTo>
                  <a:pt x="985392" y="35560"/>
                </a:lnTo>
                <a:lnTo>
                  <a:pt x="978662" y="21590"/>
                </a:lnTo>
                <a:close/>
              </a:path>
              <a:path w="1087754" h="579120">
                <a:moveTo>
                  <a:pt x="801497" y="64770"/>
                </a:moveTo>
                <a:lnTo>
                  <a:pt x="776477" y="76200"/>
                </a:lnTo>
                <a:lnTo>
                  <a:pt x="787780" y="99060"/>
                </a:lnTo>
                <a:lnTo>
                  <a:pt x="812800" y="87630"/>
                </a:lnTo>
                <a:lnTo>
                  <a:pt x="801497" y="64770"/>
                </a:lnTo>
                <a:close/>
              </a:path>
              <a:path w="1087754" h="579120">
                <a:moveTo>
                  <a:pt x="1058483" y="25400"/>
                </a:moveTo>
                <a:lnTo>
                  <a:pt x="1016000" y="25400"/>
                </a:lnTo>
                <a:lnTo>
                  <a:pt x="1022476" y="26670"/>
                </a:lnTo>
                <a:lnTo>
                  <a:pt x="1025271" y="27940"/>
                </a:lnTo>
                <a:lnTo>
                  <a:pt x="1030351" y="33020"/>
                </a:lnTo>
                <a:lnTo>
                  <a:pt x="1034161" y="39370"/>
                </a:lnTo>
                <a:lnTo>
                  <a:pt x="1062736" y="97790"/>
                </a:lnTo>
                <a:lnTo>
                  <a:pt x="1087754" y="85090"/>
                </a:lnTo>
                <a:lnTo>
                  <a:pt x="1058483" y="25400"/>
                </a:lnTo>
                <a:close/>
              </a:path>
              <a:path w="1087754" h="579120">
                <a:moveTo>
                  <a:pt x="1030859" y="0"/>
                </a:moveTo>
                <a:lnTo>
                  <a:pt x="1019683" y="0"/>
                </a:lnTo>
                <a:lnTo>
                  <a:pt x="1014222" y="1270"/>
                </a:lnTo>
                <a:lnTo>
                  <a:pt x="1008761" y="5080"/>
                </a:lnTo>
                <a:lnTo>
                  <a:pt x="1000234" y="10160"/>
                </a:lnTo>
                <a:lnTo>
                  <a:pt x="993505" y="16510"/>
                </a:lnTo>
                <a:lnTo>
                  <a:pt x="988562" y="25400"/>
                </a:lnTo>
                <a:lnTo>
                  <a:pt x="985392" y="35560"/>
                </a:lnTo>
                <a:lnTo>
                  <a:pt x="1000251" y="35560"/>
                </a:lnTo>
                <a:lnTo>
                  <a:pt x="1001776" y="33020"/>
                </a:lnTo>
                <a:lnTo>
                  <a:pt x="1005077" y="30480"/>
                </a:lnTo>
                <a:lnTo>
                  <a:pt x="1009396" y="27940"/>
                </a:lnTo>
                <a:lnTo>
                  <a:pt x="1016000" y="25400"/>
                </a:lnTo>
                <a:lnTo>
                  <a:pt x="1058483" y="25400"/>
                </a:lnTo>
                <a:lnTo>
                  <a:pt x="1055369" y="19050"/>
                </a:lnTo>
                <a:lnTo>
                  <a:pt x="1035558" y="1270"/>
                </a:lnTo>
                <a:lnTo>
                  <a:pt x="1030859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48132" y="1183554"/>
            <a:ext cx="8330692" cy="148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5" dirty="0" smtClean="0">
                <a:latin typeface="Arial"/>
                <a:cs typeface="Arial"/>
              </a:rPr>
              <a:t>It is c</a:t>
            </a:r>
            <a:r>
              <a:rPr sz="2200" spc="-5" dirty="0" smtClean="0">
                <a:latin typeface="Arial"/>
                <a:cs typeface="Arial"/>
              </a:rPr>
              <a:t>arried </a:t>
            </a:r>
            <a:r>
              <a:rPr lang="en-US" sz="2200" spc="-5" dirty="0" smtClean="0">
                <a:latin typeface="Arial"/>
                <a:cs typeface="Arial"/>
              </a:rPr>
              <a:t>out using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condition</a:t>
            </a:r>
            <a:r>
              <a:rPr sz="2200" spc="1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technique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spcBef>
                <a:spcPts val="96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5" dirty="0" smtClean="0">
                <a:latin typeface="Arial"/>
                <a:cs typeface="Arial"/>
              </a:rPr>
              <a:t>It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can </a:t>
            </a:r>
            <a:r>
              <a:rPr sz="2200" spc="-5" dirty="0" smtClean="0">
                <a:latin typeface="Arial"/>
                <a:cs typeface="Arial"/>
              </a:rPr>
              <a:t>b</a:t>
            </a:r>
            <a:r>
              <a:rPr lang="en-US" sz="2200" spc="-5" dirty="0" smtClean="0">
                <a:latin typeface="Arial"/>
                <a:cs typeface="Arial"/>
              </a:rPr>
              <a:t>e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achieved </a:t>
            </a:r>
            <a:r>
              <a:rPr sz="2200" spc="-5" dirty="0" smtClean="0">
                <a:latin typeface="Arial"/>
                <a:cs typeface="Arial"/>
              </a:rPr>
              <a:t>just against</a:t>
            </a:r>
            <a:r>
              <a:rPr lang="en-US" sz="2200" spc="330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any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key </a:t>
            </a:r>
            <a:r>
              <a:rPr lang="en-US" sz="2200" spc="5" dirty="0" smtClean="0">
                <a:latin typeface="Arial"/>
                <a:cs typeface="Arial"/>
              </a:rPr>
              <a:t>word &amp;</a:t>
            </a:r>
            <a:r>
              <a:rPr lang="en-US" sz="2200" spc="229" dirty="0" smtClean="0">
                <a:latin typeface="Arial"/>
                <a:cs typeface="Arial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not </a:t>
            </a:r>
            <a:r>
              <a:rPr lang="en-US" sz="2200" dirty="0" smtClean="0">
                <a:latin typeface="Arial"/>
                <a:cs typeface="Arial"/>
              </a:rPr>
              <a:t>necessarily </a:t>
            </a:r>
            <a:r>
              <a:rPr lang="en-US" sz="2200" spc="-5" dirty="0">
                <a:latin typeface="Arial"/>
                <a:cs typeface="Arial"/>
              </a:rPr>
              <a:t>against an </a:t>
            </a:r>
            <a:r>
              <a:rPr lang="en-US" sz="2200" dirty="0">
                <a:latin typeface="Arial"/>
                <a:cs typeface="Arial"/>
              </a:rPr>
              <a:t>existing </a:t>
            </a:r>
            <a:r>
              <a:rPr lang="en-US" sz="2200" spc="-5" dirty="0">
                <a:latin typeface="Arial"/>
                <a:cs typeface="Arial"/>
              </a:rPr>
              <a:t>material </a:t>
            </a:r>
            <a:r>
              <a:rPr lang="en-US" sz="2200" spc="-15" dirty="0" smtClean="0">
                <a:latin typeface="Arial"/>
                <a:cs typeface="Arial"/>
              </a:rPr>
              <a:t>no. It can </a:t>
            </a:r>
            <a:r>
              <a:rPr lang="en-US" sz="2200" spc="-5" dirty="0" smtClean="0">
                <a:latin typeface="Arial"/>
                <a:cs typeface="Arial"/>
              </a:rPr>
              <a:t>also </a:t>
            </a:r>
            <a:r>
              <a:rPr lang="en-US" sz="2200" spc="-10" dirty="0">
                <a:latin typeface="Arial"/>
                <a:cs typeface="Arial"/>
              </a:rPr>
              <a:t>be </a:t>
            </a:r>
            <a:r>
              <a:rPr lang="en-US" sz="2200" spc="-5" dirty="0">
                <a:latin typeface="Arial"/>
                <a:cs typeface="Arial"/>
              </a:rPr>
              <a:t>considered against </a:t>
            </a:r>
            <a:r>
              <a:rPr lang="en-US" sz="2200" spc="-10" dirty="0">
                <a:latin typeface="Arial"/>
                <a:cs typeface="Arial"/>
              </a:rPr>
              <a:t>available </a:t>
            </a:r>
            <a:r>
              <a:rPr lang="en-US" sz="2200" spc="-5" dirty="0">
                <a:latin typeface="Arial"/>
                <a:cs typeface="Arial"/>
              </a:rPr>
              <a:t>quantities of </a:t>
            </a:r>
            <a:r>
              <a:rPr lang="en-US" sz="2200" spc="-10" dirty="0">
                <a:latin typeface="Arial"/>
                <a:cs typeface="Arial"/>
              </a:rPr>
              <a:t>the </a:t>
            </a:r>
            <a:r>
              <a:rPr lang="en-US" sz="2200" spc="-5" dirty="0">
                <a:latin typeface="Arial"/>
                <a:cs typeface="Arial"/>
              </a:rPr>
              <a:t>materials to be</a:t>
            </a:r>
            <a:r>
              <a:rPr lang="en-US" sz="2200" spc="290" dirty="0">
                <a:latin typeface="Arial"/>
                <a:cs typeface="Arial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replaced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8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5997" tIns="35997" rIns="35997" bIns="35997" anchor="b"/>
          <a:lstStyle/>
          <a:p>
            <a:pPr algn="r"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 dirty="0">
                <a:solidFill>
                  <a:srgbClr val="1F497D"/>
                </a:solidFill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60" name="Straight Connector 5"/>
          <p:cNvCxnSpPr/>
          <p:nvPr>
            <p:custDataLst>
              <p:tags r:id="rId3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Image 13" descr="Capgemini_logo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Free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Goods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A7A7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14173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Listing &amp;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Exclusion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Cross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Bonus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299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Material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6797" y="189589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/>
              <a:t>-Concept</a:t>
            </a:r>
            <a:endParaRPr sz="3200" dirty="0"/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199" y="1371600"/>
            <a:ext cx="45719" cy="46482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1537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86614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Dynamic Product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proposal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30" y="1481139"/>
            <a:ext cx="8524240" cy="2872581"/>
          </a:xfrm>
        </p:spPr>
        <p:txBody>
          <a:bodyPr/>
          <a:lstStyle/>
          <a:p>
            <a:pPr marR="5080" algn="just">
              <a:lnSpc>
                <a:spcPct val="100000"/>
              </a:lnSpc>
            </a:pPr>
            <a:r>
              <a:rPr lang="en-US" sz="2200" b="0" spc="-5" dirty="0"/>
              <a:t>With material </a:t>
            </a:r>
            <a:r>
              <a:rPr lang="en-US" sz="2200" b="0" dirty="0"/>
              <a:t>listing or </a:t>
            </a:r>
            <a:r>
              <a:rPr lang="en-US" sz="2200" b="0" spc="-5" dirty="0"/>
              <a:t>exclusion </a:t>
            </a:r>
            <a:r>
              <a:rPr lang="en-US" sz="2200" b="0" spc="15" dirty="0"/>
              <a:t>we </a:t>
            </a:r>
            <a:r>
              <a:rPr lang="en-US" sz="2200" b="0" spc="-5" dirty="0"/>
              <a:t>can control </a:t>
            </a:r>
            <a:r>
              <a:rPr lang="en-US" sz="2200" b="0" spc="5" dirty="0"/>
              <a:t>which </a:t>
            </a:r>
            <a:r>
              <a:rPr lang="en-US" sz="2200" b="0" spc="-5" dirty="0"/>
              <a:t>materials </a:t>
            </a:r>
            <a:r>
              <a:rPr lang="en-US" sz="2200" b="0" dirty="0"/>
              <a:t>can </a:t>
            </a:r>
            <a:r>
              <a:rPr lang="en-US" sz="2200" b="0" spc="-5" dirty="0"/>
              <a:t>be sold </a:t>
            </a:r>
            <a:r>
              <a:rPr lang="en-US" sz="2200" b="0" dirty="0"/>
              <a:t>to  </a:t>
            </a:r>
            <a:r>
              <a:rPr lang="en-US" sz="2200" b="0" spc="-5" dirty="0"/>
              <a:t>each</a:t>
            </a:r>
            <a:r>
              <a:rPr lang="en-US" sz="2200" b="0" spc="-90" dirty="0"/>
              <a:t> </a:t>
            </a:r>
            <a:r>
              <a:rPr lang="en-US" sz="2200" b="0" spc="-5" dirty="0"/>
              <a:t>customer</a:t>
            </a:r>
            <a:endParaRPr lang="en-US" sz="2200" b="0" dirty="0"/>
          </a:p>
          <a:p>
            <a:pPr marR="5080" algn="just">
              <a:lnSpc>
                <a:spcPct val="100000"/>
              </a:lnSpc>
              <a:spcBef>
                <a:spcPts val="960"/>
              </a:spcBef>
            </a:pPr>
            <a:r>
              <a:rPr lang="en-US" sz="2200" b="0" spc="-5" dirty="0"/>
              <a:t>If a material </a:t>
            </a:r>
            <a:r>
              <a:rPr lang="en-US" sz="2200" b="0" dirty="0"/>
              <a:t>listing </a:t>
            </a:r>
            <a:r>
              <a:rPr lang="en-US" sz="2200" b="0" spc="-5" dirty="0"/>
              <a:t>is </a:t>
            </a:r>
            <a:r>
              <a:rPr lang="en-US" sz="2200" b="0" dirty="0"/>
              <a:t>created </a:t>
            </a:r>
            <a:r>
              <a:rPr lang="en-US" sz="2200" b="0" spc="-10" dirty="0"/>
              <a:t>for </a:t>
            </a:r>
            <a:r>
              <a:rPr lang="en-US" sz="2200" b="0" spc="-5" dirty="0"/>
              <a:t>a </a:t>
            </a:r>
            <a:r>
              <a:rPr lang="en-US" sz="2200" b="0" spc="-15" dirty="0"/>
              <a:t>customer, </a:t>
            </a:r>
            <a:r>
              <a:rPr lang="en-US" sz="2200" b="0" spc="-10" dirty="0"/>
              <a:t>the </a:t>
            </a:r>
            <a:r>
              <a:rPr lang="en-US" sz="2200" b="0" spc="-5" dirty="0"/>
              <a:t>customer can </a:t>
            </a:r>
            <a:r>
              <a:rPr lang="en-US" sz="2200" b="0" dirty="0"/>
              <a:t>only buy the  </a:t>
            </a:r>
            <a:r>
              <a:rPr lang="en-US" sz="2200" b="0" spc="-5" dirty="0"/>
              <a:t>materials contained in </a:t>
            </a:r>
            <a:r>
              <a:rPr lang="en-US" sz="2200" b="0" spc="-10" dirty="0"/>
              <a:t>the </a:t>
            </a:r>
            <a:r>
              <a:rPr lang="en-US" sz="2200" b="0" dirty="0"/>
              <a:t>list. </a:t>
            </a:r>
            <a:r>
              <a:rPr lang="en-US" sz="2200" b="0" spc="-10" dirty="0"/>
              <a:t>The </a:t>
            </a:r>
            <a:r>
              <a:rPr lang="en-US" sz="2200" b="0" spc="-5" dirty="0"/>
              <a:t>system does not allow any materials to </a:t>
            </a:r>
            <a:r>
              <a:rPr lang="en-US" sz="2200" b="0" spc="-10" dirty="0"/>
              <a:t>be  </a:t>
            </a:r>
            <a:r>
              <a:rPr lang="en-US" sz="2200" b="0" spc="-5" dirty="0"/>
              <a:t>entered if they are </a:t>
            </a:r>
            <a:r>
              <a:rPr lang="en-US" sz="2200" b="0" spc="-10" dirty="0"/>
              <a:t>not </a:t>
            </a:r>
            <a:r>
              <a:rPr lang="en-US" sz="2200" b="0" spc="-5" dirty="0"/>
              <a:t>contained in </a:t>
            </a:r>
            <a:r>
              <a:rPr lang="en-US" sz="2200" b="0" spc="-10" dirty="0"/>
              <a:t>the </a:t>
            </a:r>
            <a:r>
              <a:rPr lang="en-US" sz="2200" b="0" spc="-5" dirty="0"/>
              <a:t>material</a:t>
            </a:r>
            <a:r>
              <a:rPr lang="en-US" sz="2200" b="0" spc="204" dirty="0"/>
              <a:t> </a:t>
            </a:r>
            <a:r>
              <a:rPr lang="en-US" sz="2200" b="0" spc="-5" dirty="0"/>
              <a:t>listing</a:t>
            </a:r>
            <a:endParaRPr lang="en-US" sz="2200" b="0" dirty="0"/>
          </a:p>
          <a:p>
            <a:pPr algn="just">
              <a:lnSpc>
                <a:spcPct val="100000"/>
              </a:lnSpc>
              <a:spcBef>
                <a:spcPts val="960"/>
              </a:spcBef>
            </a:pPr>
            <a:r>
              <a:rPr lang="en-US" sz="2200" b="0" spc="-5" dirty="0"/>
              <a:t>Material exclusion lists </a:t>
            </a:r>
            <a:r>
              <a:rPr lang="en-US" sz="2200" b="0" spc="5" dirty="0"/>
              <a:t>which </a:t>
            </a:r>
            <a:r>
              <a:rPr lang="en-US" sz="2200" b="0" spc="-5" dirty="0"/>
              <a:t>materials a customer cannot</a:t>
            </a:r>
            <a:r>
              <a:rPr lang="en-US" sz="2200" b="0" spc="175" dirty="0"/>
              <a:t> </a:t>
            </a:r>
            <a:r>
              <a:rPr lang="en-US" sz="2200" b="0" spc="-10" dirty="0"/>
              <a:t>buy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4" name="object 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91567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ct val="100000"/>
              </a:lnSpc>
            </a:pPr>
            <a:r>
              <a:rPr sz="3200" dirty="0"/>
              <a:t>Listing &amp;</a:t>
            </a:r>
            <a:r>
              <a:rPr sz="3200" spc="-100" dirty="0"/>
              <a:t> </a:t>
            </a:r>
            <a:r>
              <a:rPr sz="3200" dirty="0"/>
              <a:t>Exclusion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4221084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1" y="1676400"/>
            <a:ext cx="8950590" cy="441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91567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ct val="100000"/>
              </a:lnSpc>
            </a:pPr>
            <a:r>
              <a:rPr sz="3200" dirty="0"/>
              <a:t>Listing &amp;</a:t>
            </a:r>
            <a:r>
              <a:rPr sz="3200" spc="-100" dirty="0"/>
              <a:t> </a:t>
            </a:r>
            <a:r>
              <a:rPr sz="3200" dirty="0"/>
              <a:t>Exclusion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696886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A7A7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Free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Goods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Listing &amp;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Cross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Bonus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299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Material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20833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/>
              <a:t>-Concept</a:t>
            </a:r>
            <a:endParaRPr sz="3200" dirty="0"/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 flipH="1">
            <a:off x="6858000" y="1371600"/>
            <a:ext cx="76200" cy="44196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1537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86614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Dynamic Product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proposal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0950" y="5105400"/>
            <a:ext cx="68580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118" y="2177414"/>
            <a:ext cx="9086150" cy="4170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1350" y="307975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20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2876" y="2618985"/>
            <a:ext cx="2061210" cy="2649220"/>
          </a:xfrm>
          <a:custGeom>
            <a:avLst/>
            <a:gdLst/>
            <a:ahLst/>
            <a:cxnLst/>
            <a:rect l="l" t="t" r="r" b="b"/>
            <a:pathLst>
              <a:path w="2061209" h="2649220">
                <a:moveTo>
                  <a:pt x="473675" y="0"/>
                </a:moveTo>
                <a:lnTo>
                  <a:pt x="2061123" y="139086"/>
                </a:lnTo>
                <a:lnTo>
                  <a:pt x="2061123" y="311577"/>
                </a:lnTo>
                <a:lnTo>
                  <a:pt x="2032927" y="323845"/>
                </a:lnTo>
                <a:lnTo>
                  <a:pt x="2055483" y="2274278"/>
                </a:lnTo>
                <a:lnTo>
                  <a:pt x="1478877" y="2649221"/>
                </a:lnTo>
                <a:lnTo>
                  <a:pt x="111341" y="2249638"/>
                </a:lnTo>
                <a:lnTo>
                  <a:pt x="70476" y="1510307"/>
                </a:lnTo>
                <a:lnTo>
                  <a:pt x="276340" y="1427580"/>
                </a:lnTo>
                <a:lnTo>
                  <a:pt x="255138" y="260436"/>
                </a:lnTo>
                <a:lnTo>
                  <a:pt x="0" y="235900"/>
                </a:lnTo>
                <a:lnTo>
                  <a:pt x="0" y="109081"/>
                </a:lnTo>
                <a:lnTo>
                  <a:pt x="473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3074" y="3217455"/>
            <a:ext cx="551815" cy="904875"/>
          </a:xfrm>
          <a:custGeom>
            <a:avLst/>
            <a:gdLst/>
            <a:ahLst/>
            <a:cxnLst/>
            <a:rect l="l" t="t" r="r" b="b"/>
            <a:pathLst>
              <a:path w="551815" h="904875">
                <a:moveTo>
                  <a:pt x="551223" y="0"/>
                </a:moveTo>
                <a:lnTo>
                  <a:pt x="541357" y="904801"/>
                </a:lnTo>
                <a:lnTo>
                  <a:pt x="0" y="839677"/>
                </a:lnTo>
                <a:lnTo>
                  <a:pt x="551223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24394" y="4182104"/>
            <a:ext cx="1094105" cy="229235"/>
          </a:xfrm>
          <a:custGeom>
            <a:avLst/>
            <a:gdLst/>
            <a:ahLst/>
            <a:cxnLst/>
            <a:rect l="l" t="t" r="r" b="b"/>
            <a:pathLst>
              <a:path w="1094104" h="229235">
                <a:moveTo>
                  <a:pt x="339698" y="0"/>
                </a:moveTo>
                <a:lnTo>
                  <a:pt x="778147" y="0"/>
                </a:lnTo>
                <a:lnTo>
                  <a:pt x="1093943" y="42243"/>
                </a:lnTo>
                <a:lnTo>
                  <a:pt x="768280" y="228834"/>
                </a:lnTo>
                <a:lnTo>
                  <a:pt x="0" y="93295"/>
                </a:lnTo>
                <a:lnTo>
                  <a:pt x="339698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01859" y="4241951"/>
            <a:ext cx="974725" cy="99060"/>
          </a:xfrm>
          <a:custGeom>
            <a:avLst/>
            <a:gdLst/>
            <a:ahLst/>
            <a:cxnLst/>
            <a:rect l="l" t="t" r="r" b="b"/>
            <a:pathLst>
              <a:path w="974725" h="99060">
                <a:moveTo>
                  <a:pt x="974180" y="0"/>
                </a:moveTo>
                <a:lnTo>
                  <a:pt x="886776" y="98587"/>
                </a:lnTo>
                <a:lnTo>
                  <a:pt x="88836" y="84501"/>
                </a:lnTo>
                <a:lnTo>
                  <a:pt x="0" y="59861"/>
                </a:lnTo>
                <a:lnTo>
                  <a:pt x="974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33690" y="2821333"/>
            <a:ext cx="269240" cy="486409"/>
          </a:xfrm>
          <a:custGeom>
            <a:avLst/>
            <a:gdLst/>
            <a:ahLst/>
            <a:cxnLst/>
            <a:rect l="l" t="t" r="r" b="b"/>
            <a:pathLst>
              <a:path w="269240" h="486410">
                <a:moveTo>
                  <a:pt x="116908" y="0"/>
                </a:moveTo>
                <a:lnTo>
                  <a:pt x="269233" y="44046"/>
                </a:lnTo>
                <a:lnTo>
                  <a:pt x="245188" y="485841"/>
                </a:lnTo>
                <a:lnTo>
                  <a:pt x="0" y="160222"/>
                </a:lnTo>
                <a:lnTo>
                  <a:pt x="116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53354" y="3738476"/>
            <a:ext cx="296545" cy="471805"/>
          </a:xfrm>
          <a:custGeom>
            <a:avLst/>
            <a:gdLst/>
            <a:ahLst/>
            <a:cxnLst/>
            <a:rect l="l" t="t" r="r" b="b"/>
            <a:pathLst>
              <a:path w="296545" h="471804">
                <a:moveTo>
                  <a:pt x="296121" y="0"/>
                </a:moveTo>
                <a:lnTo>
                  <a:pt x="280604" y="471800"/>
                </a:lnTo>
                <a:lnTo>
                  <a:pt x="132543" y="447146"/>
                </a:lnTo>
                <a:lnTo>
                  <a:pt x="19780" y="318657"/>
                </a:lnTo>
                <a:lnTo>
                  <a:pt x="66331" y="276399"/>
                </a:lnTo>
                <a:lnTo>
                  <a:pt x="0" y="242950"/>
                </a:lnTo>
                <a:lnTo>
                  <a:pt x="60645" y="167258"/>
                </a:lnTo>
                <a:lnTo>
                  <a:pt x="11252" y="140860"/>
                </a:lnTo>
                <a:lnTo>
                  <a:pt x="11252" y="91566"/>
                </a:lnTo>
                <a:lnTo>
                  <a:pt x="296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16738" y="2777434"/>
            <a:ext cx="516255" cy="313690"/>
          </a:xfrm>
          <a:custGeom>
            <a:avLst/>
            <a:gdLst/>
            <a:ahLst/>
            <a:cxnLst/>
            <a:rect l="l" t="t" r="r" b="b"/>
            <a:pathLst>
              <a:path w="516254" h="313689">
                <a:moveTo>
                  <a:pt x="515983" y="0"/>
                </a:moveTo>
                <a:lnTo>
                  <a:pt x="504705" y="135539"/>
                </a:lnTo>
                <a:lnTo>
                  <a:pt x="11276" y="313351"/>
                </a:lnTo>
                <a:lnTo>
                  <a:pt x="0" y="179437"/>
                </a:lnTo>
                <a:lnTo>
                  <a:pt x="515983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68801" y="2993971"/>
            <a:ext cx="537210" cy="2223770"/>
          </a:xfrm>
          <a:custGeom>
            <a:avLst/>
            <a:gdLst/>
            <a:ahLst/>
            <a:cxnLst/>
            <a:rect l="l" t="t" r="r" b="b"/>
            <a:pathLst>
              <a:path w="537209" h="2223770">
                <a:moveTo>
                  <a:pt x="537133" y="0"/>
                </a:moveTo>
                <a:lnTo>
                  <a:pt x="531494" y="1874652"/>
                </a:lnTo>
                <a:lnTo>
                  <a:pt x="7047" y="2223187"/>
                </a:lnTo>
                <a:lnTo>
                  <a:pt x="0" y="1459225"/>
                </a:lnTo>
                <a:lnTo>
                  <a:pt x="484970" y="1135321"/>
                </a:lnTo>
                <a:lnTo>
                  <a:pt x="503298" y="31630"/>
                </a:lnTo>
                <a:lnTo>
                  <a:pt x="537133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78167" y="2840695"/>
            <a:ext cx="2197871" cy="1665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54330" y="4622184"/>
            <a:ext cx="1914525" cy="632460"/>
          </a:xfrm>
          <a:custGeom>
            <a:avLst/>
            <a:gdLst/>
            <a:ahLst/>
            <a:cxnLst/>
            <a:rect l="l" t="t" r="r" b="b"/>
            <a:pathLst>
              <a:path w="1914525" h="632460">
                <a:moveTo>
                  <a:pt x="948772" y="0"/>
                </a:moveTo>
                <a:lnTo>
                  <a:pt x="1914471" y="631938"/>
                </a:lnTo>
                <a:lnTo>
                  <a:pt x="979806" y="600253"/>
                </a:lnTo>
                <a:lnTo>
                  <a:pt x="624460" y="425980"/>
                </a:lnTo>
                <a:lnTo>
                  <a:pt x="46743" y="425980"/>
                </a:lnTo>
                <a:lnTo>
                  <a:pt x="26967" y="367891"/>
                </a:lnTo>
                <a:lnTo>
                  <a:pt x="414451" y="367891"/>
                </a:lnTo>
                <a:lnTo>
                  <a:pt x="532900" y="336216"/>
                </a:lnTo>
                <a:lnTo>
                  <a:pt x="131122" y="130262"/>
                </a:lnTo>
                <a:lnTo>
                  <a:pt x="948772" y="0"/>
                </a:lnTo>
                <a:close/>
              </a:path>
              <a:path w="1914525" h="632460">
                <a:moveTo>
                  <a:pt x="46743" y="425980"/>
                </a:moveTo>
                <a:lnTo>
                  <a:pt x="624460" y="425980"/>
                </a:lnTo>
                <a:lnTo>
                  <a:pt x="427125" y="452393"/>
                </a:lnTo>
                <a:lnTo>
                  <a:pt x="578028" y="549205"/>
                </a:lnTo>
                <a:lnTo>
                  <a:pt x="80308" y="524567"/>
                </a:lnTo>
                <a:lnTo>
                  <a:pt x="46743" y="425980"/>
                </a:lnTo>
                <a:close/>
              </a:path>
              <a:path w="1914525" h="632460">
                <a:moveTo>
                  <a:pt x="296002" y="269319"/>
                </a:moveTo>
                <a:lnTo>
                  <a:pt x="414451" y="367891"/>
                </a:lnTo>
                <a:lnTo>
                  <a:pt x="26967" y="367891"/>
                </a:lnTo>
                <a:lnTo>
                  <a:pt x="0" y="288682"/>
                </a:lnTo>
                <a:lnTo>
                  <a:pt x="296002" y="269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78022" y="4395109"/>
            <a:ext cx="655955" cy="806450"/>
          </a:xfrm>
          <a:custGeom>
            <a:avLst/>
            <a:gdLst/>
            <a:ahLst/>
            <a:cxnLst/>
            <a:rect l="l" t="t" r="r" b="b"/>
            <a:pathLst>
              <a:path w="655954" h="806450">
                <a:moveTo>
                  <a:pt x="345384" y="96813"/>
                </a:moveTo>
                <a:lnTo>
                  <a:pt x="645663" y="132021"/>
                </a:lnTo>
                <a:lnTo>
                  <a:pt x="655541" y="806206"/>
                </a:lnTo>
                <a:lnTo>
                  <a:pt x="16938" y="586173"/>
                </a:lnTo>
                <a:lnTo>
                  <a:pt x="4069" y="140815"/>
                </a:lnTo>
                <a:lnTo>
                  <a:pt x="291809" y="140815"/>
                </a:lnTo>
                <a:lnTo>
                  <a:pt x="345384" y="96813"/>
                </a:lnTo>
                <a:close/>
              </a:path>
              <a:path w="655954" h="806450">
                <a:moveTo>
                  <a:pt x="0" y="0"/>
                </a:moveTo>
                <a:lnTo>
                  <a:pt x="234006" y="59847"/>
                </a:lnTo>
                <a:lnTo>
                  <a:pt x="250921" y="140815"/>
                </a:lnTo>
                <a:lnTo>
                  <a:pt x="4069" y="140815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16842" y="4236674"/>
            <a:ext cx="626110" cy="687070"/>
          </a:xfrm>
          <a:custGeom>
            <a:avLst/>
            <a:gdLst/>
            <a:ahLst/>
            <a:cxnLst/>
            <a:rect l="l" t="t" r="r" b="b"/>
            <a:pathLst>
              <a:path w="626109" h="687070">
                <a:moveTo>
                  <a:pt x="291738" y="77450"/>
                </a:moveTo>
                <a:lnTo>
                  <a:pt x="620315" y="174264"/>
                </a:lnTo>
                <a:lnTo>
                  <a:pt x="625882" y="686519"/>
                </a:lnTo>
                <a:lnTo>
                  <a:pt x="5567" y="457669"/>
                </a:lnTo>
                <a:lnTo>
                  <a:pt x="2034" y="167228"/>
                </a:lnTo>
                <a:lnTo>
                  <a:pt x="133846" y="167228"/>
                </a:lnTo>
                <a:lnTo>
                  <a:pt x="291738" y="77450"/>
                </a:lnTo>
                <a:close/>
              </a:path>
              <a:path w="626109" h="687070">
                <a:moveTo>
                  <a:pt x="0" y="0"/>
                </a:moveTo>
                <a:lnTo>
                  <a:pt x="80308" y="14086"/>
                </a:lnTo>
                <a:lnTo>
                  <a:pt x="133846" y="167228"/>
                </a:lnTo>
                <a:lnTo>
                  <a:pt x="2034" y="167228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28982" y="2870700"/>
            <a:ext cx="399415" cy="186690"/>
          </a:xfrm>
          <a:custGeom>
            <a:avLst/>
            <a:gdLst/>
            <a:ahLst/>
            <a:cxnLst/>
            <a:rect l="l" t="t" r="r" b="b"/>
            <a:pathLst>
              <a:path w="399415" h="186689">
                <a:moveTo>
                  <a:pt x="359491" y="0"/>
                </a:moveTo>
                <a:lnTo>
                  <a:pt x="398934" y="135539"/>
                </a:lnTo>
                <a:lnTo>
                  <a:pt x="346698" y="186532"/>
                </a:lnTo>
                <a:lnTo>
                  <a:pt x="322772" y="110855"/>
                </a:lnTo>
                <a:lnTo>
                  <a:pt x="279064" y="110855"/>
                </a:lnTo>
                <a:lnTo>
                  <a:pt x="274800" y="109081"/>
                </a:lnTo>
                <a:lnTo>
                  <a:pt x="257980" y="109081"/>
                </a:lnTo>
                <a:lnTo>
                  <a:pt x="253716" y="107307"/>
                </a:lnTo>
                <a:lnTo>
                  <a:pt x="246609" y="105534"/>
                </a:lnTo>
                <a:lnTo>
                  <a:pt x="233935" y="105534"/>
                </a:lnTo>
                <a:lnTo>
                  <a:pt x="226947" y="102134"/>
                </a:lnTo>
                <a:lnTo>
                  <a:pt x="219840" y="102134"/>
                </a:lnTo>
                <a:lnTo>
                  <a:pt x="212852" y="100361"/>
                </a:lnTo>
                <a:lnTo>
                  <a:pt x="204323" y="98587"/>
                </a:lnTo>
                <a:lnTo>
                  <a:pt x="198756" y="95039"/>
                </a:lnTo>
                <a:lnTo>
                  <a:pt x="173290" y="89718"/>
                </a:lnTo>
                <a:lnTo>
                  <a:pt x="164880" y="86171"/>
                </a:lnTo>
                <a:lnTo>
                  <a:pt x="156470" y="84545"/>
                </a:lnTo>
                <a:lnTo>
                  <a:pt x="147942" y="80998"/>
                </a:lnTo>
                <a:lnTo>
                  <a:pt x="138111" y="79224"/>
                </a:lnTo>
                <a:lnTo>
                  <a:pt x="131004" y="75677"/>
                </a:lnTo>
                <a:lnTo>
                  <a:pt x="121172" y="72129"/>
                </a:lnTo>
                <a:lnTo>
                  <a:pt x="114184" y="70356"/>
                </a:lnTo>
                <a:lnTo>
                  <a:pt x="104234" y="66808"/>
                </a:lnTo>
                <a:lnTo>
                  <a:pt x="97246" y="65182"/>
                </a:lnTo>
                <a:lnTo>
                  <a:pt x="87296" y="61635"/>
                </a:lnTo>
                <a:lnTo>
                  <a:pt x="78886" y="58088"/>
                </a:lnTo>
                <a:lnTo>
                  <a:pt x="70476" y="56314"/>
                </a:lnTo>
                <a:lnTo>
                  <a:pt x="63369" y="52767"/>
                </a:lnTo>
                <a:lnTo>
                  <a:pt x="56381" y="50993"/>
                </a:lnTo>
                <a:lnTo>
                  <a:pt x="49274" y="47446"/>
                </a:lnTo>
                <a:lnTo>
                  <a:pt x="42286" y="45820"/>
                </a:lnTo>
                <a:lnTo>
                  <a:pt x="198756" y="45820"/>
                </a:lnTo>
                <a:lnTo>
                  <a:pt x="208587" y="44046"/>
                </a:lnTo>
                <a:lnTo>
                  <a:pt x="233935" y="44046"/>
                </a:lnTo>
                <a:lnTo>
                  <a:pt x="250874" y="40499"/>
                </a:lnTo>
                <a:lnTo>
                  <a:pt x="257980" y="40499"/>
                </a:lnTo>
                <a:lnTo>
                  <a:pt x="266390" y="38725"/>
                </a:lnTo>
                <a:lnTo>
                  <a:pt x="280486" y="35178"/>
                </a:lnTo>
                <a:lnTo>
                  <a:pt x="286171" y="33404"/>
                </a:lnTo>
                <a:lnTo>
                  <a:pt x="291738" y="33404"/>
                </a:lnTo>
                <a:lnTo>
                  <a:pt x="297424" y="31630"/>
                </a:lnTo>
                <a:lnTo>
                  <a:pt x="304412" y="28083"/>
                </a:lnTo>
                <a:lnTo>
                  <a:pt x="308676" y="26457"/>
                </a:lnTo>
                <a:lnTo>
                  <a:pt x="312941" y="26457"/>
                </a:lnTo>
                <a:lnTo>
                  <a:pt x="318508" y="22910"/>
                </a:lnTo>
                <a:lnTo>
                  <a:pt x="331300" y="17589"/>
                </a:lnTo>
                <a:lnTo>
                  <a:pt x="338289" y="14041"/>
                </a:lnTo>
                <a:lnTo>
                  <a:pt x="343974" y="10494"/>
                </a:lnTo>
                <a:lnTo>
                  <a:pt x="349541" y="7094"/>
                </a:lnTo>
                <a:lnTo>
                  <a:pt x="352384" y="5321"/>
                </a:lnTo>
                <a:lnTo>
                  <a:pt x="359491" y="1773"/>
                </a:lnTo>
                <a:lnTo>
                  <a:pt x="359491" y="0"/>
                </a:lnTo>
                <a:close/>
              </a:path>
              <a:path w="399415" h="186689">
                <a:moveTo>
                  <a:pt x="287593" y="110855"/>
                </a:moveTo>
                <a:lnTo>
                  <a:pt x="301688" y="110855"/>
                </a:lnTo>
                <a:lnTo>
                  <a:pt x="294581" y="112629"/>
                </a:lnTo>
                <a:lnTo>
                  <a:pt x="287593" y="110855"/>
                </a:lnTo>
                <a:close/>
              </a:path>
              <a:path w="399415" h="186689">
                <a:moveTo>
                  <a:pt x="0" y="29857"/>
                </a:moveTo>
                <a:lnTo>
                  <a:pt x="8409" y="29857"/>
                </a:lnTo>
                <a:lnTo>
                  <a:pt x="12673" y="31630"/>
                </a:lnTo>
                <a:lnTo>
                  <a:pt x="16819" y="31630"/>
                </a:lnTo>
                <a:lnTo>
                  <a:pt x="22505" y="33404"/>
                </a:lnTo>
                <a:lnTo>
                  <a:pt x="43589" y="33404"/>
                </a:lnTo>
                <a:lnTo>
                  <a:pt x="50695" y="35178"/>
                </a:lnTo>
                <a:lnTo>
                  <a:pt x="57802" y="35178"/>
                </a:lnTo>
                <a:lnTo>
                  <a:pt x="66212" y="36951"/>
                </a:lnTo>
                <a:lnTo>
                  <a:pt x="74622" y="36951"/>
                </a:lnTo>
                <a:lnTo>
                  <a:pt x="83150" y="40499"/>
                </a:lnTo>
                <a:lnTo>
                  <a:pt x="116908" y="40499"/>
                </a:lnTo>
                <a:lnTo>
                  <a:pt x="121172" y="42272"/>
                </a:lnTo>
                <a:lnTo>
                  <a:pt x="145099" y="42272"/>
                </a:lnTo>
                <a:lnTo>
                  <a:pt x="150784" y="44046"/>
                </a:lnTo>
                <a:lnTo>
                  <a:pt x="156470" y="44046"/>
                </a:lnTo>
                <a:lnTo>
                  <a:pt x="160616" y="45820"/>
                </a:lnTo>
                <a:lnTo>
                  <a:pt x="42286" y="45820"/>
                </a:lnTo>
                <a:lnTo>
                  <a:pt x="36600" y="42272"/>
                </a:lnTo>
                <a:lnTo>
                  <a:pt x="19662" y="36951"/>
                </a:lnTo>
                <a:lnTo>
                  <a:pt x="11252" y="33404"/>
                </a:lnTo>
                <a:lnTo>
                  <a:pt x="4145" y="31630"/>
                </a:lnTo>
                <a:lnTo>
                  <a:pt x="0" y="29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54864" y="2655936"/>
            <a:ext cx="1779270" cy="262255"/>
          </a:xfrm>
          <a:custGeom>
            <a:avLst/>
            <a:gdLst/>
            <a:ahLst/>
            <a:cxnLst/>
            <a:rect l="l" t="t" r="r" b="b"/>
            <a:pathLst>
              <a:path w="1779270" h="262255">
                <a:moveTo>
                  <a:pt x="360912" y="0"/>
                </a:moveTo>
                <a:lnTo>
                  <a:pt x="1779171" y="107307"/>
                </a:lnTo>
                <a:lnTo>
                  <a:pt x="1294204" y="262209"/>
                </a:lnTo>
                <a:lnTo>
                  <a:pt x="0" y="96813"/>
                </a:lnTo>
                <a:lnTo>
                  <a:pt x="36091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63301" y="169544"/>
            <a:ext cx="9156700" cy="631582"/>
          </a:xfrm>
          <a:prstGeom prst="rect">
            <a:avLst/>
          </a:prstGeom>
        </p:spPr>
        <p:txBody>
          <a:bodyPr vert="horz" wrap="square" lIns="0" tIns="1377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Free</a:t>
            </a:r>
            <a:r>
              <a:rPr sz="3200" spc="-85" dirty="0"/>
              <a:t> </a:t>
            </a:r>
            <a:r>
              <a:rPr sz="3200" dirty="0"/>
              <a:t>Goods</a:t>
            </a:r>
          </a:p>
        </p:txBody>
      </p:sp>
      <p:sp>
        <p:nvSpPr>
          <p:cNvPr id="20" name="object 20"/>
          <p:cNvSpPr/>
          <p:nvPr/>
        </p:nvSpPr>
        <p:spPr>
          <a:xfrm>
            <a:off x="766572" y="4195571"/>
            <a:ext cx="1362455" cy="16032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2193" y="4145857"/>
            <a:ext cx="818515" cy="621665"/>
          </a:xfrm>
          <a:custGeom>
            <a:avLst/>
            <a:gdLst/>
            <a:ahLst/>
            <a:cxnLst/>
            <a:rect l="l" t="t" r="r" b="b"/>
            <a:pathLst>
              <a:path w="818514" h="621664">
                <a:moveTo>
                  <a:pt x="818108" y="173297"/>
                </a:moveTo>
                <a:lnTo>
                  <a:pt x="176687" y="173297"/>
                </a:lnTo>
                <a:lnTo>
                  <a:pt x="203269" y="174083"/>
                </a:lnTo>
                <a:lnTo>
                  <a:pt x="229122" y="175655"/>
                </a:lnTo>
                <a:lnTo>
                  <a:pt x="280119" y="181271"/>
                </a:lnTo>
                <a:lnTo>
                  <a:pt x="330397" y="191828"/>
                </a:lnTo>
                <a:lnTo>
                  <a:pt x="402945" y="214290"/>
                </a:lnTo>
                <a:lnTo>
                  <a:pt x="449630" y="233720"/>
                </a:lnTo>
                <a:lnTo>
                  <a:pt x="494887" y="257081"/>
                </a:lnTo>
                <a:lnTo>
                  <a:pt x="538697" y="283699"/>
                </a:lnTo>
                <a:lnTo>
                  <a:pt x="579643" y="312676"/>
                </a:lnTo>
                <a:lnTo>
                  <a:pt x="638535" y="362654"/>
                </a:lnTo>
                <a:lnTo>
                  <a:pt x="674470" y="399717"/>
                </a:lnTo>
                <a:lnTo>
                  <a:pt x="708208" y="439139"/>
                </a:lnTo>
                <a:lnTo>
                  <a:pt x="754923" y="503651"/>
                </a:lnTo>
                <a:lnTo>
                  <a:pt x="768498" y="526214"/>
                </a:lnTo>
                <a:lnTo>
                  <a:pt x="782173" y="548777"/>
                </a:lnTo>
                <a:lnTo>
                  <a:pt x="795150" y="572958"/>
                </a:lnTo>
                <a:lnTo>
                  <a:pt x="806629" y="596330"/>
                </a:lnTo>
                <a:lnTo>
                  <a:pt x="818108" y="621308"/>
                </a:lnTo>
                <a:lnTo>
                  <a:pt x="818108" y="173297"/>
                </a:lnTo>
                <a:close/>
              </a:path>
              <a:path w="818514" h="621664">
                <a:moveTo>
                  <a:pt x="818108" y="0"/>
                </a:moveTo>
                <a:lnTo>
                  <a:pt x="227684" y="0"/>
                </a:lnTo>
                <a:lnTo>
                  <a:pt x="0" y="144994"/>
                </a:lnTo>
                <a:lnTo>
                  <a:pt x="0" y="198230"/>
                </a:lnTo>
                <a:lnTo>
                  <a:pt x="10770" y="194973"/>
                </a:lnTo>
                <a:lnTo>
                  <a:pt x="64642" y="182955"/>
                </a:lnTo>
                <a:lnTo>
                  <a:pt x="98400" y="178126"/>
                </a:lnTo>
                <a:lnTo>
                  <a:pt x="109170" y="177228"/>
                </a:lnTo>
                <a:lnTo>
                  <a:pt x="120669" y="175655"/>
                </a:lnTo>
                <a:lnTo>
                  <a:pt x="142929" y="174083"/>
                </a:lnTo>
                <a:lnTo>
                  <a:pt x="154428" y="174083"/>
                </a:lnTo>
                <a:lnTo>
                  <a:pt x="165198" y="173297"/>
                </a:lnTo>
                <a:lnTo>
                  <a:pt x="818108" y="173297"/>
                </a:lnTo>
                <a:lnTo>
                  <a:pt x="818108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64858" y="5476337"/>
            <a:ext cx="85725" cy="150495"/>
          </a:xfrm>
          <a:custGeom>
            <a:avLst/>
            <a:gdLst/>
            <a:ahLst/>
            <a:cxnLst/>
            <a:rect l="l" t="t" r="r" b="b"/>
            <a:pathLst>
              <a:path w="85725" h="150495">
                <a:moveTo>
                  <a:pt x="85444" y="0"/>
                </a:moveTo>
                <a:lnTo>
                  <a:pt x="76061" y="20148"/>
                </a:lnTo>
                <a:lnTo>
                  <a:pt x="66778" y="39488"/>
                </a:lnTo>
                <a:lnTo>
                  <a:pt x="56696" y="58828"/>
                </a:lnTo>
                <a:lnTo>
                  <a:pt x="45916" y="77360"/>
                </a:lnTo>
                <a:lnTo>
                  <a:pt x="35135" y="96711"/>
                </a:lnTo>
                <a:lnTo>
                  <a:pt x="12177" y="132168"/>
                </a:lnTo>
                <a:lnTo>
                  <a:pt x="0" y="149891"/>
                </a:lnTo>
                <a:lnTo>
                  <a:pt x="85444" y="149891"/>
                </a:lnTo>
                <a:lnTo>
                  <a:pt x="85444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6211" y="4319154"/>
            <a:ext cx="1124585" cy="1307465"/>
          </a:xfrm>
          <a:custGeom>
            <a:avLst/>
            <a:gdLst/>
            <a:ahLst/>
            <a:cxnLst/>
            <a:rect l="l" t="t" r="r" b="b"/>
            <a:pathLst>
              <a:path w="1124585" h="1307464">
                <a:moveTo>
                  <a:pt x="482669" y="0"/>
                </a:moveTo>
                <a:lnTo>
                  <a:pt x="471180" y="0"/>
                </a:lnTo>
                <a:lnTo>
                  <a:pt x="460410" y="786"/>
                </a:lnTo>
                <a:lnTo>
                  <a:pt x="448911" y="786"/>
                </a:lnTo>
                <a:lnTo>
                  <a:pt x="426652" y="2358"/>
                </a:lnTo>
                <a:lnTo>
                  <a:pt x="415153" y="3930"/>
                </a:lnTo>
                <a:lnTo>
                  <a:pt x="404382" y="4829"/>
                </a:lnTo>
                <a:lnTo>
                  <a:pt x="370624" y="9658"/>
                </a:lnTo>
                <a:lnTo>
                  <a:pt x="316752" y="21676"/>
                </a:lnTo>
                <a:lnTo>
                  <a:pt x="305982" y="24933"/>
                </a:lnTo>
                <a:lnTo>
                  <a:pt x="305982" y="219120"/>
                </a:lnTo>
                <a:lnTo>
                  <a:pt x="228403" y="219120"/>
                </a:lnTo>
                <a:lnTo>
                  <a:pt x="0" y="354534"/>
                </a:lnTo>
                <a:lnTo>
                  <a:pt x="0" y="1155576"/>
                </a:lnTo>
                <a:lnTo>
                  <a:pt x="221945" y="1307073"/>
                </a:lnTo>
                <a:lnTo>
                  <a:pt x="1038646" y="1307073"/>
                </a:lnTo>
                <a:lnTo>
                  <a:pt x="1050824" y="1289350"/>
                </a:lnTo>
                <a:lnTo>
                  <a:pt x="1073782" y="1253893"/>
                </a:lnTo>
                <a:lnTo>
                  <a:pt x="1084562" y="1234542"/>
                </a:lnTo>
                <a:lnTo>
                  <a:pt x="1095342" y="1216011"/>
                </a:lnTo>
                <a:lnTo>
                  <a:pt x="1105424" y="1196671"/>
                </a:lnTo>
                <a:lnTo>
                  <a:pt x="1114707" y="1177330"/>
                </a:lnTo>
                <a:lnTo>
                  <a:pt x="1124090" y="1157182"/>
                </a:lnTo>
                <a:lnTo>
                  <a:pt x="1124090" y="448011"/>
                </a:lnTo>
                <a:lnTo>
                  <a:pt x="1112611" y="423033"/>
                </a:lnTo>
                <a:lnTo>
                  <a:pt x="1101132" y="399661"/>
                </a:lnTo>
                <a:lnTo>
                  <a:pt x="1088155" y="375480"/>
                </a:lnTo>
                <a:lnTo>
                  <a:pt x="1074480" y="352917"/>
                </a:lnTo>
                <a:lnTo>
                  <a:pt x="1060905" y="330353"/>
                </a:lnTo>
                <a:lnTo>
                  <a:pt x="1030760" y="286844"/>
                </a:lnTo>
                <a:lnTo>
                  <a:pt x="997720" y="245738"/>
                </a:lnTo>
                <a:lnTo>
                  <a:pt x="944517" y="189357"/>
                </a:lnTo>
                <a:lnTo>
                  <a:pt x="905688" y="155439"/>
                </a:lnTo>
                <a:lnTo>
                  <a:pt x="865511" y="124890"/>
                </a:lnTo>
                <a:lnTo>
                  <a:pt x="823129" y="96700"/>
                </a:lnTo>
                <a:lnTo>
                  <a:pt x="778600" y="71654"/>
                </a:lnTo>
                <a:lnTo>
                  <a:pt x="708927" y="40993"/>
                </a:lnTo>
                <a:lnTo>
                  <a:pt x="660805" y="24933"/>
                </a:lnTo>
                <a:lnTo>
                  <a:pt x="611245" y="12803"/>
                </a:lnTo>
                <a:lnTo>
                  <a:pt x="560967" y="4829"/>
                </a:lnTo>
                <a:lnTo>
                  <a:pt x="509251" y="786"/>
                </a:lnTo>
                <a:lnTo>
                  <a:pt x="482669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3472" y="4183706"/>
            <a:ext cx="563245" cy="534670"/>
          </a:xfrm>
          <a:custGeom>
            <a:avLst/>
            <a:gdLst/>
            <a:ahLst/>
            <a:cxnLst/>
            <a:rect l="l" t="t" r="r" b="b"/>
            <a:pathLst>
              <a:path w="563244" h="534670">
                <a:moveTo>
                  <a:pt x="563073" y="0"/>
                </a:moveTo>
                <a:lnTo>
                  <a:pt x="0" y="0"/>
                </a:lnTo>
                <a:lnTo>
                  <a:pt x="0" y="137806"/>
                </a:lnTo>
                <a:lnTo>
                  <a:pt x="22269" y="140277"/>
                </a:lnTo>
                <a:lnTo>
                  <a:pt x="44538" y="143422"/>
                </a:lnTo>
                <a:lnTo>
                  <a:pt x="88348" y="151508"/>
                </a:lnTo>
                <a:lnTo>
                  <a:pt x="131440" y="162739"/>
                </a:lnTo>
                <a:lnTo>
                  <a:pt x="173104" y="177340"/>
                </a:lnTo>
                <a:lnTo>
                  <a:pt x="214049" y="194187"/>
                </a:lnTo>
                <a:lnTo>
                  <a:pt x="272942" y="224848"/>
                </a:lnTo>
                <a:lnTo>
                  <a:pt x="310294" y="248209"/>
                </a:lnTo>
                <a:lnTo>
                  <a:pt x="346927" y="274040"/>
                </a:lnTo>
                <a:lnTo>
                  <a:pt x="381404" y="302231"/>
                </a:lnTo>
                <a:lnTo>
                  <a:pt x="414444" y="331993"/>
                </a:lnTo>
                <a:lnTo>
                  <a:pt x="460460" y="381972"/>
                </a:lnTo>
                <a:lnTo>
                  <a:pt x="489108" y="417462"/>
                </a:lnTo>
                <a:lnTo>
                  <a:pt x="515759" y="454525"/>
                </a:lnTo>
                <a:lnTo>
                  <a:pt x="540813" y="493206"/>
                </a:lnTo>
                <a:lnTo>
                  <a:pt x="563073" y="534300"/>
                </a:lnTo>
                <a:lnTo>
                  <a:pt x="563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87816" y="5525495"/>
            <a:ext cx="38735" cy="66675"/>
          </a:xfrm>
          <a:custGeom>
            <a:avLst/>
            <a:gdLst/>
            <a:ahLst/>
            <a:cxnLst/>
            <a:rect l="l" t="t" r="r" b="b"/>
            <a:pathLst>
              <a:path w="38735" h="66675">
                <a:moveTo>
                  <a:pt x="38729" y="0"/>
                </a:moveTo>
                <a:lnTo>
                  <a:pt x="34437" y="8063"/>
                </a:lnTo>
                <a:lnTo>
                  <a:pt x="30145" y="16925"/>
                </a:lnTo>
                <a:lnTo>
                  <a:pt x="25154" y="24978"/>
                </a:lnTo>
                <a:lnTo>
                  <a:pt x="20861" y="33850"/>
                </a:lnTo>
                <a:lnTo>
                  <a:pt x="15771" y="41903"/>
                </a:lnTo>
                <a:lnTo>
                  <a:pt x="10780" y="49967"/>
                </a:lnTo>
                <a:lnTo>
                  <a:pt x="4990" y="58020"/>
                </a:lnTo>
                <a:lnTo>
                  <a:pt x="0" y="66084"/>
                </a:lnTo>
                <a:lnTo>
                  <a:pt x="38729" y="66084"/>
                </a:lnTo>
                <a:lnTo>
                  <a:pt x="38729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58208" y="4321513"/>
            <a:ext cx="868680" cy="1270635"/>
          </a:xfrm>
          <a:custGeom>
            <a:avLst/>
            <a:gdLst/>
            <a:ahLst/>
            <a:cxnLst/>
            <a:rect l="l" t="t" r="r" b="b"/>
            <a:pathLst>
              <a:path w="868680" h="1270635">
                <a:moveTo>
                  <a:pt x="305263" y="0"/>
                </a:moveTo>
                <a:lnTo>
                  <a:pt x="305263" y="257867"/>
                </a:lnTo>
                <a:lnTo>
                  <a:pt x="0" y="257867"/>
                </a:lnTo>
                <a:lnTo>
                  <a:pt x="0" y="1270066"/>
                </a:lnTo>
                <a:lnTo>
                  <a:pt x="829607" y="1270066"/>
                </a:lnTo>
                <a:lnTo>
                  <a:pt x="834598" y="1262002"/>
                </a:lnTo>
                <a:lnTo>
                  <a:pt x="840387" y="1253950"/>
                </a:lnTo>
                <a:lnTo>
                  <a:pt x="845378" y="1245886"/>
                </a:lnTo>
                <a:lnTo>
                  <a:pt x="850469" y="1237833"/>
                </a:lnTo>
                <a:lnTo>
                  <a:pt x="854761" y="1228960"/>
                </a:lnTo>
                <a:lnTo>
                  <a:pt x="859752" y="1220907"/>
                </a:lnTo>
                <a:lnTo>
                  <a:pt x="864044" y="1212046"/>
                </a:lnTo>
                <a:lnTo>
                  <a:pt x="868336" y="1203982"/>
                </a:lnTo>
                <a:lnTo>
                  <a:pt x="868336" y="396494"/>
                </a:lnTo>
                <a:lnTo>
                  <a:pt x="857656" y="375548"/>
                </a:lnTo>
                <a:lnTo>
                  <a:pt x="833899" y="336059"/>
                </a:lnTo>
                <a:lnTo>
                  <a:pt x="808046" y="298187"/>
                </a:lnTo>
                <a:lnTo>
                  <a:pt x="779997" y="261124"/>
                </a:lnTo>
                <a:lnTo>
                  <a:pt x="735479" y="210360"/>
                </a:lnTo>
                <a:lnTo>
                  <a:pt x="703137" y="178912"/>
                </a:lnTo>
                <a:lnTo>
                  <a:pt x="669399" y="149936"/>
                </a:lnTo>
                <a:lnTo>
                  <a:pt x="634233" y="123318"/>
                </a:lnTo>
                <a:lnTo>
                  <a:pt x="596881" y="98272"/>
                </a:lnTo>
                <a:lnTo>
                  <a:pt x="539416" y="66039"/>
                </a:lnTo>
                <a:lnTo>
                  <a:pt x="499199" y="47507"/>
                </a:lnTo>
                <a:lnTo>
                  <a:pt x="436703" y="24933"/>
                </a:lnTo>
                <a:lnTo>
                  <a:pt x="393612" y="13702"/>
                </a:lnTo>
                <a:lnTo>
                  <a:pt x="349802" y="5615"/>
                </a:lnTo>
                <a:lnTo>
                  <a:pt x="327532" y="2470"/>
                </a:lnTo>
                <a:lnTo>
                  <a:pt x="3052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26000" y="5474719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913"/>
                </a:lnTo>
              </a:path>
            </a:pathLst>
          </a:custGeom>
          <a:ln w="46687">
            <a:solidFill>
              <a:srgbClr val="FF9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83105" y="5474719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913"/>
                </a:lnTo>
              </a:path>
            </a:pathLst>
          </a:custGeom>
          <a:ln w="47405">
            <a:solidFill>
              <a:srgbClr val="FF9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43479" y="5471506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286"/>
                </a:moveTo>
                <a:lnTo>
                  <a:pt x="131440" y="94286"/>
                </a:lnTo>
                <a:lnTo>
                  <a:pt x="131440" y="0"/>
                </a:lnTo>
                <a:lnTo>
                  <a:pt x="0" y="0"/>
                </a:lnTo>
                <a:lnTo>
                  <a:pt x="0" y="94286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33863" y="5471506"/>
            <a:ext cx="131445" cy="94615"/>
          </a:xfrm>
          <a:custGeom>
            <a:avLst/>
            <a:gdLst/>
            <a:ahLst/>
            <a:cxnLst/>
            <a:rect l="l" t="t" r="r" b="b"/>
            <a:pathLst>
              <a:path w="131444" h="94614">
                <a:moveTo>
                  <a:pt x="0" y="94286"/>
                </a:moveTo>
                <a:lnTo>
                  <a:pt x="131440" y="94286"/>
                </a:lnTo>
                <a:lnTo>
                  <a:pt x="131440" y="0"/>
                </a:lnTo>
                <a:lnTo>
                  <a:pt x="0" y="0"/>
                </a:lnTo>
                <a:lnTo>
                  <a:pt x="0" y="94286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84264" y="5482780"/>
            <a:ext cx="0" cy="67945"/>
          </a:xfrm>
          <a:custGeom>
            <a:avLst/>
            <a:gdLst/>
            <a:ahLst/>
            <a:cxnLst/>
            <a:rect l="l" t="t" r="r" b="b"/>
            <a:pathLst>
              <a:path h="67945">
                <a:moveTo>
                  <a:pt x="0" y="0"/>
                </a:moveTo>
                <a:lnTo>
                  <a:pt x="0" y="67693"/>
                </a:lnTo>
              </a:path>
            </a:pathLst>
          </a:custGeom>
          <a:ln w="50997">
            <a:solidFill>
              <a:srgbClr val="FF9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4821" y="5482780"/>
            <a:ext cx="0" cy="67945"/>
          </a:xfrm>
          <a:custGeom>
            <a:avLst/>
            <a:gdLst/>
            <a:ahLst/>
            <a:cxnLst/>
            <a:rect l="l" t="t" r="r" b="b"/>
            <a:pathLst>
              <a:path h="67945">
                <a:moveTo>
                  <a:pt x="0" y="0"/>
                </a:moveTo>
                <a:lnTo>
                  <a:pt x="0" y="67693"/>
                </a:lnTo>
              </a:path>
            </a:pathLst>
          </a:custGeom>
          <a:ln w="49560">
            <a:solidFill>
              <a:srgbClr val="FF9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16828" y="4232069"/>
            <a:ext cx="97790" cy="71755"/>
          </a:xfrm>
          <a:custGeom>
            <a:avLst/>
            <a:gdLst/>
            <a:ahLst/>
            <a:cxnLst/>
            <a:rect l="l" t="t" r="r" b="b"/>
            <a:pathLst>
              <a:path w="97789" h="71754">
                <a:moveTo>
                  <a:pt x="0" y="71742"/>
                </a:moveTo>
                <a:lnTo>
                  <a:pt x="97683" y="71742"/>
                </a:lnTo>
                <a:lnTo>
                  <a:pt x="97683" y="0"/>
                </a:lnTo>
                <a:lnTo>
                  <a:pt x="0" y="0"/>
                </a:lnTo>
                <a:lnTo>
                  <a:pt x="0" y="71742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65341" y="4250607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0"/>
                </a:moveTo>
                <a:lnTo>
                  <a:pt x="0" y="61246"/>
                </a:lnTo>
              </a:path>
            </a:pathLst>
          </a:custGeom>
          <a:ln w="624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55809" y="4303811"/>
            <a:ext cx="215900" cy="71755"/>
          </a:xfrm>
          <a:custGeom>
            <a:avLst/>
            <a:gdLst/>
            <a:ahLst/>
            <a:cxnLst/>
            <a:rect l="l" t="t" r="r" b="b"/>
            <a:pathLst>
              <a:path w="215900" h="71754">
                <a:moveTo>
                  <a:pt x="0" y="71723"/>
                </a:moveTo>
                <a:lnTo>
                  <a:pt x="215477" y="71723"/>
                </a:lnTo>
                <a:lnTo>
                  <a:pt x="215477" y="0"/>
                </a:lnTo>
                <a:lnTo>
                  <a:pt x="0" y="0"/>
                </a:lnTo>
                <a:lnTo>
                  <a:pt x="0" y="71723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76641" y="4323085"/>
            <a:ext cx="173990" cy="34290"/>
          </a:xfrm>
          <a:custGeom>
            <a:avLst/>
            <a:gdLst/>
            <a:ahLst/>
            <a:cxnLst/>
            <a:rect l="l" t="t" r="r" b="b"/>
            <a:pathLst>
              <a:path w="173989" h="34289">
                <a:moveTo>
                  <a:pt x="173843" y="0"/>
                </a:moveTo>
                <a:lnTo>
                  <a:pt x="0" y="33918"/>
                </a:lnTo>
                <a:lnTo>
                  <a:pt x="173843" y="33918"/>
                </a:lnTo>
                <a:lnTo>
                  <a:pt x="173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66753" y="4240164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4946"/>
                </a:lnTo>
              </a:path>
            </a:pathLst>
          </a:custGeom>
          <a:ln w="12210">
            <a:solidFill>
              <a:srgbClr val="FF9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59726" y="4232069"/>
            <a:ext cx="97155" cy="98425"/>
          </a:xfrm>
          <a:custGeom>
            <a:avLst/>
            <a:gdLst/>
            <a:ahLst/>
            <a:cxnLst/>
            <a:rect l="l" t="t" r="r" b="b"/>
            <a:pathLst>
              <a:path w="97155" h="98425">
                <a:moveTo>
                  <a:pt x="0" y="98316"/>
                </a:moveTo>
                <a:lnTo>
                  <a:pt x="96966" y="98316"/>
                </a:lnTo>
                <a:lnTo>
                  <a:pt x="96966" y="0"/>
                </a:lnTo>
                <a:lnTo>
                  <a:pt x="0" y="0"/>
                </a:lnTo>
                <a:lnTo>
                  <a:pt x="0" y="98316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76965" y="4250607"/>
            <a:ext cx="62865" cy="61594"/>
          </a:xfrm>
          <a:custGeom>
            <a:avLst/>
            <a:gdLst/>
            <a:ahLst/>
            <a:cxnLst/>
            <a:rect l="l" t="t" r="r" b="b"/>
            <a:pathLst>
              <a:path w="62865" h="61595">
                <a:moveTo>
                  <a:pt x="0" y="61246"/>
                </a:moveTo>
                <a:lnTo>
                  <a:pt x="62489" y="61246"/>
                </a:lnTo>
                <a:lnTo>
                  <a:pt x="62489" y="0"/>
                </a:lnTo>
                <a:lnTo>
                  <a:pt x="0" y="0"/>
                </a:lnTo>
                <a:lnTo>
                  <a:pt x="0" y="612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02818" y="4240164"/>
            <a:ext cx="13335" cy="75565"/>
          </a:xfrm>
          <a:custGeom>
            <a:avLst/>
            <a:gdLst/>
            <a:ahLst/>
            <a:cxnLst/>
            <a:rect l="l" t="t" r="r" b="b"/>
            <a:pathLst>
              <a:path w="13334" h="75564">
                <a:moveTo>
                  <a:pt x="0" y="74946"/>
                </a:moveTo>
                <a:lnTo>
                  <a:pt x="12928" y="74946"/>
                </a:lnTo>
                <a:lnTo>
                  <a:pt x="12928" y="0"/>
                </a:lnTo>
                <a:lnTo>
                  <a:pt x="0" y="0"/>
                </a:lnTo>
                <a:lnTo>
                  <a:pt x="0" y="74946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16828" y="4639839"/>
            <a:ext cx="97790" cy="71755"/>
          </a:xfrm>
          <a:custGeom>
            <a:avLst/>
            <a:gdLst/>
            <a:ahLst/>
            <a:cxnLst/>
            <a:rect l="l" t="t" r="r" b="b"/>
            <a:pathLst>
              <a:path w="97789" h="71754">
                <a:moveTo>
                  <a:pt x="0" y="71720"/>
                </a:moveTo>
                <a:lnTo>
                  <a:pt x="97683" y="71720"/>
                </a:lnTo>
                <a:lnTo>
                  <a:pt x="97683" y="0"/>
                </a:lnTo>
                <a:lnTo>
                  <a:pt x="0" y="0"/>
                </a:lnTo>
                <a:lnTo>
                  <a:pt x="0" y="7172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5341" y="4658377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0"/>
                </a:moveTo>
                <a:lnTo>
                  <a:pt x="0" y="61246"/>
                </a:lnTo>
              </a:path>
            </a:pathLst>
          </a:custGeom>
          <a:ln w="624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55809" y="4711559"/>
            <a:ext cx="215900" cy="71755"/>
          </a:xfrm>
          <a:custGeom>
            <a:avLst/>
            <a:gdLst/>
            <a:ahLst/>
            <a:cxnLst/>
            <a:rect l="l" t="t" r="r" b="b"/>
            <a:pathLst>
              <a:path w="215900" h="71754">
                <a:moveTo>
                  <a:pt x="0" y="71723"/>
                </a:moveTo>
                <a:lnTo>
                  <a:pt x="215477" y="71723"/>
                </a:lnTo>
                <a:lnTo>
                  <a:pt x="215477" y="0"/>
                </a:lnTo>
                <a:lnTo>
                  <a:pt x="0" y="0"/>
                </a:lnTo>
                <a:lnTo>
                  <a:pt x="0" y="71723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76641" y="4730900"/>
            <a:ext cx="173990" cy="33655"/>
          </a:xfrm>
          <a:custGeom>
            <a:avLst/>
            <a:gdLst/>
            <a:ahLst/>
            <a:cxnLst/>
            <a:rect l="l" t="t" r="r" b="b"/>
            <a:pathLst>
              <a:path w="173989" h="33654">
                <a:moveTo>
                  <a:pt x="173843" y="0"/>
                </a:moveTo>
                <a:lnTo>
                  <a:pt x="0" y="33042"/>
                </a:lnTo>
                <a:lnTo>
                  <a:pt x="173843" y="33042"/>
                </a:lnTo>
                <a:lnTo>
                  <a:pt x="173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66753" y="4647096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5752"/>
                </a:lnTo>
              </a:path>
            </a:pathLst>
          </a:custGeom>
          <a:ln w="12210">
            <a:solidFill>
              <a:srgbClr val="FF9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59726" y="4639839"/>
            <a:ext cx="97155" cy="71755"/>
          </a:xfrm>
          <a:custGeom>
            <a:avLst/>
            <a:gdLst/>
            <a:ahLst/>
            <a:cxnLst/>
            <a:rect l="l" t="t" r="r" b="b"/>
            <a:pathLst>
              <a:path w="97155" h="71754">
                <a:moveTo>
                  <a:pt x="0" y="71720"/>
                </a:moveTo>
                <a:lnTo>
                  <a:pt x="96966" y="71720"/>
                </a:lnTo>
                <a:lnTo>
                  <a:pt x="96966" y="0"/>
                </a:lnTo>
                <a:lnTo>
                  <a:pt x="0" y="0"/>
                </a:lnTo>
                <a:lnTo>
                  <a:pt x="0" y="7172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76965" y="4658377"/>
            <a:ext cx="62865" cy="61594"/>
          </a:xfrm>
          <a:custGeom>
            <a:avLst/>
            <a:gdLst/>
            <a:ahLst/>
            <a:cxnLst/>
            <a:rect l="l" t="t" r="r" b="b"/>
            <a:pathLst>
              <a:path w="62865" h="61595">
                <a:moveTo>
                  <a:pt x="0" y="61246"/>
                </a:moveTo>
                <a:lnTo>
                  <a:pt x="62489" y="61246"/>
                </a:lnTo>
                <a:lnTo>
                  <a:pt x="62489" y="0"/>
                </a:lnTo>
                <a:lnTo>
                  <a:pt x="0" y="0"/>
                </a:lnTo>
                <a:lnTo>
                  <a:pt x="0" y="612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02818" y="4647096"/>
            <a:ext cx="13335" cy="76200"/>
          </a:xfrm>
          <a:custGeom>
            <a:avLst/>
            <a:gdLst/>
            <a:ahLst/>
            <a:cxnLst/>
            <a:rect l="l" t="t" r="r" b="b"/>
            <a:pathLst>
              <a:path w="13334" h="76200">
                <a:moveTo>
                  <a:pt x="0" y="75752"/>
                </a:moveTo>
                <a:lnTo>
                  <a:pt x="12928" y="75752"/>
                </a:lnTo>
                <a:lnTo>
                  <a:pt x="12928" y="0"/>
                </a:lnTo>
                <a:lnTo>
                  <a:pt x="0" y="0"/>
                </a:lnTo>
                <a:lnTo>
                  <a:pt x="0" y="75752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97230" y="4711559"/>
            <a:ext cx="215900" cy="71755"/>
          </a:xfrm>
          <a:custGeom>
            <a:avLst/>
            <a:gdLst/>
            <a:ahLst/>
            <a:cxnLst/>
            <a:rect l="l" t="t" r="r" b="b"/>
            <a:pathLst>
              <a:path w="215900" h="71754">
                <a:moveTo>
                  <a:pt x="0" y="71723"/>
                </a:moveTo>
                <a:lnTo>
                  <a:pt x="215477" y="71723"/>
                </a:lnTo>
                <a:lnTo>
                  <a:pt x="215477" y="0"/>
                </a:lnTo>
                <a:lnTo>
                  <a:pt x="0" y="0"/>
                </a:lnTo>
                <a:lnTo>
                  <a:pt x="0" y="71723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4469" y="4730900"/>
            <a:ext cx="173990" cy="33655"/>
          </a:xfrm>
          <a:custGeom>
            <a:avLst/>
            <a:gdLst/>
            <a:ahLst/>
            <a:cxnLst/>
            <a:rect l="l" t="t" r="r" b="b"/>
            <a:pathLst>
              <a:path w="173990" h="33654">
                <a:moveTo>
                  <a:pt x="173823" y="0"/>
                </a:moveTo>
                <a:lnTo>
                  <a:pt x="0" y="33042"/>
                </a:lnTo>
                <a:lnTo>
                  <a:pt x="173823" y="33042"/>
                </a:lnTo>
                <a:lnTo>
                  <a:pt x="1738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16828" y="4843730"/>
            <a:ext cx="97790" cy="71755"/>
          </a:xfrm>
          <a:custGeom>
            <a:avLst/>
            <a:gdLst/>
            <a:ahLst/>
            <a:cxnLst/>
            <a:rect l="l" t="t" r="r" b="b"/>
            <a:pathLst>
              <a:path w="97789" h="71754">
                <a:moveTo>
                  <a:pt x="0" y="71720"/>
                </a:moveTo>
                <a:lnTo>
                  <a:pt x="97683" y="71720"/>
                </a:lnTo>
                <a:lnTo>
                  <a:pt x="97683" y="0"/>
                </a:lnTo>
                <a:lnTo>
                  <a:pt x="0" y="0"/>
                </a:lnTo>
                <a:lnTo>
                  <a:pt x="0" y="7172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65341" y="4862257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0"/>
                </a:moveTo>
                <a:lnTo>
                  <a:pt x="0" y="61246"/>
                </a:lnTo>
              </a:path>
            </a:pathLst>
          </a:custGeom>
          <a:ln w="624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55809" y="4915450"/>
            <a:ext cx="215900" cy="71755"/>
          </a:xfrm>
          <a:custGeom>
            <a:avLst/>
            <a:gdLst/>
            <a:ahLst/>
            <a:cxnLst/>
            <a:rect l="l" t="t" r="r" b="b"/>
            <a:pathLst>
              <a:path w="215900" h="71754">
                <a:moveTo>
                  <a:pt x="0" y="71723"/>
                </a:moveTo>
                <a:lnTo>
                  <a:pt x="215477" y="71723"/>
                </a:lnTo>
                <a:lnTo>
                  <a:pt x="215477" y="0"/>
                </a:lnTo>
                <a:lnTo>
                  <a:pt x="0" y="0"/>
                </a:lnTo>
                <a:lnTo>
                  <a:pt x="0" y="71723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76641" y="4933983"/>
            <a:ext cx="173990" cy="34290"/>
          </a:xfrm>
          <a:custGeom>
            <a:avLst/>
            <a:gdLst/>
            <a:ahLst/>
            <a:cxnLst/>
            <a:rect l="l" t="t" r="r" b="b"/>
            <a:pathLst>
              <a:path w="173989" h="34289">
                <a:moveTo>
                  <a:pt x="173843" y="0"/>
                </a:moveTo>
                <a:lnTo>
                  <a:pt x="0" y="33850"/>
                </a:lnTo>
                <a:lnTo>
                  <a:pt x="173843" y="33850"/>
                </a:lnTo>
                <a:lnTo>
                  <a:pt x="173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66753" y="4850975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5752"/>
                </a:lnTo>
              </a:path>
            </a:pathLst>
          </a:custGeom>
          <a:ln w="12210">
            <a:solidFill>
              <a:srgbClr val="FF9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59726" y="4843730"/>
            <a:ext cx="97155" cy="71755"/>
          </a:xfrm>
          <a:custGeom>
            <a:avLst/>
            <a:gdLst/>
            <a:ahLst/>
            <a:cxnLst/>
            <a:rect l="l" t="t" r="r" b="b"/>
            <a:pathLst>
              <a:path w="97155" h="71754">
                <a:moveTo>
                  <a:pt x="0" y="71720"/>
                </a:moveTo>
                <a:lnTo>
                  <a:pt x="96966" y="71720"/>
                </a:lnTo>
                <a:lnTo>
                  <a:pt x="96966" y="0"/>
                </a:lnTo>
                <a:lnTo>
                  <a:pt x="0" y="0"/>
                </a:lnTo>
                <a:lnTo>
                  <a:pt x="0" y="7172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76965" y="4862257"/>
            <a:ext cx="62865" cy="61594"/>
          </a:xfrm>
          <a:custGeom>
            <a:avLst/>
            <a:gdLst/>
            <a:ahLst/>
            <a:cxnLst/>
            <a:rect l="l" t="t" r="r" b="b"/>
            <a:pathLst>
              <a:path w="62865" h="61595">
                <a:moveTo>
                  <a:pt x="0" y="61246"/>
                </a:moveTo>
                <a:lnTo>
                  <a:pt x="62489" y="61246"/>
                </a:lnTo>
                <a:lnTo>
                  <a:pt x="62489" y="0"/>
                </a:lnTo>
                <a:lnTo>
                  <a:pt x="0" y="0"/>
                </a:lnTo>
                <a:lnTo>
                  <a:pt x="0" y="612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02818" y="4850975"/>
            <a:ext cx="13335" cy="76200"/>
          </a:xfrm>
          <a:custGeom>
            <a:avLst/>
            <a:gdLst/>
            <a:ahLst/>
            <a:cxnLst/>
            <a:rect l="l" t="t" r="r" b="b"/>
            <a:pathLst>
              <a:path w="13334" h="76200">
                <a:moveTo>
                  <a:pt x="0" y="75752"/>
                </a:moveTo>
                <a:lnTo>
                  <a:pt x="12928" y="75752"/>
                </a:lnTo>
                <a:lnTo>
                  <a:pt x="12928" y="0"/>
                </a:lnTo>
                <a:lnTo>
                  <a:pt x="0" y="0"/>
                </a:lnTo>
                <a:lnTo>
                  <a:pt x="0" y="75752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97230" y="4915450"/>
            <a:ext cx="215900" cy="71755"/>
          </a:xfrm>
          <a:custGeom>
            <a:avLst/>
            <a:gdLst/>
            <a:ahLst/>
            <a:cxnLst/>
            <a:rect l="l" t="t" r="r" b="b"/>
            <a:pathLst>
              <a:path w="215900" h="71754">
                <a:moveTo>
                  <a:pt x="0" y="71723"/>
                </a:moveTo>
                <a:lnTo>
                  <a:pt x="215477" y="71723"/>
                </a:lnTo>
                <a:lnTo>
                  <a:pt x="215477" y="0"/>
                </a:lnTo>
                <a:lnTo>
                  <a:pt x="0" y="0"/>
                </a:lnTo>
                <a:lnTo>
                  <a:pt x="0" y="71723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14469" y="4933983"/>
            <a:ext cx="173990" cy="34290"/>
          </a:xfrm>
          <a:custGeom>
            <a:avLst/>
            <a:gdLst/>
            <a:ahLst/>
            <a:cxnLst/>
            <a:rect l="l" t="t" r="r" b="b"/>
            <a:pathLst>
              <a:path w="173990" h="34289">
                <a:moveTo>
                  <a:pt x="173823" y="0"/>
                </a:moveTo>
                <a:lnTo>
                  <a:pt x="0" y="33850"/>
                </a:lnTo>
                <a:lnTo>
                  <a:pt x="173823" y="33850"/>
                </a:lnTo>
                <a:lnTo>
                  <a:pt x="1738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16828" y="5047617"/>
            <a:ext cx="97790" cy="71755"/>
          </a:xfrm>
          <a:custGeom>
            <a:avLst/>
            <a:gdLst/>
            <a:ahLst/>
            <a:cxnLst/>
            <a:rect l="l" t="t" r="r" b="b"/>
            <a:pathLst>
              <a:path w="97789" h="71754">
                <a:moveTo>
                  <a:pt x="0" y="71721"/>
                </a:moveTo>
                <a:lnTo>
                  <a:pt x="97683" y="71721"/>
                </a:lnTo>
                <a:lnTo>
                  <a:pt x="97683" y="0"/>
                </a:lnTo>
                <a:lnTo>
                  <a:pt x="0" y="0"/>
                </a:lnTo>
                <a:lnTo>
                  <a:pt x="0" y="71721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65341" y="5066146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40"/>
                </a:lnTo>
              </a:path>
            </a:pathLst>
          </a:custGeom>
          <a:ln w="624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55809" y="5119339"/>
            <a:ext cx="215900" cy="71120"/>
          </a:xfrm>
          <a:custGeom>
            <a:avLst/>
            <a:gdLst/>
            <a:ahLst/>
            <a:cxnLst/>
            <a:rect l="l" t="t" r="r" b="b"/>
            <a:pathLst>
              <a:path w="215900" h="71120">
                <a:moveTo>
                  <a:pt x="0" y="70917"/>
                </a:moveTo>
                <a:lnTo>
                  <a:pt x="215477" y="70917"/>
                </a:lnTo>
                <a:lnTo>
                  <a:pt x="215477" y="0"/>
                </a:lnTo>
                <a:lnTo>
                  <a:pt x="0" y="0"/>
                </a:lnTo>
                <a:lnTo>
                  <a:pt x="0" y="70917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76641" y="5137065"/>
            <a:ext cx="173990" cy="34290"/>
          </a:xfrm>
          <a:custGeom>
            <a:avLst/>
            <a:gdLst/>
            <a:ahLst/>
            <a:cxnLst/>
            <a:rect l="l" t="t" r="r" b="b"/>
            <a:pathLst>
              <a:path w="173989" h="34289">
                <a:moveTo>
                  <a:pt x="173843" y="0"/>
                </a:moveTo>
                <a:lnTo>
                  <a:pt x="0" y="33850"/>
                </a:lnTo>
                <a:lnTo>
                  <a:pt x="173843" y="33850"/>
                </a:lnTo>
                <a:lnTo>
                  <a:pt x="173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66753" y="5054863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4946"/>
                </a:lnTo>
              </a:path>
            </a:pathLst>
          </a:custGeom>
          <a:ln w="12210">
            <a:solidFill>
              <a:srgbClr val="FF9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59726" y="5047617"/>
            <a:ext cx="97155" cy="71755"/>
          </a:xfrm>
          <a:custGeom>
            <a:avLst/>
            <a:gdLst/>
            <a:ahLst/>
            <a:cxnLst/>
            <a:rect l="l" t="t" r="r" b="b"/>
            <a:pathLst>
              <a:path w="97155" h="71754">
                <a:moveTo>
                  <a:pt x="0" y="71721"/>
                </a:moveTo>
                <a:lnTo>
                  <a:pt x="96966" y="71721"/>
                </a:lnTo>
                <a:lnTo>
                  <a:pt x="96966" y="0"/>
                </a:lnTo>
                <a:lnTo>
                  <a:pt x="0" y="0"/>
                </a:lnTo>
                <a:lnTo>
                  <a:pt x="0" y="71721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76965" y="5066146"/>
            <a:ext cx="62865" cy="60960"/>
          </a:xfrm>
          <a:custGeom>
            <a:avLst/>
            <a:gdLst/>
            <a:ahLst/>
            <a:cxnLst/>
            <a:rect l="l" t="t" r="r" b="b"/>
            <a:pathLst>
              <a:path w="62865" h="60960">
                <a:moveTo>
                  <a:pt x="0" y="60440"/>
                </a:moveTo>
                <a:lnTo>
                  <a:pt x="62489" y="60440"/>
                </a:lnTo>
                <a:lnTo>
                  <a:pt x="62489" y="0"/>
                </a:lnTo>
                <a:lnTo>
                  <a:pt x="0" y="0"/>
                </a:lnTo>
                <a:lnTo>
                  <a:pt x="0" y="60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02818" y="5054863"/>
            <a:ext cx="13335" cy="75565"/>
          </a:xfrm>
          <a:custGeom>
            <a:avLst/>
            <a:gdLst/>
            <a:ahLst/>
            <a:cxnLst/>
            <a:rect l="l" t="t" r="r" b="b"/>
            <a:pathLst>
              <a:path w="13334" h="75564">
                <a:moveTo>
                  <a:pt x="0" y="74946"/>
                </a:moveTo>
                <a:lnTo>
                  <a:pt x="12928" y="74946"/>
                </a:lnTo>
                <a:lnTo>
                  <a:pt x="12928" y="0"/>
                </a:lnTo>
                <a:lnTo>
                  <a:pt x="0" y="0"/>
                </a:lnTo>
                <a:lnTo>
                  <a:pt x="0" y="74946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97230" y="5119339"/>
            <a:ext cx="215900" cy="71120"/>
          </a:xfrm>
          <a:custGeom>
            <a:avLst/>
            <a:gdLst/>
            <a:ahLst/>
            <a:cxnLst/>
            <a:rect l="l" t="t" r="r" b="b"/>
            <a:pathLst>
              <a:path w="215900" h="71120">
                <a:moveTo>
                  <a:pt x="0" y="70917"/>
                </a:moveTo>
                <a:lnTo>
                  <a:pt x="215477" y="70917"/>
                </a:lnTo>
                <a:lnTo>
                  <a:pt x="215477" y="0"/>
                </a:lnTo>
                <a:lnTo>
                  <a:pt x="0" y="0"/>
                </a:lnTo>
                <a:lnTo>
                  <a:pt x="0" y="70917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14469" y="5137065"/>
            <a:ext cx="173990" cy="34290"/>
          </a:xfrm>
          <a:custGeom>
            <a:avLst/>
            <a:gdLst/>
            <a:ahLst/>
            <a:cxnLst/>
            <a:rect l="l" t="t" r="r" b="b"/>
            <a:pathLst>
              <a:path w="173990" h="34289">
                <a:moveTo>
                  <a:pt x="173823" y="0"/>
                </a:moveTo>
                <a:lnTo>
                  <a:pt x="0" y="33850"/>
                </a:lnTo>
                <a:lnTo>
                  <a:pt x="173823" y="33850"/>
                </a:lnTo>
                <a:lnTo>
                  <a:pt x="1738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16828" y="5250688"/>
            <a:ext cx="97790" cy="71755"/>
          </a:xfrm>
          <a:custGeom>
            <a:avLst/>
            <a:gdLst/>
            <a:ahLst/>
            <a:cxnLst/>
            <a:rect l="l" t="t" r="r" b="b"/>
            <a:pathLst>
              <a:path w="97789" h="71754">
                <a:moveTo>
                  <a:pt x="0" y="71724"/>
                </a:moveTo>
                <a:lnTo>
                  <a:pt x="97683" y="71724"/>
                </a:lnTo>
                <a:lnTo>
                  <a:pt x="97683" y="0"/>
                </a:lnTo>
                <a:lnTo>
                  <a:pt x="0" y="0"/>
                </a:lnTo>
                <a:lnTo>
                  <a:pt x="0" y="71724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65341" y="5268425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52"/>
                </a:lnTo>
              </a:path>
            </a:pathLst>
          </a:custGeom>
          <a:ln w="624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55809" y="5322413"/>
            <a:ext cx="215900" cy="71755"/>
          </a:xfrm>
          <a:custGeom>
            <a:avLst/>
            <a:gdLst/>
            <a:ahLst/>
            <a:cxnLst/>
            <a:rect l="l" t="t" r="r" b="b"/>
            <a:pathLst>
              <a:path w="215900" h="71754">
                <a:moveTo>
                  <a:pt x="0" y="71722"/>
                </a:moveTo>
                <a:lnTo>
                  <a:pt x="215477" y="71722"/>
                </a:lnTo>
                <a:lnTo>
                  <a:pt x="215477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76641" y="5340956"/>
            <a:ext cx="173990" cy="34290"/>
          </a:xfrm>
          <a:custGeom>
            <a:avLst/>
            <a:gdLst/>
            <a:ahLst/>
            <a:cxnLst/>
            <a:rect l="l" t="t" r="r" b="b"/>
            <a:pathLst>
              <a:path w="173989" h="34289">
                <a:moveTo>
                  <a:pt x="173843" y="0"/>
                </a:moveTo>
                <a:lnTo>
                  <a:pt x="0" y="33839"/>
                </a:lnTo>
                <a:lnTo>
                  <a:pt x="173843" y="33839"/>
                </a:lnTo>
                <a:lnTo>
                  <a:pt x="1738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66753" y="5257948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5752"/>
                </a:lnTo>
              </a:path>
            </a:pathLst>
          </a:custGeom>
          <a:ln w="12210">
            <a:solidFill>
              <a:srgbClr val="FF9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92524" y="4639839"/>
            <a:ext cx="97155" cy="71755"/>
          </a:xfrm>
          <a:custGeom>
            <a:avLst/>
            <a:gdLst/>
            <a:ahLst/>
            <a:cxnLst/>
            <a:rect l="l" t="t" r="r" b="b"/>
            <a:pathLst>
              <a:path w="97155" h="71754">
                <a:moveTo>
                  <a:pt x="0" y="71720"/>
                </a:moveTo>
                <a:lnTo>
                  <a:pt x="96966" y="71720"/>
                </a:lnTo>
                <a:lnTo>
                  <a:pt x="96966" y="0"/>
                </a:lnTo>
                <a:lnTo>
                  <a:pt x="0" y="0"/>
                </a:lnTo>
                <a:lnTo>
                  <a:pt x="0" y="7172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41366" y="4658377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0"/>
                </a:moveTo>
                <a:lnTo>
                  <a:pt x="0" y="61246"/>
                </a:lnTo>
              </a:path>
            </a:pathLst>
          </a:custGeom>
          <a:ln w="617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32193" y="4711559"/>
            <a:ext cx="215265" cy="71755"/>
          </a:xfrm>
          <a:custGeom>
            <a:avLst/>
            <a:gdLst/>
            <a:ahLst/>
            <a:cxnLst/>
            <a:rect l="l" t="t" r="r" b="b"/>
            <a:pathLst>
              <a:path w="215265" h="71754">
                <a:moveTo>
                  <a:pt x="0" y="71723"/>
                </a:moveTo>
                <a:lnTo>
                  <a:pt x="214758" y="71723"/>
                </a:lnTo>
                <a:lnTo>
                  <a:pt x="214758" y="0"/>
                </a:lnTo>
                <a:lnTo>
                  <a:pt x="0" y="0"/>
                </a:lnTo>
                <a:lnTo>
                  <a:pt x="0" y="71723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53026" y="4730900"/>
            <a:ext cx="173355" cy="33655"/>
          </a:xfrm>
          <a:custGeom>
            <a:avLst/>
            <a:gdLst/>
            <a:ahLst/>
            <a:cxnLst/>
            <a:rect l="l" t="t" r="r" b="b"/>
            <a:pathLst>
              <a:path w="173355" h="33654">
                <a:moveTo>
                  <a:pt x="173094" y="0"/>
                </a:moveTo>
                <a:lnTo>
                  <a:pt x="0" y="33042"/>
                </a:lnTo>
                <a:lnTo>
                  <a:pt x="173094" y="33042"/>
                </a:lnTo>
                <a:lnTo>
                  <a:pt x="173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42808" y="4647096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5752"/>
                </a:lnTo>
              </a:path>
            </a:pathLst>
          </a:custGeom>
          <a:ln w="12928">
            <a:solidFill>
              <a:srgbClr val="FF9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92524" y="4843730"/>
            <a:ext cx="97155" cy="71755"/>
          </a:xfrm>
          <a:custGeom>
            <a:avLst/>
            <a:gdLst/>
            <a:ahLst/>
            <a:cxnLst/>
            <a:rect l="l" t="t" r="r" b="b"/>
            <a:pathLst>
              <a:path w="97155" h="71754">
                <a:moveTo>
                  <a:pt x="0" y="71720"/>
                </a:moveTo>
                <a:lnTo>
                  <a:pt x="96966" y="71720"/>
                </a:lnTo>
                <a:lnTo>
                  <a:pt x="96966" y="0"/>
                </a:lnTo>
                <a:lnTo>
                  <a:pt x="0" y="0"/>
                </a:lnTo>
                <a:lnTo>
                  <a:pt x="0" y="7172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41366" y="4862257"/>
            <a:ext cx="0" cy="61594"/>
          </a:xfrm>
          <a:custGeom>
            <a:avLst/>
            <a:gdLst/>
            <a:ahLst/>
            <a:cxnLst/>
            <a:rect l="l" t="t" r="r" b="b"/>
            <a:pathLst>
              <a:path h="61595">
                <a:moveTo>
                  <a:pt x="0" y="0"/>
                </a:moveTo>
                <a:lnTo>
                  <a:pt x="0" y="61246"/>
                </a:lnTo>
              </a:path>
            </a:pathLst>
          </a:custGeom>
          <a:ln w="617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32193" y="4915450"/>
            <a:ext cx="215265" cy="71755"/>
          </a:xfrm>
          <a:custGeom>
            <a:avLst/>
            <a:gdLst/>
            <a:ahLst/>
            <a:cxnLst/>
            <a:rect l="l" t="t" r="r" b="b"/>
            <a:pathLst>
              <a:path w="215265" h="71754">
                <a:moveTo>
                  <a:pt x="0" y="71723"/>
                </a:moveTo>
                <a:lnTo>
                  <a:pt x="214758" y="71723"/>
                </a:lnTo>
                <a:lnTo>
                  <a:pt x="214758" y="0"/>
                </a:lnTo>
                <a:lnTo>
                  <a:pt x="0" y="0"/>
                </a:lnTo>
                <a:lnTo>
                  <a:pt x="0" y="71723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53026" y="4933983"/>
            <a:ext cx="173355" cy="34290"/>
          </a:xfrm>
          <a:custGeom>
            <a:avLst/>
            <a:gdLst/>
            <a:ahLst/>
            <a:cxnLst/>
            <a:rect l="l" t="t" r="r" b="b"/>
            <a:pathLst>
              <a:path w="173355" h="34289">
                <a:moveTo>
                  <a:pt x="173094" y="0"/>
                </a:moveTo>
                <a:lnTo>
                  <a:pt x="0" y="33850"/>
                </a:lnTo>
                <a:lnTo>
                  <a:pt x="173094" y="33850"/>
                </a:lnTo>
                <a:lnTo>
                  <a:pt x="173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42808" y="4850975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5752"/>
                </a:lnTo>
              </a:path>
            </a:pathLst>
          </a:custGeom>
          <a:ln w="12928">
            <a:solidFill>
              <a:srgbClr val="FF9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92524" y="5047617"/>
            <a:ext cx="97155" cy="71755"/>
          </a:xfrm>
          <a:custGeom>
            <a:avLst/>
            <a:gdLst/>
            <a:ahLst/>
            <a:cxnLst/>
            <a:rect l="l" t="t" r="r" b="b"/>
            <a:pathLst>
              <a:path w="97155" h="71754">
                <a:moveTo>
                  <a:pt x="0" y="71721"/>
                </a:moveTo>
                <a:lnTo>
                  <a:pt x="96966" y="71721"/>
                </a:lnTo>
                <a:lnTo>
                  <a:pt x="96966" y="0"/>
                </a:lnTo>
                <a:lnTo>
                  <a:pt x="0" y="0"/>
                </a:lnTo>
                <a:lnTo>
                  <a:pt x="0" y="71721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41366" y="5066146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440"/>
                </a:lnTo>
              </a:path>
            </a:pathLst>
          </a:custGeom>
          <a:ln w="617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32193" y="5119339"/>
            <a:ext cx="215265" cy="71120"/>
          </a:xfrm>
          <a:custGeom>
            <a:avLst/>
            <a:gdLst/>
            <a:ahLst/>
            <a:cxnLst/>
            <a:rect l="l" t="t" r="r" b="b"/>
            <a:pathLst>
              <a:path w="215265" h="71120">
                <a:moveTo>
                  <a:pt x="0" y="70917"/>
                </a:moveTo>
                <a:lnTo>
                  <a:pt x="214758" y="70917"/>
                </a:lnTo>
                <a:lnTo>
                  <a:pt x="214758" y="0"/>
                </a:lnTo>
                <a:lnTo>
                  <a:pt x="0" y="0"/>
                </a:lnTo>
                <a:lnTo>
                  <a:pt x="0" y="70917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53026" y="5137065"/>
            <a:ext cx="173355" cy="34290"/>
          </a:xfrm>
          <a:custGeom>
            <a:avLst/>
            <a:gdLst/>
            <a:ahLst/>
            <a:cxnLst/>
            <a:rect l="l" t="t" r="r" b="b"/>
            <a:pathLst>
              <a:path w="173355" h="34289">
                <a:moveTo>
                  <a:pt x="173094" y="0"/>
                </a:moveTo>
                <a:lnTo>
                  <a:pt x="0" y="33850"/>
                </a:lnTo>
                <a:lnTo>
                  <a:pt x="173094" y="33850"/>
                </a:lnTo>
                <a:lnTo>
                  <a:pt x="173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242808" y="5054863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4946"/>
                </a:lnTo>
              </a:path>
            </a:pathLst>
          </a:custGeom>
          <a:ln w="12928">
            <a:solidFill>
              <a:srgbClr val="FF9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92524" y="5250688"/>
            <a:ext cx="97155" cy="71755"/>
          </a:xfrm>
          <a:custGeom>
            <a:avLst/>
            <a:gdLst/>
            <a:ahLst/>
            <a:cxnLst/>
            <a:rect l="l" t="t" r="r" b="b"/>
            <a:pathLst>
              <a:path w="97155" h="71754">
                <a:moveTo>
                  <a:pt x="0" y="71724"/>
                </a:moveTo>
                <a:lnTo>
                  <a:pt x="96966" y="71724"/>
                </a:lnTo>
                <a:lnTo>
                  <a:pt x="96966" y="0"/>
                </a:lnTo>
                <a:lnTo>
                  <a:pt x="0" y="0"/>
                </a:lnTo>
                <a:lnTo>
                  <a:pt x="0" y="71724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41366" y="5268425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0"/>
                </a:moveTo>
                <a:lnTo>
                  <a:pt x="0" y="62052"/>
                </a:lnTo>
              </a:path>
            </a:pathLst>
          </a:custGeom>
          <a:ln w="617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32193" y="5322413"/>
            <a:ext cx="215265" cy="71755"/>
          </a:xfrm>
          <a:custGeom>
            <a:avLst/>
            <a:gdLst/>
            <a:ahLst/>
            <a:cxnLst/>
            <a:rect l="l" t="t" r="r" b="b"/>
            <a:pathLst>
              <a:path w="215265" h="71754">
                <a:moveTo>
                  <a:pt x="0" y="71722"/>
                </a:moveTo>
                <a:lnTo>
                  <a:pt x="214758" y="71722"/>
                </a:lnTo>
                <a:lnTo>
                  <a:pt x="214758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53026" y="5340956"/>
            <a:ext cx="173355" cy="34290"/>
          </a:xfrm>
          <a:custGeom>
            <a:avLst/>
            <a:gdLst/>
            <a:ahLst/>
            <a:cxnLst/>
            <a:rect l="l" t="t" r="r" b="b"/>
            <a:pathLst>
              <a:path w="173355" h="34289">
                <a:moveTo>
                  <a:pt x="173094" y="0"/>
                </a:moveTo>
                <a:lnTo>
                  <a:pt x="0" y="33839"/>
                </a:lnTo>
                <a:lnTo>
                  <a:pt x="173094" y="33839"/>
                </a:lnTo>
                <a:lnTo>
                  <a:pt x="1730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42808" y="5257948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5752"/>
                </a:lnTo>
              </a:path>
            </a:pathLst>
          </a:custGeom>
          <a:ln w="12928">
            <a:solidFill>
              <a:srgbClr val="FF9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59726" y="5250688"/>
            <a:ext cx="97155" cy="71755"/>
          </a:xfrm>
          <a:custGeom>
            <a:avLst/>
            <a:gdLst/>
            <a:ahLst/>
            <a:cxnLst/>
            <a:rect l="l" t="t" r="r" b="b"/>
            <a:pathLst>
              <a:path w="97155" h="71754">
                <a:moveTo>
                  <a:pt x="0" y="71724"/>
                </a:moveTo>
                <a:lnTo>
                  <a:pt x="96966" y="71724"/>
                </a:lnTo>
                <a:lnTo>
                  <a:pt x="96966" y="0"/>
                </a:lnTo>
                <a:lnTo>
                  <a:pt x="0" y="0"/>
                </a:lnTo>
                <a:lnTo>
                  <a:pt x="0" y="71724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76965" y="5268425"/>
            <a:ext cx="62865" cy="62230"/>
          </a:xfrm>
          <a:custGeom>
            <a:avLst/>
            <a:gdLst/>
            <a:ahLst/>
            <a:cxnLst/>
            <a:rect l="l" t="t" r="r" b="b"/>
            <a:pathLst>
              <a:path w="62865" h="62229">
                <a:moveTo>
                  <a:pt x="0" y="62052"/>
                </a:moveTo>
                <a:lnTo>
                  <a:pt x="62489" y="62052"/>
                </a:lnTo>
                <a:lnTo>
                  <a:pt x="62489" y="0"/>
                </a:lnTo>
                <a:lnTo>
                  <a:pt x="0" y="0"/>
                </a:lnTo>
                <a:lnTo>
                  <a:pt x="0" y="62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02818" y="5257948"/>
            <a:ext cx="13335" cy="76200"/>
          </a:xfrm>
          <a:custGeom>
            <a:avLst/>
            <a:gdLst/>
            <a:ahLst/>
            <a:cxnLst/>
            <a:rect l="l" t="t" r="r" b="b"/>
            <a:pathLst>
              <a:path w="13334" h="76200">
                <a:moveTo>
                  <a:pt x="0" y="75752"/>
                </a:moveTo>
                <a:lnTo>
                  <a:pt x="12928" y="75752"/>
                </a:lnTo>
                <a:lnTo>
                  <a:pt x="12928" y="0"/>
                </a:lnTo>
                <a:lnTo>
                  <a:pt x="0" y="0"/>
                </a:lnTo>
                <a:lnTo>
                  <a:pt x="0" y="75752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7230" y="5322413"/>
            <a:ext cx="215900" cy="71755"/>
          </a:xfrm>
          <a:custGeom>
            <a:avLst/>
            <a:gdLst/>
            <a:ahLst/>
            <a:cxnLst/>
            <a:rect l="l" t="t" r="r" b="b"/>
            <a:pathLst>
              <a:path w="215900" h="71754">
                <a:moveTo>
                  <a:pt x="0" y="71722"/>
                </a:moveTo>
                <a:lnTo>
                  <a:pt x="215477" y="71722"/>
                </a:lnTo>
                <a:lnTo>
                  <a:pt x="215477" y="0"/>
                </a:lnTo>
                <a:lnTo>
                  <a:pt x="0" y="0"/>
                </a:lnTo>
                <a:lnTo>
                  <a:pt x="0" y="71722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14469" y="5340956"/>
            <a:ext cx="173990" cy="34290"/>
          </a:xfrm>
          <a:custGeom>
            <a:avLst/>
            <a:gdLst/>
            <a:ahLst/>
            <a:cxnLst/>
            <a:rect l="l" t="t" r="r" b="b"/>
            <a:pathLst>
              <a:path w="173990" h="34289">
                <a:moveTo>
                  <a:pt x="173823" y="0"/>
                </a:moveTo>
                <a:lnTo>
                  <a:pt x="0" y="33839"/>
                </a:lnTo>
                <a:lnTo>
                  <a:pt x="173823" y="33839"/>
                </a:lnTo>
                <a:lnTo>
                  <a:pt x="1738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16827" y="4435959"/>
            <a:ext cx="97790" cy="98425"/>
          </a:xfrm>
          <a:custGeom>
            <a:avLst/>
            <a:gdLst/>
            <a:ahLst/>
            <a:cxnLst/>
            <a:rect l="l" t="t" r="r" b="b"/>
            <a:pathLst>
              <a:path w="97789" h="98425">
                <a:moveTo>
                  <a:pt x="97721" y="0"/>
                </a:moveTo>
                <a:lnTo>
                  <a:pt x="0" y="0"/>
                </a:lnTo>
                <a:lnTo>
                  <a:pt x="0" y="26617"/>
                </a:lnTo>
                <a:lnTo>
                  <a:pt x="10081" y="34592"/>
                </a:lnTo>
                <a:lnTo>
                  <a:pt x="20861" y="43464"/>
                </a:lnTo>
                <a:lnTo>
                  <a:pt x="40925" y="61209"/>
                </a:lnTo>
                <a:lnTo>
                  <a:pt x="50308" y="70082"/>
                </a:lnTo>
                <a:lnTo>
                  <a:pt x="60389" y="78955"/>
                </a:lnTo>
                <a:lnTo>
                  <a:pt x="79055" y="98272"/>
                </a:lnTo>
                <a:lnTo>
                  <a:pt x="97721" y="98272"/>
                </a:lnTo>
                <a:lnTo>
                  <a:pt x="97721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716827" y="4462576"/>
            <a:ext cx="79375" cy="71755"/>
          </a:xfrm>
          <a:custGeom>
            <a:avLst/>
            <a:gdLst/>
            <a:ahLst/>
            <a:cxnLst/>
            <a:rect l="l" t="t" r="r" b="b"/>
            <a:pathLst>
              <a:path w="79375" h="71754">
                <a:moveTo>
                  <a:pt x="0" y="0"/>
                </a:moveTo>
                <a:lnTo>
                  <a:pt x="0" y="71654"/>
                </a:lnTo>
                <a:lnTo>
                  <a:pt x="79055" y="71654"/>
                </a:lnTo>
                <a:lnTo>
                  <a:pt x="60389" y="52337"/>
                </a:lnTo>
                <a:lnTo>
                  <a:pt x="50308" y="43464"/>
                </a:lnTo>
                <a:lnTo>
                  <a:pt x="40925" y="34592"/>
                </a:lnTo>
                <a:lnTo>
                  <a:pt x="20861" y="16846"/>
                </a:lnTo>
                <a:lnTo>
                  <a:pt x="10081" y="7974"/>
                </a:lnTo>
                <a:lnTo>
                  <a:pt x="0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97230" y="4303767"/>
            <a:ext cx="215900" cy="71755"/>
          </a:xfrm>
          <a:custGeom>
            <a:avLst/>
            <a:gdLst/>
            <a:ahLst/>
            <a:cxnLst/>
            <a:rect l="l" t="t" r="r" b="b"/>
            <a:pathLst>
              <a:path w="215900" h="71754">
                <a:moveTo>
                  <a:pt x="215487" y="0"/>
                </a:moveTo>
                <a:lnTo>
                  <a:pt x="0" y="0"/>
                </a:lnTo>
                <a:lnTo>
                  <a:pt x="0" y="21788"/>
                </a:lnTo>
                <a:lnTo>
                  <a:pt x="11499" y="23360"/>
                </a:lnTo>
                <a:lnTo>
                  <a:pt x="22988" y="25831"/>
                </a:lnTo>
                <a:lnTo>
                  <a:pt x="33758" y="27404"/>
                </a:lnTo>
                <a:lnTo>
                  <a:pt x="56746" y="32233"/>
                </a:lnTo>
                <a:lnTo>
                  <a:pt x="67516" y="35490"/>
                </a:lnTo>
                <a:lnTo>
                  <a:pt x="79015" y="37849"/>
                </a:lnTo>
                <a:lnTo>
                  <a:pt x="111337" y="47620"/>
                </a:lnTo>
                <a:lnTo>
                  <a:pt x="122107" y="51551"/>
                </a:lnTo>
                <a:lnTo>
                  <a:pt x="132877" y="54808"/>
                </a:lnTo>
                <a:lnTo>
                  <a:pt x="165198" y="66937"/>
                </a:lnTo>
                <a:lnTo>
                  <a:pt x="175260" y="71767"/>
                </a:lnTo>
                <a:lnTo>
                  <a:pt x="215487" y="71767"/>
                </a:lnTo>
                <a:lnTo>
                  <a:pt x="215487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97230" y="4325556"/>
            <a:ext cx="175260" cy="50165"/>
          </a:xfrm>
          <a:custGeom>
            <a:avLst/>
            <a:gdLst/>
            <a:ahLst/>
            <a:cxnLst/>
            <a:rect l="l" t="t" r="r" b="b"/>
            <a:pathLst>
              <a:path w="175259" h="50164">
                <a:moveTo>
                  <a:pt x="0" y="0"/>
                </a:moveTo>
                <a:lnTo>
                  <a:pt x="0" y="49978"/>
                </a:lnTo>
                <a:lnTo>
                  <a:pt x="175260" y="49978"/>
                </a:lnTo>
                <a:lnTo>
                  <a:pt x="165198" y="45149"/>
                </a:lnTo>
                <a:lnTo>
                  <a:pt x="132877" y="33019"/>
                </a:lnTo>
                <a:lnTo>
                  <a:pt x="122107" y="29762"/>
                </a:lnTo>
                <a:lnTo>
                  <a:pt x="111337" y="25831"/>
                </a:lnTo>
                <a:lnTo>
                  <a:pt x="79015" y="16060"/>
                </a:lnTo>
                <a:lnTo>
                  <a:pt x="67516" y="13702"/>
                </a:lnTo>
                <a:lnTo>
                  <a:pt x="56746" y="10444"/>
                </a:lnTo>
                <a:lnTo>
                  <a:pt x="33758" y="5615"/>
                </a:lnTo>
                <a:lnTo>
                  <a:pt x="22988" y="4043"/>
                </a:lnTo>
                <a:lnTo>
                  <a:pt x="11499" y="1572"/>
                </a:lnTo>
                <a:lnTo>
                  <a:pt x="0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34096" y="4454490"/>
            <a:ext cx="62865" cy="61594"/>
          </a:xfrm>
          <a:custGeom>
            <a:avLst/>
            <a:gdLst/>
            <a:ahLst/>
            <a:cxnLst/>
            <a:rect l="l" t="t" r="r" b="b"/>
            <a:pathLst>
              <a:path w="62864" h="61595">
                <a:moveTo>
                  <a:pt x="62486" y="0"/>
                </a:moveTo>
                <a:lnTo>
                  <a:pt x="0" y="0"/>
                </a:lnTo>
                <a:lnTo>
                  <a:pt x="0" y="22574"/>
                </a:lnTo>
                <a:lnTo>
                  <a:pt x="5789" y="27404"/>
                </a:lnTo>
                <a:lnTo>
                  <a:pt x="11479" y="31447"/>
                </a:lnTo>
                <a:lnTo>
                  <a:pt x="16569" y="36276"/>
                </a:lnTo>
                <a:lnTo>
                  <a:pt x="22259" y="41106"/>
                </a:lnTo>
                <a:lnTo>
                  <a:pt x="27250" y="45935"/>
                </a:lnTo>
                <a:lnTo>
                  <a:pt x="33039" y="50764"/>
                </a:lnTo>
                <a:lnTo>
                  <a:pt x="38030" y="56380"/>
                </a:lnTo>
                <a:lnTo>
                  <a:pt x="43820" y="61209"/>
                </a:lnTo>
                <a:lnTo>
                  <a:pt x="62486" y="61209"/>
                </a:lnTo>
                <a:lnTo>
                  <a:pt x="62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34096" y="4477065"/>
            <a:ext cx="43815" cy="38735"/>
          </a:xfrm>
          <a:custGeom>
            <a:avLst/>
            <a:gdLst/>
            <a:ahLst/>
            <a:cxnLst/>
            <a:rect l="l" t="t" r="r" b="b"/>
            <a:pathLst>
              <a:path w="43814" h="38735">
                <a:moveTo>
                  <a:pt x="0" y="0"/>
                </a:moveTo>
                <a:lnTo>
                  <a:pt x="0" y="38635"/>
                </a:lnTo>
                <a:lnTo>
                  <a:pt x="43820" y="38635"/>
                </a:lnTo>
                <a:lnTo>
                  <a:pt x="38030" y="33805"/>
                </a:lnTo>
                <a:lnTo>
                  <a:pt x="33039" y="28190"/>
                </a:lnTo>
                <a:lnTo>
                  <a:pt x="27250" y="23360"/>
                </a:lnTo>
                <a:lnTo>
                  <a:pt x="22259" y="18531"/>
                </a:lnTo>
                <a:lnTo>
                  <a:pt x="16569" y="13702"/>
                </a:lnTo>
                <a:lnTo>
                  <a:pt x="11479" y="8872"/>
                </a:lnTo>
                <a:lnTo>
                  <a:pt x="5789" y="48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69332" y="4507726"/>
            <a:ext cx="102235" cy="71755"/>
          </a:xfrm>
          <a:custGeom>
            <a:avLst/>
            <a:gdLst/>
            <a:ahLst/>
            <a:cxnLst/>
            <a:rect l="l" t="t" r="r" b="b"/>
            <a:pathLst>
              <a:path w="102235" h="71754">
                <a:moveTo>
                  <a:pt x="101914" y="0"/>
                </a:moveTo>
                <a:lnTo>
                  <a:pt x="0" y="0"/>
                </a:lnTo>
                <a:lnTo>
                  <a:pt x="8584" y="8760"/>
                </a:lnTo>
                <a:lnTo>
                  <a:pt x="17168" y="16846"/>
                </a:lnTo>
                <a:lnTo>
                  <a:pt x="25852" y="25719"/>
                </a:lnTo>
                <a:lnTo>
                  <a:pt x="34437" y="34592"/>
                </a:lnTo>
                <a:lnTo>
                  <a:pt x="43021" y="44250"/>
                </a:lnTo>
                <a:lnTo>
                  <a:pt x="51007" y="53123"/>
                </a:lnTo>
                <a:lnTo>
                  <a:pt x="58892" y="61996"/>
                </a:lnTo>
                <a:lnTo>
                  <a:pt x="66778" y="71654"/>
                </a:lnTo>
                <a:lnTo>
                  <a:pt x="101914" y="71654"/>
                </a:lnTo>
                <a:lnTo>
                  <a:pt x="101914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655809" y="4507726"/>
            <a:ext cx="180340" cy="71755"/>
          </a:xfrm>
          <a:custGeom>
            <a:avLst/>
            <a:gdLst/>
            <a:ahLst/>
            <a:cxnLst/>
            <a:rect l="l" t="t" r="r" b="b"/>
            <a:pathLst>
              <a:path w="180339" h="71754">
                <a:moveTo>
                  <a:pt x="113523" y="0"/>
                </a:moveTo>
                <a:lnTo>
                  <a:pt x="0" y="0"/>
                </a:lnTo>
                <a:lnTo>
                  <a:pt x="0" y="71654"/>
                </a:lnTo>
                <a:lnTo>
                  <a:pt x="180301" y="71654"/>
                </a:lnTo>
                <a:lnTo>
                  <a:pt x="172415" y="61996"/>
                </a:lnTo>
                <a:lnTo>
                  <a:pt x="164530" y="53123"/>
                </a:lnTo>
                <a:lnTo>
                  <a:pt x="156544" y="44250"/>
                </a:lnTo>
                <a:lnTo>
                  <a:pt x="147960" y="34592"/>
                </a:lnTo>
                <a:lnTo>
                  <a:pt x="139375" y="25719"/>
                </a:lnTo>
                <a:lnTo>
                  <a:pt x="130691" y="16846"/>
                </a:lnTo>
                <a:lnTo>
                  <a:pt x="122107" y="8760"/>
                </a:lnTo>
                <a:lnTo>
                  <a:pt x="113523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59726" y="4435914"/>
            <a:ext cx="97155" cy="71755"/>
          </a:xfrm>
          <a:custGeom>
            <a:avLst/>
            <a:gdLst/>
            <a:ahLst/>
            <a:cxnLst/>
            <a:rect l="l" t="t" r="r" b="b"/>
            <a:pathLst>
              <a:path w="97155" h="71754">
                <a:moveTo>
                  <a:pt x="0" y="71742"/>
                </a:moveTo>
                <a:lnTo>
                  <a:pt x="96966" y="71742"/>
                </a:lnTo>
                <a:lnTo>
                  <a:pt x="96966" y="0"/>
                </a:lnTo>
                <a:lnTo>
                  <a:pt x="0" y="0"/>
                </a:lnTo>
                <a:lnTo>
                  <a:pt x="0" y="71742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76965" y="4454453"/>
            <a:ext cx="62865" cy="61594"/>
          </a:xfrm>
          <a:custGeom>
            <a:avLst/>
            <a:gdLst/>
            <a:ahLst/>
            <a:cxnLst/>
            <a:rect l="l" t="t" r="r" b="b"/>
            <a:pathLst>
              <a:path w="62865" h="61595">
                <a:moveTo>
                  <a:pt x="0" y="61246"/>
                </a:moveTo>
                <a:lnTo>
                  <a:pt x="62489" y="61246"/>
                </a:lnTo>
                <a:lnTo>
                  <a:pt x="62489" y="0"/>
                </a:lnTo>
                <a:lnTo>
                  <a:pt x="0" y="0"/>
                </a:lnTo>
                <a:lnTo>
                  <a:pt x="0" y="612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502818" y="4444010"/>
            <a:ext cx="13335" cy="75565"/>
          </a:xfrm>
          <a:custGeom>
            <a:avLst/>
            <a:gdLst/>
            <a:ahLst/>
            <a:cxnLst/>
            <a:rect l="l" t="t" r="r" b="b"/>
            <a:pathLst>
              <a:path w="13334" h="75564">
                <a:moveTo>
                  <a:pt x="0" y="74946"/>
                </a:moveTo>
                <a:lnTo>
                  <a:pt x="12928" y="74946"/>
                </a:lnTo>
                <a:lnTo>
                  <a:pt x="12928" y="0"/>
                </a:lnTo>
                <a:lnTo>
                  <a:pt x="0" y="0"/>
                </a:lnTo>
                <a:lnTo>
                  <a:pt x="0" y="74946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97230" y="4507657"/>
            <a:ext cx="215900" cy="71755"/>
          </a:xfrm>
          <a:custGeom>
            <a:avLst/>
            <a:gdLst/>
            <a:ahLst/>
            <a:cxnLst/>
            <a:rect l="l" t="t" r="r" b="b"/>
            <a:pathLst>
              <a:path w="215900" h="71754">
                <a:moveTo>
                  <a:pt x="0" y="71723"/>
                </a:moveTo>
                <a:lnTo>
                  <a:pt x="215477" y="71723"/>
                </a:lnTo>
                <a:lnTo>
                  <a:pt x="215477" y="0"/>
                </a:lnTo>
                <a:lnTo>
                  <a:pt x="0" y="0"/>
                </a:lnTo>
                <a:lnTo>
                  <a:pt x="0" y="71723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14469" y="4527043"/>
            <a:ext cx="173990" cy="34290"/>
          </a:xfrm>
          <a:custGeom>
            <a:avLst/>
            <a:gdLst/>
            <a:ahLst/>
            <a:cxnLst/>
            <a:rect l="l" t="t" r="r" b="b"/>
            <a:pathLst>
              <a:path w="173990" h="34289">
                <a:moveTo>
                  <a:pt x="173823" y="0"/>
                </a:moveTo>
                <a:lnTo>
                  <a:pt x="0" y="33805"/>
                </a:lnTo>
                <a:lnTo>
                  <a:pt x="173823" y="33805"/>
                </a:lnTo>
                <a:lnTo>
                  <a:pt x="1738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61478" y="4258618"/>
            <a:ext cx="40005" cy="91440"/>
          </a:xfrm>
          <a:custGeom>
            <a:avLst/>
            <a:gdLst/>
            <a:ahLst/>
            <a:cxnLst/>
            <a:rect l="l" t="t" r="r" b="b"/>
            <a:pathLst>
              <a:path w="40005" h="91439">
                <a:moveTo>
                  <a:pt x="39507" y="0"/>
                </a:moveTo>
                <a:lnTo>
                  <a:pt x="0" y="22574"/>
                </a:lnTo>
                <a:lnTo>
                  <a:pt x="0" y="91084"/>
                </a:lnTo>
                <a:lnTo>
                  <a:pt x="39507" y="67724"/>
                </a:lnTo>
                <a:lnTo>
                  <a:pt x="39507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176004" y="4306238"/>
            <a:ext cx="35560" cy="77470"/>
          </a:xfrm>
          <a:custGeom>
            <a:avLst/>
            <a:gdLst/>
            <a:ahLst/>
            <a:cxnLst/>
            <a:rect l="l" t="t" r="r" b="b"/>
            <a:pathLst>
              <a:path w="35559" h="77470">
                <a:moveTo>
                  <a:pt x="35195" y="0"/>
                </a:moveTo>
                <a:lnTo>
                  <a:pt x="0" y="16846"/>
                </a:lnTo>
                <a:lnTo>
                  <a:pt x="0" y="77382"/>
                </a:lnTo>
                <a:lnTo>
                  <a:pt x="35195" y="60423"/>
                </a:lnTo>
                <a:lnTo>
                  <a:pt x="35195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261478" y="4458533"/>
            <a:ext cx="40005" cy="80010"/>
          </a:xfrm>
          <a:custGeom>
            <a:avLst/>
            <a:gdLst/>
            <a:ahLst/>
            <a:cxnLst/>
            <a:rect l="l" t="t" r="r" b="b"/>
            <a:pathLst>
              <a:path w="40005" h="80010">
                <a:moveTo>
                  <a:pt x="39507" y="0"/>
                </a:moveTo>
                <a:lnTo>
                  <a:pt x="0" y="11231"/>
                </a:lnTo>
                <a:lnTo>
                  <a:pt x="0" y="79741"/>
                </a:lnTo>
                <a:lnTo>
                  <a:pt x="39507" y="68510"/>
                </a:lnTo>
                <a:lnTo>
                  <a:pt x="39507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74170" y="5066146"/>
            <a:ext cx="0" cy="67310"/>
          </a:xfrm>
          <a:custGeom>
            <a:avLst/>
            <a:gdLst/>
            <a:ahLst/>
            <a:cxnLst/>
            <a:rect l="l" t="t" r="r" b="b"/>
            <a:pathLst>
              <a:path h="67310">
                <a:moveTo>
                  <a:pt x="0" y="0"/>
                </a:moveTo>
                <a:lnTo>
                  <a:pt x="0" y="66887"/>
                </a:lnTo>
              </a:path>
            </a:pathLst>
          </a:custGeom>
          <a:ln w="402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54058" y="5253914"/>
            <a:ext cx="40640" cy="80010"/>
          </a:xfrm>
          <a:custGeom>
            <a:avLst/>
            <a:gdLst/>
            <a:ahLst/>
            <a:cxnLst/>
            <a:rect l="l" t="t" r="r" b="b"/>
            <a:pathLst>
              <a:path w="40640" h="80010">
                <a:moveTo>
                  <a:pt x="0" y="0"/>
                </a:moveTo>
                <a:lnTo>
                  <a:pt x="0" y="68498"/>
                </a:lnTo>
                <a:lnTo>
                  <a:pt x="40226" y="79786"/>
                </a:lnTo>
                <a:lnTo>
                  <a:pt x="40226" y="112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54058" y="5442497"/>
            <a:ext cx="40640" cy="91440"/>
          </a:xfrm>
          <a:custGeom>
            <a:avLst/>
            <a:gdLst/>
            <a:ahLst/>
            <a:cxnLst/>
            <a:rect l="l" t="t" r="r" b="b"/>
            <a:pathLst>
              <a:path w="40640" h="91439">
                <a:moveTo>
                  <a:pt x="0" y="0"/>
                </a:moveTo>
                <a:lnTo>
                  <a:pt x="0" y="68498"/>
                </a:lnTo>
                <a:lnTo>
                  <a:pt x="40226" y="91062"/>
                </a:lnTo>
                <a:lnTo>
                  <a:pt x="40226" y="233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67865" y="4892079"/>
            <a:ext cx="36195" cy="67310"/>
          </a:xfrm>
          <a:custGeom>
            <a:avLst/>
            <a:gdLst/>
            <a:ahLst/>
            <a:cxnLst/>
            <a:rect l="l" t="t" r="r" b="b"/>
            <a:pathLst>
              <a:path w="36194" h="67310">
                <a:moveTo>
                  <a:pt x="35914" y="0"/>
                </a:moveTo>
                <a:lnTo>
                  <a:pt x="0" y="6446"/>
                </a:lnTo>
                <a:lnTo>
                  <a:pt x="0" y="66881"/>
                </a:lnTo>
                <a:lnTo>
                  <a:pt x="35914" y="60434"/>
                </a:lnTo>
                <a:lnTo>
                  <a:pt x="359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54058" y="4666433"/>
            <a:ext cx="40640" cy="90805"/>
          </a:xfrm>
          <a:custGeom>
            <a:avLst/>
            <a:gdLst/>
            <a:ahLst/>
            <a:cxnLst/>
            <a:rect l="l" t="t" r="r" b="b"/>
            <a:pathLst>
              <a:path w="40640" h="90804">
                <a:moveTo>
                  <a:pt x="40226" y="0"/>
                </a:moveTo>
                <a:lnTo>
                  <a:pt x="0" y="22563"/>
                </a:lnTo>
                <a:lnTo>
                  <a:pt x="0" y="90253"/>
                </a:lnTo>
                <a:lnTo>
                  <a:pt x="40226" y="67690"/>
                </a:lnTo>
                <a:lnTo>
                  <a:pt x="40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67865" y="4713178"/>
            <a:ext cx="36195" cy="77470"/>
          </a:xfrm>
          <a:custGeom>
            <a:avLst/>
            <a:gdLst/>
            <a:ahLst/>
            <a:cxnLst/>
            <a:rect l="l" t="t" r="r" b="b"/>
            <a:pathLst>
              <a:path w="36194" h="77470">
                <a:moveTo>
                  <a:pt x="35914" y="0"/>
                </a:moveTo>
                <a:lnTo>
                  <a:pt x="0" y="16925"/>
                </a:lnTo>
                <a:lnTo>
                  <a:pt x="0" y="77360"/>
                </a:lnTo>
                <a:lnTo>
                  <a:pt x="35914" y="60434"/>
                </a:lnTo>
                <a:lnTo>
                  <a:pt x="359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54058" y="4866292"/>
            <a:ext cx="40640" cy="79375"/>
          </a:xfrm>
          <a:custGeom>
            <a:avLst/>
            <a:gdLst/>
            <a:ahLst/>
            <a:cxnLst/>
            <a:rect l="l" t="t" r="r" b="b"/>
            <a:pathLst>
              <a:path w="40640" h="79375">
                <a:moveTo>
                  <a:pt x="40226" y="0"/>
                </a:moveTo>
                <a:lnTo>
                  <a:pt x="0" y="11276"/>
                </a:lnTo>
                <a:lnTo>
                  <a:pt x="0" y="78977"/>
                </a:lnTo>
                <a:lnTo>
                  <a:pt x="40226" y="67690"/>
                </a:lnTo>
                <a:lnTo>
                  <a:pt x="40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261478" y="4258618"/>
            <a:ext cx="40005" cy="91440"/>
          </a:xfrm>
          <a:custGeom>
            <a:avLst/>
            <a:gdLst/>
            <a:ahLst/>
            <a:cxnLst/>
            <a:rect l="l" t="t" r="r" b="b"/>
            <a:pathLst>
              <a:path w="40005" h="91439">
                <a:moveTo>
                  <a:pt x="39507" y="0"/>
                </a:moveTo>
                <a:lnTo>
                  <a:pt x="0" y="22574"/>
                </a:lnTo>
                <a:lnTo>
                  <a:pt x="0" y="91084"/>
                </a:lnTo>
                <a:lnTo>
                  <a:pt x="39507" y="67724"/>
                </a:lnTo>
                <a:lnTo>
                  <a:pt x="39507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176004" y="4306238"/>
            <a:ext cx="35560" cy="77470"/>
          </a:xfrm>
          <a:custGeom>
            <a:avLst/>
            <a:gdLst/>
            <a:ahLst/>
            <a:cxnLst/>
            <a:rect l="l" t="t" r="r" b="b"/>
            <a:pathLst>
              <a:path w="35559" h="77470">
                <a:moveTo>
                  <a:pt x="35195" y="0"/>
                </a:moveTo>
                <a:lnTo>
                  <a:pt x="0" y="16846"/>
                </a:lnTo>
                <a:lnTo>
                  <a:pt x="0" y="77382"/>
                </a:lnTo>
                <a:lnTo>
                  <a:pt x="35195" y="60423"/>
                </a:lnTo>
                <a:lnTo>
                  <a:pt x="35195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261478" y="4458533"/>
            <a:ext cx="40005" cy="80010"/>
          </a:xfrm>
          <a:custGeom>
            <a:avLst/>
            <a:gdLst/>
            <a:ahLst/>
            <a:cxnLst/>
            <a:rect l="l" t="t" r="r" b="b"/>
            <a:pathLst>
              <a:path w="40005" h="80010">
                <a:moveTo>
                  <a:pt x="39507" y="0"/>
                </a:moveTo>
                <a:lnTo>
                  <a:pt x="0" y="11231"/>
                </a:lnTo>
                <a:lnTo>
                  <a:pt x="0" y="79741"/>
                </a:lnTo>
                <a:lnTo>
                  <a:pt x="39507" y="68510"/>
                </a:lnTo>
                <a:lnTo>
                  <a:pt x="39507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61478" y="4458533"/>
            <a:ext cx="40005" cy="80010"/>
          </a:xfrm>
          <a:custGeom>
            <a:avLst/>
            <a:gdLst/>
            <a:ahLst/>
            <a:cxnLst/>
            <a:rect l="l" t="t" r="r" b="b"/>
            <a:pathLst>
              <a:path w="40005" h="80010">
                <a:moveTo>
                  <a:pt x="39507" y="0"/>
                </a:moveTo>
                <a:lnTo>
                  <a:pt x="0" y="11231"/>
                </a:lnTo>
                <a:lnTo>
                  <a:pt x="0" y="79741"/>
                </a:lnTo>
                <a:lnTo>
                  <a:pt x="39507" y="68510"/>
                </a:lnTo>
                <a:lnTo>
                  <a:pt x="395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76004" y="4484253"/>
            <a:ext cx="35560" cy="67310"/>
          </a:xfrm>
          <a:custGeom>
            <a:avLst/>
            <a:gdLst/>
            <a:ahLst/>
            <a:cxnLst/>
            <a:rect l="l" t="t" r="r" b="b"/>
            <a:pathLst>
              <a:path w="35559" h="67310">
                <a:moveTo>
                  <a:pt x="35195" y="0"/>
                </a:moveTo>
                <a:lnTo>
                  <a:pt x="0" y="6514"/>
                </a:lnTo>
                <a:lnTo>
                  <a:pt x="0" y="66937"/>
                </a:lnTo>
                <a:lnTo>
                  <a:pt x="35195" y="60536"/>
                </a:lnTo>
                <a:lnTo>
                  <a:pt x="35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67865" y="5066151"/>
            <a:ext cx="36195" cy="64135"/>
          </a:xfrm>
          <a:custGeom>
            <a:avLst/>
            <a:gdLst/>
            <a:ahLst/>
            <a:cxnLst/>
            <a:rect l="l" t="t" r="r" b="b"/>
            <a:pathLst>
              <a:path w="36194" h="64135">
                <a:moveTo>
                  <a:pt x="0" y="0"/>
                </a:moveTo>
                <a:lnTo>
                  <a:pt x="0" y="59626"/>
                </a:lnTo>
                <a:lnTo>
                  <a:pt x="35914" y="63658"/>
                </a:lnTo>
                <a:lnTo>
                  <a:pt x="35914" y="40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67865" y="5233765"/>
            <a:ext cx="36195" cy="74295"/>
          </a:xfrm>
          <a:custGeom>
            <a:avLst/>
            <a:gdLst/>
            <a:ahLst/>
            <a:cxnLst/>
            <a:rect l="l" t="t" r="r" b="b"/>
            <a:pathLst>
              <a:path w="36194" h="74295">
                <a:moveTo>
                  <a:pt x="0" y="0"/>
                </a:moveTo>
                <a:lnTo>
                  <a:pt x="0" y="59637"/>
                </a:lnTo>
                <a:lnTo>
                  <a:pt x="35914" y="74148"/>
                </a:lnTo>
                <a:lnTo>
                  <a:pt x="35914" y="137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67865" y="5401391"/>
            <a:ext cx="36195" cy="85090"/>
          </a:xfrm>
          <a:custGeom>
            <a:avLst/>
            <a:gdLst/>
            <a:ahLst/>
            <a:cxnLst/>
            <a:rect l="l" t="t" r="r" b="b"/>
            <a:pathLst>
              <a:path w="36194" h="85089">
                <a:moveTo>
                  <a:pt x="0" y="0"/>
                </a:moveTo>
                <a:lnTo>
                  <a:pt x="0" y="60446"/>
                </a:lnTo>
                <a:lnTo>
                  <a:pt x="35914" y="84615"/>
                </a:lnTo>
                <a:lnTo>
                  <a:pt x="35914" y="241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482704" y="4323085"/>
            <a:ext cx="106045" cy="34290"/>
          </a:xfrm>
          <a:custGeom>
            <a:avLst/>
            <a:gdLst/>
            <a:ahLst/>
            <a:cxnLst/>
            <a:rect l="l" t="t" r="r" b="b"/>
            <a:pathLst>
              <a:path w="106044" h="34289">
                <a:moveTo>
                  <a:pt x="105587" y="0"/>
                </a:moveTo>
                <a:lnTo>
                  <a:pt x="0" y="20216"/>
                </a:lnTo>
                <a:lnTo>
                  <a:pt x="5030" y="21788"/>
                </a:lnTo>
                <a:lnTo>
                  <a:pt x="10780" y="23360"/>
                </a:lnTo>
                <a:lnTo>
                  <a:pt x="15801" y="25045"/>
                </a:lnTo>
                <a:lnTo>
                  <a:pt x="21550" y="26617"/>
                </a:lnTo>
                <a:lnTo>
                  <a:pt x="26581" y="28302"/>
                </a:lnTo>
                <a:lnTo>
                  <a:pt x="32321" y="30661"/>
                </a:lnTo>
                <a:lnTo>
                  <a:pt x="37351" y="32233"/>
                </a:lnTo>
                <a:lnTo>
                  <a:pt x="42382" y="33918"/>
                </a:lnTo>
                <a:lnTo>
                  <a:pt x="105587" y="33918"/>
                </a:lnTo>
                <a:lnTo>
                  <a:pt x="1055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414469" y="4343301"/>
            <a:ext cx="111125" cy="13970"/>
          </a:xfrm>
          <a:custGeom>
            <a:avLst/>
            <a:gdLst/>
            <a:ahLst/>
            <a:cxnLst/>
            <a:rect l="l" t="t" r="r" b="b"/>
            <a:pathLst>
              <a:path w="111125" h="13970">
                <a:moveTo>
                  <a:pt x="68235" y="0"/>
                </a:moveTo>
                <a:lnTo>
                  <a:pt x="0" y="13702"/>
                </a:lnTo>
                <a:lnTo>
                  <a:pt x="110618" y="13702"/>
                </a:lnTo>
                <a:lnTo>
                  <a:pt x="105587" y="12017"/>
                </a:lnTo>
                <a:lnTo>
                  <a:pt x="100556" y="10444"/>
                </a:lnTo>
                <a:lnTo>
                  <a:pt x="94817" y="8086"/>
                </a:lnTo>
                <a:lnTo>
                  <a:pt x="89786" y="6401"/>
                </a:lnTo>
                <a:lnTo>
                  <a:pt x="84036" y="4829"/>
                </a:lnTo>
                <a:lnTo>
                  <a:pt x="79015" y="3144"/>
                </a:lnTo>
                <a:lnTo>
                  <a:pt x="73266" y="1572"/>
                </a:lnTo>
                <a:lnTo>
                  <a:pt x="682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798778" y="4527043"/>
            <a:ext cx="52069" cy="34290"/>
          </a:xfrm>
          <a:custGeom>
            <a:avLst/>
            <a:gdLst/>
            <a:ahLst/>
            <a:cxnLst/>
            <a:rect l="l" t="t" r="r" b="b"/>
            <a:pathLst>
              <a:path w="52069" h="34289">
                <a:moveTo>
                  <a:pt x="51705" y="0"/>
                </a:moveTo>
                <a:lnTo>
                  <a:pt x="0" y="9658"/>
                </a:lnTo>
                <a:lnTo>
                  <a:pt x="4990" y="15274"/>
                </a:lnTo>
                <a:lnTo>
                  <a:pt x="10780" y="21676"/>
                </a:lnTo>
                <a:lnTo>
                  <a:pt x="15771" y="27404"/>
                </a:lnTo>
                <a:lnTo>
                  <a:pt x="20762" y="33805"/>
                </a:lnTo>
                <a:lnTo>
                  <a:pt x="51705" y="33805"/>
                </a:lnTo>
                <a:lnTo>
                  <a:pt x="51705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76641" y="4536702"/>
            <a:ext cx="143510" cy="24765"/>
          </a:xfrm>
          <a:custGeom>
            <a:avLst/>
            <a:gdLst/>
            <a:ahLst/>
            <a:cxnLst/>
            <a:rect l="l" t="t" r="r" b="b"/>
            <a:pathLst>
              <a:path w="143510" h="24764">
                <a:moveTo>
                  <a:pt x="122137" y="0"/>
                </a:moveTo>
                <a:lnTo>
                  <a:pt x="0" y="24147"/>
                </a:lnTo>
                <a:lnTo>
                  <a:pt x="142899" y="24147"/>
                </a:lnTo>
                <a:lnTo>
                  <a:pt x="137908" y="17745"/>
                </a:lnTo>
                <a:lnTo>
                  <a:pt x="132917" y="12017"/>
                </a:lnTo>
                <a:lnTo>
                  <a:pt x="127128" y="5615"/>
                </a:lnTo>
                <a:lnTo>
                  <a:pt x="1221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760648" y="4444045"/>
            <a:ext cx="12700" cy="67945"/>
          </a:xfrm>
          <a:custGeom>
            <a:avLst/>
            <a:gdLst/>
            <a:ahLst/>
            <a:cxnLst/>
            <a:rect l="l" t="t" r="r" b="b"/>
            <a:pathLst>
              <a:path w="12700" h="67945">
                <a:moveTo>
                  <a:pt x="12277" y="0"/>
                </a:moveTo>
                <a:lnTo>
                  <a:pt x="0" y="0"/>
                </a:lnTo>
                <a:lnTo>
                  <a:pt x="0" y="55594"/>
                </a:lnTo>
                <a:lnTo>
                  <a:pt x="2894" y="58851"/>
                </a:lnTo>
                <a:lnTo>
                  <a:pt x="6488" y="61209"/>
                </a:lnTo>
                <a:lnTo>
                  <a:pt x="9382" y="64466"/>
                </a:lnTo>
                <a:lnTo>
                  <a:pt x="12277" y="67611"/>
                </a:lnTo>
                <a:lnTo>
                  <a:pt x="12277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760648" y="4499639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0" y="0"/>
                </a:moveTo>
                <a:lnTo>
                  <a:pt x="0" y="19317"/>
                </a:lnTo>
                <a:lnTo>
                  <a:pt x="12277" y="19317"/>
                </a:lnTo>
                <a:lnTo>
                  <a:pt x="12277" y="12017"/>
                </a:lnTo>
                <a:lnTo>
                  <a:pt x="9382" y="8872"/>
                </a:lnTo>
                <a:lnTo>
                  <a:pt x="6488" y="5615"/>
                </a:lnTo>
                <a:lnTo>
                  <a:pt x="2894" y="3257"/>
                </a:lnTo>
                <a:lnTo>
                  <a:pt x="0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261478" y="4258618"/>
            <a:ext cx="40005" cy="63500"/>
          </a:xfrm>
          <a:custGeom>
            <a:avLst/>
            <a:gdLst/>
            <a:ahLst/>
            <a:cxnLst/>
            <a:rect l="l" t="t" r="r" b="b"/>
            <a:pathLst>
              <a:path w="40005" h="63500">
                <a:moveTo>
                  <a:pt x="39507" y="0"/>
                </a:moveTo>
                <a:lnTo>
                  <a:pt x="0" y="22574"/>
                </a:lnTo>
                <a:lnTo>
                  <a:pt x="0" y="62894"/>
                </a:lnTo>
                <a:lnTo>
                  <a:pt x="5030" y="62894"/>
                </a:lnTo>
                <a:lnTo>
                  <a:pt x="10061" y="62108"/>
                </a:lnTo>
                <a:lnTo>
                  <a:pt x="20113" y="62108"/>
                </a:lnTo>
                <a:lnTo>
                  <a:pt x="24425" y="61322"/>
                </a:lnTo>
                <a:lnTo>
                  <a:pt x="39507" y="61322"/>
                </a:lnTo>
                <a:lnTo>
                  <a:pt x="395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261478" y="4319940"/>
            <a:ext cx="40005" cy="29845"/>
          </a:xfrm>
          <a:custGeom>
            <a:avLst/>
            <a:gdLst/>
            <a:ahLst/>
            <a:cxnLst/>
            <a:rect l="l" t="t" r="r" b="b"/>
            <a:pathLst>
              <a:path w="40005" h="29845">
                <a:moveTo>
                  <a:pt x="39507" y="0"/>
                </a:moveTo>
                <a:lnTo>
                  <a:pt x="24425" y="0"/>
                </a:lnTo>
                <a:lnTo>
                  <a:pt x="20113" y="786"/>
                </a:lnTo>
                <a:lnTo>
                  <a:pt x="10061" y="786"/>
                </a:lnTo>
                <a:lnTo>
                  <a:pt x="5030" y="1572"/>
                </a:lnTo>
                <a:lnTo>
                  <a:pt x="0" y="1572"/>
                </a:lnTo>
                <a:lnTo>
                  <a:pt x="0" y="29762"/>
                </a:lnTo>
                <a:lnTo>
                  <a:pt x="39507" y="6401"/>
                </a:lnTo>
                <a:lnTo>
                  <a:pt x="395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176004" y="4306238"/>
            <a:ext cx="35560" cy="27940"/>
          </a:xfrm>
          <a:custGeom>
            <a:avLst/>
            <a:gdLst/>
            <a:ahLst/>
            <a:cxnLst/>
            <a:rect l="l" t="t" r="r" b="b"/>
            <a:pathLst>
              <a:path w="35559" h="27939">
                <a:moveTo>
                  <a:pt x="35195" y="0"/>
                </a:moveTo>
                <a:lnTo>
                  <a:pt x="0" y="16846"/>
                </a:lnTo>
                <a:lnTo>
                  <a:pt x="0" y="27404"/>
                </a:lnTo>
                <a:lnTo>
                  <a:pt x="4312" y="26617"/>
                </a:lnTo>
                <a:lnTo>
                  <a:pt x="8624" y="25719"/>
                </a:lnTo>
                <a:lnTo>
                  <a:pt x="12926" y="24933"/>
                </a:lnTo>
                <a:lnTo>
                  <a:pt x="17957" y="24147"/>
                </a:lnTo>
                <a:lnTo>
                  <a:pt x="26581" y="22574"/>
                </a:lnTo>
                <a:lnTo>
                  <a:pt x="30883" y="21676"/>
                </a:lnTo>
                <a:lnTo>
                  <a:pt x="35195" y="20889"/>
                </a:lnTo>
                <a:lnTo>
                  <a:pt x="35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176004" y="4327128"/>
            <a:ext cx="35560" cy="56515"/>
          </a:xfrm>
          <a:custGeom>
            <a:avLst/>
            <a:gdLst/>
            <a:ahLst/>
            <a:cxnLst/>
            <a:rect l="l" t="t" r="r" b="b"/>
            <a:pathLst>
              <a:path w="35559" h="56514">
                <a:moveTo>
                  <a:pt x="35195" y="0"/>
                </a:moveTo>
                <a:lnTo>
                  <a:pt x="30883" y="786"/>
                </a:lnTo>
                <a:lnTo>
                  <a:pt x="26581" y="1684"/>
                </a:lnTo>
                <a:lnTo>
                  <a:pt x="17957" y="3257"/>
                </a:lnTo>
                <a:lnTo>
                  <a:pt x="12926" y="4043"/>
                </a:lnTo>
                <a:lnTo>
                  <a:pt x="8624" y="4829"/>
                </a:lnTo>
                <a:lnTo>
                  <a:pt x="4312" y="5727"/>
                </a:lnTo>
                <a:lnTo>
                  <a:pt x="0" y="6514"/>
                </a:lnTo>
                <a:lnTo>
                  <a:pt x="0" y="56492"/>
                </a:lnTo>
                <a:lnTo>
                  <a:pt x="35195" y="39533"/>
                </a:lnTo>
                <a:lnTo>
                  <a:pt x="351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763542" y="5681837"/>
            <a:ext cx="313055" cy="59055"/>
          </a:xfrm>
          <a:custGeom>
            <a:avLst/>
            <a:gdLst/>
            <a:ahLst/>
            <a:cxnLst/>
            <a:rect l="l" t="t" r="r" b="b"/>
            <a:pathLst>
              <a:path w="313055" h="59054">
                <a:moveTo>
                  <a:pt x="57495" y="0"/>
                </a:moveTo>
                <a:lnTo>
                  <a:pt x="50308" y="8058"/>
                </a:lnTo>
                <a:lnTo>
                  <a:pt x="43121" y="15311"/>
                </a:lnTo>
                <a:lnTo>
                  <a:pt x="29446" y="30622"/>
                </a:lnTo>
                <a:lnTo>
                  <a:pt x="15072" y="45129"/>
                </a:lnTo>
                <a:lnTo>
                  <a:pt x="7186" y="51575"/>
                </a:lnTo>
                <a:lnTo>
                  <a:pt x="0" y="58828"/>
                </a:lnTo>
                <a:lnTo>
                  <a:pt x="312929" y="58828"/>
                </a:lnTo>
                <a:lnTo>
                  <a:pt x="312929" y="55359"/>
                </a:lnTo>
                <a:lnTo>
                  <a:pt x="265715" y="2416"/>
                </a:lnTo>
                <a:lnTo>
                  <a:pt x="61088" y="2416"/>
                </a:lnTo>
                <a:lnTo>
                  <a:pt x="57495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22061" y="5684254"/>
            <a:ext cx="133350" cy="56515"/>
          </a:xfrm>
          <a:custGeom>
            <a:avLst/>
            <a:gdLst/>
            <a:ahLst/>
            <a:cxnLst/>
            <a:rect l="l" t="t" r="r" b="b"/>
            <a:pathLst>
              <a:path w="133350" h="56514">
                <a:moveTo>
                  <a:pt x="78291" y="0"/>
                </a:moveTo>
                <a:lnTo>
                  <a:pt x="0" y="0"/>
                </a:lnTo>
                <a:lnTo>
                  <a:pt x="65361" y="56411"/>
                </a:lnTo>
                <a:lnTo>
                  <a:pt x="132877" y="56411"/>
                </a:lnTo>
                <a:lnTo>
                  <a:pt x="125700" y="49965"/>
                </a:lnTo>
                <a:lnTo>
                  <a:pt x="119232" y="42712"/>
                </a:lnTo>
                <a:lnTo>
                  <a:pt x="112045" y="36265"/>
                </a:lnTo>
                <a:lnTo>
                  <a:pt x="104868" y="29012"/>
                </a:lnTo>
                <a:lnTo>
                  <a:pt x="98400" y="21759"/>
                </a:lnTo>
                <a:lnTo>
                  <a:pt x="91219" y="14506"/>
                </a:lnTo>
                <a:lnTo>
                  <a:pt x="78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00353" y="5610919"/>
            <a:ext cx="1021080" cy="130175"/>
          </a:xfrm>
          <a:custGeom>
            <a:avLst/>
            <a:gdLst/>
            <a:ahLst/>
            <a:cxnLst/>
            <a:rect l="l" t="t" r="r" b="b"/>
            <a:pathLst>
              <a:path w="1021080" h="130175">
                <a:moveTo>
                  <a:pt x="919369" y="0"/>
                </a:moveTo>
                <a:lnTo>
                  <a:pt x="783627" y="5638"/>
                </a:lnTo>
                <a:lnTo>
                  <a:pt x="853300" y="73333"/>
                </a:lnTo>
                <a:lnTo>
                  <a:pt x="0" y="73333"/>
                </a:lnTo>
                <a:lnTo>
                  <a:pt x="12928" y="87840"/>
                </a:lnTo>
                <a:lnTo>
                  <a:pt x="20109" y="95093"/>
                </a:lnTo>
                <a:lnTo>
                  <a:pt x="26577" y="102346"/>
                </a:lnTo>
                <a:lnTo>
                  <a:pt x="33754" y="109599"/>
                </a:lnTo>
                <a:lnTo>
                  <a:pt x="40941" y="116046"/>
                </a:lnTo>
                <a:lnTo>
                  <a:pt x="47409" y="123299"/>
                </a:lnTo>
                <a:lnTo>
                  <a:pt x="54586" y="129745"/>
                </a:lnTo>
                <a:lnTo>
                  <a:pt x="963189" y="129745"/>
                </a:lnTo>
                <a:lnTo>
                  <a:pt x="970376" y="122492"/>
                </a:lnTo>
                <a:lnTo>
                  <a:pt x="978262" y="116046"/>
                </a:lnTo>
                <a:lnTo>
                  <a:pt x="992636" y="101539"/>
                </a:lnTo>
                <a:lnTo>
                  <a:pt x="1006311" y="86228"/>
                </a:lnTo>
                <a:lnTo>
                  <a:pt x="1013498" y="78975"/>
                </a:lnTo>
                <a:lnTo>
                  <a:pt x="1020685" y="70917"/>
                </a:lnTo>
                <a:lnTo>
                  <a:pt x="919369" y="0"/>
                </a:lnTo>
                <a:close/>
              </a:path>
            </a:pathLst>
          </a:custGeom>
          <a:solidFill>
            <a:srgbClr val="FF9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031794" y="5143552"/>
            <a:ext cx="445770" cy="297815"/>
          </a:xfrm>
          <a:custGeom>
            <a:avLst/>
            <a:gdLst/>
            <a:ahLst/>
            <a:cxnLst/>
            <a:rect l="l" t="t" r="r" b="b"/>
            <a:pathLst>
              <a:path w="445770" h="297814">
                <a:moveTo>
                  <a:pt x="445705" y="297502"/>
                </a:moveTo>
                <a:lnTo>
                  <a:pt x="0" y="297502"/>
                </a:lnTo>
                <a:lnTo>
                  <a:pt x="0" y="0"/>
                </a:lnTo>
                <a:lnTo>
                  <a:pt x="445705" y="0"/>
                </a:lnTo>
                <a:lnTo>
                  <a:pt x="445705" y="297502"/>
                </a:lnTo>
                <a:close/>
              </a:path>
            </a:pathLst>
          </a:custGeom>
          <a:solidFill>
            <a:srgbClr val="585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04938" y="4843238"/>
            <a:ext cx="517525" cy="575945"/>
          </a:xfrm>
          <a:custGeom>
            <a:avLst/>
            <a:gdLst/>
            <a:ahLst/>
            <a:cxnLst/>
            <a:rect l="l" t="t" r="r" b="b"/>
            <a:pathLst>
              <a:path w="517525" h="575945">
                <a:moveTo>
                  <a:pt x="0" y="298914"/>
                </a:moveTo>
                <a:lnTo>
                  <a:pt x="253691" y="298914"/>
                </a:lnTo>
                <a:lnTo>
                  <a:pt x="244739" y="300314"/>
                </a:lnTo>
                <a:lnTo>
                  <a:pt x="234793" y="303114"/>
                </a:lnTo>
                <a:lnTo>
                  <a:pt x="216880" y="308727"/>
                </a:lnTo>
                <a:lnTo>
                  <a:pt x="207928" y="312939"/>
                </a:lnTo>
                <a:lnTo>
                  <a:pt x="197981" y="318552"/>
                </a:lnTo>
                <a:lnTo>
                  <a:pt x="190024" y="322764"/>
                </a:lnTo>
                <a:lnTo>
                  <a:pt x="182067" y="329777"/>
                </a:lnTo>
                <a:lnTo>
                  <a:pt x="174101" y="335401"/>
                </a:lnTo>
                <a:lnTo>
                  <a:pt x="166143" y="343814"/>
                </a:lnTo>
                <a:lnTo>
                  <a:pt x="136295" y="377502"/>
                </a:lnTo>
                <a:lnTo>
                  <a:pt x="131321" y="385915"/>
                </a:lnTo>
                <a:lnTo>
                  <a:pt x="119385" y="405565"/>
                </a:lnTo>
                <a:lnTo>
                  <a:pt x="113417" y="416790"/>
                </a:lnTo>
                <a:lnTo>
                  <a:pt x="109439" y="426615"/>
                </a:lnTo>
                <a:lnTo>
                  <a:pt x="104465" y="437840"/>
                </a:lnTo>
                <a:lnTo>
                  <a:pt x="100487" y="450465"/>
                </a:lnTo>
                <a:lnTo>
                  <a:pt x="95505" y="463102"/>
                </a:lnTo>
                <a:lnTo>
                  <a:pt x="92521" y="474328"/>
                </a:lnTo>
                <a:lnTo>
                  <a:pt x="89537" y="486953"/>
                </a:lnTo>
                <a:lnTo>
                  <a:pt x="87547" y="499590"/>
                </a:lnTo>
                <a:lnTo>
                  <a:pt x="84563" y="513616"/>
                </a:lnTo>
                <a:lnTo>
                  <a:pt x="83569" y="526253"/>
                </a:lnTo>
                <a:lnTo>
                  <a:pt x="81579" y="540278"/>
                </a:lnTo>
                <a:lnTo>
                  <a:pt x="80585" y="554316"/>
                </a:lnTo>
                <a:lnTo>
                  <a:pt x="79590" y="571153"/>
                </a:lnTo>
                <a:lnTo>
                  <a:pt x="79590" y="575366"/>
                </a:lnTo>
                <a:lnTo>
                  <a:pt x="72627" y="572554"/>
                </a:lnTo>
                <a:lnTo>
                  <a:pt x="64670" y="571153"/>
                </a:lnTo>
                <a:lnTo>
                  <a:pt x="56713" y="566941"/>
                </a:lnTo>
                <a:lnTo>
                  <a:pt x="48747" y="564141"/>
                </a:lnTo>
                <a:lnTo>
                  <a:pt x="42779" y="557128"/>
                </a:lnTo>
                <a:lnTo>
                  <a:pt x="35816" y="551515"/>
                </a:lnTo>
                <a:lnTo>
                  <a:pt x="29848" y="544491"/>
                </a:lnTo>
                <a:lnTo>
                  <a:pt x="23880" y="538878"/>
                </a:lnTo>
                <a:lnTo>
                  <a:pt x="19901" y="529053"/>
                </a:lnTo>
                <a:lnTo>
                  <a:pt x="14928" y="520640"/>
                </a:lnTo>
                <a:lnTo>
                  <a:pt x="10941" y="510815"/>
                </a:lnTo>
                <a:lnTo>
                  <a:pt x="6962" y="502390"/>
                </a:lnTo>
                <a:lnTo>
                  <a:pt x="4973" y="491165"/>
                </a:lnTo>
                <a:lnTo>
                  <a:pt x="1989" y="479940"/>
                </a:lnTo>
                <a:lnTo>
                  <a:pt x="0" y="457490"/>
                </a:lnTo>
                <a:lnTo>
                  <a:pt x="0" y="298914"/>
                </a:lnTo>
                <a:close/>
              </a:path>
              <a:path w="517525" h="575945">
                <a:moveTo>
                  <a:pt x="75611" y="0"/>
                </a:moveTo>
                <a:lnTo>
                  <a:pt x="442721" y="0"/>
                </a:lnTo>
                <a:lnTo>
                  <a:pt x="451673" y="1400"/>
                </a:lnTo>
                <a:lnTo>
                  <a:pt x="459631" y="4212"/>
                </a:lnTo>
                <a:lnTo>
                  <a:pt x="466593" y="8424"/>
                </a:lnTo>
                <a:lnTo>
                  <a:pt x="474551" y="12625"/>
                </a:lnTo>
                <a:lnTo>
                  <a:pt x="481522" y="18237"/>
                </a:lnTo>
                <a:lnTo>
                  <a:pt x="487490" y="25262"/>
                </a:lnTo>
                <a:lnTo>
                  <a:pt x="493458" y="33675"/>
                </a:lnTo>
                <a:lnTo>
                  <a:pt x="499427" y="40700"/>
                </a:lnTo>
                <a:lnTo>
                  <a:pt x="504401" y="49113"/>
                </a:lnTo>
                <a:lnTo>
                  <a:pt x="508380" y="58938"/>
                </a:lnTo>
                <a:lnTo>
                  <a:pt x="511365" y="70163"/>
                </a:lnTo>
                <a:lnTo>
                  <a:pt x="514349" y="79988"/>
                </a:lnTo>
                <a:lnTo>
                  <a:pt x="516339" y="91213"/>
                </a:lnTo>
                <a:lnTo>
                  <a:pt x="517334" y="103850"/>
                </a:lnTo>
                <a:lnTo>
                  <a:pt x="517334" y="474328"/>
                </a:lnTo>
                <a:lnTo>
                  <a:pt x="516339" y="482741"/>
                </a:lnTo>
                <a:lnTo>
                  <a:pt x="514349" y="492565"/>
                </a:lnTo>
                <a:lnTo>
                  <a:pt x="512360" y="499590"/>
                </a:lnTo>
                <a:lnTo>
                  <a:pt x="510370" y="508003"/>
                </a:lnTo>
                <a:lnTo>
                  <a:pt x="487490" y="548703"/>
                </a:lnTo>
                <a:lnTo>
                  <a:pt x="465599" y="566941"/>
                </a:lnTo>
                <a:lnTo>
                  <a:pt x="465599" y="537478"/>
                </a:lnTo>
                <a:lnTo>
                  <a:pt x="464604" y="524841"/>
                </a:lnTo>
                <a:lnTo>
                  <a:pt x="462615" y="512215"/>
                </a:lnTo>
                <a:lnTo>
                  <a:pt x="460625" y="498178"/>
                </a:lnTo>
                <a:lnTo>
                  <a:pt x="454657" y="472927"/>
                </a:lnTo>
                <a:lnTo>
                  <a:pt x="450678" y="461690"/>
                </a:lnTo>
                <a:lnTo>
                  <a:pt x="447694" y="449065"/>
                </a:lnTo>
                <a:lnTo>
                  <a:pt x="442721" y="436440"/>
                </a:lnTo>
                <a:lnTo>
                  <a:pt x="438742" y="425214"/>
                </a:lnTo>
                <a:lnTo>
                  <a:pt x="432766" y="415390"/>
                </a:lnTo>
                <a:lnTo>
                  <a:pt x="427793" y="404164"/>
                </a:lnTo>
                <a:lnTo>
                  <a:pt x="415857" y="384514"/>
                </a:lnTo>
                <a:lnTo>
                  <a:pt x="408894" y="376090"/>
                </a:lnTo>
                <a:lnTo>
                  <a:pt x="402926" y="366265"/>
                </a:lnTo>
                <a:lnTo>
                  <a:pt x="388992" y="349427"/>
                </a:lnTo>
                <a:lnTo>
                  <a:pt x="381035" y="342414"/>
                </a:lnTo>
                <a:lnTo>
                  <a:pt x="374072" y="335401"/>
                </a:lnTo>
                <a:lnTo>
                  <a:pt x="366115" y="329777"/>
                </a:lnTo>
                <a:lnTo>
                  <a:pt x="357162" y="322764"/>
                </a:lnTo>
                <a:lnTo>
                  <a:pt x="348202" y="318552"/>
                </a:lnTo>
                <a:lnTo>
                  <a:pt x="340245" y="312939"/>
                </a:lnTo>
                <a:lnTo>
                  <a:pt x="331293" y="308727"/>
                </a:lnTo>
                <a:lnTo>
                  <a:pt x="322341" y="305926"/>
                </a:lnTo>
                <a:lnTo>
                  <a:pt x="312394" y="303114"/>
                </a:lnTo>
                <a:lnTo>
                  <a:pt x="303433" y="300314"/>
                </a:lnTo>
                <a:lnTo>
                  <a:pt x="293487" y="298914"/>
                </a:lnTo>
                <a:lnTo>
                  <a:pt x="0" y="298914"/>
                </a:lnTo>
                <a:lnTo>
                  <a:pt x="0" y="116475"/>
                </a:lnTo>
                <a:lnTo>
                  <a:pt x="1989" y="91213"/>
                </a:lnTo>
                <a:lnTo>
                  <a:pt x="4973" y="79988"/>
                </a:lnTo>
                <a:lnTo>
                  <a:pt x="6962" y="70163"/>
                </a:lnTo>
                <a:lnTo>
                  <a:pt x="11936" y="58938"/>
                </a:lnTo>
                <a:lnTo>
                  <a:pt x="15923" y="49113"/>
                </a:lnTo>
                <a:lnTo>
                  <a:pt x="20896" y="40700"/>
                </a:lnTo>
                <a:lnTo>
                  <a:pt x="51731" y="8424"/>
                </a:lnTo>
                <a:lnTo>
                  <a:pt x="67654" y="1400"/>
                </a:lnTo>
                <a:lnTo>
                  <a:pt x="75611" y="0"/>
                </a:lnTo>
                <a:close/>
              </a:path>
            </a:pathLst>
          </a:custGeom>
          <a:solidFill>
            <a:srgbClr val="FFCC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748567" y="4812363"/>
            <a:ext cx="2334260" cy="233045"/>
          </a:xfrm>
          <a:custGeom>
            <a:avLst/>
            <a:gdLst/>
            <a:ahLst/>
            <a:cxnLst/>
            <a:rect l="l" t="t" r="r" b="b"/>
            <a:pathLst>
              <a:path w="2334260" h="233045">
                <a:moveTo>
                  <a:pt x="2333971" y="232951"/>
                </a:moveTo>
                <a:lnTo>
                  <a:pt x="0" y="232951"/>
                </a:lnTo>
                <a:lnTo>
                  <a:pt x="0" y="0"/>
                </a:lnTo>
                <a:lnTo>
                  <a:pt x="2333971" y="0"/>
                </a:lnTo>
                <a:lnTo>
                  <a:pt x="2333971" y="232951"/>
                </a:lnTo>
                <a:close/>
              </a:path>
            </a:pathLst>
          </a:custGeom>
          <a:solidFill>
            <a:srgbClr val="CFE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754560" y="4469948"/>
            <a:ext cx="2325370" cy="373380"/>
          </a:xfrm>
          <a:custGeom>
            <a:avLst/>
            <a:gdLst/>
            <a:ahLst/>
            <a:cxnLst/>
            <a:rect l="l" t="t" r="r" b="b"/>
            <a:pathLst>
              <a:path w="2325370" h="373379">
                <a:moveTo>
                  <a:pt x="116351" y="0"/>
                </a:moveTo>
                <a:lnTo>
                  <a:pt x="2212571" y="0"/>
                </a:lnTo>
                <a:lnTo>
                  <a:pt x="2218539" y="2823"/>
                </a:lnTo>
                <a:lnTo>
                  <a:pt x="2225510" y="4235"/>
                </a:lnTo>
                <a:lnTo>
                  <a:pt x="2237446" y="9883"/>
                </a:lnTo>
                <a:lnTo>
                  <a:pt x="2243414" y="14002"/>
                </a:lnTo>
                <a:lnTo>
                  <a:pt x="2249382" y="16825"/>
                </a:lnTo>
                <a:lnTo>
                  <a:pt x="2261318" y="25297"/>
                </a:lnTo>
                <a:lnTo>
                  <a:pt x="2266300" y="30828"/>
                </a:lnTo>
                <a:lnTo>
                  <a:pt x="2272268" y="35063"/>
                </a:lnTo>
                <a:lnTo>
                  <a:pt x="2277242" y="42123"/>
                </a:lnTo>
                <a:lnTo>
                  <a:pt x="2282215" y="47771"/>
                </a:lnTo>
                <a:lnTo>
                  <a:pt x="2286194" y="54713"/>
                </a:lnTo>
                <a:lnTo>
                  <a:pt x="2291167" y="60361"/>
                </a:lnTo>
                <a:lnTo>
                  <a:pt x="2295146" y="67303"/>
                </a:lnTo>
                <a:lnTo>
                  <a:pt x="2300119" y="74363"/>
                </a:lnTo>
                <a:lnTo>
                  <a:pt x="2303103" y="82835"/>
                </a:lnTo>
                <a:lnTo>
                  <a:pt x="2307090" y="89777"/>
                </a:lnTo>
                <a:lnTo>
                  <a:pt x="2310074" y="98249"/>
                </a:lnTo>
                <a:lnTo>
                  <a:pt x="2313058" y="106603"/>
                </a:lnTo>
                <a:lnTo>
                  <a:pt x="2315047" y="115075"/>
                </a:lnTo>
                <a:lnTo>
                  <a:pt x="2318031" y="123547"/>
                </a:lnTo>
                <a:lnTo>
                  <a:pt x="2320021" y="131901"/>
                </a:lnTo>
                <a:lnTo>
                  <a:pt x="2322010" y="140373"/>
                </a:lnTo>
                <a:lnTo>
                  <a:pt x="2323005" y="150163"/>
                </a:lnTo>
                <a:lnTo>
                  <a:pt x="2324994" y="158576"/>
                </a:lnTo>
                <a:lnTo>
                  <a:pt x="2324994" y="342414"/>
                </a:lnTo>
                <a:lnTo>
                  <a:pt x="2324000" y="353639"/>
                </a:lnTo>
                <a:lnTo>
                  <a:pt x="2324000" y="362064"/>
                </a:lnTo>
                <a:lnTo>
                  <a:pt x="2322010" y="373289"/>
                </a:lnTo>
                <a:lnTo>
                  <a:pt x="2925" y="373289"/>
                </a:lnTo>
                <a:lnTo>
                  <a:pt x="2925" y="362064"/>
                </a:lnTo>
                <a:lnTo>
                  <a:pt x="1003" y="353639"/>
                </a:lnTo>
                <a:lnTo>
                  <a:pt x="1003" y="342414"/>
                </a:lnTo>
                <a:lnTo>
                  <a:pt x="0" y="334001"/>
                </a:lnTo>
                <a:lnTo>
                  <a:pt x="0" y="189451"/>
                </a:lnTo>
                <a:lnTo>
                  <a:pt x="1003" y="178225"/>
                </a:lnTo>
                <a:lnTo>
                  <a:pt x="1003" y="168401"/>
                </a:lnTo>
                <a:lnTo>
                  <a:pt x="2925" y="158576"/>
                </a:lnTo>
                <a:lnTo>
                  <a:pt x="3928" y="150163"/>
                </a:lnTo>
                <a:lnTo>
                  <a:pt x="4931" y="140373"/>
                </a:lnTo>
                <a:lnTo>
                  <a:pt x="7940" y="131901"/>
                </a:lnTo>
                <a:lnTo>
                  <a:pt x="8943" y="123547"/>
                </a:lnTo>
                <a:lnTo>
                  <a:pt x="10949" y="115075"/>
                </a:lnTo>
                <a:lnTo>
                  <a:pt x="14878" y="106603"/>
                </a:lnTo>
                <a:lnTo>
                  <a:pt x="18890" y="98249"/>
                </a:lnTo>
                <a:lnTo>
                  <a:pt x="20896" y="89777"/>
                </a:lnTo>
                <a:lnTo>
                  <a:pt x="23822" y="82835"/>
                </a:lnTo>
                <a:lnTo>
                  <a:pt x="27834" y="74363"/>
                </a:lnTo>
                <a:lnTo>
                  <a:pt x="31846" y="67303"/>
                </a:lnTo>
                <a:lnTo>
                  <a:pt x="36777" y="60361"/>
                </a:lnTo>
                <a:lnTo>
                  <a:pt x="39786" y="54713"/>
                </a:lnTo>
                <a:lnTo>
                  <a:pt x="66618" y="25297"/>
                </a:lnTo>
                <a:lnTo>
                  <a:pt x="83585" y="14002"/>
                </a:lnTo>
                <a:lnTo>
                  <a:pt x="90523" y="9883"/>
                </a:lnTo>
                <a:lnTo>
                  <a:pt x="96458" y="7059"/>
                </a:lnTo>
                <a:lnTo>
                  <a:pt x="103479" y="4235"/>
                </a:lnTo>
                <a:lnTo>
                  <a:pt x="109414" y="2823"/>
                </a:lnTo>
                <a:lnTo>
                  <a:pt x="116351" y="0"/>
                </a:lnTo>
                <a:close/>
              </a:path>
            </a:pathLst>
          </a:custGeom>
          <a:solidFill>
            <a:srgbClr val="F5C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610997" y="4597661"/>
            <a:ext cx="131445" cy="213360"/>
          </a:xfrm>
          <a:custGeom>
            <a:avLst/>
            <a:gdLst/>
            <a:ahLst/>
            <a:cxnLst/>
            <a:rect l="l" t="t" r="r" b="b"/>
            <a:pathLst>
              <a:path w="131445" h="213360">
                <a:moveTo>
                  <a:pt x="131321" y="213301"/>
                </a:moveTo>
                <a:lnTo>
                  <a:pt x="0" y="213301"/>
                </a:lnTo>
                <a:lnTo>
                  <a:pt x="0" y="0"/>
                </a:lnTo>
                <a:lnTo>
                  <a:pt x="131321" y="0"/>
                </a:lnTo>
                <a:lnTo>
                  <a:pt x="131321" y="213301"/>
                </a:lnTo>
                <a:close/>
              </a:path>
            </a:pathLst>
          </a:custGeom>
          <a:solidFill>
            <a:srgbClr val="6056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37890" y="4597661"/>
            <a:ext cx="131445" cy="213360"/>
          </a:xfrm>
          <a:custGeom>
            <a:avLst/>
            <a:gdLst/>
            <a:ahLst/>
            <a:cxnLst/>
            <a:rect l="l" t="t" r="r" b="b"/>
            <a:pathLst>
              <a:path w="131445" h="213360">
                <a:moveTo>
                  <a:pt x="131321" y="213301"/>
                </a:moveTo>
                <a:lnTo>
                  <a:pt x="0" y="213301"/>
                </a:lnTo>
                <a:lnTo>
                  <a:pt x="0" y="0"/>
                </a:lnTo>
                <a:lnTo>
                  <a:pt x="131321" y="0"/>
                </a:lnTo>
                <a:lnTo>
                  <a:pt x="131321" y="213301"/>
                </a:lnTo>
                <a:close/>
              </a:path>
            </a:pathLst>
          </a:custGeom>
          <a:solidFill>
            <a:srgbClr val="6056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262786" y="4597661"/>
            <a:ext cx="132715" cy="213360"/>
          </a:xfrm>
          <a:custGeom>
            <a:avLst/>
            <a:gdLst/>
            <a:ahLst/>
            <a:cxnLst/>
            <a:rect l="l" t="t" r="r" b="b"/>
            <a:pathLst>
              <a:path w="132714" h="213360">
                <a:moveTo>
                  <a:pt x="132316" y="213301"/>
                </a:moveTo>
                <a:lnTo>
                  <a:pt x="0" y="213301"/>
                </a:lnTo>
                <a:lnTo>
                  <a:pt x="0" y="0"/>
                </a:lnTo>
                <a:lnTo>
                  <a:pt x="132316" y="0"/>
                </a:lnTo>
                <a:lnTo>
                  <a:pt x="132316" y="213301"/>
                </a:lnTo>
                <a:close/>
              </a:path>
            </a:pathLst>
          </a:custGeom>
          <a:solidFill>
            <a:srgbClr val="6056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088676" y="4597661"/>
            <a:ext cx="132715" cy="213360"/>
          </a:xfrm>
          <a:custGeom>
            <a:avLst/>
            <a:gdLst/>
            <a:ahLst/>
            <a:cxnLst/>
            <a:rect l="l" t="t" r="r" b="b"/>
            <a:pathLst>
              <a:path w="132714" h="213360">
                <a:moveTo>
                  <a:pt x="132316" y="213301"/>
                </a:moveTo>
                <a:lnTo>
                  <a:pt x="0" y="213301"/>
                </a:lnTo>
                <a:lnTo>
                  <a:pt x="0" y="0"/>
                </a:lnTo>
                <a:lnTo>
                  <a:pt x="132316" y="0"/>
                </a:lnTo>
                <a:lnTo>
                  <a:pt x="132316" y="213301"/>
                </a:lnTo>
                <a:close/>
              </a:path>
            </a:pathLst>
          </a:custGeom>
          <a:solidFill>
            <a:srgbClr val="6056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914567" y="4597661"/>
            <a:ext cx="132715" cy="213360"/>
          </a:xfrm>
          <a:custGeom>
            <a:avLst/>
            <a:gdLst/>
            <a:ahLst/>
            <a:cxnLst/>
            <a:rect l="l" t="t" r="r" b="b"/>
            <a:pathLst>
              <a:path w="132714" h="213360">
                <a:moveTo>
                  <a:pt x="132316" y="213301"/>
                </a:moveTo>
                <a:lnTo>
                  <a:pt x="0" y="213301"/>
                </a:lnTo>
                <a:lnTo>
                  <a:pt x="0" y="0"/>
                </a:lnTo>
                <a:lnTo>
                  <a:pt x="132316" y="0"/>
                </a:lnTo>
                <a:lnTo>
                  <a:pt x="132316" y="213301"/>
                </a:lnTo>
                <a:close/>
              </a:path>
            </a:pathLst>
          </a:custGeom>
          <a:solidFill>
            <a:srgbClr val="6056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740449" y="4597661"/>
            <a:ext cx="131445" cy="213360"/>
          </a:xfrm>
          <a:custGeom>
            <a:avLst/>
            <a:gdLst/>
            <a:ahLst/>
            <a:cxnLst/>
            <a:rect l="l" t="t" r="r" b="b"/>
            <a:pathLst>
              <a:path w="131445" h="213360">
                <a:moveTo>
                  <a:pt x="131321" y="213301"/>
                </a:moveTo>
                <a:lnTo>
                  <a:pt x="0" y="213301"/>
                </a:lnTo>
                <a:lnTo>
                  <a:pt x="0" y="0"/>
                </a:lnTo>
                <a:lnTo>
                  <a:pt x="131321" y="0"/>
                </a:lnTo>
                <a:lnTo>
                  <a:pt x="131321" y="213301"/>
                </a:lnTo>
                <a:close/>
              </a:path>
            </a:pathLst>
          </a:custGeom>
          <a:solidFill>
            <a:srgbClr val="6056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567342" y="4597661"/>
            <a:ext cx="131445" cy="213360"/>
          </a:xfrm>
          <a:custGeom>
            <a:avLst/>
            <a:gdLst/>
            <a:ahLst/>
            <a:cxnLst/>
            <a:rect l="l" t="t" r="r" b="b"/>
            <a:pathLst>
              <a:path w="131445" h="213360">
                <a:moveTo>
                  <a:pt x="131321" y="213301"/>
                </a:moveTo>
                <a:lnTo>
                  <a:pt x="0" y="213301"/>
                </a:lnTo>
                <a:lnTo>
                  <a:pt x="0" y="0"/>
                </a:lnTo>
                <a:lnTo>
                  <a:pt x="131321" y="0"/>
                </a:lnTo>
                <a:lnTo>
                  <a:pt x="131321" y="213301"/>
                </a:lnTo>
                <a:close/>
              </a:path>
            </a:pathLst>
          </a:custGeom>
          <a:solidFill>
            <a:srgbClr val="6056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393241" y="4597661"/>
            <a:ext cx="132715" cy="213360"/>
          </a:xfrm>
          <a:custGeom>
            <a:avLst/>
            <a:gdLst/>
            <a:ahLst/>
            <a:cxnLst/>
            <a:rect l="l" t="t" r="r" b="b"/>
            <a:pathLst>
              <a:path w="132714" h="213360">
                <a:moveTo>
                  <a:pt x="132316" y="213301"/>
                </a:moveTo>
                <a:lnTo>
                  <a:pt x="0" y="213301"/>
                </a:lnTo>
                <a:lnTo>
                  <a:pt x="0" y="0"/>
                </a:lnTo>
                <a:lnTo>
                  <a:pt x="132316" y="0"/>
                </a:lnTo>
                <a:lnTo>
                  <a:pt x="132316" y="213301"/>
                </a:lnTo>
                <a:close/>
              </a:path>
            </a:pathLst>
          </a:custGeom>
          <a:solidFill>
            <a:srgbClr val="6056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220126" y="4597661"/>
            <a:ext cx="131445" cy="213360"/>
          </a:xfrm>
          <a:custGeom>
            <a:avLst/>
            <a:gdLst/>
            <a:ahLst/>
            <a:cxnLst/>
            <a:rect l="l" t="t" r="r" b="b"/>
            <a:pathLst>
              <a:path w="131445" h="213360">
                <a:moveTo>
                  <a:pt x="131321" y="213301"/>
                </a:moveTo>
                <a:lnTo>
                  <a:pt x="0" y="213301"/>
                </a:lnTo>
                <a:lnTo>
                  <a:pt x="0" y="0"/>
                </a:lnTo>
                <a:lnTo>
                  <a:pt x="131321" y="0"/>
                </a:lnTo>
                <a:lnTo>
                  <a:pt x="131321" y="213301"/>
                </a:lnTo>
                <a:close/>
              </a:path>
            </a:pathLst>
          </a:custGeom>
          <a:solidFill>
            <a:srgbClr val="6056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045030" y="4597661"/>
            <a:ext cx="133350" cy="213360"/>
          </a:xfrm>
          <a:custGeom>
            <a:avLst/>
            <a:gdLst/>
            <a:ahLst/>
            <a:cxnLst/>
            <a:rect l="l" t="t" r="r" b="b"/>
            <a:pathLst>
              <a:path w="133350" h="213360">
                <a:moveTo>
                  <a:pt x="133311" y="213301"/>
                </a:moveTo>
                <a:lnTo>
                  <a:pt x="0" y="213301"/>
                </a:lnTo>
                <a:lnTo>
                  <a:pt x="0" y="0"/>
                </a:lnTo>
                <a:lnTo>
                  <a:pt x="133311" y="0"/>
                </a:lnTo>
                <a:lnTo>
                  <a:pt x="133311" y="213301"/>
                </a:lnTo>
                <a:close/>
              </a:path>
            </a:pathLst>
          </a:custGeom>
          <a:solidFill>
            <a:srgbClr val="6056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870912" y="4597661"/>
            <a:ext cx="132715" cy="213360"/>
          </a:xfrm>
          <a:custGeom>
            <a:avLst/>
            <a:gdLst/>
            <a:ahLst/>
            <a:cxnLst/>
            <a:rect l="l" t="t" r="r" b="b"/>
            <a:pathLst>
              <a:path w="132714" h="213360">
                <a:moveTo>
                  <a:pt x="132316" y="213301"/>
                </a:moveTo>
                <a:lnTo>
                  <a:pt x="0" y="213301"/>
                </a:lnTo>
                <a:lnTo>
                  <a:pt x="0" y="0"/>
                </a:lnTo>
                <a:lnTo>
                  <a:pt x="132316" y="0"/>
                </a:lnTo>
                <a:lnTo>
                  <a:pt x="132316" y="213301"/>
                </a:lnTo>
                <a:close/>
              </a:path>
            </a:pathLst>
          </a:custGeom>
          <a:solidFill>
            <a:srgbClr val="6056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776121" y="4600438"/>
            <a:ext cx="193040" cy="210820"/>
          </a:xfrm>
          <a:custGeom>
            <a:avLst/>
            <a:gdLst/>
            <a:ahLst/>
            <a:cxnLst/>
            <a:rect l="l" t="t" r="r" b="b"/>
            <a:pathLst>
              <a:path w="193039" h="210820">
                <a:moveTo>
                  <a:pt x="9946" y="0"/>
                </a:moveTo>
                <a:lnTo>
                  <a:pt x="183053" y="0"/>
                </a:lnTo>
                <a:lnTo>
                  <a:pt x="191010" y="4235"/>
                </a:lnTo>
                <a:lnTo>
                  <a:pt x="193000" y="14002"/>
                </a:lnTo>
                <a:lnTo>
                  <a:pt x="193000" y="196487"/>
                </a:lnTo>
                <a:lnTo>
                  <a:pt x="191010" y="206312"/>
                </a:lnTo>
                <a:lnTo>
                  <a:pt x="183053" y="210524"/>
                </a:lnTo>
                <a:lnTo>
                  <a:pt x="9946" y="210524"/>
                </a:lnTo>
                <a:lnTo>
                  <a:pt x="3978" y="206312"/>
                </a:lnTo>
                <a:lnTo>
                  <a:pt x="0" y="196487"/>
                </a:lnTo>
                <a:lnTo>
                  <a:pt x="0" y="14002"/>
                </a:lnTo>
                <a:lnTo>
                  <a:pt x="3978" y="4235"/>
                </a:lnTo>
                <a:lnTo>
                  <a:pt x="9946" y="0"/>
                </a:lnTo>
                <a:close/>
              </a:path>
            </a:pathLst>
          </a:custGeom>
          <a:solidFill>
            <a:srgbClr val="6056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739598" y="5125303"/>
            <a:ext cx="2845350" cy="6090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744572" y="5045314"/>
            <a:ext cx="2336165" cy="262890"/>
          </a:xfrm>
          <a:custGeom>
            <a:avLst/>
            <a:gdLst/>
            <a:ahLst/>
            <a:cxnLst/>
            <a:rect l="l" t="t" r="r" b="b"/>
            <a:pathLst>
              <a:path w="2336165" h="262889">
                <a:moveTo>
                  <a:pt x="2335977" y="262426"/>
                </a:moveTo>
                <a:lnTo>
                  <a:pt x="0" y="262426"/>
                </a:lnTo>
                <a:lnTo>
                  <a:pt x="0" y="0"/>
                </a:lnTo>
                <a:lnTo>
                  <a:pt x="2335977" y="0"/>
                </a:lnTo>
                <a:lnTo>
                  <a:pt x="2335977" y="262426"/>
                </a:lnTo>
                <a:close/>
              </a:path>
            </a:pathLst>
          </a:custGeom>
          <a:solidFill>
            <a:srgbClr val="95A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739598" y="5074789"/>
            <a:ext cx="2329180" cy="201295"/>
          </a:xfrm>
          <a:custGeom>
            <a:avLst/>
            <a:gdLst/>
            <a:ahLst/>
            <a:cxnLst/>
            <a:rect l="l" t="t" r="r" b="b"/>
            <a:pathLst>
              <a:path w="2329179" h="201295">
                <a:moveTo>
                  <a:pt x="9946" y="0"/>
                </a:moveTo>
                <a:lnTo>
                  <a:pt x="2317070" y="0"/>
                </a:lnTo>
                <a:lnTo>
                  <a:pt x="2326031" y="2800"/>
                </a:lnTo>
                <a:lnTo>
                  <a:pt x="2329015" y="14037"/>
                </a:lnTo>
                <a:lnTo>
                  <a:pt x="2329015" y="185238"/>
                </a:lnTo>
                <a:lnTo>
                  <a:pt x="2326031" y="195063"/>
                </a:lnTo>
                <a:lnTo>
                  <a:pt x="2317070" y="200676"/>
                </a:lnTo>
                <a:lnTo>
                  <a:pt x="9946" y="200676"/>
                </a:lnTo>
                <a:lnTo>
                  <a:pt x="3009" y="195063"/>
                </a:lnTo>
                <a:lnTo>
                  <a:pt x="0" y="185238"/>
                </a:lnTo>
                <a:lnTo>
                  <a:pt x="0" y="14037"/>
                </a:lnTo>
                <a:lnTo>
                  <a:pt x="3009" y="2800"/>
                </a:lnTo>
                <a:lnTo>
                  <a:pt x="9946" y="0"/>
                </a:lnTo>
                <a:close/>
              </a:path>
            </a:pathLst>
          </a:custGeom>
          <a:solidFill>
            <a:srgbClr val="CFF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739598" y="5088826"/>
            <a:ext cx="2326640" cy="179705"/>
          </a:xfrm>
          <a:custGeom>
            <a:avLst/>
            <a:gdLst/>
            <a:ahLst/>
            <a:cxnLst/>
            <a:rect l="l" t="t" r="r" b="b"/>
            <a:pathLst>
              <a:path w="2326640" h="179704">
                <a:moveTo>
                  <a:pt x="273576" y="7012"/>
                </a:moveTo>
                <a:lnTo>
                  <a:pt x="2296182" y="7012"/>
                </a:lnTo>
                <a:lnTo>
                  <a:pt x="2297177" y="8412"/>
                </a:lnTo>
                <a:lnTo>
                  <a:pt x="2304139" y="8412"/>
                </a:lnTo>
                <a:lnTo>
                  <a:pt x="2310108" y="11225"/>
                </a:lnTo>
                <a:lnTo>
                  <a:pt x="2315081" y="15425"/>
                </a:lnTo>
                <a:lnTo>
                  <a:pt x="2319060" y="22450"/>
                </a:lnTo>
                <a:lnTo>
                  <a:pt x="2323047" y="26662"/>
                </a:lnTo>
                <a:lnTo>
                  <a:pt x="2325036" y="35075"/>
                </a:lnTo>
                <a:lnTo>
                  <a:pt x="2326031" y="43500"/>
                </a:lnTo>
                <a:lnTo>
                  <a:pt x="2325036" y="53325"/>
                </a:lnTo>
                <a:lnTo>
                  <a:pt x="2325036" y="115063"/>
                </a:lnTo>
                <a:lnTo>
                  <a:pt x="2324041" y="122088"/>
                </a:lnTo>
                <a:lnTo>
                  <a:pt x="2324041" y="131913"/>
                </a:lnTo>
                <a:lnTo>
                  <a:pt x="2323047" y="136113"/>
                </a:lnTo>
                <a:lnTo>
                  <a:pt x="2323047" y="143138"/>
                </a:lnTo>
                <a:lnTo>
                  <a:pt x="2321049" y="151551"/>
                </a:lnTo>
                <a:lnTo>
                  <a:pt x="2292203" y="179626"/>
                </a:lnTo>
                <a:lnTo>
                  <a:pt x="33852" y="179626"/>
                </a:lnTo>
                <a:lnTo>
                  <a:pt x="28837" y="176814"/>
                </a:lnTo>
                <a:lnTo>
                  <a:pt x="20896" y="174001"/>
                </a:lnTo>
                <a:lnTo>
                  <a:pt x="14961" y="168389"/>
                </a:lnTo>
                <a:lnTo>
                  <a:pt x="9946" y="164188"/>
                </a:lnTo>
                <a:lnTo>
                  <a:pt x="6018" y="155763"/>
                </a:lnTo>
                <a:lnTo>
                  <a:pt x="3009" y="147339"/>
                </a:lnTo>
                <a:lnTo>
                  <a:pt x="1003" y="138926"/>
                </a:lnTo>
                <a:lnTo>
                  <a:pt x="0" y="130501"/>
                </a:lnTo>
                <a:lnTo>
                  <a:pt x="1003" y="123488"/>
                </a:lnTo>
                <a:lnTo>
                  <a:pt x="1003" y="84188"/>
                </a:lnTo>
                <a:lnTo>
                  <a:pt x="3009" y="75775"/>
                </a:lnTo>
                <a:lnTo>
                  <a:pt x="3009" y="67351"/>
                </a:lnTo>
                <a:lnTo>
                  <a:pt x="4012" y="60338"/>
                </a:lnTo>
                <a:lnTo>
                  <a:pt x="4012" y="54725"/>
                </a:lnTo>
                <a:lnTo>
                  <a:pt x="5015" y="44900"/>
                </a:lnTo>
                <a:lnTo>
                  <a:pt x="5015" y="42088"/>
                </a:lnTo>
                <a:lnTo>
                  <a:pt x="6018" y="37887"/>
                </a:lnTo>
                <a:lnTo>
                  <a:pt x="17887" y="33675"/>
                </a:lnTo>
                <a:lnTo>
                  <a:pt x="24908" y="32275"/>
                </a:lnTo>
                <a:lnTo>
                  <a:pt x="30843" y="30863"/>
                </a:lnTo>
                <a:lnTo>
                  <a:pt x="37864" y="29463"/>
                </a:lnTo>
                <a:lnTo>
                  <a:pt x="42796" y="28062"/>
                </a:lnTo>
                <a:lnTo>
                  <a:pt x="48730" y="28062"/>
                </a:lnTo>
                <a:lnTo>
                  <a:pt x="56754" y="26662"/>
                </a:lnTo>
                <a:lnTo>
                  <a:pt x="62689" y="25250"/>
                </a:lnTo>
                <a:lnTo>
                  <a:pt x="70630" y="23850"/>
                </a:lnTo>
                <a:lnTo>
                  <a:pt x="77651" y="23850"/>
                </a:lnTo>
                <a:lnTo>
                  <a:pt x="87598" y="22450"/>
                </a:lnTo>
                <a:lnTo>
                  <a:pt x="105485" y="19638"/>
                </a:lnTo>
                <a:lnTo>
                  <a:pt x="114429" y="19638"/>
                </a:lnTo>
                <a:lnTo>
                  <a:pt x="124375" y="18237"/>
                </a:lnTo>
                <a:lnTo>
                  <a:pt x="134322" y="18237"/>
                </a:lnTo>
                <a:lnTo>
                  <a:pt x="144269" y="16837"/>
                </a:lnTo>
                <a:lnTo>
                  <a:pt x="154216" y="16837"/>
                </a:lnTo>
                <a:lnTo>
                  <a:pt x="176115" y="14025"/>
                </a:lnTo>
                <a:lnTo>
                  <a:pt x="197012" y="14025"/>
                </a:lnTo>
                <a:lnTo>
                  <a:pt x="218911" y="11225"/>
                </a:lnTo>
                <a:lnTo>
                  <a:pt x="239808" y="11225"/>
                </a:lnTo>
                <a:lnTo>
                  <a:pt x="273576" y="7012"/>
                </a:lnTo>
                <a:close/>
              </a:path>
              <a:path w="2326640" h="179704">
                <a:moveTo>
                  <a:pt x="296479" y="5612"/>
                </a:moveTo>
                <a:lnTo>
                  <a:pt x="2267328" y="5612"/>
                </a:lnTo>
                <a:lnTo>
                  <a:pt x="2277275" y="7012"/>
                </a:lnTo>
                <a:lnTo>
                  <a:pt x="284526" y="7012"/>
                </a:lnTo>
                <a:lnTo>
                  <a:pt x="296479" y="5612"/>
                </a:lnTo>
                <a:close/>
              </a:path>
              <a:path w="2326640" h="179704">
                <a:moveTo>
                  <a:pt x="339275" y="4200"/>
                </a:moveTo>
                <a:lnTo>
                  <a:pt x="1982827" y="4200"/>
                </a:lnTo>
                <a:lnTo>
                  <a:pt x="2014631" y="5612"/>
                </a:lnTo>
                <a:lnTo>
                  <a:pt x="328325" y="5612"/>
                </a:lnTo>
                <a:lnTo>
                  <a:pt x="339275" y="4200"/>
                </a:lnTo>
                <a:close/>
              </a:path>
              <a:path w="2326640" h="179704">
                <a:moveTo>
                  <a:pt x="360172" y="2800"/>
                </a:moveTo>
                <a:lnTo>
                  <a:pt x="1843489" y="2800"/>
                </a:lnTo>
                <a:lnTo>
                  <a:pt x="1879347" y="4200"/>
                </a:lnTo>
                <a:lnTo>
                  <a:pt x="349222" y="4200"/>
                </a:lnTo>
                <a:lnTo>
                  <a:pt x="360172" y="2800"/>
                </a:lnTo>
                <a:close/>
              </a:path>
              <a:path w="2326640" h="179704">
                <a:moveTo>
                  <a:pt x="413917" y="1400"/>
                </a:moveTo>
                <a:lnTo>
                  <a:pt x="1351084" y="1400"/>
                </a:lnTo>
                <a:lnTo>
                  <a:pt x="1392877" y="2800"/>
                </a:lnTo>
                <a:lnTo>
                  <a:pt x="404890" y="2800"/>
                </a:lnTo>
                <a:lnTo>
                  <a:pt x="413917" y="1400"/>
                </a:lnTo>
                <a:close/>
              </a:path>
              <a:path w="2326640" h="179704">
                <a:moveTo>
                  <a:pt x="430802" y="0"/>
                </a:moveTo>
                <a:lnTo>
                  <a:pt x="1021755" y="0"/>
                </a:lnTo>
                <a:lnTo>
                  <a:pt x="1060539" y="1400"/>
                </a:lnTo>
                <a:lnTo>
                  <a:pt x="422861" y="1400"/>
                </a:lnTo>
                <a:lnTo>
                  <a:pt x="430802" y="0"/>
                </a:lnTo>
                <a:close/>
              </a:path>
            </a:pathLst>
          </a:custGeom>
          <a:solidFill>
            <a:srgbClr val="D9F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739598" y="5104252"/>
            <a:ext cx="2323465" cy="154940"/>
          </a:xfrm>
          <a:custGeom>
            <a:avLst/>
            <a:gdLst/>
            <a:ahLst/>
            <a:cxnLst/>
            <a:rect l="l" t="t" r="r" b="b"/>
            <a:pathLst>
              <a:path w="2323465" h="154939">
                <a:moveTo>
                  <a:pt x="206958" y="14037"/>
                </a:moveTo>
                <a:lnTo>
                  <a:pt x="2295187" y="14037"/>
                </a:lnTo>
                <a:lnTo>
                  <a:pt x="2300161" y="15437"/>
                </a:lnTo>
                <a:lnTo>
                  <a:pt x="2303145" y="15437"/>
                </a:lnTo>
                <a:lnTo>
                  <a:pt x="2303145" y="16849"/>
                </a:lnTo>
                <a:lnTo>
                  <a:pt x="2312097" y="21050"/>
                </a:lnTo>
                <a:lnTo>
                  <a:pt x="2318065" y="29474"/>
                </a:lnTo>
                <a:lnTo>
                  <a:pt x="2323047" y="40700"/>
                </a:lnTo>
                <a:lnTo>
                  <a:pt x="2323047" y="64562"/>
                </a:lnTo>
                <a:lnTo>
                  <a:pt x="2322052" y="75787"/>
                </a:lnTo>
                <a:lnTo>
                  <a:pt x="2321049" y="88412"/>
                </a:lnTo>
                <a:lnTo>
                  <a:pt x="2321049" y="99638"/>
                </a:lnTo>
                <a:lnTo>
                  <a:pt x="2320054" y="110863"/>
                </a:lnTo>
                <a:lnTo>
                  <a:pt x="2319060" y="119287"/>
                </a:lnTo>
                <a:lnTo>
                  <a:pt x="2318065" y="123500"/>
                </a:lnTo>
                <a:lnTo>
                  <a:pt x="2316076" y="134725"/>
                </a:lnTo>
                <a:lnTo>
                  <a:pt x="2310108" y="144550"/>
                </a:lnTo>
                <a:lnTo>
                  <a:pt x="2302150" y="151563"/>
                </a:lnTo>
                <a:lnTo>
                  <a:pt x="2291209" y="154375"/>
                </a:lnTo>
                <a:lnTo>
                  <a:pt x="33852" y="154375"/>
                </a:lnTo>
                <a:lnTo>
                  <a:pt x="27834" y="152963"/>
                </a:lnTo>
                <a:lnTo>
                  <a:pt x="19893" y="150163"/>
                </a:lnTo>
                <a:lnTo>
                  <a:pt x="14961" y="144550"/>
                </a:lnTo>
                <a:lnTo>
                  <a:pt x="9946" y="140338"/>
                </a:lnTo>
                <a:lnTo>
                  <a:pt x="6018" y="131913"/>
                </a:lnTo>
                <a:lnTo>
                  <a:pt x="3009" y="124900"/>
                </a:lnTo>
                <a:lnTo>
                  <a:pt x="1003" y="116487"/>
                </a:lnTo>
                <a:lnTo>
                  <a:pt x="0" y="108062"/>
                </a:lnTo>
                <a:lnTo>
                  <a:pt x="1003" y="101050"/>
                </a:lnTo>
                <a:lnTo>
                  <a:pt x="1003" y="91225"/>
                </a:lnTo>
                <a:lnTo>
                  <a:pt x="3009" y="78587"/>
                </a:lnTo>
                <a:lnTo>
                  <a:pt x="4012" y="65962"/>
                </a:lnTo>
                <a:lnTo>
                  <a:pt x="6018" y="51925"/>
                </a:lnTo>
                <a:lnTo>
                  <a:pt x="22902" y="28074"/>
                </a:lnTo>
                <a:lnTo>
                  <a:pt x="34855" y="25262"/>
                </a:lnTo>
                <a:lnTo>
                  <a:pt x="42796" y="23862"/>
                </a:lnTo>
                <a:lnTo>
                  <a:pt x="51739" y="23862"/>
                </a:lnTo>
                <a:lnTo>
                  <a:pt x="72636" y="21050"/>
                </a:lnTo>
                <a:lnTo>
                  <a:pt x="96541" y="21050"/>
                </a:lnTo>
                <a:lnTo>
                  <a:pt x="124375" y="18249"/>
                </a:lnTo>
                <a:lnTo>
                  <a:pt x="154216" y="18249"/>
                </a:lnTo>
                <a:lnTo>
                  <a:pt x="206958" y="14037"/>
                </a:lnTo>
                <a:close/>
              </a:path>
              <a:path w="2323465" h="154939">
                <a:moveTo>
                  <a:pt x="244739" y="12637"/>
                </a:moveTo>
                <a:lnTo>
                  <a:pt x="2280267" y="12637"/>
                </a:lnTo>
                <a:lnTo>
                  <a:pt x="2288225" y="14037"/>
                </a:lnTo>
                <a:lnTo>
                  <a:pt x="224846" y="14037"/>
                </a:lnTo>
                <a:lnTo>
                  <a:pt x="244739" y="12637"/>
                </a:lnTo>
                <a:close/>
              </a:path>
              <a:path w="2323465" h="154939">
                <a:moveTo>
                  <a:pt x="323310" y="11236"/>
                </a:moveTo>
                <a:lnTo>
                  <a:pt x="2231512" y="11236"/>
                </a:lnTo>
                <a:lnTo>
                  <a:pt x="2245445" y="12637"/>
                </a:lnTo>
                <a:lnTo>
                  <a:pt x="302497" y="12637"/>
                </a:lnTo>
                <a:lnTo>
                  <a:pt x="323310" y="11236"/>
                </a:lnTo>
                <a:close/>
              </a:path>
              <a:path w="2323465" h="154939">
                <a:moveTo>
                  <a:pt x="365103" y="9824"/>
                </a:moveTo>
                <a:lnTo>
                  <a:pt x="2158892" y="9824"/>
                </a:lnTo>
                <a:lnTo>
                  <a:pt x="2178786" y="11236"/>
                </a:lnTo>
                <a:lnTo>
                  <a:pt x="344207" y="11236"/>
                </a:lnTo>
                <a:lnTo>
                  <a:pt x="365103" y="9824"/>
                </a:lnTo>
                <a:close/>
              </a:path>
              <a:path w="2323465" h="154939">
                <a:moveTo>
                  <a:pt x="406896" y="8424"/>
                </a:moveTo>
                <a:lnTo>
                  <a:pt x="2067357" y="8424"/>
                </a:lnTo>
                <a:lnTo>
                  <a:pt x="2091238" y="9824"/>
                </a:lnTo>
                <a:lnTo>
                  <a:pt x="384997" y="9824"/>
                </a:lnTo>
                <a:lnTo>
                  <a:pt x="406896" y="8424"/>
                </a:lnTo>
                <a:close/>
              </a:path>
              <a:path w="2323465" h="154939">
                <a:moveTo>
                  <a:pt x="492488" y="7024"/>
                </a:moveTo>
                <a:lnTo>
                  <a:pt x="2016620" y="7024"/>
                </a:lnTo>
                <a:lnTo>
                  <a:pt x="2042490" y="8424"/>
                </a:lnTo>
                <a:lnTo>
                  <a:pt x="470589" y="8424"/>
                </a:lnTo>
                <a:lnTo>
                  <a:pt x="492488" y="7024"/>
                </a:lnTo>
                <a:close/>
              </a:path>
              <a:path w="2323465" h="154939">
                <a:moveTo>
                  <a:pt x="536287" y="5624"/>
                </a:moveTo>
                <a:lnTo>
                  <a:pt x="1844492" y="5624"/>
                </a:lnTo>
                <a:lnTo>
                  <a:pt x="1874332" y="7024"/>
                </a:lnTo>
                <a:lnTo>
                  <a:pt x="514388" y="7024"/>
                </a:lnTo>
                <a:lnTo>
                  <a:pt x="536287" y="5624"/>
                </a:lnTo>
                <a:close/>
              </a:path>
              <a:path w="2323465" h="154939">
                <a:moveTo>
                  <a:pt x="579000" y="4212"/>
                </a:moveTo>
                <a:lnTo>
                  <a:pt x="1782805" y="4212"/>
                </a:lnTo>
                <a:lnTo>
                  <a:pt x="1813648" y="5624"/>
                </a:lnTo>
                <a:lnTo>
                  <a:pt x="557184" y="5624"/>
                </a:lnTo>
                <a:lnTo>
                  <a:pt x="579000" y="4212"/>
                </a:lnTo>
                <a:close/>
              </a:path>
              <a:path w="2323465" h="154939">
                <a:moveTo>
                  <a:pt x="661583" y="2812"/>
                </a:moveTo>
                <a:lnTo>
                  <a:pt x="1592814" y="2812"/>
                </a:lnTo>
                <a:lnTo>
                  <a:pt x="1623658" y="4212"/>
                </a:lnTo>
                <a:lnTo>
                  <a:pt x="640686" y="4212"/>
                </a:lnTo>
                <a:lnTo>
                  <a:pt x="661583" y="2812"/>
                </a:lnTo>
                <a:close/>
              </a:path>
              <a:path w="2323465" h="154939">
                <a:moveTo>
                  <a:pt x="701370" y="1411"/>
                </a:moveTo>
                <a:lnTo>
                  <a:pt x="1466432" y="1411"/>
                </a:lnTo>
                <a:lnTo>
                  <a:pt x="1497275" y="2812"/>
                </a:lnTo>
                <a:lnTo>
                  <a:pt x="681476" y="2812"/>
                </a:lnTo>
                <a:lnTo>
                  <a:pt x="701370" y="1411"/>
                </a:lnTo>
                <a:close/>
              </a:path>
              <a:path w="2323465" h="154939">
                <a:moveTo>
                  <a:pt x="805852" y="0"/>
                </a:moveTo>
                <a:lnTo>
                  <a:pt x="1345065" y="0"/>
                </a:lnTo>
                <a:lnTo>
                  <a:pt x="1373903" y="1411"/>
                </a:lnTo>
                <a:lnTo>
                  <a:pt x="788968" y="1411"/>
                </a:lnTo>
                <a:lnTo>
                  <a:pt x="805852" y="0"/>
                </a:lnTo>
                <a:close/>
              </a:path>
            </a:pathLst>
          </a:custGeom>
          <a:solidFill>
            <a:srgbClr val="E2FF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739598" y="5121102"/>
            <a:ext cx="2321560" cy="129539"/>
          </a:xfrm>
          <a:custGeom>
            <a:avLst/>
            <a:gdLst/>
            <a:ahLst/>
            <a:cxnLst/>
            <a:rect l="l" t="t" r="r" b="b"/>
            <a:pathLst>
              <a:path w="2321560" h="129539">
                <a:moveTo>
                  <a:pt x="18890" y="18237"/>
                </a:moveTo>
                <a:lnTo>
                  <a:pt x="2293198" y="18237"/>
                </a:lnTo>
                <a:lnTo>
                  <a:pt x="2298171" y="19638"/>
                </a:lnTo>
                <a:lnTo>
                  <a:pt x="2306129" y="21050"/>
                </a:lnTo>
                <a:lnTo>
                  <a:pt x="2308118" y="23850"/>
                </a:lnTo>
                <a:lnTo>
                  <a:pt x="2314086" y="28062"/>
                </a:lnTo>
                <a:lnTo>
                  <a:pt x="2318065" y="35075"/>
                </a:lnTo>
                <a:lnTo>
                  <a:pt x="2321049" y="43500"/>
                </a:lnTo>
                <a:lnTo>
                  <a:pt x="2320054" y="56125"/>
                </a:lnTo>
                <a:lnTo>
                  <a:pt x="2320054" y="64550"/>
                </a:lnTo>
                <a:lnTo>
                  <a:pt x="2319060" y="71563"/>
                </a:lnTo>
                <a:lnTo>
                  <a:pt x="2318065" y="81388"/>
                </a:lnTo>
                <a:lnTo>
                  <a:pt x="2318065" y="88401"/>
                </a:lnTo>
                <a:lnTo>
                  <a:pt x="2317070" y="96825"/>
                </a:lnTo>
                <a:lnTo>
                  <a:pt x="2316076" y="102438"/>
                </a:lnTo>
                <a:lnTo>
                  <a:pt x="2314086" y="106650"/>
                </a:lnTo>
                <a:lnTo>
                  <a:pt x="2312097" y="113663"/>
                </a:lnTo>
                <a:lnTo>
                  <a:pt x="2306129" y="122088"/>
                </a:lnTo>
                <a:lnTo>
                  <a:pt x="2300161" y="126300"/>
                </a:lnTo>
                <a:lnTo>
                  <a:pt x="2291209" y="129101"/>
                </a:lnTo>
                <a:lnTo>
                  <a:pt x="30843" y="129101"/>
                </a:lnTo>
                <a:lnTo>
                  <a:pt x="24908" y="127700"/>
                </a:lnTo>
                <a:lnTo>
                  <a:pt x="19893" y="124888"/>
                </a:lnTo>
                <a:lnTo>
                  <a:pt x="14961" y="119276"/>
                </a:lnTo>
                <a:lnTo>
                  <a:pt x="9946" y="115063"/>
                </a:lnTo>
                <a:lnTo>
                  <a:pt x="6018" y="108051"/>
                </a:lnTo>
                <a:lnTo>
                  <a:pt x="3009" y="101038"/>
                </a:lnTo>
                <a:lnTo>
                  <a:pt x="1003" y="92613"/>
                </a:lnTo>
                <a:lnTo>
                  <a:pt x="0" y="84200"/>
                </a:lnTo>
                <a:lnTo>
                  <a:pt x="1003" y="75775"/>
                </a:lnTo>
                <a:lnTo>
                  <a:pt x="1003" y="67351"/>
                </a:lnTo>
                <a:lnTo>
                  <a:pt x="4012" y="56125"/>
                </a:lnTo>
                <a:lnTo>
                  <a:pt x="6018" y="46300"/>
                </a:lnTo>
                <a:lnTo>
                  <a:pt x="8943" y="35075"/>
                </a:lnTo>
                <a:lnTo>
                  <a:pt x="10949" y="26662"/>
                </a:lnTo>
                <a:lnTo>
                  <a:pt x="15964" y="19638"/>
                </a:lnTo>
                <a:lnTo>
                  <a:pt x="18890" y="18237"/>
                </a:lnTo>
                <a:close/>
              </a:path>
              <a:path w="2321560" h="129539">
                <a:moveTo>
                  <a:pt x="25911" y="16837"/>
                </a:moveTo>
                <a:lnTo>
                  <a:pt x="2260366" y="16837"/>
                </a:lnTo>
                <a:lnTo>
                  <a:pt x="2269318" y="18237"/>
                </a:lnTo>
                <a:lnTo>
                  <a:pt x="20896" y="18237"/>
                </a:lnTo>
                <a:lnTo>
                  <a:pt x="25911" y="16837"/>
                </a:lnTo>
                <a:close/>
              </a:path>
              <a:path w="2321560" h="129539">
                <a:moveTo>
                  <a:pt x="40789" y="15437"/>
                </a:moveTo>
                <a:lnTo>
                  <a:pt x="2238483" y="15437"/>
                </a:lnTo>
                <a:lnTo>
                  <a:pt x="2249424" y="16837"/>
                </a:lnTo>
                <a:lnTo>
                  <a:pt x="32849" y="16837"/>
                </a:lnTo>
                <a:lnTo>
                  <a:pt x="40789" y="15437"/>
                </a:lnTo>
                <a:close/>
              </a:path>
              <a:path w="2321560" h="129539">
                <a:moveTo>
                  <a:pt x="91526" y="14025"/>
                </a:moveTo>
                <a:lnTo>
                  <a:pt x="2212613" y="14025"/>
                </a:lnTo>
                <a:lnTo>
                  <a:pt x="2224549" y="15437"/>
                </a:lnTo>
                <a:lnTo>
                  <a:pt x="75645" y="15437"/>
                </a:lnTo>
                <a:lnTo>
                  <a:pt x="91526" y="14025"/>
                </a:lnTo>
                <a:close/>
              </a:path>
              <a:path w="2321560" h="129539">
                <a:moveTo>
                  <a:pt x="125378" y="12625"/>
                </a:moveTo>
                <a:lnTo>
                  <a:pt x="2150926" y="12625"/>
                </a:lnTo>
                <a:lnTo>
                  <a:pt x="2165855" y="14025"/>
                </a:lnTo>
                <a:lnTo>
                  <a:pt x="107491" y="14025"/>
                </a:lnTo>
                <a:lnTo>
                  <a:pt x="125378" y="12625"/>
                </a:lnTo>
                <a:close/>
              </a:path>
              <a:path w="2321560" h="129539">
                <a:moveTo>
                  <a:pt x="164162" y="11225"/>
                </a:moveTo>
                <a:lnTo>
                  <a:pt x="2116113" y="11225"/>
                </a:lnTo>
                <a:lnTo>
                  <a:pt x="2133022" y="12625"/>
                </a:lnTo>
                <a:lnTo>
                  <a:pt x="143266" y="12625"/>
                </a:lnTo>
                <a:lnTo>
                  <a:pt x="164162" y="11225"/>
                </a:lnTo>
                <a:close/>
              </a:path>
              <a:path w="2321560" h="129539">
                <a:moveTo>
                  <a:pt x="255689" y="9813"/>
                </a:moveTo>
                <a:lnTo>
                  <a:pt x="2079302" y="9813"/>
                </a:lnTo>
                <a:lnTo>
                  <a:pt x="2097206" y="11225"/>
                </a:lnTo>
                <a:lnTo>
                  <a:pt x="229861" y="11225"/>
                </a:lnTo>
                <a:lnTo>
                  <a:pt x="255689" y="9813"/>
                </a:lnTo>
                <a:close/>
              </a:path>
              <a:path w="2321560" h="129539">
                <a:moveTo>
                  <a:pt x="307429" y="8412"/>
                </a:moveTo>
                <a:lnTo>
                  <a:pt x="1999711" y="8412"/>
                </a:lnTo>
                <a:lnTo>
                  <a:pt x="2019604" y="9813"/>
                </a:lnTo>
                <a:lnTo>
                  <a:pt x="280598" y="9813"/>
                </a:lnTo>
                <a:lnTo>
                  <a:pt x="307429" y="8412"/>
                </a:lnTo>
                <a:close/>
              </a:path>
              <a:path w="2321560" h="129539">
                <a:moveTo>
                  <a:pt x="479532" y="7012"/>
                </a:moveTo>
                <a:lnTo>
                  <a:pt x="1958921" y="7012"/>
                </a:lnTo>
                <a:lnTo>
                  <a:pt x="1979817" y="8412"/>
                </a:lnTo>
                <a:lnTo>
                  <a:pt x="448689" y="8412"/>
                </a:lnTo>
                <a:lnTo>
                  <a:pt x="479532" y="7012"/>
                </a:lnTo>
                <a:close/>
              </a:path>
              <a:path w="2321560" h="129539">
                <a:moveTo>
                  <a:pt x="542222" y="5612"/>
                </a:moveTo>
                <a:lnTo>
                  <a:pt x="1831536" y="5612"/>
                </a:lnTo>
                <a:lnTo>
                  <a:pt x="1852432" y="7012"/>
                </a:lnTo>
                <a:lnTo>
                  <a:pt x="510376" y="7012"/>
                </a:lnTo>
                <a:lnTo>
                  <a:pt x="542222" y="5612"/>
                </a:lnTo>
                <a:close/>
              </a:path>
              <a:path w="2321560" h="129539">
                <a:moveTo>
                  <a:pt x="732213" y="4200"/>
                </a:moveTo>
                <a:lnTo>
                  <a:pt x="1789826" y="4200"/>
                </a:lnTo>
                <a:lnTo>
                  <a:pt x="1810723" y="5612"/>
                </a:lnTo>
                <a:lnTo>
                  <a:pt x="699447" y="5612"/>
                </a:lnTo>
                <a:lnTo>
                  <a:pt x="732213" y="4200"/>
                </a:lnTo>
                <a:close/>
              </a:path>
              <a:path w="2321560" h="129539">
                <a:moveTo>
                  <a:pt x="796908" y="2800"/>
                </a:moveTo>
                <a:lnTo>
                  <a:pt x="1747030" y="2800"/>
                </a:lnTo>
                <a:lnTo>
                  <a:pt x="1767927" y="4200"/>
                </a:lnTo>
                <a:lnTo>
                  <a:pt x="764059" y="4200"/>
                </a:lnTo>
                <a:lnTo>
                  <a:pt x="796908" y="2800"/>
                </a:lnTo>
                <a:close/>
              </a:path>
              <a:path w="2321560" h="129539">
                <a:moveTo>
                  <a:pt x="860601" y="1400"/>
                </a:moveTo>
                <a:lnTo>
                  <a:pt x="1665451" y="1400"/>
                </a:lnTo>
                <a:lnTo>
                  <a:pt x="1684341" y="2800"/>
                </a:lnTo>
                <a:lnTo>
                  <a:pt x="827752" y="2800"/>
                </a:lnTo>
                <a:lnTo>
                  <a:pt x="860601" y="1400"/>
                </a:lnTo>
                <a:close/>
              </a:path>
              <a:path w="2321560" h="129539">
                <a:moveTo>
                  <a:pt x="981968" y="0"/>
                </a:moveTo>
                <a:lnTo>
                  <a:pt x="1522184" y="0"/>
                </a:lnTo>
                <a:lnTo>
                  <a:pt x="1537062" y="1400"/>
                </a:lnTo>
                <a:lnTo>
                  <a:pt x="952128" y="1400"/>
                </a:lnTo>
                <a:lnTo>
                  <a:pt x="981968" y="0"/>
                </a:lnTo>
                <a:close/>
              </a:path>
            </a:pathLst>
          </a:custGeom>
          <a:solidFill>
            <a:srgbClr val="ECFF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739598" y="5136539"/>
            <a:ext cx="2319655" cy="105410"/>
          </a:xfrm>
          <a:custGeom>
            <a:avLst/>
            <a:gdLst/>
            <a:ahLst/>
            <a:cxnLst/>
            <a:rect l="l" t="t" r="r" b="b"/>
            <a:pathLst>
              <a:path w="2319654" h="105410">
                <a:moveTo>
                  <a:pt x="19893" y="9813"/>
                </a:moveTo>
                <a:lnTo>
                  <a:pt x="2115118" y="9813"/>
                </a:lnTo>
                <a:lnTo>
                  <a:pt x="2126060" y="11225"/>
                </a:lnTo>
                <a:lnTo>
                  <a:pt x="2137001" y="11225"/>
                </a:lnTo>
                <a:lnTo>
                  <a:pt x="2146948" y="12625"/>
                </a:lnTo>
                <a:lnTo>
                  <a:pt x="2157897" y="12625"/>
                </a:lnTo>
                <a:lnTo>
                  <a:pt x="2167844" y="14025"/>
                </a:lnTo>
                <a:lnTo>
                  <a:pt x="2198687" y="14025"/>
                </a:lnTo>
                <a:lnTo>
                  <a:pt x="2207639" y="15425"/>
                </a:lnTo>
                <a:lnTo>
                  <a:pt x="2217586" y="15425"/>
                </a:lnTo>
                <a:lnTo>
                  <a:pt x="2226538" y="16837"/>
                </a:lnTo>
                <a:lnTo>
                  <a:pt x="2242461" y="19638"/>
                </a:lnTo>
                <a:lnTo>
                  <a:pt x="2258376" y="19638"/>
                </a:lnTo>
                <a:lnTo>
                  <a:pt x="2266334" y="21050"/>
                </a:lnTo>
                <a:lnTo>
                  <a:pt x="2272302" y="22450"/>
                </a:lnTo>
                <a:lnTo>
                  <a:pt x="2285241" y="22450"/>
                </a:lnTo>
                <a:lnTo>
                  <a:pt x="2291209" y="23850"/>
                </a:lnTo>
                <a:lnTo>
                  <a:pt x="2295187" y="25250"/>
                </a:lnTo>
                <a:lnTo>
                  <a:pt x="2304139" y="26662"/>
                </a:lnTo>
                <a:lnTo>
                  <a:pt x="2309113" y="29463"/>
                </a:lnTo>
                <a:lnTo>
                  <a:pt x="2313092" y="30863"/>
                </a:lnTo>
                <a:lnTo>
                  <a:pt x="2314086" y="33675"/>
                </a:lnTo>
                <a:lnTo>
                  <a:pt x="2319060" y="43500"/>
                </a:lnTo>
                <a:lnTo>
                  <a:pt x="2318065" y="57526"/>
                </a:lnTo>
                <a:lnTo>
                  <a:pt x="2317070" y="63150"/>
                </a:lnTo>
                <a:lnTo>
                  <a:pt x="2301155" y="101038"/>
                </a:lnTo>
                <a:lnTo>
                  <a:pt x="2290214" y="105250"/>
                </a:lnTo>
                <a:lnTo>
                  <a:pt x="28837" y="105250"/>
                </a:lnTo>
                <a:lnTo>
                  <a:pt x="23905" y="103838"/>
                </a:lnTo>
                <a:lnTo>
                  <a:pt x="18890" y="101038"/>
                </a:lnTo>
                <a:lnTo>
                  <a:pt x="13958" y="96825"/>
                </a:lnTo>
                <a:lnTo>
                  <a:pt x="8943" y="92613"/>
                </a:lnTo>
                <a:lnTo>
                  <a:pt x="6018" y="85600"/>
                </a:lnTo>
                <a:lnTo>
                  <a:pt x="3009" y="78576"/>
                </a:lnTo>
                <a:lnTo>
                  <a:pt x="1003" y="70163"/>
                </a:lnTo>
                <a:lnTo>
                  <a:pt x="0" y="63150"/>
                </a:lnTo>
                <a:lnTo>
                  <a:pt x="1003" y="54725"/>
                </a:lnTo>
                <a:lnTo>
                  <a:pt x="3009" y="46300"/>
                </a:lnTo>
                <a:lnTo>
                  <a:pt x="6018" y="37887"/>
                </a:lnTo>
                <a:lnTo>
                  <a:pt x="7940" y="29463"/>
                </a:lnTo>
                <a:lnTo>
                  <a:pt x="10949" y="21050"/>
                </a:lnTo>
                <a:lnTo>
                  <a:pt x="14961" y="15425"/>
                </a:lnTo>
                <a:lnTo>
                  <a:pt x="19893" y="9813"/>
                </a:lnTo>
                <a:close/>
              </a:path>
              <a:path w="2319654" h="105410">
                <a:moveTo>
                  <a:pt x="122369" y="5612"/>
                </a:moveTo>
                <a:lnTo>
                  <a:pt x="2049453" y="5612"/>
                </a:lnTo>
                <a:lnTo>
                  <a:pt x="2081291" y="9813"/>
                </a:lnTo>
                <a:lnTo>
                  <a:pt x="23905" y="9813"/>
                </a:lnTo>
                <a:lnTo>
                  <a:pt x="24908" y="8412"/>
                </a:lnTo>
                <a:lnTo>
                  <a:pt x="43799" y="8412"/>
                </a:lnTo>
                <a:lnTo>
                  <a:pt x="56754" y="7012"/>
                </a:lnTo>
                <a:lnTo>
                  <a:pt x="101473" y="7012"/>
                </a:lnTo>
                <a:lnTo>
                  <a:pt x="122369" y="5612"/>
                </a:lnTo>
                <a:close/>
              </a:path>
              <a:path w="2319654" h="105410">
                <a:moveTo>
                  <a:pt x="340278" y="4200"/>
                </a:moveTo>
                <a:lnTo>
                  <a:pt x="2028565" y="4200"/>
                </a:lnTo>
                <a:lnTo>
                  <a:pt x="2038512" y="5612"/>
                </a:lnTo>
                <a:lnTo>
                  <a:pt x="306426" y="5612"/>
                </a:lnTo>
                <a:lnTo>
                  <a:pt x="340278" y="4200"/>
                </a:lnTo>
                <a:close/>
              </a:path>
              <a:path w="2319654" h="105410">
                <a:moveTo>
                  <a:pt x="482541" y="2800"/>
                </a:moveTo>
                <a:lnTo>
                  <a:pt x="1985752" y="2800"/>
                </a:lnTo>
                <a:lnTo>
                  <a:pt x="1995699" y="4200"/>
                </a:lnTo>
                <a:lnTo>
                  <a:pt x="444761" y="4200"/>
                </a:lnTo>
                <a:lnTo>
                  <a:pt x="482541" y="2800"/>
                </a:lnTo>
                <a:close/>
              </a:path>
              <a:path w="2319654" h="105410">
                <a:moveTo>
                  <a:pt x="973024" y="1400"/>
                </a:moveTo>
                <a:lnTo>
                  <a:pt x="1965859" y="1400"/>
                </a:lnTo>
                <a:lnTo>
                  <a:pt x="1975805" y="2800"/>
                </a:lnTo>
                <a:lnTo>
                  <a:pt x="930228" y="2800"/>
                </a:lnTo>
                <a:lnTo>
                  <a:pt x="973024" y="1400"/>
                </a:lnTo>
                <a:close/>
              </a:path>
              <a:path w="2319654" h="105410">
                <a:moveTo>
                  <a:pt x="1142119" y="0"/>
                </a:moveTo>
                <a:lnTo>
                  <a:pt x="1911193" y="0"/>
                </a:lnTo>
                <a:lnTo>
                  <a:pt x="1919134" y="1400"/>
                </a:lnTo>
                <a:lnTo>
                  <a:pt x="1099323" y="1400"/>
                </a:lnTo>
                <a:lnTo>
                  <a:pt x="1142119" y="0"/>
                </a:lnTo>
                <a:close/>
              </a:path>
            </a:pathLst>
          </a:custGeom>
          <a:solidFill>
            <a:srgbClr val="F5FF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740601" y="5153377"/>
            <a:ext cx="2318385" cy="80010"/>
          </a:xfrm>
          <a:custGeom>
            <a:avLst/>
            <a:gdLst/>
            <a:ahLst/>
            <a:cxnLst/>
            <a:rect l="l" t="t" r="r" b="b"/>
            <a:pathLst>
              <a:path w="2318385" h="80010">
                <a:moveTo>
                  <a:pt x="9946" y="0"/>
                </a:moveTo>
                <a:lnTo>
                  <a:pt x="2306120" y="0"/>
                </a:lnTo>
                <a:lnTo>
                  <a:pt x="2315073" y="2800"/>
                </a:lnTo>
                <a:lnTo>
                  <a:pt x="2318057" y="14025"/>
                </a:lnTo>
                <a:lnTo>
                  <a:pt x="2318057" y="64550"/>
                </a:lnTo>
                <a:lnTo>
                  <a:pt x="2315073" y="74375"/>
                </a:lnTo>
                <a:lnTo>
                  <a:pt x="2306120" y="79988"/>
                </a:lnTo>
                <a:lnTo>
                  <a:pt x="9946" y="79988"/>
                </a:lnTo>
                <a:lnTo>
                  <a:pt x="3009" y="74375"/>
                </a:lnTo>
                <a:lnTo>
                  <a:pt x="0" y="64550"/>
                </a:lnTo>
                <a:lnTo>
                  <a:pt x="0" y="14025"/>
                </a:lnTo>
                <a:lnTo>
                  <a:pt x="3009" y="2800"/>
                </a:lnTo>
                <a:lnTo>
                  <a:pt x="994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065918" y="5154777"/>
            <a:ext cx="531495" cy="331470"/>
          </a:xfrm>
          <a:custGeom>
            <a:avLst/>
            <a:gdLst/>
            <a:ahLst/>
            <a:cxnLst/>
            <a:rect l="l" t="t" r="r" b="b"/>
            <a:pathLst>
              <a:path w="531495" h="331470">
                <a:moveTo>
                  <a:pt x="151207" y="0"/>
                </a:moveTo>
                <a:lnTo>
                  <a:pt x="158228" y="1400"/>
                </a:lnTo>
                <a:lnTo>
                  <a:pt x="382071" y="5612"/>
                </a:lnTo>
                <a:lnTo>
                  <a:pt x="391015" y="5612"/>
                </a:lnTo>
                <a:lnTo>
                  <a:pt x="398955" y="8424"/>
                </a:lnTo>
                <a:lnTo>
                  <a:pt x="406896" y="12625"/>
                </a:lnTo>
                <a:lnTo>
                  <a:pt x="414837" y="21050"/>
                </a:lnTo>
                <a:lnTo>
                  <a:pt x="422861" y="28062"/>
                </a:lnTo>
                <a:lnTo>
                  <a:pt x="428796" y="37887"/>
                </a:lnTo>
                <a:lnTo>
                  <a:pt x="434814" y="46312"/>
                </a:lnTo>
                <a:lnTo>
                  <a:pt x="437739" y="58938"/>
                </a:lnTo>
                <a:lnTo>
                  <a:pt x="438742" y="60338"/>
                </a:lnTo>
                <a:lnTo>
                  <a:pt x="440748" y="65962"/>
                </a:lnTo>
                <a:lnTo>
                  <a:pt x="444761" y="74375"/>
                </a:lnTo>
                <a:lnTo>
                  <a:pt x="448689" y="88412"/>
                </a:lnTo>
                <a:lnTo>
                  <a:pt x="451698" y="94025"/>
                </a:lnTo>
                <a:lnTo>
                  <a:pt x="454707" y="102438"/>
                </a:lnTo>
                <a:lnTo>
                  <a:pt x="457633" y="110863"/>
                </a:lnTo>
                <a:lnTo>
                  <a:pt x="459639" y="119287"/>
                </a:lnTo>
                <a:lnTo>
                  <a:pt x="463651" y="127700"/>
                </a:lnTo>
                <a:lnTo>
                  <a:pt x="466577" y="138926"/>
                </a:lnTo>
                <a:lnTo>
                  <a:pt x="470589" y="148751"/>
                </a:lnTo>
                <a:lnTo>
                  <a:pt x="473598" y="159976"/>
                </a:lnTo>
                <a:lnTo>
                  <a:pt x="478529" y="169801"/>
                </a:lnTo>
                <a:lnTo>
                  <a:pt x="481538" y="181026"/>
                </a:lnTo>
                <a:lnTo>
                  <a:pt x="486470" y="190851"/>
                </a:lnTo>
                <a:lnTo>
                  <a:pt x="489479" y="203488"/>
                </a:lnTo>
                <a:lnTo>
                  <a:pt x="493491" y="213301"/>
                </a:lnTo>
                <a:lnTo>
                  <a:pt x="497420" y="224538"/>
                </a:lnTo>
                <a:lnTo>
                  <a:pt x="501432" y="235763"/>
                </a:lnTo>
                <a:lnTo>
                  <a:pt x="504441" y="248389"/>
                </a:lnTo>
                <a:lnTo>
                  <a:pt x="508370" y="259614"/>
                </a:lnTo>
                <a:lnTo>
                  <a:pt x="512382" y="269439"/>
                </a:lnTo>
                <a:lnTo>
                  <a:pt x="516394" y="280664"/>
                </a:lnTo>
                <a:lnTo>
                  <a:pt x="519319" y="291889"/>
                </a:lnTo>
                <a:lnTo>
                  <a:pt x="523331" y="301714"/>
                </a:lnTo>
                <a:lnTo>
                  <a:pt x="526341" y="311539"/>
                </a:lnTo>
                <a:lnTo>
                  <a:pt x="529266" y="319964"/>
                </a:lnTo>
                <a:lnTo>
                  <a:pt x="531272" y="331189"/>
                </a:lnTo>
                <a:lnTo>
                  <a:pt x="441752" y="331189"/>
                </a:lnTo>
                <a:lnTo>
                  <a:pt x="437739" y="317152"/>
                </a:lnTo>
                <a:lnTo>
                  <a:pt x="433811" y="304526"/>
                </a:lnTo>
                <a:lnTo>
                  <a:pt x="429799" y="291889"/>
                </a:lnTo>
                <a:lnTo>
                  <a:pt x="424867" y="279264"/>
                </a:lnTo>
                <a:lnTo>
                  <a:pt x="420855" y="266638"/>
                </a:lnTo>
                <a:lnTo>
                  <a:pt x="416843" y="255401"/>
                </a:lnTo>
                <a:lnTo>
                  <a:pt x="412914" y="244176"/>
                </a:lnTo>
                <a:lnTo>
                  <a:pt x="408902" y="235763"/>
                </a:lnTo>
                <a:lnTo>
                  <a:pt x="406896" y="225938"/>
                </a:lnTo>
                <a:lnTo>
                  <a:pt x="403971" y="217514"/>
                </a:lnTo>
                <a:lnTo>
                  <a:pt x="401965" y="209101"/>
                </a:lnTo>
                <a:lnTo>
                  <a:pt x="398955" y="204888"/>
                </a:lnTo>
                <a:lnTo>
                  <a:pt x="395946" y="196463"/>
                </a:lnTo>
                <a:lnTo>
                  <a:pt x="394024" y="193663"/>
                </a:lnTo>
                <a:lnTo>
                  <a:pt x="391015" y="185238"/>
                </a:lnTo>
                <a:lnTo>
                  <a:pt x="387003" y="176825"/>
                </a:lnTo>
                <a:lnTo>
                  <a:pt x="382071" y="168401"/>
                </a:lnTo>
                <a:lnTo>
                  <a:pt x="376053" y="164188"/>
                </a:lnTo>
                <a:lnTo>
                  <a:pt x="370118" y="158576"/>
                </a:lnTo>
                <a:lnTo>
                  <a:pt x="358166" y="152963"/>
                </a:lnTo>
                <a:lnTo>
                  <a:pt x="351228" y="152963"/>
                </a:lnTo>
                <a:lnTo>
                  <a:pt x="174109" y="147350"/>
                </a:lnTo>
                <a:lnTo>
                  <a:pt x="68264" y="147350"/>
                </a:lnTo>
                <a:lnTo>
                  <a:pt x="71633" y="138926"/>
                </a:lnTo>
                <a:lnTo>
                  <a:pt x="75645" y="127700"/>
                </a:lnTo>
                <a:lnTo>
                  <a:pt x="78570" y="117876"/>
                </a:lnTo>
                <a:lnTo>
                  <a:pt x="82582" y="108051"/>
                </a:lnTo>
                <a:lnTo>
                  <a:pt x="88601" y="91213"/>
                </a:lnTo>
                <a:lnTo>
                  <a:pt x="91526" y="84200"/>
                </a:lnTo>
                <a:lnTo>
                  <a:pt x="97544" y="70163"/>
                </a:lnTo>
                <a:lnTo>
                  <a:pt x="100470" y="60338"/>
                </a:lnTo>
                <a:lnTo>
                  <a:pt x="102476" y="54725"/>
                </a:lnTo>
                <a:lnTo>
                  <a:pt x="102476" y="53325"/>
                </a:lnTo>
                <a:lnTo>
                  <a:pt x="107491" y="40700"/>
                </a:lnTo>
                <a:lnTo>
                  <a:pt x="120363" y="22450"/>
                </a:lnTo>
                <a:lnTo>
                  <a:pt x="126382" y="15437"/>
                </a:lnTo>
                <a:lnTo>
                  <a:pt x="134322" y="7012"/>
                </a:lnTo>
                <a:lnTo>
                  <a:pt x="142263" y="4212"/>
                </a:lnTo>
                <a:lnTo>
                  <a:pt x="151207" y="0"/>
                </a:lnTo>
                <a:close/>
              </a:path>
              <a:path w="531495" h="331470">
                <a:moveTo>
                  <a:pt x="68264" y="147350"/>
                </a:moveTo>
                <a:lnTo>
                  <a:pt x="168175" y="147350"/>
                </a:lnTo>
                <a:lnTo>
                  <a:pt x="156222" y="152963"/>
                </a:lnTo>
                <a:lnTo>
                  <a:pt x="150204" y="158576"/>
                </a:lnTo>
                <a:lnTo>
                  <a:pt x="145272" y="164188"/>
                </a:lnTo>
                <a:lnTo>
                  <a:pt x="139337" y="171201"/>
                </a:lnTo>
                <a:lnTo>
                  <a:pt x="135325" y="179626"/>
                </a:lnTo>
                <a:lnTo>
                  <a:pt x="130310" y="189451"/>
                </a:lnTo>
                <a:lnTo>
                  <a:pt x="130310" y="192251"/>
                </a:lnTo>
                <a:lnTo>
                  <a:pt x="126382" y="200676"/>
                </a:lnTo>
                <a:lnTo>
                  <a:pt x="121366" y="214713"/>
                </a:lnTo>
                <a:lnTo>
                  <a:pt x="118441" y="223126"/>
                </a:lnTo>
                <a:lnTo>
                  <a:pt x="111420" y="242776"/>
                </a:lnTo>
                <a:lnTo>
                  <a:pt x="107491" y="254001"/>
                </a:lnTo>
                <a:lnTo>
                  <a:pt x="103479" y="266638"/>
                </a:lnTo>
                <a:lnTo>
                  <a:pt x="98547" y="279264"/>
                </a:lnTo>
                <a:lnTo>
                  <a:pt x="94535" y="291889"/>
                </a:lnTo>
                <a:lnTo>
                  <a:pt x="88601" y="304526"/>
                </a:lnTo>
                <a:lnTo>
                  <a:pt x="84589" y="315751"/>
                </a:lnTo>
                <a:lnTo>
                  <a:pt x="78570" y="331189"/>
                </a:lnTo>
                <a:lnTo>
                  <a:pt x="0" y="331189"/>
                </a:lnTo>
                <a:lnTo>
                  <a:pt x="7021" y="311539"/>
                </a:lnTo>
                <a:lnTo>
                  <a:pt x="10949" y="301714"/>
                </a:lnTo>
                <a:lnTo>
                  <a:pt x="13958" y="293301"/>
                </a:lnTo>
                <a:lnTo>
                  <a:pt x="17887" y="282064"/>
                </a:lnTo>
                <a:lnTo>
                  <a:pt x="21899" y="272251"/>
                </a:lnTo>
                <a:lnTo>
                  <a:pt x="25911" y="261014"/>
                </a:lnTo>
                <a:lnTo>
                  <a:pt x="28837" y="251201"/>
                </a:lnTo>
                <a:lnTo>
                  <a:pt x="33852" y="239976"/>
                </a:lnTo>
                <a:lnTo>
                  <a:pt x="37780" y="227339"/>
                </a:lnTo>
                <a:lnTo>
                  <a:pt x="42796" y="216113"/>
                </a:lnTo>
                <a:lnTo>
                  <a:pt x="45805" y="206288"/>
                </a:lnTo>
                <a:lnTo>
                  <a:pt x="50736" y="193663"/>
                </a:lnTo>
                <a:lnTo>
                  <a:pt x="54748" y="182438"/>
                </a:lnTo>
                <a:lnTo>
                  <a:pt x="59680" y="171201"/>
                </a:lnTo>
                <a:lnTo>
                  <a:pt x="62689" y="161388"/>
                </a:lnTo>
                <a:lnTo>
                  <a:pt x="68264" y="147350"/>
                </a:lnTo>
                <a:close/>
              </a:path>
            </a:pathLst>
          </a:custGeom>
          <a:solidFill>
            <a:srgbClr val="1CD3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086815" y="5184252"/>
            <a:ext cx="490855" cy="302260"/>
          </a:xfrm>
          <a:custGeom>
            <a:avLst/>
            <a:gdLst/>
            <a:ahLst/>
            <a:cxnLst/>
            <a:rect l="l" t="t" r="r" b="b"/>
            <a:pathLst>
              <a:path w="490854" h="302260">
                <a:moveTo>
                  <a:pt x="139254" y="0"/>
                </a:moveTo>
                <a:lnTo>
                  <a:pt x="146275" y="0"/>
                </a:lnTo>
                <a:lnTo>
                  <a:pt x="352231" y="5612"/>
                </a:lnTo>
                <a:lnTo>
                  <a:pt x="360172" y="5612"/>
                </a:lnTo>
                <a:lnTo>
                  <a:pt x="376053" y="11225"/>
                </a:lnTo>
                <a:lnTo>
                  <a:pt x="382071" y="18237"/>
                </a:lnTo>
                <a:lnTo>
                  <a:pt x="389009" y="25250"/>
                </a:lnTo>
                <a:lnTo>
                  <a:pt x="394943" y="33675"/>
                </a:lnTo>
                <a:lnTo>
                  <a:pt x="399959" y="42100"/>
                </a:lnTo>
                <a:lnTo>
                  <a:pt x="402968" y="53325"/>
                </a:lnTo>
                <a:lnTo>
                  <a:pt x="403971" y="54725"/>
                </a:lnTo>
                <a:lnTo>
                  <a:pt x="405893" y="60338"/>
                </a:lnTo>
                <a:lnTo>
                  <a:pt x="409905" y="67351"/>
                </a:lnTo>
                <a:lnTo>
                  <a:pt x="412914" y="79988"/>
                </a:lnTo>
                <a:lnTo>
                  <a:pt x="415840" y="85600"/>
                </a:lnTo>
                <a:lnTo>
                  <a:pt x="418849" y="92613"/>
                </a:lnTo>
                <a:lnTo>
                  <a:pt x="421858" y="101038"/>
                </a:lnTo>
                <a:lnTo>
                  <a:pt x="423864" y="109451"/>
                </a:lnTo>
                <a:lnTo>
                  <a:pt x="427793" y="117876"/>
                </a:lnTo>
                <a:lnTo>
                  <a:pt x="430802" y="126300"/>
                </a:lnTo>
                <a:lnTo>
                  <a:pt x="433811" y="136113"/>
                </a:lnTo>
                <a:lnTo>
                  <a:pt x="436736" y="147350"/>
                </a:lnTo>
                <a:lnTo>
                  <a:pt x="440748" y="155763"/>
                </a:lnTo>
                <a:lnTo>
                  <a:pt x="444761" y="165588"/>
                </a:lnTo>
                <a:lnTo>
                  <a:pt x="448689" y="175413"/>
                </a:lnTo>
                <a:lnTo>
                  <a:pt x="451698" y="186638"/>
                </a:lnTo>
                <a:lnTo>
                  <a:pt x="455627" y="195063"/>
                </a:lnTo>
                <a:lnTo>
                  <a:pt x="458636" y="206288"/>
                </a:lnTo>
                <a:lnTo>
                  <a:pt x="462648" y="216113"/>
                </a:lnTo>
                <a:lnTo>
                  <a:pt x="465574" y="227339"/>
                </a:lnTo>
                <a:lnTo>
                  <a:pt x="469586" y="237164"/>
                </a:lnTo>
                <a:lnTo>
                  <a:pt x="472595" y="246977"/>
                </a:lnTo>
                <a:lnTo>
                  <a:pt x="476523" y="256802"/>
                </a:lnTo>
                <a:lnTo>
                  <a:pt x="479532" y="266627"/>
                </a:lnTo>
                <a:lnTo>
                  <a:pt x="482541" y="275051"/>
                </a:lnTo>
                <a:lnTo>
                  <a:pt x="485467" y="283464"/>
                </a:lnTo>
                <a:lnTo>
                  <a:pt x="488476" y="291889"/>
                </a:lnTo>
                <a:lnTo>
                  <a:pt x="490482" y="301714"/>
                </a:lnTo>
                <a:lnTo>
                  <a:pt x="406896" y="301714"/>
                </a:lnTo>
                <a:lnTo>
                  <a:pt x="403971" y="287677"/>
                </a:lnTo>
                <a:lnTo>
                  <a:pt x="398955" y="276452"/>
                </a:lnTo>
                <a:lnTo>
                  <a:pt x="395946" y="265226"/>
                </a:lnTo>
                <a:lnTo>
                  <a:pt x="391015" y="255401"/>
                </a:lnTo>
                <a:lnTo>
                  <a:pt x="388006" y="242776"/>
                </a:lnTo>
                <a:lnTo>
                  <a:pt x="383994" y="232951"/>
                </a:lnTo>
                <a:lnTo>
                  <a:pt x="381068" y="223126"/>
                </a:lnTo>
                <a:lnTo>
                  <a:pt x="377056" y="214701"/>
                </a:lnTo>
                <a:lnTo>
                  <a:pt x="375050" y="204876"/>
                </a:lnTo>
                <a:lnTo>
                  <a:pt x="372124" y="197864"/>
                </a:lnTo>
                <a:lnTo>
                  <a:pt x="370118" y="190851"/>
                </a:lnTo>
                <a:lnTo>
                  <a:pt x="367109" y="185238"/>
                </a:lnTo>
                <a:lnTo>
                  <a:pt x="364100" y="176814"/>
                </a:lnTo>
                <a:lnTo>
                  <a:pt x="362178" y="175413"/>
                </a:lnTo>
                <a:lnTo>
                  <a:pt x="356159" y="159976"/>
                </a:lnTo>
                <a:lnTo>
                  <a:pt x="346213" y="148751"/>
                </a:lnTo>
                <a:lnTo>
                  <a:pt x="340278" y="143138"/>
                </a:lnTo>
                <a:lnTo>
                  <a:pt x="328325" y="137525"/>
                </a:lnTo>
                <a:lnTo>
                  <a:pt x="322391" y="137525"/>
                </a:lnTo>
                <a:lnTo>
                  <a:pt x="161153" y="134713"/>
                </a:lnTo>
                <a:lnTo>
                  <a:pt x="61686" y="134713"/>
                </a:lnTo>
                <a:lnTo>
                  <a:pt x="65698" y="124888"/>
                </a:lnTo>
                <a:lnTo>
                  <a:pt x="69627" y="115063"/>
                </a:lnTo>
                <a:lnTo>
                  <a:pt x="75645" y="98226"/>
                </a:lnTo>
                <a:lnTo>
                  <a:pt x="78570" y="89813"/>
                </a:lnTo>
                <a:lnTo>
                  <a:pt x="83585" y="75775"/>
                </a:lnTo>
                <a:lnTo>
                  <a:pt x="88517" y="63150"/>
                </a:lnTo>
                <a:lnTo>
                  <a:pt x="93532" y="49113"/>
                </a:lnTo>
                <a:lnTo>
                  <a:pt x="93532" y="47712"/>
                </a:lnTo>
                <a:lnTo>
                  <a:pt x="98464" y="36487"/>
                </a:lnTo>
                <a:lnTo>
                  <a:pt x="124375" y="5612"/>
                </a:lnTo>
                <a:lnTo>
                  <a:pt x="131313" y="2800"/>
                </a:lnTo>
                <a:lnTo>
                  <a:pt x="139254" y="0"/>
                </a:lnTo>
                <a:close/>
              </a:path>
              <a:path w="490854" h="302260">
                <a:moveTo>
                  <a:pt x="61686" y="134713"/>
                </a:moveTo>
                <a:lnTo>
                  <a:pt x="156222" y="134713"/>
                </a:lnTo>
                <a:lnTo>
                  <a:pt x="144269" y="140326"/>
                </a:lnTo>
                <a:lnTo>
                  <a:pt x="138334" y="144538"/>
                </a:lnTo>
                <a:lnTo>
                  <a:pt x="133319" y="148751"/>
                </a:lnTo>
                <a:lnTo>
                  <a:pt x="128388" y="155763"/>
                </a:lnTo>
                <a:lnTo>
                  <a:pt x="124375" y="162776"/>
                </a:lnTo>
                <a:lnTo>
                  <a:pt x="120363" y="171201"/>
                </a:lnTo>
                <a:lnTo>
                  <a:pt x="120363" y="174013"/>
                </a:lnTo>
                <a:lnTo>
                  <a:pt x="116435" y="182426"/>
                </a:lnTo>
                <a:lnTo>
                  <a:pt x="115432" y="186638"/>
                </a:lnTo>
                <a:lnTo>
                  <a:pt x="112423" y="195063"/>
                </a:lnTo>
                <a:lnTo>
                  <a:pt x="109414" y="202076"/>
                </a:lnTo>
                <a:lnTo>
                  <a:pt x="105485" y="211901"/>
                </a:lnTo>
                <a:lnTo>
                  <a:pt x="98464" y="231539"/>
                </a:lnTo>
                <a:lnTo>
                  <a:pt x="94535" y="242776"/>
                </a:lnTo>
                <a:lnTo>
                  <a:pt x="89520" y="254001"/>
                </a:lnTo>
                <a:lnTo>
                  <a:pt x="86595" y="263826"/>
                </a:lnTo>
                <a:lnTo>
                  <a:pt x="81579" y="276452"/>
                </a:lnTo>
                <a:lnTo>
                  <a:pt x="77651" y="287677"/>
                </a:lnTo>
                <a:lnTo>
                  <a:pt x="72636" y="301714"/>
                </a:lnTo>
                <a:lnTo>
                  <a:pt x="0" y="301714"/>
                </a:lnTo>
                <a:lnTo>
                  <a:pt x="4012" y="291889"/>
                </a:lnTo>
                <a:lnTo>
                  <a:pt x="6937" y="283464"/>
                </a:lnTo>
                <a:lnTo>
                  <a:pt x="12955" y="266627"/>
                </a:lnTo>
                <a:lnTo>
                  <a:pt x="16884" y="256802"/>
                </a:lnTo>
                <a:lnTo>
                  <a:pt x="19893" y="246977"/>
                </a:lnTo>
                <a:lnTo>
                  <a:pt x="23905" y="237164"/>
                </a:lnTo>
                <a:lnTo>
                  <a:pt x="26914" y="230139"/>
                </a:lnTo>
                <a:lnTo>
                  <a:pt x="31846" y="217514"/>
                </a:lnTo>
                <a:lnTo>
                  <a:pt x="34855" y="207689"/>
                </a:lnTo>
                <a:lnTo>
                  <a:pt x="39786" y="196463"/>
                </a:lnTo>
                <a:lnTo>
                  <a:pt x="42796" y="186638"/>
                </a:lnTo>
                <a:lnTo>
                  <a:pt x="46808" y="175413"/>
                </a:lnTo>
                <a:lnTo>
                  <a:pt x="50736" y="165588"/>
                </a:lnTo>
                <a:lnTo>
                  <a:pt x="54748" y="154363"/>
                </a:lnTo>
                <a:lnTo>
                  <a:pt x="57674" y="145938"/>
                </a:lnTo>
                <a:lnTo>
                  <a:pt x="61686" y="134713"/>
                </a:lnTo>
                <a:close/>
              </a:path>
            </a:pathLst>
          </a:custGeom>
          <a:solidFill>
            <a:srgbClr val="00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070603" y="4843238"/>
            <a:ext cx="412115" cy="106680"/>
          </a:xfrm>
          <a:custGeom>
            <a:avLst/>
            <a:gdLst/>
            <a:ahLst/>
            <a:cxnLst/>
            <a:rect l="l" t="t" r="r" b="b"/>
            <a:pathLst>
              <a:path w="412114" h="106679">
                <a:moveTo>
                  <a:pt x="8952" y="0"/>
                </a:moveTo>
                <a:lnTo>
                  <a:pt x="380040" y="0"/>
                </a:lnTo>
                <a:lnTo>
                  <a:pt x="386008" y="1400"/>
                </a:lnTo>
                <a:lnTo>
                  <a:pt x="391976" y="4212"/>
                </a:lnTo>
                <a:lnTo>
                  <a:pt x="402917" y="8424"/>
                </a:lnTo>
                <a:lnTo>
                  <a:pt x="411878" y="18237"/>
                </a:lnTo>
                <a:lnTo>
                  <a:pt x="411878" y="26662"/>
                </a:lnTo>
                <a:lnTo>
                  <a:pt x="401923" y="65950"/>
                </a:lnTo>
                <a:lnTo>
                  <a:pt x="373077" y="99638"/>
                </a:lnTo>
                <a:lnTo>
                  <a:pt x="367101" y="101038"/>
                </a:lnTo>
                <a:lnTo>
                  <a:pt x="361133" y="103850"/>
                </a:lnTo>
                <a:lnTo>
                  <a:pt x="347207" y="106650"/>
                </a:lnTo>
                <a:lnTo>
                  <a:pt x="64662" y="106650"/>
                </a:lnTo>
                <a:lnTo>
                  <a:pt x="52726" y="103850"/>
                </a:lnTo>
                <a:lnTo>
                  <a:pt x="46758" y="101038"/>
                </a:lnTo>
                <a:lnTo>
                  <a:pt x="39795" y="98237"/>
                </a:lnTo>
                <a:lnTo>
                  <a:pt x="34821" y="94025"/>
                </a:lnTo>
                <a:lnTo>
                  <a:pt x="28845" y="89813"/>
                </a:lnTo>
                <a:lnTo>
                  <a:pt x="23872" y="84200"/>
                </a:lnTo>
                <a:lnTo>
                  <a:pt x="18898" y="79988"/>
                </a:lnTo>
                <a:lnTo>
                  <a:pt x="15914" y="72975"/>
                </a:lnTo>
                <a:lnTo>
                  <a:pt x="11936" y="65950"/>
                </a:lnTo>
                <a:lnTo>
                  <a:pt x="8952" y="57537"/>
                </a:lnTo>
                <a:lnTo>
                  <a:pt x="5968" y="50525"/>
                </a:lnTo>
                <a:lnTo>
                  <a:pt x="1989" y="33675"/>
                </a:lnTo>
                <a:lnTo>
                  <a:pt x="0" y="16837"/>
                </a:lnTo>
                <a:lnTo>
                  <a:pt x="0" y="2800"/>
                </a:lnTo>
                <a:lnTo>
                  <a:pt x="8952" y="0"/>
                </a:lnTo>
                <a:close/>
              </a:path>
            </a:pathLst>
          </a:custGeom>
          <a:solidFill>
            <a:srgbClr val="CFF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664668" y="4903576"/>
            <a:ext cx="209550" cy="295275"/>
          </a:xfrm>
          <a:custGeom>
            <a:avLst/>
            <a:gdLst/>
            <a:ahLst/>
            <a:cxnLst/>
            <a:rect l="l" t="t" r="r" b="b"/>
            <a:pathLst>
              <a:path w="209550" h="295275">
                <a:moveTo>
                  <a:pt x="61686" y="0"/>
                </a:moveTo>
                <a:lnTo>
                  <a:pt x="148264" y="1411"/>
                </a:lnTo>
                <a:lnTo>
                  <a:pt x="208948" y="87012"/>
                </a:lnTo>
                <a:lnTo>
                  <a:pt x="208948" y="210501"/>
                </a:lnTo>
                <a:lnTo>
                  <a:pt x="146275" y="294701"/>
                </a:lnTo>
                <a:lnTo>
                  <a:pt x="60683" y="294701"/>
                </a:lnTo>
                <a:lnTo>
                  <a:pt x="0" y="207700"/>
                </a:lnTo>
                <a:lnTo>
                  <a:pt x="0" y="85612"/>
                </a:lnTo>
                <a:lnTo>
                  <a:pt x="61686" y="0"/>
                </a:lnTo>
                <a:close/>
              </a:path>
            </a:pathLst>
          </a:custGeom>
          <a:solidFill>
            <a:srgbClr val="EB38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683558" y="5021464"/>
            <a:ext cx="168275" cy="63500"/>
          </a:xfrm>
          <a:custGeom>
            <a:avLst/>
            <a:gdLst/>
            <a:ahLst/>
            <a:cxnLst/>
            <a:rect l="l" t="t" r="r" b="b"/>
            <a:pathLst>
              <a:path w="168275" h="63500">
                <a:moveTo>
                  <a:pt x="10949" y="0"/>
                </a:moveTo>
                <a:lnTo>
                  <a:pt x="158219" y="0"/>
                </a:lnTo>
                <a:lnTo>
                  <a:pt x="166177" y="4212"/>
                </a:lnTo>
                <a:lnTo>
                  <a:pt x="168175" y="15437"/>
                </a:lnTo>
                <a:lnTo>
                  <a:pt x="168175" y="47712"/>
                </a:lnTo>
                <a:lnTo>
                  <a:pt x="166177" y="58938"/>
                </a:lnTo>
                <a:lnTo>
                  <a:pt x="158219" y="63150"/>
                </a:lnTo>
                <a:lnTo>
                  <a:pt x="10949" y="63150"/>
                </a:lnTo>
                <a:lnTo>
                  <a:pt x="5015" y="58938"/>
                </a:lnTo>
                <a:lnTo>
                  <a:pt x="0" y="47712"/>
                </a:lnTo>
                <a:lnTo>
                  <a:pt x="0" y="15437"/>
                </a:lnTo>
                <a:lnTo>
                  <a:pt x="5015" y="4212"/>
                </a:lnTo>
                <a:lnTo>
                  <a:pt x="10949" y="0"/>
                </a:lnTo>
                <a:close/>
              </a:path>
            </a:pathLst>
          </a:custGeom>
          <a:solidFill>
            <a:srgbClr val="FF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88247" y="5415792"/>
            <a:ext cx="845819" cy="188595"/>
          </a:xfrm>
          <a:custGeom>
            <a:avLst/>
            <a:gdLst/>
            <a:ahLst/>
            <a:cxnLst/>
            <a:rect l="l" t="t" r="r" b="b"/>
            <a:pathLst>
              <a:path w="845820" h="188595">
                <a:moveTo>
                  <a:pt x="144269" y="181038"/>
                </a:moveTo>
                <a:lnTo>
                  <a:pt x="698361" y="181038"/>
                </a:lnTo>
                <a:lnTo>
                  <a:pt x="680473" y="186650"/>
                </a:lnTo>
                <a:lnTo>
                  <a:pt x="670526" y="188050"/>
                </a:lnTo>
                <a:lnTo>
                  <a:pt x="170097" y="188050"/>
                </a:lnTo>
                <a:lnTo>
                  <a:pt x="162156" y="186650"/>
                </a:lnTo>
                <a:lnTo>
                  <a:pt x="144269" y="181038"/>
                </a:lnTo>
                <a:close/>
              </a:path>
              <a:path w="845820" h="188595">
                <a:moveTo>
                  <a:pt x="27834" y="0"/>
                </a:moveTo>
                <a:lnTo>
                  <a:pt x="814796" y="0"/>
                </a:lnTo>
                <a:lnTo>
                  <a:pt x="821733" y="1411"/>
                </a:lnTo>
                <a:lnTo>
                  <a:pt x="827752" y="5624"/>
                </a:lnTo>
                <a:lnTo>
                  <a:pt x="836695" y="11236"/>
                </a:lnTo>
                <a:lnTo>
                  <a:pt x="842630" y="21050"/>
                </a:lnTo>
                <a:lnTo>
                  <a:pt x="845639" y="32287"/>
                </a:lnTo>
                <a:lnTo>
                  <a:pt x="843633" y="44912"/>
                </a:lnTo>
                <a:lnTo>
                  <a:pt x="842630" y="51925"/>
                </a:lnTo>
                <a:lnTo>
                  <a:pt x="838701" y="58949"/>
                </a:lnTo>
                <a:lnTo>
                  <a:pt x="834689" y="67362"/>
                </a:lnTo>
                <a:lnTo>
                  <a:pt x="799834" y="116487"/>
                </a:lnTo>
                <a:lnTo>
                  <a:pt x="772000" y="143150"/>
                </a:lnTo>
                <a:lnTo>
                  <a:pt x="754112" y="155775"/>
                </a:lnTo>
                <a:lnTo>
                  <a:pt x="744166" y="162788"/>
                </a:lnTo>
                <a:lnTo>
                  <a:pt x="735222" y="168401"/>
                </a:lnTo>
                <a:lnTo>
                  <a:pt x="726278" y="171213"/>
                </a:lnTo>
                <a:lnTo>
                  <a:pt x="717335" y="175425"/>
                </a:lnTo>
                <a:lnTo>
                  <a:pt x="707388" y="181038"/>
                </a:lnTo>
                <a:lnTo>
                  <a:pt x="134322" y="181038"/>
                </a:lnTo>
                <a:lnTo>
                  <a:pt x="125378" y="175425"/>
                </a:lnTo>
                <a:lnTo>
                  <a:pt x="117354" y="171213"/>
                </a:lnTo>
                <a:lnTo>
                  <a:pt x="108411" y="168401"/>
                </a:lnTo>
                <a:lnTo>
                  <a:pt x="98464" y="162788"/>
                </a:lnTo>
                <a:lnTo>
                  <a:pt x="90523" y="155775"/>
                </a:lnTo>
                <a:lnTo>
                  <a:pt x="81579" y="150163"/>
                </a:lnTo>
                <a:lnTo>
                  <a:pt x="73639" y="144550"/>
                </a:lnTo>
                <a:lnTo>
                  <a:pt x="64695" y="138937"/>
                </a:lnTo>
                <a:lnTo>
                  <a:pt x="57674" y="131925"/>
                </a:lnTo>
                <a:lnTo>
                  <a:pt x="49733" y="124900"/>
                </a:lnTo>
                <a:lnTo>
                  <a:pt x="43799" y="117887"/>
                </a:lnTo>
                <a:lnTo>
                  <a:pt x="36777" y="110874"/>
                </a:lnTo>
                <a:lnTo>
                  <a:pt x="13958" y="75787"/>
                </a:lnTo>
                <a:lnTo>
                  <a:pt x="5934" y="58949"/>
                </a:lnTo>
                <a:lnTo>
                  <a:pt x="4012" y="51925"/>
                </a:lnTo>
                <a:lnTo>
                  <a:pt x="1003" y="46312"/>
                </a:lnTo>
                <a:lnTo>
                  <a:pt x="0" y="32287"/>
                </a:lnTo>
                <a:lnTo>
                  <a:pt x="1003" y="22462"/>
                </a:lnTo>
                <a:lnTo>
                  <a:pt x="6937" y="12637"/>
                </a:lnTo>
                <a:lnTo>
                  <a:pt x="15881" y="5624"/>
                </a:lnTo>
                <a:lnTo>
                  <a:pt x="21899" y="1411"/>
                </a:lnTo>
                <a:lnTo>
                  <a:pt x="27834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786407" y="4450298"/>
            <a:ext cx="2225675" cy="112395"/>
          </a:xfrm>
          <a:custGeom>
            <a:avLst/>
            <a:gdLst/>
            <a:ahLst/>
            <a:cxnLst/>
            <a:rect l="l" t="t" r="r" b="b"/>
            <a:pathLst>
              <a:path w="2225675" h="112395">
                <a:moveTo>
                  <a:pt x="22818" y="0"/>
                </a:moveTo>
                <a:lnTo>
                  <a:pt x="2202616" y="0"/>
                </a:lnTo>
                <a:lnTo>
                  <a:pt x="2208584" y="4235"/>
                </a:lnTo>
                <a:lnTo>
                  <a:pt x="2213557" y="9883"/>
                </a:lnTo>
                <a:lnTo>
                  <a:pt x="2217536" y="18237"/>
                </a:lnTo>
                <a:lnTo>
                  <a:pt x="2221515" y="26709"/>
                </a:lnTo>
                <a:lnTo>
                  <a:pt x="2225493" y="49065"/>
                </a:lnTo>
                <a:lnTo>
                  <a:pt x="2225493" y="112251"/>
                </a:lnTo>
                <a:lnTo>
                  <a:pt x="0" y="112251"/>
                </a:lnTo>
                <a:lnTo>
                  <a:pt x="0" y="49065"/>
                </a:lnTo>
                <a:lnTo>
                  <a:pt x="12872" y="9883"/>
                </a:lnTo>
                <a:lnTo>
                  <a:pt x="22818" y="0"/>
                </a:lnTo>
                <a:close/>
              </a:path>
            </a:pathLst>
          </a:custGeom>
          <a:solidFill>
            <a:srgbClr val="F545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789332" y="4454534"/>
            <a:ext cx="2216150" cy="98425"/>
          </a:xfrm>
          <a:custGeom>
            <a:avLst/>
            <a:gdLst/>
            <a:ahLst/>
            <a:cxnLst/>
            <a:rect l="l" t="t" r="r" b="b"/>
            <a:pathLst>
              <a:path w="2216150" h="98425">
                <a:moveTo>
                  <a:pt x="24908" y="0"/>
                </a:moveTo>
                <a:lnTo>
                  <a:pt x="2192728" y="0"/>
                </a:lnTo>
                <a:lnTo>
                  <a:pt x="2198696" y="2823"/>
                </a:lnTo>
                <a:lnTo>
                  <a:pt x="2204664" y="6942"/>
                </a:lnTo>
                <a:lnTo>
                  <a:pt x="2207648" y="15414"/>
                </a:lnTo>
                <a:lnTo>
                  <a:pt x="2211627" y="22473"/>
                </a:lnTo>
                <a:lnTo>
                  <a:pt x="2213616" y="30828"/>
                </a:lnTo>
                <a:lnTo>
                  <a:pt x="2215605" y="40711"/>
                </a:lnTo>
                <a:lnTo>
                  <a:pt x="2215605" y="98249"/>
                </a:lnTo>
                <a:lnTo>
                  <a:pt x="0" y="98249"/>
                </a:lnTo>
                <a:lnTo>
                  <a:pt x="0" y="51889"/>
                </a:lnTo>
                <a:lnTo>
                  <a:pt x="2006" y="40711"/>
                </a:lnTo>
                <a:lnTo>
                  <a:pt x="3009" y="30828"/>
                </a:lnTo>
                <a:lnTo>
                  <a:pt x="7021" y="22473"/>
                </a:lnTo>
                <a:lnTo>
                  <a:pt x="8943" y="15414"/>
                </a:lnTo>
                <a:lnTo>
                  <a:pt x="13958" y="6942"/>
                </a:lnTo>
                <a:lnTo>
                  <a:pt x="18890" y="2823"/>
                </a:lnTo>
                <a:lnTo>
                  <a:pt x="24908" y="0"/>
                </a:lnTo>
                <a:close/>
              </a:path>
            </a:pathLst>
          </a:custGeom>
          <a:solidFill>
            <a:srgbClr val="F753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794347" y="4457358"/>
            <a:ext cx="2202815" cy="84455"/>
          </a:xfrm>
          <a:custGeom>
            <a:avLst/>
            <a:gdLst/>
            <a:ahLst/>
            <a:cxnLst/>
            <a:rect l="l" t="t" r="r" b="b"/>
            <a:pathLst>
              <a:path w="2202815" h="84454">
                <a:moveTo>
                  <a:pt x="24825" y="0"/>
                </a:moveTo>
                <a:lnTo>
                  <a:pt x="2179747" y="0"/>
                </a:lnTo>
                <a:lnTo>
                  <a:pt x="2185723" y="2823"/>
                </a:lnTo>
                <a:lnTo>
                  <a:pt x="2191691" y="5530"/>
                </a:lnTo>
                <a:lnTo>
                  <a:pt x="2194675" y="12590"/>
                </a:lnTo>
                <a:lnTo>
                  <a:pt x="2198654" y="18237"/>
                </a:lnTo>
                <a:lnTo>
                  <a:pt x="2200643" y="26592"/>
                </a:lnTo>
                <a:lnTo>
                  <a:pt x="2202633" y="35063"/>
                </a:lnTo>
                <a:lnTo>
                  <a:pt x="2202633" y="84129"/>
                </a:lnTo>
                <a:lnTo>
                  <a:pt x="0" y="84129"/>
                </a:lnTo>
                <a:lnTo>
                  <a:pt x="0" y="44830"/>
                </a:lnTo>
                <a:lnTo>
                  <a:pt x="2006" y="35063"/>
                </a:lnTo>
                <a:lnTo>
                  <a:pt x="3009" y="26592"/>
                </a:lnTo>
                <a:lnTo>
                  <a:pt x="5934" y="18237"/>
                </a:lnTo>
                <a:lnTo>
                  <a:pt x="8943" y="12590"/>
                </a:lnTo>
                <a:lnTo>
                  <a:pt x="13875" y="5530"/>
                </a:lnTo>
                <a:lnTo>
                  <a:pt x="18890" y="2823"/>
                </a:lnTo>
                <a:lnTo>
                  <a:pt x="24825" y="0"/>
                </a:lnTo>
                <a:close/>
              </a:path>
            </a:pathLst>
          </a:custGeom>
          <a:solidFill>
            <a:srgbClr val="F96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799279" y="4460182"/>
            <a:ext cx="2190750" cy="73025"/>
          </a:xfrm>
          <a:custGeom>
            <a:avLst/>
            <a:gdLst/>
            <a:ahLst/>
            <a:cxnLst/>
            <a:rect l="l" t="t" r="r" b="b"/>
            <a:pathLst>
              <a:path w="2190750" h="73025">
                <a:moveTo>
                  <a:pt x="23905" y="0"/>
                </a:moveTo>
                <a:lnTo>
                  <a:pt x="2167853" y="0"/>
                </a:lnTo>
                <a:lnTo>
                  <a:pt x="2173821" y="2706"/>
                </a:lnTo>
                <a:lnTo>
                  <a:pt x="2179797" y="5530"/>
                </a:lnTo>
                <a:lnTo>
                  <a:pt x="2182781" y="11178"/>
                </a:lnTo>
                <a:lnTo>
                  <a:pt x="2186760" y="15414"/>
                </a:lnTo>
                <a:lnTo>
                  <a:pt x="2188749" y="22356"/>
                </a:lnTo>
                <a:lnTo>
                  <a:pt x="2190738" y="30828"/>
                </a:lnTo>
                <a:lnTo>
                  <a:pt x="2190738" y="72951"/>
                </a:lnTo>
                <a:lnTo>
                  <a:pt x="0" y="72951"/>
                </a:lnTo>
                <a:lnTo>
                  <a:pt x="0" y="39182"/>
                </a:lnTo>
                <a:lnTo>
                  <a:pt x="17970" y="2706"/>
                </a:lnTo>
                <a:lnTo>
                  <a:pt x="23905" y="0"/>
                </a:lnTo>
                <a:close/>
              </a:path>
            </a:pathLst>
          </a:custGeom>
          <a:solidFill>
            <a:srgbClr val="F973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804294" y="4462888"/>
            <a:ext cx="2178050" cy="59055"/>
          </a:xfrm>
          <a:custGeom>
            <a:avLst/>
            <a:gdLst/>
            <a:ahLst/>
            <a:cxnLst/>
            <a:rect l="l" t="t" r="r" b="b"/>
            <a:pathLst>
              <a:path w="2178050" h="59054">
                <a:moveTo>
                  <a:pt x="23905" y="0"/>
                </a:moveTo>
                <a:lnTo>
                  <a:pt x="2154880" y="0"/>
                </a:lnTo>
                <a:lnTo>
                  <a:pt x="2160848" y="1411"/>
                </a:lnTo>
                <a:lnTo>
                  <a:pt x="2166816" y="4235"/>
                </a:lnTo>
                <a:lnTo>
                  <a:pt x="2169800" y="8471"/>
                </a:lnTo>
                <a:lnTo>
                  <a:pt x="2175776" y="18237"/>
                </a:lnTo>
                <a:lnTo>
                  <a:pt x="2177766" y="32357"/>
                </a:lnTo>
                <a:lnTo>
                  <a:pt x="2177766" y="58949"/>
                </a:lnTo>
                <a:lnTo>
                  <a:pt x="0" y="58949"/>
                </a:lnTo>
                <a:lnTo>
                  <a:pt x="0" y="32357"/>
                </a:lnTo>
                <a:lnTo>
                  <a:pt x="23905" y="0"/>
                </a:lnTo>
                <a:close/>
              </a:path>
            </a:pathLst>
          </a:custGeom>
          <a:solidFill>
            <a:srgbClr val="FB8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808222" y="4488892"/>
            <a:ext cx="2167255" cy="0"/>
          </a:xfrm>
          <a:custGeom>
            <a:avLst/>
            <a:gdLst/>
            <a:ahLst/>
            <a:cxnLst/>
            <a:rect l="l" t="t" r="r" b="b"/>
            <a:pathLst>
              <a:path w="2167254">
                <a:moveTo>
                  <a:pt x="0" y="0"/>
                </a:moveTo>
                <a:lnTo>
                  <a:pt x="2166866" y="0"/>
                </a:lnTo>
              </a:path>
            </a:pathLst>
          </a:custGeom>
          <a:ln w="46359">
            <a:solidFill>
              <a:srgbClr val="FF9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153288" y="4945676"/>
            <a:ext cx="43180" cy="181610"/>
          </a:xfrm>
          <a:custGeom>
            <a:avLst/>
            <a:gdLst/>
            <a:ahLst/>
            <a:cxnLst/>
            <a:rect l="l" t="t" r="r" b="b"/>
            <a:pathLst>
              <a:path w="43179" h="181610">
                <a:moveTo>
                  <a:pt x="22902" y="0"/>
                </a:moveTo>
                <a:lnTo>
                  <a:pt x="42796" y="0"/>
                </a:lnTo>
                <a:lnTo>
                  <a:pt x="19977" y="181038"/>
                </a:lnTo>
                <a:lnTo>
                  <a:pt x="0" y="181038"/>
                </a:lnTo>
                <a:lnTo>
                  <a:pt x="22902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112499" y="4945676"/>
            <a:ext cx="43180" cy="181610"/>
          </a:xfrm>
          <a:custGeom>
            <a:avLst/>
            <a:gdLst/>
            <a:ahLst/>
            <a:cxnLst/>
            <a:rect l="l" t="t" r="r" b="b"/>
            <a:pathLst>
              <a:path w="43179" h="181610">
                <a:moveTo>
                  <a:pt x="22902" y="0"/>
                </a:moveTo>
                <a:lnTo>
                  <a:pt x="42796" y="0"/>
                </a:lnTo>
                <a:lnTo>
                  <a:pt x="19977" y="181038"/>
                </a:lnTo>
                <a:lnTo>
                  <a:pt x="0" y="181038"/>
                </a:lnTo>
                <a:lnTo>
                  <a:pt x="22902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071709" y="4947088"/>
            <a:ext cx="43180" cy="179705"/>
          </a:xfrm>
          <a:custGeom>
            <a:avLst/>
            <a:gdLst/>
            <a:ahLst/>
            <a:cxnLst/>
            <a:rect l="l" t="t" r="r" b="b"/>
            <a:pathLst>
              <a:path w="43179" h="179704">
                <a:moveTo>
                  <a:pt x="21899" y="0"/>
                </a:moveTo>
                <a:lnTo>
                  <a:pt x="42796" y="0"/>
                </a:lnTo>
                <a:lnTo>
                  <a:pt x="19977" y="179626"/>
                </a:lnTo>
                <a:lnTo>
                  <a:pt x="0" y="179626"/>
                </a:lnTo>
                <a:lnTo>
                  <a:pt x="21899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030919" y="4947088"/>
            <a:ext cx="41910" cy="179705"/>
          </a:xfrm>
          <a:custGeom>
            <a:avLst/>
            <a:gdLst/>
            <a:ahLst/>
            <a:cxnLst/>
            <a:rect l="l" t="t" r="r" b="b"/>
            <a:pathLst>
              <a:path w="41910" h="179704">
                <a:moveTo>
                  <a:pt x="20896" y="0"/>
                </a:moveTo>
                <a:lnTo>
                  <a:pt x="41792" y="0"/>
                </a:lnTo>
                <a:lnTo>
                  <a:pt x="19977" y="179626"/>
                </a:lnTo>
                <a:lnTo>
                  <a:pt x="0" y="179626"/>
                </a:lnTo>
                <a:lnTo>
                  <a:pt x="20896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988206" y="4947088"/>
            <a:ext cx="43815" cy="179705"/>
          </a:xfrm>
          <a:custGeom>
            <a:avLst/>
            <a:gdLst/>
            <a:ahLst/>
            <a:cxnLst/>
            <a:rect l="l" t="t" r="r" b="b"/>
            <a:pathLst>
              <a:path w="43814" h="179704">
                <a:moveTo>
                  <a:pt x="22818" y="0"/>
                </a:moveTo>
                <a:lnTo>
                  <a:pt x="43715" y="0"/>
                </a:lnTo>
                <a:lnTo>
                  <a:pt x="20896" y="179626"/>
                </a:lnTo>
                <a:lnTo>
                  <a:pt x="0" y="179626"/>
                </a:lnTo>
                <a:lnTo>
                  <a:pt x="22818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947416" y="4947088"/>
            <a:ext cx="43815" cy="179705"/>
          </a:xfrm>
          <a:custGeom>
            <a:avLst/>
            <a:gdLst/>
            <a:ahLst/>
            <a:cxnLst/>
            <a:rect l="l" t="t" r="r" b="b"/>
            <a:pathLst>
              <a:path w="43814" h="179704">
                <a:moveTo>
                  <a:pt x="22818" y="0"/>
                </a:moveTo>
                <a:lnTo>
                  <a:pt x="43715" y="0"/>
                </a:lnTo>
                <a:lnTo>
                  <a:pt x="20896" y="179626"/>
                </a:lnTo>
                <a:lnTo>
                  <a:pt x="0" y="179626"/>
                </a:lnTo>
                <a:lnTo>
                  <a:pt x="22818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906626" y="4947088"/>
            <a:ext cx="43180" cy="181610"/>
          </a:xfrm>
          <a:custGeom>
            <a:avLst/>
            <a:gdLst/>
            <a:ahLst/>
            <a:cxnLst/>
            <a:rect l="l" t="t" r="r" b="b"/>
            <a:pathLst>
              <a:path w="43179" h="181610">
                <a:moveTo>
                  <a:pt x="22818" y="0"/>
                </a:moveTo>
                <a:lnTo>
                  <a:pt x="42712" y="0"/>
                </a:lnTo>
                <a:lnTo>
                  <a:pt x="20896" y="181026"/>
                </a:lnTo>
                <a:lnTo>
                  <a:pt x="0" y="181026"/>
                </a:lnTo>
                <a:lnTo>
                  <a:pt x="22818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865836" y="4947088"/>
            <a:ext cx="41910" cy="181610"/>
          </a:xfrm>
          <a:custGeom>
            <a:avLst/>
            <a:gdLst/>
            <a:ahLst/>
            <a:cxnLst/>
            <a:rect l="l" t="t" r="r" b="b"/>
            <a:pathLst>
              <a:path w="41910" h="181610">
                <a:moveTo>
                  <a:pt x="21899" y="0"/>
                </a:moveTo>
                <a:lnTo>
                  <a:pt x="41792" y="0"/>
                </a:lnTo>
                <a:lnTo>
                  <a:pt x="20896" y="181026"/>
                </a:lnTo>
                <a:lnTo>
                  <a:pt x="0" y="181026"/>
                </a:lnTo>
                <a:lnTo>
                  <a:pt x="21899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824043" y="4947088"/>
            <a:ext cx="43180" cy="181610"/>
          </a:xfrm>
          <a:custGeom>
            <a:avLst/>
            <a:gdLst/>
            <a:ahLst/>
            <a:cxnLst/>
            <a:rect l="l" t="t" r="r" b="b"/>
            <a:pathLst>
              <a:path w="43179" h="181610">
                <a:moveTo>
                  <a:pt x="22902" y="0"/>
                </a:moveTo>
                <a:lnTo>
                  <a:pt x="42796" y="0"/>
                </a:lnTo>
                <a:lnTo>
                  <a:pt x="19893" y="181026"/>
                </a:lnTo>
                <a:lnTo>
                  <a:pt x="0" y="181026"/>
                </a:lnTo>
                <a:lnTo>
                  <a:pt x="22902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522404" y="4947088"/>
            <a:ext cx="43180" cy="179705"/>
          </a:xfrm>
          <a:custGeom>
            <a:avLst/>
            <a:gdLst/>
            <a:ahLst/>
            <a:cxnLst/>
            <a:rect l="l" t="t" r="r" b="b"/>
            <a:pathLst>
              <a:path w="43179" h="179704">
                <a:moveTo>
                  <a:pt x="22902" y="0"/>
                </a:moveTo>
                <a:lnTo>
                  <a:pt x="42796" y="0"/>
                </a:lnTo>
                <a:lnTo>
                  <a:pt x="21899" y="179626"/>
                </a:lnTo>
                <a:lnTo>
                  <a:pt x="0" y="179626"/>
                </a:lnTo>
                <a:lnTo>
                  <a:pt x="22902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481614" y="4947088"/>
            <a:ext cx="43180" cy="179705"/>
          </a:xfrm>
          <a:custGeom>
            <a:avLst/>
            <a:gdLst/>
            <a:ahLst/>
            <a:cxnLst/>
            <a:rect l="l" t="t" r="r" b="b"/>
            <a:pathLst>
              <a:path w="43179" h="179704">
                <a:moveTo>
                  <a:pt x="22902" y="0"/>
                </a:moveTo>
                <a:lnTo>
                  <a:pt x="42796" y="0"/>
                </a:lnTo>
                <a:lnTo>
                  <a:pt x="19893" y="179626"/>
                </a:lnTo>
                <a:lnTo>
                  <a:pt x="0" y="179626"/>
                </a:lnTo>
                <a:lnTo>
                  <a:pt x="22902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440824" y="4947088"/>
            <a:ext cx="43180" cy="179705"/>
          </a:xfrm>
          <a:custGeom>
            <a:avLst/>
            <a:gdLst/>
            <a:ahLst/>
            <a:cxnLst/>
            <a:rect l="l" t="t" r="r" b="b"/>
            <a:pathLst>
              <a:path w="43179" h="179704">
                <a:moveTo>
                  <a:pt x="22902" y="0"/>
                </a:moveTo>
                <a:lnTo>
                  <a:pt x="42796" y="0"/>
                </a:lnTo>
                <a:lnTo>
                  <a:pt x="19893" y="179626"/>
                </a:lnTo>
                <a:lnTo>
                  <a:pt x="0" y="179626"/>
                </a:lnTo>
                <a:lnTo>
                  <a:pt x="22902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400034" y="4947088"/>
            <a:ext cx="43180" cy="181610"/>
          </a:xfrm>
          <a:custGeom>
            <a:avLst/>
            <a:gdLst/>
            <a:ahLst/>
            <a:cxnLst/>
            <a:rect l="l" t="t" r="r" b="b"/>
            <a:pathLst>
              <a:path w="43179" h="181610">
                <a:moveTo>
                  <a:pt x="20896" y="0"/>
                </a:moveTo>
                <a:lnTo>
                  <a:pt x="42796" y="0"/>
                </a:lnTo>
                <a:lnTo>
                  <a:pt x="19893" y="181026"/>
                </a:lnTo>
                <a:lnTo>
                  <a:pt x="0" y="181026"/>
                </a:lnTo>
                <a:lnTo>
                  <a:pt x="20896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359244" y="4947088"/>
            <a:ext cx="41910" cy="181610"/>
          </a:xfrm>
          <a:custGeom>
            <a:avLst/>
            <a:gdLst/>
            <a:ahLst/>
            <a:cxnLst/>
            <a:rect l="l" t="t" r="r" b="b"/>
            <a:pathLst>
              <a:path w="41910" h="181610">
                <a:moveTo>
                  <a:pt x="20896" y="0"/>
                </a:moveTo>
                <a:lnTo>
                  <a:pt x="41792" y="0"/>
                </a:lnTo>
                <a:lnTo>
                  <a:pt x="19893" y="181026"/>
                </a:lnTo>
                <a:lnTo>
                  <a:pt x="0" y="181026"/>
                </a:lnTo>
                <a:lnTo>
                  <a:pt x="20896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316448" y="4947088"/>
            <a:ext cx="43815" cy="181610"/>
          </a:xfrm>
          <a:custGeom>
            <a:avLst/>
            <a:gdLst/>
            <a:ahLst/>
            <a:cxnLst/>
            <a:rect l="l" t="t" r="r" b="b"/>
            <a:pathLst>
              <a:path w="43814" h="181610">
                <a:moveTo>
                  <a:pt x="22902" y="0"/>
                </a:moveTo>
                <a:lnTo>
                  <a:pt x="43799" y="0"/>
                </a:lnTo>
                <a:lnTo>
                  <a:pt x="20896" y="181026"/>
                </a:lnTo>
                <a:lnTo>
                  <a:pt x="0" y="181026"/>
                </a:lnTo>
                <a:lnTo>
                  <a:pt x="22902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275658" y="4948488"/>
            <a:ext cx="43815" cy="179705"/>
          </a:xfrm>
          <a:custGeom>
            <a:avLst/>
            <a:gdLst/>
            <a:ahLst/>
            <a:cxnLst/>
            <a:rect l="l" t="t" r="r" b="b"/>
            <a:pathLst>
              <a:path w="43814" h="179704">
                <a:moveTo>
                  <a:pt x="22902" y="0"/>
                </a:moveTo>
                <a:lnTo>
                  <a:pt x="43799" y="0"/>
                </a:lnTo>
                <a:lnTo>
                  <a:pt x="20896" y="179626"/>
                </a:lnTo>
                <a:lnTo>
                  <a:pt x="0" y="179626"/>
                </a:lnTo>
                <a:lnTo>
                  <a:pt x="22902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234868" y="4948488"/>
            <a:ext cx="43180" cy="179705"/>
          </a:xfrm>
          <a:custGeom>
            <a:avLst/>
            <a:gdLst/>
            <a:ahLst/>
            <a:cxnLst/>
            <a:rect l="l" t="t" r="r" b="b"/>
            <a:pathLst>
              <a:path w="43179" h="179704">
                <a:moveTo>
                  <a:pt x="22902" y="0"/>
                </a:moveTo>
                <a:lnTo>
                  <a:pt x="42796" y="0"/>
                </a:lnTo>
                <a:lnTo>
                  <a:pt x="20896" y="179626"/>
                </a:lnTo>
                <a:lnTo>
                  <a:pt x="0" y="179626"/>
                </a:lnTo>
                <a:lnTo>
                  <a:pt x="22902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194079" y="4948488"/>
            <a:ext cx="41910" cy="179705"/>
          </a:xfrm>
          <a:custGeom>
            <a:avLst/>
            <a:gdLst/>
            <a:ahLst/>
            <a:cxnLst/>
            <a:rect l="l" t="t" r="r" b="b"/>
            <a:pathLst>
              <a:path w="41910" h="179704">
                <a:moveTo>
                  <a:pt x="21899" y="0"/>
                </a:moveTo>
                <a:lnTo>
                  <a:pt x="41792" y="0"/>
                </a:lnTo>
                <a:lnTo>
                  <a:pt x="20896" y="179626"/>
                </a:lnTo>
                <a:lnTo>
                  <a:pt x="0" y="179626"/>
                </a:lnTo>
                <a:lnTo>
                  <a:pt x="21899" y="0"/>
                </a:lnTo>
                <a:close/>
              </a:path>
            </a:pathLst>
          </a:custGeom>
          <a:solidFill>
            <a:srgbClr val="4DEC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566193" y="4552748"/>
            <a:ext cx="50165" cy="290830"/>
          </a:xfrm>
          <a:custGeom>
            <a:avLst/>
            <a:gdLst/>
            <a:ahLst/>
            <a:cxnLst/>
            <a:rect l="l" t="t" r="r" b="b"/>
            <a:pathLst>
              <a:path w="50164" h="290829">
                <a:moveTo>
                  <a:pt x="0" y="290489"/>
                </a:moveTo>
                <a:lnTo>
                  <a:pt x="49743" y="290489"/>
                </a:lnTo>
                <a:lnTo>
                  <a:pt x="49743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571135" y="4552748"/>
            <a:ext cx="41275" cy="290830"/>
          </a:xfrm>
          <a:custGeom>
            <a:avLst/>
            <a:gdLst/>
            <a:ahLst/>
            <a:cxnLst/>
            <a:rect l="l" t="t" r="r" b="b"/>
            <a:pathLst>
              <a:path w="41275" h="290829">
                <a:moveTo>
                  <a:pt x="0" y="290489"/>
                </a:moveTo>
                <a:lnTo>
                  <a:pt x="40789" y="290489"/>
                </a:lnTo>
                <a:lnTo>
                  <a:pt x="40789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1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575165" y="4552748"/>
            <a:ext cx="33020" cy="290830"/>
          </a:xfrm>
          <a:custGeom>
            <a:avLst/>
            <a:gdLst/>
            <a:ahLst/>
            <a:cxnLst/>
            <a:rect l="l" t="t" r="r" b="b"/>
            <a:pathLst>
              <a:path w="33020" h="290829">
                <a:moveTo>
                  <a:pt x="0" y="290489"/>
                </a:moveTo>
                <a:lnTo>
                  <a:pt x="32830" y="290489"/>
                </a:lnTo>
                <a:lnTo>
                  <a:pt x="32830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3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579104" y="4552748"/>
            <a:ext cx="24130" cy="290830"/>
          </a:xfrm>
          <a:custGeom>
            <a:avLst/>
            <a:gdLst/>
            <a:ahLst/>
            <a:cxnLst/>
            <a:rect l="l" t="t" r="r" b="b"/>
            <a:pathLst>
              <a:path w="24129" h="290829">
                <a:moveTo>
                  <a:pt x="0" y="290489"/>
                </a:moveTo>
                <a:lnTo>
                  <a:pt x="23877" y="290489"/>
                </a:lnTo>
                <a:lnTo>
                  <a:pt x="23877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5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584129" y="4552748"/>
            <a:ext cx="15240" cy="290830"/>
          </a:xfrm>
          <a:custGeom>
            <a:avLst/>
            <a:gdLst/>
            <a:ahLst/>
            <a:cxnLst/>
            <a:rect l="l" t="t" r="r" b="b"/>
            <a:pathLst>
              <a:path w="15239" h="290829">
                <a:moveTo>
                  <a:pt x="0" y="290489"/>
                </a:moveTo>
                <a:lnTo>
                  <a:pt x="14923" y="290489"/>
                </a:lnTo>
                <a:lnTo>
                  <a:pt x="14923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7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591045" y="4552748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489"/>
                </a:lnTo>
              </a:path>
            </a:pathLst>
          </a:custGeom>
          <a:ln w="3979">
            <a:solidFill>
              <a:srgbClr val="FF9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392084" y="4552748"/>
            <a:ext cx="50165" cy="290830"/>
          </a:xfrm>
          <a:custGeom>
            <a:avLst/>
            <a:gdLst/>
            <a:ahLst/>
            <a:cxnLst/>
            <a:rect l="l" t="t" r="r" b="b"/>
            <a:pathLst>
              <a:path w="50164" h="290829">
                <a:moveTo>
                  <a:pt x="0" y="290489"/>
                </a:moveTo>
                <a:lnTo>
                  <a:pt x="49743" y="290489"/>
                </a:lnTo>
                <a:lnTo>
                  <a:pt x="49743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396114" y="4552748"/>
            <a:ext cx="41910" cy="290830"/>
          </a:xfrm>
          <a:custGeom>
            <a:avLst/>
            <a:gdLst/>
            <a:ahLst/>
            <a:cxnLst/>
            <a:rect l="l" t="t" r="r" b="b"/>
            <a:pathLst>
              <a:path w="41910" h="290829">
                <a:moveTo>
                  <a:pt x="0" y="290489"/>
                </a:moveTo>
                <a:lnTo>
                  <a:pt x="41784" y="290489"/>
                </a:lnTo>
                <a:lnTo>
                  <a:pt x="41784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1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401047" y="4552748"/>
            <a:ext cx="32384" cy="290830"/>
          </a:xfrm>
          <a:custGeom>
            <a:avLst/>
            <a:gdLst/>
            <a:ahLst/>
            <a:cxnLst/>
            <a:rect l="l" t="t" r="r" b="b"/>
            <a:pathLst>
              <a:path w="32385" h="290829">
                <a:moveTo>
                  <a:pt x="0" y="290489"/>
                </a:moveTo>
                <a:lnTo>
                  <a:pt x="31836" y="290489"/>
                </a:lnTo>
                <a:lnTo>
                  <a:pt x="31836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3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405990" y="4552748"/>
            <a:ext cx="23495" cy="290830"/>
          </a:xfrm>
          <a:custGeom>
            <a:avLst/>
            <a:gdLst/>
            <a:ahLst/>
            <a:cxnLst/>
            <a:rect l="l" t="t" r="r" b="b"/>
            <a:pathLst>
              <a:path w="23495" h="290829">
                <a:moveTo>
                  <a:pt x="0" y="290489"/>
                </a:moveTo>
                <a:lnTo>
                  <a:pt x="22881" y="290489"/>
                </a:lnTo>
                <a:lnTo>
                  <a:pt x="22881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5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411015" y="4552748"/>
            <a:ext cx="13970" cy="290830"/>
          </a:xfrm>
          <a:custGeom>
            <a:avLst/>
            <a:gdLst/>
            <a:ahLst/>
            <a:cxnLst/>
            <a:rect l="l" t="t" r="r" b="b"/>
            <a:pathLst>
              <a:path w="13970" h="290829">
                <a:moveTo>
                  <a:pt x="0" y="290489"/>
                </a:moveTo>
                <a:lnTo>
                  <a:pt x="13927" y="290489"/>
                </a:lnTo>
                <a:lnTo>
                  <a:pt x="13927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7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417441" y="4552748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489"/>
                </a:lnTo>
              </a:path>
            </a:pathLst>
          </a:custGeom>
          <a:ln w="4974">
            <a:solidFill>
              <a:srgbClr val="FF9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218969" y="4552748"/>
            <a:ext cx="48895" cy="290830"/>
          </a:xfrm>
          <a:custGeom>
            <a:avLst/>
            <a:gdLst/>
            <a:ahLst/>
            <a:cxnLst/>
            <a:rect l="l" t="t" r="r" b="b"/>
            <a:pathLst>
              <a:path w="48895" h="290829">
                <a:moveTo>
                  <a:pt x="0" y="290489"/>
                </a:moveTo>
                <a:lnTo>
                  <a:pt x="48749" y="290489"/>
                </a:lnTo>
                <a:lnTo>
                  <a:pt x="48749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22991" y="4552748"/>
            <a:ext cx="40005" cy="290830"/>
          </a:xfrm>
          <a:custGeom>
            <a:avLst/>
            <a:gdLst/>
            <a:ahLst/>
            <a:cxnLst/>
            <a:rect l="l" t="t" r="r" b="b"/>
            <a:pathLst>
              <a:path w="40004" h="290829">
                <a:moveTo>
                  <a:pt x="0" y="290489"/>
                </a:moveTo>
                <a:lnTo>
                  <a:pt x="39795" y="290489"/>
                </a:lnTo>
                <a:lnTo>
                  <a:pt x="39795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1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227933" y="4552748"/>
            <a:ext cx="31115" cy="290830"/>
          </a:xfrm>
          <a:custGeom>
            <a:avLst/>
            <a:gdLst/>
            <a:ahLst/>
            <a:cxnLst/>
            <a:rect l="l" t="t" r="r" b="b"/>
            <a:pathLst>
              <a:path w="31114" h="290829">
                <a:moveTo>
                  <a:pt x="0" y="290489"/>
                </a:moveTo>
                <a:lnTo>
                  <a:pt x="30840" y="290489"/>
                </a:lnTo>
                <a:lnTo>
                  <a:pt x="30840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3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231964" y="4552748"/>
            <a:ext cx="23495" cy="290830"/>
          </a:xfrm>
          <a:custGeom>
            <a:avLst/>
            <a:gdLst/>
            <a:ahLst/>
            <a:cxnLst/>
            <a:rect l="l" t="t" r="r" b="b"/>
            <a:pathLst>
              <a:path w="23495" h="290829">
                <a:moveTo>
                  <a:pt x="0" y="290489"/>
                </a:moveTo>
                <a:lnTo>
                  <a:pt x="22881" y="290489"/>
                </a:lnTo>
                <a:lnTo>
                  <a:pt x="22881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5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235902" y="4552748"/>
            <a:ext cx="13970" cy="290830"/>
          </a:xfrm>
          <a:custGeom>
            <a:avLst/>
            <a:gdLst/>
            <a:ahLst/>
            <a:cxnLst/>
            <a:rect l="l" t="t" r="r" b="b"/>
            <a:pathLst>
              <a:path w="13970" h="290829">
                <a:moveTo>
                  <a:pt x="0" y="290489"/>
                </a:moveTo>
                <a:lnTo>
                  <a:pt x="13927" y="290489"/>
                </a:lnTo>
                <a:lnTo>
                  <a:pt x="13927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7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243331" y="4552748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489"/>
                </a:lnTo>
              </a:path>
            </a:pathLst>
          </a:custGeom>
          <a:ln w="4974">
            <a:solidFill>
              <a:srgbClr val="FF9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044859" y="4552748"/>
            <a:ext cx="48895" cy="290830"/>
          </a:xfrm>
          <a:custGeom>
            <a:avLst/>
            <a:gdLst/>
            <a:ahLst/>
            <a:cxnLst/>
            <a:rect l="l" t="t" r="r" b="b"/>
            <a:pathLst>
              <a:path w="48895" h="290829">
                <a:moveTo>
                  <a:pt x="0" y="290489"/>
                </a:moveTo>
                <a:lnTo>
                  <a:pt x="48749" y="290489"/>
                </a:lnTo>
                <a:lnTo>
                  <a:pt x="48749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048890" y="4552748"/>
            <a:ext cx="41275" cy="290830"/>
          </a:xfrm>
          <a:custGeom>
            <a:avLst/>
            <a:gdLst/>
            <a:ahLst/>
            <a:cxnLst/>
            <a:rect l="l" t="t" r="r" b="b"/>
            <a:pathLst>
              <a:path w="41275" h="290829">
                <a:moveTo>
                  <a:pt x="0" y="290489"/>
                </a:moveTo>
                <a:lnTo>
                  <a:pt x="40789" y="290489"/>
                </a:lnTo>
                <a:lnTo>
                  <a:pt x="40789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1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052828" y="4552748"/>
            <a:ext cx="32384" cy="290830"/>
          </a:xfrm>
          <a:custGeom>
            <a:avLst/>
            <a:gdLst/>
            <a:ahLst/>
            <a:cxnLst/>
            <a:rect l="l" t="t" r="r" b="b"/>
            <a:pathLst>
              <a:path w="32385" h="290829">
                <a:moveTo>
                  <a:pt x="0" y="290489"/>
                </a:moveTo>
                <a:lnTo>
                  <a:pt x="31836" y="290489"/>
                </a:lnTo>
                <a:lnTo>
                  <a:pt x="31836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3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057846" y="4552748"/>
            <a:ext cx="22225" cy="290830"/>
          </a:xfrm>
          <a:custGeom>
            <a:avLst/>
            <a:gdLst/>
            <a:ahLst/>
            <a:cxnLst/>
            <a:rect l="l" t="t" r="r" b="b"/>
            <a:pathLst>
              <a:path w="22225" h="290829">
                <a:moveTo>
                  <a:pt x="0" y="290489"/>
                </a:moveTo>
                <a:lnTo>
                  <a:pt x="21886" y="290489"/>
                </a:lnTo>
                <a:lnTo>
                  <a:pt x="21886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5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061793" y="4552748"/>
            <a:ext cx="13970" cy="290830"/>
          </a:xfrm>
          <a:custGeom>
            <a:avLst/>
            <a:gdLst/>
            <a:ahLst/>
            <a:cxnLst/>
            <a:rect l="l" t="t" r="r" b="b"/>
            <a:pathLst>
              <a:path w="13970" h="290829">
                <a:moveTo>
                  <a:pt x="0" y="290489"/>
                </a:moveTo>
                <a:lnTo>
                  <a:pt x="13927" y="290489"/>
                </a:lnTo>
                <a:lnTo>
                  <a:pt x="13927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7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068724" y="4552748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489"/>
                </a:lnTo>
              </a:path>
            </a:pathLst>
          </a:custGeom>
          <a:ln w="5969">
            <a:solidFill>
              <a:srgbClr val="FF9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869755" y="4552748"/>
            <a:ext cx="50165" cy="290830"/>
          </a:xfrm>
          <a:custGeom>
            <a:avLst/>
            <a:gdLst/>
            <a:ahLst/>
            <a:cxnLst/>
            <a:rect l="l" t="t" r="r" b="b"/>
            <a:pathLst>
              <a:path w="50164" h="290829">
                <a:moveTo>
                  <a:pt x="0" y="290489"/>
                </a:moveTo>
                <a:lnTo>
                  <a:pt x="49743" y="290489"/>
                </a:lnTo>
                <a:lnTo>
                  <a:pt x="49743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874780" y="4552748"/>
            <a:ext cx="41275" cy="290830"/>
          </a:xfrm>
          <a:custGeom>
            <a:avLst/>
            <a:gdLst/>
            <a:ahLst/>
            <a:cxnLst/>
            <a:rect l="l" t="t" r="r" b="b"/>
            <a:pathLst>
              <a:path w="41275" h="290829">
                <a:moveTo>
                  <a:pt x="0" y="290489"/>
                </a:moveTo>
                <a:lnTo>
                  <a:pt x="40789" y="290489"/>
                </a:lnTo>
                <a:lnTo>
                  <a:pt x="40789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1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878718" y="4552748"/>
            <a:ext cx="32384" cy="290830"/>
          </a:xfrm>
          <a:custGeom>
            <a:avLst/>
            <a:gdLst/>
            <a:ahLst/>
            <a:cxnLst/>
            <a:rect l="l" t="t" r="r" b="b"/>
            <a:pathLst>
              <a:path w="32385" h="290829">
                <a:moveTo>
                  <a:pt x="0" y="290489"/>
                </a:moveTo>
                <a:lnTo>
                  <a:pt x="31836" y="290489"/>
                </a:lnTo>
                <a:lnTo>
                  <a:pt x="31836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3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882749" y="4552748"/>
            <a:ext cx="24130" cy="290830"/>
          </a:xfrm>
          <a:custGeom>
            <a:avLst/>
            <a:gdLst/>
            <a:ahLst/>
            <a:cxnLst/>
            <a:rect l="l" t="t" r="r" b="b"/>
            <a:pathLst>
              <a:path w="24129" h="290829">
                <a:moveTo>
                  <a:pt x="0" y="290489"/>
                </a:moveTo>
                <a:lnTo>
                  <a:pt x="23877" y="290489"/>
                </a:lnTo>
                <a:lnTo>
                  <a:pt x="23877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5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888686" y="4552748"/>
            <a:ext cx="13970" cy="290830"/>
          </a:xfrm>
          <a:custGeom>
            <a:avLst/>
            <a:gdLst/>
            <a:ahLst/>
            <a:cxnLst/>
            <a:rect l="l" t="t" r="r" b="b"/>
            <a:pathLst>
              <a:path w="13970" h="290829">
                <a:moveTo>
                  <a:pt x="0" y="290489"/>
                </a:moveTo>
                <a:lnTo>
                  <a:pt x="13927" y="290489"/>
                </a:lnTo>
                <a:lnTo>
                  <a:pt x="13927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7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895195" y="4552748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489"/>
                </a:lnTo>
              </a:path>
            </a:pathLst>
          </a:custGeom>
          <a:ln w="4974">
            <a:solidFill>
              <a:srgbClr val="FF9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696723" y="4552748"/>
            <a:ext cx="48895" cy="290830"/>
          </a:xfrm>
          <a:custGeom>
            <a:avLst/>
            <a:gdLst/>
            <a:ahLst/>
            <a:cxnLst/>
            <a:rect l="l" t="t" r="r" b="b"/>
            <a:pathLst>
              <a:path w="48895" h="290829">
                <a:moveTo>
                  <a:pt x="0" y="290489"/>
                </a:moveTo>
                <a:lnTo>
                  <a:pt x="48749" y="290489"/>
                </a:lnTo>
                <a:lnTo>
                  <a:pt x="48749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701657" y="4552748"/>
            <a:ext cx="39370" cy="290830"/>
          </a:xfrm>
          <a:custGeom>
            <a:avLst/>
            <a:gdLst/>
            <a:ahLst/>
            <a:cxnLst/>
            <a:rect l="l" t="t" r="r" b="b"/>
            <a:pathLst>
              <a:path w="39370" h="290829">
                <a:moveTo>
                  <a:pt x="0" y="290489"/>
                </a:moveTo>
                <a:lnTo>
                  <a:pt x="38799" y="290489"/>
                </a:lnTo>
                <a:lnTo>
                  <a:pt x="38799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1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706599" y="4552748"/>
            <a:ext cx="29845" cy="290830"/>
          </a:xfrm>
          <a:custGeom>
            <a:avLst/>
            <a:gdLst/>
            <a:ahLst/>
            <a:cxnLst/>
            <a:rect l="l" t="t" r="r" b="b"/>
            <a:pathLst>
              <a:path w="29845" h="290829">
                <a:moveTo>
                  <a:pt x="0" y="290489"/>
                </a:moveTo>
                <a:lnTo>
                  <a:pt x="29846" y="290489"/>
                </a:lnTo>
                <a:lnTo>
                  <a:pt x="29846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3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710630" y="4552748"/>
            <a:ext cx="22225" cy="290830"/>
          </a:xfrm>
          <a:custGeom>
            <a:avLst/>
            <a:gdLst/>
            <a:ahLst/>
            <a:cxnLst/>
            <a:rect l="l" t="t" r="r" b="b"/>
            <a:pathLst>
              <a:path w="22225" h="290829">
                <a:moveTo>
                  <a:pt x="0" y="290489"/>
                </a:moveTo>
                <a:lnTo>
                  <a:pt x="21886" y="290489"/>
                </a:lnTo>
                <a:lnTo>
                  <a:pt x="21886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5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713589" y="4552748"/>
            <a:ext cx="16510" cy="290830"/>
          </a:xfrm>
          <a:custGeom>
            <a:avLst/>
            <a:gdLst/>
            <a:ahLst/>
            <a:cxnLst/>
            <a:rect l="l" t="t" r="r" b="b"/>
            <a:pathLst>
              <a:path w="16510" h="290829">
                <a:moveTo>
                  <a:pt x="0" y="290489"/>
                </a:moveTo>
                <a:lnTo>
                  <a:pt x="15918" y="290489"/>
                </a:lnTo>
                <a:lnTo>
                  <a:pt x="15918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7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722089" y="4552748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489"/>
                </a:lnTo>
              </a:path>
            </a:pathLst>
          </a:custGeom>
          <a:ln w="4974">
            <a:solidFill>
              <a:srgbClr val="FF9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523533" y="4552748"/>
            <a:ext cx="48895" cy="290830"/>
          </a:xfrm>
          <a:custGeom>
            <a:avLst/>
            <a:gdLst/>
            <a:ahLst/>
            <a:cxnLst/>
            <a:rect l="l" t="t" r="r" b="b"/>
            <a:pathLst>
              <a:path w="48895" h="290829">
                <a:moveTo>
                  <a:pt x="0" y="290489"/>
                </a:moveTo>
                <a:lnTo>
                  <a:pt x="48749" y="290489"/>
                </a:lnTo>
                <a:lnTo>
                  <a:pt x="48749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527555" y="4552748"/>
            <a:ext cx="40005" cy="290830"/>
          </a:xfrm>
          <a:custGeom>
            <a:avLst/>
            <a:gdLst/>
            <a:ahLst/>
            <a:cxnLst/>
            <a:rect l="l" t="t" r="r" b="b"/>
            <a:pathLst>
              <a:path w="40004" h="290829">
                <a:moveTo>
                  <a:pt x="0" y="290489"/>
                </a:moveTo>
                <a:lnTo>
                  <a:pt x="39795" y="290489"/>
                </a:lnTo>
                <a:lnTo>
                  <a:pt x="39795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1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531503" y="4552748"/>
            <a:ext cx="32384" cy="290830"/>
          </a:xfrm>
          <a:custGeom>
            <a:avLst/>
            <a:gdLst/>
            <a:ahLst/>
            <a:cxnLst/>
            <a:rect l="l" t="t" r="r" b="b"/>
            <a:pathLst>
              <a:path w="32385" h="290829">
                <a:moveTo>
                  <a:pt x="0" y="290489"/>
                </a:moveTo>
                <a:lnTo>
                  <a:pt x="31835" y="290489"/>
                </a:lnTo>
                <a:lnTo>
                  <a:pt x="31835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3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536528" y="4552748"/>
            <a:ext cx="23495" cy="290830"/>
          </a:xfrm>
          <a:custGeom>
            <a:avLst/>
            <a:gdLst/>
            <a:ahLst/>
            <a:cxnLst/>
            <a:rect l="l" t="t" r="r" b="b"/>
            <a:pathLst>
              <a:path w="23495" h="290829">
                <a:moveTo>
                  <a:pt x="0" y="290489"/>
                </a:moveTo>
                <a:lnTo>
                  <a:pt x="22881" y="290489"/>
                </a:lnTo>
                <a:lnTo>
                  <a:pt x="22881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5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540467" y="4552748"/>
            <a:ext cx="13970" cy="290830"/>
          </a:xfrm>
          <a:custGeom>
            <a:avLst/>
            <a:gdLst/>
            <a:ahLst/>
            <a:cxnLst/>
            <a:rect l="l" t="t" r="r" b="b"/>
            <a:pathLst>
              <a:path w="13970" h="290829">
                <a:moveTo>
                  <a:pt x="0" y="290489"/>
                </a:moveTo>
                <a:lnTo>
                  <a:pt x="13927" y="290489"/>
                </a:lnTo>
                <a:lnTo>
                  <a:pt x="13927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7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547482" y="4552748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489"/>
                </a:lnTo>
              </a:path>
            </a:pathLst>
          </a:custGeom>
          <a:ln w="5969">
            <a:solidFill>
              <a:srgbClr val="FF9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349507" y="4552748"/>
            <a:ext cx="48895" cy="290830"/>
          </a:xfrm>
          <a:custGeom>
            <a:avLst/>
            <a:gdLst/>
            <a:ahLst/>
            <a:cxnLst/>
            <a:rect l="l" t="t" r="r" b="b"/>
            <a:pathLst>
              <a:path w="48895" h="290829">
                <a:moveTo>
                  <a:pt x="0" y="290489"/>
                </a:moveTo>
                <a:lnTo>
                  <a:pt x="48749" y="290489"/>
                </a:lnTo>
                <a:lnTo>
                  <a:pt x="48749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353454" y="4552748"/>
            <a:ext cx="41275" cy="290830"/>
          </a:xfrm>
          <a:custGeom>
            <a:avLst/>
            <a:gdLst/>
            <a:ahLst/>
            <a:cxnLst/>
            <a:rect l="l" t="t" r="r" b="b"/>
            <a:pathLst>
              <a:path w="41275" h="290829">
                <a:moveTo>
                  <a:pt x="0" y="290489"/>
                </a:moveTo>
                <a:lnTo>
                  <a:pt x="40789" y="290489"/>
                </a:lnTo>
                <a:lnTo>
                  <a:pt x="40789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1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357401" y="4552748"/>
            <a:ext cx="33020" cy="290830"/>
          </a:xfrm>
          <a:custGeom>
            <a:avLst/>
            <a:gdLst/>
            <a:ahLst/>
            <a:cxnLst/>
            <a:rect l="l" t="t" r="r" b="b"/>
            <a:pathLst>
              <a:path w="33020" h="290829">
                <a:moveTo>
                  <a:pt x="0" y="290489"/>
                </a:moveTo>
                <a:lnTo>
                  <a:pt x="32830" y="290489"/>
                </a:lnTo>
                <a:lnTo>
                  <a:pt x="32830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3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362419" y="4552748"/>
            <a:ext cx="23495" cy="290830"/>
          </a:xfrm>
          <a:custGeom>
            <a:avLst/>
            <a:gdLst/>
            <a:ahLst/>
            <a:cxnLst/>
            <a:rect l="l" t="t" r="r" b="b"/>
            <a:pathLst>
              <a:path w="23495" h="290829">
                <a:moveTo>
                  <a:pt x="0" y="290489"/>
                </a:moveTo>
                <a:lnTo>
                  <a:pt x="22881" y="290489"/>
                </a:lnTo>
                <a:lnTo>
                  <a:pt x="22881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5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366357" y="4552748"/>
            <a:ext cx="13970" cy="290830"/>
          </a:xfrm>
          <a:custGeom>
            <a:avLst/>
            <a:gdLst/>
            <a:ahLst/>
            <a:cxnLst/>
            <a:rect l="l" t="t" r="r" b="b"/>
            <a:pathLst>
              <a:path w="13970" h="290829">
                <a:moveTo>
                  <a:pt x="0" y="290489"/>
                </a:moveTo>
                <a:lnTo>
                  <a:pt x="13927" y="290489"/>
                </a:lnTo>
                <a:lnTo>
                  <a:pt x="13927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7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373869" y="4552748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489"/>
                </a:lnTo>
              </a:path>
            </a:pathLst>
          </a:custGeom>
          <a:ln w="4974">
            <a:solidFill>
              <a:srgbClr val="FF9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174403" y="4552748"/>
            <a:ext cx="50165" cy="290830"/>
          </a:xfrm>
          <a:custGeom>
            <a:avLst/>
            <a:gdLst/>
            <a:ahLst/>
            <a:cxnLst/>
            <a:rect l="l" t="t" r="r" b="b"/>
            <a:pathLst>
              <a:path w="50164" h="290829">
                <a:moveTo>
                  <a:pt x="0" y="290489"/>
                </a:moveTo>
                <a:lnTo>
                  <a:pt x="49743" y="290489"/>
                </a:lnTo>
                <a:lnTo>
                  <a:pt x="49743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179344" y="4552748"/>
            <a:ext cx="41275" cy="290830"/>
          </a:xfrm>
          <a:custGeom>
            <a:avLst/>
            <a:gdLst/>
            <a:ahLst/>
            <a:cxnLst/>
            <a:rect l="l" t="t" r="r" b="b"/>
            <a:pathLst>
              <a:path w="41275" h="290829">
                <a:moveTo>
                  <a:pt x="0" y="290489"/>
                </a:moveTo>
                <a:lnTo>
                  <a:pt x="40789" y="290489"/>
                </a:lnTo>
                <a:lnTo>
                  <a:pt x="40789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1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183367" y="4552748"/>
            <a:ext cx="32384" cy="290830"/>
          </a:xfrm>
          <a:custGeom>
            <a:avLst/>
            <a:gdLst/>
            <a:ahLst/>
            <a:cxnLst/>
            <a:rect l="l" t="t" r="r" b="b"/>
            <a:pathLst>
              <a:path w="32385" h="290829">
                <a:moveTo>
                  <a:pt x="0" y="290489"/>
                </a:moveTo>
                <a:lnTo>
                  <a:pt x="31836" y="290489"/>
                </a:lnTo>
                <a:lnTo>
                  <a:pt x="31836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3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188309" y="4552748"/>
            <a:ext cx="23495" cy="290830"/>
          </a:xfrm>
          <a:custGeom>
            <a:avLst/>
            <a:gdLst/>
            <a:ahLst/>
            <a:cxnLst/>
            <a:rect l="l" t="t" r="r" b="b"/>
            <a:pathLst>
              <a:path w="23495" h="290829">
                <a:moveTo>
                  <a:pt x="0" y="290489"/>
                </a:moveTo>
                <a:lnTo>
                  <a:pt x="22881" y="290489"/>
                </a:lnTo>
                <a:lnTo>
                  <a:pt x="22881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5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193251" y="4552748"/>
            <a:ext cx="13970" cy="290830"/>
          </a:xfrm>
          <a:custGeom>
            <a:avLst/>
            <a:gdLst/>
            <a:ahLst/>
            <a:cxnLst/>
            <a:rect l="l" t="t" r="r" b="b"/>
            <a:pathLst>
              <a:path w="13970" h="290829">
                <a:moveTo>
                  <a:pt x="0" y="290489"/>
                </a:moveTo>
                <a:lnTo>
                  <a:pt x="13927" y="290489"/>
                </a:lnTo>
                <a:lnTo>
                  <a:pt x="13927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7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199760" y="4552748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489"/>
                </a:lnTo>
              </a:path>
            </a:pathLst>
          </a:custGeom>
          <a:ln w="4974">
            <a:solidFill>
              <a:srgbClr val="FF9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088507" y="4843238"/>
            <a:ext cx="433070" cy="567055"/>
          </a:xfrm>
          <a:custGeom>
            <a:avLst/>
            <a:gdLst/>
            <a:ahLst/>
            <a:cxnLst/>
            <a:rect l="l" t="t" r="r" b="b"/>
            <a:pathLst>
              <a:path w="433070" h="567054">
                <a:moveTo>
                  <a:pt x="0" y="0"/>
                </a:moveTo>
                <a:lnTo>
                  <a:pt x="359152" y="0"/>
                </a:lnTo>
                <a:lnTo>
                  <a:pt x="368104" y="1400"/>
                </a:lnTo>
                <a:lnTo>
                  <a:pt x="376061" y="4212"/>
                </a:lnTo>
                <a:lnTo>
                  <a:pt x="383024" y="8424"/>
                </a:lnTo>
                <a:lnTo>
                  <a:pt x="390981" y="12625"/>
                </a:lnTo>
                <a:lnTo>
                  <a:pt x="397952" y="18237"/>
                </a:lnTo>
                <a:lnTo>
                  <a:pt x="403920" y="25262"/>
                </a:lnTo>
                <a:lnTo>
                  <a:pt x="408894" y="33675"/>
                </a:lnTo>
                <a:lnTo>
                  <a:pt x="414863" y="40700"/>
                </a:lnTo>
                <a:lnTo>
                  <a:pt x="419837" y="49113"/>
                </a:lnTo>
                <a:lnTo>
                  <a:pt x="423816" y="58938"/>
                </a:lnTo>
                <a:lnTo>
                  <a:pt x="426800" y="70163"/>
                </a:lnTo>
                <a:lnTo>
                  <a:pt x="429785" y="79988"/>
                </a:lnTo>
                <a:lnTo>
                  <a:pt x="431776" y="92625"/>
                </a:lnTo>
                <a:lnTo>
                  <a:pt x="432770" y="105250"/>
                </a:lnTo>
                <a:lnTo>
                  <a:pt x="432770" y="475728"/>
                </a:lnTo>
                <a:lnTo>
                  <a:pt x="431776" y="484152"/>
                </a:lnTo>
                <a:lnTo>
                  <a:pt x="429785" y="492565"/>
                </a:lnTo>
                <a:lnTo>
                  <a:pt x="427796" y="499590"/>
                </a:lnTo>
                <a:lnTo>
                  <a:pt x="425806" y="508003"/>
                </a:lnTo>
                <a:lnTo>
                  <a:pt x="402926" y="548703"/>
                </a:lnTo>
                <a:lnTo>
                  <a:pt x="381035" y="566941"/>
                </a:lnTo>
                <a:lnTo>
                  <a:pt x="381035" y="537478"/>
                </a:lnTo>
                <a:lnTo>
                  <a:pt x="380040" y="529053"/>
                </a:lnTo>
                <a:lnTo>
                  <a:pt x="380040" y="519228"/>
                </a:lnTo>
                <a:lnTo>
                  <a:pt x="378051" y="510815"/>
                </a:lnTo>
                <a:lnTo>
                  <a:pt x="377056" y="502390"/>
                </a:lnTo>
                <a:lnTo>
                  <a:pt x="375067" y="493977"/>
                </a:lnTo>
                <a:lnTo>
                  <a:pt x="374072" y="485553"/>
                </a:lnTo>
                <a:lnTo>
                  <a:pt x="370093" y="468715"/>
                </a:lnTo>
                <a:lnTo>
                  <a:pt x="367109" y="460290"/>
                </a:lnTo>
                <a:lnTo>
                  <a:pt x="362136" y="444853"/>
                </a:lnTo>
                <a:lnTo>
                  <a:pt x="355173" y="430827"/>
                </a:lnTo>
                <a:lnTo>
                  <a:pt x="349197" y="413978"/>
                </a:lnTo>
                <a:lnTo>
                  <a:pt x="346213" y="406965"/>
                </a:lnTo>
                <a:lnTo>
                  <a:pt x="341239" y="401352"/>
                </a:lnTo>
                <a:lnTo>
                  <a:pt x="333282" y="387315"/>
                </a:lnTo>
                <a:lnTo>
                  <a:pt x="324330" y="376090"/>
                </a:lnTo>
                <a:lnTo>
                  <a:pt x="315378" y="363464"/>
                </a:lnTo>
                <a:lnTo>
                  <a:pt x="306417" y="353639"/>
                </a:lnTo>
                <a:lnTo>
                  <a:pt x="301444" y="348027"/>
                </a:lnTo>
                <a:lnTo>
                  <a:pt x="296471" y="343814"/>
                </a:lnTo>
                <a:lnTo>
                  <a:pt x="284535" y="335401"/>
                </a:lnTo>
                <a:lnTo>
                  <a:pt x="284535" y="116475"/>
                </a:lnTo>
                <a:lnTo>
                  <a:pt x="283540" y="103850"/>
                </a:lnTo>
                <a:lnTo>
                  <a:pt x="281551" y="92625"/>
                </a:lnTo>
                <a:lnTo>
                  <a:pt x="278567" y="82800"/>
                </a:lnTo>
                <a:lnTo>
                  <a:pt x="275583" y="71575"/>
                </a:lnTo>
                <a:lnTo>
                  <a:pt x="271604" y="61750"/>
                </a:lnTo>
                <a:lnTo>
                  <a:pt x="266630" y="53325"/>
                </a:lnTo>
                <a:lnTo>
                  <a:pt x="260654" y="46312"/>
                </a:lnTo>
                <a:lnTo>
                  <a:pt x="255681" y="37887"/>
                </a:lnTo>
                <a:lnTo>
                  <a:pt x="249713" y="30875"/>
                </a:lnTo>
                <a:lnTo>
                  <a:pt x="242750" y="25262"/>
                </a:lnTo>
                <a:lnTo>
                  <a:pt x="234793" y="21050"/>
                </a:lnTo>
                <a:lnTo>
                  <a:pt x="227830" y="16837"/>
                </a:lnTo>
                <a:lnTo>
                  <a:pt x="219864" y="14037"/>
                </a:lnTo>
                <a:lnTo>
                  <a:pt x="210912" y="12625"/>
                </a:lnTo>
                <a:lnTo>
                  <a:pt x="0" y="12625"/>
                </a:lnTo>
                <a:lnTo>
                  <a:pt x="0" y="0"/>
                </a:lnTo>
                <a:close/>
              </a:path>
            </a:pathLst>
          </a:custGeom>
          <a:solidFill>
            <a:srgbClr val="6FE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001288" y="4552748"/>
            <a:ext cx="48895" cy="290830"/>
          </a:xfrm>
          <a:custGeom>
            <a:avLst/>
            <a:gdLst/>
            <a:ahLst/>
            <a:cxnLst/>
            <a:rect l="l" t="t" r="r" b="b"/>
            <a:pathLst>
              <a:path w="48895" h="290829">
                <a:moveTo>
                  <a:pt x="0" y="290489"/>
                </a:moveTo>
                <a:lnTo>
                  <a:pt x="48749" y="290489"/>
                </a:lnTo>
                <a:lnTo>
                  <a:pt x="48749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005226" y="4552748"/>
            <a:ext cx="40005" cy="290830"/>
          </a:xfrm>
          <a:custGeom>
            <a:avLst/>
            <a:gdLst/>
            <a:ahLst/>
            <a:cxnLst/>
            <a:rect l="l" t="t" r="r" b="b"/>
            <a:pathLst>
              <a:path w="40004" h="290829">
                <a:moveTo>
                  <a:pt x="0" y="290489"/>
                </a:moveTo>
                <a:lnTo>
                  <a:pt x="39795" y="290489"/>
                </a:lnTo>
                <a:lnTo>
                  <a:pt x="39795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1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010252" y="4552748"/>
            <a:ext cx="31115" cy="290830"/>
          </a:xfrm>
          <a:custGeom>
            <a:avLst/>
            <a:gdLst/>
            <a:ahLst/>
            <a:cxnLst/>
            <a:rect l="l" t="t" r="r" b="b"/>
            <a:pathLst>
              <a:path w="31114" h="290829">
                <a:moveTo>
                  <a:pt x="0" y="290489"/>
                </a:moveTo>
                <a:lnTo>
                  <a:pt x="30840" y="290489"/>
                </a:lnTo>
                <a:lnTo>
                  <a:pt x="30840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3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014199" y="4552748"/>
            <a:ext cx="23495" cy="290830"/>
          </a:xfrm>
          <a:custGeom>
            <a:avLst/>
            <a:gdLst/>
            <a:ahLst/>
            <a:cxnLst/>
            <a:rect l="l" t="t" r="r" b="b"/>
            <a:pathLst>
              <a:path w="23495" h="290829">
                <a:moveTo>
                  <a:pt x="0" y="290489"/>
                </a:moveTo>
                <a:lnTo>
                  <a:pt x="22881" y="290489"/>
                </a:lnTo>
                <a:lnTo>
                  <a:pt x="22881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5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018221" y="4552748"/>
            <a:ext cx="13970" cy="290830"/>
          </a:xfrm>
          <a:custGeom>
            <a:avLst/>
            <a:gdLst/>
            <a:ahLst/>
            <a:cxnLst/>
            <a:rect l="l" t="t" r="r" b="b"/>
            <a:pathLst>
              <a:path w="13970" h="290829">
                <a:moveTo>
                  <a:pt x="0" y="290489"/>
                </a:moveTo>
                <a:lnTo>
                  <a:pt x="13928" y="290489"/>
                </a:lnTo>
                <a:lnTo>
                  <a:pt x="13928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7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025650" y="4552748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489"/>
                </a:lnTo>
              </a:path>
            </a:pathLst>
          </a:custGeom>
          <a:ln w="4974">
            <a:solidFill>
              <a:srgbClr val="FF9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827186" y="4552748"/>
            <a:ext cx="50165" cy="290830"/>
          </a:xfrm>
          <a:custGeom>
            <a:avLst/>
            <a:gdLst/>
            <a:ahLst/>
            <a:cxnLst/>
            <a:rect l="l" t="t" r="r" b="b"/>
            <a:pathLst>
              <a:path w="50164" h="290829">
                <a:moveTo>
                  <a:pt x="0" y="290489"/>
                </a:moveTo>
                <a:lnTo>
                  <a:pt x="49743" y="290489"/>
                </a:lnTo>
                <a:lnTo>
                  <a:pt x="49743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831117" y="4552748"/>
            <a:ext cx="40005" cy="290830"/>
          </a:xfrm>
          <a:custGeom>
            <a:avLst/>
            <a:gdLst/>
            <a:ahLst/>
            <a:cxnLst/>
            <a:rect l="l" t="t" r="r" b="b"/>
            <a:pathLst>
              <a:path w="40004" h="290829">
                <a:moveTo>
                  <a:pt x="0" y="290489"/>
                </a:moveTo>
                <a:lnTo>
                  <a:pt x="39795" y="290489"/>
                </a:lnTo>
                <a:lnTo>
                  <a:pt x="39795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1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835148" y="4552748"/>
            <a:ext cx="32384" cy="290830"/>
          </a:xfrm>
          <a:custGeom>
            <a:avLst/>
            <a:gdLst/>
            <a:ahLst/>
            <a:cxnLst/>
            <a:rect l="l" t="t" r="r" b="b"/>
            <a:pathLst>
              <a:path w="32385" h="290829">
                <a:moveTo>
                  <a:pt x="0" y="290489"/>
                </a:moveTo>
                <a:lnTo>
                  <a:pt x="31835" y="290489"/>
                </a:lnTo>
                <a:lnTo>
                  <a:pt x="31835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3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840081" y="4552748"/>
            <a:ext cx="22225" cy="290830"/>
          </a:xfrm>
          <a:custGeom>
            <a:avLst/>
            <a:gdLst/>
            <a:ahLst/>
            <a:cxnLst/>
            <a:rect l="l" t="t" r="r" b="b"/>
            <a:pathLst>
              <a:path w="22225" h="290829">
                <a:moveTo>
                  <a:pt x="0" y="290489"/>
                </a:moveTo>
                <a:lnTo>
                  <a:pt x="21886" y="290489"/>
                </a:lnTo>
                <a:lnTo>
                  <a:pt x="21886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5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844112" y="4552748"/>
            <a:ext cx="13970" cy="290830"/>
          </a:xfrm>
          <a:custGeom>
            <a:avLst/>
            <a:gdLst/>
            <a:ahLst/>
            <a:cxnLst/>
            <a:rect l="l" t="t" r="r" b="b"/>
            <a:pathLst>
              <a:path w="13970" h="290829">
                <a:moveTo>
                  <a:pt x="0" y="290489"/>
                </a:moveTo>
                <a:lnTo>
                  <a:pt x="13927" y="290489"/>
                </a:lnTo>
                <a:lnTo>
                  <a:pt x="13927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7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851043" y="4552748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489"/>
                </a:lnTo>
              </a:path>
            </a:pathLst>
          </a:custGeom>
          <a:ln w="5969">
            <a:solidFill>
              <a:srgbClr val="FF9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739308" y="4552748"/>
            <a:ext cx="48895" cy="290830"/>
          </a:xfrm>
          <a:custGeom>
            <a:avLst/>
            <a:gdLst/>
            <a:ahLst/>
            <a:cxnLst/>
            <a:rect l="l" t="t" r="r" b="b"/>
            <a:pathLst>
              <a:path w="48895" h="290829">
                <a:moveTo>
                  <a:pt x="0" y="290489"/>
                </a:moveTo>
                <a:lnTo>
                  <a:pt x="48749" y="290489"/>
                </a:lnTo>
                <a:lnTo>
                  <a:pt x="48749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00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743288" y="4552748"/>
            <a:ext cx="41275" cy="290830"/>
          </a:xfrm>
          <a:custGeom>
            <a:avLst/>
            <a:gdLst/>
            <a:ahLst/>
            <a:cxnLst/>
            <a:rect l="l" t="t" r="r" b="b"/>
            <a:pathLst>
              <a:path w="41275" h="290829">
                <a:moveTo>
                  <a:pt x="0" y="290489"/>
                </a:moveTo>
                <a:lnTo>
                  <a:pt x="40789" y="290489"/>
                </a:lnTo>
                <a:lnTo>
                  <a:pt x="40789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1C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747269" y="4552748"/>
            <a:ext cx="33020" cy="290830"/>
          </a:xfrm>
          <a:custGeom>
            <a:avLst/>
            <a:gdLst/>
            <a:ahLst/>
            <a:cxnLst/>
            <a:rect l="l" t="t" r="r" b="b"/>
            <a:pathLst>
              <a:path w="33020" h="290829">
                <a:moveTo>
                  <a:pt x="0" y="290489"/>
                </a:moveTo>
                <a:lnTo>
                  <a:pt x="32830" y="290489"/>
                </a:lnTo>
                <a:lnTo>
                  <a:pt x="32830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3A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753239" y="4552748"/>
            <a:ext cx="22225" cy="290830"/>
          </a:xfrm>
          <a:custGeom>
            <a:avLst/>
            <a:gdLst/>
            <a:ahLst/>
            <a:cxnLst/>
            <a:rect l="l" t="t" r="r" b="b"/>
            <a:pathLst>
              <a:path w="22225" h="290829">
                <a:moveTo>
                  <a:pt x="0" y="290489"/>
                </a:moveTo>
                <a:lnTo>
                  <a:pt x="21886" y="290489"/>
                </a:lnTo>
                <a:lnTo>
                  <a:pt x="21886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5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757220" y="4552748"/>
            <a:ext cx="13970" cy="290830"/>
          </a:xfrm>
          <a:custGeom>
            <a:avLst/>
            <a:gdLst/>
            <a:ahLst/>
            <a:cxnLst/>
            <a:rect l="l" t="t" r="r" b="b"/>
            <a:pathLst>
              <a:path w="13970" h="290829">
                <a:moveTo>
                  <a:pt x="0" y="290489"/>
                </a:moveTo>
                <a:lnTo>
                  <a:pt x="13927" y="290489"/>
                </a:lnTo>
                <a:lnTo>
                  <a:pt x="13927" y="0"/>
                </a:lnTo>
                <a:lnTo>
                  <a:pt x="0" y="0"/>
                </a:lnTo>
                <a:lnTo>
                  <a:pt x="0" y="290489"/>
                </a:lnTo>
                <a:close/>
              </a:path>
            </a:pathLst>
          </a:custGeom>
          <a:solidFill>
            <a:srgbClr val="FF7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764176" y="4552748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489"/>
                </a:lnTo>
              </a:path>
            </a:pathLst>
          </a:custGeom>
          <a:ln w="5969">
            <a:solidFill>
              <a:srgbClr val="FF9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736635" y="5139340"/>
            <a:ext cx="0" cy="170180"/>
          </a:xfrm>
          <a:custGeom>
            <a:avLst/>
            <a:gdLst/>
            <a:ahLst/>
            <a:cxnLst/>
            <a:rect l="l" t="t" r="r" b="b"/>
            <a:pathLst>
              <a:path h="170179">
                <a:moveTo>
                  <a:pt x="0" y="0"/>
                </a:moveTo>
                <a:lnTo>
                  <a:pt x="0" y="169801"/>
                </a:lnTo>
              </a:path>
            </a:pathLst>
          </a:custGeom>
          <a:ln w="51733">
            <a:solidFill>
              <a:srgbClr val="ECF1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736121" y="516179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0"/>
                </a:moveTo>
                <a:lnTo>
                  <a:pt x="0" y="145950"/>
                </a:lnTo>
              </a:path>
            </a:pathLst>
          </a:custGeom>
          <a:ln w="48749">
            <a:solidFill>
              <a:srgbClr val="EFC2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736113" y="5184240"/>
            <a:ext cx="0" cy="12128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0"/>
                </a:moveTo>
                <a:lnTo>
                  <a:pt x="0" y="120688"/>
                </a:lnTo>
              </a:path>
            </a:pathLst>
          </a:custGeom>
          <a:ln w="46758">
            <a:solidFill>
              <a:srgbClr val="F591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735599" y="5208105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023"/>
                </a:lnTo>
              </a:path>
            </a:pathLst>
          </a:custGeom>
          <a:ln w="43774">
            <a:solidFill>
              <a:srgbClr val="F760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735168" y="5230561"/>
            <a:ext cx="0" cy="70485"/>
          </a:xfrm>
          <a:custGeom>
            <a:avLst/>
            <a:gdLst/>
            <a:ahLst/>
            <a:cxnLst/>
            <a:rect l="l" t="t" r="r" b="b"/>
            <a:pathLst>
              <a:path h="70485">
                <a:moveTo>
                  <a:pt x="0" y="0"/>
                </a:moveTo>
                <a:lnTo>
                  <a:pt x="0" y="70166"/>
                </a:lnTo>
              </a:path>
            </a:pathLst>
          </a:custGeom>
          <a:ln w="40789">
            <a:solidFill>
              <a:srgbClr val="FB2F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715761" y="5275462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799" y="0"/>
                </a:lnTo>
              </a:path>
            </a:pathLst>
          </a:custGeom>
          <a:ln w="4490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474516" y="4917613"/>
            <a:ext cx="67945" cy="179705"/>
          </a:xfrm>
          <a:custGeom>
            <a:avLst/>
            <a:gdLst/>
            <a:ahLst/>
            <a:cxnLst/>
            <a:rect l="l" t="t" r="r" b="b"/>
            <a:pathLst>
              <a:path w="67945" h="179704">
                <a:moveTo>
                  <a:pt x="38803" y="0"/>
                </a:moveTo>
                <a:lnTo>
                  <a:pt x="53725" y="0"/>
                </a:lnTo>
                <a:lnTo>
                  <a:pt x="63674" y="2812"/>
                </a:lnTo>
                <a:lnTo>
                  <a:pt x="67654" y="7012"/>
                </a:lnTo>
                <a:lnTo>
                  <a:pt x="67654" y="171213"/>
                </a:lnTo>
                <a:lnTo>
                  <a:pt x="63674" y="174013"/>
                </a:lnTo>
                <a:lnTo>
                  <a:pt x="58700" y="176825"/>
                </a:lnTo>
                <a:lnTo>
                  <a:pt x="53725" y="178225"/>
                </a:lnTo>
                <a:lnTo>
                  <a:pt x="47756" y="179626"/>
                </a:lnTo>
                <a:lnTo>
                  <a:pt x="38803" y="176825"/>
                </a:lnTo>
                <a:lnTo>
                  <a:pt x="29849" y="172613"/>
                </a:lnTo>
                <a:lnTo>
                  <a:pt x="13933" y="152963"/>
                </a:lnTo>
                <a:lnTo>
                  <a:pt x="3978" y="124900"/>
                </a:lnTo>
                <a:lnTo>
                  <a:pt x="2984" y="115075"/>
                </a:lnTo>
                <a:lnTo>
                  <a:pt x="0" y="89813"/>
                </a:lnTo>
                <a:lnTo>
                  <a:pt x="8960" y="37887"/>
                </a:lnTo>
                <a:lnTo>
                  <a:pt x="29849" y="5612"/>
                </a:lnTo>
                <a:lnTo>
                  <a:pt x="38803" y="0"/>
                </a:lnTo>
                <a:close/>
              </a:path>
            </a:pathLst>
          </a:custGeom>
          <a:solidFill>
            <a:srgbClr val="897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516303" y="4917613"/>
            <a:ext cx="46355" cy="182880"/>
          </a:xfrm>
          <a:custGeom>
            <a:avLst/>
            <a:gdLst/>
            <a:ahLst/>
            <a:cxnLst/>
            <a:rect l="l" t="t" r="r" b="b"/>
            <a:pathLst>
              <a:path w="46354" h="182879">
                <a:moveTo>
                  <a:pt x="19896" y="0"/>
                </a:moveTo>
                <a:lnTo>
                  <a:pt x="29846" y="0"/>
                </a:lnTo>
                <a:lnTo>
                  <a:pt x="33825" y="5612"/>
                </a:lnTo>
                <a:lnTo>
                  <a:pt x="44768" y="53325"/>
                </a:lnTo>
                <a:lnTo>
                  <a:pt x="45764" y="61750"/>
                </a:lnTo>
                <a:lnTo>
                  <a:pt x="45764" y="115075"/>
                </a:lnTo>
                <a:lnTo>
                  <a:pt x="44768" y="124900"/>
                </a:lnTo>
                <a:lnTo>
                  <a:pt x="44768" y="131913"/>
                </a:lnTo>
                <a:lnTo>
                  <a:pt x="42779" y="140338"/>
                </a:lnTo>
                <a:lnTo>
                  <a:pt x="41784" y="147350"/>
                </a:lnTo>
                <a:lnTo>
                  <a:pt x="39794" y="154363"/>
                </a:lnTo>
                <a:lnTo>
                  <a:pt x="36809" y="165588"/>
                </a:lnTo>
                <a:lnTo>
                  <a:pt x="33825" y="174013"/>
                </a:lnTo>
                <a:lnTo>
                  <a:pt x="29846" y="179626"/>
                </a:lnTo>
                <a:lnTo>
                  <a:pt x="23876" y="182438"/>
                </a:lnTo>
                <a:lnTo>
                  <a:pt x="19896" y="179626"/>
                </a:lnTo>
                <a:lnTo>
                  <a:pt x="5968" y="140338"/>
                </a:lnTo>
                <a:lnTo>
                  <a:pt x="4974" y="131913"/>
                </a:lnTo>
                <a:lnTo>
                  <a:pt x="2984" y="124900"/>
                </a:lnTo>
                <a:lnTo>
                  <a:pt x="1989" y="115075"/>
                </a:lnTo>
                <a:lnTo>
                  <a:pt x="994" y="106650"/>
                </a:lnTo>
                <a:lnTo>
                  <a:pt x="994" y="98237"/>
                </a:lnTo>
                <a:lnTo>
                  <a:pt x="0" y="89813"/>
                </a:lnTo>
                <a:lnTo>
                  <a:pt x="994" y="79988"/>
                </a:lnTo>
                <a:lnTo>
                  <a:pt x="994" y="70163"/>
                </a:lnTo>
                <a:lnTo>
                  <a:pt x="2984" y="53325"/>
                </a:lnTo>
                <a:lnTo>
                  <a:pt x="5968" y="37887"/>
                </a:lnTo>
                <a:lnTo>
                  <a:pt x="7959" y="25262"/>
                </a:lnTo>
                <a:lnTo>
                  <a:pt x="11937" y="14037"/>
                </a:lnTo>
                <a:lnTo>
                  <a:pt x="15917" y="5612"/>
                </a:lnTo>
                <a:lnTo>
                  <a:pt x="19896" y="0"/>
                </a:lnTo>
                <a:close/>
              </a:path>
            </a:pathLst>
          </a:custGeom>
          <a:solidFill>
            <a:srgbClr val="FB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527247" y="4940063"/>
            <a:ext cx="27305" cy="146050"/>
          </a:xfrm>
          <a:custGeom>
            <a:avLst/>
            <a:gdLst/>
            <a:ahLst/>
            <a:cxnLst/>
            <a:rect l="l" t="t" r="r" b="b"/>
            <a:pathLst>
              <a:path w="27304" h="146050">
                <a:moveTo>
                  <a:pt x="11938" y="0"/>
                </a:moveTo>
                <a:lnTo>
                  <a:pt x="16912" y="0"/>
                </a:lnTo>
                <a:lnTo>
                  <a:pt x="19897" y="4212"/>
                </a:lnTo>
                <a:lnTo>
                  <a:pt x="21886" y="9824"/>
                </a:lnTo>
                <a:lnTo>
                  <a:pt x="25866" y="29474"/>
                </a:lnTo>
                <a:lnTo>
                  <a:pt x="26862" y="42100"/>
                </a:lnTo>
                <a:lnTo>
                  <a:pt x="26862" y="99638"/>
                </a:lnTo>
                <a:lnTo>
                  <a:pt x="19897" y="138937"/>
                </a:lnTo>
                <a:lnTo>
                  <a:pt x="13928" y="145950"/>
                </a:lnTo>
                <a:lnTo>
                  <a:pt x="8953" y="138937"/>
                </a:lnTo>
                <a:lnTo>
                  <a:pt x="6964" y="131913"/>
                </a:lnTo>
                <a:lnTo>
                  <a:pt x="3979" y="123500"/>
                </a:lnTo>
                <a:lnTo>
                  <a:pt x="2984" y="112275"/>
                </a:lnTo>
                <a:lnTo>
                  <a:pt x="1990" y="99638"/>
                </a:lnTo>
                <a:lnTo>
                  <a:pt x="0" y="71575"/>
                </a:lnTo>
                <a:lnTo>
                  <a:pt x="994" y="63150"/>
                </a:lnTo>
                <a:lnTo>
                  <a:pt x="994" y="54737"/>
                </a:lnTo>
                <a:lnTo>
                  <a:pt x="1990" y="47712"/>
                </a:lnTo>
                <a:lnTo>
                  <a:pt x="1990" y="42100"/>
                </a:lnTo>
                <a:lnTo>
                  <a:pt x="2984" y="29474"/>
                </a:lnTo>
                <a:lnTo>
                  <a:pt x="3979" y="19649"/>
                </a:lnTo>
                <a:lnTo>
                  <a:pt x="6964" y="9824"/>
                </a:lnTo>
                <a:lnTo>
                  <a:pt x="8953" y="4212"/>
                </a:lnTo>
                <a:lnTo>
                  <a:pt x="11938" y="0"/>
                </a:lnTo>
                <a:close/>
              </a:path>
            </a:pathLst>
          </a:custGeom>
          <a:solidFill>
            <a:srgbClr val="CFFF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993996" y="5088826"/>
            <a:ext cx="484505" cy="359410"/>
          </a:xfrm>
          <a:custGeom>
            <a:avLst/>
            <a:gdLst/>
            <a:ahLst/>
            <a:cxnLst/>
            <a:rect l="l" t="t" r="r" b="b"/>
            <a:pathLst>
              <a:path w="484504" h="359410">
                <a:moveTo>
                  <a:pt x="60529" y="124888"/>
                </a:moveTo>
                <a:lnTo>
                  <a:pt x="199971" y="124888"/>
                </a:lnTo>
                <a:lnTo>
                  <a:pt x="194003" y="126289"/>
                </a:lnTo>
                <a:lnTo>
                  <a:pt x="189021" y="129101"/>
                </a:lnTo>
                <a:lnTo>
                  <a:pt x="87547" y="345215"/>
                </a:lnTo>
                <a:lnTo>
                  <a:pt x="85558" y="352227"/>
                </a:lnTo>
                <a:lnTo>
                  <a:pt x="82574" y="359252"/>
                </a:lnTo>
                <a:lnTo>
                  <a:pt x="75611" y="357840"/>
                </a:lnTo>
                <a:lnTo>
                  <a:pt x="65656" y="353639"/>
                </a:lnTo>
                <a:lnTo>
                  <a:pt x="56704" y="348015"/>
                </a:lnTo>
                <a:lnTo>
                  <a:pt x="45763" y="345215"/>
                </a:lnTo>
                <a:lnTo>
                  <a:pt x="35816" y="335390"/>
                </a:lnTo>
                <a:lnTo>
                  <a:pt x="24866" y="326965"/>
                </a:lnTo>
                <a:lnTo>
                  <a:pt x="6962" y="310127"/>
                </a:lnTo>
                <a:lnTo>
                  <a:pt x="0" y="305926"/>
                </a:lnTo>
                <a:lnTo>
                  <a:pt x="0" y="275051"/>
                </a:lnTo>
                <a:lnTo>
                  <a:pt x="1989" y="261014"/>
                </a:lnTo>
                <a:lnTo>
                  <a:pt x="4973" y="249789"/>
                </a:lnTo>
                <a:lnTo>
                  <a:pt x="60529" y="124888"/>
                </a:lnTo>
                <a:close/>
              </a:path>
              <a:path w="484504" h="359410">
                <a:moveTo>
                  <a:pt x="140274" y="0"/>
                </a:moveTo>
                <a:lnTo>
                  <a:pt x="344223" y="0"/>
                </a:lnTo>
                <a:lnTo>
                  <a:pt x="350191" y="1400"/>
                </a:lnTo>
                <a:lnTo>
                  <a:pt x="357154" y="4200"/>
                </a:lnTo>
                <a:lnTo>
                  <a:pt x="363131" y="9813"/>
                </a:lnTo>
                <a:lnTo>
                  <a:pt x="370093" y="14025"/>
                </a:lnTo>
                <a:lnTo>
                  <a:pt x="375067" y="19638"/>
                </a:lnTo>
                <a:lnTo>
                  <a:pt x="380040" y="26662"/>
                </a:lnTo>
                <a:lnTo>
                  <a:pt x="383024" y="35075"/>
                </a:lnTo>
                <a:lnTo>
                  <a:pt x="477535" y="249789"/>
                </a:lnTo>
                <a:lnTo>
                  <a:pt x="481513" y="256802"/>
                </a:lnTo>
                <a:lnTo>
                  <a:pt x="483503" y="265226"/>
                </a:lnTo>
                <a:lnTo>
                  <a:pt x="484497" y="275051"/>
                </a:lnTo>
                <a:lnTo>
                  <a:pt x="484497" y="293289"/>
                </a:lnTo>
                <a:lnTo>
                  <a:pt x="483503" y="303114"/>
                </a:lnTo>
                <a:lnTo>
                  <a:pt x="481513" y="311539"/>
                </a:lnTo>
                <a:lnTo>
                  <a:pt x="477535" y="321352"/>
                </a:lnTo>
                <a:lnTo>
                  <a:pt x="477535" y="325565"/>
                </a:lnTo>
                <a:lnTo>
                  <a:pt x="473556" y="332589"/>
                </a:lnTo>
                <a:lnTo>
                  <a:pt x="470572" y="322764"/>
                </a:lnTo>
                <a:lnTo>
                  <a:pt x="461620" y="297502"/>
                </a:lnTo>
                <a:lnTo>
                  <a:pt x="455652" y="286277"/>
                </a:lnTo>
                <a:lnTo>
                  <a:pt x="449684" y="269439"/>
                </a:lnTo>
                <a:lnTo>
                  <a:pt x="443707" y="255401"/>
                </a:lnTo>
                <a:lnTo>
                  <a:pt x="437739" y="239964"/>
                </a:lnTo>
                <a:lnTo>
                  <a:pt x="430777" y="227339"/>
                </a:lnTo>
                <a:lnTo>
                  <a:pt x="425803" y="211901"/>
                </a:lnTo>
                <a:lnTo>
                  <a:pt x="419835" y="199264"/>
                </a:lnTo>
                <a:lnTo>
                  <a:pt x="414862" y="186638"/>
                </a:lnTo>
                <a:lnTo>
                  <a:pt x="409889" y="176814"/>
                </a:lnTo>
                <a:lnTo>
                  <a:pt x="406904" y="166989"/>
                </a:lnTo>
                <a:lnTo>
                  <a:pt x="403920" y="159976"/>
                </a:lnTo>
                <a:lnTo>
                  <a:pt x="401923" y="155763"/>
                </a:lnTo>
                <a:lnTo>
                  <a:pt x="400928" y="155763"/>
                </a:lnTo>
                <a:lnTo>
                  <a:pt x="394960" y="143138"/>
                </a:lnTo>
                <a:lnTo>
                  <a:pt x="385013" y="133313"/>
                </a:lnTo>
                <a:lnTo>
                  <a:pt x="380040" y="129101"/>
                </a:lnTo>
                <a:lnTo>
                  <a:pt x="374072" y="126289"/>
                </a:lnTo>
                <a:lnTo>
                  <a:pt x="368104" y="124888"/>
                </a:lnTo>
                <a:lnTo>
                  <a:pt x="60529" y="124888"/>
                </a:lnTo>
                <a:lnTo>
                  <a:pt x="100478" y="35075"/>
                </a:lnTo>
                <a:lnTo>
                  <a:pt x="127343" y="4200"/>
                </a:lnTo>
                <a:lnTo>
                  <a:pt x="133311" y="1400"/>
                </a:lnTo>
                <a:lnTo>
                  <a:pt x="140274" y="0"/>
                </a:lnTo>
                <a:close/>
              </a:path>
            </a:pathLst>
          </a:custGeom>
          <a:solidFill>
            <a:srgbClr val="AB3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043875" y="5331603"/>
            <a:ext cx="309880" cy="189865"/>
          </a:xfrm>
          <a:custGeom>
            <a:avLst/>
            <a:gdLst/>
            <a:ahLst/>
            <a:cxnLst/>
            <a:rect l="l" t="t" r="r" b="b"/>
            <a:pathLst>
              <a:path w="309879" h="189864">
                <a:moveTo>
                  <a:pt x="7940" y="0"/>
                </a:moveTo>
                <a:lnTo>
                  <a:pt x="299488" y="0"/>
                </a:lnTo>
                <a:lnTo>
                  <a:pt x="307429" y="2800"/>
                </a:lnTo>
                <a:lnTo>
                  <a:pt x="309435" y="14025"/>
                </a:lnTo>
                <a:lnTo>
                  <a:pt x="309435" y="175413"/>
                </a:lnTo>
                <a:lnTo>
                  <a:pt x="307429" y="183826"/>
                </a:lnTo>
                <a:lnTo>
                  <a:pt x="299488" y="189439"/>
                </a:lnTo>
                <a:lnTo>
                  <a:pt x="7940" y="189439"/>
                </a:lnTo>
                <a:lnTo>
                  <a:pt x="3009" y="183826"/>
                </a:lnTo>
                <a:lnTo>
                  <a:pt x="0" y="175413"/>
                </a:lnTo>
                <a:lnTo>
                  <a:pt x="0" y="14025"/>
                </a:lnTo>
                <a:lnTo>
                  <a:pt x="3009" y="2800"/>
                </a:lnTo>
                <a:lnTo>
                  <a:pt x="7940" y="0"/>
                </a:lnTo>
                <a:close/>
              </a:path>
            </a:pathLst>
          </a:custGeom>
          <a:solidFill>
            <a:srgbClr val="F7A2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686711" y="5334403"/>
            <a:ext cx="309880" cy="191135"/>
          </a:xfrm>
          <a:custGeom>
            <a:avLst/>
            <a:gdLst/>
            <a:ahLst/>
            <a:cxnLst/>
            <a:rect l="l" t="t" r="r" b="b"/>
            <a:pathLst>
              <a:path w="309879" h="191135">
                <a:moveTo>
                  <a:pt x="9946" y="0"/>
                </a:moveTo>
                <a:lnTo>
                  <a:pt x="299488" y="0"/>
                </a:lnTo>
                <a:lnTo>
                  <a:pt x="307429" y="2812"/>
                </a:lnTo>
                <a:lnTo>
                  <a:pt x="309435" y="14037"/>
                </a:lnTo>
                <a:lnTo>
                  <a:pt x="309435" y="176825"/>
                </a:lnTo>
                <a:lnTo>
                  <a:pt x="307429" y="185238"/>
                </a:lnTo>
                <a:lnTo>
                  <a:pt x="299488" y="190851"/>
                </a:lnTo>
                <a:lnTo>
                  <a:pt x="9946" y="190851"/>
                </a:lnTo>
                <a:lnTo>
                  <a:pt x="4012" y="185238"/>
                </a:lnTo>
                <a:lnTo>
                  <a:pt x="0" y="176825"/>
                </a:lnTo>
                <a:lnTo>
                  <a:pt x="0" y="14037"/>
                </a:lnTo>
                <a:lnTo>
                  <a:pt x="4012" y="2812"/>
                </a:lnTo>
                <a:lnTo>
                  <a:pt x="9946" y="0"/>
                </a:lnTo>
                <a:close/>
              </a:path>
            </a:pathLst>
          </a:custGeom>
          <a:solidFill>
            <a:srgbClr val="F7A2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146495" y="5264240"/>
            <a:ext cx="358166" cy="506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629181" y="5327391"/>
            <a:ext cx="183515" cy="143510"/>
          </a:xfrm>
          <a:custGeom>
            <a:avLst/>
            <a:gdLst/>
            <a:ahLst/>
            <a:cxnLst/>
            <a:rect l="l" t="t" r="r" b="b"/>
            <a:pathLst>
              <a:path w="183514" h="143510">
                <a:moveTo>
                  <a:pt x="27834" y="0"/>
                </a:moveTo>
                <a:lnTo>
                  <a:pt x="160150" y="0"/>
                </a:lnTo>
                <a:lnTo>
                  <a:pt x="167171" y="2800"/>
                </a:lnTo>
                <a:lnTo>
                  <a:pt x="172103" y="5612"/>
                </a:lnTo>
                <a:lnTo>
                  <a:pt x="175112" y="11225"/>
                </a:lnTo>
                <a:lnTo>
                  <a:pt x="179041" y="15437"/>
                </a:lnTo>
                <a:lnTo>
                  <a:pt x="181047" y="22450"/>
                </a:lnTo>
                <a:lnTo>
                  <a:pt x="183053" y="30875"/>
                </a:lnTo>
                <a:lnTo>
                  <a:pt x="183053" y="103838"/>
                </a:lnTo>
                <a:lnTo>
                  <a:pt x="167171" y="138926"/>
                </a:lnTo>
                <a:lnTo>
                  <a:pt x="154216" y="143138"/>
                </a:lnTo>
                <a:lnTo>
                  <a:pt x="27834" y="143138"/>
                </a:lnTo>
                <a:lnTo>
                  <a:pt x="17887" y="138926"/>
                </a:lnTo>
                <a:lnTo>
                  <a:pt x="8943" y="131913"/>
                </a:lnTo>
                <a:lnTo>
                  <a:pt x="3009" y="119276"/>
                </a:lnTo>
                <a:lnTo>
                  <a:pt x="0" y="103838"/>
                </a:lnTo>
                <a:lnTo>
                  <a:pt x="0" y="39288"/>
                </a:lnTo>
                <a:lnTo>
                  <a:pt x="17887" y="2800"/>
                </a:lnTo>
                <a:lnTo>
                  <a:pt x="27834" y="0"/>
                </a:lnTo>
                <a:close/>
              </a:path>
            </a:pathLst>
          </a:custGeom>
          <a:solidFill>
            <a:srgbClr val="66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632191" y="5337216"/>
            <a:ext cx="180340" cy="122555"/>
          </a:xfrm>
          <a:custGeom>
            <a:avLst/>
            <a:gdLst/>
            <a:ahLst/>
            <a:cxnLst/>
            <a:rect l="l" t="t" r="r" b="b"/>
            <a:pathLst>
              <a:path w="180339" h="122554">
                <a:moveTo>
                  <a:pt x="22902" y="0"/>
                </a:moveTo>
                <a:lnTo>
                  <a:pt x="156138" y="0"/>
                </a:lnTo>
                <a:lnTo>
                  <a:pt x="166085" y="1400"/>
                </a:lnTo>
                <a:lnTo>
                  <a:pt x="173106" y="9813"/>
                </a:lnTo>
                <a:lnTo>
                  <a:pt x="179041" y="19638"/>
                </a:lnTo>
                <a:lnTo>
                  <a:pt x="180044" y="33675"/>
                </a:lnTo>
                <a:lnTo>
                  <a:pt x="180044" y="89813"/>
                </a:lnTo>
                <a:lnTo>
                  <a:pt x="179041" y="99626"/>
                </a:lnTo>
                <a:lnTo>
                  <a:pt x="173106" y="110863"/>
                </a:lnTo>
                <a:lnTo>
                  <a:pt x="166085" y="117876"/>
                </a:lnTo>
                <a:lnTo>
                  <a:pt x="156138" y="122088"/>
                </a:lnTo>
                <a:lnTo>
                  <a:pt x="22902" y="122088"/>
                </a:lnTo>
                <a:lnTo>
                  <a:pt x="14878" y="117876"/>
                </a:lnTo>
                <a:lnTo>
                  <a:pt x="6937" y="110863"/>
                </a:lnTo>
                <a:lnTo>
                  <a:pt x="2006" y="99626"/>
                </a:lnTo>
                <a:lnTo>
                  <a:pt x="0" y="89813"/>
                </a:lnTo>
                <a:lnTo>
                  <a:pt x="0" y="33675"/>
                </a:lnTo>
                <a:lnTo>
                  <a:pt x="2006" y="19638"/>
                </a:lnTo>
                <a:lnTo>
                  <a:pt x="6937" y="9813"/>
                </a:lnTo>
                <a:lnTo>
                  <a:pt x="14878" y="1400"/>
                </a:lnTo>
                <a:lnTo>
                  <a:pt x="22902" y="0"/>
                </a:lnTo>
                <a:close/>
              </a:path>
            </a:pathLst>
          </a:custGeom>
          <a:solidFill>
            <a:srgbClr val="6D0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35116" y="5348441"/>
            <a:ext cx="177165" cy="98425"/>
          </a:xfrm>
          <a:custGeom>
            <a:avLst/>
            <a:gdLst/>
            <a:ahLst/>
            <a:cxnLst/>
            <a:rect l="l" t="t" r="r" b="b"/>
            <a:pathLst>
              <a:path w="177164" h="98425">
                <a:moveTo>
                  <a:pt x="17970" y="0"/>
                </a:moveTo>
                <a:lnTo>
                  <a:pt x="158228" y="0"/>
                </a:lnTo>
                <a:lnTo>
                  <a:pt x="166168" y="1400"/>
                </a:lnTo>
                <a:lnTo>
                  <a:pt x="172187" y="7012"/>
                </a:lnTo>
                <a:lnTo>
                  <a:pt x="176115" y="14025"/>
                </a:lnTo>
                <a:lnTo>
                  <a:pt x="177118" y="26662"/>
                </a:lnTo>
                <a:lnTo>
                  <a:pt x="177118" y="72975"/>
                </a:lnTo>
                <a:lnTo>
                  <a:pt x="176115" y="81388"/>
                </a:lnTo>
                <a:lnTo>
                  <a:pt x="172187" y="89813"/>
                </a:lnTo>
                <a:lnTo>
                  <a:pt x="166168" y="95425"/>
                </a:lnTo>
                <a:lnTo>
                  <a:pt x="158228" y="98226"/>
                </a:lnTo>
                <a:lnTo>
                  <a:pt x="17970" y="98226"/>
                </a:lnTo>
                <a:lnTo>
                  <a:pt x="11952" y="95425"/>
                </a:lnTo>
                <a:lnTo>
                  <a:pt x="6018" y="89813"/>
                </a:lnTo>
                <a:lnTo>
                  <a:pt x="2006" y="81388"/>
                </a:lnTo>
                <a:lnTo>
                  <a:pt x="0" y="72975"/>
                </a:lnTo>
                <a:lnTo>
                  <a:pt x="0" y="26662"/>
                </a:lnTo>
                <a:lnTo>
                  <a:pt x="2006" y="14025"/>
                </a:lnTo>
                <a:lnTo>
                  <a:pt x="6018" y="7012"/>
                </a:lnTo>
                <a:lnTo>
                  <a:pt x="11952" y="1400"/>
                </a:lnTo>
                <a:lnTo>
                  <a:pt x="17970" y="0"/>
                </a:lnTo>
                <a:close/>
              </a:path>
            </a:pathLst>
          </a:custGeom>
          <a:solidFill>
            <a:srgbClr val="751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37122" y="5358266"/>
            <a:ext cx="175260" cy="77470"/>
          </a:xfrm>
          <a:custGeom>
            <a:avLst/>
            <a:gdLst/>
            <a:ahLst/>
            <a:cxnLst/>
            <a:rect l="l" t="t" r="r" b="b"/>
            <a:pathLst>
              <a:path w="175260" h="77470">
                <a:moveTo>
                  <a:pt x="13958" y="0"/>
                </a:moveTo>
                <a:lnTo>
                  <a:pt x="161153" y="0"/>
                </a:lnTo>
                <a:lnTo>
                  <a:pt x="171100" y="4200"/>
                </a:lnTo>
                <a:lnTo>
                  <a:pt x="175112" y="18237"/>
                </a:lnTo>
                <a:lnTo>
                  <a:pt x="175112" y="64550"/>
                </a:lnTo>
                <a:lnTo>
                  <a:pt x="171100" y="71563"/>
                </a:lnTo>
                <a:lnTo>
                  <a:pt x="167171" y="75775"/>
                </a:lnTo>
                <a:lnTo>
                  <a:pt x="161153" y="77175"/>
                </a:lnTo>
                <a:lnTo>
                  <a:pt x="13958" y="77175"/>
                </a:lnTo>
                <a:lnTo>
                  <a:pt x="9946" y="75775"/>
                </a:lnTo>
                <a:lnTo>
                  <a:pt x="5015" y="71563"/>
                </a:lnTo>
                <a:lnTo>
                  <a:pt x="2006" y="64550"/>
                </a:lnTo>
                <a:lnTo>
                  <a:pt x="0" y="57526"/>
                </a:lnTo>
                <a:lnTo>
                  <a:pt x="0" y="18237"/>
                </a:lnTo>
                <a:lnTo>
                  <a:pt x="5015" y="4200"/>
                </a:lnTo>
                <a:lnTo>
                  <a:pt x="13958" y="0"/>
                </a:lnTo>
                <a:close/>
              </a:path>
            </a:pathLst>
          </a:custGeom>
          <a:solidFill>
            <a:srgbClr val="7C1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640131" y="5369491"/>
            <a:ext cx="172720" cy="55244"/>
          </a:xfrm>
          <a:custGeom>
            <a:avLst/>
            <a:gdLst/>
            <a:ahLst/>
            <a:cxnLst/>
            <a:rect l="l" t="t" r="r" b="b"/>
            <a:pathLst>
              <a:path w="172720" h="55245">
                <a:moveTo>
                  <a:pt x="8943" y="0"/>
                </a:moveTo>
                <a:lnTo>
                  <a:pt x="163159" y="0"/>
                </a:lnTo>
                <a:lnTo>
                  <a:pt x="169094" y="2800"/>
                </a:lnTo>
                <a:lnTo>
                  <a:pt x="172103" y="12625"/>
                </a:lnTo>
                <a:lnTo>
                  <a:pt x="172103" y="42100"/>
                </a:lnTo>
                <a:lnTo>
                  <a:pt x="169094" y="50513"/>
                </a:lnTo>
                <a:lnTo>
                  <a:pt x="163159" y="54725"/>
                </a:lnTo>
                <a:lnTo>
                  <a:pt x="8943" y="54725"/>
                </a:lnTo>
                <a:lnTo>
                  <a:pt x="3009" y="50513"/>
                </a:lnTo>
                <a:lnTo>
                  <a:pt x="0" y="42100"/>
                </a:lnTo>
                <a:lnTo>
                  <a:pt x="0" y="12625"/>
                </a:lnTo>
                <a:lnTo>
                  <a:pt x="3009" y="2800"/>
                </a:lnTo>
                <a:lnTo>
                  <a:pt x="8943" y="0"/>
                </a:lnTo>
                <a:close/>
              </a:path>
            </a:pathLst>
          </a:custGeom>
          <a:solidFill>
            <a:srgbClr val="852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645211" y="541028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801" y="0"/>
                </a:lnTo>
              </a:path>
            </a:pathLst>
          </a:custGeom>
          <a:ln w="3175">
            <a:solidFill>
              <a:srgbClr val="8B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644610" y="5408798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13" y="0"/>
                </a:lnTo>
              </a:path>
            </a:pathLst>
          </a:custGeom>
          <a:ln w="3175">
            <a:solidFill>
              <a:srgbClr val="8B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644143" y="5396176"/>
            <a:ext cx="167640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088" y="0"/>
                </a:lnTo>
              </a:path>
            </a:pathLst>
          </a:custGeom>
          <a:ln w="23760">
            <a:solidFill>
              <a:srgbClr val="8B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644606" y="5382810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121" y="0"/>
                </a:lnTo>
              </a:path>
            </a:pathLst>
          </a:custGeom>
          <a:ln w="3175">
            <a:solidFill>
              <a:srgbClr val="8B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645254" y="5380582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695" y="0"/>
                </a:lnTo>
              </a:path>
            </a:pathLst>
          </a:custGeom>
          <a:ln w="3175">
            <a:solidFill>
              <a:srgbClr val="8B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5163294" y="5368081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>
                <a:moveTo>
                  <a:pt x="0" y="0"/>
                </a:moveTo>
                <a:lnTo>
                  <a:pt x="78595" y="0"/>
                </a:lnTo>
              </a:path>
            </a:pathLst>
          </a:custGeom>
          <a:ln w="19646">
            <a:solidFill>
              <a:srgbClr val="FFB5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805121" y="5371591"/>
            <a:ext cx="78105" cy="0"/>
          </a:xfrm>
          <a:custGeom>
            <a:avLst/>
            <a:gdLst/>
            <a:ahLst/>
            <a:cxnLst/>
            <a:rect l="l" t="t" r="r" b="b"/>
            <a:pathLst>
              <a:path w="78104">
                <a:moveTo>
                  <a:pt x="0" y="0"/>
                </a:moveTo>
                <a:lnTo>
                  <a:pt x="77599" y="0"/>
                </a:lnTo>
              </a:path>
            </a:pathLst>
          </a:custGeom>
          <a:ln w="21050">
            <a:solidFill>
              <a:srgbClr val="FFB5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806825" y="4843398"/>
            <a:ext cx="2197100" cy="5985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806825" y="4843398"/>
            <a:ext cx="2197100" cy="598805"/>
          </a:xfrm>
          <a:custGeom>
            <a:avLst/>
            <a:gdLst/>
            <a:ahLst/>
            <a:cxnLst/>
            <a:rect l="l" t="t" r="r" b="b"/>
            <a:pathLst>
              <a:path w="2197100" h="598804">
                <a:moveTo>
                  <a:pt x="0" y="99821"/>
                </a:moveTo>
                <a:lnTo>
                  <a:pt x="38830" y="91975"/>
                </a:lnTo>
                <a:lnTo>
                  <a:pt x="70516" y="70580"/>
                </a:lnTo>
                <a:lnTo>
                  <a:pt x="91868" y="38850"/>
                </a:lnTo>
                <a:lnTo>
                  <a:pt x="99695" y="0"/>
                </a:lnTo>
                <a:lnTo>
                  <a:pt x="2097404" y="0"/>
                </a:lnTo>
                <a:lnTo>
                  <a:pt x="2105231" y="38850"/>
                </a:lnTo>
                <a:lnTo>
                  <a:pt x="2126583" y="70580"/>
                </a:lnTo>
                <a:lnTo>
                  <a:pt x="2158269" y="91975"/>
                </a:lnTo>
                <a:lnTo>
                  <a:pt x="2197100" y="99821"/>
                </a:lnTo>
                <a:lnTo>
                  <a:pt x="2197100" y="498856"/>
                </a:lnTo>
                <a:lnTo>
                  <a:pt x="2158269" y="506682"/>
                </a:lnTo>
                <a:lnTo>
                  <a:pt x="2126583" y="528034"/>
                </a:lnTo>
                <a:lnTo>
                  <a:pt x="2105231" y="559720"/>
                </a:lnTo>
                <a:lnTo>
                  <a:pt x="2097404" y="598551"/>
                </a:lnTo>
                <a:lnTo>
                  <a:pt x="99695" y="598551"/>
                </a:lnTo>
                <a:lnTo>
                  <a:pt x="91868" y="559720"/>
                </a:lnTo>
                <a:lnTo>
                  <a:pt x="70516" y="528034"/>
                </a:lnTo>
                <a:lnTo>
                  <a:pt x="38830" y="506682"/>
                </a:lnTo>
                <a:lnTo>
                  <a:pt x="0" y="498856"/>
                </a:lnTo>
                <a:lnTo>
                  <a:pt x="0" y="998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000500" y="4843398"/>
            <a:ext cx="1809750" cy="5985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 txBox="1"/>
          <p:nvPr/>
        </p:nvSpPr>
        <p:spPr>
          <a:xfrm>
            <a:off x="4191761" y="5019802"/>
            <a:ext cx="1490345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i="1" spc="-60" dirty="0">
                <a:solidFill>
                  <a:srgbClr val="FFFFFF"/>
                </a:solidFill>
                <a:latin typeface="Comic Sans MS"/>
                <a:cs typeface="Comic Sans MS"/>
              </a:rPr>
              <a:t>Buy 1 </a:t>
            </a:r>
            <a:r>
              <a:rPr sz="2100" b="1" i="1" spc="-50" dirty="0">
                <a:solidFill>
                  <a:srgbClr val="FFFF99"/>
                </a:solidFill>
                <a:latin typeface="Comic Sans MS"/>
                <a:cs typeface="Comic Sans MS"/>
              </a:rPr>
              <a:t>get</a:t>
            </a:r>
            <a:r>
              <a:rPr sz="2100" b="1" i="1" spc="-165" dirty="0">
                <a:solidFill>
                  <a:srgbClr val="FFFF99"/>
                </a:solidFill>
                <a:latin typeface="Comic Sans MS"/>
                <a:cs typeface="Comic Sans MS"/>
              </a:rPr>
              <a:t> </a:t>
            </a:r>
            <a:r>
              <a:rPr sz="2100" b="1" i="1" spc="-60" dirty="0">
                <a:solidFill>
                  <a:srgbClr val="FFFF99"/>
                </a:solidFill>
                <a:latin typeface="Comic Sans MS"/>
                <a:cs typeface="Comic Sans MS"/>
              </a:rPr>
              <a:t>1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4656582" y="5324855"/>
            <a:ext cx="561340" cy="33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i="1" spc="-60" dirty="0">
                <a:solidFill>
                  <a:srgbClr val="FF6600"/>
                </a:solidFill>
                <a:latin typeface="Comic Sans MS"/>
                <a:cs typeface="Comic Sans MS"/>
              </a:rPr>
              <a:t>free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848664" y="4096004"/>
            <a:ext cx="10623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BUSIN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7438135" y="5255133"/>
            <a:ext cx="10826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Cus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-15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7042150" y="3841750"/>
            <a:ext cx="1873250" cy="1333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699757" y="2506726"/>
            <a:ext cx="1740535" cy="7618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 txBox="1"/>
          <p:nvPr/>
        </p:nvSpPr>
        <p:spPr>
          <a:xfrm>
            <a:off x="386867" y="1402258"/>
            <a:ext cx="7861934" cy="2251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3189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Free </a:t>
            </a:r>
            <a:r>
              <a:rPr sz="2200" dirty="0">
                <a:latin typeface="Arial"/>
                <a:cs typeface="Arial"/>
              </a:rPr>
              <a:t>goods </a:t>
            </a:r>
            <a:r>
              <a:rPr sz="2200" spc="-5" dirty="0">
                <a:latin typeface="Arial"/>
                <a:cs typeface="Arial"/>
              </a:rPr>
              <a:t>refer </a:t>
            </a:r>
            <a:r>
              <a:rPr sz="2200" dirty="0">
                <a:latin typeface="Arial"/>
                <a:cs typeface="Arial"/>
              </a:rPr>
              <a:t>to the </a:t>
            </a:r>
            <a:r>
              <a:rPr sz="2200" spc="-5" dirty="0">
                <a:latin typeface="Arial"/>
                <a:cs typeface="Arial"/>
              </a:rPr>
              <a:t>process </a:t>
            </a:r>
            <a:r>
              <a:rPr sz="2200" spc="5" dirty="0">
                <a:latin typeface="Arial"/>
                <a:cs typeface="Arial"/>
              </a:rPr>
              <a:t>where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business offers a scheme </a:t>
            </a:r>
            <a:r>
              <a:rPr sz="2200" dirty="0" smtClean="0">
                <a:latin typeface="Arial"/>
                <a:cs typeface="Arial"/>
              </a:rPr>
              <a:t>where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customers can </a:t>
            </a:r>
            <a:r>
              <a:rPr sz="2200" dirty="0">
                <a:latin typeface="Arial"/>
                <a:cs typeface="Arial"/>
              </a:rPr>
              <a:t>get </a:t>
            </a:r>
            <a:r>
              <a:rPr sz="2200" spc="-5" dirty="0">
                <a:latin typeface="Arial"/>
                <a:cs typeface="Arial"/>
              </a:rPr>
              <a:t>free </a:t>
            </a:r>
            <a:r>
              <a:rPr sz="2200" dirty="0">
                <a:latin typeface="Arial"/>
                <a:cs typeface="Arial"/>
              </a:rPr>
              <a:t>goods if </a:t>
            </a:r>
            <a:r>
              <a:rPr sz="2200" spc="-5" dirty="0">
                <a:latin typeface="Arial"/>
                <a:cs typeface="Arial"/>
              </a:rPr>
              <a:t>they </a:t>
            </a:r>
            <a:r>
              <a:rPr sz="2200" dirty="0">
                <a:latin typeface="Arial"/>
                <a:cs typeface="Arial"/>
              </a:rPr>
              <a:t>buy </a:t>
            </a:r>
            <a:r>
              <a:rPr sz="2200" spc="-5" dirty="0">
                <a:latin typeface="Arial"/>
                <a:cs typeface="Arial"/>
              </a:rPr>
              <a:t>certain </a:t>
            </a:r>
            <a:r>
              <a:rPr sz="2200" dirty="0">
                <a:latin typeface="Arial"/>
                <a:cs typeface="Arial"/>
              </a:rPr>
              <a:t>products of </a:t>
            </a:r>
            <a:r>
              <a:rPr sz="2200" spc="-5" dirty="0" smtClean="0">
                <a:latin typeface="Arial"/>
                <a:cs typeface="Arial"/>
              </a:rPr>
              <a:t>certain</a:t>
            </a:r>
            <a:r>
              <a:rPr sz="2200" spc="-85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quantities</a:t>
            </a: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6849109" marR="5080" indent="-464820">
              <a:lnSpc>
                <a:spcPts val="2400"/>
              </a:lnSpc>
            </a:pPr>
            <a:r>
              <a:rPr sz="2100" b="1" i="1" spc="-60" dirty="0">
                <a:solidFill>
                  <a:srgbClr val="FFFFFF"/>
                </a:solidFill>
                <a:latin typeface="Comic Sans MS"/>
                <a:cs typeface="Comic Sans MS"/>
              </a:rPr>
              <a:t>Buy 1 </a:t>
            </a:r>
            <a:r>
              <a:rPr sz="2100" b="1" i="1" spc="-50" dirty="0">
                <a:solidFill>
                  <a:srgbClr val="FFFF99"/>
                </a:solidFill>
                <a:latin typeface="Comic Sans MS"/>
                <a:cs typeface="Comic Sans MS"/>
              </a:rPr>
              <a:t>get</a:t>
            </a:r>
            <a:r>
              <a:rPr sz="2100" b="1" i="1" spc="-165" dirty="0">
                <a:solidFill>
                  <a:srgbClr val="FFFF99"/>
                </a:solidFill>
                <a:latin typeface="Comic Sans MS"/>
                <a:cs typeface="Comic Sans MS"/>
              </a:rPr>
              <a:t> </a:t>
            </a:r>
            <a:r>
              <a:rPr sz="2100" b="1" i="1" spc="-60" dirty="0">
                <a:solidFill>
                  <a:srgbClr val="FFFF99"/>
                </a:solidFill>
                <a:latin typeface="Comic Sans MS"/>
                <a:cs typeface="Comic Sans MS"/>
              </a:rPr>
              <a:t>1  </a:t>
            </a:r>
            <a:r>
              <a:rPr sz="2100" b="1" i="1" spc="-60" dirty="0">
                <a:solidFill>
                  <a:srgbClr val="FF6600"/>
                </a:solidFill>
                <a:latin typeface="Comic Sans MS"/>
                <a:cs typeface="Comic Sans MS"/>
              </a:rPr>
              <a:t>free</a:t>
            </a:r>
            <a:endParaRPr sz="2100" dirty="0">
              <a:latin typeface="Comic Sans MS"/>
              <a:cs typeface="Comic Sans MS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3151584" y="4905081"/>
            <a:ext cx="542482" cy="5521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77313"/>
            <a:ext cx="9156700" cy="568873"/>
          </a:xfrm>
          <a:prstGeom prst="rect">
            <a:avLst/>
          </a:prstGeom>
        </p:spPr>
        <p:txBody>
          <a:bodyPr vert="horz" wrap="square" lIns="0" tIns="75691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Free</a:t>
            </a:r>
            <a:r>
              <a:rPr sz="3200" spc="-85" dirty="0"/>
              <a:t> </a:t>
            </a:r>
            <a:r>
              <a:rPr sz="3200" dirty="0"/>
              <a:t>Goods</a:t>
            </a:r>
          </a:p>
        </p:txBody>
      </p:sp>
      <p:sp>
        <p:nvSpPr>
          <p:cNvPr id="3" name="object 3"/>
          <p:cNvSpPr/>
          <p:nvPr/>
        </p:nvSpPr>
        <p:spPr>
          <a:xfrm>
            <a:off x="7389645" y="3835302"/>
            <a:ext cx="1063653" cy="911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600" y="1380658"/>
            <a:ext cx="678040" cy="505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67600" y="2371218"/>
            <a:ext cx="1287640" cy="1076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4445" y="4116989"/>
            <a:ext cx="1066760" cy="553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5873287"/>
              </p:ext>
            </p:extLst>
          </p:nvPr>
        </p:nvGraphicFramePr>
        <p:xfrm>
          <a:off x="374650" y="1060450"/>
          <a:ext cx="8458200" cy="5337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001"/>
                <a:gridCol w="5992749"/>
                <a:gridCol w="1365250"/>
                <a:gridCol w="76200"/>
              </a:tblGrid>
              <a:tr h="1158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Inclusive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708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only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pays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 for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some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goods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requested.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rest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the  goods are free of charge.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Two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out of eight eggs are free</a:t>
                      </a:r>
                      <a:r>
                        <a:rPr sz="1400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goods.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5090" marR="500380" algn="just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Therefore,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order 8 eggs, 8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delivered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you will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not be  charged for 2 of them. So in this case,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you have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ordered an</a:t>
                      </a:r>
                      <a:r>
                        <a:rPr sz="14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inclusive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bonus</a:t>
                      </a:r>
                      <a:r>
                        <a:rPr sz="1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quantity.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3399"/>
                          </a:solidFill>
                          <a:latin typeface="Arial"/>
                          <a:cs typeface="Arial"/>
                        </a:rPr>
                        <a:t>2 </a:t>
                      </a:r>
                      <a:r>
                        <a:rPr sz="1400" b="1" spc="-5" dirty="0">
                          <a:solidFill>
                            <a:srgbClr val="FF3399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1400" b="1" spc="-110" dirty="0">
                          <a:solidFill>
                            <a:srgbClr val="FF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3399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62877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Exclusive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85090" marR="9842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customer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pays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 the goods ordered and 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given extra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goods free</a:t>
                      </a:r>
                      <a:r>
                        <a:rPr sz="1400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 charge.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The exclusive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bonus quantity is also called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exclusive free</a:t>
                      </a:r>
                      <a:r>
                        <a:rPr sz="1400" b="1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goods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means that in addition to the purchase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order,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certain quantity of  materials are guaranteed as free goods. In other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words,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larger quantity  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delivered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than is ordered,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whereby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no charge 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made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 the additional  quantity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delivered.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400" b="1" dirty="0">
                          <a:solidFill>
                            <a:srgbClr val="FF3399"/>
                          </a:solidFill>
                          <a:latin typeface="Arial"/>
                          <a:cs typeface="Arial"/>
                        </a:rPr>
                        <a:t>3 +</a:t>
                      </a:r>
                      <a:r>
                        <a:rPr sz="1400" b="1" spc="-125" dirty="0">
                          <a:solidFill>
                            <a:srgbClr val="FF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082992">
                <a:tc>
                  <a:txBody>
                    <a:bodyPr/>
                    <a:lstStyle/>
                    <a:p>
                      <a:pPr marL="85090" marR="1689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clusi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different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material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4508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85090" marR="27368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materials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delivered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as free goods do not necessarily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be</a:t>
                      </a:r>
                      <a:r>
                        <a:rPr sz="1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same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as the materials orders.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When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customer orders 3 large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trays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 eggs, the customer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would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offered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 chicken </a:t>
                      </a:r>
                      <a:r>
                        <a:rPr sz="1400" dirty="0" smtClean="0">
                          <a:latin typeface="Arial"/>
                          <a:cs typeface="Arial"/>
                        </a:rPr>
                        <a:t>for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6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free!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4508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3399"/>
                          </a:solidFill>
                          <a:latin typeface="Arial"/>
                          <a:cs typeface="Arial"/>
                        </a:rPr>
                        <a:t>3 +</a:t>
                      </a:r>
                      <a:r>
                        <a:rPr sz="1400" b="1" spc="-125" dirty="0">
                          <a:solidFill>
                            <a:srgbClr val="FF33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33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4508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11592">
                <a:tc gridSpan="4">
                  <a:txBody>
                    <a:bodyPr/>
                    <a:lstStyle/>
                    <a:p>
                      <a:pPr marL="370840" indent="-285750">
                        <a:lnSpc>
                          <a:spcPct val="100000"/>
                        </a:lnSpc>
                        <a:spcBef>
                          <a:spcPts val="1175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sz="1600" b="1" spc="-5" dirty="0" smtClean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free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goods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can also be in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form of discount to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extent of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the goods</a:t>
                      </a:r>
                      <a:r>
                        <a:rPr sz="1600" b="1" spc="3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value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370840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sz="1600" b="1" spc="-5" dirty="0" smtClean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free goods quantity can be defined as a quantity proportional to the sold</a:t>
                      </a:r>
                      <a:r>
                        <a:rPr sz="1600" b="1" spc="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quantity.</a:t>
                      </a:r>
                      <a:endParaRPr sz="1600" dirty="0">
                        <a:latin typeface="Arial"/>
                        <a:cs typeface="Arial"/>
                      </a:endParaRPr>
                    </a:p>
                    <a:p>
                      <a:pPr marL="370840" marR="42545" indent="-285750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sz="1600" b="1" spc="-5" dirty="0" smtClean="0">
                          <a:latin typeface="Arial"/>
                          <a:cs typeface="Arial"/>
                        </a:rPr>
                        <a:t>For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delivery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can control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whether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free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goods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are processed independently  or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whether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they are only copied to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the delivery for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partial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delivery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or full</a:t>
                      </a:r>
                      <a:r>
                        <a:rPr sz="1600" b="1" spc="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delivery.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4508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DB5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Free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Goods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Listing &amp;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Cross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Selling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A7A7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Bonus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Buy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299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Material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/>
              <a:t>-Concept</a:t>
            </a:r>
            <a:endParaRPr sz="3200" dirty="0"/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199" y="1371600"/>
            <a:ext cx="45719" cy="45720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1537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86614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Dynamic Product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proposal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514" y="265175"/>
            <a:ext cx="10515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Use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69461" y="2095880"/>
            <a:ext cx="819785" cy="822960"/>
          </a:xfrm>
          <a:custGeom>
            <a:avLst/>
            <a:gdLst/>
            <a:ahLst/>
            <a:cxnLst/>
            <a:rect l="l" t="t" r="r" b="b"/>
            <a:pathLst>
              <a:path w="819785" h="822960">
                <a:moveTo>
                  <a:pt x="23240" y="684530"/>
                </a:moveTo>
                <a:lnTo>
                  <a:pt x="0" y="708660"/>
                </a:lnTo>
                <a:lnTo>
                  <a:pt x="116332" y="822960"/>
                </a:lnTo>
                <a:lnTo>
                  <a:pt x="139573" y="800100"/>
                </a:lnTo>
                <a:lnTo>
                  <a:pt x="23240" y="684530"/>
                </a:lnTo>
                <a:close/>
              </a:path>
              <a:path w="819785" h="822960">
                <a:moveTo>
                  <a:pt x="68579" y="638810"/>
                </a:moveTo>
                <a:lnTo>
                  <a:pt x="45974" y="661670"/>
                </a:lnTo>
                <a:lnTo>
                  <a:pt x="162305" y="777239"/>
                </a:lnTo>
                <a:lnTo>
                  <a:pt x="183896" y="755650"/>
                </a:lnTo>
                <a:lnTo>
                  <a:pt x="107950" y="680720"/>
                </a:lnTo>
                <a:lnTo>
                  <a:pt x="249741" y="680720"/>
                </a:lnTo>
                <a:lnTo>
                  <a:pt x="236815" y="668020"/>
                </a:lnTo>
                <a:lnTo>
                  <a:pt x="193293" y="668020"/>
                </a:lnTo>
                <a:lnTo>
                  <a:pt x="68579" y="638810"/>
                </a:lnTo>
                <a:close/>
              </a:path>
              <a:path w="819785" h="822960">
                <a:moveTo>
                  <a:pt x="249741" y="680720"/>
                </a:moveTo>
                <a:lnTo>
                  <a:pt x="107950" y="680720"/>
                </a:lnTo>
                <a:lnTo>
                  <a:pt x="230250" y="708660"/>
                </a:lnTo>
                <a:lnTo>
                  <a:pt x="253618" y="684530"/>
                </a:lnTo>
                <a:lnTo>
                  <a:pt x="249741" y="680720"/>
                </a:lnTo>
                <a:close/>
              </a:path>
              <a:path w="819785" h="822960">
                <a:moveTo>
                  <a:pt x="137287" y="570230"/>
                </a:moveTo>
                <a:lnTo>
                  <a:pt x="115697" y="591820"/>
                </a:lnTo>
                <a:lnTo>
                  <a:pt x="193293" y="668020"/>
                </a:lnTo>
                <a:lnTo>
                  <a:pt x="236815" y="668020"/>
                </a:lnTo>
                <a:lnTo>
                  <a:pt x="137287" y="570230"/>
                </a:lnTo>
                <a:close/>
              </a:path>
              <a:path w="819785" h="822960">
                <a:moveTo>
                  <a:pt x="240537" y="464820"/>
                </a:moveTo>
                <a:lnTo>
                  <a:pt x="161543" y="544830"/>
                </a:lnTo>
                <a:lnTo>
                  <a:pt x="278002" y="660400"/>
                </a:lnTo>
                <a:lnTo>
                  <a:pt x="301116" y="636270"/>
                </a:lnTo>
                <a:lnTo>
                  <a:pt x="251713" y="588010"/>
                </a:lnTo>
                <a:lnTo>
                  <a:pt x="270663" y="568960"/>
                </a:lnTo>
                <a:lnTo>
                  <a:pt x="232028" y="568960"/>
                </a:lnTo>
                <a:lnTo>
                  <a:pt x="204470" y="541020"/>
                </a:lnTo>
                <a:lnTo>
                  <a:pt x="260223" y="485139"/>
                </a:lnTo>
                <a:lnTo>
                  <a:pt x="240537" y="464820"/>
                </a:lnTo>
                <a:close/>
              </a:path>
              <a:path w="819785" h="822960">
                <a:moveTo>
                  <a:pt x="280035" y="519430"/>
                </a:moveTo>
                <a:lnTo>
                  <a:pt x="232028" y="568960"/>
                </a:lnTo>
                <a:lnTo>
                  <a:pt x="270663" y="568960"/>
                </a:lnTo>
                <a:lnTo>
                  <a:pt x="299720" y="539750"/>
                </a:lnTo>
                <a:lnTo>
                  <a:pt x="280035" y="519430"/>
                </a:lnTo>
                <a:close/>
              </a:path>
              <a:path w="819785" h="822960">
                <a:moveTo>
                  <a:pt x="365633" y="367030"/>
                </a:moveTo>
                <a:lnTo>
                  <a:pt x="322091" y="381000"/>
                </a:lnTo>
                <a:lnTo>
                  <a:pt x="292346" y="414020"/>
                </a:lnTo>
                <a:lnTo>
                  <a:pt x="284448" y="448310"/>
                </a:lnTo>
                <a:lnTo>
                  <a:pt x="284829" y="453389"/>
                </a:lnTo>
                <a:lnTo>
                  <a:pt x="299180" y="491489"/>
                </a:lnTo>
                <a:lnTo>
                  <a:pt x="328296" y="520700"/>
                </a:lnTo>
                <a:lnTo>
                  <a:pt x="372999" y="535939"/>
                </a:lnTo>
                <a:lnTo>
                  <a:pt x="388117" y="534670"/>
                </a:lnTo>
                <a:lnTo>
                  <a:pt x="402605" y="529589"/>
                </a:lnTo>
                <a:lnTo>
                  <a:pt x="416450" y="521970"/>
                </a:lnTo>
                <a:lnTo>
                  <a:pt x="429640" y="510539"/>
                </a:lnTo>
                <a:lnTo>
                  <a:pt x="435154" y="504189"/>
                </a:lnTo>
                <a:lnTo>
                  <a:pt x="376300" y="504189"/>
                </a:lnTo>
                <a:lnTo>
                  <a:pt x="366654" y="502920"/>
                </a:lnTo>
                <a:lnTo>
                  <a:pt x="328479" y="473710"/>
                </a:lnTo>
                <a:lnTo>
                  <a:pt x="316102" y="444500"/>
                </a:lnTo>
                <a:lnTo>
                  <a:pt x="316505" y="435610"/>
                </a:lnTo>
                <a:lnTo>
                  <a:pt x="344709" y="401320"/>
                </a:lnTo>
                <a:lnTo>
                  <a:pt x="362203" y="397510"/>
                </a:lnTo>
                <a:lnTo>
                  <a:pt x="427570" y="397510"/>
                </a:lnTo>
                <a:lnTo>
                  <a:pt x="425323" y="394970"/>
                </a:lnTo>
                <a:lnTo>
                  <a:pt x="410888" y="382270"/>
                </a:lnTo>
                <a:lnTo>
                  <a:pt x="396144" y="373380"/>
                </a:lnTo>
                <a:lnTo>
                  <a:pt x="381067" y="368300"/>
                </a:lnTo>
                <a:lnTo>
                  <a:pt x="365633" y="367030"/>
                </a:lnTo>
                <a:close/>
              </a:path>
              <a:path w="819785" h="822960">
                <a:moveTo>
                  <a:pt x="427570" y="397510"/>
                </a:moveTo>
                <a:lnTo>
                  <a:pt x="362203" y="397510"/>
                </a:lnTo>
                <a:lnTo>
                  <a:pt x="371538" y="400050"/>
                </a:lnTo>
                <a:lnTo>
                  <a:pt x="381063" y="403860"/>
                </a:lnTo>
                <a:lnTo>
                  <a:pt x="409610" y="429260"/>
                </a:lnTo>
                <a:lnTo>
                  <a:pt x="422148" y="458470"/>
                </a:lnTo>
                <a:lnTo>
                  <a:pt x="421788" y="467360"/>
                </a:lnTo>
                <a:lnTo>
                  <a:pt x="394207" y="501650"/>
                </a:lnTo>
                <a:lnTo>
                  <a:pt x="385587" y="504189"/>
                </a:lnTo>
                <a:lnTo>
                  <a:pt x="435154" y="504189"/>
                </a:lnTo>
                <a:lnTo>
                  <a:pt x="440668" y="497839"/>
                </a:lnTo>
                <a:lnTo>
                  <a:pt x="448421" y="483870"/>
                </a:lnTo>
                <a:lnTo>
                  <a:pt x="452911" y="468630"/>
                </a:lnTo>
                <a:lnTo>
                  <a:pt x="454151" y="454660"/>
                </a:lnTo>
                <a:lnTo>
                  <a:pt x="452076" y="438150"/>
                </a:lnTo>
                <a:lnTo>
                  <a:pt x="446595" y="424180"/>
                </a:lnTo>
                <a:lnTo>
                  <a:pt x="437685" y="408939"/>
                </a:lnTo>
                <a:lnTo>
                  <a:pt x="427570" y="397510"/>
                </a:lnTo>
                <a:close/>
              </a:path>
              <a:path w="819785" h="822960">
                <a:moveTo>
                  <a:pt x="480187" y="241300"/>
                </a:moveTo>
                <a:lnTo>
                  <a:pt x="472059" y="241300"/>
                </a:lnTo>
                <a:lnTo>
                  <a:pt x="464312" y="245110"/>
                </a:lnTo>
                <a:lnTo>
                  <a:pt x="458146" y="248920"/>
                </a:lnTo>
                <a:lnTo>
                  <a:pt x="451088" y="254000"/>
                </a:lnTo>
                <a:lnTo>
                  <a:pt x="443148" y="260350"/>
                </a:lnTo>
                <a:lnTo>
                  <a:pt x="385445" y="318770"/>
                </a:lnTo>
                <a:lnTo>
                  <a:pt x="501903" y="434339"/>
                </a:lnTo>
                <a:lnTo>
                  <a:pt x="525017" y="410210"/>
                </a:lnTo>
                <a:lnTo>
                  <a:pt x="476503" y="361950"/>
                </a:lnTo>
                <a:lnTo>
                  <a:pt x="481202" y="358139"/>
                </a:lnTo>
                <a:lnTo>
                  <a:pt x="486537" y="351789"/>
                </a:lnTo>
                <a:lnTo>
                  <a:pt x="490854" y="349250"/>
                </a:lnTo>
                <a:lnTo>
                  <a:pt x="494284" y="346710"/>
                </a:lnTo>
                <a:lnTo>
                  <a:pt x="497586" y="345439"/>
                </a:lnTo>
                <a:lnTo>
                  <a:pt x="501523" y="344170"/>
                </a:lnTo>
                <a:lnTo>
                  <a:pt x="457962" y="344170"/>
                </a:lnTo>
                <a:lnTo>
                  <a:pt x="428371" y="314960"/>
                </a:lnTo>
                <a:lnTo>
                  <a:pt x="455929" y="287020"/>
                </a:lnTo>
                <a:lnTo>
                  <a:pt x="461772" y="281939"/>
                </a:lnTo>
                <a:lnTo>
                  <a:pt x="463930" y="279400"/>
                </a:lnTo>
                <a:lnTo>
                  <a:pt x="468249" y="276860"/>
                </a:lnTo>
                <a:lnTo>
                  <a:pt x="472693" y="275589"/>
                </a:lnTo>
                <a:lnTo>
                  <a:pt x="524589" y="275589"/>
                </a:lnTo>
                <a:lnTo>
                  <a:pt x="522287" y="269239"/>
                </a:lnTo>
                <a:lnTo>
                  <a:pt x="488823" y="242570"/>
                </a:lnTo>
                <a:lnTo>
                  <a:pt x="480187" y="241300"/>
                </a:lnTo>
                <a:close/>
              </a:path>
              <a:path w="819785" h="822960">
                <a:moveTo>
                  <a:pt x="524589" y="275589"/>
                </a:moveTo>
                <a:lnTo>
                  <a:pt x="481711" y="275589"/>
                </a:lnTo>
                <a:lnTo>
                  <a:pt x="485901" y="278130"/>
                </a:lnTo>
                <a:lnTo>
                  <a:pt x="493267" y="284480"/>
                </a:lnTo>
                <a:lnTo>
                  <a:pt x="495426" y="288289"/>
                </a:lnTo>
                <a:lnTo>
                  <a:pt x="496950" y="295910"/>
                </a:lnTo>
                <a:lnTo>
                  <a:pt x="496442" y="299720"/>
                </a:lnTo>
                <a:lnTo>
                  <a:pt x="475107" y="326389"/>
                </a:lnTo>
                <a:lnTo>
                  <a:pt x="457962" y="344170"/>
                </a:lnTo>
                <a:lnTo>
                  <a:pt x="506095" y="344170"/>
                </a:lnTo>
                <a:lnTo>
                  <a:pt x="510446" y="345439"/>
                </a:lnTo>
                <a:lnTo>
                  <a:pt x="516810" y="345439"/>
                </a:lnTo>
                <a:lnTo>
                  <a:pt x="525150" y="346710"/>
                </a:lnTo>
                <a:lnTo>
                  <a:pt x="535432" y="349250"/>
                </a:lnTo>
                <a:lnTo>
                  <a:pt x="577468" y="356870"/>
                </a:lnTo>
                <a:lnTo>
                  <a:pt x="605282" y="328930"/>
                </a:lnTo>
                <a:lnTo>
                  <a:pt x="568578" y="321310"/>
                </a:lnTo>
                <a:lnTo>
                  <a:pt x="558361" y="318770"/>
                </a:lnTo>
                <a:lnTo>
                  <a:pt x="514223" y="318770"/>
                </a:lnTo>
                <a:lnTo>
                  <a:pt x="519822" y="309880"/>
                </a:lnTo>
                <a:lnTo>
                  <a:pt x="523684" y="300989"/>
                </a:lnTo>
                <a:lnTo>
                  <a:pt x="525831" y="293370"/>
                </a:lnTo>
                <a:lnTo>
                  <a:pt x="526288" y="284480"/>
                </a:lnTo>
                <a:lnTo>
                  <a:pt x="525049" y="276860"/>
                </a:lnTo>
                <a:lnTo>
                  <a:pt x="524589" y="275589"/>
                </a:lnTo>
                <a:close/>
              </a:path>
              <a:path w="819785" h="822960">
                <a:moveTo>
                  <a:pt x="536448" y="314960"/>
                </a:moveTo>
                <a:lnTo>
                  <a:pt x="529589" y="314960"/>
                </a:lnTo>
                <a:lnTo>
                  <a:pt x="522224" y="316230"/>
                </a:lnTo>
                <a:lnTo>
                  <a:pt x="514223" y="318770"/>
                </a:lnTo>
                <a:lnTo>
                  <a:pt x="558361" y="318770"/>
                </a:lnTo>
                <a:lnTo>
                  <a:pt x="549608" y="317500"/>
                </a:lnTo>
                <a:lnTo>
                  <a:pt x="542307" y="316230"/>
                </a:lnTo>
                <a:lnTo>
                  <a:pt x="536448" y="314960"/>
                </a:lnTo>
                <a:close/>
              </a:path>
              <a:path w="819785" h="822960">
                <a:moveTo>
                  <a:pt x="535559" y="166370"/>
                </a:moveTo>
                <a:lnTo>
                  <a:pt x="500888" y="201930"/>
                </a:lnTo>
                <a:lnTo>
                  <a:pt x="617220" y="317500"/>
                </a:lnTo>
                <a:lnTo>
                  <a:pt x="638810" y="295910"/>
                </a:lnTo>
                <a:lnTo>
                  <a:pt x="547242" y="204470"/>
                </a:lnTo>
                <a:lnTo>
                  <a:pt x="600991" y="204470"/>
                </a:lnTo>
                <a:lnTo>
                  <a:pt x="535559" y="166370"/>
                </a:lnTo>
                <a:close/>
              </a:path>
              <a:path w="819785" h="822960">
                <a:moveTo>
                  <a:pt x="600991" y="204470"/>
                </a:moveTo>
                <a:lnTo>
                  <a:pt x="547242" y="204470"/>
                </a:lnTo>
                <a:lnTo>
                  <a:pt x="661542" y="271780"/>
                </a:lnTo>
                <a:lnTo>
                  <a:pt x="683895" y="250189"/>
                </a:lnTo>
                <a:lnTo>
                  <a:pt x="668626" y="224789"/>
                </a:lnTo>
                <a:lnTo>
                  <a:pt x="635888" y="224789"/>
                </a:lnTo>
                <a:lnTo>
                  <a:pt x="600991" y="204470"/>
                </a:lnTo>
                <a:close/>
              </a:path>
              <a:path w="819785" h="822960">
                <a:moveTo>
                  <a:pt x="658545" y="135889"/>
                </a:moveTo>
                <a:lnTo>
                  <a:pt x="615188" y="135889"/>
                </a:lnTo>
                <a:lnTo>
                  <a:pt x="706754" y="226060"/>
                </a:lnTo>
                <a:lnTo>
                  <a:pt x="728345" y="204470"/>
                </a:lnTo>
                <a:lnTo>
                  <a:pt x="658545" y="135889"/>
                </a:lnTo>
                <a:close/>
              </a:path>
              <a:path w="819785" h="822960">
                <a:moveTo>
                  <a:pt x="612013" y="90170"/>
                </a:moveTo>
                <a:lnTo>
                  <a:pt x="577088" y="124460"/>
                </a:lnTo>
                <a:lnTo>
                  <a:pt x="635888" y="224789"/>
                </a:lnTo>
                <a:lnTo>
                  <a:pt x="668626" y="224789"/>
                </a:lnTo>
                <a:lnTo>
                  <a:pt x="615188" y="135889"/>
                </a:lnTo>
                <a:lnTo>
                  <a:pt x="658545" y="135889"/>
                </a:lnTo>
                <a:lnTo>
                  <a:pt x="612013" y="90170"/>
                </a:lnTo>
                <a:close/>
              </a:path>
              <a:path w="819785" h="822960">
                <a:moveTo>
                  <a:pt x="728090" y="124460"/>
                </a:moveTo>
                <a:lnTo>
                  <a:pt x="707771" y="149860"/>
                </a:lnTo>
                <a:lnTo>
                  <a:pt x="718651" y="157480"/>
                </a:lnTo>
                <a:lnTo>
                  <a:pt x="729567" y="162560"/>
                </a:lnTo>
                <a:lnTo>
                  <a:pt x="740507" y="165100"/>
                </a:lnTo>
                <a:lnTo>
                  <a:pt x="751459" y="165100"/>
                </a:lnTo>
                <a:lnTo>
                  <a:pt x="795147" y="140970"/>
                </a:lnTo>
                <a:lnTo>
                  <a:pt x="802074" y="133350"/>
                </a:lnTo>
                <a:lnTo>
                  <a:pt x="747307" y="133350"/>
                </a:lnTo>
                <a:lnTo>
                  <a:pt x="741140" y="132080"/>
                </a:lnTo>
                <a:lnTo>
                  <a:pt x="734734" y="128270"/>
                </a:lnTo>
                <a:lnTo>
                  <a:pt x="728090" y="124460"/>
                </a:lnTo>
                <a:close/>
              </a:path>
              <a:path w="819785" h="822960">
                <a:moveTo>
                  <a:pt x="816810" y="77470"/>
                </a:moveTo>
                <a:lnTo>
                  <a:pt x="769112" y="77470"/>
                </a:lnTo>
                <a:lnTo>
                  <a:pt x="772667" y="78739"/>
                </a:lnTo>
                <a:lnTo>
                  <a:pt x="776224" y="78739"/>
                </a:lnTo>
                <a:lnTo>
                  <a:pt x="779399" y="80010"/>
                </a:lnTo>
                <a:lnTo>
                  <a:pt x="782065" y="82550"/>
                </a:lnTo>
                <a:lnTo>
                  <a:pt x="786384" y="86360"/>
                </a:lnTo>
                <a:lnTo>
                  <a:pt x="788288" y="92710"/>
                </a:lnTo>
                <a:lnTo>
                  <a:pt x="768476" y="128270"/>
                </a:lnTo>
                <a:lnTo>
                  <a:pt x="753237" y="133350"/>
                </a:lnTo>
                <a:lnTo>
                  <a:pt x="802074" y="133350"/>
                </a:lnTo>
                <a:lnTo>
                  <a:pt x="819483" y="97789"/>
                </a:lnTo>
                <a:lnTo>
                  <a:pt x="819564" y="90170"/>
                </a:lnTo>
                <a:lnTo>
                  <a:pt x="818514" y="83820"/>
                </a:lnTo>
                <a:lnTo>
                  <a:pt x="816810" y="77470"/>
                </a:lnTo>
                <a:close/>
              </a:path>
              <a:path w="819785" h="822960">
                <a:moveTo>
                  <a:pt x="725672" y="0"/>
                </a:moveTo>
                <a:lnTo>
                  <a:pt x="715645" y="0"/>
                </a:lnTo>
                <a:lnTo>
                  <a:pt x="705286" y="2540"/>
                </a:lnTo>
                <a:lnTo>
                  <a:pt x="673353" y="24130"/>
                </a:lnTo>
                <a:lnTo>
                  <a:pt x="652647" y="57150"/>
                </a:lnTo>
                <a:lnTo>
                  <a:pt x="651365" y="69850"/>
                </a:lnTo>
                <a:lnTo>
                  <a:pt x="652272" y="76200"/>
                </a:lnTo>
                <a:lnTo>
                  <a:pt x="679275" y="107950"/>
                </a:lnTo>
                <a:lnTo>
                  <a:pt x="688171" y="110489"/>
                </a:lnTo>
                <a:lnTo>
                  <a:pt x="697864" y="110489"/>
                </a:lnTo>
                <a:lnTo>
                  <a:pt x="735584" y="95250"/>
                </a:lnTo>
                <a:lnTo>
                  <a:pt x="743920" y="90170"/>
                </a:lnTo>
                <a:lnTo>
                  <a:pt x="750649" y="86360"/>
                </a:lnTo>
                <a:lnTo>
                  <a:pt x="755782" y="83820"/>
                </a:lnTo>
                <a:lnTo>
                  <a:pt x="759333" y="81280"/>
                </a:lnTo>
                <a:lnTo>
                  <a:pt x="764666" y="78739"/>
                </a:lnTo>
                <a:lnTo>
                  <a:pt x="690752" y="78739"/>
                </a:lnTo>
                <a:lnTo>
                  <a:pt x="687197" y="76200"/>
                </a:lnTo>
                <a:lnTo>
                  <a:pt x="684529" y="73660"/>
                </a:lnTo>
                <a:lnTo>
                  <a:pt x="681482" y="71120"/>
                </a:lnTo>
                <a:lnTo>
                  <a:pt x="680338" y="67310"/>
                </a:lnTo>
                <a:lnTo>
                  <a:pt x="680974" y="63500"/>
                </a:lnTo>
                <a:lnTo>
                  <a:pt x="681989" y="57150"/>
                </a:lnTo>
                <a:lnTo>
                  <a:pt x="685800" y="49530"/>
                </a:lnTo>
                <a:lnTo>
                  <a:pt x="692658" y="43180"/>
                </a:lnTo>
                <a:lnTo>
                  <a:pt x="699135" y="36830"/>
                </a:lnTo>
                <a:lnTo>
                  <a:pt x="705358" y="33020"/>
                </a:lnTo>
                <a:lnTo>
                  <a:pt x="717168" y="31750"/>
                </a:lnTo>
                <a:lnTo>
                  <a:pt x="736352" y="31750"/>
                </a:lnTo>
                <a:lnTo>
                  <a:pt x="752728" y="13970"/>
                </a:lnTo>
                <a:lnTo>
                  <a:pt x="744202" y="7620"/>
                </a:lnTo>
                <a:lnTo>
                  <a:pt x="735187" y="2540"/>
                </a:lnTo>
                <a:lnTo>
                  <a:pt x="725672" y="0"/>
                </a:lnTo>
                <a:close/>
              </a:path>
              <a:path w="819785" h="822960">
                <a:moveTo>
                  <a:pt x="774064" y="43180"/>
                </a:moveTo>
                <a:lnTo>
                  <a:pt x="765937" y="44450"/>
                </a:lnTo>
                <a:lnTo>
                  <a:pt x="757554" y="46989"/>
                </a:lnTo>
                <a:lnTo>
                  <a:pt x="750818" y="49530"/>
                </a:lnTo>
                <a:lnTo>
                  <a:pt x="742997" y="53339"/>
                </a:lnTo>
                <a:lnTo>
                  <a:pt x="734105" y="57150"/>
                </a:lnTo>
                <a:lnTo>
                  <a:pt x="724153" y="63500"/>
                </a:lnTo>
                <a:lnTo>
                  <a:pt x="714466" y="69850"/>
                </a:lnTo>
                <a:lnTo>
                  <a:pt x="706374" y="73660"/>
                </a:lnTo>
                <a:lnTo>
                  <a:pt x="699900" y="76200"/>
                </a:lnTo>
                <a:lnTo>
                  <a:pt x="695071" y="77470"/>
                </a:lnTo>
                <a:lnTo>
                  <a:pt x="690752" y="78739"/>
                </a:lnTo>
                <a:lnTo>
                  <a:pt x="764666" y="78739"/>
                </a:lnTo>
                <a:lnTo>
                  <a:pt x="769112" y="77470"/>
                </a:lnTo>
                <a:lnTo>
                  <a:pt x="816810" y="77470"/>
                </a:lnTo>
                <a:lnTo>
                  <a:pt x="788144" y="46989"/>
                </a:lnTo>
                <a:lnTo>
                  <a:pt x="782192" y="45720"/>
                </a:lnTo>
                <a:lnTo>
                  <a:pt x="774064" y="43180"/>
                </a:lnTo>
                <a:close/>
              </a:path>
              <a:path w="819785" h="822960">
                <a:moveTo>
                  <a:pt x="736352" y="31750"/>
                </a:moveTo>
                <a:lnTo>
                  <a:pt x="717168" y="31750"/>
                </a:lnTo>
                <a:lnTo>
                  <a:pt x="723518" y="33020"/>
                </a:lnTo>
                <a:lnTo>
                  <a:pt x="730503" y="38100"/>
                </a:lnTo>
                <a:lnTo>
                  <a:pt x="736352" y="3175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4251" y="689991"/>
            <a:ext cx="3518662" cy="2501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41164" y="265175"/>
            <a:ext cx="3364991" cy="3323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97288" y="1345993"/>
            <a:ext cx="916940" cy="406400"/>
          </a:xfrm>
          <a:custGeom>
            <a:avLst/>
            <a:gdLst/>
            <a:ahLst/>
            <a:cxnLst/>
            <a:rect l="l" t="t" r="r" b="b"/>
            <a:pathLst>
              <a:path w="916940" h="406400">
                <a:moveTo>
                  <a:pt x="80613" y="237489"/>
                </a:moveTo>
                <a:lnTo>
                  <a:pt x="38127" y="247650"/>
                </a:lnTo>
                <a:lnTo>
                  <a:pt x="7016" y="279400"/>
                </a:lnTo>
                <a:lnTo>
                  <a:pt x="0" y="309879"/>
                </a:lnTo>
                <a:lnTo>
                  <a:pt x="1266" y="327660"/>
                </a:lnTo>
                <a:lnTo>
                  <a:pt x="20986" y="377189"/>
                </a:lnTo>
                <a:lnTo>
                  <a:pt x="57465" y="403860"/>
                </a:lnTo>
                <a:lnTo>
                  <a:pt x="71643" y="406400"/>
                </a:lnTo>
                <a:lnTo>
                  <a:pt x="86369" y="406400"/>
                </a:lnTo>
                <a:lnTo>
                  <a:pt x="123634" y="393700"/>
                </a:lnTo>
                <a:lnTo>
                  <a:pt x="139350" y="378460"/>
                </a:lnTo>
                <a:lnTo>
                  <a:pt x="76517" y="378460"/>
                </a:lnTo>
                <a:lnTo>
                  <a:pt x="68778" y="375920"/>
                </a:lnTo>
                <a:lnTo>
                  <a:pt x="42477" y="346710"/>
                </a:lnTo>
                <a:lnTo>
                  <a:pt x="32766" y="308610"/>
                </a:lnTo>
                <a:lnTo>
                  <a:pt x="33317" y="298450"/>
                </a:lnTo>
                <a:lnTo>
                  <a:pt x="60102" y="269239"/>
                </a:lnTo>
                <a:lnTo>
                  <a:pt x="68484" y="266700"/>
                </a:lnTo>
                <a:lnTo>
                  <a:pt x="129127" y="266700"/>
                </a:lnTo>
                <a:lnTo>
                  <a:pt x="124368" y="260350"/>
                </a:lnTo>
                <a:lnTo>
                  <a:pt x="118300" y="252729"/>
                </a:lnTo>
                <a:lnTo>
                  <a:pt x="111898" y="247650"/>
                </a:lnTo>
                <a:lnTo>
                  <a:pt x="105187" y="243839"/>
                </a:lnTo>
                <a:lnTo>
                  <a:pt x="93233" y="238760"/>
                </a:lnTo>
                <a:lnTo>
                  <a:pt x="80613" y="237489"/>
                </a:lnTo>
                <a:close/>
              </a:path>
              <a:path w="916940" h="406400">
                <a:moveTo>
                  <a:pt x="150907" y="332739"/>
                </a:moveTo>
                <a:lnTo>
                  <a:pt x="117252" y="332739"/>
                </a:lnTo>
                <a:lnTo>
                  <a:pt x="117439" y="341629"/>
                </a:lnTo>
                <a:lnTo>
                  <a:pt x="116649" y="349250"/>
                </a:lnTo>
                <a:lnTo>
                  <a:pt x="84589" y="378460"/>
                </a:lnTo>
                <a:lnTo>
                  <a:pt x="139350" y="378460"/>
                </a:lnTo>
                <a:lnTo>
                  <a:pt x="144728" y="368300"/>
                </a:lnTo>
                <a:lnTo>
                  <a:pt x="148463" y="358139"/>
                </a:lnTo>
                <a:lnTo>
                  <a:pt x="150530" y="346710"/>
                </a:lnTo>
                <a:lnTo>
                  <a:pt x="150907" y="332739"/>
                </a:lnTo>
                <a:close/>
              </a:path>
              <a:path w="916940" h="406400">
                <a:moveTo>
                  <a:pt x="175418" y="205739"/>
                </a:moveTo>
                <a:lnTo>
                  <a:pt x="143922" y="215900"/>
                </a:lnTo>
                <a:lnTo>
                  <a:pt x="192436" y="372110"/>
                </a:lnTo>
                <a:lnTo>
                  <a:pt x="223932" y="361950"/>
                </a:lnTo>
                <a:lnTo>
                  <a:pt x="202723" y="294639"/>
                </a:lnTo>
                <a:lnTo>
                  <a:pt x="264572" y="275589"/>
                </a:lnTo>
                <a:lnTo>
                  <a:pt x="299213" y="275589"/>
                </a:lnTo>
                <a:lnTo>
                  <a:pt x="296841" y="267970"/>
                </a:lnTo>
                <a:lnTo>
                  <a:pt x="194595" y="267970"/>
                </a:lnTo>
                <a:lnTo>
                  <a:pt x="175418" y="205739"/>
                </a:lnTo>
                <a:close/>
              </a:path>
              <a:path w="916940" h="406400">
                <a:moveTo>
                  <a:pt x="299213" y="275589"/>
                </a:moveTo>
                <a:lnTo>
                  <a:pt x="264572" y="275589"/>
                </a:lnTo>
                <a:lnTo>
                  <a:pt x="285781" y="342900"/>
                </a:lnTo>
                <a:lnTo>
                  <a:pt x="317404" y="334010"/>
                </a:lnTo>
                <a:lnTo>
                  <a:pt x="299213" y="275589"/>
                </a:lnTo>
                <a:close/>
              </a:path>
              <a:path w="916940" h="406400">
                <a:moveTo>
                  <a:pt x="416845" y="130810"/>
                </a:moveTo>
                <a:lnTo>
                  <a:pt x="300894" y="167639"/>
                </a:lnTo>
                <a:lnTo>
                  <a:pt x="349535" y="323850"/>
                </a:lnTo>
                <a:lnTo>
                  <a:pt x="468407" y="287020"/>
                </a:lnTo>
                <a:lnTo>
                  <a:pt x="372903" y="287020"/>
                </a:lnTo>
                <a:lnTo>
                  <a:pt x="359695" y="245110"/>
                </a:lnTo>
                <a:lnTo>
                  <a:pt x="438054" y="220979"/>
                </a:lnTo>
                <a:lnTo>
                  <a:pt x="437280" y="218439"/>
                </a:lnTo>
                <a:lnTo>
                  <a:pt x="351440" y="218439"/>
                </a:lnTo>
                <a:lnTo>
                  <a:pt x="340645" y="184150"/>
                </a:lnTo>
                <a:lnTo>
                  <a:pt x="424973" y="157479"/>
                </a:lnTo>
                <a:lnTo>
                  <a:pt x="416845" y="130810"/>
                </a:lnTo>
                <a:close/>
              </a:path>
              <a:path w="916940" h="406400">
                <a:moveTo>
                  <a:pt x="460152" y="260350"/>
                </a:moveTo>
                <a:lnTo>
                  <a:pt x="372903" y="287020"/>
                </a:lnTo>
                <a:lnTo>
                  <a:pt x="468407" y="287020"/>
                </a:lnTo>
                <a:lnTo>
                  <a:pt x="460152" y="260350"/>
                </a:lnTo>
                <a:close/>
              </a:path>
              <a:path w="916940" h="406400">
                <a:moveTo>
                  <a:pt x="129127" y="266700"/>
                </a:moveTo>
                <a:lnTo>
                  <a:pt x="76358" y="266700"/>
                </a:lnTo>
                <a:lnTo>
                  <a:pt x="90963" y="271779"/>
                </a:lnTo>
                <a:lnTo>
                  <a:pt x="96805" y="276860"/>
                </a:lnTo>
                <a:lnTo>
                  <a:pt x="101250" y="284479"/>
                </a:lnTo>
                <a:lnTo>
                  <a:pt x="130079" y="267970"/>
                </a:lnTo>
                <a:lnTo>
                  <a:pt x="129127" y="266700"/>
                </a:lnTo>
                <a:close/>
              </a:path>
              <a:path w="916940" h="406400">
                <a:moveTo>
                  <a:pt x="268763" y="177800"/>
                </a:moveTo>
                <a:lnTo>
                  <a:pt x="237267" y="186689"/>
                </a:lnTo>
                <a:lnTo>
                  <a:pt x="256317" y="248920"/>
                </a:lnTo>
                <a:lnTo>
                  <a:pt x="194595" y="267970"/>
                </a:lnTo>
                <a:lnTo>
                  <a:pt x="296841" y="267970"/>
                </a:lnTo>
                <a:lnTo>
                  <a:pt x="268763" y="177800"/>
                </a:lnTo>
                <a:close/>
              </a:path>
              <a:path w="916940" h="406400">
                <a:moveTo>
                  <a:pt x="540480" y="93979"/>
                </a:moveTo>
                <a:lnTo>
                  <a:pt x="497996" y="104139"/>
                </a:lnTo>
                <a:lnTo>
                  <a:pt x="467010" y="135889"/>
                </a:lnTo>
                <a:lnTo>
                  <a:pt x="460027" y="168910"/>
                </a:lnTo>
                <a:lnTo>
                  <a:pt x="461188" y="184150"/>
                </a:lnTo>
                <a:lnTo>
                  <a:pt x="472281" y="220979"/>
                </a:lnTo>
                <a:lnTo>
                  <a:pt x="503713" y="255270"/>
                </a:lnTo>
                <a:lnTo>
                  <a:pt x="531510" y="264160"/>
                </a:lnTo>
                <a:lnTo>
                  <a:pt x="546236" y="264160"/>
                </a:lnTo>
                <a:lnTo>
                  <a:pt x="583501" y="250189"/>
                </a:lnTo>
                <a:lnTo>
                  <a:pt x="599217" y="234950"/>
                </a:lnTo>
                <a:lnTo>
                  <a:pt x="536384" y="234950"/>
                </a:lnTo>
                <a:lnTo>
                  <a:pt x="528645" y="233679"/>
                </a:lnTo>
                <a:lnTo>
                  <a:pt x="502344" y="204470"/>
                </a:lnTo>
                <a:lnTo>
                  <a:pt x="492633" y="166370"/>
                </a:lnTo>
                <a:lnTo>
                  <a:pt x="493184" y="156210"/>
                </a:lnTo>
                <a:lnTo>
                  <a:pt x="519969" y="125729"/>
                </a:lnTo>
                <a:lnTo>
                  <a:pt x="528351" y="123189"/>
                </a:lnTo>
                <a:lnTo>
                  <a:pt x="588994" y="123189"/>
                </a:lnTo>
                <a:lnTo>
                  <a:pt x="584235" y="116839"/>
                </a:lnTo>
                <a:lnTo>
                  <a:pt x="578167" y="110489"/>
                </a:lnTo>
                <a:lnTo>
                  <a:pt x="571765" y="105410"/>
                </a:lnTo>
                <a:lnTo>
                  <a:pt x="565054" y="100329"/>
                </a:lnTo>
                <a:lnTo>
                  <a:pt x="553100" y="96520"/>
                </a:lnTo>
                <a:lnTo>
                  <a:pt x="540480" y="93979"/>
                </a:lnTo>
                <a:close/>
              </a:path>
              <a:path w="916940" h="406400">
                <a:moveTo>
                  <a:pt x="577119" y="189229"/>
                </a:moveTo>
                <a:lnTo>
                  <a:pt x="561244" y="231139"/>
                </a:lnTo>
                <a:lnTo>
                  <a:pt x="544456" y="234950"/>
                </a:lnTo>
                <a:lnTo>
                  <a:pt x="599217" y="234950"/>
                </a:lnTo>
                <a:lnTo>
                  <a:pt x="604595" y="226060"/>
                </a:lnTo>
                <a:lnTo>
                  <a:pt x="608329" y="214629"/>
                </a:lnTo>
                <a:lnTo>
                  <a:pt x="610397" y="203200"/>
                </a:lnTo>
                <a:lnTo>
                  <a:pt x="610774" y="190500"/>
                </a:lnTo>
                <a:lnTo>
                  <a:pt x="577119" y="189229"/>
                </a:lnTo>
                <a:close/>
              </a:path>
              <a:path w="916940" h="406400">
                <a:moveTo>
                  <a:pt x="635666" y="63500"/>
                </a:moveTo>
                <a:lnTo>
                  <a:pt x="604043" y="73660"/>
                </a:lnTo>
                <a:lnTo>
                  <a:pt x="652684" y="229870"/>
                </a:lnTo>
                <a:lnTo>
                  <a:pt x="684180" y="219710"/>
                </a:lnTo>
                <a:lnTo>
                  <a:pt x="669448" y="172720"/>
                </a:lnTo>
                <a:lnTo>
                  <a:pt x="686974" y="138429"/>
                </a:lnTo>
                <a:lnTo>
                  <a:pt x="736983" y="138429"/>
                </a:lnTo>
                <a:lnTo>
                  <a:pt x="729341" y="132079"/>
                </a:lnTo>
                <a:lnTo>
                  <a:pt x="657129" y="132079"/>
                </a:lnTo>
                <a:lnTo>
                  <a:pt x="635666" y="63500"/>
                </a:lnTo>
                <a:close/>
              </a:path>
              <a:path w="916940" h="406400">
                <a:moveTo>
                  <a:pt x="429926" y="194310"/>
                </a:moveTo>
                <a:lnTo>
                  <a:pt x="351440" y="218439"/>
                </a:lnTo>
                <a:lnTo>
                  <a:pt x="437280" y="218439"/>
                </a:lnTo>
                <a:lnTo>
                  <a:pt x="429926" y="194310"/>
                </a:lnTo>
                <a:close/>
              </a:path>
              <a:path w="916940" h="406400">
                <a:moveTo>
                  <a:pt x="736983" y="138429"/>
                </a:moveTo>
                <a:lnTo>
                  <a:pt x="686974" y="138429"/>
                </a:lnTo>
                <a:lnTo>
                  <a:pt x="752760" y="198120"/>
                </a:lnTo>
                <a:lnTo>
                  <a:pt x="793527" y="185420"/>
                </a:lnTo>
                <a:lnTo>
                  <a:pt x="736983" y="138429"/>
                </a:lnTo>
                <a:close/>
              </a:path>
              <a:path w="916940" h="406400">
                <a:moveTo>
                  <a:pt x="815371" y="119379"/>
                </a:moveTo>
                <a:lnTo>
                  <a:pt x="785526" y="132079"/>
                </a:lnTo>
                <a:lnTo>
                  <a:pt x="791716" y="143510"/>
                </a:lnTo>
                <a:lnTo>
                  <a:pt x="799036" y="153670"/>
                </a:lnTo>
                <a:lnTo>
                  <a:pt x="807475" y="161289"/>
                </a:lnTo>
                <a:lnTo>
                  <a:pt x="817022" y="166370"/>
                </a:lnTo>
                <a:lnTo>
                  <a:pt x="827639" y="170179"/>
                </a:lnTo>
                <a:lnTo>
                  <a:pt x="839470" y="170179"/>
                </a:lnTo>
                <a:lnTo>
                  <a:pt x="884951" y="158750"/>
                </a:lnTo>
                <a:lnTo>
                  <a:pt x="892486" y="153670"/>
                </a:lnTo>
                <a:lnTo>
                  <a:pt x="898937" y="149860"/>
                </a:lnTo>
                <a:lnTo>
                  <a:pt x="904416" y="144779"/>
                </a:lnTo>
                <a:lnTo>
                  <a:pt x="907082" y="140970"/>
                </a:lnTo>
                <a:lnTo>
                  <a:pt x="839231" y="140970"/>
                </a:lnTo>
                <a:lnTo>
                  <a:pt x="833659" y="138429"/>
                </a:lnTo>
                <a:lnTo>
                  <a:pt x="828516" y="135889"/>
                </a:lnTo>
                <a:lnTo>
                  <a:pt x="823753" y="132079"/>
                </a:lnTo>
                <a:lnTo>
                  <a:pt x="819372" y="127000"/>
                </a:lnTo>
                <a:lnTo>
                  <a:pt x="815371" y="119379"/>
                </a:lnTo>
                <a:close/>
              </a:path>
              <a:path w="916940" h="406400">
                <a:moveTo>
                  <a:pt x="588994" y="123189"/>
                </a:moveTo>
                <a:lnTo>
                  <a:pt x="536225" y="123189"/>
                </a:lnTo>
                <a:lnTo>
                  <a:pt x="543591" y="125729"/>
                </a:lnTo>
                <a:lnTo>
                  <a:pt x="550830" y="129539"/>
                </a:lnTo>
                <a:lnTo>
                  <a:pt x="556672" y="134620"/>
                </a:lnTo>
                <a:lnTo>
                  <a:pt x="561117" y="142239"/>
                </a:lnTo>
                <a:lnTo>
                  <a:pt x="589946" y="124460"/>
                </a:lnTo>
                <a:lnTo>
                  <a:pt x="588994" y="123189"/>
                </a:lnTo>
                <a:close/>
              </a:path>
              <a:path w="916940" h="406400">
                <a:moveTo>
                  <a:pt x="913786" y="96520"/>
                </a:moveTo>
                <a:lnTo>
                  <a:pt x="869092" y="96520"/>
                </a:lnTo>
                <a:lnTo>
                  <a:pt x="873664" y="97789"/>
                </a:lnTo>
                <a:lnTo>
                  <a:pt x="876585" y="99060"/>
                </a:lnTo>
                <a:lnTo>
                  <a:pt x="879633" y="101600"/>
                </a:lnTo>
                <a:lnTo>
                  <a:pt x="881665" y="104139"/>
                </a:lnTo>
                <a:lnTo>
                  <a:pt x="884586" y="114300"/>
                </a:lnTo>
                <a:lnTo>
                  <a:pt x="883570" y="119379"/>
                </a:lnTo>
                <a:lnTo>
                  <a:pt x="851804" y="140970"/>
                </a:lnTo>
                <a:lnTo>
                  <a:pt x="907082" y="140970"/>
                </a:lnTo>
                <a:lnTo>
                  <a:pt x="916414" y="113029"/>
                </a:lnTo>
                <a:lnTo>
                  <a:pt x="916376" y="110489"/>
                </a:lnTo>
                <a:lnTo>
                  <a:pt x="915900" y="105410"/>
                </a:lnTo>
                <a:lnTo>
                  <a:pt x="914304" y="97789"/>
                </a:lnTo>
                <a:lnTo>
                  <a:pt x="913786" y="96520"/>
                </a:lnTo>
                <a:close/>
              </a:path>
              <a:path w="916940" h="406400">
                <a:moveTo>
                  <a:pt x="741838" y="30479"/>
                </a:moveTo>
                <a:lnTo>
                  <a:pt x="699420" y="43179"/>
                </a:lnTo>
                <a:lnTo>
                  <a:pt x="657129" y="132079"/>
                </a:lnTo>
                <a:lnTo>
                  <a:pt x="729341" y="132079"/>
                </a:lnTo>
                <a:lnTo>
                  <a:pt x="701833" y="109220"/>
                </a:lnTo>
                <a:lnTo>
                  <a:pt x="741838" y="30479"/>
                </a:lnTo>
                <a:close/>
              </a:path>
              <a:path w="916940" h="406400">
                <a:moveTo>
                  <a:pt x="841470" y="0"/>
                </a:moveTo>
                <a:lnTo>
                  <a:pt x="798417" y="11429"/>
                </a:lnTo>
                <a:lnTo>
                  <a:pt x="785653" y="20320"/>
                </a:lnTo>
                <a:lnTo>
                  <a:pt x="780585" y="24129"/>
                </a:lnTo>
                <a:lnTo>
                  <a:pt x="776446" y="30479"/>
                </a:lnTo>
                <a:lnTo>
                  <a:pt x="773259" y="35560"/>
                </a:lnTo>
                <a:lnTo>
                  <a:pt x="771048" y="41910"/>
                </a:lnTo>
                <a:lnTo>
                  <a:pt x="768635" y="49529"/>
                </a:lnTo>
                <a:lnTo>
                  <a:pt x="768762" y="58420"/>
                </a:lnTo>
                <a:lnTo>
                  <a:pt x="795305" y="92710"/>
                </a:lnTo>
                <a:lnTo>
                  <a:pt x="823005" y="97789"/>
                </a:lnTo>
                <a:lnTo>
                  <a:pt x="835818" y="97789"/>
                </a:lnTo>
                <a:lnTo>
                  <a:pt x="845460" y="96520"/>
                </a:lnTo>
                <a:lnTo>
                  <a:pt x="913786" y="96520"/>
                </a:lnTo>
                <a:lnTo>
                  <a:pt x="886745" y="66039"/>
                </a:lnTo>
                <a:lnTo>
                  <a:pt x="878109" y="64770"/>
                </a:lnTo>
                <a:lnTo>
                  <a:pt x="820166" y="64770"/>
                </a:lnTo>
                <a:lnTo>
                  <a:pt x="813192" y="63500"/>
                </a:lnTo>
                <a:lnTo>
                  <a:pt x="808386" y="62229"/>
                </a:lnTo>
                <a:lnTo>
                  <a:pt x="804449" y="60960"/>
                </a:lnTo>
                <a:lnTo>
                  <a:pt x="801782" y="58420"/>
                </a:lnTo>
                <a:lnTo>
                  <a:pt x="799496" y="50800"/>
                </a:lnTo>
                <a:lnTo>
                  <a:pt x="800131" y="46989"/>
                </a:lnTo>
                <a:lnTo>
                  <a:pt x="831373" y="27939"/>
                </a:lnTo>
                <a:lnTo>
                  <a:pt x="886754" y="27939"/>
                </a:lnTo>
                <a:lnTo>
                  <a:pt x="884856" y="24129"/>
                </a:lnTo>
                <a:lnTo>
                  <a:pt x="878998" y="15239"/>
                </a:lnTo>
                <a:lnTo>
                  <a:pt x="871712" y="8889"/>
                </a:lnTo>
                <a:lnTo>
                  <a:pt x="862996" y="3810"/>
                </a:lnTo>
                <a:lnTo>
                  <a:pt x="852900" y="1270"/>
                </a:lnTo>
                <a:lnTo>
                  <a:pt x="841470" y="0"/>
                </a:lnTo>
                <a:close/>
              </a:path>
              <a:path w="916940" h="406400">
                <a:moveTo>
                  <a:pt x="870967" y="63500"/>
                </a:moveTo>
                <a:lnTo>
                  <a:pt x="840517" y="63500"/>
                </a:lnTo>
                <a:lnTo>
                  <a:pt x="829282" y="64770"/>
                </a:lnTo>
                <a:lnTo>
                  <a:pt x="878109" y="64770"/>
                </a:lnTo>
                <a:lnTo>
                  <a:pt x="870967" y="63500"/>
                </a:lnTo>
                <a:close/>
              </a:path>
              <a:path w="916940" h="406400">
                <a:moveTo>
                  <a:pt x="886754" y="27939"/>
                </a:moveTo>
                <a:lnTo>
                  <a:pt x="838612" y="27939"/>
                </a:lnTo>
                <a:lnTo>
                  <a:pt x="844073" y="30479"/>
                </a:lnTo>
                <a:lnTo>
                  <a:pt x="849661" y="31750"/>
                </a:lnTo>
                <a:lnTo>
                  <a:pt x="854360" y="36829"/>
                </a:lnTo>
                <a:lnTo>
                  <a:pt x="858170" y="44450"/>
                </a:lnTo>
                <a:lnTo>
                  <a:pt x="889285" y="33020"/>
                </a:lnTo>
                <a:lnTo>
                  <a:pt x="886754" y="27939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94557" y="316484"/>
            <a:ext cx="5645150" cy="3112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3317240">
              <a:lnSpc>
                <a:spcPct val="100000"/>
              </a:lnSpc>
            </a:pPr>
            <a:r>
              <a:rPr sz="1800" b="1" spc="-40" dirty="0">
                <a:solidFill>
                  <a:srgbClr val="CC3300"/>
                </a:solidFill>
                <a:latin typeface="Arial"/>
                <a:cs typeface="Arial"/>
              </a:rPr>
              <a:t>VALIDATES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77531" y="2345689"/>
            <a:ext cx="1758251" cy="727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977" y="316484"/>
            <a:ext cx="3885565" cy="3112770"/>
          </a:xfrm>
          <a:custGeom>
            <a:avLst/>
            <a:gdLst/>
            <a:ahLst/>
            <a:cxnLst/>
            <a:rect l="l" t="t" r="r" b="b"/>
            <a:pathLst>
              <a:path w="3885565" h="3112770">
                <a:moveTo>
                  <a:pt x="0" y="3112516"/>
                </a:moveTo>
                <a:lnTo>
                  <a:pt x="3885222" y="3112516"/>
                </a:lnTo>
                <a:lnTo>
                  <a:pt x="3885222" y="0"/>
                </a:lnTo>
                <a:lnTo>
                  <a:pt x="0" y="0"/>
                </a:lnTo>
                <a:lnTo>
                  <a:pt x="0" y="3112516"/>
                </a:lnTo>
                <a:close/>
              </a:path>
            </a:pathLst>
          </a:custGeom>
          <a:solidFill>
            <a:srgbClr val="FFFF99">
              <a:alpha val="2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94557" y="316484"/>
            <a:ext cx="5645150" cy="3112770"/>
          </a:xfrm>
          <a:custGeom>
            <a:avLst/>
            <a:gdLst/>
            <a:ahLst/>
            <a:cxnLst/>
            <a:rect l="l" t="t" r="r" b="b"/>
            <a:pathLst>
              <a:path w="5645150" h="3112770">
                <a:moveTo>
                  <a:pt x="0" y="3112516"/>
                </a:moveTo>
                <a:lnTo>
                  <a:pt x="5644642" y="3112516"/>
                </a:lnTo>
                <a:lnTo>
                  <a:pt x="5644642" y="0"/>
                </a:lnTo>
                <a:lnTo>
                  <a:pt x="0" y="0"/>
                </a:lnTo>
                <a:lnTo>
                  <a:pt x="0" y="31125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0" y="316496"/>
            <a:ext cx="1539494" cy="1120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67964" y="1374736"/>
            <a:ext cx="1099591" cy="871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6495" y="2319527"/>
            <a:ext cx="1095756" cy="9372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0588" y="2293620"/>
            <a:ext cx="1095756" cy="9372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6938" y="2506516"/>
            <a:ext cx="673100" cy="575310"/>
          </a:xfrm>
          <a:custGeom>
            <a:avLst/>
            <a:gdLst/>
            <a:ahLst/>
            <a:cxnLst/>
            <a:rect l="l" t="t" r="r" b="b"/>
            <a:pathLst>
              <a:path w="673100" h="575310">
                <a:moveTo>
                  <a:pt x="270229" y="5774"/>
                </a:moveTo>
                <a:lnTo>
                  <a:pt x="214168" y="19645"/>
                </a:lnTo>
                <a:lnTo>
                  <a:pt x="163145" y="41216"/>
                </a:lnTo>
                <a:lnTo>
                  <a:pt x="117173" y="69424"/>
                </a:lnTo>
                <a:lnTo>
                  <a:pt x="77369" y="103930"/>
                </a:lnTo>
                <a:lnTo>
                  <a:pt x="44848" y="144158"/>
                </a:lnTo>
                <a:lnTo>
                  <a:pt x="20740" y="188222"/>
                </a:lnTo>
                <a:lnTo>
                  <a:pt x="5044" y="236594"/>
                </a:lnTo>
                <a:lnTo>
                  <a:pt x="0" y="287361"/>
                </a:lnTo>
                <a:lnTo>
                  <a:pt x="1684" y="316578"/>
                </a:lnTo>
                <a:lnTo>
                  <a:pt x="15134" y="373086"/>
                </a:lnTo>
                <a:lnTo>
                  <a:pt x="40365" y="424816"/>
                </a:lnTo>
                <a:lnTo>
                  <a:pt x="76808" y="470314"/>
                </a:lnTo>
                <a:lnTo>
                  <a:pt x="122218" y="509586"/>
                </a:lnTo>
                <a:lnTo>
                  <a:pt x="176041" y="540236"/>
                </a:lnTo>
                <a:lnTo>
                  <a:pt x="236592" y="562265"/>
                </a:lnTo>
                <a:lnTo>
                  <a:pt x="302189" y="573760"/>
                </a:lnTo>
                <a:lnTo>
                  <a:pt x="336387" y="575200"/>
                </a:lnTo>
                <a:lnTo>
                  <a:pt x="370577" y="573760"/>
                </a:lnTo>
                <a:lnTo>
                  <a:pt x="436150" y="562265"/>
                </a:lnTo>
                <a:lnTo>
                  <a:pt x="496733" y="540236"/>
                </a:lnTo>
                <a:lnTo>
                  <a:pt x="550532" y="509586"/>
                </a:lnTo>
                <a:lnTo>
                  <a:pt x="567443" y="496172"/>
                </a:lnTo>
                <a:lnTo>
                  <a:pt x="296583" y="496172"/>
                </a:lnTo>
                <a:lnTo>
                  <a:pt x="296583" y="443971"/>
                </a:lnTo>
                <a:lnTo>
                  <a:pt x="196227" y="443971"/>
                </a:lnTo>
                <a:lnTo>
                  <a:pt x="196227" y="329985"/>
                </a:lnTo>
                <a:lnTo>
                  <a:pt x="368913" y="329985"/>
                </a:lnTo>
                <a:lnTo>
                  <a:pt x="366132" y="327589"/>
                </a:lnTo>
                <a:lnTo>
                  <a:pt x="360518" y="323759"/>
                </a:lnTo>
                <a:lnTo>
                  <a:pt x="353766" y="320407"/>
                </a:lnTo>
                <a:lnTo>
                  <a:pt x="345922" y="317056"/>
                </a:lnTo>
                <a:lnTo>
                  <a:pt x="336387" y="313704"/>
                </a:lnTo>
                <a:lnTo>
                  <a:pt x="325736" y="309868"/>
                </a:lnTo>
                <a:lnTo>
                  <a:pt x="313401" y="306038"/>
                </a:lnTo>
                <a:lnTo>
                  <a:pt x="299382" y="301246"/>
                </a:lnTo>
                <a:lnTo>
                  <a:pt x="281441" y="295505"/>
                </a:lnTo>
                <a:lnTo>
                  <a:pt x="246120" y="281135"/>
                </a:lnTo>
                <a:lnTo>
                  <a:pt x="211361" y="252874"/>
                </a:lnTo>
                <a:lnTo>
                  <a:pt x="196789" y="207855"/>
                </a:lnTo>
                <a:lnTo>
                  <a:pt x="197911" y="192530"/>
                </a:lnTo>
                <a:lnTo>
                  <a:pt x="215291" y="154213"/>
                </a:lnTo>
                <a:lnTo>
                  <a:pt x="251727" y="127393"/>
                </a:lnTo>
                <a:lnTo>
                  <a:pt x="289293" y="117815"/>
                </a:lnTo>
                <a:lnTo>
                  <a:pt x="296583" y="116860"/>
                </a:lnTo>
                <a:lnTo>
                  <a:pt x="296583" y="70884"/>
                </a:lnTo>
                <a:lnTo>
                  <a:pt x="313962" y="70884"/>
                </a:lnTo>
                <a:lnTo>
                  <a:pt x="270229" y="5774"/>
                </a:lnTo>
                <a:close/>
              </a:path>
              <a:path w="673100" h="575310">
                <a:moveTo>
                  <a:pt x="316762" y="166187"/>
                </a:moveTo>
                <a:lnTo>
                  <a:pt x="280326" y="177682"/>
                </a:lnTo>
                <a:lnTo>
                  <a:pt x="268553" y="201151"/>
                </a:lnTo>
                <a:lnTo>
                  <a:pt x="270229" y="210251"/>
                </a:lnTo>
                <a:lnTo>
                  <a:pt x="298828" y="235638"/>
                </a:lnTo>
                <a:lnTo>
                  <a:pt x="344800" y="252397"/>
                </a:lnTo>
                <a:lnTo>
                  <a:pt x="361610" y="258622"/>
                </a:lnTo>
                <a:lnTo>
                  <a:pt x="370031" y="261496"/>
                </a:lnTo>
                <a:lnTo>
                  <a:pt x="377282" y="264370"/>
                </a:lnTo>
                <a:lnTo>
                  <a:pt x="384611" y="266766"/>
                </a:lnTo>
                <a:lnTo>
                  <a:pt x="398022" y="272514"/>
                </a:lnTo>
                <a:lnTo>
                  <a:pt x="404260" y="275866"/>
                </a:lnTo>
                <a:lnTo>
                  <a:pt x="409796" y="278739"/>
                </a:lnTo>
                <a:lnTo>
                  <a:pt x="433343" y="297416"/>
                </a:lnTo>
                <a:lnTo>
                  <a:pt x="437319" y="301730"/>
                </a:lnTo>
                <a:lnTo>
                  <a:pt x="453537" y="341480"/>
                </a:lnTo>
                <a:lnTo>
                  <a:pt x="454707" y="355850"/>
                </a:lnTo>
                <a:lnTo>
                  <a:pt x="454161" y="364949"/>
                </a:lnTo>
                <a:lnTo>
                  <a:pt x="437865" y="407095"/>
                </a:lnTo>
                <a:lnTo>
                  <a:pt x="401453" y="436790"/>
                </a:lnTo>
                <a:lnTo>
                  <a:pt x="356012" y="448278"/>
                </a:lnTo>
                <a:lnTo>
                  <a:pt x="356012" y="496172"/>
                </a:lnTo>
                <a:lnTo>
                  <a:pt x="567443" y="496172"/>
                </a:lnTo>
                <a:lnTo>
                  <a:pt x="574079" y="490909"/>
                </a:lnTo>
                <a:lnTo>
                  <a:pt x="615013" y="448278"/>
                </a:lnTo>
                <a:lnTo>
                  <a:pt x="646435" y="399429"/>
                </a:lnTo>
                <a:lnTo>
                  <a:pt x="666084" y="345310"/>
                </a:lnTo>
                <a:lnTo>
                  <a:pt x="672789" y="287361"/>
                </a:lnTo>
                <a:lnTo>
                  <a:pt x="671074" y="258144"/>
                </a:lnTo>
                <a:lnTo>
                  <a:pt x="666417" y="231324"/>
                </a:lnTo>
                <a:lnTo>
                  <a:pt x="387964" y="231324"/>
                </a:lnTo>
                <a:lnTo>
                  <a:pt x="386872" y="225576"/>
                </a:lnTo>
                <a:lnTo>
                  <a:pt x="370577" y="188222"/>
                </a:lnTo>
                <a:lnTo>
                  <a:pt x="353766" y="174808"/>
                </a:lnTo>
                <a:lnTo>
                  <a:pt x="348722" y="171935"/>
                </a:lnTo>
                <a:lnTo>
                  <a:pt x="341993" y="169545"/>
                </a:lnTo>
                <a:lnTo>
                  <a:pt x="334702" y="167627"/>
                </a:lnTo>
                <a:lnTo>
                  <a:pt x="326297" y="166671"/>
                </a:lnTo>
                <a:lnTo>
                  <a:pt x="316762" y="166187"/>
                </a:lnTo>
                <a:close/>
              </a:path>
              <a:path w="673100" h="575310">
                <a:moveTo>
                  <a:pt x="254533" y="414754"/>
                </a:moveTo>
                <a:lnTo>
                  <a:pt x="253411" y="443971"/>
                </a:lnTo>
                <a:lnTo>
                  <a:pt x="296583" y="443971"/>
                </a:lnTo>
                <a:lnTo>
                  <a:pt x="296583" y="442537"/>
                </a:lnTo>
                <a:lnTo>
                  <a:pt x="288731" y="440141"/>
                </a:lnTo>
                <a:lnTo>
                  <a:pt x="282002" y="437267"/>
                </a:lnTo>
                <a:lnTo>
                  <a:pt x="276396" y="434394"/>
                </a:lnTo>
                <a:lnTo>
                  <a:pt x="271352" y="431042"/>
                </a:lnTo>
                <a:lnTo>
                  <a:pt x="266868" y="427690"/>
                </a:lnTo>
                <a:lnTo>
                  <a:pt x="262946" y="423376"/>
                </a:lnTo>
                <a:lnTo>
                  <a:pt x="258455" y="419546"/>
                </a:lnTo>
                <a:lnTo>
                  <a:pt x="254533" y="414754"/>
                </a:lnTo>
                <a:close/>
              </a:path>
              <a:path w="673100" h="575310">
                <a:moveTo>
                  <a:pt x="368913" y="329985"/>
                </a:moveTo>
                <a:lnTo>
                  <a:pt x="253972" y="329985"/>
                </a:lnTo>
                <a:lnTo>
                  <a:pt x="254533" y="333814"/>
                </a:lnTo>
                <a:lnTo>
                  <a:pt x="271352" y="375482"/>
                </a:lnTo>
                <a:lnTo>
                  <a:pt x="303873" y="397033"/>
                </a:lnTo>
                <a:lnTo>
                  <a:pt x="329658" y="401347"/>
                </a:lnTo>
                <a:lnTo>
                  <a:pt x="339194" y="400869"/>
                </a:lnTo>
                <a:lnTo>
                  <a:pt x="377906" y="378356"/>
                </a:lnTo>
                <a:lnTo>
                  <a:pt x="382350" y="360157"/>
                </a:lnTo>
                <a:lnTo>
                  <a:pt x="381804" y="352498"/>
                </a:lnTo>
                <a:lnTo>
                  <a:pt x="378997" y="344832"/>
                </a:lnTo>
                <a:lnTo>
                  <a:pt x="375645" y="337651"/>
                </a:lnTo>
                <a:lnTo>
                  <a:pt x="370577" y="331418"/>
                </a:lnTo>
                <a:lnTo>
                  <a:pt x="368913" y="329985"/>
                </a:lnTo>
                <a:close/>
              </a:path>
              <a:path w="673100" h="575310">
                <a:moveTo>
                  <a:pt x="612180" y="123563"/>
                </a:moveTo>
                <a:lnTo>
                  <a:pt x="446832" y="123563"/>
                </a:lnTo>
                <a:lnTo>
                  <a:pt x="446832" y="231324"/>
                </a:lnTo>
                <a:lnTo>
                  <a:pt x="666417" y="231324"/>
                </a:lnTo>
                <a:lnTo>
                  <a:pt x="666084" y="229406"/>
                </a:lnTo>
                <a:lnTo>
                  <a:pt x="646435" y="175771"/>
                </a:lnTo>
                <a:lnTo>
                  <a:pt x="615013" y="126915"/>
                </a:lnTo>
                <a:lnTo>
                  <a:pt x="612180" y="123563"/>
                </a:lnTo>
                <a:close/>
              </a:path>
              <a:path w="673100" h="575310">
                <a:moveTo>
                  <a:pt x="336387" y="0"/>
                </a:moveTo>
                <a:lnTo>
                  <a:pt x="327981" y="0"/>
                </a:lnTo>
                <a:lnTo>
                  <a:pt x="302750" y="1460"/>
                </a:lnTo>
                <a:lnTo>
                  <a:pt x="294337" y="2389"/>
                </a:lnTo>
                <a:lnTo>
                  <a:pt x="286493" y="3384"/>
                </a:lnTo>
                <a:lnTo>
                  <a:pt x="278080" y="4314"/>
                </a:lnTo>
                <a:lnTo>
                  <a:pt x="270229" y="5774"/>
                </a:lnTo>
                <a:lnTo>
                  <a:pt x="313962" y="70884"/>
                </a:lnTo>
                <a:lnTo>
                  <a:pt x="356012" y="70884"/>
                </a:lnTo>
                <a:lnTo>
                  <a:pt x="356012" y="123563"/>
                </a:lnTo>
                <a:lnTo>
                  <a:pt x="387964" y="146076"/>
                </a:lnTo>
                <a:lnTo>
                  <a:pt x="389056" y="123563"/>
                </a:lnTo>
                <a:lnTo>
                  <a:pt x="612180" y="123563"/>
                </a:lnTo>
                <a:lnTo>
                  <a:pt x="595989" y="104408"/>
                </a:lnTo>
                <a:lnTo>
                  <a:pt x="550532" y="65641"/>
                </a:lnTo>
                <a:lnTo>
                  <a:pt x="496733" y="34513"/>
                </a:lnTo>
                <a:lnTo>
                  <a:pt x="436150" y="12942"/>
                </a:lnTo>
                <a:lnTo>
                  <a:pt x="370577" y="1460"/>
                </a:lnTo>
                <a:lnTo>
                  <a:pt x="336387" y="0"/>
                </a:lnTo>
                <a:close/>
              </a:path>
            </a:pathLst>
          </a:custGeom>
          <a:solidFill>
            <a:srgbClr val="EE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98132" y="2307734"/>
            <a:ext cx="927100" cy="935990"/>
          </a:xfrm>
          <a:custGeom>
            <a:avLst/>
            <a:gdLst/>
            <a:ahLst/>
            <a:cxnLst/>
            <a:rect l="l" t="t" r="r" b="b"/>
            <a:pathLst>
              <a:path w="927100" h="935989">
                <a:moveTo>
                  <a:pt x="887469" y="0"/>
                </a:moveTo>
                <a:lnTo>
                  <a:pt x="880218" y="995"/>
                </a:lnTo>
                <a:lnTo>
                  <a:pt x="868444" y="2389"/>
                </a:lnTo>
                <a:lnTo>
                  <a:pt x="865092" y="2920"/>
                </a:lnTo>
                <a:lnTo>
                  <a:pt x="861193" y="3849"/>
                </a:lnTo>
                <a:lnTo>
                  <a:pt x="857762" y="4314"/>
                </a:lnTo>
                <a:lnTo>
                  <a:pt x="816828" y="12942"/>
                </a:lnTo>
                <a:lnTo>
                  <a:pt x="757438" y="27345"/>
                </a:lnTo>
                <a:lnTo>
                  <a:pt x="738374" y="32588"/>
                </a:lnTo>
                <a:lnTo>
                  <a:pt x="719311" y="38362"/>
                </a:lnTo>
                <a:lnTo>
                  <a:pt x="700808" y="43605"/>
                </a:lnTo>
                <a:lnTo>
                  <a:pt x="682306" y="49844"/>
                </a:lnTo>
                <a:lnTo>
                  <a:pt x="664365" y="55552"/>
                </a:lnTo>
                <a:lnTo>
                  <a:pt x="646432" y="61791"/>
                </a:lnTo>
                <a:lnTo>
                  <a:pt x="594285" y="81437"/>
                </a:lnTo>
                <a:lnTo>
                  <a:pt x="544953" y="102543"/>
                </a:lnTo>
                <a:lnTo>
                  <a:pt x="481595" y="133140"/>
                </a:lnTo>
                <a:lnTo>
                  <a:pt x="408155" y="175286"/>
                </a:lnTo>
                <a:lnTo>
                  <a:pt x="353770" y="211260"/>
                </a:lnTo>
                <a:lnTo>
                  <a:pt x="302193" y="250020"/>
                </a:lnTo>
                <a:lnTo>
                  <a:pt x="253415" y="290255"/>
                </a:lnTo>
                <a:lnTo>
                  <a:pt x="207443" y="332407"/>
                </a:lnTo>
                <a:lnTo>
                  <a:pt x="164833" y="376465"/>
                </a:lnTo>
                <a:lnTo>
                  <a:pt x="124460" y="422447"/>
                </a:lnTo>
                <a:lnTo>
                  <a:pt x="86340" y="469378"/>
                </a:lnTo>
                <a:lnTo>
                  <a:pt x="50458" y="517749"/>
                </a:lnTo>
                <a:lnTo>
                  <a:pt x="16258" y="567561"/>
                </a:lnTo>
                <a:lnTo>
                  <a:pt x="0" y="592941"/>
                </a:lnTo>
                <a:lnTo>
                  <a:pt x="690157" y="935861"/>
                </a:lnTo>
                <a:lnTo>
                  <a:pt x="695763" y="928198"/>
                </a:lnTo>
                <a:lnTo>
                  <a:pt x="701370" y="920056"/>
                </a:lnTo>
                <a:lnTo>
                  <a:pt x="706976" y="912393"/>
                </a:lnTo>
                <a:lnTo>
                  <a:pt x="713143" y="905209"/>
                </a:lnTo>
                <a:lnTo>
                  <a:pt x="719311" y="897546"/>
                </a:lnTo>
                <a:lnTo>
                  <a:pt x="725478" y="890362"/>
                </a:lnTo>
                <a:lnTo>
                  <a:pt x="732207" y="882699"/>
                </a:lnTo>
                <a:lnTo>
                  <a:pt x="738936" y="875515"/>
                </a:lnTo>
                <a:lnTo>
                  <a:pt x="745664" y="868810"/>
                </a:lnTo>
                <a:lnTo>
                  <a:pt x="752955" y="861626"/>
                </a:lnTo>
                <a:lnTo>
                  <a:pt x="759676" y="854923"/>
                </a:lnTo>
                <a:lnTo>
                  <a:pt x="767527" y="848219"/>
                </a:lnTo>
                <a:lnTo>
                  <a:pt x="774818" y="841509"/>
                </a:lnTo>
                <a:lnTo>
                  <a:pt x="795348" y="825228"/>
                </a:lnTo>
                <a:lnTo>
                  <a:pt x="751271" y="825228"/>
                </a:lnTo>
                <a:lnTo>
                  <a:pt x="731084" y="824750"/>
                </a:lnTo>
                <a:lnTo>
                  <a:pt x="691280" y="821876"/>
                </a:lnTo>
                <a:lnTo>
                  <a:pt x="653153" y="815651"/>
                </a:lnTo>
                <a:lnTo>
                  <a:pt x="599330" y="800326"/>
                </a:lnTo>
                <a:lnTo>
                  <a:pt x="548314" y="778290"/>
                </a:lnTo>
                <a:lnTo>
                  <a:pt x="500658" y="749558"/>
                </a:lnTo>
                <a:lnTo>
                  <a:pt x="456925" y="713638"/>
                </a:lnTo>
                <a:lnTo>
                  <a:pt x="419928" y="673404"/>
                </a:lnTo>
                <a:lnTo>
                  <a:pt x="391336" y="630780"/>
                </a:lnTo>
                <a:lnTo>
                  <a:pt x="371150" y="585760"/>
                </a:lnTo>
                <a:lnTo>
                  <a:pt x="358815" y="537389"/>
                </a:lnTo>
                <a:lnTo>
                  <a:pt x="354893" y="486143"/>
                </a:lnTo>
                <a:lnTo>
                  <a:pt x="355454" y="468900"/>
                </a:lnTo>
                <a:lnTo>
                  <a:pt x="362175" y="418610"/>
                </a:lnTo>
                <a:lnTo>
                  <a:pt x="377317" y="371195"/>
                </a:lnTo>
                <a:lnTo>
                  <a:pt x="400303" y="326660"/>
                </a:lnTo>
                <a:lnTo>
                  <a:pt x="443475" y="272056"/>
                </a:lnTo>
                <a:lnTo>
                  <a:pt x="485524" y="234689"/>
                </a:lnTo>
                <a:lnTo>
                  <a:pt x="532057" y="203096"/>
                </a:lnTo>
                <a:lnTo>
                  <a:pt x="581950" y="178671"/>
                </a:lnTo>
                <a:lnTo>
                  <a:pt x="634658" y="160950"/>
                </a:lnTo>
                <a:lnTo>
                  <a:pt x="672216" y="153251"/>
                </a:lnTo>
                <a:lnTo>
                  <a:pt x="710905" y="148472"/>
                </a:lnTo>
                <a:lnTo>
                  <a:pt x="751271" y="147078"/>
                </a:lnTo>
                <a:lnTo>
                  <a:pt x="919391" y="147078"/>
                </a:lnTo>
                <a:lnTo>
                  <a:pt x="887469" y="0"/>
                </a:lnTo>
                <a:close/>
              </a:path>
              <a:path w="927100" h="935989">
                <a:moveTo>
                  <a:pt x="798349" y="822832"/>
                </a:moveTo>
                <a:lnTo>
                  <a:pt x="775379" y="824750"/>
                </a:lnTo>
                <a:lnTo>
                  <a:pt x="769211" y="824750"/>
                </a:lnTo>
                <a:lnTo>
                  <a:pt x="763605" y="825228"/>
                </a:lnTo>
                <a:lnTo>
                  <a:pt x="795348" y="825228"/>
                </a:lnTo>
                <a:lnTo>
                  <a:pt x="798349" y="822832"/>
                </a:lnTo>
                <a:close/>
              </a:path>
              <a:path w="927100" h="935989">
                <a:moveTo>
                  <a:pt x="919391" y="147078"/>
                </a:moveTo>
                <a:lnTo>
                  <a:pt x="763044" y="147078"/>
                </a:lnTo>
                <a:lnTo>
                  <a:pt x="774818" y="147543"/>
                </a:lnTo>
                <a:lnTo>
                  <a:pt x="786575" y="148472"/>
                </a:lnTo>
                <a:lnTo>
                  <a:pt x="843182" y="155707"/>
                </a:lnTo>
                <a:lnTo>
                  <a:pt x="885832" y="166193"/>
                </a:lnTo>
                <a:lnTo>
                  <a:pt x="926766" y="181061"/>
                </a:lnTo>
                <a:lnTo>
                  <a:pt x="919391" y="147078"/>
                </a:lnTo>
                <a:close/>
              </a:path>
            </a:pathLst>
          </a:custGeom>
          <a:solidFill>
            <a:srgbClr val="EE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94557" y="316484"/>
            <a:ext cx="1173480" cy="3112770"/>
          </a:xfrm>
          <a:custGeom>
            <a:avLst/>
            <a:gdLst/>
            <a:ahLst/>
            <a:cxnLst/>
            <a:rect l="l" t="t" r="r" b="b"/>
            <a:pathLst>
              <a:path w="1173479" h="3112770">
                <a:moveTo>
                  <a:pt x="0" y="3112516"/>
                </a:moveTo>
                <a:lnTo>
                  <a:pt x="1172971" y="3112516"/>
                </a:lnTo>
                <a:lnTo>
                  <a:pt x="1172971" y="0"/>
                </a:lnTo>
                <a:lnTo>
                  <a:pt x="0" y="0"/>
                </a:lnTo>
                <a:lnTo>
                  <a:pt x="0" y="3112516"/>
                </a:lnTo>
                <a:close/>
              </a:path>
            </a:pathLst>
          </a:custGeom>
          <a:solidFill>
            <a:srgbClr val="00CC9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67529" y="316484"/>
            <a:ext cx="586740" cy="3112770"/>
          </a:xfrm>
          <a:custGeom>
            <a:avLst/>
            <a:gdLst/>
            <a:ahLst/>
            <a:cxnLst/>
            <a:rect l="l" t="t" r="r" b="b"/>
            <a:pathLst>
              <a:path w="586739" h="3112770">
                <a:moveTo>
                  <a:pt x="0" y="3112516"/>
                </a:moveTo>
                <a:lnTo>
                  <a:pt x="586447" y="3112516"/>
                </a:lnTo>
                <a:lnTo>
                  <a:pt x="586447" y="0"/>
                </a:lnTo>
                <a:lnTo>
                  <a:pt x="0" y="0"/>
                </a:lnTo>
                <a:lnTo>
                  <a:pt x="0" y="311251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21343" y="468664"/>
            <a:ext cx="280035" cy="28086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25"/>
              </a:lnSpc>
            </a:pPr>
            <a:r>
              <a:rPr sz="2000" b="1" dirty="0">
                <a:solidFill>
                  <a:srgbClr val="FF6600"/>
                </a:solidFill>
                <a:latin typeface="Arial"/>
                <a:cs typeface="Arial"/>
              </a:rPr>
              <a:t>B</a:t>
            </a:r>
            <a:r>
              <a:rPr sz="2000" b="1" spc="5" dirty="0">
                <a:solidFill>
                  <a:srgbClr val="FF6600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FF660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6600"/>
                </a:solidFill>
                <a:latin typeface="Arial"/>
                <a:cs typeface="Arial"/>
              </a:rPr>
              <a:t>NESS</a:t>
            </a:r>
            <a:r>
              <a:rPr sz="2000" b="1" spc="-1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6600"/>
                </a:solidFill>
                <a:latin typeface="Arial"/>
                <a:cs typeface="Arial"/>
              </a:rPr>
              <a:t>RO</a:t>
            </a:r>
            <a:r>
              <a:rPr sz="2000" b="1" spc="5" dirty="0">
                <a:solidFill>
                  <a:srgbClr val="FF6600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FF660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6600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340" y="3772789"/>
            <a:ext cx="8111490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Basic </a:t>
            </a:r>
            <a:r>
              <a:rPr sz="2200" dirty="0">
                <a:latin typeface="Arial"/>
                <a:cs typeface="Arial"/>
              </a:rPr>
              <a:t>functions </a:t>
            </a:r>
            <a:r>
              <a:rPr sz="2200" spc="-5" dirty="0">
                <a:latin typeface="Arial"/>
                <a:cs typeface="Arial"/>
              </a:rPr>
              <a:t>consist of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host </a:t>
            </a:r>
            <a:r>
              <a:rPr sz="2200" dirty="0">
                <a:latin typeface="Arial"/>
                <a:cs typeface="Arial"/>
              </a:rPr>
              <a:t>of functionalities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such  as Partner determination, Account assignment,  </a:t>
            </a:r>
            <a:r>
              <a:rPr sz="2200" dirty="0">
                <a:latin typeface="Arial"/>
                <a:cs typeface="Arial"/>
              </a:rPr>
              <a:t>Incompletion </a:t>
            </a:r>
            <a:r>
              <a:rPr sz="2200" spc="-5" dirty="0">
                <a:latin typeface="Arial"/>
                <a:cs typeface="Arial"/>
              </a:rPr>
              <a:t>procedure etc. </a:t>
            </a:r>
            <a:r>
              <a:rPr sz="2200" dirty="0">
                <a:latin typeface="Arial"/>
                <a:cs typeface="Arial"/>
              </a:rPr>
              <a:t>which optimizes </a:t>
            </a:r>
            <a:r>
              <a:rPr sz="2200" spc="-5" dirty="0">
                <a:latin typeface="Arial"/>
                <a:cs typeface="Arial"/>
              </a:rPr>
              <a:t>the  processing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Sales &amp; </a:t>
            </a:r>
            <a:r>
              <a:rPr sz="2200" dirty="0">
                <a:latin typeface="Arial"/>
                <a:cs typeface="Arial"/>
              </a:rPr>
              <a:t>Distribution </a:t>
            </a:r>
            <a:r>
              <a:rPr sz="2200" spc="-5" dirty="0">
                <a:latin typeface="Arial"/>
                <a:cs typeface="Arial"/>
              </a:rPr>
              <a:t>transactions </a:t>
            </a:r>
            <a:r>
              <a:rPr sz="2200" dirty="0">
                <a:latin typeface="Arial"/>
                <a:cs typeface="Arial"/>
              </a:rPr>
              <a:t>and  </a:t>
            </a:r>
            <a:r>
              <a:rPr sz="2200" spc="-5" dirty="0">
                <a:latin typeface="Arial"/>
                <a:cs typeface="Arial"/>
              </a:rPr>
              <a:t>provides </a:t>
            </a:r>
            <a:r>
              <a:rPr sz="2200" dirty="0">
                <a:latin typeface="Arial"/>
                <a:cs typeface="Arial"/>
              </a:rPr>
              <a:t>information, </a:t>
            </a:r>
            <a:r>
              <a:rPr sz="2200" spc="-5" dirty="0">
                <a:latin typeface="Arial"/>
                <a:cs typeface="Arial"/>
              </a:rPr>
              <a:t>checks, validations, </a:t>
            </a:r>
            <a:r>
              <a:rPr sz="2200" dirty="0">
                <a:latin typeface="Arial"/>
                <a:cs typeface="Arial"/>
              </a:rPr>
              <a:t>verifications  </a:t>
            </a:r>
            <a:r>
              <a:rPr sz="2200" spc="-5" dirty="0">
                <a:latin typeface="Arial"/>
                <a:cs typeface="Arial"/>
              </a:rPr>
              <a:t>and control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the business at several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levels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76800" y="1676400"/>
            <a:ext cx="1066800" cy="990600"/>
          </a:xfrm>
          <a:custGeom>
            <a:avLst/>
            <a:gdLst/>
            <a:ahLst/>
            <a:cxnLst/>
            <a:rect l="l" t="t" r="r" b="b"/>
            <a:pathLst>
              <a:path w="1066800" h="990600">
                <a:moveTo>
                  <a:pt x="0" y="495300"/>
                </a:moveTo>
                <a:lnTo>
                  <a:pt x="2179" y="450215"/>
                </a:lnTo>
                <a:lnTo>
                  <a:pt x="8592" y="406266"/>
                </a:lnTo>
                <a:lnTo>
                  <a:pt x="19050" y="363625"/>
                </a:lnTo>
                <a:lnTo>
                  <a:pt x="33364" y="322469"/>
                </a:lnTo>
                <a:lnTo>
                  <a:pt x="51348" y="282971"/>
                </a:lnTo>
                <a:lnTo>
                  <a:pt x="72813" y="245307"/>
                </a:lnTo>
                <a:lnTo>
                  <a:pt x="97570" y="209652"/>
                </a:lnTo>
                <a:lnTo>
                  <a:pt x="125432" y="176179"/>
                </a:lnTo>
                <a:lnTo>
                  <a:pt x="156209" y="145065"/>
                </a:lnTo>
                <a:lnTo>
                  <a:pt x="189716" y="116484"/>
                </a:lnTo>
                <a:lnTo>
                  <a:pt x="225762" y="90611"/>
                </a:lnTo>
                <a:lnTo>
                  <a:pt x="264159" y="67620"/>
                </a:lnTo>
                <a:lnTo>
                  <a:pt x="304721" y="47687"/>
                </a:lnTo>
                <a:lnTo>
                  <a:pt x="347258" y="30985"/>
                </a:lnTo>
                <a:lnTo>
                  <a:pt x="391583" y="17691"/>
                </a:lnTo>
                <a:lnTo>
                  <a:pt x="437507" y="7979"/>
                </a:lnTo>
                <a:lnTo>
                  <a:pt x="484842" y="2024"/>
                </a:lnTo>
                <a:lnTo>
                  <a:pt x="533400" y="0"/>
                </a:lnTo>
                <a:lnTo>
                  <a:pt x="581957" y="2024"/>
                </a:lnTo>
                <a:lnTo>
                  <a:pt x="629292" y="7979"/>
                </a:lnTo>
                <a:lnTo>
                  <a:pt x="675216" y="17691"/>
                </a:lnTo>
                <a:lnTo>
                  <a:pt x="719541" y="30985"/>
                </a:lnTo>
                <a:lnTo>
                  <a:pt x="762078" y="47687"/>
                </a:lnTo>
                <a:lnTo>
                  <a:pt x="802639" y="67620"/>
                </a:lnTo>
                <a:lnTo>
                  <a:pt x="841037" y="90611"/>
                </a:lnTo>
                <a:lnTo>
                  <a:pt x="877083" y="116484"/>
                </a:lnTo>
                <a:lnTo>
                  <a:pt x="910589" y="145065"/>
                </a:lnTo>
                <a:lnTo>
                  <a:pt x="941367" y="176179"/>
                </a:lnTo>
                <a:lnTo>
                  <a:pt x="969229" y="209652"/>
                </a:lnTo>
                <a:lnTo>
                  <a:pt x="993986" y="245307"/>
                </a:lnTo>
                <a:lnTo>
                  <a:pt x="1015451" y="282971"/>
                </a:lnTo>
                <a:lnTo>
                  <a:pt x="1033435" y="322469"/>
                </a:lnTo>
                <a:lnTo>
                  <a:pt x="1047749" y="363625"/>
                </a:lnTo>
                <a:lnTo>
                  <a:pt x="1058207" y="406266"/>
                </a:lnTo>
                <a:lnTo>
                  <a:pt x="1064620" y="450215"/>
                </a:lnTo>
                <a:lnTo>
                  <a:pt x="1066800" y="495300"/>
                </a:lnTo>
                <a:lnTo>
                  <a:pt x="1064620" y="540384"/>
                </a:lnTo>
                <a:lnTo>
                  <a:pt x="1058207" y="584333"/>
                </a:lnTo>
                <a:lnTo>
                  <a:pt x="1047750" y="626974"/>
                </a:lnTo>
                <a:lnTo>
                  <a:pt x="1033435" y="668130"/>
                </a:lnTo>
                <a:lnTo>
                  <a:pt x="1015451" y="707628"/>
                </a:lnTo>
                <a:lnTo>
                  <a:pt x="993986" y="745292"/>
                </a:lnTo>
                <a:lnTo>
                  <a:pt x="969229" y="780947"/>
                </a:lnTo>
                <a:lnTo>
                  <a:pt x="941367" y="814420"/>
                </a:lnTo>
                <a:lnTo>
                  <a:pt x="910590" y="845534"/>
                </a:lnTo>
                <a:lnTo>
                  <a:pt x="877083" y="874115"/>
                </a:lnTo>
                <a:lnTo>
                  <a:pt x="841037" y="899988"/>
                </a:lnTo>
                <a:lnTo>
                  <a:pt x="802640" y="922979"/>
                </a:lnTo>
                <a:lnTo>
                  <a:pt x="762078" y="942912"/>
                </a:lnTo>
                <a:lnTo>
                  <a:pt x="719541" y="959614"/>
                </a:lnTo>
                <a:lnTo>
                  <a:pt x="675216" y="972908"/>
                </a:lnTo>
                <a:lnTo>
                  <a:pt x="629292" y="982620"/>
                </a:lnTo>
                <a:lnTo>
                  <a:pt x="581957" y="988575"/>
                </a:lnTo>
                <a:lnTo>
                  <a:pt x="533400" y="990600"/>
                </a:lnTo>
                <a:lnTo>
                  <a:pt x="484842" y="988575"/>
                </a:lnTo>
                <a:lnTo>
                  <a:pt x="437507" y="982620"/>
                </a:lnTo>
                <a:lnTo>
                  <a:pt x="391583" y="972908"/>
                </a:lnTo>
                <a:lnTo>
                  <a:pt x="347258" y="959614"/>
                </a:lnTo>
                <a:lnTo>
                  <a:pt x="304721" y="942912"/>
                </a:lnTo>
                <a:lnTo>
                  <a:pt x="264160" y="922979"/>
                </a:lnTo>
                <a:lnTo>
                  <a:pt x="225762" y="899988"/>
                </a:lnTo>
                <a:lnTo>
                  <a:pt x="189716" y="874115"/>
                </a:lnTo>
                <a:lnTo>
                  <a:pt x="156210" y="845534"/>
                </a:lnTo>
                <a:lnTo>
                  <a:pt x="125432" y="814420"/>
                </a:lnTo>
                <a:lnTo>
                  <a:pt x="97570" y="780947"/>
                </a:lnTo>
                <a:lnTo>
                  <a:pt x="72813" y="745292"/>
                </a:lnTo>
                <a:lnTo>
                  <a:pt x="51348" y="707628"/>
                </a:lnTo>
                <a:lnTo>
                  <a:pt x="33364" y="668130"/>
                </a:lnTo>
                <a:lnTo>
                  <a:pt x="19050" y="626974"/>
                </a:lnTo>
                <a:lnTo>
                  <a:pt x="8592" y="584333"/>
                </a:lnTo>
                <a:lnTo>
                  <a:pt x="2179" y="540384"/>
                </a:lnTo>
                <a:lnTo>
                  <a:pt x="0" y="495300"/>
                </a:lnTo>
                <a:close/>
              </a:path>
            </a:pathLst>
          </a:custGeom>
          <a:ln w="127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56175" y="2022602"/>
            <a:ext cx="9626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BASIC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FUNC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143000"/>
            <a:ext cx="8686800" cy="3048000"/>
          </a:xfrm>
          <a:custGeom>
            <a:avLst/>
            <a:gdLst/>
            <a:ahLst/>
            <a:cxnLst/>
            <a:rect l="l" t="t" r="r" b="b"/>
            <a:pathLst>
              <a:path w="8686800" h="3048000">
                <a:moveTo>
                  <a:pt x="0" y="3048000"/>
                </a:moveTo>
                <a:lnTo>
                  <a:pt x="8686800" y="3048000"/>
                </a:lnTo>
                <a:lnTo>
                  <a:pt x="86868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solidFill>
            <a:srgbClr val="DDDDDD">
              <a:alpha val="3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143000"/>
            <a:ext cx="8686800" cy="3048000"/>
          </a:xfrm>
          <a:custGeom>
            <a:avLst/>
            <a:gdLst/>
            <a:ahLst/>
            <a:cxnLst/>
            <a:rect l="l" t="t" r="r" b="b"/>
            <a:pathLst>
              <a:path w="8686800" h="3048000">
                <a:moveTo>
                  <a:pt x="0" y="3048000"/>
                </a:moveTo>
                <a:lnTo>
                  <a:pt x="8686800" y="3048000"/>
                </a:lnTo>
                <a:lnTo>
                  <a:pt x="86868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7000" y="1143000"/>
            <a:ext cx="40386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0" y="1143000"/>
            <a:ext cx="4038600" cy="3048000"/>
          </a:xfrm>
          <a:custGeom>
            <a:avLst/>
            <a:gdLst/>
            <a:ahLst/>
            <a:cxnLst/>
            <a:rect l="l" t="t" r="r" b="b"/>
            <a:pathLst>
              <a:path w="4038600" h="3048000">
                <a:moveTo>
                  <a:pt x="0" y="1524000"/>
                </a:moveTo>
                <a:lnTo>
                  <a:pt x="725" y="1482739"/>
                </a:lnTo>
                <a:lnTo>
                  <a:pt x="2891" y="1441748"/>
                </a:lnTo>
                <a:lnTo>
                  <a:pt x="6477" y="1401043"/>
                </a:lnTo>
                <a:lnTo>
                  <a:pt x="11467" y="1360635"/>
                </a:lnTo>
                <a:lnTo>
                  <a:pt x="17841" y="1320540"/>
                </a:lnTo>
                <a:lnTo>
                  <a:pt x="25581" y="1280770"/>
                </a:lnTo>
                <a:lnTo>
                  <a:pt x="34670" y="1241340"/>
                </a:lnTo>
                <a:lnTo>
                  <a:pt x="45088" y="1202264"/>
                </a:lnTo>
                <a:lnTo>
                  <a:pt x="56817" y="1163556"/>
                </a:lnTo>
                <a:lnTo>
                  <a:pt x="69839" y="1125228"/>
                </a:lnTo>
                <a:lnTo>
                  <a:pt x="84136" y="1087296"/>
                </a:lnTo>
                <a:lnTo>
                  <a:pt x="99689" y="1049772"/>
                </a:lnTo>
                <a:lnTo>
                  <a:pt x="116480" y="1012672"/>
                </a:lnTo>
                <a:lnTo>
                  <a:pt x="134491" y="976007"/>
                </a:lnTo>
                <a:lnTo>
                  <a:pt x="153703" y="939794"/>
                </a:lnTo>
                <a:lnTo>
                  <a:pt x="174099" y="904044"/>
                </a:lnTo>
                <a:lnTo>
                  <a:pt x="195659" y="868773"/>
                </a:lnTo>
                <a:lnTo>
                  <a:pt x="218365" y="833993"/>
                </a:lnTo>
                <a:lnTo>
                  <a:pt x="242200" y="799719"/>
                </a:lnTo>
                <a:lnTo>
                  <a:pt x="267144" y="765965"/>
                </a:lnTo>
                <a:lnTo>
                  <a:pt x="293180" y="732744"/>
                </a:lnTo>
                <a:lnTo>
                  <a:pt x="320289" y="700070"/>
                </a:lnTo>
                <a:lnTo>
                  <a:pt x="348453" y="667957"/>
                </a:lnTo>
                <a:lnTo>
                  <a:pt x="377653" y="636419"/>
                </a:lnTo>
                <a:lnTo>
                  <a:pt x="407871" y="605470"/>
                </a:lnTo>
                <a:lnTo>
                  <a:pt x="439090" y="575123"/>
                </a:lnTo>
                <a:lnTo>
                  <a:pt x="471290" y="545392"/>
                </a:lnTo>
                <a:lnTo>
                  <a:pt x="504453" y="516292"/>
                </a:lnTo>
                <a:lnTo>
                  <a:pt x="538561" y="487835"/>
                </a:lnTo>
                <a:lnTo>
                  <a:pt x="573595" y="460037"/>
                </a:lnTo>
                <a:lnTo>
                  <a:pt x="609538" y="432910"/>
                </a:lnTo>
                <a:lnTo>
                  <a:pt x="646371" y="406469"/>
                </a:lnTo>
                <a:lnTo>
                  <a:pt x="684075" y="380726"/>
                </a:lnTo>
                <a:lnTo>
                  <a:pt x="722633" y="355697"/>
                </a:lnTo>
                <a:lnTo>
                  <a:pt x="762026" y="331395"/>
                </a:lnTo>
                <a:lnTo>
                  <a:pt x="802235" y="307834"/>
                </a:lnTo>
                <a:lnTo>
                  <a:pt x="843243" y="285027"/>
                </a:lnTo>
                <a:lnTo>
                  <a:pt x="885031" y="262989"/>
                </a:lnTo>
                <a:lnTo>
                  <a:pt x="927580" y="241733"/>
                </a:lnTo>
                <a:lnTo>
                  <a:pt x="970873" y="221273"/>
                </a:lnTo>
                <a:lnTo>
                  <a:pt x="1014891" y="201623"/>
                </a:lnTo>
                <a:lnTo>
                  <a:pt x="1059615" y="182796"/>
                </a:lnTo>
                <a:lnTo>
                  <a:pt x="1105028" y="164808"/>
                </a:lnTo>
                <a:lnTo>
                  <a:pt x="1151111" y="147670"/>
                </a:lnTo>
                <a:lnTo>
                  <a:pt x="1197846" y="131398"/>
                </a:lnTo>
                <a:lnTo>
                  <a:pt x="1245215" y="116005"/>
                </a:lnTo>
                <a:lnTo>
                  <a:pt x="1293198" y="101505"/>
                </a:lnTo>
                <a:lnTo>
                  <a:pt x="1341779" y="87912"/>
                </a:lnTo>
                <a:lnTo>
                  <a:pt x="1390938" y="75239"/>
                </a:lnTo>
                <a:lnTo>
                  <a:pt x="1440657" y="63500"/>
                </a:lnTo>
                <a:lnTo>
                  <a:pt x="1490918" y="52710"/>
                </a:lnTo>
                <a:lnTo>
                  <a:pt x="1541702" y="42882"/>
                </a:lnTo>
                <a:lnTo>
                  <a:pt x="1592992" y="34029"/>
                </a:lnTo>
                <a:lnTo>
                  <a:pt x="1644769" y="26166"/>
                </a:lnTo>
                <a:lnTo>
                  <a:pt x="1697014" y="19307"/>
                </a:lnTo>
                <a:lnTo>
                  <a:pt x="1749709" y="13465"/>
                </a:lnTo>
                <a:lnTo>
                  <a:pt x="1802837" y="8654"/>
                </a:lnTo>
                <a:lnTo>
                  <a:pt x="1856378" y="4889"/>
                </a:lnTo>
                <a:lnTo>
                  <a:pt x="1910314" y="2182"/>
                </a:lnTo>
                <a:lnTo>
                  <a:pt x="1964627" y="547"/>
                </a:lnTo>
                <a:lnTo>
                  <a:pt x="2019300" y="0"/>
                </a:lnTo>
                <a:lnTo>
                  <a:pt x="2073972" y="547"/>
                </a:lnTo>
                <a:lnTo>
                  <a:pt x="2128285" y="2182"/>
                </a:lnTo>
                <a:lnTo>
                  <a:pt x="2182221" y="4889"/>
                </a:lnTo>
                <a:lnTo>
                  <a:pt x="2235762" y="8654"/>
                </a:lnTo>
                <a:lnTo>
                  <a:pt x="2288890" y="13465"/>
                </a:lnTo>
                <a:lnTo>
                  <a:pt x="2341585" y="19307"/>
                </a:lnTo>
                <a:lnTo>
                  <a:pt x="2393830" y="26166"/>
                </a:lnTo>
                <a:lnTo>
                  <a:pt x="2445607" y="34029"/>
                </a:lnTo>
                <a:lnTo>
                  <a:pt x="2496897" y="42882"/>
                </a:lnTo>
                <a:lnTo>
                  <a:pt x="2547681" y="52710"/>
                </a:lnTo>
                <a:lnTo>
                  <a:pt x="2597942" y="63500"/>
                </a:lnTo>
                <a:lnTo>
                  <a:pt x="2647661" y="75239"/>
                </a:lnTo>
                <a:lnTo>
                  <a:pt x="2696820" y="87912"/>
                </a:lnTo>
                <a:lnTo>
                  <a:pt x="2745401" y="101505"/>
                </a:lnTo>
                <a:lnTo>
                  <a:pt x="2793384" y="116005"/>
                </a:lnTo>
                <a:lnTo>
                  <a:pt x="2840753" y="131398"/>
                </a:lnTo>
                <a:lnTo>
                  <a:pt x="2887488" y="147670"/>
                </a:lnTo>
                <a:lnTo>
                  <a:pt x="2933571" y="164808"/>
                </a:lnTo>
                <a:lnTo>
                  <a:pt x="2978984" y="182796"/>
                </a:lnTo>
                <a:lnTo>
                  <a:pt x="3023708" y="201623"/>
                </a:lnTo>
                <a:lnTo>
                  <a:pt x="3067726" y="221273"/>
                </a:lnTo>
                <a:lnTo>
                  <a:pt x="3111019" y="241733"/>
                </a:lnTo>
                <a:lnTo>
                  <a:pt x="3153568" y="262989"/>
                </a:lnTo>
                <a:lnTo>
                  <a:pt x="3195356" y="285027"/>
                </a:lnTo>
                <a:lnTo>
                  <a:pt x="3236364" y="307834"/>
                </a:lnTo>
                <a:lnTo>
                  <a:pt x="3276573" y="331395"/>
                </a:lnTo>
                <a:lnTo>
                  <a:pt x="3315966" y="355697"/>
                </a:lnTo>
                <a:lnTo>
                  <a:pt x="3354524" y="380726"/>
                </a:lnTo>
                <a:lnTo>
                  <a:pt x="3392228" y="406469"/>
                </a:lnTo>
                <a:lnTo>
                  <a:pt x="3429061" y="432910"/>
                </a:lnTo>
                <a:lnTo>
                  <a:pt x="3465004" y="460037"/>
                </a:lnTo>
                <a:lnTo>
                  <a:pt x="3500038" y="487835"/>
                </a:lnTo>
                <a:lnTo>
                  <a:pt x="3534146" y="516292"/>
                </a:lnTo>
                <a:lnTo>
                  <a:pt x="3567309" y="545392"/>
                </a:lnTo>
                <a:lnTo>
                  <a:pt x="3599509" y="575123"/>
                </a:lnTo>
                <a:lnTo>
                  <a:pt x="3630728" y="605470"/>
                </a:lnTo>
                <a:lnTo>
                  <a:pt x="3660946" y="636419"/>
                </a:lnTo>
                <a:lnTo>
                  <a:pt x="3690146" y="667957"/>
                </a:lnTo>
                <a:lnTo>
                  <a:pt x="3718310" y="700070"/>
                </a:lnTo>
                <a:lnTo>
                  <a:pt x="3745419" y="732744"/>
                </a:lnTo>
                <a:lnTo>
                  <a:pt x="3771455" y="765965"/>
                </a:lnTo>
                <a:lnTo>
                  <a:pt x="3796399" y="799719"/>
                </a:lnTo>
                <a:lnTo>
                  <a:pt x="3820234" y="833993"/>
                </a:lnTo>
                <a:lnTo>
                  <a:pt x="3842940" y="868773"/>
                </a:lnTo>
                <a:lnTo>
                  <a:pt x="3864500" y="904044"/>
                </a:lnTo>
                <a:lnTo>
                  <a:pt x="3884896" y="939794"/>
                </a:lnTo>
                <a:lnTo>
                  <a:pt x="3904108" y="976007"/>
                </a:lnTo>
                <a:lnTo>
                  <a:pt x="3922119" y="1012672"/>
                </a:lnTo>
                <a:lnTo>
                  <a:pt x="3938910" y="1049772"/>
                </a:lnTo>
                <a:lnTo>
                  <a:pt x="3954463" y="1087296"/>
                </a:lnTo>
                <a:lnTo>
                  <a:pt x="3968760" y="1125228"/>
                </a:lnTo>
                <a:lnTo>
                  <a:pt x="3981782" y="1163556"/>
                </a:lnTo>
                <a:lnTo>
                  <a:pt x="3993511" y="1202264"/>
                </a:lnTo>
                <a:lnTo>
                  <a:pt x="4003929" y="1241340"/>
                </a:lnTo>
                <a:lnTo>
                  <a:pt x="4013018" y="1280770"/>
                </a:lnTo>
                <a:lnTo>
                  <a:pt x="4020758" y="1320540"/>
                </a:lnTo>
                <a:lnTo>
                  <a:pt x="4027132" y="1360635"/>
                </a:lnTo>
                <a:lnTo>
                  <a:pt x="4032122" y="1401043"/>
                </a:lnTo>
                <a:lnTo>
                  <a:pt x="4035708" y="1441748"/>
                </a:lnTo>
                <a:lnTo>
                  <a:pt x="4037874" y="1482739"/>
                </a:lnTo>
                <a:lnTo>
                  <a:pt x="4038600" y="1524000"/>
                </a:lnTo>
                <a:lnTo>
                  <a:pt x="4037874" y="1565260"/>
                </a:lnTo>
                <a:lnTo>
                  <a:pt x="4035708" y="1606251"/>
                </a:lnTo>
                <a:lnTo>
                  <a:pt x="4032122" y="1646956"/>
                </a:lnTo>
                <a:lnTo>
                  <a:pt x="4027132" y="1687364"/>
                </a:lnTo>
                <a:lnTo>
                  <a:pt x="4020758" y="1727459"/>
                </a:lnTo>
                <a:lnTo>
                  <a:pt x="4013018" y="1767229"/>
                </a:lnTo>
                <a:lnTo>
                  <a:pt x="4003929" y="1806659"/>
                </a:lnTo>
                <a:lnTo>
                  <a:pt x="3993511" y="1845735"/>
                </a:lnTo>
                <a:lnTo>
                  <a:pt x="3981782" y="1884443"/>
                </a:lnTo>
                <a:lnTo>
                  <a:pt x="3968760" y="1922771"/>
                </a:lnTo>
                <a:lnTo>
                  <a:pt x="3954463" y="1960703"/>
                </a:lnTo>
                <a:lnTo>
                  <a:pt x="3938910" y="1998227"/>
                </a:lnTo>
                <a:lnTo>
                  <a:pt x="3922119" y="2035327"/>
                </a:lnTo>
                <a:lnTo>
                  <a:pt x="3904108" y="2071992"/>
                </a:lnTo>
                <a:lnTo>
                  <a:pt x="3884896" y="2108205"/>
                </a:lnTo>
                <a:lnTo>
                  <a:pt x="3864500" y="2143955"/>
                </a:lnTo>
                <a:lnTo>
                  <a:pt x="3842940" y="2179226"/>
                </a:lnTo>
                <a:lnTo>
                  <a:pt x="3820234" y="2214006"/>
                </a:lnTo>
                <a:lnTo>
                  <a:pt x="3796399" y="2248280"/>
                </a:lnTo>
                <a:lnTo>
                  <a:pt x="3771455" y="2282034"/>
                </a:lnTo>
                <a:lnTo>
                  <a:pt x="3745419" y="2315255"/>
                </a:lnTo>
                <a:lnTo>
                  <a:pt x="3718310" y="2347929"/>
                </a:lnTo>
                <a:lnTo>
                  <a:pt x="3690146" y="2380042"/>
                </a:lnTo>
                <a:lnTo>
                  <a:pt x="3660946" y="2411580"/>
                </a:lnTo>
                <a:lnTo>
                  <a:pt x="3630728" y="2442529"/>
                </a:lnTo>
                <a:lnTo>
                  <a:pt x="3599509" y="2472876"/>
                </a:lnTo>
                <a:lnTo>
                  <a:pt x="3567309" y="2502607"/>
                </a:lnTo>
                <a:lnTo>
                  <a:pt x="3534146" y="2531707"/>
                </a:lnTo>
                <a:lnTo>
                  <a:pt x="3500038" y="2560164"/>
                </a:lnTo>
                <a:lnTo>
                  <a:pt x="3465004" y="2587962"/>
                </a:lnTo>
                <a:lnTo>
                  <a:pt x="3429061" y="2615089"/>
                </a:lnTo>
                <a:lnTo>
                  <a:pt x="3392228" y="2641530"/>
                </a:lnTo>
                <a:lnTo>
                  <a:pt x="3354524" y="2667273"/>
                </a:lnTo>
                <a:lnTo>
                  <a:pt x="3315966" y="2692302"/>
                </a:lnTo>
                <a:lnTo>
                  <a:pt x="3276573" y="2716604"/>
                </a:lnTo>
                <a:lnTo>
                  <a:pt x="3236364" y="2740165"/>
                </a:lnTo>
                <a:lnTo>
                  <a:pt x="3195356" y="2762972"/>
                </a:lnTo>
                <a:lnTo>
                  <a:pt x="3153568" y="2785010"/>
                </a:lnTo>
                <a:lnTo>
                  <a:pt x="3111019" y="2806266"/>
                </a:lnTo>
                <a:lnTo>
                  <a:pt x="3067726" y="2826726"/>
                </a:lnTo>
                <a:lnTo>
                  <a:pt x="3023708" y="2846376"/>
                </a:lnTo>
                <a:lnTo>
                  <a:pt x="2978984" y="2865203"/>
                </a:lnTo>
                <a:lnTo>
                  <a:pt x="2933571" y="2883191"/>
                </a:lnTo>
                <a:lnTo>
                  <a:pt x="2887488" y="2900329"/>
                </a:lnTo>
                <a:lnTo>
                  <a:pt x="2840753" y="2916601"/>
                </a:lnTo>
                <a:lnTo>
                  <a:pt x="2793384" y="2931994"/>
                </a:lnTo>
                <a:lnTo>
                  <a:pt x="2745401" y="2946494"/>
                </a:lnTo>
                <a:lnTo>
                  <a:pt x="2696820" y="2960087"/>
                </a:lnTo>
                <a:lnTo>
                  <a:pt x="2647661" y="2972760"/>
                </a:lnTo>
                <a:lnTo>
                  <a:pt x="2597942" y="2984499"/>
                </a:lnTo>
                <a:lnTo>
                  <a:pt x="2547681" y="2995289"/>
                </a:lnTo>
                <a:lnTo>
                  <a:pt x="2496897" y="3005117"/>
                </a:lnTo>
                <a:lnTo>
                  <a:pt x="2445607" y="3013970"/>
                </a:lnTo>
                <a:lnTo>
                  <a:pt x="2393830" y="3021833"/>
                </a:lnTo>
                <a:lnTo>
                  <a:pt x="2341585" y="3028692"/>
                </a:lnTo>
                <a:lnTo>
                  <a:pt x="2288890" y="3034534"/>
                </a:lnTo>
                <a:lnTo>
                  <a:pt x="2235762" y="3039345"/>
                </a:lnTo>
                <a:lnTo>
                  <a:pt x="2182221" y="3043110"/>
                </a:lnTo>
                <a:lnTo>
                  <a:pt x="2128285" y="3045817"/>
                </a:lnTo>
                <a:lnTo>
                  <a:pt x="2073972" y="3047452"/>
                </a:lnTo>
                <a:lnTo>
                  <a:pt x="2019300" y="3048000"/>
                </a:lnTo>
                <a:lnTo>
                  <a:pt x="1964627" y="3047452"/>
                </a:lnTo>
                <a:lnTo>
                  <a:pt x="1910314" y="3045817"/>
                </a:lnTo>
                <a:lnTo>
                  <a:pt x="1856378" y="3043110"/>
                </a:lnTo>
                <a:lnTo>
                  <a:pt x="1802837" y="3039345"/>
                </a:lnTo>
                <a:lnTo>
                  <a:pt x="1749709" y="3034534"/>
                </a:lnTo>
                <a:lnTo>
                  <a:pt x="1697014" y="3028692"/>
                </a:lnTo>
                <a:lnTo>
                  <a:pt x="1644769" y="3021833"/>
                </a:lnTo>
                <a:lnTo>
                  <a:pt x="1592992" y="3013970"/>
                </a:lnTo>
                <a:lnTo>
                  <a:pt x="1541702" y="3005117"/>
                </a:lnTo>
                <a:lnTo>
                  <a:pt x="1490918" y="2995289"/>
                </a:lnTo>
                <a:lnTo>
                  <a:pt x="1440657" y="2984499"/>
                </a:lnTo>
                <a:lnTo>
                  <a:pt x="1390938" y="2972760"/>
                </a:lnTo>
                <a:lnTo>
                  <a:pt x="1341779" y="2960087"/>
                </a:lnTo>
                <a:lnTo>
                  <a:pt x="1293198" y="2946494"/>
                </a:lnTo>
                <a:lnTo>
                  <a:pt x="1245215" y="2931994"/>
                </a:lnTo>
                <a:lnTo>
                  <a:pt x="1197846" y="2916601"/>
                </a:lnTo>
                <a:lnTo>
                  <a:pt x="1151111" y="2900329"/>
                </a:lnTo>
                <a:lnTo>
                  <a:pt x="1105028" y="2883191"/>
                </a:lnTo>
                <a:lnTo>
                  <a:pt x="1059615" y="2865203"/>
                </a:lnTo>
                <a:lnTo>
                  <a:pt x="1014891" y="2846376"/>
                </a:lnTo>
                <a:lnTo>
                  <a:pt x="970873" y="2826726"/>
                </a:lnTo>
                <a:lnTo>
                  <a:pt x="927580" y="2806266"/>
                </a:lnTo>
                <a:lnTo>
                  <a:pt x="885031" y="2785010"/>
                </a:lnTo>
                <a:lnTo>
                  <a:pt x="843243" y="2762972"/>
                </a:lnTo>
                <a:lnTo>
                  <a:pt x="802235" y="2740165"/>
                </a:lnTo>
                <a:lnTo>
                  <a:pt x="762026" y="2716604"/>
                </a:lnTo>
                <a:lnTo>
                  <a:pt x="722633" y="2692302"/>
                </a:lnTo>
                <a:lnTo>
                  <a:pt x="684075" y="2667273"/>
                </a:lnTo>
                <a:lnTo>
                  <a:pt x="646371" y="2641530"/>
                </a:lnTo>
                <a:lnTo>
                  <a:pt x="609538" y="2615089"/>
                </a:lnTo>
                <a:lnTo>
                  <a:pt x="573595" y="2587962"/>
                </a:lnTo>
                <a:lnTo>
                  <a:pt x="538561" y="2560164"/>
                </a:lnTo>
                <a:lnTo>
                  <a:pt x="504453" y="2531707"/>
                </a:lnTo>
                <a:lnTo>
                  <a:pt x="471290" y="2502607"/>
                </a:lnTo>
                <a:lnTo>
                  <a:pt x="439090" y="2472876"/>
                </a:lnTo>
                <a:lnTo>
                  <a:pt x="407871" y="2442529"/>
                </a:lnTo>
                <a:lnTo>
                  <a:pt x="377653" y="2411580"/>
                </a:lnTo>
                <a:lnTo>
                  <a:pt x="348453" y="2380042"/>
                </a:lnTo>
                <a:lnTo>
                  <a:pt x="320289" y="2347929"/>
                </a:lnTo>
                <a:lnTo>
                  <a:pt x="293180" y="2315255"/>
                </a:lnTo>
                <a:lnTo>
                  <a:pt x="267144" y="2282034"/>
                </a:lnTo>
                <a:lnTo>
                  <a:pt x="242200" y="2248280"/>
                </a:lnTo>
                <a:lnTo>
                  <a:pt x="218365" y="2214006"/>
                </a:lnTo>
                <a:lnTo>
                  <a:pt x="195659" y="2179226"/>
                </a:lnTo>
                <a:lnTo>
                  <a:pt x="174099" y="2143955"/>
                </a:lnTo>
                <a:lnTo>
                  <a:pt x="153703" y="2108205"/>
                </a:lnTo>
                <a:lnTo>
                  <a:pt x="134491" y="2071992"/>
                </a:lnTo>
                <a:lnTo>
                  <a:pt x="116480" y="2035327"/>
                </a:lnTo>
                <a:lnTo>
                  <a:pt x="99689" y="1998227"/>
                </a:lnTo>
                <a:lnTo>
                  <a:pt x="84136" y="1960703"/>
                </a:lnTo>
                <a:lnTo>
                  <a:pt x="69839" y="1922771"/>
                </a:lnTo>
                <a:lnTo>
                  <a:pt x="56817" y="1884443"/>
                </a:lnTo>
                <a:lnTo>
                  <a:pt x="45088" y="1845735"/>
                </a:lnTo>
                <a:lnTo>
                  <a:pt x="34670" y="1806659"/>
                </a:lnTo>
                <a:lnTo>
                  <a:pt x="25581" y="1767229"/>
                </a:lnTo>
                <a:lnTo>
                  <a:pt x="17841" y="1727459"/>
                </a:lnTo>
                <a:lnTo>
                  <a:pt x="11467" y="1687364"/>
                </a:lnTo>
                <a:lnTo>
                  <a:pt x="6477" y="1646956"/>
                </a:lnTo>
                <a:lnTo>
                  <a:pt x="2891" y="1606251"/>
                </a:lnTo>
                <a:lnTo>
                  <a:pt x="725" y="1565260"/>
                </a:lnTo>
                <a:lnTo>
                  <a:pt x="0" y="1524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31582"/>
          </a:xfrm>
          <a:prstGeom prst="rect">
            <a:avLst/>
          </a:prstGeom>
        </p:spPr>
        <p:txBody>
          <a:bodyPr vert="horz" wrap="square" lIns="0" tIns="1377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Bonus</a:t>
            </a:r>
            <a:r>
              <a:rPr sz="3200" spc="-85" dirty="0"/>
              <a:t> </a:t>
            </a:r>
            <a:r>
              <a:rPr sz="3200" dirty="0"/>
              <a:t>Buy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0540" y="4332648"/>
            <a:ext cx="7680096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6995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Bonus </a:t>
            </a:r>
            <a:r>
              <a:rPr sz="2200" spc="-5" dirty="0">
                <a:latin typeface="Arial"/>
                <a:cs typeface="Arial"/>
              </a:rPr>
              <a:t>buys are deals, </a:t>
            </a:r>
            <a:r>
              <a:rPr sz="2200" spc="5" dirty="0">
                <a:latin typeface="Arial"/>
                <a:cs typeface="Arial"/>
              </a:rPr>
              <a:t>which </a:t>
            </a:r>
            <a:r>
              <a:rPr sz="2200" spc="-5" dirty="0">
                <a:latin typeface="Arial"/>
                <a:cs typeface="Arial"/>
              </a:rPr>
              <a:t>grant special prices,  </a:t>
            </a:r>
            <a:r>
              <a:rPr sz="2200" dirty="0">
                <a:latin typeface="Arial"/>
                <a:cs typeface="Arial"/>
              </a:rPr>
              <a:t>discounts </a:t>
            </a:r>
            <a:r>
              <a:rPr sz="2200" spc="-5" dirty="0">
                <a:latin typeface="Arial"/>
                <a:cs typeface="Arial"/>
              </a:rPr>
              <a:t>or free articles, </a:t>
            </a:r>
            <a:r>
              <a:rPr sz="2200" dirty="0">
                <a:latin typeface="Arial"/>
                <a:cs typeface="Arial"/>
              </a:rPr>
              <a:t>if </a:t>
            </a:r>
            <a:r>
              <a:rPr sz="2200" spc="-5" dirty="0">
                <a:latin typeface="Arial"/>
                <a:cs typeface="Arial"/>
              </a:rPr>
              <a:t>certain prerequisites  and general </a:t>
            </a:r>
            <a:r>
              <a:rPr sz="2200" dirty="0">
                <a:latin typeface="Arial"/>
                <a:cs typeface="Arial"/>
              </a:rPr>
              <a:t>conditions </a:t>
            </a:r>
            <a:r>
              <a:rPr sz="2200" spc="-5" dirty="0">
                <a:latin typeface="Arial"/>
                <a:cs typeface="Arial"/>
              </a:rPr>
              <a:t>are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fulfilled</a:t>
            </a:r>
            <a:endParaRPr sz="2200" dirty="0">
              <a:latin typeface="Arial"/>
              <a:cs typeface="Arial"/>
            </a:endParaRPr>
          </a:p>
          <a:p>
            <a:pPr marL="355600" marR="35814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In the Bonus </a:t>
            </a:r>
            <a:r>
              <a:rPr sz="2200" spc="-40" dirty="0">
                <a:latin typeface="Arial"/>
                <a:cs typeface="Arial"/>
              </a:rPr>
              <a:t>Buy, </a:t>
            </a:r>
            <a:r>
              <a:rPr sz="2200" dirty="0">
                <a:latin typeface="Arial"/>
                <a:cs typeface="Arial"/>
              </a:rPr>
              <a:t>Coupons </a:t>
            </a:r>
            <a:r>
              <a:rPr sz="2200" spc="-5" dirty="0">
                <a:latin typeface="Arial"/>
                <a:cs typeface="Arial"/>
              </a:rPr>
              <a:t>can be assigned as  </a:t>
            </a:r>
            <a:r>
              <a:rPr sz="2200" spc="-5" dirty="0" smtClean="0">
                <a:latin typeface="Arial"/>
                <a:cs typeface="Arial"/>
              </a:rPr>
              <a:t>prerequisite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Coupons in </a:t>
            </a:r>
            <a:r>
              <a:rPr sz="2200" spc="-20" dirty="0">
                <a:latin typeface="Arial"/>
                <a:cs typeface="Arial"/>
              </a:rPr>
              <a:t>SAP </a:t>
            </a:r>
            <a:r>
              <a:rPr sz="2200" spc="-5" dirty="0">
                <a:latin typeface="Arial"/>
                <a:cs typeface="Arial"/>
              </a:rPr>
              <a:t>R/3 Retail are treated </a:t>
            </a:r>
            <a:r>
              <a:rPr sz="2200" dirty="0">
                <a:latin typeface="Arial"/>
                <a:cs typeface="Arial"/>
              </a:rPr>
              <a:t>like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articles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0166" y="1947545"/>
            <a:ext cx="7059167" cy="2185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0" y="1600200"/>
            <a:ext cx="1614551" cy="2057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44775" y="1066800"/>
            <a:ext cx="1524000" cy="1219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9189" y="1850182"/>
            <a:ext cx="753745" cy="561975"/>
          </a:xfrm>
          <a:custGeom>
            <a:avLst/>
            <a:gdLst/>
            <a:ahLst/>
            <a:cxnLst/>
            <a:rect l="l" t="t" r="r" b="b"/>
            <a:pathLst>
              <a:path w="753744" h="561975">
                <a:moveTo>
                  <a:pt x="690421" y="0"/>
                </a:moveTo>
                <a:lnTo>
                  <a:pt x="52107" y="0"/>
                </a:lnTo>
                <a:lnTo>
                  <a:pt x="52107" y="33083"/>
                </a:lnTo>
                <a:lnTo>
                  <a:pt x="0" y="33083"/>
                </a:lnTo>
                <a:lnTo>
                  <a:pt x="0" y="561375"/>
                </a:lnTo>
                <a:lnTo>
                  <a:pt x="690421" y="561375"/>
                </a:lnTo>
                <a:lnTo>
                  <a:pt x="717612" y="494006"/>
                </a:lnTo>
                <a:lnTo>
                  <a:pt x="736563" y="424281"/>
                </a:lnTo>
                <a:lnTo>
                  <a:pt x="749582" y="353370"/>
                </a:lnTo>
                <a:lnTo>
                  <a:pt x="753208" y="281272"/>
                </a:lnTo>
                <a:lnTo>
                  <a:pt x="751889" y="244647"/>
                </a:lnTo>
                <a:lnTo>
                  <a:pt x="743650" y="172549"/>
                </a:lnTo>
                <a:lnTo>
                  <a:pt x="728324" y="101638"/>
                </a:lnTo>
                <a:lnTo>
                  <a:pt x="704593" y="33083"/>
                </a:lnTo>
                <a:lnTo>
                  <a:pt x="690421" y="0"/>
                </a:lnTo>
                <a:close/>
              </a:path>
            </a:pathLst>
          </a:custGeom>
          <a:solidFill>
            <a:srgbClr val="DD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614" y="2311111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025" y="0"/>
                </a:lnTo>
              </a:path>
            </a:pathLst>
          </a:custGeom>
          <a:ln w="567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5627" y="2166911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0"/>
                </a:lnTo>
              </a:path>
            </a:pathLst>
          </a:custGeom>
          <a:ln w="580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5627" y="2052274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0"/>
                </a:lnTo>
              </a:path>
            </a:pathLst>
          </a:custGeom>
          <a:ln w="580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5627" y="1936450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0"/>
                </a:lnTo>
              </a:path>
            </a:pathLst>
          </a:custGeom>
          <a:ln w="580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58734" y="2311111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025" y="0"/>
                </a:lnTo>
              </a:path>
            </a:pathLst>
          </a:custGeom>
          <a:ln w="567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87746" y="2166911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0"/>
                </a:lnTo>
              </a:path>
            </a:pathLst>
          </a:custGeom>
          <a:ln w="580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87746" y="2052274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0"/>
                </a:lnTo>
              </a:path>
            </a:pathLst>
          </a:custGeom>
          <a:ln w="580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7746" y="1936450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0"/>
                </a:lnTo>
              </a:path>
            </a:pathLst>
          </a:custGeom>
          <a:ln w="580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30689" y="2311111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025" y="0"/>
                </a:lnTo>
              </a:path>
            </a:pathLst>
          </a:custGeom>
          <a:ln w="567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59701" y="2166911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0"/>
                </a:lnTo>
              </a:path>
            </a:pathLst>
          </a:custGeom>
          <a:ln w="580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59701" y="2052274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0"/>
                </a:lnTo>
              </a:path>
            </a:pathLst>
          </a:custGeom>
          <a:ln w="580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9701" y="1936450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0"/>
                </a:lnTo>
              </a:path>
            </a:pathLst>
          </a:custGeom>
          <a:ln w="580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2874" y="2311111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025" y="0"/>
                </a:lnTo>
              </a:path>
            </a:pathLst>
          </a:custGeom>
          <a:ln w="567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31887" y="2166911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0"/>
                </a:lnTo>
              </a:path>
            </a:pathLst>
          </a:custGeom>
          <a:ln w="580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31887" y="2052274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0"/>
                </a:lnTo>
              </a:path>
            </a:pathLst>
          </a:custGeom>
          <a:ln w="580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31887" y="1936450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0"/>
                </a:lnTo>
              </a:path>
            </a:pathLst>
          </a:custGeom>
          <a:ln w="580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74978" y="2311111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8025" y="0"/>
                </a:lnTo>
              </a:path>
            </a:pathLst>
          </a:custGeom>
          <a:ln w="567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03990" y="2166911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0"/>
                </a:lnTo>
              </a:path>
            </a:pathLst>
          </a:custGeom>
          <a:ln w="580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03990" y="2052274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0"/>
                </a:lnTo>
              </a:path>
            </a:pathLst>
          </a:custGeom>
          <a:ln w="580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03990" y="1936450"/>
            <a:ext cx="0" cy="58419"/>
          </a:xfrm>
          <a:custGeom>
            <a:avLst/>
            <a:gdLst/>
            <a:ahLst/>
            <a:cxnLst/>
            <a:rect l="l" t="t" r="r" b="b"/>
            <a:pathLst>
              <a:path h="58419">
                <a:moveTo>
                  <a:pt x="0" y="0"/>
                </a:moveTo>
                <a:lnTo>
                  <a:pt x="0" y="57910"/>
                </a:lnTo>
              </a:path>
            </a:pathLst>
          </a:custGeom>
          <a:ln w="580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9850" y="1524062"/>
            <a:ext cx="1102995" cy="1251585"/>
          </a:xfrm>
          <a:custGeom>
            <a:avLst/>
            <a:gdLst/>
            <a:ahLst/>
            <a:cxnLst/>
            <a:rect l="l" t="t" r="r" b="b"/>
            <a:pathLst>
              <a:path w="1102995" h="1251585">
                <a:moveTo>
                  <a:pt x="768550" y="1062416"/>
                </a:moveTo>
                <a:lnTo>
                  <a:pt x="352890" y="1062416"/>
                </a:lnTo>
                <a:lnTo>
                  <a:pt x="629991" y="1251511"/>
                </a:lnTo>
                <a:lnTo>
                  <a:pt x="1102489" y="1251511"/>
                </a:lnTo>
                <a:lnTo>
                  <a:pt x="1102489" y="1218424"/>
                </a:lnTo>
                <a:lnTo>
                  <a:pt x="768550" y="1062416"/>
                </a:lnTo>
                <a:close/>
              </a:path>
              <a:path w="1102995" h="1251585">
                <a:moveTo>
                  <a:pt x="1083537" y="0"/>
                </a:moveTo>
                <a:lnTo>
                  <a:pt x="0" y="0"/>
                </a:lnTo>
                <a:lnTo>
                  <a:pt x="0" y="1062416"/>
                </a:lnTo>
                <a:lnTo>
                  <a:pt x="1083537" y="1062416"/>
                </a:lnTo>
                <a:lnTo>
                  <a:pt x="1083537" y="0"/>
                </a:lnTo>
                <a:close/>
              </a:path>
            </a:pathLst>
          </a:custGeom>
          <a:solidFill>
            <a:srgbClr val="DD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4066" y="1524062"/>
            <a:ext cx="255904" cy="1062990"/>
          </a:xfrm>
          <a:custGeom>
            <a:avLst/>
            <a:gdLst/>
            <a:ahLst/>
            <a:cxnLst/>
            <a:rect l="l" t="t" r="r" b="b"/>
            <a:pathLst>
              <a:path w="255904" h="1062989">
                <a:moveTo>
                  <a:pt x="255783" y="0"/>
                </a:moveTo>
                <a:lnTo>
                  <a:pt x="247386" y="0"/>
                </a:lnTo>
                <a:lnTo>
                  <a:pt x="0" y="141740"/>
                </a:lnTo>
                <a:lnTo>
                  <a:pt x="0" y="892223"/>
                </a:lnTo>
                <a:lnTo>
                  <a:pt x="255783" y="1062416"/>
                </a:lnTo>
                <a:lnTo>
                  <a:pt x="255783" y="0"/>
                </a:lnTo>
                <a:close/>
              </a:path>
            </a:pathLst>
          </a:custGeom>
          <a:solidFill>
            <a:srgbClr val="DD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79329" y="2373745"/>
            <a:ext cx="161290" cy="189230"/>
          </a:xfrm>
          <a:custGeom>
            <a:avLst/>
            <a:gdLst/>
            <a:ahLst/>
            <a:cxnLst/>
            <a:rect l="l" t="t" r="r" b="b"/>
            <a:pathLst>
              <a:path w="161290" h="189230">
                <a:moveTo>
                  <a:pt x="0" y="189091"/>
                </a:moveTo>
                <a:lnTo>
                  <a:pt x="161051" y="189091"/>
                </a:lnTo>
                <a:lnTo>
                  <a:pt x="161051" y="0"/>
                </a:lnTo>
                <a:lnTo>
                  <a:pt x="0" y="0"/>
                </a:lnTo>
                <a:lnTo>
                  <a:pt x="0" y="189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9845" y="2350103"/>
            <a:ext cx="0" cy="231775"/>
          </a:xfrm>
          <a:custGeom>
            <a:avLst/>
            <a:gdLst/>
            <a:ahLst/>
            <a:cxnLst/>
            <a:rect l="l" t="t" r="r" b="b"/>
            <a:pathLst>
              <a:path h="231775">
                <a:moveTo>
                  <a:pt x="0" y="0"/>
                </a:moveTo>
                <a:lnTo>
                  <a:pt x="0" y="231647"/>
                </a:lnTo>
              </a:path>
            </a:pathLst>
          </a:custGeom>
          <a:ln w="18946">
            <a:solidFill>
              <a:srgbClr val="DD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90111" y="2321748"/>
            <a:ext cx="0" cy="421005"/>
          </a:xfrm>
          <a:custGeom>
            <a:avLst/>
            <a:gdLst/>
            <a:ahLst/>
            <a:cxnLst/>
            <a:rect l="l" t="t" r="r" b="b"/>
            <a:pathLst>
              <a:path h="421005">
                <a:moveTo>
                  <a:pt x="0" y="0"/>
                </a:moveTo>
                <a:lnTo>
                  <a:pt x="0" y="420739"/>
                </a:lnTo>
              </a:path>
            </a:pathLst>
          </a:custGeom>
          <a:ln w="236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89610" y="1850182"/>
            <a:ext cx="191135" cy="561975"/>
          </a:xfrm>
          <a:custGeom>
            <a:avLst/>
            <a:gdLst/>
            <a:ahLst/>
            <a:cxnLst/>
            <a:rect l="l" t="t" r="r" b="b"/>
            <a:pathLst>
              <a:path w="191135" h="561975">
                <a:moveTo>
                  <a:pt x="190666" y="0"/>
                </a:moveTo>
                <a:lnTo>
                  <a:pt x="0" y="0"/>
                </a:lnTo>
                <a:lnTo>
                  <a:pt x="14172" y="33083"/>
                </a:lnTo>
                <a:lnTo>
                  <a:pt x="27191" y="67368"/>
                </a:lnTo>
                <a:lnTo>
                  <a:pt x="46142" y="137093"/>
                </a:lnTo>
                <a:lnTo>
                  <a:pt x="59161" y="208005"/>
                </a:lnTo>
                <a:lnTo>
                  <a:pt x="62786" y="281272"/>
                </a:lnTo>
                <a:lnTo>
                  <a:pt x="61468" y="317914"/>
                </a:lnTo>
                <a:lnTo>
                  <a:pt x="53228" y="390011"/>
                </a:lnTo>
                <a:lnTo>
                  <a:pt x="37902" y="459736"/>
                </a:lnTo>
                <a:lnTo>
                  <a:pt x="14172" y="528292"/>
                </a:lnTo>
                <a:lnTo>
                  <a:pt x="0" y="561375"/>
                </a:lnTo>
                <a:lnTo>
                  <a:pt x="162157" y="561375"/>
                </a:lnTo>
                <a:lnTo>
                  <a:pt x="162157" y="56725"/>
                </a:lnTo>
                <a:lnTo>
                  <a:pt x="190666" y="56725"/>
                </a:lnTo>
                <a:lnTo>
                  <a:pt x="190666" y="0"/>
                </a:lnTo>
                <a:close/>
              </a:path>
            </a:pathLst>
          </a:custGeom>
          <a:solidFill>
            <a:srgbClr val="DD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614" y="2543922"/>
            <a:ext cx="341630" cy="151765"/>
          </a:xfrm>
          <a:custGeom>
            <a:avLst/>
            <a:gdLst/>
            <a:ahLst/>
            <a:cxnLst/>
            <a:rect l="l" t="t" r="r" b="b"/>
            <a:pathLst>
              <a:path w="341630" h="151764">
                <a:moveTo>
                  <a:pt x="334037" y="0"/>
                </a:moveTo>
                <a:lnTo>
                  <a:pt x="111400" y="0"/>
                </a:lnTo>
                <a:lnTo>
                  <a:pt x="89977" y="11829"/>
                </a:lnTo>
                <a:lnTo>
                  <a:pt x="47460" y="61470"/>
                </a:lnTo>
                <a:lnTo>
                  <a:pt x="14172" y="70911"/>
                </a:lnTo>
                <a:lnTo>
                  <a:pt x="0" y="91011"/>
                </a:lnTo>
                <a:lnTo>
                  <a:pt x="0" y="151279"/>
                </a:lnTo>
                <a:lnTo>
                  <a:pt x="335191" y="151279"/>
                </a:lnTo>
                <a:lnTo>
                  <a:pt x="341123" y="144195"/>
                </a:lnTo>
                <a:lnTo>
                  <a:pt x="341123" y="7101"/>
                </a:lnTo>
                <a:lnTo>
                  <a:pt x="334037" y="0"/>
                </a:lnTo>
                <a:close/>
              </a:path>
            </a:pathLst>
          </a:custGeom>
          <a:solidFill>
            <a:srgbClr val="DD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72681" y="2678660"/>
            <a:ext cx="31115" cy="20320"/>
          </a:xfrm>
          <a:custGeom>
            <a:avLst/>
            <a:gdLst/>
            <a:ahLst/>
            <a:cxnLst/>
            <a:rect l="l" t="t" r="r" b="b"/>
            <a:pathLst>
              <a:path w="31114" h="20319">
                <a:moveTo>
                  <a:pt x="15490" y="0"/>
                </a:moveTo>
                <a:lnTo>
                  <a:pt x="9558" y="0"/>
                </a:lnTo>
                <a:lnTo>
                  <a:pt x="5932" y="1186"/>
                </a:lnTo>
                <a:lnTo>
                  <a:pt x="1318" y="5914"/>
                </a:lnTo>
                <a:lnTo>
                  <a:pt x="0" y="10643"/>
                </a:lnTo>
                <a:lnTo>
                  <a:pt x="1318" y="14185"/>
                </a:lnTo>
                <a:lnTo>
                  <a:pt x="5932" y="18914"/>
                </a:lnTo>
                <a:lnTo>
                  <a:pt x="9558" y="20100"/>
                </a:lnTo>
                <a:lnTo>
                  <a:pt x="22576" y="20100"/>
                </a:lnTo>
                <a:lnTo>
                  <a:pt x="27355" y="16541"/>
                </a:lnTo>
                <a:lnTo>
                  <a:pt x="30816" y="10643"/>
                </a:lnTo>
                <a:lnTo>
                  <a:pt x="28509" y="3542"/>
                </a:lnTo>
                <a:lnTo>
                  <a:pt x="22576" y="1186"/>
                </a:lnTo>
                <a:lnTo>
                  <a:pt x="15490" y="0"/>
                </a:lnTo>
                <a:close/>
              </a:path>
            </a:pathLst>
          </a:custGeom>
          <a:solidFill>
            <a:srgbClr val="DD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24981" y="2669203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29662" y="0"/>
                </a:moveTo>
                <a:lnTo>
                  <a:pt x="17797" y="2372"/>
                </a:lnTo>
                <a:lnTo>
                  <a:pt x="8239" y="9457"/>
                </a:lnTo>
                <a:lnTo>
                  <a:pt x="2307" y="18914"/>
                </a:lnTo>
                <a:lnTo>
                  <a:pt x="0" y="30727"/>
                </a:lnTo>
                <a:lnTo>
                  <a:pt x="2307" y="42556"/>
                </a:lnTo>
                <a:lnTo>
                  <a:pt x="8239" y="51997"/>
                </a:lnTo>
                <a:lnTo>
                  <a:pt x="17797" y="57911"/>
                </a:lnTo>
                <a:lnTo>
                  <a:pt x="29662" y="60284"/>
                </a:lnTo>
                <a:lnTo>
                  <a:pt x="41363" y="57911"/>
                </a:lnTo>
                <a:lnTo>
                  <a:pt x="50921" y="51997"/>
                </a:lnTo>
                <a:lnTo>
                  <a:pt x="58007" y="42556"/>
                </a:lnTo>
                <a:lnTo>
                  <a:pt x="60314" y="30727"/>
                </a:lnTo>
                <a:lnTo>
                  <a:pt x="58007" y="18914"/>
                </a:lnTo>
                <a:lnTo>
                  <a:pt x="50921" y="9457"/>
                </a:lnTo>
                <a:lnTo>
                  <a:pt x="41363" y="2372"/>
                </a:lnTo>
                <a:lnTo>
                  <a:pt x="29662" y="0"/>
                </a:lnTo>
                <a:close/>
              </a:path>
            </a:pathLst>
          </a:custGeom>
          <a:solidFill>
            <a:srgbClr val="DD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40307" y="26845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14337" y="0"/>
                </a:moveTo>
                <a:lnTo>
                  <a:pt x="9558" y="1169"/>
                </a:lnTo>
                <a:lnTo>
                  <a:pt x="4779" y="4728"/>
                </a:lnTo>
                <a:lnTo>
                  <a:pt x="1318" y="9457"/>
                </a:lnTo>
                <a:lnTo>
                  <a:pt x="0" y="15355"/>
                </a:lnTo>
                <a:lnTo>
                  <a:pt x="1318" y="20083"/>
                </a:lnTo>
                <a:lnTo>
                  <a:pt x="4779" y="24812"/>
                </a:lnTo>
                <a:lnTo>
                  <a:pt x="9558" y="28354"/>
                </a:lnTo>
                <a:lnTo>
                  <a:pt x="14337" y="29540"/>
                </a:lnTo>
                <a:lnTo>
                  <a:pt x="20269" y="28354"/>
                </a:lnTo>
                <a:lnTo>
                  <a:pt x="24883" y="24812"/>
                </a:lnTo>
                <a:lnTo>
                  <a:pt x="28509" y="20083"/>
                </a:lnTo>
                <a:lnTo>
                  <a:pt x="29662" y="15355"/>
                </a:lnTo>
                <a:lnTo>
                  <a:pt x="28509" y="9457"/>
                </a:lnTo>
                <a:lnTo>
                  <a:pt x="24883" y="4728"/>
                </a:lnTo>
                <a:lnTo>
                  <a:pt x="20269" y="1169"/>
                </a:lnTo>
                <a:lnTo>
                  <a:pt x="14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09430" y="2672746"/>
            <a:ext cx="60960" cy="60325"/>
          </a:xfrm>
          <a:custGeom>
            <a:avLst/>
            <a:gdLst/>
            <a:ahLst/>
            <a:cxnLst/>
            <a:rect l="l" t="t" r="r" b="b"/>
            <a:pathLst>
              <a:path w="60960" h="60325">
                <a:moveTo>
                  <a:pt x="29662" y="0"/>
                </a:moveTo>
                <a:lnTo>
                  <a:pt x="17797" y="2372"/>
                </a:lnTo>
                <a:lnTo>
                  <a:pt x="8239" y="9457"/>
                </a:lnTo>
                <a:lnTo>
                  <a:pt x="2307" y="18914"/>
                </a:lnTo>
                <a:lnTo>
                  <a:pt x="0" y="30727"/>
                </a:lnTo>
                <a:lnTo>
                  <a:pt x="2307" y="42556"/>
                </a:lnTo>
                <a:lnTo>
                  <a:pt x="8239" y="52013"/>
                </a:lnTo>
                <a:lnTo>
                  <a:pt x="17797" y="57911"/>
                </a:lnTo>
                <a:lnTo>
                  <a:pt x="29662" y="60284"/>
                </a:lnTo>
                <a:lnTo>
                  <a:pt x="41528" y="57911"/>
                </a:lnTo>
                <a:lnTo>
                  <a:pt x="50921" y="52013"/>
                </a:lnTo>
                <a:lnTo>
                  <a:pt x="58007" y="42556"/>
                </a:lnTo>
                <a:lnTo>
                  <a:pt x="60479" y="30727"/>
                </a:lnTo>
                <a:lnTo>
                  <a:pt x="58007" y="18914"/>
                </a:lnTo>
                <a:lnTo>
                  <a:pt x="50921" y="9457"/>
                </a:lnTo>
                <a:lnTo>
                  <a:pt x="41528" y="2372"/>
                </a:lnTo>
                <a:lnTo>
                  <a:pt x="29662" y="0"/>
                </a:lnTo>
                <a:close/>
              </a:path>
            </a:pathLst>
          </a:custGeom>
          <a:solidFill>
            <a:srgbClr val="DD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24921" y="26881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14172" y="0"/>
                </a:moveTo>
                <a:lnTo>
                  <a:pt x="8239" y="1186"/>
                </a:lnTo>
                <a:lnTo>
                  <a:pt x="3460" y="4728"/>
                </a:lnTo>
                <a:lnTo>
                  <a:pt x="1153" y="9457"/>
                </a:lnTo>
                <a:lnTo>
                  <a:pt x="0" y="15355"/>
                </a:lnTo>
                <a:lnTo>
                  <a:pt x="1153" y="21270"/>
                </a:lnTo>
                <a:lnTo>
                  <a:pt x="3460" y="25998"/>
                </a:lnTo>
                <a:lnTo>
                  <a:pt x="8239" y="28371"/>
                </a:lnTo>
                <a:lnTo>
                  <a:pt x="14172" y="29540"/>
                </a:lnTo>
                <a:lnTo>
                  <a:pt x="20104" y="28371"/>
                </a:lnTo>
                <a:lnTo>
                  <a:pt x="24719" y="25998"/>
                </a:lnTo>
                <a:lnTo>
                  <a:pt x="28344" y="21270"/>
                </a:lnTo>
                <a:lnTo>
                  <a:pt x="29498" y="15355"/>
                </a:lnTo>
                <a:lnTo>
                  <a:pt x="28344" y="9457"/>
                </a:lnTo>
                <a:lnTo>
                  <a:pt x="24719" y="4728"/>
                </a:lnTo>
                <a:lnTo>
                  <a:pt x="20104" y="1186"/>
                </a:lnTo>
                <a:lnTo>
                  <a:pt x="14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54419" y="2577022"/>
            <a:ext cx="24130" cy="32384"/>
          </a:xfrm>
          <a:custGeom>
            <a:avLst/>
            <a:gdLst/>
            <a:ahLst/>
            <a:cxnLst/>
            <a:rect l="l" t="t" r="r" b="b"/>
            <a:pathLst>
              <a:path w="24130" h="32385">
                <a:moveTo>
                  <a:pt x="23730" y="0"/>
                </a:moveTo>
                <a:lnTo>
                  <a:pt x="0" y="31913"/>
                </a:lnTo>
                <a:lnTo>
                  <a:pt x="23730" y="31913"/>
                </a:lnTo>
                <a:lnTo>
                  <a:pt x="23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90014" y="259002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420" y="0"/>
                </a:lnTo>
              </a:path>
            </a:pathLst>
          </a:custGeom>
          <a:ln w="378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04187" y="2519110"/>
            <a:ext cx="21590" cy="35560"/>
          </a:xfrm>
          <a:custGeom>
            <a:avLst/>
            <a:gdLst/>
            <a:ahLst/>
            <a:cxnLst/>
            <a:rect l="l" t="t" r="r" b="b"/>
            <a:pathLst>
              <a:path w="21589" h="35560">
                <a:moveTo>
                  <a:pt x="10711" y="0"/>
                </a:moveTo>
                <a:lnTo>
                  <a:pt x="5932" y="1186"/>
                </a:lnTo>
                <a:lnTo>
                  <a:pt x="3625" y="3542"/>
                </a:lnTo>
                <a:lnTo>
                  <a:pt x="1153" y="5914"/>
                </a:lnTo>
                <a:lnTo>
                  <a:pt x="0" y="10643"/>
                </a:lnTo>
                <a:lnTo>
                  <a:pt x="0" y="24812"/>
                </a:lnTo>
                <a:lnTo>
                  <a:pt x="1153" y="29540"/>
                </a:lnTo>
                <a:lnTo>
                  <a:pt x="3625" y="31913"/>
                </a:lnTo>
                <a:lnTo>
                  <a:pt x="5932" y="34269"/>
                </a:lnTo>
                <a:lnTo>
                  <a:pt x="10711" y="35455"/>
                </a:lnTo>
                <a:lnTo>
                  <a:pt x="15325" y="34269"/>
                </a:lnTo>
                <a:lnTo>
                  <a:pt x="17797" y="31913"/>
                </a:lnTo>
                <a:lnTo>
                  <a:pt x="20104" y="29540"/>
                </a:lnTo>
                <a:lnTo>
                  <a:pt x="21258" y="24812"/>
                </a:lnTo>
                <a:lnTo>
                  <a:pt x="21258" y="10643"/>
                </a:lnTo>
                <a:lnTo>
                  <a:pt x="20104" y="5914"/>
                </a:lnTo>
                <a:lnTo>
                  <a:pt x="17797" y="3542"/>
                </a:lnTo>
                <a:lnTo>
                  <a:pt x="15325" y="1186"/>
                </a:lnTo>
                <a:lnTo>
                  <a:pt x="10711" y="0"/>
                </a:lnTo>
                <a:close/>
              </a:path>
            </a:pathLst>
          </a:custGeom>
          <a:solidFill>
            <a:srgbClr val="DD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72217" y="2481298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0" y="12999"/>
                </a:moveTo>
                <a:lnTo>
                  <a:pt x="21258" y="37811"/>
                </a:lnTo>
                <a:lnTo>
                  <a:pt x="21258" y="35455"/>
                </a:lnTo>
                <a:lnTo>
                  <a:pt x="24883" y="29540"/>
                </a:lnTo>
                <a:lnTo>
                  <a:pt x="30816" y="24812"/>
                </a:lnTo>
                <a:lnTo>
                  <a:pt x="42681" y="21270"/>
                </a:lnTo>
                <a:lnTo>
                  <a:pt x="73415" y="21270"/>
                </a:lnTo>
                <a:lnTo>
                  <a:pt x="74401" y="20083"/>
                </a:lnTo>
                <a:lnTo>
                  <a:pt x="24883" y="20083"/>
                </a:lnTo>
                <a:lnTo>
                  <a:pt x="0" y="12999"/>
                </a:lnTo>
                <a:close/>
              </a:path>
              <a:path w="85725" h="38100">
                <a:moveTo>
                  <a:pt x="73415" y="21270"/>
                </a:moveTo>
                <a:lnTo>
                  <a:pt x="42681" y="21270"/>
                </a:lnTo>
                <a:lnTo>
                  <a:pt x="53228" y="23626"/>
                </a:lnTo>
                <a:lnTo>
                  <a:pt x="59161" y="28354"/>
                </a:lnTo>
                <a:lnTo>
                  <a:pt x="61633" y="33083"/>
                </a:lnTo>
                <a:lnTo>
                  <a:pt x="61633" y="35455"/>
                </a:lnTo>
                <a:lnTo>
                  <a:pt x="73415" y="21270"/>
                </a:lnTo>
                <a:close/>
              </a:path>
              <a:path w="85725" h="38100">
                <a:moveTo>
                  <a:pt x="24883" y="0"/>
                </a:moveTo>
                <a:lnTo>
                  <a:pt x="24883" y="20083"/>
                </a:lnTo>
                <a:lnTo>
                  <a:pt x="58007" y="20083"/>
                </a:lnTo>
                <a:lnTo>
                  <a:pt x="55920" y="14169"/>
                </a:lnTo>
                <a:lnTo>
                  <a:pt x="40209" y="14169"/>
                </a:lnTo>
                <a:lnTo>
                  <a:pt x="24883" y="0"/>
                </a:lnTo>
                <a:close/>
              </a:path>
              <a:path w="85725" h="38100">
                <a:moveTo>
                  <a:pt x="85198" y="7084"/>
                </a:moveTo>
                <a:lnTo>
                  <a:pt x="58007" y="20083"/>
                </a:lnTo>
                <a:lnTo>
                  <a:pt x="74401" y="20083"/>
                </a:lnTo>
                <a:lnTo>
                  <a:pt x="85198" y="7084"/>
                </a:lnTo>
                <a:close/>
              </a:path>
              <a:path w="85725" h="38100">
                <a:moveTo>
                  <a:pt x="50921" y="0"/>
                </a:moveTo>
                <a:lnTo>
                  <a:pt x="40209" y="14169"/>
                </a:lnTo>
                <a:lnTo>
                  <a:pt x="55920" y="14169"/>
                </a:lnTo>
                <a:lnTo>
                  <a:pt x="50921" y="0"/>
                </a:lnTo>
                <a:close/>
              </a:path>
            </a:pathLst>
          </a:custGeom>
          <a:solidFill>
            <a:srgbClr val="DD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7350" y="1592537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9452" y="1592537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71554" y="1592537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3672" y="1592537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55774" y="1592537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96690" y="1592537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38792" y="1592537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39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7350" y="1748545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9452" y="1748545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71554" y="1748545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13672" y="1748545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55774" y="1748545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96690" y="1748545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38792" y="1748545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39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7350" y="1904537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9452" y="1904537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71554" y="1904537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13672" y="1904537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55774" y="1904537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96690" y="1904537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38792" y="1904537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39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7350" y="2060544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9452" y="2060544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1554" y="2060544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13672" y="2060544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55774" y="2060544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96690" y="2060544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38792" y="2060544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39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87350" y="2216553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29452" y="2216553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96690" y="2216551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78161" y="0"/>
                </a:moveTo>
                <a:lnTo>
                  <a:pt x="0" y="0"/>
                </a:lnTo>
                <a:lnTo>
                  <a:pt x="0" y="66182"/>
                </a:lnTo>
                <a:lnTo>
                  <a:pt x="78161" y="80368"/>
                </a:lnTo>
                <a:lnTo>
                  <a:pt x="78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38792" y="2216553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39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7350" y="2371374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29452" y="2371374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496690" y="2371374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40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38792" y="2371374"/>
            <a:ext cx="78740" cy="80645"/>
          </a:xfrm>
          <a:custGeom>
            <a:avLst/>
            <a:gdLst/>
            <a:ahLst/>
            <a:cxnLst/>
            <a:rect l="l" t="t" r="r" b="b"/>
            <a:pathLst>
              <a:path w="78739" h="80644">
                <a:moveTo>
                  <a:pt x="0" y="80366"/>
                </a:moveTo>
                <a:lnTo>
                  <a:pt x="78156" y="80366"/>
                </a:lnTo>
                <a:lnTo>
                  <a:pt x="78156" y="0"/>
                </a:lnTo>
                <a:lnTo>
                  <a:pt x="0" y="0"/>
                </a:lnTo>
                <a:lnTo>
                  <a:pt x="0" y="803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41821" y="2586479"/>
            <a:ext cx="24130" cy="130175"/>
          </a:xfrm>
          <a:custGeom>
            <a:avLst/>
            <a:gdLst/>
            <a:ahLst/>
            <a:cxnLst/>
            <a:rect l="l" t="t" r="r" b="b"/>
            <a:pathLst>
              <a:path w="24130" h="130175">
                <a:moveTo>
                  <a:pt x="23680" y="0"/>
                </a:moveTo>
                <a:lnTo>
                  <a:pt x="0" y="0"/>
                </a:lnTo>
                <a:lnTo>
                  <a:pt x="0" y="118179"/>
                </a:lnTo>
                <a:lnTo>
                  <a:pt x="23680" y="130009"/>
                </a:lnTo>
                <a:lnTo>
                  <a:pt x="23680" y="0"/>
                </a:lnTo>
                <a:close/>
              </a:path>
            </a:pathLst>
          </a:custGeom>
          <a:solidFill>
            <a:srgbClr val="DD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41821" y="2704659"/>
            <a:ext cx="24130" cy="33655"/>
          </a:xfrm>
          <a:custGeom>
            <a:avLst/>
            <a:gdLst/>
            <a:ahLst/>
            <a:cxnLst/>
            <a:rect l="l" t="t" r="r" b="b"/>
            <a:pathLst>
              <a:path w="24130" h="33655">
                <a:moveTo>
                  <a:pt x="0" y="0"/>
                </a:moveTo>
                <a:lnTo>
                  <a:pt x="0" y="33099"/>
                </a:lnTo>
                <a:lnTo>
                  <a:pt x="23680" y="33099"/>
                </a:lnTo>
                <a:lnTo>
                  <a:pt x="23680" y="118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53663" y="2321748"/>
            <a:ext cx="0" cy="264795"/>
          </a:xfrm>
          <a:custGeom>
            <a:avLst/>
            <a:gdLst/>
            <a:ahLst/>
            <a:cxnLst/>
            <a:rect l="l" t="t" r="r" b="b"/>
            <a:pathLst>
              <a:path h="264794">
                <a:moveTo>
                  <a:pt x="0" y="0"/>
                </a:moveTo>
                <a:lnTo>
                  <a:pt x="0" y="264730"/>
                </a:lnTo>
              </a:path>
            </a:pathLst>
          </a:custGeom>
          <a:ln w="236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89318" y="2261464"/>
            <a:ext cx="695325" cy="65405"/>
          </a:xfrm>
          <a:custGeom>
            <a:avLst/>
            <a:gdLst/>
            <a:ahLst/>
            <a:cxnLst/>
            <a:rect l="l" t="t" r="r" b="b"/>
            <a:pathLst>
              <a:path w="695325" h="65405">
                <a:moveTo>
                  <a:pt x="350533" y="0"/>
                </a:moveTo>
                <a:lnTo>
                  <a:pt x="0" y="0"/>
                </a:lnTo>
                <a:lnTo>
                  <a:pt x="0" y="23642"/>
                </a:lnTo>
                <a:lnTo>
                  <a:pt x="255793" y="64996"/>
                </a:lnTo>
                <a:lnTo>
                  <a:pt x="695134" y="64996"/>
                </a:lnTo>
                <a:lnTo>
                  <a:pt x="695134" y="35455"/>
                </a:lnTo>
                <a:lnTo>
                  <a:pt x="3505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417955" y="2282734"/>
            <a:ext cx="54610" cy="57150"/>
          </a:xfrm>
          <a:custGeom>
            <a:avLst/>
            <a:gdLst/>
            <a:ahLst/>
            <a:cxnLst/>
            <a:rect l="l" t="t" r="r" b="b"/>
            <a:pathLst>
              <a:path w="54610" h="57150">
                <a:moveTo>
                  <a:pt x="54546" y="0"/>
                </a:moveTo>
                <a:lnTo>
                  <a:pt x="16644" y="0"/>
                </a:lnTo>
                <a:lnTo>
                  <a:pt x="13018" y="14185"/>
                </a:lnTo>
                <a:lnTo>
                  <a:pt x="9558" y="28371"/>
                </a:lnTo>
                <a:lnTo>
                  <a:pt x="0" y="56742"/>
                </a:lnTo>
                <a:lnTo>
                  <a:pt x="54546" y="56742"/>
                </a:lnTo>
                <a:lnTo>
                  <a:pt x="545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14494" y="2282734"/>
            <a:ext cx="20320" cy="57150"/>
          </a:xfrm>
          <a:custGeom>
            <a:avLst/>
            <a:gdLst/>
            <a:ahLst/>
            <a:cxnLst/>
            <a:rect l="l" t="t" r="r" b="b"/>
            <a:pathLst>
              <a:path w="20319" h="57150">
                <a:moveTo>
                  <a:pt x="20104" y="0"/>
                </a:moveTo>
                <a:lnTo>
                  <a:pt x="0" y="0"/>
                </a:lnTo>
                <a:lnTo>
                  <a:pt x="0" y="56742"/>
                </a:lnTo>
                <a:lnTo>
                  <a:pt x="3460" y="56742"/>
                </a:lnTo>
                <a:lnTo>
                  <a:pt x="13018" y="28371"/>
                </a:lnTo>
                <a:lnTo>
                  <a:pt x="16479" y="14185"/>
                </a:lnTo>
                <a:lnTo>
                  <a:pt x="20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45311" y="2166910"/>
            <a:ext cx="27305" cy="58419"/>
          </a:xfrm>
          <a:custGeom>
            <a:avLst/>
            <a:gdLst/>
            <a:ahLst/>
            <a:cxnLst/>
            <a:rect l="l" t="t" r="r" b="b"/>
            <a:pathLst>
              <a:path w="27305" h="58419">
                <a:moveTo>
                  <a:pt x="27191" y="0"/>
                </a:moveTo>
                <a:lnTo>
                  <a:pt x="5767" y="0"/>
                </a:lnTo>
                <a:lnTo>
                  <a:pt x="4614" y="15371"/>
                </a:lnTo>
                <a:lnTo>
                  <a:pt x="2307" y="43742"/>
                </a:lnTo>
                <a:lnTo>
                  <a:pt x="0" y="57911"/>
                </a:lnTo>
                <a:lnTo>
                  <a:pt x="27191" y="57911"/>
                </a:lnTo>
                <a:lnTo>
                  <a:pt x="271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14494" y="2166910"/>
            <a:ext cx="36830" cy="58419"/>
          </a:xfrm>
          <a:custGeom>
            <a:avLst/>
            <a:gdLst/>
            <a:ahLst/>
            <a:cxnLst/>
            <a:rect l="l" t="t" r="r" b="b"/>
            <a:pathLst>
              <a:path w="36830" h="58419">
                <a:moveTo>
                  <a:pt x="36584" y="0"/>
                </a:moveTo>
                <a:lnTo>
                  <a:pt x="0" y="0"/>
                </a:lnTo>
                <a:lnTo>
                  <a:pt x="0" y="57911"/>
                </a:lnTo>
                <a:lnTo>
                  <a:pt x="30816" y="57911"/>
                </a:lnTo>
                <a:lnTo>
                  <a:pt x="33123" y="43742"/>
                </a:lnTo>
                <a:lnTo>
                  <a:pt x="35430" y="15371"/>
                </a:lnTo>
                <a:lnTo>
                  <a:pt x="365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47618" y="2052272"/>
            <a:ext cx="25400" cy="58419"/>
          </a:xfrm>
          <a:custGeom>
            <a:avLst/>
            <a:gdLst/>
            <a:ahLst/>
            <a:cxnLst/>
            <a:rect l="l" t="t" r="r" b="b"/>
            <a:pathLst>
              <a:path w="25400" h="58419">
                <a:moveTo>
                  <a:pt x="24883" y="0"/>
                </a:moveTo>
                <a:lnTo>
                  <a:pt x="0" y="0"/>
                </a:lnTo>
                <a:lnTo>
                  <a:pt x="3460" y="42556"/>
                </a:lnTo>
                <a:lnTo>
                  <a:pt x="4779" y="57911"/>
                </a:lnTo>
                <a:lnTo>
                  <a:pt x="24883" y="57911"/>
                </a:lnTo>
                <a:lnTo>
                  <a:pt x="248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14494" y="2052272"/>
            <a:ext cx="38100" cy="58419"/>
          </a:xfrm>
          <a:custGeom>
            <a:avLst/>
            <a:gdLst/>
            <a:ahLst/>
            <a:cxnLst/>
            <a:rect l="l" t="t" r="r" b="b"/>
            <a:pathLst>
              <a:path w="38100" h="58419">
                <a:moveTo>
                  <a:pt x="33123" y="0"/>
                </a:moveTo>
                <a:lnTo>
                  <a:pt x="0" y="0"/>
                </a:lnTo>
                <a:lnTo>
                  <a:pt x="0" y="57911"/>
                </a:lnTo>
                <a:lnTo>
                  <a:pt x="37902" y="57911"/>
                </a:lnTo>
                <a:lnTo>
                  <a:pt x="36584" y="42556"/>
                </a:lnTo>
                <a:lnTo>
                  <a:pt x="331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422734" y="1936448"/>
            <a:ext cx="50165" cy="58419"/>
          </a:xfrm>
          <a:custGeom>
            <a:avLst/>
            <a:gdLst/>
            <a:ahLst/>
            <a:cxnLst/>
            <a:rect l="l" t="t" r="r" b="b"/>
            <a:pathLst>
              <a:path w="50164" h="58419">
                <a:moveTo>
                  <a:pt x="49767" y="0"/>
                </a:moveTo>
                <a:lnTo>
                  <a:pt x="0" y="0"/>
                </a:lnTo>
                <a:lnTo>
                  <a:pt x="4779" y="14185"/>
                </a:lnTo>
                <a:lnTo>
                  <a:pt x="8239" y="28371"/>
                </a:lnTo>
                <a:lnTo>
                  <a:pt x="11865" y="43742"/>
                </a:lnTo>
                <a:lnTo>
                  <a:pt x="15325" y="57911"/>
                </a:lnTo>
                <a:lnTo>
                  <a:pt x="49767" y="57911"/>
                </a:lnTo>
                <a:lnTo>
                  <a:pt x="497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14494" y="1936448"/>
            <a:ext cx="24130" cy="58419"/>
          </a:xfrm>
          <a:custGeom>
            <a:avLst/>
            <a:gdLst/>
            <a:ahLst/>
            <a:cxnLst/>
            <a:rect l="l" t="t" r="r" b="b"/>
            <a:pathLst>
              <a:path w="24130" h="58419">
                <a:moveTo>
                  <a:pt x="8239" y="0"/>
                </a:moveTo>
                <a:lnTo>
                  <a:pt x="0" y="0"/>
                </a:lnTo>
                <a:lnTo>
                  <a:pt x="0" y="57911"/>
                </a:lnTo>
                <a:lnTo>
                  <a:pt x="23565" y="57911"/>
                </a:lnTo>
                <a:lnTo>
                  <a:pt x="20104" y="43742"/>
                </a:lnTo>
                <a:lnTo>
                  <a:pt x="16479" y="28371"/>
                </a:lnTo>
                <a:lnTo>
                  <a:pt x="13018" y="14185"/>
                </a:lnTo>
                <a:lnTo>
                  <a:pt x="82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207183" y="2643205"/>
            <a:ext cx="84455" cy="19050"/>
          </a:xfrm>
          <a:custGeom>
            <a:avLst/>
            <a:gdLst/>
            <a:ahLst/>
            <a:cxnLst/>
            <a:rect l="l" t="t" r="r" b="b"/>
            <a:pathLst>
              <a:path w="84455" h="19050">
                <a:moveTo>
                  <a:pt x="84045" y="0"/>
                </a:moveTo>
                <a:lnTo>
                  <a:pt x="18951" y="0"/>
                </a:lnTo>
                <a:lnTo>
                  <a:pt x="14172" y="4728"/>
                </a:lnTo>
                <a:lnTo>
                  <a:pt x="9558" y="9457"/>
                </a:lnTo>
                <a:lnTo>
                  <a:pt x="0" y="18914"/>
                </a:lnTo>
                <a:lnTo>
                  <a:pt x="84045" y="18914"/>
                </a:lnTo>
                <a:lnTo>
                  <a:pt x="840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16516" y="2652662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09618" y="0"/>
                </a:lnTo>
              </a:path>
            </a:pathLst>
          </a:custGeom>
          <a:ln w="189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5383" y="2813393"/>
            <a:ext cx="2357120" cy="90170"/>
          </a:xfrm>
          <a:custGeom>
            <a:avLst/>
            <a:gdLst/>
            <a:ahLst/>
            <a:cxnLst/>
            <a:rect l="l" t="t" r="r" b="b"/>
            <a:pathLst>
              <a:path w="2357120" h="90169">
                <a:moveTo>
                  <a:pt x="2171897" y="0"/>
                </a:moveTo>
                <a:lnTo>
                  <a:pt x="0" y="0"/>
                </a:lnTo>
                <a:lnTo>
                  <a:pt x="113682" y="89821"/>
                </a:lnTo>
                <a:lnTo>
                  <a:pt x="2356631" y="89821"/>
                </a:lnTo>
                <a:lnTo>
                  <a:pt x="2171897" y="0"/>
                </a:lnTo>
                <a:close/>
              </a:path>
            </a:pathLst>
          </a:custGeom>
          <a:solidFill>
            <a:srgbClr val="DD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841291" y="2449385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5">
                <a:moveTo>
                  <a:pt x="0" y="0"/>
                </a:moveTo>
                <a:lnTo>
                  <a:pt x="801772" y="0"/>
                </a:lnTo>
              </a:path>
            </a:pathLst>
          </a:custGeom>
          <a:ln w="28371">
            <a:solidFill>
              <a:srgbClr val="DD9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6705" y="1575994"/>
            <a:ext cx="203835" cy="944880"/>
          </a:xfrm>
          <a:custGeom>
            <a:avLst/>
            <a:gdLst/>
            <a:ahLst/>
            <a:cxnLst/>
            <a:rect l="l" t="t" r="r" b="b"/>
            <a:pathLst>
              <a:path w="203834" h="944880">
                <a:moveTo>
                  <a:pt x="203669" y="0"/>
                </a:moveTo>
                <a:lnTo>
                  <a:pt x="0" y="811937"/>
                </a:lnTo>
                <a:lnTo>
                  <a:pt x="203669" y="944302"/>
                </a:lnTo>
                <a:lnTo>
                  <a:pt x="2036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3014" y="2425743"/>
            <a:ext cx="715645" cy="222250"/>
          </a:xfrm>
          <a:custGeom>
            <a:avLst/>
            <a:gdLst/>
            <a:ahLst/>
            <a:cxnLst/>
            <a:rect l="l" t="t" r="r" b="b"/>
            <a:pathLst>
              <a:path w="715644" h="222250">
                <a:moveTo>
                  <a:pt x="42632" y="0"/>
                </a:moveTo>
                <a:lnTo>
                  <a:pt x="0" y="0"/>
                </a:lnTo>
                <a:lnTo>
                  <a:pt x="307884" y="222190"/>
                </a:lnTo>
                <a:lnTo>
                  <a:pt x="715256" y="222190"/>
                </a:lnTo>
                <a:lnTo>
                  <a:pt x="667894" y="189091"/>
                </a:lnTo>
                <a:lnTo>
                  <a:pt x="317360" y="189091"/>
                </a:lnTo>
                <a:lnTo>
                  <a:pt x="42632" y="0"/>
                </a:lnTo>
                <a:close/>
              </a:path>
            </a:pathLst>
          </a:custGeom>
          <a:solidFill>
            <a:srgbClr val="DD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873375" y="1447800"/>
            <a:ext cx="2079625" cy="228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832205" y="1260094"/>
            <a:ext cx="9264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Business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307326" y="2524125"/>
            <a:ext cx="10833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C</a:t>
            </a:r>
            <a:r>
              <a:rPr sz="1600" b="1" spc="-15" dirty="0">
                <a:latin typeface="Arial"/>
                <a:cs typeface="Arial"/>
              </a:rPr>
              <a:t>u</a:t>
            </a: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b="1" spc="-10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-15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553200" y="2769462"/>
            <a:ext cx="2342230" cy="1403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553200" y="4170948"/>
            <a:ext cx="2342515" cy="0"/>
          </a:xfrm>
          <a:custGeom>
            <a:avLst/>
            <a:gdLst/>
            <a:ahLst/>
            <a:cxnLst/>
            <a:rect l="l" t="t" r="r" b="b"/>
            <a:pathLst>
              <a:path w="2342515">
                <a:moveTo>
                  <a:pt x="0" y="0"/>
                </a:moveTo>
                <a:lnTo>
                  <a:pt x="2342230" y="0"/>
                </a:lnTo>
              </a:path>
            </a:pathLst>
          </a:custGeom>
          <a:ln w="133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564520" y="2769288"/>
            <a:ext cx="0" cy="1395095"/>
          </a:xfrm>
          <a:custGeom>
            <a:avLst/>
            <a:gdLst/>
            <a:ahLst/>
            <a:cxnLst/>
            <a:rect l="l" t="t" r="r" b="b"/>
            <a:pathLst>
              <a:path h="1395095">
                <a:moveTo>
                  <a:pt x="0" y="0"/>
                </a:moveTo>
                <a:lnTo>
                  <a:pt x="0" y="1394976"/>
                </a:lnTo>
              </a:path>
            </a:pathLst>
          </a:custGeom>
          <a:ln w="22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883097" y="2784565"/>
            <a:ext cx="0" cy="1379855"/>
          </a:xfrm>
          <a:custGeom>
            <a:avLst/>
            <a:gdLst/>
            <a:ahLst/>
            <a:cxnLst/>
            <a:rect l="l" t="t" r="r" b="b"/>
            <a:pathLst>
              <a:path h="1379854">
                <a:moveTo>
                  <a:pt x="0" y="0"/>
                </a:moveTo>
                <a:lnTo>
                  <a:pt x="0" y="1379699"/>
                </a:lnTo>
              </a:path>
            </a:pathLst>
          </a:custGeom>
          <a:ln w="24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575840" y="2776927"/>
            <a:ext cx="2319655" cy="0"/>
          </a:xfrm>
          <a:custGeom>
            <a:avLst/>
            <a:gdLst/>
            <a:ahLst/>
            <a:cxnLst/>
            <a:rect l="l" t="t" r="r" b="b"/>
            <a:pathLst>
              <a:path w="2319654">
                <a:moveTo>
                  <a:pt x="0" y="0"/>
                </a:moveTo>
                <a:lnTo>
                  <a:pt x="2319590" y="0"/>
                </a:lnTo>
              </a:path>
            </a:pathLst>
          </a:custGeom>
          <a:ln w="15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31582"/>
          </a:xfrm>
          <a:prstGeom prst="rect">
            <a:avLst/>
          </a:prstGeom>
        </p:spPr>
        <p:txBody>
          <a:bodyPr vert="horz" wrap="square" lIns="0" tIns="1377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Bonus</a:t>
            </a:r>
            <a:r>
              <a:rPr sz="3200" spc="-85" dirty="0"/>
              <a:t> </a:t>
            </a:r>
            <a:r>
              <a:rPr sz="3200" dirty="0"/>
              <a:t>Buy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182878"/>
            <a:ext cx="5296535" cy="2010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Bonus buy </a:t>
            </a:r>
            <a:r>
              <a:rPr sz="2200" spc="-5" dirty="0">
                <a:latin typeface="Arial"/>
                <a:cs typeface="Arial"/>
              </a:rPr>
              <a:t>deals are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:-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spcBef>
                <a:spcPts val="108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-5" dirty="0" smtClean="0">
                <a:latin typeface="Arial"/>
                <a:cs typeface="Arial"/>
              </a:rPr>
              <a:t>Based </a:t>
            </a:r>
            <a:r>
              <a:rPr dirty="0">
                <a:latin typeface="Arial"/>
                <a:cs typeface="Arial"/>
              </a:rPr>
              <a:t>on </a:t>
            </a:r>
            <a:r>
              <a:rPr spc="-5" dirty="0">
                <a:latin typeface="Arial"/>
                <a:cs typeface="Arial"/>
              </a:rPr>
              <a:t>certain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prerequisites</a:t>
            </a:r>
            <a:endParaRPr dirty="0">
              <a:latin typeface="Arial"/>
              <a:cs typeface="Arial"/>
            </a:endParaRPr>
          </a:p>
          <a:p>
            <a:pPr marL="755650" lvl="1" indent="-285750">
              <a:spcBef>
                <a:spcPts val="108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-5" dirty="0" smtClean="0">
                <a:latin typeface="Arial"/>
                <a:cs typeface="Arial"/>
              </a:rPr>
              <a:t>Base</a:t>
            </a:r>
            <a:r>
              <a:rPr lang="en-US" spc="-5" dirty="0" smtClean="0">
                <a:latin typeface="Arial"/>
                <a:cs typeface="Arial"/>
              </a:rPr>
              <a:t>d</a:t>
            </a:r>
            <a:r>
              <a:rPr spc="-5" dirty="0" smtClean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 </a:t>
            </a:r>
            <a:r>
              <a:rPr spc="-5" dirty="0">
                <a:latin typeface="Arial"/>
                <a:cs typeface="Arial"/>
              </a:rPr>
              <a:t>certain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scales</a:t>
            </a:r>
            <a:endParaRPr dirty="0">
              <a:latin typeface="Arial"/>
              <a:cs typeface="Arial"/>
            </a:endParaRPr>
          </a:p>
          <a:p>
            <a:pPr marL="755650" lvl="1" indent="-285750">
              <a:spcBef>
                <a:spcPts val="108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-5" dirty="0" smtClean="0">
                <a:latin typeface="Arial"/>
                <a:cs typeface="Arial"/>
              </a:rPr>
              <a:t>Resulting </a:t>
            </a:r>
            <a:r>
              <a:rPr dirty="0">
                <a:latin typeface="Arial"/>
                <a:cs typeface="Arial"/>
              </a:rPr>
              <a:t>in </a:t>
            </a:r>
            <a:r>
              <a:rPr spc="-5" dirty="0">
                <a:latin typeface="Arial"/>
                <a:cs typeface="Arial"/>
              </a:rPr>
              <a:t>certain </a:t>
            </a:r>
            <a:r>
              <a:rPr dirty="0">
                <a:latin typeface="Arial"/>
                <a:cs typeface="Arial"/>
              </a:rPr>
              <a:t>conditions being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granted</a:t>
            </a:r>
          </a:p>
          <a:p>
            <a:pPr marL="755650" lvl="1" indent="-285750">
              <a:spcBef>
                <a:spcPts val="108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-5" dirty="0" smtClean="0">
                <a:latin typeface="Arial"/>
                <a:cs typeface="Arial"/>
              </a:rPr>
              <a:t>General</a:t>
            </a:r>
            <a:r>
              <a:rPr spc="-55" dirty="0" smtClean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requirements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3276600"/>
            <a:ext cx="80010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97176" y="3847465"/>
            <a:ext cx="5477510" cy="206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0370" marR="1732280" algn="ctr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If </a:t>
            </a:r>
            <a:r>
              <a:rPr sz="1500" b="1" spc="-20" dirty="0">
                <a:latin typeface="Arial"/>
                <a:cs typeface="Arial"/>
              </a:rPr>
              <a:t>you </a:t>
            </a:r>
            <a:r>
              <a:rPr sz="1500" b="1" dirty="0">
                <a:latin typeface="Arial"/>
                <a:cs typeface="Arial"/>
              </a:rPr>
              <a:t>buy </a:t>
            </a:r>
            <a:r>
              <a:rPr sz="1500" b="1" spc="-5" dirty="0">
                <a:latin typeface="Arial"/>
                <a:cs typeface="Arial"/>
              </a:rPr>
              <a:t>5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promotion  </a:t>
            </a:r>
            <a:r>
              <a:rPr sz="1500" b="1" dirty="0">
                <a:latin typeface="Arial"/>
                <a:cs typeface="Arial"/>
              </a:rPr>
              <a:t>articles</a:t>
            </a:r>
            <a:r>
              <a:rPr sz="1500" b="1" spc="-1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...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R="42545" algn="ctr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... </a:t>
            </a:r>
            <a:r>
              <a:rPr sz="1500" b="1" spc="-5" dirty="0">
                <a:latin typeface="Arial"/>
                <a:cs typeface="Arial"/>
              </a:rPr>
              <a:t>spending </a:t>
            </a:r>
            <a:r>
              <a:rPr sz="1500" b="1" spc="-10" dirty="0">
                <a:latin typeface="Arial"/>
                <a:cs typeface="Arial"/>
              </a:rPr>
              <a:t>over </a:t>
            </a:r>
            <a:r>
              <a:rPr sz="1500" b="1" spc="-5" dirty="0">
                <a:latin typeface="Arial"/>
                <a:cs typeface="Arial"/>
              </a:rPr>
              <a:t>a </a:t>
            </a:r>
            <a:r>
              <a:rPr sz="1500" b="1" dirty="0">
                <a:latin typeface="Arial"/>
                <a:cs typeface="Arial"/>
              </a:rPr>
              <a:t>total </a:t>
            </a:r>
            <a:r>
              <a:rPr sz="1500" b="1" spc="-5" dirty="0">
                <a:latin typeface="Arial"/>
                <a:cs typeface="Arial"/>
              </a:rPr>
              <a:t>amount of 50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USD...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R="43180" algn="ctr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We‘ll </a:t>
            </a:r>
            <a:r>
              <a:rPr sz="1500" b="1" spc="-10" dirty="0">
                <a:latin typeface="Arial"/>
                <a:cs typeface="Arial"/>
              </a:rPr>
              <a:t>give </a:t>
            </a:r>
            <a:r>
              <a:rPr sz="1500" b="1" spc="-20" dirty="0">
                <a:latin typeface="Arial"/>
                <a:cs typeface="Arial"/>
              </a:rPr>
              <a:t>you </a:t>
            </a:r>
            <a:r>
              <a:rPr sz="1500" b="1" spc="-5" dirty="0">
                <a:latin typeface="Arial"/>
                <a:cs typeface="Arial"/>
              </a:rPr>
              <a:t>a </a:t>
            </a:r>
            <a:r>
              <a:rPr sz="1500" b="1" dirty="0">
                <a:latin typeface="Arial"/>
                <a:cs typeface="Arial"/>
              </a:rPr>
              <a:t>certain article </a:t>
            </a:r>
            <a:r>
              <a:rPr sz="1500" b="1" spc="5" dirty="0">
                <a:latin typeface="Arial"/>
                <a:cs typeface="Arial"/>
              </a:rPr>
              <a:t>with </a:t>
            </a:r>
            <a:r>
              <a:rPr sz="1500" b="1" spc="-5" dirty="0">
                <a:latin typeface="Arial"/>
                <a:cs typeface="Arial"/>
              </a:rPr>
              <a:t>10 % discount</a:t>
            </a:r>
            <a:r>
              <a:rPr sz="1500" b="1" spc="-10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...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... </a:t>
            </a:r>
            <a:r>
              <a:rPr sz="1500" b="1" spc="-5" dirty="0">
                <a:latin typeface="Arial"/>
                <a:cs typeface="Arial"/>
              </a:rPr>
              <a:t>5 % discount </a:t>
            </a:r>
            <a:r>
              <a:rPr sz="1500" b="1" dirty="0">
                <a:latin typeface="Arial"/>
                <a:cs typeface="Arial"/>
              </a:rPr>
              <a:t>for </a:t>
            </a:r>
            <a:r>
              <a:rPr sz="1500" b="1" spc="-5" dirty="0">
                <a:latin typeface="Arial"/>
                <a:cs typeface="Arial"/>
              </a:rPr>
              <a:t>3 </a:t>
            </a:r>
            <a:r>
              <a:rPr sz="1500" b="1" dirty="0">
                <a:latin typeface="Arial"/>
                <a:cs typeface="Arial"/>
              </a:rPr>
              <a:t>articles ... </a:t>
            </a:r>
            <a:r>
              <a:rPr sz="1500" b="1" spc="-5" dirty="0">
                <a:latin typeface="Arial"/>
                <a:cs typeface="Arial"/>
              </a:rPr>
              <a:t>10 % discount </a:t>
            </a:r>
            <a:r>
              <a:rPr sz="1500" b="1" dirty="0">
                <a:latin typeface="Arial"/>
                <a:cs typeface="Arial"/>
              </a:rPr>
              <a:t>for </a:t>
            </a:r>
            <a:r>
              <a:rPr sz="1500" b="1" spc="-5" dirty="0">
                <a:latin typeface="Arial"/>
                <a:cs typeface="Arial"/>
              </a:rPr>
              <a:t>5</a:t>
            </a:r>
            <a:r>
              <a:rPr sz="1500" b="1" spc="-1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articles...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9858" y="3232911"/>
            <a:ext cx="1920239" cy="1421130"/>
          </a:xfrm>
          <a:custGeom>
            <a:avLst/>
            <a:gdLst/>
            <a:ahLst/>
            <a:cxnLst/>
            <a:rect l="l" t="t" r="r" b="b"/>
            <a:pathLst>
              <a:path w="1920239" h="1421129">
                <a:moveTo>
                  <a:pt x="0" y="1100327"/>
                </a:moveTo>
                <a:lnTo>
                  <a:pt x="1713928" y="0"/>
                </a:lnTo>
                <a:lnTo>
                  <a:pt x="1919795" y="320548"/>
                </a:lnTo>
                <a:lnTo>
                  <a:pt x="205828" y="1420876"/>
                </a:lnTo>
                <a:lnTo>
                  <a:pt x="0" y="110032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9153" y="3614842"/>
            <a:ext cx="1010919" cy="626745"/>
          </a:xfrm>
          <a:custGeom>
            <a:avLst/>
            <a:gdLst/>
            <a:ahLst/>
            <a:cxnLst/>
            <a:rect l="l" t="t" r="r" b="b"/>
            <a:pathLst>
              <a:path w="1010919" h="626745">
                <a:moveTo>
                  <a:pt x="84709" y="452078"/>
                </a:moveTo>
                <a:lnTo>
                  <a:pt x="0" y="501227"/>
                </a:lnTo>
                <a:lnTo>
                  <a:pt x="72771" y="626703"/>
                </a:lnTo>
                <a:lnTo>
                  <a:pt x="89408" y="617051"/>
                </a:lnTo>
                <a:lnTo>
                  <a:pt x="56261" y="560028"/>
                </a:lnTo>
                <a:lnTo>
                  <a:pt x="81672" y="545296"/>
                </a:lnTo>
                <a:lnTo>
                  <a:pt x="47752" y="545296"/>
                </a:lnTo>
                <a:lnTo>
                  <a:pt x="25146" y="506434"/>
                </a:lnTo>
                <a:lnTo>
                  <a:pt x="93218" y="466937"/>
                </a:lnTo>
                <a:lnTo>
                  <a:pt x="84709" y="452078"/>
                </a:lnTo>
                <a:close/>
              </a:path>
              <a:path w="1010919" h="626745">
                <a:moveTo>
                  <a:pt x="106680" y="511133"/>
                </a:moveTo>
                <a:lnTo>
                  <a:pt x="47752" y="545296"/>
                </a:lnTo>
                <a:lnTo>
                  <a:pt x="81672" y="545296"/>
                </a:lnTo>
                <a:lnTo>
                  <a:pt x="115189" y="525865"/>
                </a:lnTo>
                <a:lnTo>
                  <a:pt x="106680" y="511133"/>
                </a:lnTo>
                <a:close/>
              </a:path>
              <a:path w="1010919" h="626745">
                <a:moveTo>
                  <a:pt x="187983" y="444898"/>
                </a:moveTo>
                <a:lnTo>
                  <a:pt x="151981" y="457388"/>
                </a:lnTo>
                <a:lnTo>
                  <a:pt x="134866" y="489229"/>
                </a:lnTo>
                <a:lnTo>
                  <a:pt x="135418" y="500322"/>
                </a:lnTo>
                <a:lnTo>
                  <a:pt x="159400" y="542946"/>
                </a:lnTo>
                <a:lnTo>
                  <a:pt x="186344" y="554432"/>
                </a:lnTo>
                <a:lnTo>
                  <a:pt x="195802" y="554027"/>
                </a:lnTo>
                <a:lnTo>
                  <a:pt x="226040" y="538422"/>
                </a:lnTo>
                <a:lnTo>
                  <a:pt x="195627" y="538422"/>
                </a:lnTo>
                <a:lnTo>
                  <a:pt x="189497" y="538341"/>
                </a:lnTo>
                <a:lnTo>
                  <a:pt x="156211" y="506664"/>
                </a:lnTo>
                <a:lnTo>
                  <a:pt x="152558" y="492240"/>
                </a:lnTo>
                <a:lnTo>
                  <a:pt x="152588" y="489229"/>
                </a:lnTo>
                <a:lnTo>
                  <a:pt x="182753" y="459698"/>
                </a:lnTo>
                <a:lnTo>
                  <a:pt x="218433" y="459698"/>
                </a:lnTo>
                <a:lnTo>
                  <a:pt x="214915" y="456047"/>
                </a:lnTo>
                <a:lnTo>
                  <a:pt x="206605" y="450308"/>
                </a:lnTo>
                <a:lnTo>
                  <a:pt x="197484" y="446617"/>
                </a:lnTo>
                <a:lnTo>
                  <a:pt x="187983" y="444898"/>
                </a:lnTo>
                <a:close/>
              </a:path>
              <a:path w="1010919" h="626745">
                <a:moveTo>
                  <a:pt x="218433" y="459698"/>
                </a:moveTo>
                <a:lnTo>
                  <a:pt x="182753" y="459698"/>
                </a:lnTo>
                <a:lnTo>
                  <a:pt x="191262" y="462492"/>
                </a:lnTo>
                <a:lnTo>
                  <a:pt x="197381" y="465393"/>
                </a:lnTo>
                <a:lnTo>
                  <a:pt x="220847" y="500306"/>
                </a:lnTo>
                <a:lnTo>
                  <a:pt x="221992" y="507809"/>
                </a:lnTo>
                <a:lnTo>
                  <a:pt x="221487" y="514689"/>
                </a:lnTo>
                <a:lnTo>
                  <a:pt x="195627" y="538422"/>
                </a:lnTo>
                <a:lnTo>
                  <a:pt x="226040" y="538422"/>
                </a:lnTo>
                <a:lnTo>
                  <a:pt x="239776" y="504275"/>
                </a:lnTo>
                <a:lnTo>
                  <a:pt x="238894" y="497439"/>
                </a:lnTo>
                <a:lnTo>
                  <a:pt x="236823" y="490067"/>
                </a:lnTo>
                <a:lnTo>
                  <a:pt x="233560" y="482147"/>
                </a:lnTo>
                <a:lnTo>
                  <a:pt x="229108" y="473668"/>
                </a:lnTo>
                <a:lnTo>
                  <a:pt x="222416" y="463833"/>
                </a:lnTo>
                <a:lnTo>
                  <a:pt x="218433" y="459698"/>
                </a:lnTo>
                <a:close/>
              </a:path>
              <a:path w="1010919" h="626745">
                <a:moveTo>
                  <a:pt x="235331" y="411057"/>
                </a:moveTo>
                <a:lnTo>
                  <a:pt x="221361" y="419058"/>
                </a:lnTo>
                <a:lnTo>
                  <a:pt x="274066" y="509990"/>
                </a:lnTo>
                <a:lnTo>
                  <a:pt x="289559" y="501100"/>
                </a:lnTo>
                <a:lnTo>
                  <a:pt x="262001" y="453475"/>
                </a:lnTo>
                <a:lnTo>
                  <a:pt x="258190" y="446998"/>
                </a:lnTo>
                <a:lnTo>
                  <a:pt x="255524" y="440394"/>
                </a:lnTo>
                <a:lnTo>
                  <a:pt x="254127" y="433917"/>
                </a:lnTo>
                <a:lnTo>
                  <a:pt x="253111" y="429726"/>
                </a:lnTo>
                <a:lnTo>
                  <a:pt x="253492" y="425789"/>
                </a:lnTo>
                <a:lnTo>
                  <a:pt x="253891" y="424773"/>
                </a:lnTo>
                <a:lnTo>
                  <a:pt x="243332" y="424773"/>
                </a:lnTo>
                <a:lnTo>
                  <a:pt x="235331" y="411057"/>
                </a:lnTo>
                <a:close/>
              </a:path>
              <a:path w="1010919" h="626745">
                <a:moveTo>
                  <a:pt x="265176" y="393150"/>
                </a:moveTo>
                <a:lnTo>
                  <a:pt x="258953" y="394547"/>
                </a:lnTo>
                <a:lnTo>
                  <a:pt x="253746" y="397595"/>
                </a:lnTo>
                <a:lnTo>
                  <a:pt x="250190" y="399627"/>
                </a:lnTo>
                <a:lnTo>
                  <a:pt x="247523" y="402548"/>
                </a:lnTo>
                <a:lnTo>
                  <a:pt x="245745" y="406358"/>
                </a:lnTo>
                <a:lnTo>
                  <a:pt x="243840" y="410168"/>
                </a:lnTo>
                <a:lnTo>
                  <a:pt x="243125" y="415883"/>
                </a:lnTo>
                <a:lnTo>
                  <a:pt x="243150" y="418677"/>
                </a:lnTo>
                <a:lnTo>
                  <a:pt x="243332" y="424773"/>
                </a:lnTo>
                <a:lnTo>
                  <a:pt x="253891" y="424773"/>
                </a:lnTo>
                <a:lnTo>
                  <a:pt x="254889" y="422233"/>
                </a:lnTo>
                <a:lnTo>
                  <a:pt x="256412" y="418677"/>
                </a:lnTo>
                <a:lnTo>
                  <a:pt x="258826" y="415883"/>
                </a:lnTo>
                <a:lnTo>
                  <a:pt x="262255" y="413978"/>
                </a:lnTo>
                <a:lnTo>
                  <a:pt x="266065" y="411692"/>
                </a:lnTo>
                <a:lnTo>
                  <a:pt x="270383" y="410676"/>
                </a:lnTo>
                <a:lnTo>
                  <a:pt x="275463" y="410676"/>
                </a:lnTo>
                <a:lnTo>
                  <a:pt x="272541" y="393277"/>
                </a:lnTo>
                <a:lnTo>
                  <a:pt x="265176" y="393150"/>
                </a:lnTo>
                <a:close/>
              </a:path>
              <a:path w="1010919" h="626745">
                <a:moveTo>
                  <a:pt x="392189" y="327660"/>
                </a:moveTo>
                <a:lnTo>
                  <a:pt x="382889" y="327660"/>
                </a:lnTo>
                <a:lnTo>
                  <a:pt x="373659" y="330200"/>
                </a:lnTo>
                <a:lnTo>
                  <a:pt x="344344" y="355600"/>
                </a:lnTo>
                <a:lnTo>
                  <a:pt x="340082" y="374650"/>
                </a:lnTo>
                <a:lnTo>
                  <a:pt x="341153" y="384810"/>
                </a:lnTo>
                <a:lnTo>
                  <a:pt x="364410" y="425450"/>
                </a:lnTo>
                <a:lnTo>
                  <a:pt x="391189" y="435610"/>
                </a:lnTo>
                <a:lnTo>
                  <a:pt x="400796" y="435610"/>
                </a:lnTo>
                <a:lnTo>
                  <a:pt x="410569" y="433070"/>
                </a:lnTo>
                <a:lnTo>
                  <a:pt x="420497" y="427990"/>
                </a:lnTo>
                <a:lnTo>
                  <a:pt x="427781" y="424180"/>
                </a:lnTo>
                <a:lnTo>
                  <a:pt x="430195" y="421640"/>
                </a:lnTo>
                <a:lnTo>
                  <a:pt x="397764" y="421640"/>
                </a:lnTo>
                <a:lnTo>
                  <a:pt x="389635" y="419100"/>
                </a:lnTo>
                <a:lnTo>
                  <a:pt x="383633" y="416560"/>
                </a:lnTo>
                <a:lnTo>
                  <a:pt x="377999" y="412750"/>
                </a:lnTo>
                <a:lnTo>
                  <a:pt x="372723" y="407670"/>
                </a:lnTo>
                <a:lnTo>
                  <a:pt x="367791" y="401320"/>
                </a:lnTo>
                <a:lnTo>
                  <a:pt x="391856" y="387350"/>
                </a:lnTo>
                <a:lnTo>
                  <a:pt x="361315" y="387350"/>
                </a:lnTo>
                <a:lnTo>
                  <a:pt x="357251" y="379730"/>
                </a:lnTo>
                <a:lnTo>
                  <a:pt x="356234" y="372110"/>
                </a:lnTo>
                <a:lnTo>
                  <a:pt x="358266" y="364490"/>
                </a:lnTo>
                <a:lnTo>
                  <a:pt x="383968" y="342900"/>
                </a:lnTo>
                <a:lnTo>
                  <a:pt x="422673" y="342900"/>
                </a:lnTo>
                <a:lnTo>
                  <a:pt x="418877" y="339090"/>
                </a:lnTo>
                <a:lnTo>
                  <a:pt x="410571" y="332740"/>
                </a:lnTo>
                <a:lnTo>
                  <a:pt x="401573" y="328930"/>
                </a:lnTo>
                <a:lnTo>
                  <a:pt x="392189" y="327660"/>
                </a:lnTo>
                <a:close/>
              </a:path>
              <a:path w="1010919" h="626745">
                <a:moveTo>
                  <a:pt x="443484" y="375920"/>
                </a:moveTo>
                <a:lnTo>
                  <a:pt x="426339" y="383540"/>
                </a:lnTo>
                <a:lnTo>
                  <a:pt x="427863" y="391160"/>
                </a:lnTo>
                <a:lnTo>
                  <a:pt x="427354" y="397510"/>
                </a:lnTo>
                <a:lnTo>
                  <a:pt x="422783" y="407670"/>
                </a:lnTo>
                <a:lnTo>
                  <a:pt x="418846" y="412750"/>
                </a:lnTo>
                <a:lnTo>
                  <a:pt x="413258" y="415290"/>
                </a:lnTo>
                <a:lnTo>
                  <a:pt x="405638" y="420370"/>
                </a:lnTo>
                <a:lnTo>
                  <a:pt x="397764" y="421640"/>
                </a:lnTo>
                <a:lnTo>
                  <a:pt x="430195" y="421640"/>
                </a:lnTo>
                <a:lnTo>
                  <a:pt x="445262" y="391160"/>
                </a:lnTo>
                <a:lnTo>
                  <a:pt x="444980" y="383540"/>
                </a:lnTo>
                <a:lnTo>
                  <a:pt x="443484" y="375920"/>
                </a:lnTo>
                <a:close/>
              </a:path>
              <a:path w="1010919" h="626745">
                <a:moveTo>
                  <a:pt x="437388" y="294640"/>
                </a:moveTo>
                <a:lnTo>
                  <a:pt x="418210" y="306070"/>
                </a:lnTo>
                <a:lnTo>
                  <a:pt x="474218" y="331470"/>
                </a:lnTo>
                <a:lnTo>
                  <a:pt x="468376" y="397510"/>
                </a:lnTo>
                <a:lnTo>
                  <a:pt x="487045" y="387350"/>
                </a:lnTo>
                <a:lnTo>
                  <a:pt x="490093" y="337820"/>
                </a:lnTo>
                <a:lnTo>
                  <a:pt x="529313" y="337820"/>
                </a:lnTo>
                <a:lnTo>
                  <a:pt x="491744" y="320040"/>
                </a:lnTo>
                <a:lnTo>
                  <a:pt x="492431" y="313690"/>
                </a:lnTo>
                <a:lnTo>
                  <a:pt x="475996" y="313690"/>
                </a:lnTo>
                <a:lnTo>
                  <a:pt x="472821" y="312420"/>
                </a:lnTo>
                <a:lnTo>
                  <a:pt x="468757" y="309880"/>
                </a:lnTo>
                <a:lnTo>
                  <a:pt x="463803" y="307340"/>
                </a:lnTo>
                <a:lnTo>
                  <a:pt x="437388" y="294640"/>
                </a:lnTo>
                <a:close/>
              </a:path>
              <a:path w="1010919" h="626745">
                <a:moveTo>
                  <a:pt x="422673" y="342900"/>
                </a:moveTo>
                <a:lnTo>
                  <a:pt x="390074" y="342900"/>
                </a:lnTo>
                <a:lnTo>
                  <a:pt x="396240" y="344170"/>
                </a:lnTo>
                <a:lnTo>
                  <a:pt x="401701" y="346710"/>
                </a:lnTo>
                <a:lnTo>
                  <a:pt x="407034" y="350520"/>
                </a:lnTo>
                <a:lnTo>
                  <a:pt x="412115" y="358140"/>
                </a:lnTo>
                <a:lnTo>
                  <a:pt x="361315" y="387350"/>
                </a:lnTo>
                <a:lnTo>
                  <a:pt x="391856" y="387350"/>
                </a:lnTo>
                <a:lnTo>
                  <a:pt x="435609" y="361950"/>
                </a:lnTo>
                <a:lnTo>
                  <a:pt x="434594" y="359410"/>
                </a:lnTo>
                <a:lnTo>
                  <a:pt x="433323" y="356870"/>
                </a:lnTo>
                <a:lnTo>
                  <a:pt x="426469" y="346710"/>
                </a:lnTo>
                <a:lnTo>
                  <a:pt x="422673" y="342900"/>
                </a:lnTo>
                <a:close/>
              </a:path>
              <a:path w="1010919" h="626745">
                <a:moveTo>
                  <a:pt x="529313" y="337820"/>
                </a:moveTo>
                <a:lnTo>
                  <a:pt x="490093" y="337820"/>
                </a:lnTo>
                <a:lnTo>
                  <a:pt x="499491" y="341630"/>
                </a:lnTo>
                <a:lnTo>
                  <a:pt x="534543" y="359410"/>
                </a:lnTo>
                <a:lnTo>
                  <a:pt x="553466" y="349250"/>
                </a:lnTo>
                <a:lnTo>
                  <a:pt x="529313" y="337820"/>
                </a:lnTo>
                <a:close/>
              </a:path>
              <a:path w="1010919" h="626745">
                <a:moveTo>
                  <a:pt x="601345" y="233680"/>
                </a:moveTo>
                <a:lnTo>
                  <a:pt x="569976" y="233680"/>
                </a:lnTo>
                <a:lnTo>
                  <a:pt x="575945" y="234950"/>
                </a:lnTo>
                <a:lnTo>
                  <a:pt x="580390" y="236220"/>
                </a:lnTo>
                <a:lnTo>
                  <a:pt x="584454" y="240030"/>
                </a:lnTo>
                <a:lnTo>
                  <a:pt x="588010" y="246380"/>
                </a:lnTo>
                <a:lnTo>
                  <a:pt x="588391" y="246380"/>
                </a:lnTo>
                <a:lnTo>
                  <a:pt x="590296" y="250190"/>
                </a:lnTo>
                <a:lnTo>
                  <a:pt x="586128" y="255270"/>
                </a:lnTo>
                <a:lnTo>
                  <a:pt x="580675" y="259080"/>
                </a:lnTo>
                <a:lnTo>
                  <a:pt x="573936" y="265430"/>
                </a:lnTo>
                <a:lnTo>
                  <a:pt x="565912" y="271780"/>
                </a:lnTo>
                <a:lnTo>
                  <a:pt x="560197" y="275590"/>
                </a:lnTo>
                <a:lnTo>
                  <a:pt x="556133" y="279400"/>
                </a:lnTo>
                <a:lnTo>
                  <a:pt x="542416" y="302260"/>
                </a:lnTo>
                <a:lnTo>
                  <a:pt x="542671" y="311150"/>
                </a:lnTo>
                <a:lnTo>
                  <a:pt x="543941" y="316230"/>
                </a:lnTo>
                <a:lnTo>
                  <a:pt x="546608" y="320040"/>
                </a:lnTo>
                <a:lnTo>
                  <a:pt x="550926" y="327660"/>
                </a:lnTo>
                <a:lnTo>
                  <a:pt x="557276" y="332740"/>
                </a:lnTo>
                <a:lnTo>
                  <a:pt x="565404" y="335280"/>
                </a:lnTo>
                <a:lnTo>
                  <a:pt x="571759" y="335280"/>
                </a:lnTo>
                <a:lnTo>
                  <a:pt x="605916" y="318770"/>
                </a:lnTo>
                <a:lnTo>
                  <a:pt x="573404" y="318770"/>
                </a:lnTo>
                <a:lnTo>
                  <a:pt x="568706" y="317500"/>
                </a:lnTo>
                <a:lnTo>
                  <a:pt x="565150" y="314960"/>
                </a:lnTo>
                <a:lnTo>
                  <a:pt x="562737" y="311150"/>
                </a:lnTo>
                <a:lnTo>
                  <a:pt x="561213" y="308610"/>
                </a:lnTo>
                <a:lnTo>
                  <a:pt x="560451" y="304800"/>
                </a:lnTo>
                <a:lnTo>
                  <a:pt x="560704" y="302260"/>
                </a:lnTo>
                <a:lnTo>
                  <a:pt x="560832" y="299720"/>
                </a:lnTo>
                <a:lnTo>
                  <a:pt x="561847" y="295910"/>
                </a:lnTo>
                <a:lnTo>
                  <a:pt x="563879" y="293370"/>
                </a:lnTo>
                <a:lnTo>
                  <a:pt x="565785" y="290830"/>
                </a:lnTo>
                <a:lnTo>
                  <a:pt x="569722" y="287020"/>
                </a:lnTo>
                <a:lnTo>
                  <a:pt x="575437" y="283210"/>
                </a:lnTo>
                <a:lnTo>
                  <a:pt x="582582" y="276860"/>
                </a:lnTo>
                <a:lnTo>
                  <a:pt x="588597" y="271780"/>
                </a:lnTo>
                <a:lnTo>
                  <a:pt x="593492" y="266700"/>
                </a:lnTo>
                <a:lnTo>
                  <a:pt x="597281" y="262890"/>
                </a:lnTo>
                <a:lnTo>
                  <a:pt x="618656" y="262890"/>
                </a:lnTo>
                <a:lnTo>
                  <a:pt x="617220" y="260350"/>
                </a:lnTo>
                <a:lnTo>
                  <a:pt x="605282" y="240030"/>
                </a:lnTo>
                <a:lnTo>
                  <a:pt x="601345" y="233680"/>
                </a:lnTo>
                <a:close/>
              </a:path>
              <a:path w="1010919" h="626745">
                <a:moveTo>
                  <a:pt x="618656" y="262890"/>
                </a:moveTo>
                <a:lnTo>
                  <a:pt x="597281" y="262890"/>
                </a:lnTo>
                <a:lnTo>
                  <a:pt x="600583" y="267970"/>
                </a:lnTo>
                <a:lnTo>
                  <a:pt x="604520" y="274320"/>
                </a:lnTo>
                <a:lnTo>
                  <a:pt x="606679" y="280670"/>
                </a:lnTo>
                <a:lnTo>
                  <a:pt x="607060" y="284480"/>
                </a:lnTo>
                <a:lnTo>
                  <a:pt x="607441" y="290830"/>
                </a:lnTo>
                <a:lnTo>
                  <a:pt x="606171" y="295910"/>
                </a:lnTo>
                <a:lnTo>
                  <a:pt x="602996" y="300990"/>
                </a:lnTo>
                <a:lnTo>
                  <a:pt x="599947" y="306070"/>
                </a:lnTo>
                <a:lnTo>
                  <a:pt x="595376" y="311150"/>
                </a:lnTo>
                <a:lnTo>
                  <a:pt x="589407" y="314960"/>
                </a:lnTo>
                <a:lnTo>
                  <a:pt x="583438" y="317500"/>
                </a:lnTo>
                <a:lnTo>
                  <a:pt x="578104" y="318770"/>
                </a:lnTo>
                <a:lnTo>
                  <a:pt x="605916" y="318770"/>
                </a:lnTo>
                <a:lnTo>
                  <a:pt x="607948" y="316230"/>
                </a:lnTo>
                <a:lnTo>
                  <a:pt x="612140" y="311150"/>
                </a:lnTo>
                <a:lnTo>
                  <a:pt x="615569" y="303530"/>
                </a:lnTo>
                <a:lnTo>
                  <a:pt x="618490" y="295910"/>
                </a:lnTo>
                <a:lnTo>
                  <a:pt x="644144" y="295910"/>
                </a:lnTo>
                <a:lnTo>
                  <a:pt x="640207" y="293370"/>
                </a:lnTo>
                <a:lnTo>
                  <a:pt x="636778" y="290830"/>
                </a:lnTo>
                <a:lnTo>
                  <a:pt x="633984" y="287020"/>
                </a:lnTo>
                <a:lnTo>
                  <a:pt x="631311" y="284480"/>
                </a:lnTo>
                <a:lnTo>
                  <a:pt x="627649" y="278130"/>
                </a:lnTo>
                <a:lnTo>
                  <a:pt x="622964" y="270510"/>
                </a:lnTo>
                <a:lnTo>
                  <a:pt x="618656" y="262890"/>
                </a:lnTo>
                <a:close/>
              </a:path>
              <a:path w="1010919" h="626745">
                <a:moveTo>
                  <a:pt x="498347" y="259080"/>
                </a:moveTo>
                <a:lnTo>
                  <a:pt x="479933" y="269240"/>
                </a:lnTo>
                <a:lnTo>
                  <a:pt x="476631" y="304800"/>
                </a:lnTo>
                <a:lnTo>
                  <a:pt x="475996" y="313690"/>
                </a:lnTo>
                <a:lnTo>
                  <a:pt x="492431" y="313690"/>
                </a:lnTo>
                <a:lnTo>
                  <a:pt x="498347" y="259080"/>
                </a:lnTo>
                <a:close/>
              </a:path>
              <a:path w="1010919" h="626745">
                <a:moveTo>
                  <a:pt x="644144" y="295910"/>
                </a:moveTo>
                <a:lnTo>
                  <a:pt x="618490" y="295910"/>
                </a:lnTo>
                <a:lnTo>
                  <a:pt x="621410" y="299720"/>
                </a:lnTo>
                <a:lnTo>
                  <a:pt x="624713" y="303530"/>
                </a:lnTo>
                <a:lnTo>
                  <a:pt x="628141" y="304800"/>
                </a:lnTo>
                <a:lnTo>
                  <a:pt x="644144" y="295910"/>
                </a:lnTo>
                <a:close/>
              </a:path>
              <a:path w="1010919" h="626745">
                <a:moveTo>
                  <a:pt x="624332" y="186690"/>
                </a:moveTo>
                <a:lnTo>
                  <a:pt x="610489" y="194310"/>
                </a:lnTo>
                <a:lnTo>
                  <a:pt x="663321" y="284480"/>
                </a:lnTo>
                <a:lnTo>
                  <a:pt x="678688" y="275590"/>
                </a:lnTo>
                <a:lnTo>
                  <a:pt x="651383" y="228600"/>
                </a:lnTo>
                <a:lnTo>
                  <a:pt x="646557" y="220980"/>
                </a:lnTo>
                <a:lnTo>
                  <a:pt x="643635" y="213360"/>
                </a:lnTo>
                <a:lnTo>
                  <a:pt x="641858" y="203200"/>
                </a:lnTo>
                <a:lnTo>
                  <a:pt x="642429" y="199390"/>
                </a:lnTo>
                <a:lnTo>
                  <a:pt x="631697" y="199390"/>
                </a:lnTo>
                <a:lnTo>
                  <a:pt x="624332" y="186690"/>
                </a:lnTo>
                <a:close/>
              </a:path>
              <a:path w="1010919" h="626745">
                <a:moveTo>
                  <a:pt x="581533" y="217170"/>
                </a:moveTo>
                <a:lnTo>
                  <a:pt x="576707" y="217170"/>
                </a:lnTo>
                <a:lnTo>
                  <a:pt x="564896" y="219710"/>
                </a:lnTo>
                <a:lnTo>
                  <a:pt x="526796" y="247650"/>
                </a:lnTo>
                <a:lnTo>
                  <a:pt x="523113" y="259080"/>
                </a:lnTo>
                <a:lnTo>
                  <a:pt x="522351" y="264160"/>
                </a:lnTo>
                <a:lnTo>
                  <a:pt x="523113" y="270510"/>
                </a:lnTo>
                <a:lnTo>
                  <a:pt x="525398" y="278130"/>
                </a:lnTo>
                <a:lnTo>
                  <a:pt x="541654" y="271780"/>
                </a:lnTo>
                <a:lnTo>
                  <a:pt x="539622" y="264160"/>
                </a:lnTo>
                <a:lnTo>
                  <a:pt x="539622" y="257810"/>
                </a:lnTo>
                <a:lnTo>
                  <a:pt x="541528" y="254000"/>
                </a:lnTo>
                <a:lnTo>
                  <a:pt x="543560" y="248920"/>
                </a:lnTo>
                <a:lnTo>
                  <a:pt x="548132" y="245110"/>
                </a:lnTo>
                <a:lnTo>
                  <a:pt x="555371" y="240030"/>
                </a:lnTo>
                <a:lnTo>
                  <a:pt x="563118" y="236220"/>
                </a:lnTo>
                <a:lnTo>
                  <a:pt x="569976" y="233680"/>
                </a:lnTo>
                <a:lnTo>
                  <a:pt x="601345" y="233680"/>
                </a:lnTo>
                <a:lnTo>
                  <a:pt x="598297" y="228600"/>
                </a:lnTo>
                <a:lnTo>
                  <a:pt x="592963" y="222250"/>
                </a:lnTo>
                <a:lnTo>
                  <a:pt x="589279" y="219710"/>
                </a:lnTo>
                <a:lnTo>
                  <a:pt x="585470" y="218440"/>
                </a:lnTo>
                <a:lnTo>
                  <a:pt x="581533" y="217170"/>
                </a:lnTo>
                <a:close/>
              </a:path>
              <a:path w="1010919" h="626745">
                <a:moveTo>
                  <a:pt x="696610" y="179070"/>
                </a:moveTo>
                <a:lnTo>
                  <a:pt x="665860" y="179070"/>
                </a:lnTo>
                <a:lnTo>
                  <a:pt x="670306" y="181610"/>
                </a:lnTo>
                <a:lnTo>
                  <a:pt x="674878" y="182880"/>
                </a:lnTo>
                <a:lnTo>
                  <a:pt x="679069" y="187960"/>
                </a:lnTo>
                <a:lnTo>
                  <a:pt x="683006" y="194310"/>
                </a:lnTo>
                <a:lnTo>
                  <a:pt x="717296" y="254000"/>
                </a:lnTo>
                <a:lnTo>
                  <a:pt x="732663" y="245110"/>
                </a:lnTo>
                <a:lnTo>
                  <a:pt x="702056" y="191770"/>
                </a:lnTo>
                <a:lnTo>
                  <a:pt x="698648" y="185420"/>
                </a:lnTo>
                <a:lnTo>
                  <a:pt x="696610" y="179070"/>
                </a:lnTo>
                <a:close/>
              </a:path>
              <a:path w="1010919" h="626745">
                <a:moveTo>
                  <a:pt x="770890" y="101600"/>
                </a:moveTo>
                <a:lnTo>
                  <a:pt x="756920" y="109220"/>
                </a:lnTo>
                <a:lnTo>
                  <a:pt x="829818" y="234950"/>
                </a:lnTo>
                <a:lnTo>
                  <a:pt x="845185" y="226060"/>
                </a:lnTo>
                <a:lnTo>
                  <a:pt x="819531" y="181610"/>
                </a:lnTo>
                <a:lnTo>
                  <a:pt x="846666" y="181610"/>
                </a:lnTo>
                <a:lnTo>
                  <a:pt x="850138" y="179070"/>
                </a:lnTo>
                <a:lnTo>
                  <a:pt x="857122" y="175260"/>
                </a:lnTo>
                <a:lnTo>
                  <a:pt x="861314" y="171450"/>
                </a:lnTo>
                <a:lnTo>
                  <a:pt x="827659" y="171450"/>
                </a:lnTo>
                <a:lnTo>
                  <a:pt x="819658" y="168910"/>
                </a:lnTo>
                <a:lnTo>
                  <a:pt x="793202" y="138430"/>
                </a:lnTo>
                <a:lnTo>
                  <a:pt x="789201" y="123190"/>
                </a:lnTo>
                <a:lnTo>
                  <a:pt x="789559" y="115570"/>
                </a:lnTo>
                <a:lnTo>
                  <a:pt x="789994" y="113030"/>
                </a:lnTo>
                <a:lnTo>
                  <a:pt x="777747" y="113030"/>
                </a:lnTo>
                <a:lnTo>
                  <a:pt x="770890" y="101600"/>
                </a:lnTo>
                <a:close/>
              </a:path>
              <a:path w="1010919" h="626745">
                <a:moveTo>
                  <a:pt x="749372" y="149860"/>
                </a:moveTo>
                <a:lnTo>
                  <a:pt x="723138" y="149860"/>
                </a:lnTo>
                <a:lnTo>
                  <a:pt x="726185" y="151130"/>
                </a:lnTo>
                <a:lnTo>
                  <a:pt x="728726" y="152400"/>
                </a:lnTo>
                <a:lnTo>
                  <a:pt x="731266" y="154940"/>
                </a:lnTo>
                <a:lnTo>
                  <a:pt x="734314" y="158750"/>
                </a:lnTo>
                <a:lnTo>
                  <a:pt x="771144" y="222250"/>
                </a:lnTo>
                <a:lnTo>
                  <a:pt x="786510" y="213360"/>
                </a:lnTo>
                <a:lnTo>
                  <a:pt x="750316" y="151130"/>
                </a:lnTo>
                <a:lnTo>
                  <a:pt x="749372" y="149860"/>
                </a:lnTo>
                <a:close/>
              </a:path>
              <a:path w="1010919" h="626745">
                <a:moveTo>
                  <a:pt x="675640" y="162560"/>
                </a:moveTo>
                <a:lnTo>
                  <a:pt x="663829" y="162560"/>
                </a:lnTo>
                <a:lnTo>
                  <a:pt x="657479" y="163830"/>
                </a:lnTo>
                <a:lnTo>
                  <a:pt x="631952" y="193040"/>
                </a:lnTo>
                <a:lnTo>
                  <a:pt x="631697" y="199390"/>
                </a:lnTo>
                <a:lnTo>
                  <a:pt x="642429" y="199390"/>
                </a:lnTo>
                <a:lnTo>
                  <a:pt x="642620" y="198120"/>
                </a:lnTo>
                <a:lnTo>
                  <a:pt x="645033" y="194310"/>
                </a:lnTo>
                <a:lnTo>
                  <a:pt x="665860" y="179070"/>
                </a:lnTo>
                <a:lnTo>
                  <a:pt x="696610" y="179070"/>
                </a:lnTo>
                <a:lnTo>
                  <a:pt x="695930" y="172720"/>
                </a:lnTo>
                <a:lnTo>
                  <a:pt x="696428" y="168910"/>
                </a:lnTo>
                <a:lnTo>
                  <a:pt x="685672" y="168910"/>
                </a:lnTo>
                <a:lnTo>
                  <a:pt x="680973" y="165100"/>
                </a:lnTo>
                <a:lnTo>
                  <a:pt x="675640" y="162560"/>
                </a:lnTo>
                <a:close/>
              </a:path>
              <a:path w="1010919" h="626745">
                <a:moveTo>
                  <a:pt x="846666" y="181610"/>
                </a:moveTo>
                <a:lnTo>
                  <a:pt x="819531" y="181610"/>
                </a:lnTo>
                <a:lnTo>
                  <a:pt x="824103" y="184150"/>
                </a:lnTo>
                <a:lnTo>
                  <a:pt x="839723" y="184150"/>
                </a:lnTo>
                <a:lnTo>
                  <a:pt x="844931" y="182880"/>
                </a:lnTo>
                <a:lnTo>
                  <a:pt x="846666" y="181610"/>
                </a:lnTo>
                <a:close/>
              </a:path>
              <a:path w="1010919" h="626745">
                <a:moveTo>
                  <a:pt x="849823" y="92710"/>
                </a:moveTo>
                <a:lnTo>
                  <a:pt x="815594" y="92710"/>
                </a:lnTo>
                <a:lnTo>
                  <a:pt x="823722" y="95250"/>
                </a:lnTo>
                <a:lnTo>
                  <a:pt x="829694" y="99060"/>
                </a:lnTo>
                <a:lnTo>
                  <a:pt x="853376" y="134620"/>
                </a:lnTo>
                <a:lnTo>
                  <a:pt x="854662" y="142240"/>
                </a:lnTo>
                <a:lnTo>
                  <a:pt x="854329" y="148590"/>
                </a:lnTo>
                <a:lnTo>
                  <a:pt x="852804" y="157480"/>
                </a:lnTo>
                <a:lnTo>
                  <a:pt x="848614" y="163830"/>
                </a:lnTo>
                <a:lnTo>
                  <a:pt x="841756" y="167640"/>
                </a:lnTo>
                <a:lnTo>
                  <a:pt x="835025" y="171450"/>
                </a:lnTo>
                <a:lnTo>
                  <a:pt x="861314" y="171450"/>
                </a:lnTo>
                <a:lnTo>
                  <a:pt x="862710" y="170180"/>
                </a:lnTo>
                <a:lnTo>
                  <a:pt x="866775" y="161290"/>
                </a:lnTo>
                <a:lnTo>
                  <a:pt x="869346" y="156210"/>
                </a:lnTo>
                <a:lnTo>
                  <a:pt x="870966" y="149860"/>
                </a:lnTo>
                <a:lnTo>
                  <a:pt x="871632" y="143510"/>
                </a:lnTo>
                <a:lnTo>
                  <a:pt x="871347" y="135890"/>
                </a:lnTo>
                <a:lnTo>
                  <a:pt x="853424" y="96520"/>
                </a:lnTo>
                <a:lnTo>
                  <a:pt x="849823" y="92710"/>
                </a:lnTo>
                <a:close/>
              </a:path>
              <a:path w="1010919" h="626745">
                <a:moveTo>
                  <a:pt x="723685" y="130810"/>
                </a:moveTo>
                <a:lnTo>
                  <a:pt x="687413" y="158750"/>
                </a:lnTo>
                <a:lnTo>
                  <a:pt x="685672" y="168910"/>
                </a:lnTo>
                <a:lnTo>
                  <a:pt x="696428" y="168910"/>
                </a:lnTo>
                <a:lnTo>
                  <a:pt x="696595" y="167640"/>
                </a:lnTo>
                <a:lnTo>
                  <a:pt x="698372" y="161290"/>
                </a:lnTo>
                <a:lnTo>
                  <a:pt x="702437" y="156210"/>
                </a:lnTo>
                <a:lnTo>
                  <a:pt x="708787" y="152400"/>
                </a:lnTo>
                <a:lnTo>
                  <a:pt x="712343" y="149860"/>
                </a:lnTo>
                <a:lnTo>
                  <a:pt x="749372" y="149860"/>
                </a:lnTo>
                <a:lnTo>
                  <a:pt x="745599" y="144780"/>
                </a:lnTo>
                <a:lnTo>
                  <a:pt x="740584" y="138430"/>
                </a:lnTo>
                <a:lnTo>
                  <a:pt x="735260" y="134620"/>
                </a:lnTo>
                <a:lnTo>
                  <a:pt x="729615" y="132080"/>
                </a:lnTo>
                <a:lnTo>
                  <a:pt x="723685" y="130810"/>
                </a:lnTo>
                <a:close/>
              </a:path>
              <a:path w="1010919" h="626745">
                <a:moveTo>
                  <a:pt x="849503" y="8890"/>
                </a:moveTo>
                <a:lnTo>
                  <a:pt x="834135" y="17780"/>
                </a:lnTo>
                <a:lnTo>
                  <a:pt x="906779" y="143510"/>
                </a:lnTo>
                <a:lnTo>
                  <a:pt x="922273" y="134620"/>
                </a:lnTo>
                <a:lnTo>
                  <a:pt x="849503" y="8890"/>
                </a:lnTo>
                <a:close/>
              </a:path>
              <a:path w="1010919" h="626745">
                <a:moveTo>
                  <a:pt x="820166" y="77470"/>
                </a:moveTo>
                <a:lnTo>
                  <a:pt x="811910" y="77470"/>
                </a:lnTo>
                <a:lnTo>
                  <a:pt x="803910" y="78740"/>
                </a:lnTo>
                <a:lnTo>
                  <a:pt x="777747" y="113030"/>
                </a:lnTo>
                <a:lnTo>
                  <a:pt x="789994" y="113030"/>
                </a:lnTo>
                <a:lnTo>
                  <a:pt x="791083" y="106680"/>
                </a:lnTo>
                <a:lnTo>
                  <a:pt x="795147" y="100330"/>
                </a:lnTo>
                <a:lnTo>
                  <a:pt x="801623" y="96520"/>
                </a:lnTo>
                <a:lnTo>
                  <a:pt x="808228" y="92710"/>
                </a:lnTo>
                <a:lnTo>
                  <a:pt x="849823" y="92710"/>
                </a:lnTo>
                <a:lnTo>
                  <a:pt x="848623" y="91440"/>
                </a:lnTo>
                <a:lnTo>
                  <a:pt x="843407" y="86360"/>
                </a:lnTo>
                <a:lnTo>
                  <a:pt x="836168" y="81280"/>
                </a:lnTo>
                <a:lnTo>
                  <a:pt x="828421" y="78740"/>
                </a:lnTo>
                <a:lnTo>
                  <a:pt x="820166" y="77470"/>
                </a:lnTo>
                <a:close/>
              </a:path>
              <a:path w="1010919" h="626745">
                <a:moveTo>
                  <a:pt x="957794" y="0"/>
                </a:moveTo>
                <a:lnTo>
                  <a:pt x="948531" y="0"/>
                </a:lnTo>
                <a:lnTo>
                  <a:pt x="939315" y="1270"/>
                </a:lnTo>
                <a:lnTo>
                  <a:pt x="910002" y="27940"/>
                </a:lnTo>
                <a:lnTo>
                  <a:pt x="905740" y="46990"/>
                </a:lnTo>
                <a:lnTo>
                  <a:pt x="906811" y="57150"/>
                </a:lnTo>
                <a:lnTo>
                  <a:pt x="930052" y="96520"/>
                </a:lnTo>
                <a:lnTo>
                  <a:pt x="956794" y="107950"/>
                </a:lnTo>
                <a:lnTo>
                  <a:pt x="966438" y="107950"/>
                </a:lnTo>
                <a:lnTo>
                  <a:pt x="976225" y="105410"/>
                </a:lnTo>
                <a:lnTo>
                  <a:pt x="986154" y="100330"/>
                </a:lnTo>
                <a:lnTo>
                  <a:pt x="993419" y="95250"/>
                </a:lnTo>
                <a:lnTo>
                  <a:pt x="996415" y="92710"/>
                </a:lnTo>
                <a:lnTo>
                  <a:pt x="963422" y="92710"/>
                </a:lnTo>
                <a:lnTo>
                  <a:pt x="955294" y="91440"/>
                </a:lnTo>
                <a:lnTo>
                  <a:pt x="949291" y="88900"/>
                </a:lnTo>
                <a:lnTo>
                  <a:pt x="943657" y="85090"/>
                </a:lnTo>
                <a:lnTo>
                  <a:pt x="938381" y="80010"/>
                </a:lnTo>
                <a:lnTo>
                  <a:pt x="933450" y="72390"/>
                </a:lnTo>
                <a:lnTo>
                  <a:pt x="955326" y="59690"/>
                </a:lnTo>
                <a:lnTo>
                  <a:pt x="926972" y="59690"/>
                </a:lnTo>
                <a:lnTo>
                  <a:pt x="922909" y="52070"/>
                </a:lnTo>
                <a:lnTo>
                  <a:pt x="921893" y="43180"/>
                </a:lnTo>
                <a:lnTo>
                  <a:pt x="923925" y="35560"/>
                </a:lnTo>
                <a:lnTo>
                  <a:pt x="949626" y="15240"/>
                </a:lnTo>
                <a:lnTo>
                  <a:pt x="988272" y="15240"/>
                </a:lnTo>
                <a:lnTo>
                  <a:pt x="984472" y="11430"/>
                </a:lnTo>
                <a:lnTo>
                  <a:pt x="976157" y="5080"/>
                </a:lnTo>
                <a:lnTo>
                  <a:pt x="967104" y="1270"/>
                </a:lnTo>
                <a:lnTo>
                  <a:pt x="957794" y="0"/>
                </a:lnTo>
                <a:close/>
              </a:path>
              <a:path w="1010919" h="626745">
                <a:moveTo>
                  <a:pt x="1009141" y="48260"/>
                </a:moveTo>
                <a:lnTo>
                  <a:pt x="991997" y="55880"/>
                </a:lnTo>
                <a:lnTo>
                  <a:pt x="993394" y="63500"/>
                </a:lnTo>
                <a:lnTo>
                  <a:pt x="993013" y="69850"/>
                </a:lnTo>
                <a:lnTo>
                  <a:pt x="988441" y="80010"/>
                </a:lnTo>
                <a:lnTo>
                  <a:pt x="984504" y="85090"/>
                </a:lnTo>
                <a:lnTo>
                  <a:pt x="978916" y="87630"/>
                </a:lnTo>
                <a:lnTo>
                  <a:pt x="971296" y="92710"/>
                </a:lnTo>
                <a:lnTo>
                  <a:pt x="996415" y="92710"/>
                </a:lnTo>
                <a:lnTo>
                  <a:pt x="999410" y="90170"/>
                </a:lnTo>
                <a:lnTo>
                  <a:pt x="1004139" y="83820"/>
                </a:lnTo>
                <a:lnTo>
                  <a:pt x="1007618" y="77470"/>
                </a:lnTo>
                <a:lnTo>
                  <a:pt x="1009909" y="71120"/>
                </a:lnTo>
                <a:lnTo>
                  <a:pt x="1010904" y="63500"/>
                </a:lnTo>
                <a:lnTo>
                  <a:pt x="1010636" y="55880"/>
                </a:lnTo>
                <a:lnTo>
                  <a:pt x="1009141" y="48260"/>
                </a:lnTo>
                <a:close/>
              </a:path>
              <a:path w="1010919" h="626745">
                <a:moveTo>
                  <a:pt x="988272" y="15240"/>
                </a:moveTo>
                <a:lnTo>
                  <a:pt x="955732" y="15240"/>
                </a:lnTo>
                <a:lnTo>
                  <a:pt x="961897" y="16510"/>
                </a:lnTo>
                <a:lnTo>
                  <a:pt x="967359" y="19050"/>
                </a:lnTo>
                <a:lnTo>
                  <a:pt x="972566" y="22860"/>
                </a:lnTo>
                <a:lnTo>
                  <a:pt x="977772" y="30480"/>
                </a:lnTo>
                <a:lnTo>
                  <a:pt x="926972" y="59690"/>
                </a:lnTo>
                <a:lnTo>
                  <a:pt x="955326" y="59690"/>
                </a:lnTo>
                <a:lnTo>
                  <a:pt x="1001268" y="33020"/>
                </a:lnTo>
                <a:lnTo>
                  <a:pt x="1000252" y="31750"/>
                </a:lnTo>
                <a:lnTo>
                  <a:pt x="998982" y="29210"/>
                </a:lnTo>
                <a:lnTo>
                  <a:pt x="992072" y="19050"/>
                </a:lnTo>
                <a:lnTo>
                  <a:pt x="988272" y="1524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Free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Goods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Listing &amp;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A7A7FF"/>
          </a:solidFill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Cross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Selling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Bonus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299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Material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 smtClean="0"/>
              <a:t>-Concept</a:t>
            </a:r>
            <a:endParaRPr sz="3200" dirty="0"/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199" y="1371600"/>
            <a:ext cx="45719" cy="44958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A00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1537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E0E0FF"/>
          </a:solidFill>
        </p:spPr>
        <p:txBody>
          <a:bodyPr vert="horz" wrap="square" lIns="0" tIns="102235" rIns="0" bIns="0" rtlCol="0">
            <a:spAutoFit/>
          </a:bodyPr>
          <a:lstStyle/>
          <a:p>
            <a:pPr marL="86614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Dynamic Product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proposal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31582"/>
          </a:xfrm>
          <a:prstGeom prst="rect">
            <a:avLst/>
          </a:prstGeom>
        </p:spPr>
        <p:txBody>
          <a:bodyPr vert="horz" wrap="square" lIns="0" tIns="137794" rIns="0" bIns="0" rtlCol="0">
            <a:spAutoFit/>
          </a:bodyPr>
          <a:lstStyle/>
          <a:p>
            <a:pPr marL="117475">
              <a:lnSpc>
                <a:spcPct val="100000"/>
              </a:lnSpc>
            </a:pPr>
            <a:r>
              <a:rPr sz="3200" dirty="0"/>
              <a:t>Cross</a:t>
            </a:r>
            <a:r>
              <a:rPr sz="3200" spc="-85" dirty="0"/>
              <a:t> </a:t>
            </a:r>
            <a:r>
              <a:rPr sz="3200" dirty="0"/>
              <a:t>Selling</a:t>
            </a:r>
          </a:p>
        </p:txBody>
      </p:sp>
      <p:sp>
        <p:nvSpPr>
          <p:cNvPr id="3" name="object 3"/>
          <p:cNvSpPr/>
          <p:nvPr/>
        </p:nvSpPr>
        <p:spPr>
          <a:xfrm>
            <a:off x="6141084" y="2271014"/>
            <a:ext cx="2698115" cy="2075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1084" y="2271014"/>
            <a:ext cx="2698115" cy="2075814"/>
          </a:xfrm>
          <a:custGeom>
            <a:avLst/>
            <a:gdLst/>
            <a:ahLst/>
            <a:cxnLst/>
            <a:rect l="l" t="t" r="r" b="b"/>
            <a:pathLst>
              <a:path w="2698115" h="2075814">
                <a:moveTo>
                  <a:pt x="0" y="2075561"/>
                </a:moveTo>
                <a:lnTo>
                  <a:pt x="2698115" y="2075561"/>
                </a:lnTo>
                <a:lnTo>
                  <a:pt x="2698115" y="0"/>
                </a:lnTo>
                <a:lnTo>
                  <a:pt x="0" y="0"/>
                </a:lnTo>
                <a:lnTo>
                  <a:pt x="0" y="20755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1400" y="1371600"/>
            <a:ext cx="2559685" cy="1798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1371600"/>
            <a:ext cx="2559685" cy="1798955"/>
          </a:xfrm>
          <a:custGeom>
            <a:avLst/>
            <a:gdLst/>
            <a:ahLst/>
            <a:cxnLst/>
            <a:rect l="l" t="t" r="r" b="b"/>
            <a:pathLst>
              <a:path w="2559685" h="1798955">
                <a:moveTo>
                  <a:pt x="0" y="1798827"/>
                </a:moveTo>
                <a:lnTo>
                  <a:pt x="2559685" y="1798827"/>
                </a:lnTo>
                <a:lnTo>
                  <a:pt x="2559685" y="0"/>
                </a:lnTo>
                <a:lnTo>
                  <a:pt x="0" y="0"/>
                </a:lnTo>
                <a:lnTo>
                  <a:pt x="0" y="17988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9515" y="2409317"/>
            <a:ext cx="2421382" cy="18233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7347" y="1579117"/>
            <a:ext cx="1729486" cy="1418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1492122"/>
            <a:ext cx="3197860" cy="236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Clr>
                <a:srgbClr val="003399"/>
              </a:buClr>
              <a:buFont typeface="Wingdings" panose="05000000000000000000" pitchFamily="2" charset="2"/>
              <a:buChar char="§"/>
              <a:tabLst>
                <a:tab pos="231140" algn="l"/>
              </a:tabLst>
            </a:pPr>
            <a:r>
              <a:rPr sz="2200" spc="-5" dirty="0">
                <a:latin typeface="Arial"/>
                <a:cs typeface="Arial"/>
              </a:rPr>
              <a:t>Cross selling </a:t>
            </a:r>
            <a:r>
              <a:rPr sz="2200" dirty="0">
                <a:latin typeface="Arial"/>
                <a:cs typeface="Arial"/>
              </a:rPr>
              <a:t>allows </a:t>
            </a:r>
            <a:r>
              <a:rPr sz="2200" spc="-5" dirty="0">
                <a:latin typeface="Arial"/>
                <a:cs typeface="Arial"/>
              </a:rPr>
              <a:t>us </a:t>
            </a:r>
            <a:r>
              <a:rPr sz="2200" spc="-10" dirty="0">
                <a:latin typeface="Arial"/>
                <a:cs typeface="Arial"/>
              </a:rPr>
              <a:t>to  </a:t>
            </a:r>
            <a:r>
              <a:rPr sz="2200" spc="-5" dirty="0">
                <a:latin typeface="Arial"/>
                <a:cs typeface="Arial"/>
              </a:rPr>
              <a:t>establish, for example,  whether a given product is </a:t>
            </a:r>
            <a:r>
              <a:rPr sz="2200" spc="-5" dirty="0" smtClean="0">
                <a:latin typeface="Arial"/>
                <a:cs typeface="Arial"/>
              </a:rPr>
              <a:t>always </a:t>
            </a:r>
            <a:r>
              <a:rPr sz="2200" spc="-5" dirty="0">
                <a:latin typeface="Arial"/>
                <a:cs typeface="Arial"/>
              </a:rPr>
              <a:t>sold </a:t>
            </a:r>
            <a:r>
              <a:rPr sz="220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combination </a:t>
            </a:r>
            <a:r>
              <a:rPr sz="2200" dirty="0" smtClean="0">
                <a:latin typeface="Arial"/>
                <a:cs typeface="Arial"/>
              </a:rPr>
              <a:t>with </a:t>
            </a:r>
            <a:r>
              <a:rPr sz="2200" spc="-5" dirty="0">
                <a:latin typeface="Arial"/>
                <a:cs typeface="Arial"/>
              </a:rPr>
              <a:t>another product </a:t>
            </a:r>
            <a:r>
              <a:rPr sz="2200" spc="-10" dirty="0">
                <a:latin typeface="Arial"/>
                <a:cs typeface="Arial"/>
              </a:rPr>
              <a:t>or </a:t>
            </a:r>
            <a:r>
              <a:rPr sz="2200" spc="-10" dirty="0" smtClean="0">
                <a:latin typeface="Arial"/>
                <a:cs typeface="Arial"/>
              </a:rPr>
              <a:t>several </a:t>
            </a:r>
            <a:r>
              <a:rPr sz="2200" spc="-5" dirty="0">
                <a:latin typeface="Arial"/>
                <a:cs typeface="Arial"/>
              </a:rPr>
              <a:t>other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products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3982524"/>
            <a:ext cx="83198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5080" indent="-285750">
              <a:buClr>
                <a:srgbClr val="003399"/>
              </a:buClr>
              <a:buFont typeface="Wingdings" panose="05000000000000000000" pitchFamily="2" charset="2"/>
              <a:buChar char="§"/>
              <a:tabLst>
                <a:tab pos="231140" algn="l"/>
              </a:tabLst>
            </a:pPr>
            <a:r>
              <a:rPr lang="en-US" sz="2200" spc="-5" dirty="0">
                <a:latin typeface="Arial"/>
                <a:cs typeface="Arial"/>
              </a:rPr>
              <a:t>Knowledge about </a:t>
            </a:r>
            <a:r>
              <a:rPr lang="en-US" sz="2200" dirty="0">
                <a:latin typeface="Arial"/>
                <a:cs typeface="Arial"/>
              </a:rPr>
              <a:t>such </a:t>
            </a:r>
            <a:r>
              <a:rPr lang="en-US" sz="2200" spc="-5" dirty="0">
                <a:latin typeface="Arial"/>
                <a:cs typeface="Arial"/>
              </a:rPr>
              <a:t>relationships </a:t>
            </a:r>
            <a:endParaRPr lang="en-US" sz="2200" spc="-5" dirty="0" smtClean="0">
              <a:latin typeface="Arial"/>
              <a:cs typeface="Arial"/>
            </a:endParaRPr>
          </a:p>
          <a:p>
            <a:pPr marL="12700" marR="5080">
              <a:buClr>
                <a:srgbClr val="003399"/>
              </a:buClr>
              <a:tabLst>
                <a:tab pos="231140" algn="l"/>
              </a:tabLst>
            </a:pPr>
            <a:r>
              <a:rPr lang="en-US" sz="2200" spc="-5" dirty="0">
                <a:latin typeface="Arial"/>
                <a:cs typeface="Arial"/>
              </a:rPr>
              <a:t>	</a:t>
            </a:r>
            <a:r>
              <a:rPr lang="en-US" sz="2200" spc="-5" dirty="0" smtClean="0">
                <a:latin typeface="Arial"/>
                <a:cs typeface="Arial"/>
              </a:rPr>
              <a:t> between products </a:t>
            </a:r>
            <a:r>
              <a:rPr lang="en-US" sz="2200" spc="-5" dirty="0">
                <a:latin typeface="Arial"/>
                <a:cs typeface="Arial"/>
              </a:rPr>
              <a:t>opens up </a:t>
            </a:r>
            <a:r>
              <a:rPr lang="en-US" sz="2200" spc="-10" dirty="0">
                <a:latin typeface="Arial"/>
                <a:cs typeface="Arial"/>
              </a:rPr>
              <a:t>new </a:t>
            </a:r>
            <a:r>
              <a:rPr lang="en-US" sz="2200" spc="-5" dirty="0">
                <a:latin typeface="Arial"/>
                <a:cs typeface="Arial"/>
              </a:rPr>
              <a:t>opportunities </a:t>
            </a:r>
            <a:r>
              <a:rPr lang="en-US" sz="2200" dirty="0">
                <a:latin typeface="Arial"/>
                <a:cs typeface="Arial"/>
              </a:rPr>
              <a:t>in </a:t>
            </a:r>
            <a:r>
              <a:rPr lang="en-US" sz="2200" spc="-5" dirty="0">
                <a:latin typeface="Arial"/>
                <a:cs typeface="Arial"/>
              </a:rPr>
              <a:t>the </a:t>
            </a:r>
            <a:r>
              <a:rPr lang="en-US" sz="2200" spc="10" dirty="0">
                <a:latin typeface="Arial"/>
                <a:cs typeface="Arial"/>
              </a:rPr>
              <a:t>way  </a:t>
            </a:r>
            <a:r>
              <a:rPr lang="en-US" sz="2200" spc="15" dirty="0">
                <a:latin typeface="Arial"/>
                <a:cs typeface="Arial"/>
              </a:rPr>
              <a:t>we </a:t>
            </a:r>
            <a:r>
              <a:rPr lang="en-US" sz="2200" spc="15" dirty="0" smtClean="0">
                <a:latin typeface="Arial"/>
                <a:cs typeface="Arial"/>
              </a:rPr>
              <a:t> 	 </a:t>
            </a:r>
            <a:r>
              <a:rPr lang="en-US" sz="2200" spc="-5" dirty="0" smtClean="0">
                <a:latin typeface="Arial"/>
                <a:cs typeface="Arial"/>
              </a:rPr>
              <a:t>arrange </a:t>
            </a:r>
            <a:r>
              <a:rPr lang="en-US" sz="2200" spc="-15" dirty="0">
                <a:latin typeface="Arial"/>
                <a:cs typeface="Arial"/>
              </a:rPr>
              <a:t>your </a:t>
            </a:r>
            <a:r>
              <a:rPr lang="en-US" sz="2200" spc="-5" dirty="0">
                <a:latin typeface="Arial"/>
                <a:cs typeface="Arial"/>
              </a:rPr>
              <a:t>product</a:t>
            </a:r>
            <a:r>
              <a:rPr lang="en-US" sz="2200" spc="-25" dirty="0">
                <a:latin typeface="Arial"/>
                <a:cs typeface="Arial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offering</a:t>
            </a:r>
          </a:p>
          <a:p>
            <a:pPr marL="298450" marR="5080" indent="-285750">
              <a:buClr>
                <a:srgbClr val="003399"/>
              </a:buClr>
              <a:buFont typeface="Wingdings" panose="05000000000000000000" pitchFamily="2" charset="2"/>
              <a:buChar char="§"/>
              <a:tabLst>
                <a:tab pos="231140" algn="l"/>
              </a:tabLst>
            </a:pPr>
            <a:r>
              <a:rPr lang="en-US" sz="2200" spc="-15" dirty="0">
                <a:latin typeface="Arial"/>
                <a:cs typeface="Arial"/>
              </a:rPr>
              <a:t>We </a:t>
            </a:r>
            <a:r>
              <a:rPr lang="en-US" sz="2200" spc="-5" dirty="0">
                <a:latin typeface="Arial"/>
                <a:cs typeface="Arial"/>
              </a:rPr>
              <a:t>can then place </a:t>
            </a:r>
            <a:r>
              <a:rPr lang="en-US" sz="2200" spc="-10" dirty="0">
                <a:latin typeface="Arial"/>
                <a:cs typeface="Arial"/>
              </a:rPr>
              <a:t>the </a:t>
            </a:r>
            <a:r>
              <a:rPr lang="en-US" sz="2200" spc="-5" dirty="0">
                <a:latin typeface="Arial"/>
                <a:cs typeface="Arial"/>
              </a:rPr>
              <a:t>products concerned adjacent to each other in </a:t>
            </a:r>
            <a:r>
              <a:rPr lang="en-US" sz="2200" spc="-10" dirty="0">
                <a:latin typeface="Arial"/>
                <a:cs typeface="Arial"/>
              </a:rPr>
              <a:t>our c</a:t>
            </a:r>
            <a:r>
              <a:rPr lang="en-US" sz="2200" spc="-5" dirty="0">
                <a:latin typeface="Arial"/>
                <a:cs typeface="Arial"/>
              </a:rPr>
              <a:t>atalog, on the supermarket shelf, or indeed in </a:t>
            </a:r>
            <a:r>
              <a:rPr lang="en-US" sz="2200" spc="-10" dirty="0">
                <a:latin typeface="Arial"/>
                <a:cs typeface="Arial"/>
              </a:rPr>
              <a:t>the Web </a:t>
            </a:r>
            <a:r>
              <a:rPr lang="en-US" sz="2200" spc="-5" dirty="0">
                <a:latin typeface="Arial"/>
                <a:cs typeface="Arial"/>
              </a:rPr>
              <a:t>shop, or conduct  </a:t>
            </a:r>
            <a:r>
              <a:rPr lang="en-US" sz="2200" spc="-10" dirty="0">
                <a:latin typeface="Arial"/>
                <a:cs typeface="Arial"/>
              </a:rPr>
              <a:t>advertising </a:t>
            </a:r>
            <a:r>
              <a:rPr lang="en-US" sz="2200" spc="-5" dirty="0">
                <a:latin typeface="Arial"/>
                <a:cs typeface="Arial"/>
              </a:rPr>
              <a:t>campaigns aimed specifically at promoting these</a:t>
            </a:r>
            <a:r>
              <a:rPr lang="en-US" sz="2200" spc="254" dirty="0">
                <a:latin typeface="Arial"/>
                <a:cs typeface="Arial"/>
              </a:rPr>
              <a:t> </a:t>
            </a:r>
            <a:r>
              <a:rPr lang="en-US" sz="2200" spc="-5" dirty="0">
                <a:latin typeface="Arial"/>
                <a:cs typeface="Arial"/>
              </a:rPr>
              <a:t>products</a:t>
            </a:r>
            <a:endParaRPr lang="en-US" sz="2200" dirty="0">
              <a:latin typeface="Arial"/>
              <a:cs typeface="Arial"/>
            </a:endParaRP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/>
              <a:t>-Configuration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4199" y="1371600"/>
            <a:ext cx="45719" cy="44196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1194" y="1558290"/>
            <a:ext cx="104076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235" rIns="0" bIns="0" rtlCol="0">
            <a:spAutoFit/>
          </a:bodyPr>
          <a:lstStyle/>
          <a:p>
            <a:pPr marL="992505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Partner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Output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30605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Account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Delivery &amp; </a:t>
            </a:r>
            <a:r>
              <a:rPr sz="1600" spc="-10" dirty="0">
                <a:latin typeface="Arial"/>
                <a:cs typeface="Arial"/>
              </a:rPr>
              <a:t>Transportation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Scheduling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870" rIns="0" bIns="0" rtlCol="0">
            <a:spAutoFit/>
          </a:bodyPr>
          <a:lstStyle/>
          <a:p>
            <a:pPr marL="1283970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Incompletion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0" dirty="0">
                <a:latin typeface="Arial"/>
                <a:cs typeface="Arial"/>
              </a:rPr>
              <a:t>Text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469" y="314987"/>
            <a:ext cx="86855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Partner Determination -</a:t>
            </a:r>
            <a:r>
              <a:rPr sz="3200" spc="-120" dirty="0"/>
              <a:t> </a:t>
            </a:r>
            <a:r>
              <a:rPr sz="3200" dirty="0"/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747" y="1372188"/>
            <a:ext cx="84709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Partner Determination is maintained for </a:t>
            </a:r>
            <a:r>
              <a:rPr sz="2200" spc="-5" dirty="0">
                <a:latin typeface="Arial"/>
                <a:cs typeface="Arial"/>
              </a:rPr>
              <a:t>various </a:t>
            </a:r>
            <a:r>
              <a:rPr sz="2200" dirty="0">
                <a:latin typeface="Arial"/>
                <a:cs typeface="Arial"/>
              </a:rPr>
              <a:t>Partner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381000" y="1905063"/>
            <a:ext cx="6069203" cy="3798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712" y="1890776"/>
            <a:ext cx="6097905" cy="3827779"/>
          </a:xfrm>
          <a:custGeom>
            <a:avLst/>
            <a:gdLst/>
            <a:ahLst/>
            <a:cxnLst/>
            <a:rect l="l" t="t" r="r" b="b"/>
            <a:pathLst>
              <a:path w="6097905" h="3827779">
                <a:moveTo>
                  <a:pt x="0" y="3827526"/>
                </a:moveTo>
                <a:lnTo>
                  <a:pt x="6097778" y="3827526"/>
                </a:lnTo>
                <a:lnTo>
                  <a:pt x="6097778" y="0"/>
                </a:lnTo>
                <a:lnTo>
                  <a:pt x="0" y="0"/>
                </a:lnTo>
                <a:lnTo>
                  <a:pt x="0" y="3827526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905000"/>
            <a:ext cx="6096000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7000" y="1905000"/>
            <a:ext cx="0" cy="3886200"/>
          </a:xfrm>
          <a:custGeom>
            <a:avLst/>
            <a:gdLst/>
            <a:ahLst/>
            <a:cxnLst/>
            <a:rect l="l" t="t" r="r" b="b"/>
            <a:pathLst>
              <a:path h="3886200">
                <a:moveTo>
                  <a:pt x="0" y="0"/>
                </a:moveTo>
                <a:lnTo>
                  <a:pt x="0" y="3886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5791200"/>
            <a:ext cx="6096000" cy="0"/>
          </a:xfrm>
          <a:custGeom>
            <a:avLst/>
            <a:gdLst/>
            <a:ahLst/>
            <a:cxnLst/>
            <a:rect l="l" t="t" r="r" b="b"/>
            <a:pathLst>
              <a:path w="6096000">
                <a:moveTo>
                  <a:pt x="0" y="0"/>
                </a:moveTo>
                <a:lnTo>
                  <a:pt x="609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" y="2004695"/>
            <a:ext cx="0" cy="3786504"/>
          </a:xfrm>
          <a:custGeom>
            <a:avLst/>
            <a:gdLst/>
            <a:ahLst/>
            <a:cxnLst/>
            <a:rect l="l" t="t" r="r" b="b"/>
            <a:pathLst>
              <a:path h="3786504">
                <a:moveTo>
                  <a:pt x="0" y="0"/>
                </a:moveTo>
                <a:lnTo>
                  <a:pt x="0" y="378650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8747" y="5985459"/>
            <a:ext cx="593725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-&gt; SD -&gt; Basic </a:t>
            </a:r>
            <a:r>
              <a:rPr sz="1600" b="1" spc="-10" dirty="0">
                <a:latin typeface="Arial"/>
                <a:cs typeface="Arial"/>
              </a:rPr>
              <a:t>Functions </a:t>
            </a:r>
            <a:r>
              <a:rPr sz="1600" b="1" spc="-5" dirty="0">
                <a:latin typeface="Arial"/>
                <a:cs typeface="Arial"/>
              </a:rPr>
              <a:t>-&gt; Set up partner</a:t>
            </a:r>
            <a:r>
              <a:rPr sz="1600" b="1" spc="20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566925"/>
            <a:ext cx="5638800" cy="4300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6712" y="1552638"/>
            <a:ext cx="5667375" cy="4329430"/>
          </a:xfrm>
          <a:custGeom>
            <a:avLst/>
            <a:gdLst/>
            <a:ahLst/>
            <a:cxnLst/>
            <a:rect l="l" t="t" r="r" b="b"/>
            <a:pathLst>
              <a:path w="5667375" h="4329430">
                <a:moveTo>
                  <a:pt x="0" y="4329049"/>
                </a:moveTo>
                <a:lnTo>
                  <a:pt x="5667375" y="4329049"/>
                </a:lnTo>
                <a:lnTo>
                  <a:pt x="5667375" y="0"/>
                </a:lnTo>
                <a:lnTo>
                  <a:pt x="0" y="0"/>
                </a:lnTo>
                <a:lnTo>
                  <a:pt x="0" y="43290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90188"/>
          </a:xfrm>
          <a:prstGeom prst="rect">
            <a:avLst/>
          </a:prstGeom>
        </p:spPr>
        <p:txBody>
          <a:bodyPr vert="horz" wrap="square" lIns="0" tIns="195833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Partner </a:t>
            </a:r>
            <a:r>
              <a:rPr sz="3200" dirty="0" smtClean="0"/>
              <a:t>Determination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628015" y="1147288"/>
            <a:ext cx="41027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Partner functions are defined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6000800"/>
            <a:ext cx="7725409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IMG </a:t>
            </a:r>
            <a:r>
              <a:rPr sz="1400" b="1" dirty="0">
                <a:latin typeface="Arial"/>
                <a:cs typeface="Arial"/>
              </a:rPr>
              <a:t>&gt; SD &gt; Basic </a:t>
            </a:r>
            <a:r>
              <a:rPr sz="1400" b="1" spc="-5" dirty="0">
                <a:latin typeface="Arial"/>
                <a:cs typeface="Arial"/>
              </a:rPr>
              <a:t>Functions </a:t>
            </a:r>
            <a:r>
              <a:rPr sz="1400" b="1" dirty="0">
                <a:latin typeface="Arial"/>
                <a:cs typeface="Arial"/>
              </a:rPr>
              <a:t>&gt; Set </a:t>
            </a:r>
            <a:r>
              <a:rPr sz="1400" b="1" spc="-5" dirty="0">
                <a:latin typeface="Arial"/>
                <a:cs typeface="Arial"/>
              </a:rPr>
              <a:t>up partner determination </a:t>
            </a:r>
            <a:r>
              <a:rPr sz="1400" b="1" dirty="0">
                <a:latin typeface="Arial"/>
                <a:cs typeface="Arial"/>
              </a:rPr>
              <a:t>&gt; Set Partner </a:t>
            </a:r>
            <a:r>
              <a:rPr sz="1400" b="1" spc="-5" dirty="0">
                <a:latin typeface="Arial"/>
                <a:cs typeface="Arial"/>
              </a:rPr>
              <a:t>Determination for  Customer </a:t>
            </a:r>
            <a:r>
              <a:rPr sz="1400" b="1" dirty="0">
                <a:latin typeface="Arial"/>
                <a:cs typeface="Arial"/>
              </a:rPr>
              <a:t>Master &gt; Partner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64000" y="2133600"/>
            <a:ext cx="4165600" cy="1592580"/>
          </a:xfrm>
          <a:custGeom>
            <a:avLst/>
            <a:gdLst/>
            <a:ahLst/>
            <a:cxnLst/>
            <a:rect l="l" t="t" r="r" b="b"/>
            <a:pathLst>
              <a:path w="4165600" h="1592579">
                <a:moveTo>
                  <a:pt x="3975100" y="0"/>
                </a:moveTo>
                <a:lnTo>
                  <a:pt x="2527300" y="0"/>
                </a:lnTo>
                <a:lnTo>
                  <a:pt x="2483637" y="5034"/>
                </a:lnTo>
                <a:lnTo>
                  <a:pt x="2443546" y="19372"/>
                </a:lnTo>
                <a:lnTo>
                  <a:pt x="2408174" y="41867"/>
                </a:lnTo>
                <a:lnTo>
                  <a:pt x="2378667" y="71374"/>
                </a:lnTo>
                <a:lnTo>
                  <a:pt x="2356172" y="106746"/>
                </a:lnTo>
                <a:lnTo>
                  <a:pt x="2341834" y="146837"/>
                </a:lnTo>
                <a:lnTo>
                  <a:pt x="2336800" y="190500"/>
                </a:lnTo>
                <a:lnTo>
                  <a:pt x="2336800" y="666750"/>
                </a:lnTo>
                <a:lnTo>
                  <a:pt x="0" y="1592326"/>
                </a:lnTo>
                <a:lnTo>
                  <a:pt x="2336800" y="952500"/>
                </a:lnTo>
                <a:lnTo>
                  <a:pt x="4165600" y="952500"/>
                </a:lnTo>
                <a:lnTo>
                  <a:pt x="4165600" y="190500"/>
                </a:lnTo>
                <a:lnTo>
                  <a:pt x="4160565" y="146837"/>
                </a:lnTo>
                <a:lnTo>
                  <a:pt x="4146227" y="106746"/>
                </a:lnTo>
                <a:lnTo>
                  <a:pt x="4123732" y="71374"/>
                </a:lnTo>
                <a:lnTo>
                  <a:pt x="4094225" y="41867"/>
                </a:lnTo>
                <a:lnTo>
                  <a:pt x="4058853" y="19372"/>
                </a:lnTo>
                <a:lnTo>
                  <a:pt x="4018762" y="5034"/>
                </a:lnTo>
                <a:lnTo>
                  <a:pt x="3975100" y="0"/>
                </a:lnTo>
                <a:close/>
              </a:path>
              <a:path w="4165600" h="1592579">
                <a:moveTo>
                  <a:pt x="4165600" y="952500"/>
                </a:moveTo>
                <a:lnTo>
                  <a:pt x="2336800" y="952500"/>
                </a:lnTo>
                <a:lnTo>
                  <a:pt x="2341834" y="996162"/>
                </a:lnTo>
                <a:lnTo>
                  <a:pt x="2356172" y="1036253"/>
                </a:lnTo>
                <a:lnTo>
                  <a:pt x="2378667" y="1071625"/>
                </a:lnTo>
                <a:lnTo>
                  <a:pt x="2408174" y="1101132"/>
                </a:lnTo>
                <a:lnTo>
                  <a:pt x="2443546" y="1123627"/>
                </a:lnTo>
                <a:lnTo>
                  <a:pt x="2483637" y="1137965"/>
                </a:lnTo>
                <a:lnTo>
                  <a:pt x="2527300" y="1143000"/>
                </a:lnTo>
                <a:lnTo>
                  <a:pt x="3975100" y="1143000"/>
                </a:lnTo>
                <a:lnTo>
                  <a:pt x="4018762" y="1137965"/>
                </a:lnTo>
                <a:lnTo>
                  <a:pt x="4058853" y="1123627"/>
                </a:lnTo>
                <a:lnTo>
                  <a:pt x="4094225" y="1101132"/>
                </a:lnTo>
                <a:lnTo>
                  <a:pt x="4123732" y="1071625"/>
                </a:lnTo>
                <a:lnTo>
                  <a:pt x="4146227" y="1036253"/>
                </a:lnTo>
                <a:lnTo>
                  <a:pt x="4160565" y="996162"/>
                </a:lnTo>
                <a:lnTo>
                  <a:pt x="4165600" y="9525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64000" y="2133600"/>
            <a:ext cx="4165600" cy="1592580"/>
          </a:xfrm>
          <a:custGeom>
            <a:avLst/>
            <a:gdLst/>
            <a:ahLst/>
            <a:cxnLst/>
            <a:rect l="l" t="t" r="r" b="b"/>
            <a:pathLst>
              <a:path w="4165600" h="1592579">
                <a:moveTo>
                  <a:pt x="2336800" y="190500"/>
                </a:moveTo>
                <a:lnTo>
                  <a:pt x="2341834" y="146837"/>
                </a:lnTo>
                <a:lnTo>
                  <a:pt x="2356172" y="106746"/>
                </a:lnTo>
                <a:lnTo>
                  <a:pt x="2378667" y="71374"/>
                </a:lnTo>
                <a:lnTo>
                  <a:pt x="2408174" y="41867"/>
                </a:lnTo>
                <a:lnTo>
                  <a:pt x="2443546" y="19372"/>
                </a:lnTo>
                <a:lnTo>
                  <a:pt x="2483637" y="5034"/>
                </a:lnTo>
                <a:lnTo>
                  <a:pt x="2527300" y="0"/>
                </a:lnTo>
                <a:lnTo>
                  <a:pt x="2641600" y="0"/>
                </a:lnTo>
                <a:lnTo>
                  <a:pt x="3098800" y="0"/>
                </a:lnTo>
                <a:lnTo>
                  <a:pt x="3975100" y="0"/>
                </a:lnTo>
                <a:lnTo>
                  <a:pt x="4018762" y="5034"/>
                </a:lnTo>
                <a:lnTo>
                  <a:pt x="4058853" y="19372"/>
                </a:lnTo>
                <a:lnTo>
                  <a:pt x="4094225" y="41867"/>
                </a:lnTo>
                <a:lnTo>
                  <a:pt x="4123732" y="71374"/>
                </a:lnTo>
                <a:lnTo>
                  <a:pt x="4146227" y="106746"/>
                </a:lnTo>
                <a:lnTo>
                  <a:pt x="4160565" y="146837"/>
                </a:lnTo>
                <a:lnTo>
                  <a:pt x="4165600" y="190500"/>
                </a:lnTo>
                <a:lnTo>
                  <a:pt x="4165600" y="666750"/>
                </a:lnTo>
                <a:lnTo>
                  <a:pt x="4165600" y="952500"/>
                </a:lnTo>
                <a:lnTo>
                  <a:pt x="4160565" y="996162"/>
                </a:lnTo>
                <a:lnTo>
                  <a:pt x="4146227" y="1036253"/>
                </a:lnTo>
                <a:lnTo>
                  <a:pt x="4123732" y="1071625"/>
                </a:lnTo>
                <a:lnTo>
                  <a:pt x="4094225" y="1101132"/>
                </a:lnTo>
                <a:lnTo>
                  <a:pt x="4058853" y="1123627"/>
                </a:lnTo>
                <a:lnTo>
                  <a:pt x="4018762" y="1137965"/>
                </a:lnTo>
                <a:lnTo>
                  <a:pt x="3975100" y="1143000"/>
                </a:lnTo>
                <a:lnTo>
                  <a:pt x="3098800" y="1143000"/>
                </a:lnTo>
                <a:lnTo>
                  <a:pt x="2641600" y="1143000"/>
                </a:lnTo>
                <a:lnTo>
                  <a:pt x="2527300" y="1143000"/>
                </a:lnTo>
                <a:lnTo>
                  <a:pt x="2483637" y="1137965"/>
                </a:lnTo>
                <a:lnTo>
                  <a:pt x="2443546" y="1123627"/>
                </a:lnTo>
                <a:lnTo>
                  <a:pt x="2408174" y="1101132"/>
                </a:lnTo>
                <a:lnTo>
                  <a:pt x="2378667" y="1071625"/>
                </a:lnTo>
                <a:lnTo>
                  <a:pt x="2356172" y="1036253"/>
                </a:lnTo>
                <a:lnTo>
                  <a:pt x="2341834" y="996162"/>
                </a:lnTo>
                <a:lnTo>
                  <a:pt x="2336800" y="952500"/>
                </a:lnTo>
                <a:lnTo>
                  <a:pt x="0" y="1592326"/>
                </a:lnTo>
                <a:lnTo>
                  <a:pt x="2336800" y="666750"/>
                </a:lnTo>
                <a:lnTo>
                  <a:pt x="2336800" y="1905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36181" y="2231135"/>
            <a:ext cx="1560830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The partner type  specifies if </a:t>
            </a:r>
            <a:r>
              <a:rPr sz="1200" spc="-10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partner  is a </a:t>
            </a:r>
            <a:r>
              <a:rPr sz="1200" spc="-10" dirty="0">
                <a:solidFill>
                  <a:srgbClr val="5F5F5F"/>
                </a:solidFill>
                <a:latin typeface="Arial"/>
                <a:cs typeface="Arial"/>
              </a:rPr>
              <a:t>customer, </a:t>
            </a: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contact 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person,  </a:t>
            </a:r>
            <a:r>
              <a:rPr sz="1200" spc="-5" dirty="0">
                <a:solidFill>
                  <a:srgbClr val="5F5F5F"/>
                </a:solidFill>
                <a:latin typeface="Arial"/>
                <a:cs typeface="Arial"/>
              </a:rPr>
              <a:t>vendor</a:t>
            </a:r>
            <a:r>
              <a:rPr sz="12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F5F5F"/>
                </a:solidFill>
                <a:latin typeface="Arial"/>
                <a:cs typeface="Arial"/>
              </a:rPr>
              <a:t>etc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14850" y="3962400"/>
            <a:ext cx="4019550" cy="1219200"/>
          </a:xfrm>
          <a:custGeom>
            <a:avLst/>
            <a:gdLst/>
            <a:ahLst/>
            <a:cxnLst/>
            <a:rect l="l" t="t" r="r" b="b"/>
            <a:pathLst>
              <a:path w="4019550" h="1219200">
                <a:moveTo>
                  <a:pt x="0" y="46100"/>
                </a:moveTo>
                <a:lnTo>
                  <a:pt x="1733550" y="508000"/>
                </a:lnTo>
                <a:lnTo>
                  <a:pt x="1733550" y="1016000"/>
                </a:lnTo>
                <a:lnTo>
                  <a:pt x="1738914" y="1062605"/>
                </a:lnTo>
                <a:lnTo>
                  <a:pt x="1754195" y="1105381"/>
                </a:lnTo>
                <a:lnTo>
                  <a:pt x="1778176" y="1143109"/>
                </a:lnTo>
                <a:lnTo>
                  <a:pt x="1809640" y="1174573"/>
                </a:lnTo>
                <a:lnTo>
                  <a:pt x="1847368" y="1198554"/>
                </a:lnTo>
                <a:lnTo>
                  <a:pt x="1890144" y="1213835"/>
                </a:lnTo>
                <a:lnTo>
                  <a:pt x="1936750" y="1219200"/>
                </a:lnTo>
                <a:lnTo>
                  <a:pt x="3816350" y="1219200"/>
                </a:lnTo>
                <a:lnTo>
                  <a:pt x="3862955" y="1213835"/>
                </a:lnTo>
                <a:lnTo>
                  <a:pt x="3905731" y="1198554"/>
                </a:lnTo>
                <a:lnTo>
                  <a:pt x="3943459" y="1174573"/>
                </a:lnTo>
                <a:lnTo>
                  <a:pt x="3974923" y="1143109"/>
                </a:lnTo>
                <a:lnTo>
                  <a:pt x="3998904" y="1105381"/>
                </a:lnTo>
                <a:lnTo>
                  <a:pt x="4014185" y="1062605"/>
                </a:lnTo>
                <a:lnTo>
                  <a:pt x="4019550" y="1016000"/>
                </a:lnTo>
                <a:lnTo>
                  <a:pt x="4019550" y="203200"/>
                </a:lnTo>
                <a:lnTo>
                  <a:pt x="1733550" y="203200"/>
                </a:lnTo>
                <a:lnTo>
                  <a:pt x="0" y="46100"/>
                </a:lnTo>
                <a:close/>
              </a:path>
              <a:path w="4019550" h="1219200">
                <a:moveTo>
                  <a:pt x="3816350" y="0"/>
                </a:moveTo>
                <a:lnTo>
                  <a:pt x="1936750" y="0"/>
                </a:lnTo>
                <a:lnTo>
                  <a:pt x="1890144" y="5364"/>
                </a:lnTo>
                <a:lnTo>
                  <a:pt x="1847368" y="20645"/>
                </a:lnTo>
                <a:lnTo>
                  <a:pt x="1809640" y="44626"/>
                </a:lnTo>
                <a:lnTo>
                  <a:pt x="1778176" y="76090"/>
                </a:lnTo>
                <a:lnTo>
                  <a:pt x="1754195" y="113818"/>
                </a:lnTo>
                <a:lnTo>
                  <a:pt x="1738914" y="156594"/>
                </a:lnTo>
                <a:lnTo>
                  <a:pt x="1733550" y="203200"/>
                </a:lnTo>
                <a:lnTo>
                  <a:pt x="4019550" y="203200"/>
                </a:lnTo>
                <a:lnTo>
                  <a:pt x="4014185" y="156594"/>
                </a:lnTo>
                <a:lnTo>
                  <a:pt x="3998904" y="113818"/>
                </a:lnTo>
                <a:lnTo>
                  <a:pt x="3974923" y="76090"/>
                </a:lnTo>
                <a:lnTo>
                  <a:pt x="3943459" y="44626"/>
                </a:lnTo>
                <a:lnTo>
                  <a:pt x="3905731" y="20645"/>
                </a:lnTo>
                <a:lnTo>
                  <a:pt x="3862955" y="5364"/>
                </a:lnTo>
                <a:lnTo>
                  <a:pt x="381635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14850" y="3962400"/>
            <a:ext cx="4019550" cy="1219200"/>
          </a:xfrm>
          <a:custGeom>
            <a:avLst/>
            <a:gdLst/>
            <a:ahLst/>
            <a:cxnLst/>
            <a:rect l="l" t="t" r="r" b="b"/>
            <a:pathLst>
              <a:path w="4019550" h="1219200">
                <a:moveTo>
                  <a:pt x="1733550" y="203200"/>
                </a:moveTo>
                <a:lnTo>
                  <a:pt x="1738914" y="156594"/>
                </a:lnTo>
                <a:lnTo>
                  <a:pt x="1754195" y="113818"/>
                </a:lnTo>
                <a:lnTo>
                  <a:pt x="1778176" y="76090"/>
                </a:lnTo>
                <a:lnTo>
                  <a:pt x="1809640" y="44626"/>
                </a:lnTo>
                <a:lnTo>
                  <a:pt x="1847368" y="20645"/>
                </a:lnTo>
                <a:lnTo>
                  <a:pt x="1890144" y="5364"/>
                </a:lnTo>
                <a:lnTo>
                  <a:pt x="1936750" y="0"/>
                </a:lnTo>
                <a:lnTo>
                  <a:pt x="2114550" y="0"/>
                </a:lnTo>
                <a:lnTo>
                  <a:pt x="2686050" y="0"/>
                </a:lnTo>
                <a:lnTo>
                  <a:pt x="3816350" y="0"/>
                </a:lnTo>
                <a:lnTo>
                  <a:pt x="3862955" y="5364"/>
                </a:lnTo>
                <a:lnTo>
                  <a:pt x="3905731" y="20645"/>
                </a:lnTo>
                <a:lnTo>
                  <a:pt x="3943459" y="44626"/>
                </a:lnTo>
                <a:lnTo>
                  <a:pt x="3974923" y="76090"/>
                </a:lnTo>
                <a:lnTo>
                  <a:pt x="3998904" y="113818"/>
                </a:lnTo>
                <a:lnTo>
                  <a:pt x="4014185" y="156594"/>
                </a:lnTo>
                <a:lnTo>
                  <a:pt x="4019550" y="203200"/>
                </a:lnTo>
                <a:lnTo>
                  <a:pt x="4019550" y="508000"/>
                </a:lnTo>
                <a:lnTo>
                  <a:pt x="4019550" y="1016000"/>
                </a:lnTo>
                <a:lnTo>
                  <a:pt x="4014185" y="1062605"/>
                </a:lnTo>
                <a:lnTo>
                  <a:pt x="3998904" y="1105381"/>
                </a:lnTo>
                <a:lnTo>
                  <a:pt x="3974923" y="1143109"/>
                </a:lnTo>
                <a:lnTo>
                  <a:pt x="3943459" y="1174573"/>
                </a:lnTo>
                <a:lnTo>
                  <a:pt x="3905731" y="1198554"/>
                </a:lnTo>
                <a:lnTo>
                  <a:pt x="3862955" y="1213835"/>
                </a:lnTo>
                <a:lnTo>
                  <a:pt x="3816350" y="1219200"/>
                </a:lnTo>
                <a:lnTo>
                  <a:pt x="2686050" y="1219200"/>
                </a:lnTo>
                <a:lnTo>
                  <a:pt x="2114550" y="1219200"/>
                </a:lnTo>
                <a:lnTo>
                  <a:pt x="1936750" y="1219200"/>
                </a:lnTo>
                <a:lnTo>
                  <a:pt x="1890144" y="1213835"/>
                </a:lnTo>
                <a:lnTo>
                  <a:pt x="1847368" y="1198554"/>
                </a:lnTo>
                <a:lnTo>
                  <a:pt x="1809640" y="1174573"/>
                </a:lnTo>
                <a:lnTo>
                  <a:pt x="1778176" y="1143109"/>
                </a:lnTo>
                <a:lnTo>
                  <a:pt x="1754195" y="1105381"/>
                </a:lnTo>
                <a:lnTo>
                  <a:pt x="1738914" y="1062605"/>
                </a:lnTo>
                <a:lnTo>
                  <a:pt x="1733550" y="1016000"/>
                </a:lnTo>
                <a:lnTo>
                  <a:pt x="1733550" y="508000"/>
                </a:lnTo>
                <a:lnTo>
                  <a:pt x="0" y="46100"/>
                </a:lnTo>
                <a:lnTo>
                  <a:pt x="1733550" y="203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87465" y="4063872"/>
            <a:ext cx="1974214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error group is </a:t>
            </a:r>
            <a:r>
              <a:rPr sz="1200" dirty="0">
                <a:latin typeface="Arial"/>
                <a:cs typeface="Arial"/>
              </a:rPr>
              <a:t>the  </a:t>
            </a:r>
            <a:r>
              <a:rPr sz="1200" spc="-5" dirty="0">
                <a:latin typeface="Arial"/>
                <a:cs typeface="Arial"/>
              </a:rPr>
              <a:t>incompletion procedure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used  </a:t>
            </a:r>
            <a:r>
              <a:rPr sz="1200" dirty="0">
                <a:latin typeface="Arial"/>
                <a:cs typeface="Arial"/>
              </a:rPr>
              <a:t>by the </a:t>
            </a:r>
            <a:r>
              <a:rPr sz="1200" spc="-5" dirty="0">
                <a:latin typeface="Arial"/>
                <a:cs typeface="Arial"/>
              </a:rPr>
              <a:t>system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" dirty="0">
                <a:latin typeface="Arial"/>
                <a:cs typeface="Arial"/>
              </a:rPr>
              <a:t>register  </a:t>
            </a:r>
            <a:r>
              <a:rPr sz="1200" dirty="0">
                <a:latin typeface="Arial"/>
                <a:cs typeface="Arial"/>
              </a:rPr>
              <a:t>partner fields that </a:t>
            </a:r>
            <a:r>
              <a:rPr sz="1200" spc="-5" dirty="0">
                <a:latin typeface="Arial"/>
                <a:cs typeface="Arial"/>
              </a:rPr>
              <a:t>are </a:t>
            </a:r>
            <a:r>
              <a:rPr sz="1200" dirty="0">
                <a:latin typeface="Arial"/>
                <a:cs typeface="Arial"/>
              </a:rPr>
              <a:t>not  filled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relevant </a:t>
            </a:r>
            <a:r>
              <a:rPr sz="1200" dirty="0">
                <a:latin typeface="Arial"/>
                <a:cs typeface="Arial"/>
              </a:rPr>
              <a:t>partner  object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90188"/>
          </a:xfrm>
          <a:prstGeom prst="rect">
            <a:avLst/>
          </a:prstGeom>
        </p:spPr>
        <p:txBody>
          <a:bodyPr vert="horz" wrap="square" lIns="0" tIns="195833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Partner </a:t>
            </a:r>
            <a:r>
              <a:rPr sz="3200" dirty="0" smtClean="0"/>
              <a:t>Determination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37225" y="1295400"/>
            <a:ext cx="824484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000" dirty="0">
                <a:latin typeface="Arial"/>
                <a:cs typeface="Arial"/>
              </a:rPr>
              <a:t>Partner Functions are assigned to Account Groups to ensure only  </a:t>
            </a:r>
            <a:r>
              <a:rPr sz="2000" spc="-5" dirty="0">
                <a:latin typeface="Arial"/>
                <a:cs typeface="Arial"/>
              </a:rPr>
              <a:t>relevant </a:t>
            </a:r>
            <a:r>
              <a:rPr sz="2000" dirty="0">
                <a:latin typeface="Arial"/>
                <a:cs typeface="Arial"/>
              </a:rPr>
              <a:t>Partner Functions are allowed for a specific Account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Group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2171700"/>
            <a:ext cx="7275576" cy="323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2157348"/>
            <a:ext cx="7304405" cy="3267075"/>
          </a:xfrm>
          <a:custGeom>
            <a:avLst/>
            <a:gdLst/>
            <a:ahLst/>
            <a:cxnLst/>
            <a:rect l="l" t="t" r="r" b="b"/>
            <a:pathLst>
              <a:path w="7304405" h="3267075">
                <a:moveTo>
                  <a:pt x="0" y="3267075"/>
                </a:moveTo>
                <a:lnTo>
                  <a:pt x="7304151" y="3267075"/>
                </a:lnTo>
                <a:lnTo>
                  <a:pt x="7304151" y="0"/>
                </a:lnTo>
                <a:lnTo>
                  <a:pt x="0" y="0"/>
                </a:lnTo>
                <a:lnTo>
                  <a:pt x="0" y="32670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981200"/>
            <a:ext cx="7315200" cy="34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6712" y="1966848"/>
            <a:ext cx="7343775" cy="3449954"/>
          </a:xfrm>
          <a:custGeom>
            <a:avLst/>
            <a:gdLst/>
            <a:ahLst/>
            <a:cxnLst/>
            <a:rect l="l" t="t" r="r" b="b"/>
            <a:pathLst>
              <a:path w="7343775" h="3449954">
                <a:moveTo>
                  <a:pt x="0" y="3449701"/>
                </a:moveTo>
                <a:lnTo>
                  <a:pt x="7343775" y="3449701"/>
                </a:lnTo>
                <a:lnTo>
                  <a:pt x="7343775" y="0"/>
                </a:lnTo>
                <a:lnTo>
                  <a:pt x="0" y="0"/>
                </a:lnTo>
                <a:lnTo>
                  <a:pt x="0" y="344970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076" y="281497"/>
            <a:ext cx="86321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Partner </a:t>
            </a:r>
            <a:r>
              <a:rPr sz="3200" dirty="0" smtClean="0"/>
              <a:t>Determination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5724144"/>
            <a:ext cx="828992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IMG &gt; </a:t>
            </a:r>
            <a:r>
              <a:rPr sz="1800" b="1" spc="-5" dirty="0">
                <a:latin typeface="Arial"/>
                <a:cs typeface="Arial"/>
              </a:rPr>
              <a:t>SD </a:t>
            </a:r>
            <a:r>
              <a:rPr sz="1800" b="1" dirty="0">
                <a:latin typeface="Arial"/>
                <a:cs typeface="Arial"/>
              </a:rPr>
              <a:t>&gt; </a:t>
            </a:r>
            <a:r>
              <a:rPr sz="1800" b="1" spc="-5" dirty="0">
                <a:latin typeface="Arial"/>
                <a:cs typeface="Arial"/>
              </a:rPr>
              <a:t>Basic </a:t>
            </a:r>
            <a:r>
              <a:rPr sz="1800" b="1" dirty="0">
                <a:latin typeface="Arial"/>
                <a:cs typeface="Arial"/>
              </a:rPr>
              <a:t>Functions &gt; </a:t>
            </a:r>
            <a:r>
              <a:rPr sz="1800" b="1" spc="-5" dirty="0">
                <a:latin typeface="Arial"/>
                <a:cs typeface="Arial"/>
              </a:rPr>
              <a:t>Set </a:t>
            </a:r>
            <a:r>
              <a:rPr sz="1800" b="1" dirty="0">
                <a:latin typeface="Arial"/>
                <a:cs typeface="Arial"/>
              </a:rPr>
              <a:t>up </a:t>
            </a:r>
            <a:r>
              <a:rPr sz="1800" b="1" spc="-5" dirty="0">
                <a:latin typeface="Arial"/>
                <a:cs typeface="Arial"/>
              </a:rPr>
              <a:t>partner determination &gt; Set Up Partner  Determination </a:t>
            </a: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Customer Master </a:t>
            </a:r>
            <a:r>
              <a:rPr sz="1800" b="1" dirty="0">
                <a:latin typeface="Arial"/>
                <a:cs typeface="Arial"/>
              </a:rPr>
              <a:t>&gt; </a:t>
            </a:r>
            <a:r>
              <a:rPr sz="1800" b="1" spc="-5" dirty="0">
                <a:latin typeface="Arial"/>
                <a:cs typeface="Arial"/>
              </a:rPr>
              <a:t>Partner determination</a:t>
            </a:r>
            <a:r>
              <a:rPr sz="1800" b="1" spc="1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procedure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077" y="1173832"/>
            <a:ext cx="7984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Partner Determination Procedure is maintained for each Partner</a:t>
            </a:r>
            <a:r>
              <a:rPr lang="en-US" sz="2200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Object 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sz="22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981200"/>
            <a:ext cx="6400800" cy="3667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6712" y="1966912"/>
            <a:ext cx="6429375" cy="3695700"/>
          </a:xfrm>
          <a:custGeom>
            <a:avLst/>
            <a:gdLst/>
            <a:ahLst/>
            <a:cxnLst/>
            <a:rect l="l" t="t" r="r" b="b"/>
            <a:pathLst>
              <a:path w="6429375" h="3695700">
                <a:moveTo>
                  <a:pt x="0" y="3695700"/>
                </a:moveTo>
                <a:lnTo>
                  <a:pt x="6429375" y="3695700"/>
                </a:lnTo>
                <a:lnTo>
                  <a:pt x="6429375" y="0"/>
                </a:lnTo>
                <a:lnTo>
                  <a:pt x="0" y="0"/>
                </a:lnTo>
                <a:lnTo>
                  <a:pt x="0" y="36957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5756859"/>
            <a:ext cx="749554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Set up partner determination &gt; Set Up Partner  Determination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Set Up Partner Determination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Sales Document Header &gt;  Partner determination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procedures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790" y="304800"/>
            <a:ext cx="85845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/>
              <a:t>Partner </a:t>
            </a:r>
            <a:r>
              <a:rPr sz="3200" dirty="0" smtClean="0"/>
              <a:t>Determination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219200"/>
            <a:ext cx="7696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Partner Determination Procedure is maintained for each Partner</a:t>
            </a:r>
            <a:r>
              <a:rPr lang="en-US" sz="2200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Object 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Sales Document</a:t>
            </a:r>
            <a:r>
              <a:rPr lang="en-US" sz="22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13078"/>
            <a:ext cx="7677150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65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deal </a:t>
            </a:r>
            <a:r>
              <a:rPr sz="2200" spc="5" dirty="0">
                <a:latin typeface="Arial"/>
                <a:cs typeface="Arial"/>
              </a:rPr>
              <a:t>with </a:t>
            </a:r>
            <a:r>
              <a:rPr sz="2200" dirty="0">
                <a:latin typeface="Arial"/>
                <a:cs typeface="Arial"/>
              </a:rPr>
              <a:t>multiple </a:t>
            </a:r>
            <a:r>
              <a:rPr sz="2200" spc="-5" dirty="0">
                <a:latin typeface="Arial"/>
                <a:cs typeface="Arial"/>
              </a:rPr>
              <a:t>partners </a:t>
            </a:r>
            <a:r>
              <a:rPr sz="2200" spc="-10" dirty="0">
                <a:latin typeface="Arial"/>
                <a:cs typeface="Arial"/>
              </a:rPr>
              <a:t>involved </a:t>
            </a:r>
            <a:r>
              <a:rPr sz="220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single </a:t>
            </a:r>
            <a:r>
              <a:rPr sz="2200" spc="-5" dirty="0">
                <a:latin typeface="Arial"/>
                <a:cs typeface="Arial"/>
              </a:rPr>
              <a:t>sales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transaction</a:t>
            </a:r>
            <a:endParaRPr sz="22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65" dirty="0">
                <a:latin typeface="Arial"/>
                <a:cs typeface="Arial"/>
              </a:rPr>
              <a:t>To </a:t>
            </a:r>
            <a:r>
              <a:rPr sz="2200" dirty="0">
                <a:latin typeface="Arial"/>
                <a:cs typeface="Arial"/>
              </a:rPr>
              <a:t>confirm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spc="-10" dirty="0">
                <a:latin typeface="Arial"/>
                <a:cs typeface="Arial"/>
              </a:rPr>
              <a:t>delivery </a:t>
            </a:r>
            <a:r>
              <a:rPr sz="2200" spc="-5" dirty="0">
                <a:latin typeface="Arial"/>
                <a:cs typeface="Arial"/>
              </a:rPr>
              <a:t>date </a:t>
            </a:r>
            <a:r>
              <a:rPr sz="2200" dirty="0">
                <a:latin typeface="Arial"/>
                <a:cs typeface="Arial"/>
              </a:rPr>
              <a:t>to the </a:t>
            </a:r>
            <a:r>
              <a:rPr sz="2200" spc="-5" dirty="0">
                <a:latin typeface="Arial"/>
                <a:cs typeface="Arial"/>
              </a:rPr>
              <a:t>customer at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time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1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ordering</a:t>
            </a:r>
            <a:endParaRPr sz="22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sz="2200" dirty="0">
              <a:latin typeface="Times New Roman"/>
              <a:cs typeface="Times New Roman"/>
            </a:endParaRPr>
          </a:p>
          <a:p>
            <a:pPr marL="355600" marR="283845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65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determine </a:t>
            </a:r>
            <a:r>
              <a:rPr sz="2200" dirty="0">
                <a:latin typeface="Arial"/>
                <a:cs typeface="Arial"/>
              </a:rPr>
              <a:t>and </a:t>
            </a:r>
            <a:r>
              <a:rPr sz="2200" spc="-5" dirty="0">
                <a:latin typeface="Arial"/>
                <a:cs typeface="Arial"/>
              </a:rPr>
              <a:t>recognize </a:t>
            </a:r>
            <a:r>
              <a:rPr sz="2200" spc="-10" dirty="0">
                <a:latin typeface="Arial"/>
                <a:cs typeface="Arial"/>
              </a:rPr>
              <a:t>various revenues </a:t>
            </a:r>
            <a:r>
              <a:rPr sz="2200" spc="-5" dirty="0">
                <a:latin typeface="Arial"/>
                <a:cs typeface="Arial"/>
              </a:rPr>
              <a:t>generated </a:t>
            </a:r>
            <a:r>
              <a:rPr sz="220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financial  </a:t>
            </a:r>
            <a:r>
              <a:rPr sz="2200" dirty="0">
                <a:latin typeface="Arial"/>
                <a:cs typeface="Arial"/>
              </a:rPr>
              <a:t>accounting</a:t>
            </a: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sz="2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65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be </a:t>
            </a:r>
            <a:r>
              <a:rPr sz="2200" spc="5" dirty="0">
                <a:latin typeface="Arial"/>
                <a:cs typeface="Arial"/>
              </a:rPr>
              <a:t>aware </a:t>
            </a:r>
            <a:r>
              <a:rPr sz="2200" spc="-5" dirty="0">
                <a:latin typeface="Arial"/>
                <a:cs typeface="Arial"/>
              </a:rPr>
              <a:t>&amp; implement </a:t>
            </a:r>
            <a:r>
              <a:rPr sz="2200" spc="-10" dirty="0">
                <a:latin typeface="Arial"/>
                <a:cs typeface="Arial"/>
              </a:rPr>
              <a:t>various </a:t>
            </a:r>
            <a:r>
              <a:rPr sz="2200" dirty="0">
                <a:latin typeface="Arial"/>
                <a:cs typeface="Arial"/>
              </a:rPr>
              <a:t>promotional </a:t>
            </a:r>
            <a:r>
              <a:rPr sz="2200" spc="-5" dirty="0">
                <a:latin typeface="Arial"/>
                <a:cs typeface="Arial"/>
              </a:rPr>
              <a:t>schemes for a business  </a:t>
            </a:r>
            <a:r>
              <a:rPr sz="2200" spc="-10" dirty="0">
                <a:latin typeface="Arial"/>
                <a:cs typeface="Arial"/>
              </a:rPr>
              <a:t>drive</a:t>
            </a:r>
            <a:endParaRPr sz="22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sz="2200" dirty="0">
              <a:latin typeface="Times New Roman"/>
              <a:cs typeface="Times New Roman"/>
            </a:endParaRPr>
          </a:p>
          <a:p>
            <a:pPr marL="355600" marR="31115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65" dirty="0">
                <a:latin typeface="Arial"/>
                <a:cs typeface="Arial"/>
              </a:rPr>
              <a:t>To </a:t>
            </a:r>
            <a:r>
              <a:rPr sz="2200" spc="-10" dirty="0">
                <a:latin typeface="Arial"/>
                <a:cs typeface="Arial"/>
              </a:rPr>
              <a:t>convey </a:t>
            </a:r>
            <a:r>
              <a:rPr sz="2200" spc="-5" dirty="0">
                <a:latin typeface="Arial"/>
                <a:cs typeface="Arial"/>
              </a:rPr>
              <a:t>special </a:t>
            </a:r>
            <a:r>
              <a:rPr sz="2200" dirty="0">
                <a:latin typeface="Arial"/>
                <a:cs typeface="Arial"/>
              </a:rPr>
              <a:t>instructions of </a:t>
            </a:r>
            <a:r>
              <a:rPr sz="2200" spc="-10" dirty="0">
                <a:latin typeface="Arial"/>
                <a:cs typeface="Arial"/>
              </a:rPr>
              <a:t>various </a:t>
            </a:r>
            <a:r>
              <a:rPr sz="2200" dirty="0">
                <a:latin typeface="Arial"/>
                <a:cs typeface="Arial"/>
              </a:rPr>
              <a:t>kinds to </a:t>
            </a:r>
            <a:r>
              <a:rPr sz="2200" spc="-10" dirty="0">
                <a:latin typeface="Arial"/>
                <a:cs typeface="Arial"/>
              </a:rPr>
              <a:t>various </a:t>
            </a:r>
            <a:r>
              <a:rPr sz="2200" spc="-5" dirty="0">
                <a:latin typeface="Arial"/>
                <a:cs typeface="Arial"/>
              </a:rPr>
              <a:t>business  partners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involved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512" y="1352390"/>
            <a:ext cx="804799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Partner Determination Procedure is assigned </a:t>
            </a:r>
            <a:r>
              <a:rPr sz="2200" spc="5" dirty="0">
                <a:latin typeface="Arial"/>
                <a:cs typeface="Arial"/>
              </a:rPr>
              <a:t>with </a:t>
            </a:r>
            <a:r>
              <a:rPr sz="2200" spc="-5" dirty="0">
                <a:latin typeface="Arial"/>
                <a:cs typeface="Arial"/>
              </a:rPr>
              <a:t>relevant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Partner  </a:t>
            </a:r>
            <a:r>
              <a:rPr sz="2200" dirty="0" smtClean="0">
                <a:latin typeface="Arial"/>
                <a:cs typeface="Arial"/>
              </a:rPr>
              <a:t>Functions</a:t>
            </a:r>
            <a:r>
              <a:rPr lang="en-US" sz="2200" dirty="0" smtClean="0">
                <a:latin typeface="Arial"/>
                <a:cs typeface="Arial"/>
              </a:rPr>
              <a:t>. </a:t>
            </a:r>
            <a:r>
              <a:rPr sz="2200" dirty="0" err="1" smtClean="0">
                <a:latin typeface="Arial"/>
                <a:cs typeface="Arial"/>
              </a:rPr>
              <a:t>Eg</a:t>
            </a:r>
            <a:r>
              <a:rPr sz="2200" dirty="0">
                <a:latin typeface="Arial"/>
                <a:cs typeface="Arial"/>
              </a:rPr>
              <a:t>: Customer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Master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388" y="151259"/>
            <a:ext cx="9156700" cy="648383"/>
          </a:xfrm>
          <a:prstGeom prst="rect">
            <a:avLst/>
          </a:prstGeom>
        </p:spPr>
        <p:txBody>
          <a:bodyPr vert="horz" wrap="square" lIns="0" tIns="15443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Partner </a:t>
            </a:r>
            <a:r>
              <a:rPr sz="3200" dirty="0" smtClean="0"/>
              <a:t>Determinatio</a:t>
            </a:r>
            <a:r>
              <a:rPr lang="en-US" sz="3200" dirty="0" smtClean="0"/>
              <a:t>n</a:t>
            </a:r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304800" y="2176526"/>
            <a:ext cx="6542151" cy="3386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512" y="2162175"/>
            <a:ext cx="6570980" cy="3415029"/>
          </a:xfrm>
          <a:custGeom>
            <a:avLst/>
            <a:gdLst/>
            <a:ahLst/>
            <a:cxnLst/>
            <a:rect l="l" t="t" r="r" b="b"/>
            <a:pathLst>
              <a:path w="6570980" h="3415029">
                <a:moveTo>
                  <a:pt x="0" y="3414649"/>
                </a:moveTo>
                <a:lnTo>
                  <a:pt x="6570726" y="3414649"/>
                </a:lnTo>
                <a:lnTo>
                  <a:pt x="6570726" y="0"/>
                </a:lnTo>
                <a:lnTo>
                  <a:pt x="0" y="0"/>
                </a:lnTo>
                <a:lnTo>
                  <a:pt x="0" y="34146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7951" y="2057400"/>
            <a:ext cx="2805430" cy="1738630"/>
          </a:xfrm>
          <a:custGeom>
            <a:avLst/>
            <a:gdLst/>
            <a:ahLst/>
            <a:cxnLst/>
            <a:rect l="l" t="t" r="r" b="b"/>
            <a:pathLst>
              <a:path w="2805429" h="1738629">
                <a:moveTo>
                  <a:pt x="1738249" y="990600"/>
                </a:moveTo>
                <a:lnTo>
                  <a:pt x="1281049" y="990600"/>
                </a:lnTo>
                <a:lnTo>
                  <a:pt x="0" y="1738376"/>
                </a:lnTo>
                <a:lnTo>
                  <a:pt x="1738249" y="990600"/>
                </a:lnTo>
                <a:close/>
              </a:path>
              <a:path w="2805429" h="1738629">
                <a:moveTo>
                  <a:pt x="2805049" y="0"/>
                </a:moveTo>
                <a:lnTo>
                  <a:pt x="976249" y="0"/>
                </a:lnTo>
                <a:lnTo>
                  <a:pt x="976249" y="990600"/>
                </a:lnTo>
                <a:lnTo>
                  <a:pt x="2805049" y="990600"/>
                </a:lnTo>
                <a:lnTo>
                  <a:pt x="2805049" y="0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7951" y="2057400"/>
            <a:ext cx="2805430" cy="1738630"/>
          </a:xfrm>
          <a:custGeom>
            <a:avLst/>
            <a:gdLst/>
            <a:ahLst/>
            <a:cxnLst/>
            <a:rect l="l" t="t" r="r" b="b"/>
            <a:pathLst>
              <a:path w="2805429" h="1738629">
                <a:moveTo>
                  <a:pt x="976249" y="0"/>
                </a:moveTo>
                <a:lnTo>
                  <a:pt x="1281049" y="0"/>
                </a:lnTo>
                <a:lnTo>
                  <a:pt x="1738249" y="0"/>
                </a:lnTo>
                <a:lnTo>
                  <a:pt x="2805049" y="0"/>
                </a:lnTo>
                <a:lnTo>
                  <a:pt x="2805049" y="577850"/>
                </a:lnTo>
                <a:lnTo>
                  <a:pt x="2805049" y="825500"/>
                </a:lnTo>
                <a:lnTo>
                  <a:pt x="2805049" y="990600"/>
                </a:lnTo>
                <a:lnTo>
                  <a:pt x="1738249" y="990600"/>
                </a:lnTo>
                <a:lnTo>
                  <a:pt x="0" y="1738376"/>
                </a:lnTo>
                <a:lnTo>
                  <a:pt x="1281049" y="990600"/>
                </a:lnTo>
                <a:lnTo>
                  <a:pt x="976249" y="990600"/>
                </a:lnTo>
                <a:lnTo>
                  <a:pt x="976249" y="825500"/>
                </a:lnTo>
                <a:lnTo>
                  <a:pt x="976249" y="577850"/>
                </a:lnTo>
                <a:lnTo>
                  <a:pt x="97624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13829" y="2098802"/>
            <a:ext cx="1633855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Indicates that the  </a:t>
            </a:r>
            <a:r>
              <a:rPr sz="1200" spc="-5" dirty="0">
                <a:latin typeface="Arial"/>
                <a:cs typeface="Arial"/>
              </a:rPr>
              <a:t>system </a:t>
            </a:r>
            <a:r>
              <a:rPr sz="1200" dirty="0">
                <a:latin typeface="Arial"/>
                <a:cs typeface="Arial"/>
              </a:rPr>
              <a:t>must </a:t>
            </a:r>
            <a:r>
              <a:rPr sz="1200" spc="-5" dirty="0">
                <a:latin typeface="Arial"/>
                <a:cs typeface="Arial"/>
              </a:rPr>
              <a:t>allow only  one </a:t>
            </a:r>
            <a:r>
              <a:rPr sz="1200" dirty="0">
                <a:latin typeface="Arial"/>
                <a:cs typeface="Arial"/>
              </a:rPr>
              <a:t>entry of this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partner  function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the partner  object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27698" y="3981450"/>
            <a:ext cx="2459355" cy="1352550"/>
          </a:xfrm>
          <a:custGeom>
            <a:avLst/>
            <a:gdLst/>
            <a:ahLst/>
            <a:cxnLst/>
            <a:rect l="l" t="t" r="r" b="b"/>
            <a:pathLst>
              <a:path w="2459354" h="1352550">
                <a:moveTo>
                  <a:pt x="0" y="0"/>
                </a:moveTo>
                <a:lnTo>
                  <a:pt x="477900" y="641350"/>
                </a:lnTo>
                <a:lnTo>
                  <a:pt x="477900" y="1352550"/>
                </a:lnTo>
                <a:lnTo>
                  <a:pt x="2459101" y="1352550"/>
                </a:lnTo>
                <a:lnTo>
                  <a:pt x="2459101" y="336550"/>
                </a:lnTo>
                <a:lnTo>
                  <a:pt x="477900" y="336550"/>
                </a:lnTo>
                <a:lnTo>
                  <a:pt x="0" y="0"/>
                </a:lnTo>
                <a:close/>
              </a:path>
              <a:path w="2459354" h="1352550">
                <a:moveTo>
                  <a:pt x="2459101" y="133350"/>
                </a:moveTo>
                <a:lnTo>
                  <a:pt x="477900" y="133350"/>
                </a:lnTo>
                <a:lnTo>
                  <a:pt x="477900" y="336550"/>
                </a:lnTo>
                <a:lnTo>
                  <a:pt x="2459101" y="336550"/>
                </a:lnTo>
                <a:lnTo>
                  <a:pt x="2459101" y="133350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27698" y="3981450"/>
            <a:ext cx="2459355" cy="1352550"/>
          </a:xfrm>
          <a:custGeom>
            <a:avLst/>
            <a:gdLst/>
            <a:ahLst/>
            <a:cxnLst/>
            <a:rect l="l" t="t" r="r" b="b"/>
            <a:pathLst>
              <a:path w="2459354" h="1352550">
                <a:moveTo>
                  <a:pt x="477900" y="133350"/>
                </a:moveTo>
                <a:lnTo>
                  <a:pt x="808101" y="133350"/>
                </a:lnTo>
                <a:lnTo>
                  <a:pt x="1303401" y="133350"/>
                </a:lnTo>
                <a:lnTo>
                  <a:pt x="2459101" y="133350"/>
                </a:lnTo>
                <a:lnTo>
                  <a:pt x="2459101" y="336550"/>
                </a:lnTo>
                <a:lnTo>
                  <a:pt x="2459101" y="641350"/>
                </a:lnTo>
                <a:lnTo>
                  <a:pt x="2459101" y="1352550"/>
                </a:lnTo>
                <a:lnTo>
                  <a:pt x="1303401" y="1352550"/>
                </a:lnTo>
                <a:lnTo>
                  <a:pt x="808101" y="1352550"/>
                </a:lnTo>
                <a:lnTo>
                  <a:pt x="477900" y="1352550"/>
                </a:lnTo>
                <a:lnTo>
                  <a:pt x="477900" y="641350"/>
                </a:lnTo>
                <a:lnTo>
                  <a:pt x="0" y="0"/>
                </a:lnTo>
                <a:lnTo>
                  <a:pt x="477900" y="336550"/>
                </a:lnTo>
                <a:lnTo>
                  <a:pt x="47790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7340" y="4156836"/>
            <a:ext cx="8221345" cy="2066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90335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The mandatory field  indicates the partner  function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mandatory for  setting </a:t>
            </a:r>
            <a:r>
              <a:rPr sz="1200" spc="-5" dirty="0">
                <a:latin typeface="Arial"/>
                <a:cs typeface="Arial"/>
              </a:rPr>
              <a:t>up </a:t>
            </a:r>
            <a:r>
              <a:rPr sz="1200" dirty="0">
                <a:latin typeface="Arial"/>
                <a:cs typeface="Arial"/>
              </a:rPr>
              <a:t>the partner  function for that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particular</a:t>
            </a:r>
            <a:endParaRPr sz="1200">
              <a:latin typeface="Arial"/>
              <a:cs typeface="Arial"/>
            </a:endParaRPr>
          </a:p>
          <a:p>
            <a:pPr marR="1289685" algn="r">
              <a:lnSpc>
                <a:spcPct val="100000"/>
              </a:lnSpc>
              <a:spcBef>
                <a:spcPts val="395"/>
              </a:spcBef>
            </a:pPr>
            <a:r>
              <a:rPr sz="1200" dirty="0">
                <a:latin typeface="Arial"/>
                <a:cs typeface="Arial"/>
              </a:rPr>
              <a:t>record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241300">
              <a:lnSpc>
                <a:spcPct val="100000"/>
              </a:lnSpc>
              <a:tabLst>
                <a:tab pos="7171690" algn="l"/>
              </a:tabLst>
            </a:pPr>
            <a:r>
              <a:rPr sz="1800" b="1" dirty="0">
                <a:latin typeface="Arial"/>
                <a:cs typeface="Arial"/>
              </a:rPr>
              <a:t>IMG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&gt; </a:t>
            </a:r>
            <a:r>
              <a:rPr sz="1800" b="1" spc="-5" dirty="0">
                <a:latin typeface="Arial"/>
                <a:cs typeface="Arial"/>
              </a:rPr>
              <a:t>SD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&gt;</a:t>
            </a:r>
            <a:r>
              <a:rPr sz="1800" b="1" spc="-5" dirty="0">
                <a:latin typeface="Arial"/>
                <a:cs typeface="Arial"/>
              </a:rPr>
              <a:t> B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sic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ncti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ns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&gt;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 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dirty="0">
                <a:latin typeface="Arial"/>
                <a:cs typeface="Arial"/>
              </a:rPr>
              <a:t>p </a:t>
            </a:r>
            <a:r>
              <a:rPr sz="1800" b="1" spc="-5" dirty="0">
                <a:latin typeface="Arial"/>
                <a:cs typeface="Arial"/>
              </a:rPr>
              <a:t>pa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-5" dirty="0">
                <a:latin typeface="Arial"/>
                <a:cs typeface="Arial"/>
              </a:rPr>
              <a:t>tner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dete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mination &gt;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t	P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rtner  Determination </a:t>
            </a: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Customer Master </a:t>
            </a:r>
            <a:r>
              <a:rPr sz="1800" b="1" dirty="0">
                <a:latin typeface="Arial"/>
                <a:cs typeface="Arial"/>
              </a:rPr>
              <a:t>&gt; </a:t>
            </a:r>
            <a:r>
              <a:rPr sz="1800" b="1" spc="-5" dirty="0">
                <a:latin typeface="Arial"/>
                <a:cs typeface="Arial"/>
              </a:rPr>
              <a:t>Partner </a:t>
            </a:r>
            <a:r>
              <a:rPr sz="1800" b="1" dirty="0">
                <a:latin typeface="Arial"/>
                <a:cs typeface="Arial"/>
              </a:rPr>
              <a:t>functions in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Procedure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396548"/>
            <a:ext cx="804799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Partner Determination Procedure is assigned </a:t>
            </a:r>
            <a:r>
              <a:rPr sz="2200" spc="5" dirty="0">
                <a:latin typeface="Arial"/>
                <a:cs typeface="Arial"/>
              </a:rPr>
              <a:t>with </a:t>
            </a:r>
            <a:r>
              <a:rPr sz="2200" spc="-5" dirty="0">
                <a:latin typeface="Arial"/>
                <a:cs typeface="Arial"/>
              </a:rPr>
              <a:t>relevant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Partner</a:t>
            </a:r>
            <a:r>
              <a:rPr lang="en-US" sz="2200" dirty="0" smtClean="0">
                <a:latin typeface="Arial"/>
                <a:cs typeface="Arial"/>
              </a:rPr>
              <a:t> </a:t>
            </a:r>
            <a:r>
              <a:rPr sz="2200" dirty="0" smtClean="0">
                <a:latin typeface="Arial"/>
                <a:cs typeface="Arial"/>
              </a:rPr>
              <a:t>Functions</a:t>
            </a:r>
            <a:r>
              <a:rPr lang="en-US" sz="2200" dirty="0" smtClean="0">
                <a:latin typeface="Arial"/>
                <a:cs typeface="Arial"/>
              </a:rPr>
              <a:t>. </a:t>
            </a:r>
            <a:r>
              <a:rPr sz="2200" dirty="0" smtClean="0">
                <a:latin typeface="Arial"/>
                <a:cs typeface="Arial"/>
              </a:rPr>
              <a:t>E</a:t>
            </a:r>
            <a:r>
              <a:rPr lang="en-US" sz="2200" dirty="0" smtClean="0">
                <a:latin typeface="Arial"/>
                <a:cs typeface="Arial"/>
              </a:rPr>
              <a:t>.</a:t>
            </a:r>
            <a:r>
              <a:rPr sz="2200" dirty="0" smtClean="0">
                <a:latin typeface="Arial"/>
                <a:cs typeface="Arial"/>
              </a:rPr>
              <a:t>g</a:t>
            </a:r>
            <a:r>
              <a:rPr lang="en-US" sz="2200" dirty="0" smtClean="0">
                <a:latin typeface="Arial"/>
                <a:cs typeface="Arial"/>
              </a:rPr>
              <a:t>.</a:t>
            </a:r>
            <a:r>
              <a:rPr sz="2200" dirty="0" smtClean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Sales Document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Header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2209800"/>
            <a:ext cx="64770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712" y="2195448"/>
            <a:ext cx="6505575" cy="3381375"/>
          </a:xfrm>
          <a:custGeom>
            <a:avLst/>
            <a:gdLst/>
            <a:ahLst/>
            <a:cxnLst/>
            <a:rect l="l" t="t" r="r" b="b"/>
            <a:pathLst>
              <a:path w="6505575" h="3381375">
                <a:moveTo>
                  <a:pt x="0" y="3381375"/>
                </a:moveTo>
                <a:lnTo>
                  <a:pt x="6505575" y="3381375"/>
                </a:lnTo>
                <a:lnTo>
                  <a:pt x="6505575" y="0"/>
                </a:lnTo>
                <a:lnTo>
                  <a:pt x="0" y="0"/>
                </a:lnTo>
                <a:lnTo>
                  <a:pt x="0" y="33813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80051" y="2209800"/>
            <a:ext cx="3707129" cy="1387475"/>
          </a:xfrm>
          <a:custGeom>
            <a:avLst/>
            <a:gdLst/>
            <a:ahLst/>
            <a:cxnLst/>
            <a:rect l="l" t="t" r="r" b="b"/>
            <a:pathLst>
              <a:path w="3707129" h="1387475">
                <a:moveTo>
                  <a:pt x="3706749" y="0"/>
                </a:moveTo>
                <a:lnTo>
                  <a:pt x="1877949" y="0"/>
                </a:lnTo>
                <a:lnTo>
                  <a:pt x="1877949" y="400050"/>
                </a:lnTo>
                <a:lnTo>
                  <a:pt x="0" y="1387475"/>
                </a:lnTo>
                <a:lnTo>
                  <a:pt x="1877949" y="571500"/>
                </a:lnTo>
                <a:lnTo>
                  <a:pt x="3706749" y="571500"/>
                </a:lnTo>
                <a:lnTo>
                  <a:pt x="3706749" y="0"/>
                </a:lnTo>
                <a:close/>
              </a:path>
              <a:path w="3707129" h="1387475">
                <a:moveTo>
                  <a:pt x="3706749" y="571500"/>
                </a:moveTo>
                <a:lnTo>
                  <a:pt x="1877949" y="571500"/>
                </a:lnTo>
                <a:lnTo>
                  <a:pt x="1877949" y="685800"/>
                </a:lnTo>
                <a:lnTo>
                  <a:pt x="3706749" y="685800"/>
                </a:lnTo>
                <a:lnTo>
                  <a:pt x="3706749" y="5715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80051" y="2209800"/>
            <a:ext cx="3707129" cy="1387475"/>
          </a:xfrm>
          <a:custGeom>
            <a:avLst/>
            <a:gdLst/>
            <a:ahLst/>
            <a:cxnLst/>
            <a:rect l="l" t="t" r="r" b="b"/>
            <a:pathLst>
              <a:path w="3707129" h="1387475">
                <a:moveTo>
                  <a:pt x="1877949" y="0"/>
                </a:moveTo>
                <a:lnTo>
                  <a:pt x="2182749" y="0"/>
                </a:lnTo>
                <a:lnTo>
                  <a:pt x="2639949" y="0"/>
                </a:lnTo>
                <a:lnTo>
                  <a:pt x="3706749" y="0"/>
                </a:lnTo>
                <a:lnTo>
                  <a:pt x="3706749" y="400050"/>
                </a:lnTo>
                <a:lnTo>
                  <a:pt x="3706749" y="571500"/>
                </a:lnTo>
                <a:lnTo>
                  <a:pt x="3706749" y="685800"/>
                </a:lnTo>
                <a:lnTo>
                  <a:pt x="2639949" y="685800"/>
                </a:lnTo>
                <a:lnTo>
                  <a:pt x="2182749" y="685800"/>
                </a:lnTo>
                <a:lnTo>
                  <a:pt x="1877949" y="685800"/>
                </a:lnTo>
                <a:lnTo>
                  <a:pt x="1877949" y="571500"/>
                </a:lnTo>
                <a:lnTo>
                  <a:pt x="0" y="1387475"/>
                </a:lnTo>
                <a:lnTo>
                  <a:pt x="1877949" y="400050"/>
                </a:lnTo>
                <a:lnTo>
                  <a:pt x="187794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37629" y="2251583"/>
            <a:ext cx="1650364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65" dirty="0">
                <a:latin typeface="Arial"/>
                <a:cs typeface="Arial"/>
              </a:rPr>
              <a:t>To </a:t>
            </a:r>
            <a:r>
              <a:rPr sz="1200" dirty="0">
                <a:latin typeface="Arial"/>
                <a:cs typeface="Arial"/>
              </a:rPr>
              <a:t>make the partner  functions Not</a:t>
            </a:r>
            <a:r>
              <a:rPr sz="1200" spc="-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modifiable  the </a:t>
            </a:r>
            <a:r>
              <a:rPr sz="1200" spc="-5" dirty="0">
                <a:latin typeface="Arial"/>
                <a:cs typeface="Arial"/>
              </a:rPr>
              <a:t>sales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document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0125" y="4206875"/>
            <a:ext cx="2759075" cy="1431925"/>
          </a:xfrm>
          <a:custGeom>
            <a:avLst/>
            <a:gdLst/>
            <a:ahLst/>
            <a:cxnLst/>
            <a:rect l="l" t="t" r="r" b="b"/>
            <a:pathLst>
              <a:path w="2759075" h="1431925">
                <a:moveTo>
                  <a:pt x="0" y="0"/>
                </a:moveTo>
                <a:lnTo>
                  <a:pt x="473075" y="631825"/>
                </a:lnTo>
                <a:lnTo>
                  <a:pt x="473075" y="1431925"/>
                </a:lnTo>
                <a:lnTo>
                  <a:pt x="2759075" y="1431925"/>
                </a:lnTo>
                <a:lnTo>
                  <a:pt x="2759075" y="288925"/>
                </a:lnTo>
                <a:lnTo>
                  <a:pt x="473075" y="288925"/>
                </a:lnTo>
                <a:lnTo>
                  <a:pt x="0" y="0"/>
                </a:lnTo>
                <a:close/>
              </a:path>
              <a:path w="2759075" h="1431925">
                <a:moveTo>
                  <a:pt x="2759075" y="60325"/>
                </a:moveTo>
                <a:lnTo>
                  <a:pt x="473075" y="60325"/>
                </a:lnTo>
                <a:lnTo>
                  <a:pt x="473075" y="288925"/>
                </a:lnTo>
                <a:lnTo>
                  <a:pt x="2759075" y="288925"/>
                </a:lnTo>
                <a:lnTo>
                  <a:pt x="2759075" y="6032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0125" y="4206875"/>
            <a:ext cx="2759075" cy="1431925"/>
          </a:xfrm>
          <a:custGeom>
            <a:avLst/>
            <a:gdLst/>
            <a:ahLst/>
            <a:cxnLst/>
            <a:rect l="l" t="t" r="r" b="b"/>
            <a:pathLst>
              <a:path w="2759075" h="1431925">
                <a:moveTo>
                  <a:pt x="473075" y="60325"/>
                </a:moveTo>
                <a:lnTo>
                  <a:pt x="854075" y="60325"/>
                </a:lnTo>
                <a:lnTo>
                  <a:pt x="1425575" y="60325"/>
                </a:lnTo>
                <a:lnTo>
                  <a:pt x="2759075" y="60325"/>
                </a:lnTo>
                <a:lnTo>
                  <a:pt x="2759075" y="288925"/>
                </a:lnTo>
                <a:lnTo>
                  <a:pt x="2759075" y="631825"/>
                </a:lnTo>
                <a:lnTo>
                  <a:pt x="2759075" y="1431925"/>
                </a:lnTo>
                <a:lnTo>
                  <a:pt x="1425575" y="1431925"/>
                </a:lnTo>
                <a:lnTo>
                  <a:pt x="854075" y="1431925"/>
                </a:lnTo>
                <a:lnTo>
                  <a:pt x="473075" y="1431925"/>
                </a:lnTo>
                <a:lnTo>
                  <a:pt x="473075" y="631825"/>
                </a:lnTo>
                <a:lnTo>
                  <a:pt x="0" y="0"/>
                </a:lnTo>
                <a:lnTo>
                  <a:pt x="473075" y="288925"/>
                </a:lnTo>
                <a:lnTo>
                  <a:pt x="473075" y="603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590" y="4309236"/>
            <a:ext cx="8388985" cy="211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1571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The fields for source </a:t>
            </a:r>
            <a:r>
              <a:rPr sz="1200" spc="-5" dirty="0">
                <a:latin typeface="Arial"/>
                <a:cs typeface="Arial"/>
              </a:rPr>
              <a:t>and  sequence are used where </a:t>
            </a:r>
            <a:r>
              <a:rPr sz="1200" dirty="0">
                <a:latin typeface="Arial"/>
                <a:cs typeface="Arial"/>
              </a:rPr>
              <a:t>the  </a:t>
            </a:r>
            <a:r>
              <a:rPr sz="1200" spc="-5" dirty="0">
                <a:latin typeface="Arial"/>
                <a:cs typeface="Arial"/>
              </a:rPr>
              <a:t>system needs </a:t>
            </a:r>
            <a:r>
              <a:rPr sz="1200" dirty="0">
                <a:latin typeface="Arial"/>
                <a:cs typeface="Arial"/>
              </a:rPr>
              <a:t>to obtain </a:t>
            </a:r>
            <a:r>
              <a:rPr sz="1200" spc="-5" dirty="0">
                <a:latin typeface="Arial"/>
                <a:cs typeface="Arial"/>
              </a:rPr>
              <a:t>a  </a:t>
            </a:r>
            <a:r>
              <a:rPr sz="1200" dirty="0">
                <a:latin typeface="Arial"/>
                <a:cs typeface="Arial"/>
              </a:rPr>
              <a:t>partner record from </a:t>
            </a:r>
            <a:r>
              <a:rPr sz="1200" spc="-5" dirty="0">
                <a:latin typeface="Arial"/>
                <a:cs typeface="Arial"/>
              </a:rPr>
              <a:t>any  </a:t>
            </a:r>
            <a:r>
              <a:rPr sz="1200" dirty="0">
                <a:latin typeface="Arial"/>
                <a:cs typeface="Arial"/>
              </a:rPr>
              <a:t>associated partner </a:t>
            </a:r>
            <a:r>
              <a:rPr sz="1200" spc="-5" dirty="0">
                <a:latin typeface="Arial"/>
                <a:cs typeface="Arial"/>
              </a:rPr>
              <a:t>in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sales  document </a:t>
            </a:r>
            <a:r>
              <a:rPr sz="1200" dirty="0">
                <a:latin typeface="Arial"/>
                <a:cs typeface="Arial"/>
              </a:rPr>
              <a:t>other than that of  the </a:t>
            </a:r>
            <a:r>
              <a:rPr sz="1200" spc="-5" dirty="0">
                <a:latin typeface="Arial"/>
                <a:cs typeface="Arial"/>
              </a:rPr>
              <a:t>sold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party</a:t>
            </a:r>
            <a:endParaRPr sz="1200">
              <a:latin typeface="Arial"/>
              <a:cs typeface="Arial"/>
            </a:endParaRPr>
          </a:p>
          <a:p>
            <a:pPr marL="12700" marR="898525">
              <a:lnSpc>
                <a:spcPct val="100000"/>
              </a:lnSpc>
              <a:spcBef>
                <a:spcPts val="715"/>
              </a:spcBef>
            </a:pPr>
            <a:r>
              <a:rPr sz="1600" b="1" spc="-5" dirty="0">
                <a:latin typeface="Arial"/>
                <a:cs typeface="Arial"/>
              </a:rPr>
              <a:t>IMG &gt; SD &gt; Basic Functions &gt; Set up partner determination &gt; Set Up Partner  Determination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Set Up Partner Determination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Sales Document Header &gt;  Partner determination procedures &gt; Partner </a:t>
            </a:r>
            <a:r>
              <a:rPr sz="1600" b="1" spc="-10" dirty="0">
                <a:latin typeface="Arial"/>
                <a:cs typeface="Arial"/>
              </a:rPr>
              <a:t>functions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spc="20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procedure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62800" y="3429000"/>
            <a:ext cx="304800" cy="152400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304800" y="152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90188"/>
          </a:xfrm>
          <a:prstGeom prst="rect">
            <a:avLst/>
          </a:prstGeom>
        </p:spPr>
        <p:txBody>
          <a:bodyPr vert="horz" wrap="square" lIns="0" tIns="195833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Partner </a:t>
            </a:r>
            <a:r>
              <a:rPr sz="3200" dirty="0" smtClean="0"/>
              <a:t>Determination</a:t>
            </a:r>
            <a:endParaRPr sz="3200" dirty="0"/>
          </a:p>
        </p:txBody>
      </p:sp>
      <p:sp>
        <p:nvSpPr>
          <p:cNvPr id="13" name="object 13"/>
          <p:cNvSpPr/>
          <p:nvPr/>
        </p:nvSpPr>
        <p:spPr>
          <a:xfrm>
            <a:off x="5267325" y="3276600"/>
            <a:ext cx="3419475" cy="779780"/>
          </a:xfrm>
          <a:custGeom>
            <a:avLst/>
            <a:gdLst/>
            <a:ahLst/>
            <a:cxnLst/>
            <a:rect l="l" t="t" r="r" b="b"/>
            <a:pathLst>
              <a:path w="3419475" h="779779">
                <a:moveTo>
                  <a:pt x="3419475" y="0"/>
                </a:moveTo>
                <a:lnTo>
                  <a:pt x="1514475" y="0"/>
                </a:lnTo>
                <a:lnTo>
                  <a:pt x="1514475" y="400050"/>
                </a:lnTo>
                <a:lnTo>
                  <a:pt x="0" y="779399"/>
                </a:lnTo>
                <a:lnTo>
                  <a:pt x="1514475" y="571500"/>
                </a:lnTo>
                <a:lnTo>
                  <a:pt x="3419475" y="571500"/>
                </a:lnTo>
                <a:lnTo>
                  <a:pt x="3419475" y="0"/>
                </a:lnTo>
                <a:close/>
              </a:path>
              <a:path w="3419475" h="779779">
                <a:moveTo>
                  <a:pt x="3419475" y="571500"/>
                </a:moveTo>
                <a:lnTo>
                  <a:pt x="1514475" y="571500"/>
                </a:lnTo>
                <a:lnTo>
                  <a:pt x="1514475" y="685800"/>
                </a:lnTo>
                <a:lnTo>
                  <a:pt x="3419475" y="685800"/>
                </a:lnTo>
                <a:lnTo>
                  <a:pt x="3419475" y="5715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67325" y="3276600"/>
            <a:ext cx="3419475" cy="779780"/>
          </a:xfrm>
          <a:custGeom>
            <a:avLst/>
            <a:gdLst/>
            <a:ahLst/>
            <a:cxnLst/>
            <a:rect l="l" t="t" r="r" b="b"/>
            <a:pathLst>
              <a:path w="3419475" h="779779">
                <a:moveTo>
                  <a:pt x="1514475" y="0"/>
                </a:moveTo>
                <a:lnTo>
                  <a:pt x="1831975" y="0"/>
                </a:lnTo>
                <a:lnTo>
                  <a:pt x="2308225" y="0"/>
                </a:lnTo>
                <a:lnTo>
                  <a:pt x="3419475" y="0"/>
                </a:lnTo>
                <a:lnTo>
                  <a:pt x="3419475" y="400050"/>
                </a:lnTo>
                <a:lnTo>
                  <a:pt x="3419475" y="571500"/>
                </a:lnTo>
                <a:lnTo>
                  <a:pt x="3419475" y="685800"/>
                </a:lnTo>
                <a:lnTo>
                  <a:pt x="2308225" y="685800"/>
                </a:lnTo>
                <a:lnTo>
                  <a:pt x="1831975" y="685800"/>
                </a:lnTo>
                <a:lnTo>
                  <a:pt x="1514475" y="685800"/>
                </a:lnTo>
                <a:lnTo>
                  <a:pt x="1514475" y="571500"/>
                </a:lnTo>
                <a:lnTo>
                  <a:pt x="0" y="779399"/>
                </a:lnTo>
                <a:lnTo>
                  <a:pt x="1514475" y="400050"/>
                </a:lnTo>
                <a:lnTo>
                  <a:pt x="151447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61429" y="3318383"/>
            <a:ext cx="155257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65" dirty="0">
                <a:latin typeface="Arial"/>
                <a:cs typeface="Arial"/>
              </a:rPr>
              <a:t>To </a:t>
            </a:r>
            <a:r>
              <a:rPr sz="1200" dirty="0">
                <a:latin typeface="Arial"/>
                <a:cs typeface="Arial"/>
              </a:rPr>
              <a:t>make the partner  functions Mandatory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 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sales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document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90188"/>
          </a:xfrm>
          <a:prstGeom prst="rect">
            <a:avLst/>
          </a:prstGeom>
        </p:spPr>
        <p:txBody>
          <a:bodyPr vert="horz" wrap="square" lIns="0" tIns="195833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Partner </a:t>
            </a:r>
            <a:r>
              <a:rPr sz="3200" dirty="0" smtClean="0"/>
              <a:t>Determination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51192" y="1208334"/>
            <a:ext cx="804989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Partner Determination Procedure is assigned to the Partner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Object  Eg: Customer Account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Group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990725"/>
            <a:ext cx="8229600" cy="3532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976373"/>
            <a:ext cx="8258175" cy="3561079"/>
          </a:xfrm>
          <a:custGeom>
            <a:avLst/>
            <a:gdLst/>
            <a:ahLst/>
            <a:cxnLst/>
            <a:rect l="l" t="t" r="r" b="b"/>
            <a:pathLst>
              <a:path w="8258175" h="3561079">
                <a:moveTo>
                  <a:pt x="0" y="3560826"/>
                </a:moveTo>
                <a:lnTo>
                  <a:pt x="8258175" y="3560826"/>
                </a:lnTo>
                <a:lnTo>
                  <a:pt x="8258175" y="0"/>
                </a:lnTo>
                <a:lnTo>
                  <a:pt x="0" y="0"/>
                </a:lnTo>
                <a:lnTo>
                  <a:pt x="0" y="356082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83375" y="3352800"/>
            <a:ext cx="2460625" cy="685800"/>
          </a:xfrm>
          <a:custGeom>
            <a:avLst/>
            <a:gdLst/>
            <a:ahLst/>
            <a:cxnLst/>
            <a:rect l="l" t="t" r="r" b="b"/>
            <a:pathLst>
              <a:path w="2460625" h="685800">
                <a:moveTo>
                  <a:pt x="2346325" y="0"/>
                </a:moveTo>
                <a:lnTo>
                  <a:pt x="1203325" y="0"/>
                </a:lnTo>
                <a:lnTo>
                  <a:pt x="1158837" y="8983"/>
                </a:lnTo>
                <a:lnTo>
                  <a:pt x="1122505" y="33480"/>
                </a:lnTo>
                <a:lnTo>
                  <a:pt x="1098008" y="69812"/>
                </a:lnTo>
                <a:lnTo>
                  <a:pt x="1089025" y="114300"/>
                </a:lnTo>
                <a:lnTo>
                  <a:pt x="0" y="123825"/>
                </a:lnTo>
                <a:lnTo>
                  <a:pt x="1089025" y="285750"/>
                </a:lnTo>
                <a:lnTo>
                  <a:pt x="1089025" y="571500"/>
                </a:lnTo>
                <a:lnTo>
                  <a:pt x="1098008" y="615987"/>
                </a:lnTo>
                <a:lnTo>
                  <a:pt x="1122505" y="652319"/>
                </a:lnTo>
                <a:lnTo>
                  <a:pt x="1158837" y="676816"/>
                </a:lnTo>
                <a:lnTo>
                  <a:pt x="1203325" y="685800"/>
                </a:lnTo>
                <a:lnTo>
                  <a:pt x="2346325" y="685800"/>
                </a:lnTo>
                <a:lnTo>
                  <a:pt x="2390812" y="676816"/>
                </a:lnTo>
                <a:lnTo>
                  <a:pt x="2427144" y="652319"/>
                </a:lnTo>
                <a:lnTo>
                  <a:pt x="2451641" y="615987"/>
                </a:lnTo>
                <a:lnTo>
                  <a:pt x="2460625" y="571500"/>
                </a:lnTo>
                <a:lnTo>
                  <a:pt x="2460625" y="114300"/>
                </a:lnTo>
                <a:lnTo>
                  <a:pt x="2451641" y="69812"/>
                </a:lnTo>
                <a:lnTo>
                  <a:pt x="2427144" y="33480"/>
                </a:lnTo>
                <a:lnTo>
                  <a:pt x="2390812" y="8983"/>
                </a:lnTo>
                <a:lnTo>
                  <a:pt x="2346325" y="0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3375" y="3352800"/>
            <a:ext cx="2460625" cy="685800"/>
          </a:xfrm>
          <a:custGeom>
            <a:avLst/>
            <a:gdLst/>
            <a:ahLst/>
            <a:cxnLst/>
            <a:rect l="l" t="t" r="r" b="b"/>
            <a:pathLst>
              <a:path w="2460625" h="685800">
                <a:moveTo>
                  <a:pt x="1089025" y="114300"/>
                </a:moveTo>
                <a:lnTo>
                  <a:pt x="1098008" y="69812"/>
                </a:lnTo>
                <a:lnTo>
                  <a:pt x="1122505" y="33480"/>
                </a:lnTo>
                <a:lnTo>
                  <a:pt x="1158837" y="8983"/>
                </a:lnTo>
                <a:lnTo>
                  <a:pt x="1203325" y="0"/>
                </a:lnTo>
                <a:lnTo>
                  <a:pt x="1317625" y="0"/>
                </a:lnTo>
                <a:lnTo>
                  <a:pt x="1660525" y="0"/>
                </a:lnTo>
                <a:lnTo>
                  <a:pt x="2346325" y="0"/>
                </a:lnTo>
                <a:lnTo>
                  <a:pt x="2390812" y="8983"/>
                </a:lnTo>
                <a:lnTo>
                  <a:pt x="2427144" y="33480"/>
                </a:lnTo>
                <a:lnTo>
                  <a:pt x="2451641" y="69812"/>
                </a:lnTo>
                <a:lnTo>
                  <a:pt x="2460625" y="114300"/>
                </a:lnTo>
                <a:lnTo>
                  <a:pt x="2460625" y="285750"/>
                </a:lnTo>
                <a:lnTo>
                  <a:pt x="2460625" y="571500"/>
                </a:lnTo>
                <a:lnTo>
                  <a:pt x="2451641" y="615987"/>
                </a:lnTo>
                <a:lnTo>
                  <a:pt x="2427144" y="652319"/>
                </a:lnTo>
                <a:lnTo>
                  <a:pt x="2390812" y="676816"/>
                </a:lnTo>
                <a:lnTo>
                  <a:pt x="2346325" y="685800"/>
                </a:lnTo>
                <a:lnTo>
                  <a:pt x="1660525" y="685800"/>
                </a:lnTo>
                <a:lnTo>
                  <a:pt x="1317625" y="685800"/>
                </a:lnTo>
                <a:lnTo>
                  <a:pt x="1203325" y="685800"/>
                </a:lnTo>
                <a:lnTo>
                  <a:pt x="1158837" y="676816"/>
                </a:lnTo>
                <a:lnTo>
                  <a:pt x="1122505" y="652319"/>
                </a:lnTo>
                <a:lnTo>
                  <a:pt x="1098008" y="615987"/>
                </a:lnTo>
                <a:lnTo>
                  <a:pt x="1089025" y="571500"/>
                </a:lnTo>
                <a:lnTo>
                  <a:pt x="1089025" y="285750"/>
                </a:lnTo>
                <a:lnTo>
                  <a:pt x="0" y="123825"/>
                </a:lnTo>
                <a:lnTo>
                  <a:pt x="1089025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71535" y="3428110"/>
            <a:ext cx="97536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Partner  Det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rm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tio</a:t>
            </a:r>
            <a:r>
              <a:rPr sz="1200" spc="-5" dirty="0">
                <a:latin typeface="Arial"/>
                <a:cs typeface="Arial"/>
              </a:rPr>
              <a:t>n  Procedure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21201" y="2286000"/>
            <a:ext cx="4437380" cy="1835150"/>
          </a:xfrm>
          <a:custGeom>
            <a:avLst/>
            <a:gdLst/>
            <a:ahLst/>
            <a:cxnLst/>
            <a:rect l="l" t="t" r="r" b="b"/>
            <a:pathLst>
              <a:path w="4437380" h="1835150">
                <a:moveTo>
                  <a:pt x="4335399" y="0"/>
                </a:moveTo>
                <a:lnTo>
                  <a:pt x="3166999" y="0"/>
                </a:lnTo>
                <a:lnTo>
                  <a:pt x="3127442" y="7981"/>
                </a:lnTo>
                <a:lnTo>
                  <a:pt x="3095148" y="29749"/>
                </a:lnTo>
                <a:lnTo>
                  <a:pt x="3073380" y="62043"/>
                </a:lnTo>
                <a:lnTo>
                  <a:pt x="3065399" y="101600"/>
                </a:lnTo>
                <a:lnTo>
                  <a:pt x="3065399" y="355600"/>
                </a:lnTo>
                <a:lnTo>
                  <a:pt x="0" y="1835150"/>
                </a:lnTo>
                <a:lnTo>
                  <a:pt x="3065399" y="508000"/>
                </a:lnTo>
                <a:lnTo>
                  <a:pt x="4436999" y="508000"/>
                </a:lnTo>
                <a:lnTo>
                  <a:pt x="4436999" y="101600"/>
                </a:lnTo>
                <a:lnTo>
                  <a:pt x="4429017" y="62043"/>
                </a:lnTo>
                <a:lnTo>
                  <a:pt x="4407249" y="29749"/>
                </a:lnTo>
                <a:lnTo>
                  <a:pt x="4374955" y="7981"/>
                </a:lnTo>
                <a:lnTo>
                  <a:pt x="4335399" y="0"/>
                </a:lnTo>
                <a:close/>
              </a:path>
              <a:path w="4437380" h="1835150">
                <a:moveTo>
                  <a:pt x="4436999" y="508000"/>
                </a:moveTo>
                <a:lnTo>
                  <a:pt x="3065399" y="508000"/>
                </a:lnTo>
                <a:lnTo>
                  <a:pt x="3073380" y="547556"/>
                </a:lnTo>
                <a:lnTo>
                  <a:pt x="3095148" y="579850"/>
                </a:lnTo>
                <a:lnTo>
                  <a:pt x="3127442" y="601618"/>
                </a:lnTo>
                <a:lnTo>
                  <a:pt x="3166999" y="609600"/>
                </a:lnTo>
                <a:lnTo>
                  <a:pt x="4335399" y="609600"/>
                </a:lnTo>
                <a:lnTo>
                  <a:pt x="4374955" y="601618"/>
                </a:lnTo>
                <a:lnTo>
                  <a:pt x="4407249" y="579850"/>
                </a:lnTo>
                <a:lnTo>
                  <a:pt x="4429017" y="547556"/>
                </a:lnTo>
                <a:lnTo>
                  <a:pt x="4436999" y="508000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21201" y="2286000"/>
            <a:ext cx="4437380" cy="1835150"/>
          </a:xfrm>
          <a:custGeom>
            <a:avLst/>
            <a:gdLst/>
            <a:ahLst/>
            <a:cxnLst/>
            <a:rect l="l" t="t" r="r" b="b"/>
            <a:pathLst>
              <a:path w="4437380" h="1835150">
                <a:moveTo>
                  <a:pt x="3065399" y="101600"/>
                </a:moveTo>
                <a:lnTo>
                  <a:pt x="3073380" y="62043"/>
                </a:lnTo>
                <a:lnTo>
                  <a:pt x="3095148" y="29749"/>
                </a:lnTo>
                <a:lnTo>
                  <a:pt x="3127442" y="7981"/>
                </a:lnTo>
                <a:lnTo>
                  <a:pt x="3166999" y="0"/>
                </a:lnTo>
                <a:lnTo>
                  <a:pt x="3293999" y="0"/>
                </a:lnTo>
                <a:lnTo>
                  <a:pt x="3636899" y="0"/>
                </a:lnTo>
                <a:lnTo>
                  <a:pt x="4335399" y="0"/>
                </a:lnTo>
                <a:lnTo>
                  <a:pt x="4374955" y="7981"/>
                </a:lnTo>
                <a:lnTo>
                  <a:pt x="4407249" y="29749"/>
                </a:lnTo>
                <a:lnTo>
                  <a:pt x="4429017" y="62043"/>
                </a:lnTo>
                <a:lnTo>
                  <a:pt x="4436999" y="101600"/>
                </a:lnTo>
                <a:lnTo>
                  <a:pt x="4436999" y="355600"/>
                </a:lnTo>
                <a:lnTo>
                  <a:pt x="4436999" y="508000"/>
                </a:lnTo>
                <a:lnTo>
                  <a:pt x="4429017" y="547556"/>
                </a:lnTo>
                <a:lnTo>
                  <a:pt x="4407249" y="579850"/>
                </a:lnTo>
                <a:lnTo>
                  <a:pt x="4374955" y="601618"/>
                </a:lnTo>
                <a:lnTo>
                  <a:pt x="4335399" y="609600"/>
                </a:lnTo>
                <a:lnTo>
                  <a:pt x="3636899" y="609600"/>
                </a:lnTo>
                <a:lnTo>
                  <a:pt x="3293999" y="609600"/>
                </a:lnTo>
                <a:lnTo>
                  <a:pt x="3166999" y="609600"/>
                </a:lnTo>
                <a:lnTo>
                  <a:pt x="3127442" y="601618"/>
                </a:lnTo>
                <a:lnTo>
                  <a:pt x="3095148" y="579850"/>
                </a:lnTo>
                <a:lnTo>
                  <a:pt x="3073380" y="547556"/>
                </a:lnTo>
                <a:lnTo>
                  <a:pt x="3065399" y="508000"/>
                </a:lnTo>
                <a:lnTo>
                  <a:pt x="0" y="1835150"/>
                </a:lnTo>
                <a:lnTo>
                  <a:pt x="3065399" y="355600"/>
                </a:lnTo>
                <a:lnTo>
                  <a:pt x="3065399" y="101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52843" y="2357373"/>
            <a:ext cx="104076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Account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Group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5693155"/>
            <a:ext cx="7886700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Set up partner determination &gt; Set Up Partner  Determination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Customer Master &gt; Partner determination procedures &gt; Partner  Determination Procedure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Assignment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737" y="1981200"/>
            <a:ext cx="7256399" cy="341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450" y="1966848"/>
            <a:ext cx="7285355" cy="3444875"/>
          </a:xfrm>
          <a:custGeom>
            <a:avLst/>
            <a:gdLst/>
            <a:ahLst/>
            <a:cxnLst/>
            <a:rect l="l" t="t" r="r" b="b"/>
            <a:pathLst>
              <a:path w="7285355" h="3444875">
                <a:moveTo>
                  <a:pt x="0" y="3444875"/>
                </a:moveTo>
                <a:lnTo>
                  <a:pt x="7284974" y="3444875"/>
                </a:lnTo>
                <a:lnTo>
                  <a:pt x="7284974" y="0"/>
                </a:lnTo>
                <a:lnTo>
                  <a:pt x="0" y="0"/>
                </a:lnTo>
                <a:lnTo>
                  <a:pt x="0" y="34448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5604459"/>
            <a:ext cx="778383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Set up partner determination &gt; Set Up Partner  Determination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Sales Document Header &gt; Partner determination procedures &gt;  Partner Determination Procedure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Assignment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8786" y="280923"/>
            <a:ext cx="82276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Partner </a:t>
            </a:r>
            <a:r>
              <a:rPr sz="3200" dirty="0" smtClean="0"/>
              <a:t>Determination</a:t>
            </a:r>
            <a:endParaRPr sz="3200" dirty="0"/>
          </a:p>
        </p:txBody>
      </p:sp>
      <p:sp>
        <p:nvSpPr>
          <p:cNvPr id="6" name="object 6"/>
          <p:cNvSpPr/>
          <p:nvPr/>
        </p:nvSpPr>
        <p:spPr>
          <a:xfrm>
            <a:off x="4248150" y="3124200"/>
            <a:ext cx="4362450" cy="587375"/>
          </a:xfrm>
          <a:custGeom>
            <a:avLst/>
            <a:gdLst/>
            <a:ahLst/>
            <a:cxnLst/>
            <a:rect l="l" t="t" r="r" b="b"/>
            <a:pathLst>
              <a:path w="4362450" h="587375">
                <a:moveTo>
                  <a:pt x="4286250" y="0"/>
                </a:moveTo>
                <a:lnTo>
                  <a:pt x="3067050" y="0"/>
                </a:lnTo>
                <a:lnTo>
                  <a:pt x="3037409" y="5994"/>
                </a:lnTo>
                <a:lnTo>
                  <a:pt x="3013186" y="22336"/>
                </a:lnTo>
                <a:lnTo>
                  <a:pt x="2996844" y="46559"/>
                </a:lnTo>
                <a:lnTo>
                  <a:pt x="2990850" y="76200"/>
                </a:lnTo>
                <a:lnTo>
                  <a:pt x="2990850" y="266700"/>
                </a:lnTo>
                <a:lnTo>
                  <a:pt x="0" y="587375"/>
                </a:lnTo>
                <a:lnTo>
                  <a:pt x="2990850" y="381000"/>
                </a:lnTo>
                <a:lnTo>
                  <a:pt x="4362450" y="381000"/>
                </a:lnTo>
                <a:lnTo>
                  <a:pt x="4362450" y="76200"/>
                </a:lnTo>
                <a:lnTo>
                  <a:pt x="4356455" y="46559"/>
                </a:lnTo>
                <a:lnTo>
                  <a:pt x="4340113" y="22336"/>
                </a:lnTo>
                <a:lnTo>
                  <a:pt x="4315890" y="5994"/>
                </a:lnTo>
                <a:lnTo>
                  <a:pt x="4286250" y="0"/>
                </a:lnTo>
                <a:close/>
              </a:path>
              <a:path w="4362450" h="587375">
                <a:moveTo>
                  <a:pt x="4362450" y="381000"/>
                </a:moveTo>
                <a:lnTo>
                  <a:pt x="2990850" y="381000"/>
                </a:lnTo>
                <a:lnTo>
                  <a:pt x="2996844" y="410640"/>
                </a:lnTo>
                <a:lnTo>
                  <a:pt x="3013186" y="434863"/>
                </a:lnTo>
                <a:lnTo>
                  <a:pt x="3037409" y="451205"/>
                </a:lnTo>
                <a:lnTo>
                  <a:pt x="3067050" y="457200"/>
                </a:lnTo>
                <a:lnTo>
                  <a:pt x="4286250" y="457200"/>
                </a:lnTo>
                <a:lnTo>
                  <a:pt x="4315890" y="451205"/>
                </a:lnTo>
                <a:lnTo>
                  <a:pt x="4340113" y="434863"/>
                </a:lnTo>
                <a:lnTo>
                  <a:pt x="4356455" y="410640"/>
                </a:lnTo>
                <a:lnTo>
                  <a:pt x="4362450" y="381000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8150" y="3124200"/>
            <a:ext cx="4362450" cy="587375"/>
          </a:xfrm>
          <a:custGeom>
            <a:avLst/>
            <a:gdLst/>
            <a:ahLst/>
            <a:cxnLst/>
            <a:rect l="l" t="t" r="r" b="b"/>
            <a:pathLst>
              <a:path w="4362450" h="587375">
                <a:moveTo>
                  <a:pt x="2990850" y="76200"/>
                </a:moveTo>
                <a:lnTo>
                  <a:pt x="2996844" y="46559"/>
                </a:lnTo>
                <a:lnTo>
                  <a:pt x="3013186" y="22336"/>
                </a:lnTo>
                <a:lnTo>
                  <a:pt x="3037409" y="5994"/>
                </a:lnTo>
                <a:lnTo>
                  <a:pt x="3067050" y="0"/>
                </a:lnTo>
                <a:lnTo>
                  <a:pt x="3219450" y="0"/>
                </a:lnTo>
                <a:lnTo>
                  <a:pt x="3562350" y="0"/>
                </a:lnTo>
                <a:lnTo>
                  <a:pt x="4286250" y="0"/>
                </a:lnTo>
                <a:lnTo>
                  <a:pt x="4315890" y="5994"/>
                </a:lnTo>
                <a:lnTo>
                  <a:pt x="4340113" y="22336"/>
                </a:lnTo>
                <a:lnTo>
                  <a:pt x="4356455" y="46559"/>
                </a:lnTo>
                <a:lnTo>
                  <a:pt x="4362450" y="76200"/>
                </a:lnTo>
                <a:lnTo>
                  <a:pt x="4362450" y="266700"/>
                </a:lnTo>
                <a:lnTo>
                  <a:pt x="4362450" y="381000"/>
                </a:lnTo>
                <a:lnTo>
                  <a:pt x="4356455" y="410640"/>
                </a:lnTo>
                <a:lnTo>
                  <a:pt x="4340113" y="434863"/>
                </a:lnTo>
                <a:lnTo>
                  <a:pt x="4315890" y="451205"/>
                </a:lnTo>
                <a:lnTo>
                  <a:pt x="4286250" y="457200"/>
                </a:lnTo>
                <a:lnTo>
                  <a:pt x="3562350" y="457200"/>
                </a:lnTo>
                <a:lnTo>
                  <a:pt x="3219450" y="457200"/>
                </a:lnTo>
                <a:lnTo>
                  <a:pt x="3067050" y="457200"/>
                </a:lnTo>
                <a:lnTo>
                  <a:pt x="3037409" y="451205"/>
                </a:lnTo>
                <a:lnTo>
                  <a:pt x="3013186" y="434863"/>
                </a:lnTo>
                <a:lnTo>
                  <a:pt x="2996844" y="410640"/>
                </a:lnTo>
                <a:lnTo>
                  <a:pt x="2990850" y="381000"/>
                </a:lnTo>
                <a:lnTo>
                  <a:pt x="0" y="587375"/>
                </a:lnTo>
                <a:lnTo>
                  <a:pt x="2990850" y="266700"/>
                </a:lnTo>
                <a:lnTo>
                  <a:pt x="2990850" y="7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54061" y="3188208"/>
            <a:ext cx="11430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marR="5080" indent="-393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Sales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Document  </a:t>
            </a:r>
            <a:r>
              <a:rPr sz="1200" spc="-20" dirty="0">
                <a:latin typeface="Arial"/>
                <a:cs typeface="Arial"/>
              </a:rPr>
              <a:t>Type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51550" y="3940175"/>
            <a:ext cx="2635250" cy="1012825"/>
          </a:xfrm>
          <a:custGeom>
            <a:avLst/>
            <a:gdLst/>
            <a:ahLst/>
            <a:cxnLst/>
            <a:rect l="l" t="t" r="r" b="b"/>
            <a:pathLst>
              <a:path w="2635250" h="1012825">
                <a:moveTo>
                  <a:pt x="0" y="0"/>
                </a:moveTo>
                <a:lnTo>
                  <a:pt x="1263650" y="612775"/>
                </a:lnTo>
                <a:lnTo>
                  <a:pt x="1263650" y="898525"/>
                </a:lnTo>
                <a:lnTo>
                  <a:pt x="1272633" y="943012"/>
                </a:lnTo>
                <a:lnTo>
                  <a:pt x="1297130" y="979344"/>
                </a:lnTo>
                <a:lnTo>
                  <a:pt x="1333462" y="1003841"/>
                </a:lnTo>
                <a:lnTo>
                  <a:pt x="1377950" y="1012825"/>
                </a:lnTo>
                <a:lnTo>
                  <a:pt x="2520950" y="1012825"/>
                </a:lnTo>
                <a:lnTo>
                  <a:pt x="2565437" y="1003841"/>
                </a:lnTo>
                <a:lnTo>
                  <a:pt x="2601769" y="979344"/>
                </a:lnTo>
                <a:lnTo>
                  <a:pt x="2626266" y="943012"/>
                </a:lnTo>
                <a:lnTo>
                  <a:pt x="2635250" y="898525"/>
                </a:lnTo>
                <a:lnTo>
                  <a:pt x="2635250" y="441325"/>
                </a:lnTo>
                <a:lnTo>
                  <a:pt x="1263650" y="441325"/>
                </a:lnTo>
                <a:lnTo>
                  <a:pt x="0" y="0"/>
                </a:lnTo>
                <a:close/>
              </a:path>
              <a:path w="2635250" h="1012825">
                <a:moveTo>
                  <a:pt x="2520950" y="327025"/>
                </a:moveTo>
                <a:lnTo>
                  <a:pt x="1377950" y="327025"/>
                </a:lnTo>
                <a:lnTo>
                  <a:pt x="1333462" y="336008"/>
                </a:lnTo>
                <a:lnTo>
                  <a:pt x="1297130" y="360505"/>
                </a:lnTo>
                <a:lnTo>
                  <a:pt x="1272633" y="396837"/>
                </a:lnTo>
                <a:lnTo>
                  <a:pt x="1263650" y="441325"/>
                </a:lnTo>
                <a:lnTo>
                  <a:pt x="2635250" y="441325"/>
                </a:lnTo>
                <a:lnTo>
                  <a:pt x="2626266" y="396837"/>
                </a:lnTo>
                <a:lnTo>
                  <a:pt x="2601769" y="360505"/>
                </a:lnTo>
                <a:lnTo>
                  <a:pt x="2565437" y="336008"/>
                </a:lnTo>
                <a:lnTo>
                  <a:pt x="2520950" y="327025"/>
                </a:lnTo>
                <a:close/>
              </a:path>
            </a:pathLst>
          </a:custGeom>
          <a:solidFill>
            <a:srgbClr val="FFFF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1550" y="3940175"/>
            <a:ext cx="2635250" cy="1012825"/>
          </a:xfrm>
          <a:custGeom>
            <a:avLst/>
            <a:gdLst/>
            <a:ahLst/>
            <a:cxnLst/>
            <a:rect l="l" t="t" r="r" b="b"/>
            <a:pathLst>
              <a:path w="2635250" h="1012825">
                <a:moveTo>
                  <a:pt x="1263650" y="441325"/>
                </a:moveTo>
                <a:lnTo>
                  <a:pt x="1272633" y="396837"/>
                </a:lnTo>
                <a:lnTo>
                  <a:pt x="1297130" y="360505"/>
                </a:lnTo>
                <a:lnTo>
                  <a:pt x="1333462" y="336008"/>
                </a:lnTo>
                <a:lnTo>
                  <a:pt x="1377950" y="327025"/>
                </a:lnTo>
                <a:lnTo>
                  <a:pt x="1492250" y="327025"/>
                </a:lnTo>
                <a:lnTo>
                  <a:pt x="1835150" y="327025"/>
                </a:lnTo>
                <a:lnTo>
                  <a:pt x="2520950" y="327025"/>
                </a:lnTo>
                <a:lnTo>
                  <a:pt x="2565437" y="336008"/>
                </a:lnTo>
                <a:lnTo>
                  <a:pt x="2601769" y="360505"/>
                </a:lnTo>
                <a:lnTo>
                  <a:pt x="2626266" y="396837"/>
                </a:lnTo>
                <a:lnTo>
                  <a:pt x="2635250" y="441325"/>
                </a:lnTo>
                <a:lnTo>
                  <a:pt x="2635250" y="612775"/>
                </a:lnTo>
                <a:lnTo>
                  <a:pt x="2635250" y="898525"/>
                </a:lnTo>
                <a:lnTo>
                  <a:pt x="2626266" y="943012"/>
                </a:lnTo>
                <a:lnTo>
                  <a:pt x="2601769" y="979344"/>
                </a:lnTo>
                <a:lnTo>
                  <a:pt x="2565437" y="1003841"/>
                </a:lnTo>
                <a:lnTo>
                  <a:pt x="2520950" y="1012825"/>
                </a:lnTo>
                <a:lnTo>
                  <a:pt x="1835150" y="1012825"/>
                </a:lnTo>
                <a:lnTo>
                  <a:pt x="1492250" y="1012825"/>
                </a:lnTo>
                <a:lnTo>
                  <a:pt x="1377950" y="1012825"/>
                </a:lnTo>
                <a:lnTo>
                  <a:pt x="1333462" y="1003841"/>
                </a:lnTo>
                <a:lnTo>
                  <a:pt x="1297130" y="979344"/>
                </a:lnTo>
                <a:lnTo>
                  <a:pt x="1272633" y="943012"/>
                </a:lnTo>
                <a:lnTo>
                  <a:pt x="1263650" y="898525"/>
                </a:lnTo>
                <a:lnTo>
                  <a:pt x="1263650" y="612775"/>
                </a:lnTo>
                <a:lnTo>
                  <a:pt x="0" y="0"/>
                </a:lnTo>
                <a:lnTo>
                  <a:pt x="1263650" y="4413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14335" y="4342765"/>
            <a:ext cx="97536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Partner  Det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rm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tio</a:t>
            </a:r>
            <a:r>
              <a:rPr sz="1200" spc="-5" dirty="0">
                <a:latin typeface="Arial"/>
                <a:cs typeface="Arial"/>
              </a:rPr>
              <a:t>n  Procedure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625" y="1141306"/>
            <a:ext cx="79588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pc="-5" dirty="0"/>
              <a:t>Partner Determination Procedure </a:t>
            </a:r>
            <a:r>
              <a:rPr lang="en-US" dirty="0"/>
              <a:t>is </a:t>
            </a:r>
            <a:r>
              <a:rPr lang="en-US" spc="-5" dirty="0"/>
              <a:t>assigned </a:t>
            </a:r>
            <a:r>
              <a:rPr lang="en-US" dirty="0"/>
              <a:t>to the </a:t>
            </a:r>
            <a:r>
              <a:rPr lang="en-US" spc="-5" dirty="0"/>
              <a:t>Partner Object  </a:t>
            </a:r>
            <a:r>
              <a:rPr lang="en-US" dirty="0" smtClean="0"/>
              <a:t>E.g.: </a:t>
            </a:r>
            <a:r>
              <a:rPr lang="en-US" spc="-5" dirty="0"/>
              <a:t>Document Type (Sales Document</a:t>
            </a:r>
            <a:r>
              <a:rPr lang="en-US" spc="10" dirty="0"/>
              <a:t> </a:t>
            </a:r>
            <a:r>
              <a:rPr lang="en-US" spc="-5" dirty="0"/>
              <a:t>Header)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505" y="203898"/>
            <a:ext cx="86340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Partner Functions – Customer</a:t>
            </a:r>
            <a:r>
              <a:rPr sz="3200" spc="-120" dirty="0"/>
              <a:t> </a:t>
            </a:r>
            <a:r>
              <a:rPr sz="3200" dirty="0"/>
              <a:t>Master</a:t>
            </a:r>
          </a:p>
        </p:txBody>
      </p:sp>
      <p:sp>
        <p:nvSpPr>
          <p:cNvPr id="3" name="object 3"/>
          <p:cNvSpPr/>
          <p:nvPr/>
        </p:nvSpPr>
        <p:spPr>
          <a:xfrm>
            <a:off x="705129" y="1523936"/>
            <a:ext cx="5492750" cy="4072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0841" y="1509775"/>
            <a:ext cx="5521325" cy="4100829"/>
          </a:xfrm>
          <a:custGeom>
            <a:avLst/>
            <a:gdLst/>
            <a:ahLst/>
            <a:cxnLst/>
            <a:rect l="l" t="t" r="r" b="b"/>
            <a:pathLst>
              <a:path w="5521325" h="4100829">
                <a:moveTo>
                  <a:pt x="0" y="4100449"/>
                </a:moveTo>
                <a:lnTo>
                  <a:pt x="5521325" y="4100449"/>
                </a:lnTo>
                <a:lnTo>
                  <a:pt x="5521325" y="0"/>
                </a:lnTo>
                <a:lnTo>
                  <a:pt x="0" y="0"/>
                </a:lnTo>
                <a:lnTo>
                  <a:pt x="0" y="410044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5129" y="1524000"/>
            <a:ext cx="5527675" cy="0"/>
          </a:xfrm>
          <a:custGeom>
            <a:avLst/>
            <a:gdLst/>
            <a:ahLst/>
            <a:cxnLst/>
            <a:rect l="l" t="t" r="r" b="b"/>
            <a:pathLst>
              <a:path w="5527675">
                <a:moveTo>
                  <a:pt x="0" y="0"/>
                </a:moveTo>
                <a:lnTo>
                  <a:pt x="552739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5129" y="1524000"/>
            <a:ext cx="0" cy="4110990"/>
          </a:xfrm>
          <a:custGeom>
            <a:avLst/>
            <a:gdLst/>
            <a:ahLst/>
            <a:cxnLst/>
            <a:rect l="l" t="t" r="r" b="b"/>
            <a:pathLst>
              <a:path h="4110990">
                <a:moveTo>
                  <a:pt x="0" y="0"/>
                </a:moveTo>
                <a:lnTo>
                  <a:pt x="0" y="411072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2525" y="1524000"/>
            <a:ext cx="0" cy="4110990"/>
          </a:xfrm>
          <a:custGeom>
            <a:avLst/>
            <a:gdLst/>
            <a:ahLst/>
            <a:cxnLst/>
            <a:rect l="l" t="t" r="r" b="b"/>
            <a:pathLst>
              <a:path h="4110990">
                <a:moveTo>
                  <a:pt x="0" y="0"/>
                </a:moveTo>
                <a:lnTo>
                  <a:pt x="0" y="411072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5129" y="5634723"/>
            <a:ext cx="5527675" cy="0"/>
          </a:xfrm>
          <a:custGeom>
            <a:avLst/>
            <a:gdLst/>
            <a:ahLst/>
            <a:cxnLst/>
            <a:rect l="l" t="t" r="r" b="b"/>
            <a:pathLst>
              <a:path w="5527675">
                <a:moveTo>
                  <a:pt x="0" y="0"/>
                </a:moveTo>
                <a:lnTo>
                  <a:pt x="552739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4083558"/>
            <a:ext cx="6172200" cy="1784350"/>
          </a:xfrm>
          <a:custGeom>
            <a:avLst/>
            <a:gdLst/>
            <a:ahLst/>
            <a:cxnLst/>
            <a:rect l="l" t="t" r="r" b="b"/>
            <a:pathLst>
              <a:path w="6172200" h="1784350">
                <a:moveTo>
                  <a:pt x="0" y="891921"/>
                </a:moveTo>
                <a:lnTo>
                  <a:pt x="3175" y="851090"/>
                </a:lnTo>
                <a:lnTo>
                  <a:pt x="12612" y="810732"/>
                </a:lnTo>
                <a:lnTo>
                  <a:pt x="28173" y="770884"/>
                </a:lnTo>
                <a:lnTo>
                  <a:pt x="49723" y="731586"/>
                </a:lnTo>
                <a:lnTo>
                  <a:pt x="77125" y="692878"/>
                </a:lnTo>
                <a:lnTo>
                  <a:pt x="110243" y="654799"/>
                </a:lnTo>
                <a:lnTo>
                  <a:pt x="148940" y="617388"/>
                </a:lnTo>
                <a:lnTo>
                  <a:pt x="193081" y="580685"/>
                </a:lnTo>
                <a:lnTo>
                  <a:pt x="242530" y="544728"/>
                </a:lnTo>
                <a:lnTo>
                  <a:pt x="297149" y="509558"/>
                </a:lnTo>
                <a:lnTo>
                  <a:pt x="356804" y="475213"/>
                </a:lnTo>
                <a:lnTo>
                  <a:pt x="421357" y="441734"/>
                </a:lnTo>
                <a:lnTo>
                  <a:pt x="490673" y="409158"/>
                </a:lnTo>
                <a:lnTo>
                  <a:pt x="527074" y="393222"/>
                </a:lnTo>
                <a:lnTo>
                  <a:pt x="564615" y="377527"/>
                </a:lnTo>
                <a:lnTo>
                  <a:pt x="603278" y="362077"/>
                </a:lnTo>
                <a:lnTo>
                  <a:pt x="643047" y="346878"/>
                </a:lnTo>
                <a:lnTo>
                  <a:pt x="683905" y="331934"/>
                </a:lnTo>
                <a:lnTo>
                  <a:pt x="725833" y="317251"/>
                </a:lnTo>
                <a:lnTo>
                  <a:pt x="768816" y="302834"/>
                </a:lnTo>
                <a:lnTo>
                  <a:pt x="812837" y="288686"/>
                </a:lnTo>
                <a:lnTo>
                  <a:pt x="857878" y="274814"/>
                </a:lnTo>
                <a:lnTo>
                  <a:pt x="903922" y="261223"/>
                </a:lnTo>
                <a:lnTo>
                  <a:pt x="950953" y="247916"/>
                </a:lnTo>
                <a:lnTo>
                  <a:pt x="998952" y="234899"/>
                </a:lnTo>
                <a:lnTo>
                  <a:pt x="1047904" y="222177"/>
                </a:lnTo>
                <a:lnTo>
                  <a:pt x="1097792" y="209755"/>
                </a:lnTo>
                <a:lnTo>
                  <a:pt x="1148597" y="197638"/>
                </a:lnTo>
                <a:lnTo>
                  <a:pt x="1200304" y="185831"/>
                </a:lnTo>
                <a:lnTo>
                  <a:pt x="1252895" y="174338"/>
                </a:lnTo>
                <a:lnTo>
                  <a:pt x="1306353" y="163164"/>
                </a:lnTo>
                <a:lnTo>
                  <a:pt x="1360661" y="152315"/>
                </a:lnTo>
                <a:lnTo>
                  <a:pt x="1415802" y="141796"/>
                </a:lnTo>
                <a:lnTo>
                  <a:pt x="1471759" y="131610"/>
                </a:lnTo>
                <a:lnTo>
                  <a:pt x="1528515" y="121764"/>
                </a:lnTo>
                <a:lnTo>
                  <a:pt x="1586053" y="112262"/>
                </a:lnTo>
                <a:lnTo>
                  <a:pt x="1644356" y="103109"/>
                </a:lnTo>
                <a:lnTo>
                  <a:pt x="1703407" y="94310"/>
                </a:lnTo>
                <a:lnTo>
                  <a:pt x="1763189" y="85870"/>
                </a:lnTo>
                <a:lnTo>
                  <a:pt x="1823685" y="77793"/>
                </a:lnTo>
                <a:lnTo>
                  <a:pt x="1884878" y="70086"/>
                </a:lnTo>
                <a:lnTo>
                  <a:pt x="1946750" y="62751"/>
                </a:lnTo>
                <a:lnTo>
                  <a:pt x="2009286" y="55796"/>
                </a:lnTo>
                <a:lnTo>
                  <a:pt x="2072467" y="49224"/>
                </a:lnTo>
                <a:lnTo>
                  <a:pt x="2136277" y="43040"/>
                </a:lnTo>
                <a:lnTo>
                  <a:pt x="2200698" y="37249"/>
                </a:lnTo>
                <a:lnTo>
                  <a:pt x="2265715" y="31857"/>
                </a:lnTo>
                <a:lnTo>
                  <a:pt x="2331309" y="26868"/>
                </a:lnTo>
                <a:lnTo>
                  <a:pt x="2397463" y="22287"/>
                </a:lnTo>
                <a:lnTo>
                  <a:pt x="2464162" y="18119"/>
                </a:lnTo>
                <a:lnTo>
                  <a:pt x="2531386" y="14368"/>
                </a:lnTo>
                <a:lnTo>
                  <a:pt x="2599121" y="11041"/>
                </a:lnTo>
                <a:lnTo>
                  <a:pt x="2667348" y="8141"/>
                </a:lnTo>
                <a:lnTo>
                  <a:pt x="2736050" y="5674"/>
                </a:lnTo>
                <a:lnTo>
                  <a:pt x="2805211" y="3644"/>
                </a:lnTo>
                <a:lnTo>
                  <a:pt x="2874814" y="2057"/>
                </a:lnTo>
                <a:lnTo>
                  <a:pt x="2944841" y="917"/>
                </a:lnTo>
                <a:lnTo>
                  <a:pt x="3015275" y="230"/>
                </a:lnTo>
                <a:lnTo>
                  <a:pt x="3086100" y="0"/>
                </a:lnTo>
                <a:lnTo>
                  <a:pt x="3156929" y="230"/>
                </a:lnTo>
                <a:lnTo>
                  <a:pt x="3227368" y="917"/>
                </a:lnTo>
                <a:lnTo>
                  <a:pt x="3297400" y="2057"/>
                </a:lnTo>
                <a:lnTo>
                  <a:pt x="3367007" y="3644"/>
                </a:lnTo>
                <a:lnTo>
                  <a:pt x="3436172" y="5674"/>
                </a:lnTo>
                <a:lnTo>
                  <a:pt x="3504878" y="8141"/>
                </a:lnTo>
                <a:lnTo>
                  <a:pt x="3573108" y="11041"/>
                </a:lnTo>
                <a:lnTo>
                  <a:pt x="3640846" y="14368"/>
                </a:lnTo>
                <a:lnTo>
                  <a:pt x="3708074" y="18119"/>
                </a:lnTo>
                <a:lnTo>
                  <a:pt x="3774775" y="22287"/>
                </a:lnTo>
                <a:lnTo>
                  <a:pt x="3840932" y="26868"/>
                </a:lnTo>
                <a:lnTo>
                  <a:pt x="3906528" y="31857"/>
                </a:lnTo>
                <a:lnTo>
                  <a:pt x="3971547" y="37249"/>
                </a:lnTo>
                <a:lnTo>
                  <a:pt x="4035970" y="43040"/>
                </a:lnTo>
                <a:lnTo>
                  <a:pt x="4099782" y="49224"/>
                </a:lnTo>
                <a:lnTo>
                  <a:pt x="4162964" y="55796"/>
                </a:lnTo>
                <a:lnTo>
                  <a:pt x="4225501" y="62751"/>
                </a:lnTo>
                <a:lnTo>
                  <a:pt x="4287375" y="70086"/>
                </a:lnTo>
                <a:lnTo>
                  <a:pt x="4348568" y="77793"/>
                </a:lnTo>
                <a:lnTo>
                  <a:pt x="4409065" y="85870"/>
                </a:lnTo>
                <a:lnTo>
                  <a:pt x="4468847" y="94310"/>
                </a:lnTo>
                <a:lnTo>
                  <a:pt x="4527899" y="103109"/>
                </a:lnTo>
                <a:lnTo>
                  <a:pt x="4586202" y="112262"/>
                </a:lnTo>
                <a:lnTo>
                  <a:pt x="4643740" y="121764"/>
                </a:lnTo>
                <a:lnTo>
                  <a:pt x="4700496" y="131610"/>
                </a:lnTo>
                <a:lnTo>
                  <a:pt x="4756453" y="141796"/>
                </a:lnTo>
                <a:lnTo>
                  <a:pt x="4811594" y="152315"/>
                </a:lnTo>
                <a:lnTo>
                  <a:pt x="4865902" y="163164"/>
                </a:lnTo>
                <a:lnTo>
                  <a:pt x="4919359" y="174338"/>
                </a:lnTo>
                <a:lnTo>
                  <a:pt x="4971949" y="185831"/>
                </a:lnTo>
                <a:lnTo>
                  <a:pt x="5023655" y="197638"/>
                </a:lnTo>
                <a:lnTo>
                  <a:pt x="5074460" y="209755"/>
                </a:lnTo>
                <a:lnTo>
                  <a:pt x="5124346" y="222177"/>
                </a:lnTo>
                <a:lnTo>
                  <a:pt x="5173297" y="234899"/>
                </a:lnTo>
                <a:lnTo>
                  <a:pt x="5221295" y="247916"/>
                </a:lnTo>
                <a:lnTo>
                  <a:pt x="5268325" y="261223"/>
                </a:lnTo>
                <a:lnTo>
                  <a:pt x="5314367" y="274814"/>
                </a:lnTo>
                <a:lnTo>
                  <a:pt x="5359407" y="288686"/>
                </a:lnTo>
                <a:lnTo>
                  <a:pt x="5403426" y="302834"/>
                </a:lnTo>
                <a:lnTo>
                  <a:pt x="5446408" y="317251"/>
                </a:lnTo>
                <a:lnTo>
                  <a:pt x="5488335" y="331934"/>
                </a:lnTo>
                <a:lnTo>
                  <a:pt x="5529190" y="346878"/>
                </a:lnTo>
                <a:lnTo>
                  <a:pt x="5568957" y="362077"/>
                </a:lnTo>
                <a:lnTo>
                  <a:pt x="5607619" y="377527"/>
                </a:lnTo>
                <a:lnTo>
                  <a:pt x="5645158" y="393222"/>
                </a:lnTo>
                <a:lnTo>
                  <a:pt x="5681558" y="409158"/>
                </a:lnTo>
                <a:lnTo>
                  <a:pt x="5716801" y="425331"/>
                </a:lnTo>
                <a:lnTo>
                  <a:pt x="5783749" y="458363"/>
                </a:lnTo>
                <a:lnTo>
                  <a:pt x="5845866" y="492280"/>
                </a:lnTo>
                <a:lnTo>
                  <a:pt x="5903017" y="527042"/>
                </a:lnTo>
                <a:lnTo>
                  <a:pt x="5955065" y="562611"/>
                </a:lnTo>
                <a:lnTo>
                  <a:pt x="6001873" y="598946"/>
                </a:lnTo>
                <a:lnTo>
                  <a:pt x="6043307" y="636008"/>
                </a:lnTo>
                <a:lnTo>
                  <a:pt x="6079229" y="673758"/>
                </a:lnTo>
                <a:lnTo>
                  <a:pt x="6109503" y="712156"/>
                </a:lnTo>
                <a:lnTo>
                  <a:pt x="6133994" y="751164"/>
                </a:lnTo>
                <a:lnTo>
                  <a:pt x="6152565" y="790742"/>
                </a:lnTo>
                <a:lnTo>
                  <a:pt x="6165080" y="830850"/>
                </a:lnTo>
                <a:lnTo>
                  <a:pt x="6171403" y="871449"/>
                </a:lnTo>
                <a:lnTo>
                  <a:pt x="6172200" y="891921"/>
                </a:lnTo>
                <a:lnTo>
                  <a:pt x="6171403" y="912392"/>
                </a:lnTo>
                <a:lnTo>
                  <a:pt x="6169024" y="932751"/>
                </a:lnTo>
                <a:lnTo>
                  <a:pt x="6159588" y="973109"/>
                </a:lnTo>
                <a:lnTo>
                  <a:pt x="6144028" y="1012957"/>
                </a:lnTo>
                <a:lnTo>
                  <a:pt x="6122480" y="1052255"/>
                </a:lnTo>
                <a:lnTo>
                  <a:pt x="6095081" y="1090963"/>
                </a:lnTo>
                <a:lnTo>
                  <a:pt x="6061965" y="1129043"/>
                </a:lnTo>
                <a:lnTo>
                  <a:pt x="6023270" y="1166454"/>
                </a:lnTo>
                <a:lnTo>
                  <a:pt x="5979132" y="1203158"/>
                </a:lnTo>
                <a:lnTo>
                  <a:pt x="5929687" y="1239115"/>
                </a:lnTo>
                <a:lnTo>
                  <a:pt x="5875071" y="1274285"/>
                </a:lnTo>
                <a:lnTo>
                  <a:pt x="5815420" y="1308630"/>
                </a:lnTo>
                <a:lnTo>
                  <a:pt x="5750870" y="1342111"/>
                </a:lnTo>
                <a:lnTo>
                  <a:pt x="5681558" y="1374686"/>
                </a:lnTo>
                <a:lnTo>
                  <a:pt x="5645158" y="1390623"/>
                </a:lnTo>
                <a:lnTo>
                  <a:pt x="5607619" y="1406319"/>
                </a:lnTo>
                <a:lnTo>
                  <a:pt x="5568957" y="1421769"/>
                </a:lnTo>
                <a:lnTo>
                  <a:pt x="5529190" y="1436968"/>
                </a:lnTo>
                <a:lnTo>
                  <a:pt x="5488335" y="1451912"/>
                </a:lnTo>
                <a:lnTo>
                  <a:pt x="5446408" y="1466595"/>
                </a:lnTo>
                <a:lnTo>
                  <a:pt x="5403426" y="1481013"/>
                </a:lnTo>
                <a:lnTo>
                  <a:pt x="5359407" y="1495160"/>
                </a:lnTo>
                <a:lnTo>
                  <a:pt x="5314367" y="1509033"/>
                </a:lnTo>
                <a:lnTo>
                  <a:pt x="5268325" y="1522625"/>
                </a:lnTo>
                <a:lnTo>
                  <a:pt x="5221295" y="1535932"/>
                </a:lnTo>
                <a:lnTo>
                  <a:pt x="5173297" y="1548949"/>
                </a:lnTo>
                <a:lnTo>
                  <a:pt x="5124346" y="1561671"/>
                </a:lnTo>
                <a:lnTo>
                  <a:pt x="5074460" y="1574093"/>
                </a:lnTo>
                <a:lnTo>
                  <a:pt x="5023655" y="1586210"/>
                </a:lnTo>
                <a:lnTo>
                  <a:pt x="4971949" y="1598018"/>
                </a:lnTo>
                <a:lnTo>
                  <a:pt x="4919359" y="1609511"/>
                </a:lnTo>
                <a:lnTo>
                  <a:pt x="4865902" y="1620685"/>
                </a:lnTo>
                <a:lnTo>
                  <a:pt x="4811594" y="1631534"/>
                </a:lnTo>
                <a:lnTo>
                  <a:pt x="4756453" y="1642054"/>
                </a:lnTo>
                <a:lnTo>
                  <a:pt x="4700496" y="1652240"/>
                </a:lnTo>
                <a:lnTo>
                  <a:pt x="4643740" y="1662086"/>
                </a:lnTo>
                <a:lnTo>
                  <a:pt x="4586202" y="1671588"/>
                </a:lnTo>
                <a:lnTo>
                  <a:pt x="4527899" y="1680742"/>
                </a:lnTo>
                <a:lnTo>
                  <a:pt x="4468847" y="1689541"/>
                </a:lnTo>
                <a:lnTo>
                  <a:pt x="4409065" y="1697981"/>
                </a:lnTo>
                <a:lnTo>
                  <a:pt x="4348568" y="1706058"/>
                </a:lnTo>
                <a:lnTo>
                  <a:pt x="4287375" y="1713766"/>
                </a:lnTo>
                <a:lnTo>
                  <a:pt x="4225501" y="1721100"/>
                </a:lnTo>
                <a:lnTo>
                  <a:pt x="4162964" y="1728056"/>
                </a:lnTo>
                <a:lnTo>
                  <a:pt x="4099782" y="1734629"/>
                </a:lnTo>
                <a:lnTo>
                  <a:pt x="4035970" y="1740813"/>
                </a:lnTo>
                <a:lnTo>
                  <a:pt x="3971547" y="1746603"/>
                </a:lnTo>
                <a:lnTo>
                  <a:pt x="3906528" y="1751996"/>
                </a:lnTo>
                <a:lnTo>
                  <a:pt x="3840932" y="1756985"/>
                </a:lnTo>
                <a:lnTo>
                  <a:pt x="3774775" y="1761566"/>
                </a:lnTo>
                <a:lnTo>
                  <a:pt x="3708074" y="1765735"/>
                </a:lnTo>
                <a:lnTo>
                  <a:pt x="3640846" y="1769485"/>
                </a:lnTo>
                <a:lnTo>
                  <a:pt x="3573108" y="1772813"/>
                </a:lnTo>
                <a:lnTo>
                  <a:pt x="3504878" y="1775713"/>
                </a:lnTo>
                <a:lnTo>
                  <a:pt x="3436172" y="1778180"/>
                </a:lnTo>
                <a:lnTo>
                  <a:pt x="3367007" y="1780209"/>
                </a:lnTo>
                <a:lnTo>
                  <a:pt x="3297400" y="1781797"/>
                </a:lnTo>
                <a:lnTo>
                  <a:pt x="3227368" y="1782936"/>
                </a:lnTo>
                <a:lnTo>
                  <a:pt x="3156929" y="1783624"/>
                </a:lnTo>
                <a:lnTo>
                  <a:pt x="3086100" y="1783854"/>
                </a:lnTo>
                <a:lnTo>
                  <a:pt x="3015270" y="1783624"/>
                </a:lnTo>
                <a:lnTo>
                  <a:pt x="2944831" y="1782936"/>
                </a:lnTo>
                <a:lnTo>
                  <a:pt x="2874799" y="1781797"/>
                </a:lnTo>
                <a:lnTo>
                  <a:pt x="2805192" y="1780209"/>
                </a:lnTo>
                <a:lnTo>
                  <a:pt x="2736027" y="1778180"/>
                </a:lnTo>
                <a:lnTo>
                  <a:pt x="2667321" y="1775713"/>
                </a:lnTo>
                <a:lnTo>
                  <a:pt x="2599091" y="1772813"/>
                </a:lnTo>
                <a:lnTo>
                  <a:pt x="2531353" y="1769485"/>
                </a:lnTo>
                <a:lnTo>
                  <a:pt x="2464125" y="1765735"/>
                </a:lnTo>
                <a:lnTo>
                  <a:pt x="2397424" y="1761566"/>
                </a:lnTo>
                <a:lnTo>
                  <a:pt x="2331267" y="1756985"/>
                </a:lnTo>
                <a:lnTo>
                  <a:pt x="2265671" y="1751996"/>
                </a:lnTo>
                <a:lnTo>
                  <a:pt x="2200652" y="1746603"/>
                </a:lnTo>
                <a:lnTo>
                  <a:pt x="2136229" y="1740813"/>
                </a:lnTo>
                <a:lnTo>
                  <a:pt x="2072417" y="1734629"/>
                </a:lnTo>
                <a:lnTo>
                  <a:pt x="2009235" y="1728056"/>
                </a:lnTo>
                <a:lnTo>
                  <a:pt x="1946698" y="1721100"/>
                </a:lnTo>
                <a:lnTo>
                  <a:pt x="1884824" y="1713766"/>
                </a:lnTo>
                <a:lnTo>
                  <a:pt x="1823631" y="1706058"/>
                </a:lnTo>
                <a:lnTo>
                  <a:pt x="1763134" y="1697981"/>
                </a:lnTo>
                <a:lnTo>
                  <a:pt x="1703352" y="1689541"/>
                </a:lnTo>
                <a:lnTo>
                  <a:pt x="1644300" y="1680742"/>
                </a:lnTo>
                <a:lnTo>
                  <a:pt x="1585997" y="1671588"/>
                </a:lnTo>
                <a:lnTo>
                  <a:pt x="1528459" y="1662086"/>
                </a:lnTo>
                <a:lnTo>
                  <a:pt x="1471703" y="1652240"/>
                </a:lnTo>
                <a:lnTo>
                  <a:pt x="1415746" y="1642054"/>
                </a:lnTo>
                <a:lnTo>
                  <a:pt x="1360605" y="1631534"/>
                </a:lnTo>
                <a:lnTo>
                  <a:pt x="1306297" y="1620685"/>
                </a:lnTo>
                <a:lnTo>
                  <a:pt x="1252840" y="1609511"/>
                </a:lnTo>
                <a:lnTo>
                  <a:pt x="1200250" y="1598018"/>
                </a:lnTo>
                <a:lnTo>
                  <a:pt x="1148544" y="1586210"/>
                </a:lnTo>
                <a:lnTo>
                  <a:pt x="1097739" y="1574093"/>
                </a:lnTo>
                <a:lnTo>
                  <a:pt x="1047853" y="1561671"/>
                </a:lnTo>
                <a:lnTo>
                  <a:pt x="998902" y="1548949"/>
                </a:lnTo>
                <a:lnTo>
                  <a:pt x="950904" y="1535932"/>
                </a:lnTo>
                <a:lnTo>
                  <a:pt x="903874" y="1522625"/>
                </a:lnTo>
                <a:lnTo>
                  <a:pt x="857832" y="1509033"/>
                </a:lnTo>
                <a:lnTo>
                  <a:pt x="812792" y="1495160"/>
                </a:lnTo>
                <a:lnTo>
                  <a:pt x="768773" y="1481013"/>
                </a:lnTo>
                <a:lnTo>
                  <a:pt x="725791" y="1466595"/>
                </a:lnTo>
                <a:lnTo>
                  <a:pt x="683864" y="1451912"/>
                </a:lnTo>
                <a:lnTo>
                  <a:pt x="643009" y="1436968"/>
                </a:lnTo>
                <a:lnTo>
                  <a:pt x="603242" y="1421769"/>
                </a:lnTo>
                <a:lnTo>
                  <a:pt x="564580" y="1406319"/>
                </a:lnTo>
                <a:lnTo>
                  <a:pt x="527041" y="1390623"/>
                </a:lnTo>
                <a:lnTo>
                  <a:pt x="490641" y="1374686"/>
                </a:lnTo>
                <a:lnTo>
                  <a:pt x="455398" y="1358514"/>
                </a:lnTo>
                <a:lnTo>
                  <a:pt x="388450" y="1325481"/>
                </a:lnTo>
                <a:lnTo>
                  <a:pt x="326333" y="1291564"/>
                </a:lnTo>
                <a:lnTo>
                  <a:pt x="269182" y="1256801"/>
                </a:lnTo>
                <a:lnTo>
                  <a:pt x="217134" y="1221232"/>
                </a:lnTo>
                <a:lnTo>
                  <a:pt x="170326" y="1184897"/>
                </a:lnTo>
                <a:lnTo>
                  <a:pt x="128892" y="1147834"/>
                </a:lnTo>
                <a:lnTo>
                  <a:pt x="92970" y="1110084"/>
                </a:lnTo>
                <a:lnTo>
                  <a:pt x="62696" y="1071685"/>
                </a:lnTo>
                <a:lnTo>
                  <a:pt x="38205" y="1032677"/>
                </a:lnTo>
                <a:lnTo>
                  <a:pt x="19634" y="993100"/>
                </a:lnTo>
                <a:lnTo>
                  <a:pt x="7119" y="952991"/>
                </a:lnTo>
                <a:lnTo>
                  <a:pt x="796" y="912392"/>
                </a:lnTo>
                <a:lnTo>
                  <a:pt x="0" y="89192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49036" y="3886200"/>
            <a:ext cx="1608963" cy="14659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800" y="3200400"/>
            <a:ext cx="2590800" cy="685800"/>
          </a:xfrm>
          <a:custGeom>
            <a:avLst/>
            <a:gdLst/>
            <a:ahLst/>
            <a:cxnLst/>
            <a:rect l="l" t="t" r="r" b="b"/>
            <a:pathLst>
              <a:path w="25908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2476500" y="0"/>
                </a:lnTo>
                <a:lnTo>
                  <a:pt x="2520987" y="8983"/>
                </a:lnTo>
                <a:lnTo>
                  <a:pt x="2557319" y="33480"/>
                </a:lnTo>
                <a:lnTo>
                  <a:pt x="2581816" y="69812"/>
                </a:lnTo>
                <a:lnTo>
                  <a:pt x="2590800" y="114300"/>
                </a:lnTo>
                <a:lnTo>
                  <a:pt x="2590800" y="571500"/>
                </a:lnTo>
                <a:lnTo>
                  <a:pt x="2581816" y="615987"/>
                </a:lnTo>
                <a:lnTo>
                  <a:pt x="2557319" y="652319"/>
                </a:lnTo>
                <a:lnTo>
                  <a:pt x="2520987" y="676816"/>
                </a:lnTo>
                <a:lnTo>
                  <a:pt x="24765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56629" y="3333241"/>
            <a:ext cx="218567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25" dirty="0">
                <a:latin typeface="Arial"/>
                <a:cs typeface="Arial"/>
              </a:rPr>
              <a:t>PARTNER </a:t>
            </a:r>
            <a:r>
              <a:rPr sz="1400" b="1" spc="-5" dirty="0">
                <a:latin typeface="Arial"/>
                <a:cs typeface="Arial"/>
              </a:rPr>
              <a:t>FUNCTIONS </a:t>
            </a:r>
            <a:r>
              <a:rPr sz="1400" b="1" dirty="0">
                <a:latin typeface="Arial"/>
                <a:cs typeface="Arial"/>
              </a:rPr>
              <a:t>IN  </a:t>
            </a:r>
            <a:r>
              <a:rPr sz="1400" b="1" spc="-5" dirty="0">
                <a:latin typeface="Arial"/>
                <a:cs typeface="Arial"/>
              </a:rPr>
              <a:t>CUSTOMER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MASTER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45817"/>
          </a:xfrm>
          <a:prstGeom prst="rect">
            <a:avLst/>
          </a:prstGeom>
        </p:spPr>
        <p:txBody>
          <a:bodyPr vert="horz" wrap="square" lIns="0" tIns="151891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Partner functions - Sales</a:t>
            </a:r>
            <a:r>
              <a:rPr sz="3200" spc="-70" dirty="0"/>
              <a:t> </a:t>
            </a:r>
            <a:r>
              <a:rPr sz="3200" dirty="0"/>
              <a:t>order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752600"/>
            <a:ext cx="7218299" cy="432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5312" y="1738312"/>
            <a:ext cx="7247255" cy="4352925"/>
          </a:xfrm>
          <a:custGeom>
            <a:avLst/>
            <a:gdLst/>
            <a:ahLst/>
            <a:cxnLst/>
            <a:rect l="l" t="t" r="r" b="b"/>
            <a:pathLst>
              <a:path w="7247255" h="4352925">
                <a:moveTo>
                  <a:pt x="0" y="4352925"/>
                </a:moveTo>
                <a:lnTo>
                  <a:pt x="7247001" y="4352925"/>
                </a:lnTo>
                <a:lnTo>
                  <a:pt x="7247001" y="0"/>
                </a:lnTo>
                <a:lnTo>
                  <a:pt x="0" y="0"/>
                </a:lnTo>
                <a:lnTo>
                  <a:pt x="0" y="43529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886200"/>
            <a:ext cx="7162800" cy="2209800"/>
          </a:xfrm>
          <a:custGeom>
            <a:avLst/>
            <a:gdLst/>
            <a:ahLst/>
            <a:cxnLst/>
            <a:rect l="l" t="t" r="r" b="b"/>
            <a:pathLst>
              <a:path w="7162800" h="2209800">
                <a:moveTo>
                  <a:pt x="0" y="1104900"/>
                </a:moveTo>
                <a:lnTo>
                  <a:pt x="2710" y="1061513"/>
                </a:lnTo>
                <a:lnTo>
                  <a:pt x="10775" y="1018550"/>
                </a:lnTo>
                <a:lnTo>
                  <a:pt x="24095" y="976042"/>
                </a:lnTo>
                <a:lnTo>
                  <a:pt x="42570" y="934019"/>
                </a:lnTo>
                <a:lnTo>
                  <a:pt x="66102" y="892512"/>
                </a:lnTo>
                <a:lnTo>
                  <a:pt x="94590" y="851551"/>
                </a:lnTo>
                <a:lnTo>
                  <a:pt x="127934" y="811168"/>
                </a:lnTo>
                <a:lnTo>
                  <a:pt x="166036" y="771393"/>
                </a:lnTo>
                <a:lnTo>
                  <a:pt x="208796" y="732256"/>
                </a:lnTo>
                <a:lnTo>
                  <a:pt x="256114" y="693789"/>
                </a:lnTo>
                <a:lnTo>
                  <a:pt x="307891" y="656022"/>
                </a:lnTo>
                <a:lnTo>
                  <a:pt x="364027" y="618986"/>
                </a:lnTo>
                <a:lnTo>
                  <a:pt x="424422" y="582711"/>
                </a:lnTo>
                <a:lnTo>
                  <a:pt x="488978" y="547228"/>
                </a:lnTo>
                <a:lnTo>
                  <a:pt x="557594" y="512569"/>
                </a:lnTo>
                <a:lnTo>
                  <a:pt x="593393" y="495557"/>
                </a:lnTo>
                <a:lnTo>
                  <a:pt x="630171" y="478763"/>
                </a:lnTo>
                <a:lnTo>
                  <a:pt x="667914" y="462189"/>
                </a:lnTo>
                <a:lnTo>
                  <a:pt x="706610" y="445841"/>
                </a:lnTo>
                <a:lnTo>
                  <a:pt x="746246" y="429721"/>
                </a:lnTo>
                <a:lnTo>
                  <a:pt x="786810" y="413834"/>
                </a:lnTo>
                <a:lnTo>
                  <a:pt x="828290" y="398184"/>
                </a:lnTo>
                <a:lnTo>
                  <a:pt x="870673" y="382773"/>
                </a:lnTo>
                <a:lnTo>
                  <a:pt x="913947" y="367607"/>
                </a:lnTo>
                <a:lnTo>
                  <a:pt x="958099" y="352689"/>
                </a:lnTo>
                <a:lnTo>
                  <a:pt x="1003117" y="338022"/>
                </a:lnTo>
                <a:lnTo>
                  <a:pt x="1048988" y="323611"/>
                </a:lnTo>
                <a:lnTo>
                  <a:pt x="1095700" y="309460"/>
                </a:lnTo>
                <a:lnTo>
                  <a:pt x="1143241" y="295572"/>
                </a:lnTo>
                <a:lnTo>
                  <a:pt x="1191597" y="281951"/>
                </a:lnTo>
                <a:lnTo>
                  <a:pt x="1240758" y="268601"/>
                </a:lnTo>
                <a:lnTo>
                  <a:pt x="1290709" y="255525"/>
                </a:lnTo>
                <a:lnTo>
                  <a:pt x="1341439" y="242729"/>
                </a:lnTo>
                <a:lnTo>
                  <a:pt x="1392936" y="230215"/>
                </a:lnTo>
                <a:lnTo>
                  <a:pt x="1445186" y="217987"/>
                </a:lnTo>
                <a:lnTo>
                  <a:pt x="1498178" y="206049"/>
                </a:lnTo>
                <a:lnTo>
                  <a:pt x="1551899" y="194405"/>
                </a:lnTo>
                <a:lnTo>
                  <a:pt x="1606336" y="183059"/>
                </a:lnTo>
                <a:lnTo>
                  <a:pt x="1661477" y="172015"/>
                </a:lnTo>
                <a:lnTo>
                  <a:pt x="1717310" y="161277"/>
                </a:lnTo>
                <a:lnTo>
                  <a:pt x="1773823" y="150847"/>
                </a:lnTo>
                <a:lnTo>
                  <a:pt x="1831002" y="140731"/>
                </a:lnTo>
                <a:lnTo>
                  <a:pt x="1888835" y="130932"/>
                </a:lnTo>
                <a:lnTo>
                  <a:pt x="1947310" y="121454"/>
                </a:lnTo>
                <a:lnTo>
                  <a:pt x="2006414" y="112300"/>
                </a:lnTo>
                <a:lnTo>
                  <a:pt x="2066136" y="103475"/>
                </a:lnTo>
                <a:lnTo>
                  <a:pt x="2126462" y="94982"/>
                </a:lnTo>
                <a:lnTo>
                  <a:pt x="2187380" y="86826"/>
                </a:lnTo>
                <a:lnTo>
                  <a:pt x="2248878" y="79009"/>
                </a:lnTo>
                <a:lnTo>
                  <a:pt x="2310943" y="71537"/>
                </a:lnTo>
                <a:lnTo>
                  <a:pt x="2373563" y="64412"/>
                </a:lnTo>
                <a:lnTo>
                  <a:pt x="2436725" y="57639"/>
                </a:lnTo>
                <a:lnTo>
                  <a:pt x="2500417" y="51221"/>
                </a:lnTo>
                <a:lnTo>
                  <a:pt x="2564626" y="45162"/>
                </a:lnTo>
                <a:lnTo>
                  <a:pt x="2629340" y="39467"/>
                </a:lnTo>
                <a:lnTo>
                  <a:pt x="2694547" y="34138"/>
                </a:lnTo>
                <a:lnTo>
                  <a:pt x="2760235" y="29180"/>
                </a:lnTo>
                <a:lnTo>
                  <a:pt x="2826389" y="24597"/>
                </a:lnTo>
                <a:lnTo>
                  <a:pt x="2892999" y="20392"/>
                </a:lnTo>
                <a:lnTo>
                  <a:pt x="2960052" y="16569"/>
                </a:lnTo>
                <a:lnTo>
                  <a:pt x="3027535" y="13132"/>
                </a:lnTo>
                <a:lnTo>
                  <a:pt x="3095436" y="10086"/>
                </a:lnTo>
                <a:lnTo>
                  <a:pt x="3163743" y="7433"/>
                </a:lnTo>
                <a:lnTo>
                  <a:pt x="3232442" y="5177"/>
                </a:lnTo>
                <a:lnTo>
                  <a:pt x="3301522" y="3324"/>
                </a:lnTo>
                <a:lnTo>
                  <a:pt x="3370970" y="1875"/>
                </a:lnTo>
                <a:lnTo>
                  <a:pt x="3440774" y="836"/>
                </a:lnTo>
                <a:lnTo>
                  <a:pt x="3510922" y="209"/>
                </a:lnTo>
                <a:lnTo>
                  <a:pt x="3581400" y="0"/>
                </a:lnTo>
                <a:lnTo>
                  <a:pt x="3651877" y="209"/>
                </a:lnTo>
                <a:lnTo>
                  <a:pt x="3722025" y="836"/>
                </a:lnTo>
                <a:lnTo>
                  <a:pt x="3791829" y="1875"/>
                </a:lnTo>
                <a:lnTo>
                  <a:pt x="3861277" y="3324"/>
                </a:lnTo>
                <a:lnTo>
                  <a:pt x="3930357" y="5177"/>
                </a:lnTo>
                <a:lnTo>
                  <a:pt x="3999056" y="7433"/>
                </a:lnTo>
                <a:lnTo>
                  <a:pt x="4067363" y="10086"/>
                </a:lnTo>
                <a:lnTo>
                  <a:pt x="4135264" y="13132"/>
                </a:lnTo>
                <a:lnTo>
                  <a:pt x="4202747" y="16569"/>
                </a:lnTo>
                <a:lnTo>
                  <a:pt x="4269800" y="20392"/>
                </a:lnTo>
                <a:lnTo>
                  <a:pt x="4336410" y="24597"/>
                </a:lnTo>
                <a:lnTo>
                  <a:pt x="4402564" y="29180"/>
                </a:lnTo>
                <a:lnTo>
                  <a:pt x="4468252" y="34138"/>
                </a:lnTo>
                <a:lnTo>
                  <a:pt x="4533459" y="39467"/>
                </a:lnTo>
                <a:lnTo>
                  <a:pt x="4598173" y="45162"/>
                </a:lnTo>
                <a:lnTo>
                  <a:pt x="4662382" y="51221"/>
                </a:lnTo>
                <a:lnTo>
                  <a:pt x="4726074" y="57639"/>
                </a:lnTo>
                <a:lnTo>
                  <a:pt x="4789236" y="64412"/>
                </a:lnTo>
                <a:lnTo>
                  <a:pt x="4851856" y="71537"/>
                </a:lnTo>
                <a:lnTo>
                  <a:pt x="4913921" y="79009"/>
                </a:lnTo>
                <a:lnTo>
                  <a:pt x="4975419" y="86826"/>
                </a:lnTo>
                <a:lnTo>
                  <a:pt x="5036337" y="94982"/>
                </a:lnTo>
                <a:lnTo>
                  <a:pt x="5096663" y="103475"/>
                </a:lnTo>
                <a:lnTo>
                  <a:pt x="5156385" y="112300"/>
                </a:lnTo>
                <a:lnTo>
                  <a:pt x="5215489" y="121454"/>
                </a:lnTo>
                <a:lnTo>
                  <a:pt x="5273964" y="130932"/>
                </a:lnTo>
                <a:lnTo>
                  <a:pt x="5331797" y="140731"/>
                </a:lnTo>
                <a:lnTo>
                  <a:pt x="5388976" y="150847"/>
                </a:lnTo>
                <a:lnTo>
                  <a:pt x="5445489" y="161277"/>
                </a:lnTo>
                <a:lnTo>
                  <a:pt x="5501322" y="172015"/>
                </a:lnTo>
                <a:lnTo>
                  <a:pt x="5556463" y="183059"/>
                </a:lnTo>
                <a:lnTo>
                  <a:pt x="5610900" y="194405"/>
                </a:lnTo>
                <a:lnTo>
                  <a:pt x="5664621" y="206049"/>
                </a:lnTo>
                <a:lnTo>
                  <a:pt x="5717613" y="217987"/>
                </a:lnTo>
                <a:lnTo>
                  <a:pt x="5769863" y="230215"/>
                </a:lnTo>
                <a:lnTo>
                  <a:pt x="5821360" y="242729"/>
                </a:lnTo>
                <a:lnTo>
                  <a:pt x="5872090" y="255525"/>
                </a:lnTo>
                <a:lnTo>
                  <a:pt x="5922041" y="268601"/>
                </a:lnTo>
                <a:lnTo>
                  <a:pt x="5971202" y="281951"/>
                </a:lnTo>
                <a:lnTo>
                  <a:pt x="6019558" y="295572"/>
                </a:lnTo>
                <a:lnTo>
                  <a:pt x="6067099" y="309460"/>
                </a:lnTo>
                <a:lnTo>
                  <a:pt x="6113811" y="323611"/>
                </a:lnTo>
                <a:lnTo>
                  <a:pt x="6159682" y="338022"/>
                </a:lnTo>
                <a:lnTo>
                  <a:pt x="6204700" y="352689"/>
                </a:lnTo>
                <a:lnTo>
                  <a:pt x="6248852" y="367607"/>
                </a:lnTo>
                <a:lnTo>
                  <a:pt x="6292126" y="382773"/>
                </a:lnTo>
                <a:lnTo>
                  <a:pt x="6334509" y="398184"/>
                </a:lnTo>
                <a:lnTo>
                  <a:pt x="6375989" y="413834"/>
                </a:lnTo>
                <a:lnTo>
                  <a:pt x="6416553" y="429721"/>
                </a:lnTo>
                <a:lnTo>
                  <a:pt x="6456189" y="445841"/>
                </a:lnTo>
                <a:lnTo>
                  <a:pt x="6494885" y="462189"/>
                </a:lnTo>
                <a:lnTo>
                  <a:pt x="6532628" y="478763"/>
                </a:lnTo>
                <a:lnTo>
                  <a:pt x="6569406" y="495557"/>
                </a:lnTo>
                <a:lnTo>
                  <a:pt x="6605205" y="512569"/>
                </a:lnTo>
                <a:lnTo>
                  <a:pt x="6640015" y="529794"/>
                </a:lnTo>
                <a:lnTo>
                  <a:pt x="6706613" y="564869"/>
                </a:lnTo>
                <a:lnTo>
                  <a:pt x="6769101" y="600751"/>
                </a:lnTo>
                <a:lnTo>
                  <a:pt x="6827379" y="637411"/>
                </a:lnTo>
                <a:lnTo>
                  <a:pt x="6881348" y="674816"/>
                </a:lnTo>
                <a:lnTo>
                  <a:pt x="6930907" y="712937"/>
                </a:lnTo>
                <a:lnTo>
                  <a:pt x="6975959" y="751743"/>
                </a:lnTo>
                <a:lnTo>
                  <a:pt x="7016402" y="791202"/>
                </a:lnTo>
                <a:lnTo>
                  <a:pt x="7052138" y="831285"/>
                </a:lnTo>
                <a:lnTo>
                  <a:pt x="7083067" y="871961"/>
                </a:lnTo>
                <a:lnTo>
                  <a:pt x="7109089" y="913199"/>
                </a:lnTo>
                <a:lnTo>
                  <a:pt x="7130104" y="954968"/>
                </a:lnTo>
                <a:lnTo>
                  <a:pt x="7146015" y="997237"/>
                </a:lnTo>
                <a:lnTo>
                  <a:pt x="7156720" y="1039977"/>
                </a:lnTo>
                <a:lnTo>
                  <a:pt x="7162120" y="1083155"/>
                </a:lnTo>
                <a:lnTo>
                  <a:pt x="7162800" y="1104900"/>
                </a:lnTo>
                <a:lnTo>
                  <a:pt x="7162120" y="1126644"/>
                </a:lnTo>
                <a:lnTo>
                  <a:pt x="7160089" y="1148286"/>
                </a:lnTo>
                <a:lnTo>
                  <a:pt x="7152024" y="1191249"/>
                </a:lnTo>
                <a:lnTo>
                  <a:pt x="7138704" y="1233757"/>
                </a:lnTo>
                <a:lnTo>
                  <a:pt x="7120229" y="1275780"/>
                </a:lnTo>
                <a:lnTo>
                  <a:pt x="7096697" y="1317288"/>
                </a:lnTo>
                <a:lnTo>
                  <a:pt x="7068209" y="1358249"/>
                </a:lnTo>
                <a:lnTo>
                  <a:pt x="7034865" y="1398632"/>
                </a:lnTo>
                <a:lnTo>
                  <a:pt x="6996763" y="1438408"/>
                </a:lnTo>
                <a:lnTo>
                  <a:pt x="6954003" y="1477544"/>
                </a:lnTo>
                <a:lnTo>
                  <a:pt x="6906685" y="1516012"/>
                </a:lnTo>
                <a:lnTo>
                  <a:pt x="6854908" y="1553779"/>
                </a:lnTo>
                <a:lnTo>
                  <a:pt x="6798772" y="1590816"/>
                </a:lnTo>
                <a:lnTo>
                  <a:pt x="6738377" y="1627091"/>
                </a:lnTo>
                <a:lnTo>
                  <a:pt x="6673821" y="1662574"/>
                </a:lnTo>
                <a:lnTo>
                  <a:pt x="6605205" y="1697234"/>
                </a:lnTo>
                <a:lnTo>
                  <a:pt x="6569406" y="1714246"/>
                </a:lnTo>
                <a:lnTo>
                  <a:pt x="6532628" y="1731040"/>
                </a:lnTo>
                <a:lnTo>
                  <a:pt x="6494885" y="1747614"/>
                </a:lnTo>
                <a:lnTo>
                  <a:pt x="6456189" y="1763962"/>
                </a:lnTo>
                <a:lnTo>
                  <a:pt x="6416553" y="1780082"/>
                </a:lnTo>
                <a:lnTo>
                  <a:pt x="6375989" y="1795970"/>
                </a:lnTo>
                <a:lnTo>
                  <a:pt x="6334509" y="1811620"/>
                </a:lnTo>
                <a:lnTo>
                  <a:pt x="6292126" y="1827031"/>
                </a:lnTo>
                <a:lnTo>
                  <a:pt x="6248852" y="1842198"/>
                </a:lnTo>
                <a:lnTo>
                  <a:pt x="6204700" y="1857116"/>
                </a:lnTo>
                <a:lnTo>
                  <a:pt x="6159682" y="1871783"/>
                </a:lnTo>
                <a:lnTo>
                  <a:pt x="6113811" y="1886194"/>
                </a:lnTo>
                <a:lnTo>
                  <a:pt x="6067099" y="1900346"/>
                </a:lnTo>
                <a:lnTo>
                  <a:pt x="6019558" y="1914234"/>
                </a:lnTo>
                <a:lnTo>
                  <a:pt x="5971202" y="1927855"/>
                </a:lnTo>
                <a:lnTo>
                  <a:pt x="5922041" y="1941206"/>
                </a:lnTo>
                <a:lnTo>
                  <a:pt x="5872090" y="1954281"/>
                </a:lnTo>
                <a:lnTo>
                  <a:pt x="5821360" y="1967078"/>
                </a:lnTo>
                <a:lnTo>
                  <a:pt x="5769863" y="1979592"/>
                </a:lnTo>
                <a:lnTo>
                  <a:pt x="5717613" y="1991820"/>
                </a:lnTo>
                <a:lnTo>
                  <a:pt x="5664621" y="2003758"/>
                </a:lnTo>
                <a:lnTo>
                  <a:pt x="5610900" y="2015402"/>
                </a:lnTo>
                <a:lnTo>
                  <a:pt x="5556463" y="2026748"/>
                </a:lnTo>
                <a:lnTo>
                  <a:pt x="5501322" y="2037793"/>
                </a:lnTo>
                <a:lnTo>
                  <a:pt x="5445489" y="2048532"/>
                </a:lnTo>
                <a:lnTo>
                  <a:pt x="5388976" y="2058961"/>
                </a:lnTo>
                <a:lnTo>
                  <a:pt x="5331797" y="2069077"/>
                </a:lnTo>
                <a:lnTo>
                  <a:pt x="5273964" y="2078877"/>
                </a:lnTo>
                <a:lnTo>
                  <a:pt x="5215489" y="2088355"/>
                </a:lnTo>
                <a:lnTo>
                  <a:pt x="5156385" y="2097509"/>
                </a:lnTo>
                <a:lnTo>
                  <a:pt x="5096663" y="2106334"/>
                </a:lnTo>
                <a:lnTo>
                  <a:pt x="5036337" y="2114827"/>
                </a:lnTo>
                <a:lnTo>
                  <a:pt x="4975419" y="2122984"/>
                </a:lnTo>
                <a:lnTo>
                  <a:pt x="4913921" y="2130801"/>
                </a:lnTo>
                <a:lnTo>
                  <a:pt x="4851856" y="2138273"/>
                </a:lnTo>
                <a:lnTo>
                  <a:pt x="4789236" y="2145398"/>
                </a:lnTo>
                <a:lnTo>
                  <a:pt x="4726074" y="2152172"/>
                </a:lnTo>
                <a:lnTo>
                  <a:pt x="4662382" y="2158590"/>
                </a:lnTo>
                <a:lnTo>
                  <a:pt x="4598173" y="2164649"/>
                </a:lnTo>
                <a:lnTo>
                  <a:pt x="4533459" y="2170344"/>
                </a:lnTo>
                <a:lnTo>
                  <a:pt x="4468252" y="2175673"/>
                </a:lnTo>
                <a:lnTo>
                  <a:pt x="4402564" y="2180631"/>
                </a:lnTo>
                <a:lnTo>
                  <a:pt x="4336410" y="2185215"/>
                </a:lnTo>
                <a:lnTo>
                  <a:pt x="4269800" y="2189420"/>
                </a:lnTo>
                <a:lnTo>
                  <a:pt x="4202747" y="2193242"/>
                </a:lnTo>
                <a:lnTo>
                  <a:pt x="4135264" y="2196679"/>
                </a:lnTo>
                <a:lnTo>
                  <a:pt x="4067363" y="2199726"/>
                </a:lnTo>
                <a:lnTo>
                  <a:pt x="3999056" y="2202379"/>
                </a:lnTo>
                <a:lnTo>
                  <a:pt x="3930357" y="2204634"/>
                </a:lnTo>
                <a:lnTo>
                  <a:pt x="3861277" y="2206488"/>
                </a:lnTo>
                <a:lnTo>
                  <a:pt x="3791829" y="2207937"/>
                </a:lnTo>
                <a:lnTo>
                  <a:pt x="3722025" y="2208976"/>
                </a:lnTo>
                <a:lnTo>
                  <a:pt x="3651877" y="2209603"/>
                </a:lnTo>
                <a:lnTo>
                  <a:pt x="3581400" y="2209812"/>
                </a:lnTo>
                <a:lnTo>
                  <a:pt x="3510922" y="2209603"/>
                </a:lnTo>
                <a:lnTo>
                  <a:pt x="3440774" y="2208976"/>
                </a:lnTo>
                <a:lnTo>
                  <a:pt x="3370970" y="2207937"/>
                </a:lnTo>
                <a:lnTo>
                  <a:pt x="3301522" y="2206488"/>
                </a:lnTo>
                <a:lnTo>
                  <a:pt x="3232442" y="2204634"/>
                </a:lnTo>
                <a:lnTo>
                  <a:pt x="3163743" y="2202379"/>
                </a:lnTo>
                <a:lnTo>
                  <a:pt x="3095436" y="2199726"/>
                </a:lnTo>
                <a:lnTo>
                  <a:pt x="3027535" y="2196679"/>
                </a:lnTo>
                <a:lnTo>
                  <a:pt x="2960052" y="2193242"/>
                </a:lnTo>
                <a:lnTo>
                  <a:pt x="2892999" y="2189420"/>
                </a:lnTo>
                <a:lnTo>
                  <a:pt x="2826389" y="2185215"/>
                </a:lnTo>
                <a:lnTo>
                  <a:pt x="2760235" y="2180631"/>
                </a:lnTo>
                <a:lnTo>
                  <a:pt x="2694547" y="2175673"/>
                </a:lnTo>
                <a:lnTo>
                  <a:pt x="2629340" y="2170344"/>
                </a:lnTo>
                <a:lnTo>
                  <a:pt x="2564626" y="2164649"/>
                </a:lnTo>
                <a:lnTo>
                  <a:pt x="2500417" y="2158590"/>
                </a:lnTo>
                <a:lnTo>
                  <a:pt x="2436725" y="2152172"/>
                </a:lnTo>
                <a:lnTo>
                  <a:pt x="2373563" y="2145398"/>
                </a:lnTo>
                <a:lnTo>
                  <a:pt x="2310943" y="2138273"/>
                </a:lnTo>
                <a:lnTo>
                  <a:pt x="2248878" y="2130801"/>
                </a:lnTo>
                <a:lnTo>
                  <a:pt x="2187380" y="2122984"/>
                </a:lnTo>
                <a:lnTo>
                  <a:pt x="2126462" y="2114827"/>
                </a:lnTo>
                <a:lnTo>
                  <a:pt x="2066136" y="2106334"/>
                </a:lnTo>
                <a:lnTo>
                  <a:pt x="2006414" y="2097509"/>
                </a:lnTo>
                <a:lnTo>
                  <a:pt x="1947310" y="2088355"/>
                </a:lnTo>
                <a:lnTo>
                  <a:pt x="1888835" y="2078877"/>
                </a:lnTo>
                <a:lnTo>
                  <a:pt x="1831002" y="2069077"/>
                </a:lnTo>
                <a:lnTo>
                  <a:pt x="1773823" y="2058961"/>
                </a:lnTo>
                <a:lnTo>
                  <a:pt x="1717310" y="2048532"/>
                </a:lnTo>
                <a:lnTo>
                  <a:pt x="1661477" y="2037793"/>
                </a:lnTo>
                <a:lnTo>
                  <a:pt x="1606336" y="2026748"/>
                </a:lnTo>
                <a:lnTo>
                  <a:pt x="1551899" y="2015402"/>
                </a:lnTo>
                <a:lnTo>
                  <a:pt x="1498178" y="2003758"/>
                </a:lnTo>
                <a:lnTo>
                  <a:pt x="1445186" y="1991820"/>
                </a:lnTo>
                <a:lnTo>
                  <a:pt x="1392936" y="1979592"/>
                </a:lnTo>
                <a:lnTo>
                  <a:pt x="1341439" y="1967078"/>
                </a:lnTo>
                <a:lnTo>
                  <a:pt x="1290709" y="1954281"/>
                </a:lnTo>
                <a:lnTo>
                  <a:pt x="1240758" y="1941206"/>
                </a:lnTo>
                <a:lnTo>
                  <a:pt x="1191597" y="1927855"/>
                </a:lnTo>
                <a:lnTo>
                  <a:pt x="1143241" y="1914234"/>
                </a:lnTo>
                <a:lnTo>
                  <a:pt x="1095700" y="1900346"/>
                </a:lnTo>
                <a:lnTo>
                  <a:pt x="1048988" y="1886194"/>
                </a:lnTo>
                <a:lnTo>
                  <a:pt x="1003117" y="1871783"/>
                </a:lnTo>
                <a:lnTo>
                  <a:pt x="958099" y="1857116"/>
                </a:lnTo>
                <a:lnTo>
                  <a:pt x="913947" y="1842198"/>
                </a:lnTo>
                <a:lnTo>
                  <a:pt x="870673" y="1827031"/>
                </a:lnTo>
                <a:lnTo>
                  <a:pt x="828290" y="1811620"/>
                </a:lnTo>
                <a:lnTo>
                  <a:pt x="786810" y="1795970"/>
                </a:lnTo>
                <a:lnTo>
                  <a:pt x="746246" y="1780082"/>
                </a:lnTo>
                <a:lnTo>
                  <a:pt x="706610" y="1763962"/>
                </a:lnTo>
                <a:lnTo>
                  <a:pt x="667914" y="1747614"/>
                </a:lnTo>
                <a:lnTo>
                  <a:pt x="630171" y="1731040"/>
                </a:lnTo>
                <a:lnTo>
                  <a:pt x="593393" y="1714246"/>
                </a:lnTo>
                <a:lnTo>
                  <a:pt x="557594" y="1697234"/>
                </a:lnTo>
                <a:lnTo>
                  <a:pt x="522784" y="1680009"/>
                </a:lnTo>
                <a:lnTo>
                  <a:pt x="456186" y="1644933"/>
                </a:lnTo>
                <a:lnTo>
                  <a:pt x="393698" y="1609051"/>
                </a:lnTo>
                <a:lnTo>
                  <a:pt x="335420" y="1572391"/>
                </a:lnTo>
                <a:lnTo>
                  <a:pt x="281451" y="1534985"/>
                </a:lnTo>
                <a:lnTo>
                  <a:pt x="231892" y="1496864"/>
                </a:lnTo>
                <a:lnTo>
                  <a:pt x="186840" y="1458058"/>
                </a:lnTo>
                <a:lnTo>
                  <a:pt x="146397" y="1418598"/>
                </a:lnTo>
                <a:lnTo>
                  <a:pt x="110661" y="1378514"/>
                </a:lnTo>
                <a:lnTo>
                  <a:pt x="79732" y="1337838"/>
                </a:lnTo>
                <a:lnTo>
                  <a:pt x="53710" y="1296601"/>
                </a:lnTo>
                <a:lnTo>
                  <a:pt x="32695" y="1254831"/>
                </a:lnTo>
                <a:lnTo>
                  <a:pt x="16784" y="1212562"/>
                </a:lnTo>
                <a:lnTo>
                  <a:pt x="6079" y="1169822"/>
                </a:lnTo>
                <a:lnTo>
                  <a:pt x="679" y="1126644"/>
                </a:lnTo>
                <a:lnTo>
                  <a:pt x="0" y="1104900"/>
                </a:lnTo>
                <a:close/>
              </a:path>
            </a:pathLst>
          </a:custGeom>
          <a:ln w="127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0783" y="2743200"/>
            <a:ext cx="1685416" cy="1542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2057400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0" y="685800"/>
                </a:moveTo>
                <a:lnTo>
                  <a:pt x="2057400" y="685800"/>
                </a:lnTo>
                <a:lnTo>
                  <a:pt x="20574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37629" y="2326766"/>
            <a:ext cx="19564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5" dirty="0">
                <a:solidFill>
                  <a:srgbClr val="FF6600"/>
                </a:solidFill>
                <a:latin typeface="Arial"/>
                <a:cs typeface="Arial"/>
              </a:rPr>
              <a:t>PARTNER</a:t>
            </a:r>
            <a:r>
              <a:rPr sz="1400" b="1" spc="-5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6600"/>
                </a:solidFill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Output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Delivery &amp; </a:t>
            </a:r>
            <a:r>
              <a:rPr sz="1600" spc="-10" dirty="0">
                <a:latin typeface="Arial"/>
                <a:cs typeface="Arial"/>
              </a:rPr>
              <a:t>Transportation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Scheduling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870" rIns="0" bIns="0" rtlCol="0">
            <a:spAutoFit/>
          </a:bodyPr>
          <a:lstStyle/>
          <a:p>
            <a:pPr marL="1283970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Incompletion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0" dirty="0">
                <a:latin typeface="Arial"/>
                <a:cs typeface="Arial"/>
              </a:rPr>
              <a:t>Text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235" rIns="0" bIns="0" rtlCol="0">
            <a:spAutoFit/>
          </a:bodyPr>
          <a:lstStyle/>
          <a:p>
            <a:pPr marL="942340">
              <a:lnSpc>
                <a:spcPct val="100000"/>
              </a:lnSpc>
              <a:spcBef>
                <a:spcPts val="805"/>
              </a:spcBef>
            </a:pPr>
            <a:r>
              <a:rPr sz="1600" b="1" spc="-15" dirty="0">
                <a:latin typeface="Arial"/>
                <a:cs typeface="Arial"/>
              </a:rPr>
              <a:t>Account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6131" y="145854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 smtClean="0"/>
              <a:t>-Configuration</a:t>
            </a:r>
            <a:endParaRPr sz="3200" dirty="0"/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1371600"/>
            <a:ext cx="0" cy="52578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04076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426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Partner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Master data relevant for</a:t>
            </a:r>
            <a:r>
              <a:rPr sz="3000" spc="15" dirty="0"/>
              <a:t> </a:t>
            </a:r>
            <a:r>
              <a:rPr sz="3000" spc="-5" dirty="0"/>
              <a:t>Account</a:t>
            </a:r>
            <a:endParaRPr sz="3000" dirty="0"/>
          </a:p>
          <a:p>
            <a:pPr marL="12700">
              <a:lnSpc>
                <a:spcPct val="100000"/>
              </a:lnSpc>
            </a:pPr>
            <a:r>
              <a:rPr sz="3000" spc="-5" dirty="0"/>
              <a:t>Assignment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5910953"/>
            <a:ext cx="713105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Path : IMG &gt; SD &gt; Basic </a:t>
            </a:r>
            <a:r>
              <a:rPr sz="1600" b="1" spc="-10" dirty="0">
                <a:latin typeface="Arial"/>
                <a:cs typeface="Arial"/>
              </a:rPr>
              <a:t>Functions </a:t>
            </a:r>
            <a:r>
              <a:rPr sz="1600" b="1" spc="-5" dirty="0">
                <a:latin typeface="Arial"/>
                <a:cs typeface="Arial"/>
              </a:rPr>
              <a:t>&gt; </a:t>
            </a:r>
            <a:r>
              <a:rPr sz="1600" b="1" spc="-10" dirty="0">
                <a:latin typeface="Arial"/>
                <a:cs typeface="Arial"/>
              </a:rPr>
              <a:t>Account </a:t>
            </a:r>
            <a:r>
              <a:rPr sz="1600" b="1" spc="-5" dirty="0">
                <a:latin typeface="Arial"/>
                <a:cs typeface="Arial"/>
              </a:rPr>
              <a:t>assignment &gt; Check master  data </a:t>
            </a:r>
            <a:r>
              <a:rPr sz="1600" b="1" spc="-10" dirty="0">
                <a:latin typeface="Arial"/>
                <a:cs typeface="Arial"/>
              </a:rPr>
              <a:t>relevant for </a:t>
            </a:r>
            <a:r>
              <a:rPr sz="1600" b="1" spc="-5" dirty="0">
                <a:latin typeface="Arial"/>
                <a:cs typeface="Arial"/>
              </a:rPr>
              <a:t>account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assignment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676400"/>
            <a:ext cx="44958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512" y="1662048"/>
            <a:ext cx="4524375" cy="2695575"/>
          </a:xfrm>
          <a:custGeom>
            <a:avLst/>
            <a:gdLst/>
            <a:ahLst/>
            <a:cxnLst/>
            <a:rect l="l" t="t" r="r" b="b"/>
            <a:pathLst>
              <a:path w="4524375" h="2695575">
                <a:moveTo>
                  <a:pt x="0" y="2695575"/>
                </a:moveTo>
                <a:lnTo>
                  <a:pt x="4524375" y="2695575"/>
                </a:lnTo>
                <a:lnTo>
                  <a:pt x="4524375" y="0"/>
                </a:lnTo>
                <a:lnTo>
                  <a:pt x="0" y="0"/>
                </a:lnTo>
                <a:lnTo>
                  <a:pt x="0" y="26955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1676400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9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1676400"/>
            <a:ext cx="0" cy="2625090"/>
          </a:xfrm>
          <a:custGeom>
            <a:avLst/>
            <a:gdLst/>
            <a:ahLst/>
            <a:cxnLst/>
            <a:rect l="l" t="t" r="r" b="b"/>
            <a:pathLst>
              <a:path h="2625090">
                <a:moveTo>
                  <a:pt x="0" y="0"/>
                </a:moveTo>
                <a:lnTo>
                  <a:pt x="0" y="26249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4301363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>
                <a:moveTo>
                  <a:pt x="0" y="0"/>
                </a:moveTo>
                <a:lnTo>
                  <a:pt x="44479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52721" y="1676400"/>
            <a:ext cx="0" cy="2625090"/>
          </a:xfrm>
          <a:custGeom>
            <a:avLst/>
            <a:gdLst/>
            <a:ahLst/>
            <a:cxnLst/>
            <a:rect l="l" t="t" r="r" b="b"/>
            <a:pathLst>
              <a:path h="2625090">
                <a:moveTo>
                  <a:pt x="0" y="0"/>
                </a:moveTo>
                <a:lnTo>
                  <a:pt x="0" y="26249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200" y="1676400"/>
            <a:ext cx="30099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10200" y="16764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10200" y="1676400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44958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82000" y="1676400"/>
            <a:ext cx="0" cy="2819400"/>
          </a:xfrm>
          <a:custGeom>
            <a:avLst/>
            <a:gdLst/>
            <a:ahLst/>
            <a:cxnLst/>
            <a:rect l="l" t="t" r="r" b="b"/>
            <a:pathLst>
              <a:path h="2819400">
                <a:moveTo>
                  <a:pt x="0" y="0"/>
                </a:moveTo>
                <a:lnTo>
                  <a:pt x="0" y="2819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0" y="4572000"/>
            <a:ext cx="295275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" y="4572000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" y="45720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00" y="5791200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22628" y="4565650"/>
            <a:ext cx="4111879" cy="1231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46240" y="3228594"/>
            <a:ext cx="2066543" cy="2650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55463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Define </a:t>
            </a:r>
            <a:r>
              <a:rPr sz="3200" spc="-5" dirty="0"/>
              <a:t>Condition</a:t>
            </a:r>
            <a:r>
              <a:rPr sz="3200" spc="-60" dirty="0"/>
              <a:t> </a:t>
            </a:r>
            <a:r>
              <a:rPr sz="320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5602427"/>
            <a:ext cx="716216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Path : </a:t>
            </a:r>
            <a:r>
              <a:rPr sz="2000" b="1" spc="-5" dirty="0">
                <a:latin typeface="Arial"/>
                <a:cs typeface="Arial"/>
              </a:rPr>
              <a:t>IMG </a:t>
            </a:r>
            <a:r>
              <a:rPr sz="2000" b="1" dirty="0">
                <a:latin typeface="Arial"/>
                <a:cs typeface="Arial"/>
              </a:rPr>
              <a:t>&gt; SD &gt; Basic Functions &gt; Account assignment</a:t>
            </a:r>
            <a:r>
              <a:rPr sz="2000" b="1" spc="-2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&gt;  Define dependencies for </a:t>
            </a:r>
            <a:r>
              <a:rPr sz="2000" b="1" spc="-5" dirty="0">
                <a:latin typeface="Arial"/>
                <a:cs typeface="Arial"/>
              </a:rPr>
              <a:t>revenue </a:t>
            </a:r>
            <a:r>
              <a:rPr sz="2000" b="1" dirty="0">
                <a:latin typeface="Arial"/>
                <a:cs typeface="Arial"/>
              </a:rPr>
              <a:t>account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determination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133600"/>
            <a:ext cx="2895600" cy="2308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2119248"/>
            <a:ext cx="2924175" cy="2336800"/>
          </a:xfrm>
          <a:custGeom>
            <a:avLst/>
            <a:gdLst/>
            <a:ahLst/>
            <a:cxnLst/>
            <a:rect l="l" t="t" r="r" b="b"/>
            <a:pathLst>
              <a:path w="2924175" h="2336800">
                <a:moveTo>
                  <a:pt x="0" y="2336800"/>
                </a:moveTo>
                <a:lnTo>
                  <a:pt x="2924175" y="2336800"/>
                </a:lnTo>
                <a:lnTo>
                  <a:pt x="2924175" y="0"/>
                </a:lnTo>
                <a:lnTo>
                  <a:pt x="0" y="0"/>
                </a:lnTo>
                <a:lnTo>
                  <a:pt x="0" y="23368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133600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2133600"/>
            <a:ext cx="0" cy="2286635"/>
          </a:xfrm>
          <a:custGeom>
            <a:avLst/>
            <a:gdLst/>
            <a:ahLst/>
            <a:cxnLst/>
            <a:rect l="l" t="t" r="r" b="b"/>
            <a:pathLst>
              <a:path h="2286635">
                <a:moveTo>
                  <a:pt x="0" y="0"/>
                </a:moveTo>
                <a:lnTo>
                  <a:pt x="0" y="2286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4419853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2800" y="2133600"/>
            <a:ext cx="0" cy="2286635"/>
          </a:xfrm>
          <a:custGeom>
            <a:avLst/>
            <a:gdLst/>
            <a:ahLst/>
            <a:cxnLst/>
            <a:rect l="l" t="t" r="r" b="b"/>
            <a:pathLst>
              <a:path h="2286635">
                <a:moveTo>
                  <a:pt x="0" y="0"/>
                </a:moveTo>
                <a:lnTo>
                  <a:pt x="0" y="2286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000" y="1447800"/>
            <a:ext cx="5105400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5648" y="1433449"/>
            <a:ext cx="5133975" cy="3762375"/>
          </a:xfrm>
          <a:custGeom>
            <a:avLst/>
            <a:gdLst/>
            <a:ahLst/>
            <a:cxnLst/>
            <a:rect l="l" t="t" r="r" b="b"/>
            <a:pathLst>
              <a:path w="5133975" h="3762375">
                <a:moveTo>
                  <a:pt x="0" y="3762375"/>
                </a:moveTo>
                <a:lnTo>
                  <a:pt x="5133975" y="3762375"/>
                </a:lnTo>
                <a:lnTo>
                  <a:pt x="5133975" y="0"/>
                </a:lnTo>
                <a:lnTo>
                  <a:pt x="0" y="0"/>
                </a:lnTo>
                <a:lnTo>
                  <a:pt x="0" y="37623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10000" y="1447800"/>
            <a:ext cx="5105400" cy="0"/>
          </a:xfrm>
          <a:custGeom>
            <a:avLst/>
            <a:gdLst/>
            <a:ahLst/>
            <a:cxnLst/>
            <a:rect l="l" t="t" r="r" b="b"/>
            <a:pathLst>
              <a:path w="5105400">
                <a:moveTo>
                  <a:pt x="0" y="0"/>
                </a:moveTo>
                <a:lnTo>
                  <a:pt x="5105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000" y="1447800"/>
            <a:ext cx="0" cy="3733800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0"/>
                </a:moveTo>
                <a:lnTo>
                  <a:pt x="0" y="3733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0000" y="5181600"/>
            <a:ext cx="5105400" cy="0"/>
          </a:xfrm>
          <a:custGeom>
            <a:avLst/>
            <a:gdLst/>
            <a:ahLst/>
            <a:cxnLst/>
            <a:rect l="l" t="t" r="r" b="b"/>
            <a:pathLst>
              <a:path w="5105400">
                <a:moveTo>
                  <a:pt x="0" y="0"/>
                </a:moveTo>
                <a:lnTo>
                  <a:pt x="5105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15400" y="1447800"/>
            <a:ext cx="0" cy="3733800"/>
          </a:xfrm>
          <a:custGeom>
            <a:avLst/>
            <a:gdLst/>
            <a:ahLst/>
            <a:cxnLst/>
            <a:rect l="l" t="t" r="r" b="b"/>
            <a:pathLst>
              <a:path h="3733800">
                <a:moveTo>
                  <a:pt x="0" y="0"/>
                </a:moveTo>
                <a:lnTo>
                  <a:pt x="0" y="3733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42098" y="3143250"/>
            <a:ext cx="1697355" cy="1962150"/>
          </a:xfrm>
          <a:custGeom>
            <a:avLst/>
            <a:gdLst/>
            <a:ahLst/>
            <a:cxnLst/>
            <a:rect l="l" t="t" r="r" b="b"/>
            <a:pathLst>
              <a:path w="1697354" h="1962150">
                <a:moveTo>
                  <a:pt x="1570101" y="1200150"/>
                </a:moveTo>
                <a:lnTo>
                  <a:pt x="452500" y="1200150"/>
                </a:lnTo>
                <a:lnTo>
                  <a:pt x="403082" y="1210135"/>
                </a:lnTo>
                <a:lnTo>
                  <a:pt x="362711" y="1237360"/>
                </a:lnTo>
                <a:lnTo>
                  <a:pt x="335486" y="1277731"/>
                </a:lnTo>
                <a:lnTo>
                  <a:pt x="325500" y="1327150"/>
                </a:lnTo>
                <a:lnTo>
                  <a:pt x="325500" y="1835150"/>
                </a:lnTo>
                <a:lnTo>
                  <a:pt x="335486" y="1884568"/>
                </a:lnTo>
                <a:lnTo>
                  <a:pt x="362711" y="1924939"/>
                </a:lnTo>
                <a:lnTo>
                  <a:pt x="403082" y="1952164"/>
                </a:lnTo>
                <a:lnTo>
                  <a:pt x="452500" y="1962150"/>
                </a:lnTo>
                <a:lnTo>
                  <a:pt x="1570101" y="1962150"/>
                </a:lnTo>
                <a:lnTo>
                  <a:pt x="1619519" y="1952164"/>
                </a:lnTo>
                <a:lnTo>
                  <a:pt x="1659890" y="1924939"/>
                </a:lnTo>
                <a:lnTo>
                  <a:pt x="1687115" y="1884568"/>
                </a:lnTo>
                <a:lnTo>
                  <a:pt x="1697101" y="1835150"/>
                </a:lnTo>
                <a:lnTo>
                  <a:pt x="1697101" y="1327150"/>
                </a:lnTo>
                <a:lnTo>
                  <a:pt x="1687115" y="1277731"/>
                </a:lnTo>
                <a:lnTo>
                  <a:pt x="1659890" y="1237361"/>
                </a:lnTo>
                <a:lnTo>
                  <a:pt x="1619519" y="1210135"/>
                </a:lnTo>
                <a:lnTo>
                  <a:pt x="1570101" y="1200150"/>
                </a:lnTo>
                <a:close/>
              </a:path>
              <a:path w="1697354" h="1962150">
                <a:moveTo>
                  <a:pt x="0" y="0"/>
                </a:moveTo>
                <a:lnTo>
                  <a:pt x="554101" y="1200150"/>
                </a:lnTo>
                <a:lnTo>
                  <a:pt x="897001" y="120015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58989" y="4422140"/>
            <a:ext cx="98996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1239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Fields to  select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62400" y="3087623"/>
            <a:ext cx="1371600" cy="2018030"/>
          </a:xfrm>
          <a:custGeom>
            <a:avLst/>
            <a:gdLst/>
            <a:ahLst/>
            <a:cxnLst/>
            <a:rect l="l" t="t" r="r" b="b"/>
            <a:pathLst>
              <a:path w="1371600" h="2018029">
                <a:moveTo>
                  <a:pt x="1244600" y="1255776"/>
                </a:moveTo>
                <a:lnTo>
                  <a:pt x="127000" y="1255776"/>
                </a:lnTo>
                <a:lnTo>
                  <a:pt x="77581" y="1265761"/>
                </a:lnTo>
                <a:lnTo>
                  <a:pt x="37211" y="1292986"/>
                </a:lnTo>
                <a:lnTo>
                  <a:pt x="9985" y="1333357"/>
                </a:lnTo>
                <a:lnTo>
                  <a:pt x="0" y="1382776"/>
                </a:lnTo>
                <a:lnTo>
                  <a:pt x="0" y="1890776"/>
                </a:lnTo>
                <a:lnTo>
                  <a:pt x="9985" y="1940194"/>
                </a:lnTo>
                <a:lnTo>
                  <a:pt x="37211" y="1980564"/>
                </a:lnTo>
                <a:lnTo>
                  <a:pt x="77581" y="2007790"/>
                </a:lnTo>
                <a:lnTo>
                  <a:pt x="127000" y="2017776"/>
                </a:lnTo>
                <a:lnTo>
                  <a:pt x="1244600" y="2017776"/>
                </a:lnTo>
                <a:lnTo>
                  <a:pt x="1294018" y="2007790"/>
                </a:lnTo>
                <a:lnTo>
                  <a:pt x="1334389" y="1980565"/>
                </a:lnTo>
                <a:lnTo>
                  <a:pt x="1361614" y="1940194"/>
                </a:lnTo>
                <a:lnTo>
                  <a:pt x="1371600" y="1890776"/>
                </a:lnTo>
                <a:lnTo>
                  <a:pt x="1371600" y="1382776"/>
                </a:lnTo>
                <a:lnTo>
                  <a:pt x="1361614" y="1333357"/>
                </a:lnTo>
                <a:lnTo>
                  <a:pt x="1334389" y="1292987"/>
                </a:lnTo>
                <a:lnTo>
                  <a:pt x="1294018" y="1265761"/>
                </a:lnTo>
                <a:lnTo>
                  <a:pt x="1244600" y="1255776"/>
                </a:lnTo>
                <a:close/>
              </a:path>
              <a:path w="1371600" h="2018029">
                <a:moveTo>
                  <a:pt x="93725" y="0"/>
                </a:moveTo>
                <a:lnTo>
                  <a:pt x="228600" y="1255776"/>
                </a:lnTo>
                <a:lnTo>
                  <a:pt x="571500" y="1255776"/>
                </a:lnTo>
                <a:lnTo>
                  <a:pt x="9372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52214" y="4422140"/>
            <a:ext cx="7905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 indent="-12509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ected  Fields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54526" y="2309748"/>
            <a:ext cx="2294255" cy="1424305"/>
          </a:xfrm>
          <a:custGeom>
            <a:avLst/>
            <a:gdLst/>
            <a:ahLst/>
            <a:cxnLst/>
            <a:rect l="l" t="t" r="r" b="b"/>
            <a:pathLst>
              <a:path w="2294254" h="1424304">
                <a:moveTo>
                  <a:pt x="2166874" y="662051"/>
                </a:moveTo>
                <a:lnTo>
                  <a:pt x="1049274" y="662051"/>
                </a:lnTo>
                <a:lnTo>
                  <a:pt x="999855" y="672036"/>
                </a:lnTo>
                <a:lnTo>
                  <a:pt x="959485" y="699262"/>
                </a:lnTo>
                <a:lnTo>
                  <a:pt x="932259" y="739632"/>
                </a:lnTo>
                <a:lnTo>
                  <a:pt x="922274" y="789051"/>
                </a:lnTo>
                <a:lnTo>
                  <a:pt x="922274" y="1297051"/>
                </a:lnTo>
                <a:lnTo>
                  <a:pt x="932259" y="1346469"/>
                </a:lnTo>
                <a:lnTo>
                  <a:pt x="959485" y="1386839"/>
                </a:lnTo>
                <a:lnTo>
                  <a:pt x="999855" y="1414065"/>
                </a:lnTo>
                <a:lnTo>
                  <a:pt x="1049274" y="1424051"/>
                </a:lnTo>
                <a:lnTo>
                  <a:pt x="2166874" y="1424051"/>
                </a:lnTo>
                <a:lnTo>
                  <a:pt x="2216292" y="1414065"/>
                </a:lnTo>
                <a:lnTo>
                  <a:pt x="2256663" y="1386840"/>
                </a:lnTo>
                <a:lnTo>
                  <a:pt x="2283888" y="1346469"/>
                </a:lnTo>
                <a:lnTo>
                  <a:pt x="2293874" y="1297051"/>
                </a:lnTo>
                <a:lnTo>
                  <a:pt x="2293874" y="789051"/>
                </a:lnTo>
                <a:lnTo>
                  <a:pt x="2283888" y="739632"/>
                </a:lnTo>
                <a:lnTo>
                  <a:pt x="2256663" y="699262"/>
                </a:lnTo>
                <a:lnTo>
                  <a:pt x="2216292" y="672036"/>
                </a:lnTo>
                <a:lnTo>
                  <a:pt x="2166874" y="662051"/>
                </a:lnTo>
                <a:close/>
              </a:path>
              <a:path w="2294254" h="1424304">
                <a:moveTo>
                  <a:pt x="0" y="0"/>
                </a:moveTo>
                <a:lnTo>
                  <a:pt x="1150874" y="662051"/>
                </a:lnTo>
                <a:lnTo>
                  <a:pt x="1493774" y="662051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62422" y="3050285"/>
            <a:ext cx="800100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685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Click to  generate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spc="-5" dirty="0"/>
              <a:t>Define </a:t>
            </a:r>
            <a:r>
              <a:rPr sz="3200" spc="-10" dirty="0"/>
              <a:t>Access</a:t>
            </a:r>
            <a:r>
              <a:rPr sz="3200" spc="-20" dirty="0"/>
              <a:t> </a:t>
            </a:r>
            <a:r>
              <a:rPr sz="3200" spc="-5" dirty="0"/>
              <a:t>Sequence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5926034"/>
            <a:ext cx="86842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</a:t>
            </a:r>
            <a:r>
              <a:rPr sz="1600" b="1" spc="-10" dirty="0">
                <a:latin typeface="Arial"/>
                <a:cs typeface="Arial"/>
              </a:rPr>
              <a:t>Account </a:t>
            </a:r>
            <a:r>
              <a:rPr sz="1600" b="1" spc="-5" dirty="0">
                <a:latin typeface="Arial"/>
                <a:cs typeface="Arial"/>
              </a:rPr>
              <a:t>assignment &gt; Define access sequence  and account determination </a:t>
            </a:r>
            <a:r>
              <a:rPr sz="1600" b="1" spc="-15" dirty="0">
                <a:latin typeface="Arial"/>
                <a:cs typeface="Arial"/>
              </a:rPr>
              <a:t>types </a:t>
            </a:r>
            <a:r>
              <a:rPr sz="1600" b="1" spc="-5" dirty="0">
                <a:latin typeface="Arial"/>
                <a:cs typeface="Arial"/>
              </a:rPr>
              <a:t>&gt; Maintain access seq.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account  determination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990600"/>
            <a:ext cx="46482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512" y="976249"/>
            <a:ext cx="4676775" cy="2466975"/>
          </a:xfrm>
          <a:custGeom>
            <a:avLst/>
            <a:gdLst/>
            <a:ahLst/>
            <a:cxnLst/>
            <a:rect l="l" t="t" r="r" b="b"/>
            <a:pathLst>
              <a:path w="4676775" h="2466975">
                <a:moveTo>
                  <a:pt x="0" y="2466975"/>
                </a:moveTo>
                <a:lnTo>
                  <a:pt x="4676775" y="2466975"/>
                </a:lnTo>
                <a:lnTo>
                  <a:pt x="4676775" y="0"/>
                </a:lnTo>
                <a:lnTo>
                  <a:pt x="0" y="0"/>
                </a:lnTo>
                <a:lnTo>
                  <a:pt x="0" y="24669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990600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0" y="0"/>
                </a:moveTo>
                <a:lnTo>
                  <a:pt x="4648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990600"/>
            <a:ext cx="0" cy="2438400"/>
          </a:xfrm>
          <a:custGeom>
            <a:avLst/>
            <a:gdLst/>
            <a:ahLst/>
            <a:cxnLst/>
            <a:rect l="l" t="t" r="r" b="b"/>
            <a:pathLst>
              <a:path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3429000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0" y="0"/>
                </a:moveTo>
                <a:lnTo>
                  <a:pt x="4648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990600"/>
            <a:ext cx="0" cy="2438400"/>
          </a:xfrm>
          <a:custGeom>
            <a:avLst/>
            <a:gdLst/>
            <a:ahLst/>
            <a:cxnLst/>
            <a:rect l="l" t="t" r="r" b="b"/>
            <a:pathLst>
              <a:path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00" y="3581400"/>
            <a:ext cx="4648200" cy="2295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512" y="3567112"/>
            <a:ext cx="4676775" cy="2324100"/>
          </a:xfrm>
          <a:custGeom>
            <a:avLst/>
            <a:gdLst/>
            <a:ahLst/>
            <a:cxnLst/>
            <a:rect l="l" t="t" r="r" b="b"/>
            <a:pathLst>
              <a:path w="4676775" h="2324100">
                <a:moveTo>
                  <a:pt x="0" y="2324100"/>
                </a:moveTo>
                <a:lnTo>
                  <a:pt x="4676775" y="2324100"/>
                </a:lnTo>
                <a:lnTo>
                  <a:pt x="4676775" y="0"/>
                </a:lnTo>
                <a:lnTo>
                  <a:pt x="0" y="0"/>
                </a:lnTo>
                <a:lnTo>
                  <a:pt x="0" y="23241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9751" y="914198"/>
            <a:ext cx="4990465" cy="1524635"/>
          </a:xfrm>
          <a:custGeom>
            <a:avLst/>
            <a:gdLst/>
            <a:ahLst/>
            <a:cxnLst/>
            <a:rect l="l" t="t" r="r" b="b"/>
            <a:pathLst>
              <a:path w="4990465" h="1524635">
                <a:moveTo>
                  <a:pt x="4516072" y="1260676"/>
                </a:moveTo>
                <a:lnTo>
                  <a:pt x="1576704" y="1260676"/>
                </a:lnTo>
                <a:lnTo>
                  <a:pt x="1613356" y="1276829"/>
                </a:lnTo>
                <a:lnTo>
                  <a:pt x="1650990" y="1292502"/>
                </a:lnTo>
                <a:lnTo>
                  <a:pt x="1689576" y="1307692"/>
                </a:lnTo>
                <a:lnTo>
                  <a:pt x="1729086" y="1322396"/>
                </a:lnTo>
                <a:lnTo>
                  <a:pt x="1769488" y="1336610"/>
                </a:lnTo>
                <a:lnTo>
                  <a:pt x="1810755" y="1350332"/>
                </a:lnTo>
                <a:lnTo>
                  <a:pt x="1852855" y="1363559"/>
                </a:lnTo>
                <a:lnTo>
                  <a:pt x="1895760" y="1376287"/>
                </a:lnTo>
                <a:lnTo>
                  <a:pt x="1939440" y="1388512"/>
                </a:lnTo>
                <a:lnTo>
                  <a:pt x="1983866" y="1400233"/>
                </a:lnTo>
                <a:lnTo>
                  <a:pt x="2029007" y="1411446"/>
                </a:lnTo>
                <a:lnTo>
                  <a:pt x="2074835" y="1422148"/>
                </a:lnTo>
                <a:lnTo>
                  <a:pt x="2121319" y="1432336"/>
                </a:lnTo>
                <a:lnTo>
                  <a:pt x="2168430" y="1442006"/>
                </a:lnTo>
                <a:lnTo>
                  <a:pt x="2216138" y="1451155"/>
                </a:lnTo>
                <a:lnTo>
                  <a:pt x="2264415" y="1459781"/>
                </a:lnTo>
                <a:lnTo>
                  <a:pt x="2313229" y="1467880"/>
                </a:lnTo>
                <a:lnTo>
                  <a:pt x="2362552" y="1475449"/>
                </a:lnTo>
                <a:lnTo>
                  <a:pt x="2412354" y="1482485"/>
                </a:lnTo>
                <a:lnTo>
                  <a:pt x="2462606" y="1488984"/>
                </a:lnTo>
                <a:lnTo>
                  <a:pt x="2513277" y="1494945"/>
                </a:lnTo>
                <a:lnTo>
                  <a:pt x="2564339" y="1500363"/>
                </a:lnTo>
                <a:lnTo>
                  <a:pt x="2615761" y="1505235"/>
                </a:lnTo>
                <a:lnTo>
                  <a:pt x="2667515" y="1509559"/>
                </a:lnTo>
                <a:lnTo>
                  <a:pt x="2719569" y="1513331"/>
                </a:lnTo>
                <a:lnTo>
                  <a:pt x="2771896" y="1516548"/>
                </a:lnTo>
                <a:lnTo>
                  <a:pt x="2824465" y="1519207"/>
                </a:lnTo>
                <a:lnTo>
                  <a:pt x="2877246" y="1521305"/>
                </a:lnTo>
                <a:lnTo>
                  <a:pt x="2930211" y="1522839"/>
                </a:lnTo>
                <a:lnTo>
                  <a:pt x="2983329" y="1523805"/>
                </a:lnTo>
                <a:lnTo>
                  <a:pt x="3036571" y="1524201"/>
                </a:lnTo>
                <a:lnTo>
                  <a:pt x="3089907" y="1524022"/>
                </a:lnTo>
                <a:lnTo>
                  <a:pt x="3143308" y="1523268"/>
                </a:lnTo>
                <a:lnTo>
                  <a:pt x="3196744" y="1521933"/>
                </a:lnTo>
                <a:lnTo>
                  <a:pt x="3250185" y="1520015"/>
                </a:lnTo>
                <a:lnTo>
                  <a:pt x="3303603" y="1517511"/>
                </a:lnTo>
                <a:lnTo>
                  <a:pt x="3356967" y="1514418"/>
                </a:lnTo>
                <a:lnTo>
                  <a:pt x="3410247" y="1510732"/>
                </a:lnTo>
                <a:lnTo>
                  <a:pt x="3463414" y="1506450"/>
                </a:lnTo>
                <a:lnTo>
                  <a:pt x="3516439" y="1501571"/>
                </a:lnTo>
                <a:lnTo>
                  <a:pt x="3569292" y="1496089"/>
                </a:lnTo>
                <a:lnTo>
                  <a:pt x="3621944" y="1490002"/>
                </a:lnTo>
                <a:lnTo>
                  <a:pt x="3674364" y="1483307"/>
                </a:lnTo>
                <a:lnTo>
                  <a:pt x="3742872" y="1473577"/>
                </a:lnTo>
                <a:lnTo>
                  <a:pt x="3809883" y="1462949"/>
                </a:lnTo>
                <a:lnTo>
                  <a:pt x="3875367" y="1451447"/>
                </a:lnTo>
                <a:lnTo>
                  <a:pt x="3939297" y="1439093"/>
                </a:lnTo>
                <a:lnTo>
                  <a:pt x="4001641" y="1425913"/>
                </a:lnTo>
                <a:lnTo>
                  <a:pt x="4062372" y="1411928"/>
                </a:lnTo>
                <a:lnTo>
                  <a:pt x="4121460" y="1397163"/>
                </a:lnTo>
                <a:lnTo>
                  <a:pt x="4178874" y="1381641"/>
                </a:lnTo>
                <a:lnTo>
                  <a:pt x="4234588" y="1365385"/>
                </a:lnTo>
                <a:lnTo>
                  <a:pt x="4288570" y="1348418"/>
                </a:lnTo>
                <a:lnTo>
                  <a:pt x="4340792" y="1330765"/>
                </a:lnTo>
                <a:lnTo>
                  <a:pt x="4391225" y="1312447"/>
                </a:lnTo>
                <a:lnTo>
                  <a:pt x="4439838" y="1293490"/>
                </a:lnTo>
                <a:lnTo>
                  <a:pt x="4486604" y="1273916"/>
                </a:lnTo>
                <a:lnTo>
                  <a:pt x="4516072" y="1260676"/>
                </a:lnTo>
                <a:close/>
              </a:path>
              <a:path w="4990465" h="1524635">
                <a:moveTo>
                  <a:pt x="3054543" y="0"/>
                </a:moveTo>
                <a:lnTo>
                  <a:pt x="2996950" y="242"/>
                </a:lnTo>
                <a:lnTo>
                  <a:pt x="2939206" y="1164"/>
                </a:lnTo>
                <a:lnTo>
                  <a:pt x="2881345" y="2771"/>
                </a:lnTo>
                <a:lnTo>
                  <a:pt x="2823401" y="5070"/>
                </a:lnTo>
                <a:lnTo>
                  <a:pt x="2765408" y="8068"/>
                </a:lnTo>
                <a:lnTo>
                  <a:pt x="2707400" y="11771"/>
                </a:lnTo>
                <a:lnTo>
                  <a:pt x="2649412" y="16186"/>
                </a:lnTo>
                <a:lnTo>
                  <a:pt x="2591477" y="21320"/>
                </a:lnTo>
                <a:lnTo>
                  <a:pt x="2533629" y="27178"/>
                </a:lnTo>
                <a:lnTo>
                  <a:pt x="2475903" y="33768"/>
                </a:lnTo>
                <a:lnTo>
                  <a:pt x="2418334" y="41095"/>
                </a:lnTo>
                <a:lnTo>
                  <a:pt x="2349825" y="50826"/>
                </a:lnTo>
                <a:lnTo>
                  <a:pt x="2282814" y="61454"/>
                </a:lnTo>
                <a:lnTo>
                  <a:pt x="2217330" y="72956"/>
                </a:lnTo>
                <a:lnTo>
                  <a:pt x="2153400" y="85309"/>
                </a:lnTo>
                <a:lnTo>
                  <a:pt x="2091056" y="98490"/>
                </a:lnTo>
                <a:lnTo>
                  <a:pt x="2030325" y="112475"/>
                </a:lnTo>
                <a:lnTo>
                  <a:pt x="1971237" y="127240"/>
                </a:lnTo>
                <a:lnTo>
                  <a:pt x="1913823" y="142762"/>
                </a:lnTo>
                <a:lnTo>
                  <a:pt x="1858109" y="159018"/>
                </a:lnTo>
                <a:lnTo>
                  <a:pt x="1804127" y="175985"/>
                </a:lnTo>
                <a:lnTo>
                  <a:pt x="1751905" y="193638"/>
                </a:lnTo>
                <a:lnTo>
                  <a:pt x="1701472" y="211955"/>
                </a:lnTo>
                <a:lnTo>
                  <a:pt x="1652859" y="230913"/>
                </a:lnTo>
                <a:lnTo>
                  <a:pt x="1606093" y="250487"/>
                </a:lnTo>
                <a:lnTo>
                  <a:pt x="1561204" y="270655"/>
                </a:lnTo>
                <a:lnTo>
                  <a:pt x="1518222" y="291392"/>
                </a:lnTo>
                <a:lnTo>
                  <a:pt x="1477176" y="312676"/>
                </a:lnTo>
                <a:lnTo>
                  <a:pt x="1438094" y="334484"/>
                </a:lnTo>
                <a:lnTo>
                  <a:pt x="1401007" y="356791"/>
                </a:lnTo>
                <a:lnTo>
                  <a:pt x="1365943" y="379574"/>
                </a:lnTo>
                <a:lnTo>
                  <a:pt x="1332932" y="402811"/>
                </a:lnTo>
                <a:lnTo>
                  <a:pt x="1302003" y="426477"/>
                </a:lnTo>
                <a:lnTo>
                  <a:pt x="1246509" y="475004"/>
                </a:lnTo>
                <a:lnTo>
                  <a:pt x="1199693" y="524969"/>
                </a:lnTo>
                <a:lnTo>
                  <a:pt x="1161790" y="576185"/>
                </a:lnTo>
                <a:lnTo>
                  <a:pt x="1133034" y="628463"/>
                </a:lnTo>
                <a:lnTo>
                  <a:pt x="1113659" y="681617"/>
                </a:lnTo>
                <a:lnTo>
                  <a:pt x="1103899" y="735460"/>
                </a:lnTo>
                <a:lnTo>
                  <a:pt x="1102698" y="762582"/>
                </a:lnTo>
                <a:lnTo>
                  <a:pt x="1103988" y="789805"/>
                </a:lnTo>
                <a:lnTo>
                  <a:pt x="1114160" y="844464"/>
                </a:lnTo>
                <a:lnTo>
                  <a:pt x="1134650" y="899250"/>
                </a:lnTo>
                <a:lnTo>
                  <a:pt x="1165690" y="953976"/>
                </a:lnTo>
                <a:lnTo>
                  <a:pt x="1207515" y="1008454"/>
                </a:lnTo>
                <a:lnTo>
                  <a:pt x="0" y="1448001"/>
                </a:lnTo>
                <a:lnTo>
                  <a:pt x="1576704" y="1260676"/>
                </a:lnTo>
                <a:lnTo>
                  <a:pt x="4516072" y="1260676"/>
                </a:lnTo>
                <a:lnTo>
                  <a:pt x="4531493" y="1253748"/>
                </a:lnTo>
                <a:lnTo>
                  <a:pt x="4574475" y="1233011"/>
                </a:lnTo>
                <a:lnTo>
                  <a:pt x="4615521" y="1211727"/>
                </a:lnTo>
                <a:lnTo>
                  <a:pt x="4654603" y="1189919"/>
                </a:lnTo>
                <a:lnTo>
                  <a:pt x="4691690" y="1167612"/>
                </a:lnTo>
                <a:lnTo>
                  <a:pt x="4726754" y="1144829"/>
                </a:lnTo>
                <a:lnTo>
                  <a:pt x="4759765" y="1121592"/>
                </a:lnTo>
                <a:lnTo>
                  <a:pt x="4790694" y="1097926"/>
                </a:lnTo>
                <a:lnTo>
                  <a:pt x="4846188" y="1049399"/>
                </a:lnTo>
                <a:lnTo>
                  <a:pt x="4893004" y="999434"/>
                </a:lnTo>
                <a:lnTo>
                  <a:pt x="4930907" y="948218"/>
                </a:lnTo>
                <a:lnTo>
                  <a:pt x="4959663" y="895940"/>
                </a:lnTo>
                <a:lnTo>
                  <a:pt x="4979038" y="842785"/>
                </a:lnTo>
                <a:lnTo>
                  <a:pt x="4988798" y="788942"/>
                </a:lnTo>
                <a:lnTo>
                  <a:pt x="4989999" y="761821"/>
                </a:lnTo>
                <a:lnTo>
                  <a:pt x="4988709" y="734598"/>
                </a:lnTo>
                <a:lnTo>
                  <a:pt x="4978537" y="679939"/>
                </a:lnTo>
                <a:lnTo>
                  <a:pt x="4958047" y="625153"/>
                </a:lnTo>
                <a:lnTo>
                  <a:pt x="4927007" y="570427"/>
                </a:lnTo>
                <a:lnTo>
                  <a:pt x="4885182" y="515948"/>
                </a:lnTo>
                <a:lnTo>
                  <a:pt x="4842712" y="471663"/>
                </a:lnTo>
                <a:lnTo>
                  <a:pt x="4794045" y="429016"/>
                </a:lnTo>
                <a:lnTo>
                  <a:pt x="4739451" y="388061"/>
                </a:lnTo>
                <a:lnTo>
                  <a:pt x="4679205" y="348850"/>
                </a:lnTo>
                <a:lnTo>
                  <a:pt x="4613579" y="311436"/>
                </a:lnTo>
                <a:lnTo>
                  <a:pt x="4578833" y="293419"/>
                </a:lnTo>
                <a:lnTo>
                  <a:pt x="4542845" y="275870"/>
                </a:lnTo>
                <a:lnTo>
                  <a:pt x="4505649" y="258797"/>
                </a:lnTo>
                <a:lnTo>
                  <a:pt x="4467278" y="242206"/>
                </a:lnTo>
                <a:lnTo>
                  <a:pt x="4427766" y="226104"/>
                </a:lnTo>
                <a:lnTo>
                  <a:pt x="4387149" y="210497"/>
                </a:lnTo>
                <a:lnTo>
                  <a:pt x="4345459" y="195391"/>
                </a:lnTo>
                <a:lnTo>
                  <a:pt x="4302731" y="180794"/>
                </a:lnTo>
                <a:lnTo>
                  <a:pt x="4259000" y="166711"/>
                </a:lnTo>
                <a:lnTo>
                  <a:pt x="4214298" y="153150"/>
                </a:lnTo>
                <a:lnTo>
                  <a:pt x="4168661" y="140117"/>
                </a:lnTo>
                <a:lnTo>
                  <a:pt x="4122122" y="127618"/>
                </a:lnTo>
                <a:lnTo>
                  <a:pt x="4074716" y="115660"/>
                </a:lnTo>
                <a:lnTo>
                  <a:pt x="4026477" y="104250"/>
                </a:lnTo>
                <a:lnTo>
                  <a:pt x="3977438" y="93394"/>
                </a:lnTo>
                <a:lnTo>
                  <a:pt x="3927634" y="83099"/>
                </a:lnTo>
                <a:lnTo>
                  <a:pt x="3877099" y="73371"/>
                </a:lnTo>
                <a:lnTo>
                  <a:pt x="3825867" y="64217"/>
                </a:lnTo>
                <a:lnTo>
                  <a:pt x="3773972" y="55644"/>
                </a:lnTo>
                <a:lnTo>
                  <a:pt x="3721449" y="47657"/>
                </a:lnTo>
                <a:lnTo>
                  <a:pt x="3668331" y="40264"/>
                </a:lnTo>
                <a:lnTo>
                  <a:pt x="3614652" y="33472"/>
                </a:lnTo>
                <a:lnTo>
                  <a:pt x="3560447" y="27286"/>
                </a:lnTo>
                <a:lnTo>
                  <a:pt x="3505750" y="21713"/>
                </a:lnTo>
                <a:lnTo>
                  <a:pt x="3450594" y="16761"/>
                </a:lnTo>
                <a:lnTo>
                  <a:pt x="3395015" y="12434"/>
                </a:lnTo>
                <a:lnTo>
                  <a:pt x="3339046" y="8741"/>
                </a:lnTo>
                <a:lnTo>
                  <a:pt x="3282720" y="5687"/>
                </a:lnTo>
                <a:lnTo>
                  <a:pt x="3226073" y="3280"/>
                </a:lnTo>
                <a:lnTo>
                  <a:pt x="3169139" y="1525"/>
                </a:lnTo>
                <a:lnTo>
                  <a:pt x="3111950" y="429"/>
                </a:lnTo>
                <a:lnTo>
                  <a:pt x="3054543" y="0"/>
                </a:lnTo>
                <a:close/>
              </a:path>
            </a:pathLst>
          </a:custGeom>
          <a:solidFill>
            <a:srgbClr val="FFFF70">
              <a:alpha val="2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38800" y="1066800"/>
            <a:ext cx="2819400" cy="686726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0005" rIns="0" bIns="0" rtlCol="0">
            <a:spAutoFit/>
          </a:bodyPr>
          <a:lstStyle/>
          <a:p>
            <a:pPr marL="377825" marR="543560" indent="-285750">
              <a:lnSpc>
                <a:spcPct val="100000"/>
              </a:lnSpc>
              <a:spcBef>
                <a:spcPts val="315"/>
              </a:spcBef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217804" algn="l"/>
              </a:tabLst>
            </a:pP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SAP standard</a:t>
            </a:r>
            <a:r>
              <a:rPr sz="1400" b="1" spc="-1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access  sequence is</a:t>
            </a:r>
            <a:r>
              <a:rPr sz="1400" b="1" spc="-1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KOFI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715000" y="1768475"/>
            <a:ext cx="2819400" cy="471283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0005" rIns="0" bIns="0" rtlCol="0">
            <a:spAutoFit/>
          </a:bodyPr>
          <a:lstStyle/>
          <a:p>
            <a:pPr marL="377825" marR="248920" indent="-285750">
              <a:lnSpc>
                <a:spcPct val="100000"/>
              </a:lnSpc>
              <a:spcBef>
                <a:spcPts val="315"/>
              </a:spcBef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217804" algn="l"/>
              </a:tabLst>
            </a:pPr>
            <a:r>
              <a:rPr sz="1400" b="1" spc="-85" dirty="0">
                <a:latin typeface="Arial"/>
                <a:cs typeface="Arial"/>
              </a:rPr>
              <a:t>To </a:t>
            </a:r>
            <a:r>
              <a:rPr sz="1400" b="1" dirty="0">
                <a:latin typeface="Arial"/>
                <a:cs typeface="Arial"/>
              </a:rPr>
              <a:t>create a </a:t>
            </a:r>
            <a:r>
              <a:rPr sz="1400" b="1" spc="-25" dirty="0">
                <a:latin typeface="Arial"/>
                <a:cs typeface="Arial"/>
              </a:rPr>
              <a:t>new, </a:t>
            </a:r>
            <a:r>
              <a:rPr sz="1400" b="1" spc="-5" dirty="0">
                <a:latin typeface="Arial"/>
                <a:cs typeface="Arial"/>
              </a:rPr>
              <a:t>make </a:t>
            </a:r>
            <a:r>
              <a:rPr sz="1400" b="1" dirty="0">
                <a:latin typeface="Arial"/>
                <a:cs typeface="Arial"/>
              </a:rPr>
              <a:t>a copy  of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KOFI</a:t>
            </a:r>
          </a:p>
        </p:txBody>
      </p:sp>
      <p:sp>
        <p:nvSpPr>
          <p:cNvPr id="15" name="object 15"/>
          <p:cNvSpPr/>
          <p:nvPr/>
        </p:nvSpPr>
        <p:spPr>
          <a:xfrm>
            <a:off x="4002151" y="3276527"/>
            <a:ext cx="5142230" cy="2058035"/>
          </a:xfrm>
          <a:custGeom>
            <a:avLst/>
            <a:gdLst/>
            <a:ahLst/>
            <a:cxnLst/>
            <a:rect l="l" t="t" r="r" b="b"/>
            <a:pathLst>
              <a:path w="5142230" h="2058035">
                <a:moveTo>
                  <a:pt x="3113082" y="0"/>
                </a:moveTo>
                <a:lnTo>
                  <a:pt x="3051755" y="641"/>
                </a:lnTo>
                <a:lnTo>
                  <a:pt x="2990088" y="2231"/>
                </a:lnTo>
                <a:lnTo>
                  <a:pt x="2926193" y="4884"/>
                </a:lnTo>
                <a:lnTo>
                  <a:pt x="2862925" y="8525"/>
                </a:lnTo>
                <a:lnTo>
                  <a:pt x="2800311" y="13138"/>
                </a:lnTo>
                <a:lnTo>
                  <a:pt x="2738378" y="18707"/>
                </a:lnTo>
                <a:lnTo>
                  <a:pt x="2677155" y="25215"/>
                </a:lnTo>
                <a:lnTo>
                  <a:pt x="2616668" y="32647"/>
                </a:lnTo>
                <a:lnTo>
                  <a:pt x="2556946" y="40987"/>
                </a:lnTo>
                <a:lnTo>
                  <a:pt x="2498015" y="50219"/>
                </a:lnTo>
                <a:lnTo>
                  <a:pt x="2439904" y="60326"/>
                </a:lnTo>
                <a:lnTo>
                  <a:pt x="2382640" y="71293"/>
                </a:lnTo>
                <a:lnTo>
                  <a:pt x="2326250" y="83104"/>
                </a:lnTo>
                <a:lnTo>
                  <a:pt x="2270763" y="95742"/>
                </a:lnTo>
                <a:lnTo>
                  <a:pt x="2216205" y="109192"/>
                </a:lnTo>
                <a:lnTo>
                  <a:pt x="2162605" y="123438"/>
                </a:lnTo>
                <a:lnTo>
                  <a:pt x="2109989" y="138464"/>
                </a:lnTo>
                <a:lnTo>
                  <a:pt x="2058386" y="154253"/>
                </a:lnTo>
                <a:lnTo>
                  <a:pt x="2007823" y="170790"/>
                </a:lnTo>
                <a:lnTo>
                  <a:pt x="1958327" y="188058"/>
                </a:lnTo>
                <a:lnTo>
                  <a:pt x="1909927" y="206042"/>
                </a:lnTo>
                <a:lnTo>
                  <a:pt x="1862649" y="224726"/>
                </a:lnTo>
                <a:lnTo>
                  <a:pt x="1816522" y="244093"/>
                </a:lnTo>
                <a:lnTo>
                  <a:pt x="1771572" y="264128"/>
                </a:lnTo>
                <a:lnTo>
                  <a:pt x="1727828" y="284814"/>
                </a:lnTo>
                <a:lnTo>
                  <a:pt x="1685317" y="306136"/>
                </a:lnTo>
                <a:lnTo>
                  <a:pt x="1644067" y="328078"/>
                </a:lnTo>
                <a:lnTo>
                  <a:pt x="1604105" y="350623"/>
                </a:lnTo>
                <a:lnTo>
                  <a:pt x="1565458" y="373756"/>
                </a:lnTo>
                <a:lnTo>
                  <a:pt x="1528155" y="397461"/>
                </a:lnTo>
                <a:lnTo>
                  <a:pt x="1492223" y="421720"/>
                </a:lnTo>
                <a:lnTo>
                  <a:pt x="1457689" y="446520"/>
                </a:lnTo>
                <a:lnTo>
                  <a:pt x="1424581" y="471843"/>
                </a:lnTo>
                <a:lnTo>
                  <a:pt x="1392927" y="497673"/>
                </a:lnTo>
                <a:lnTo>
                  <a:pt x="1362754" y="523995"/>
                </a:lnTo>
                <a:lnTo>
                  <a:pt x="1334090" y="550793"/>
                </a:lnTo>
                <a:lnTo>
                  <a:pt x="1306962" y="578050"/>
                </a:lnTo>
                <a:lnTo>
                  <a:pt x="1257426" y="633878"/>
                </a:lnTo>
                <a:lnTo>
                  <a:pt x="1214366" y="691352"/>
                </a:lnTo>
                <a:lnTo>
                  <a:pt x="1178002" y="750345"/>
                </a:lnTo>
                <a:lnTo>
                  <a:pt x="1148556" y="810726"/>
                </a:lnTo>
                <a:lnTo>
                  <a:pt x="1126248" y="872370"/>
                </a:lnTo>
                <a:lnTo>
                  <a:pt x="1111299" y="935147"/>
                </a:lnTo>
                <a:lnTo>
                  <a:pt x="1103928" y="998930"/>
                </a:lnTo>
                <a:lnTo>
                  <a:pt x="1103154" y="1031158"/>
                </a:lnTo>
                <a:lnTo>
                  <a:pt x="1104358" y="1063590"/>
                </a:lnTo>
                <a:lnTo>
                  <a:pt x="1107566" y="1096209"/>
                </a:lnTo>
                <a:lnTo>
                  <a:pt x="0" y="1447872"/>
                </a:lnTo>
                <a:lnTo>
                  <a:pt x="1303909" y="1475812"/>
                </a:lnTo>
                <a:lnTo>
                  <a:pt x="1330162" y="1502536"/>
                </a:lnTo>
                <a:lnTo>
                  <a:pt x="1357795" y="1528747"/>
                </a:lnTo>
                <a:lnTo>
                  <a:pt x="1386777" y="1554435"/>
                </a:lnTo>
                <a:lnTo>
                  <a:pt x="1417080" y="1579592"/>
                </a:lnTo>
                <a:lnTo>
                  <a:pt x="1448673" y="1604209"/>
                </a:lnTo>
                <a:lnTo>
                  <a:pt x="1481527" y="1628277"/>
                </a:lnTo>
                <a:lnTo>
                  <a:pt x="1515612" y="1651788"/>
                </a:lnTo>
                <a:lnTo>
                  <a:pt x="1550900" y="1674732"/>
                </a:lnTo>
                <a:lnTo>
                  <a:pt x="1587360" y="1697101"/>
                </a:lnTo>
                <a:lnTo>
                  <a:pt x="1624962" y="1718887"/>
                </a:lnTo>
                <a:lnTo>
                  <a:pt x="1663679" y="1740079"/>
                </a:lnTo>
                <a:lnTo>
                  <a:pt x="1703479" y="1760671"/>
                </a:lnTo>
                <a:lnTo>
                  <a:pt x="1744333" y="1780652"/>
                </a:lnTo>
                <a:lnTo>
                  <a:pt x="1786212" y="1800014"/>
                </a:lnTo>
                <a:lnTo>
                  <a:pt x="1829087" y="1818749"/>
                </a:lnTo>
                <a:lnTo>
                  <a:pt x="1872927" y="1836847"/>
                </a:lnTo>
                <a:lnTo>
                  <a:pt x="1917703" y="1854301"/>
                </a:lnTo>
                <a:lnTo>
                  <a:pt x="1963386" y="1871100"/>
                </a:lnTo>
                <a:lnTo>
                  <a:pt x="2009946" y="1887236"/>
                </a:lnTo>
                <a:lnTo>
                  <a:pt x="2057354" y="1902701"/>
                </a:lnTo>
                <a:lnTo>
                  <a:pt x="2105580" y="1917486"/>
                </a:lnTo>
                <a:lnTo>
                  <a:pt x="2154595" y="1931582"/>
                </a:lnTo>
                <a:lnTo>
                  <a:pt x="2204368" y="1944980"/>
                </a:lnTo>
                <a:lnTo>
                  <a:pt x="2254871" y="1957671"/>
                </a:lnTo>
                <a:lnTo>
                  <a:pt x="2306074" y="1969647"/>
                </a:lnTo>
                <a:lnTo>
                  <a:pt x="2357948" y="1980899"/>
                </a:lnTo>
                <a:lnTo>
                  <a:pt x="2410462" y="1991419"/>
                </a:lnTo>
                <a:lnTo>
                  <a:pt x="2463588" y="2001197"/>
                </a:lnTo>
                <a:lnTo>
                  <a:pt x="2517295" y="2010224"/>
                </a:lnTo>
                <a:lnTo>
                  <a:pt x="2571555" y="2018492"/>
                </a:lnTo>
                <a:lnTo>
                  <a:pt x="2626338" y="2025993"/>
                </a:lnTo>
                <a:lnTo>
                  <a:pt x="2681614" y="2032717"/>
                </a:lnTo>
                <a:lnTo>
                  <a:pt x="2737354" y="2038655"/>
                </a:lnTo>
                <a:lnTo>
                  <a:pt x="2793528" y="2043799"/>
                </a:lnTo>
                <a:lnTo>
                  <a:pt x="2850107" y="2048141"/>
                </a:lnTo>
                <a:lnTo>
                  <a:pt x="2907061" y="2051670"/>
                </a:lnTo>
                <a:lnTo>
                  <a:pt x="2964361" y="2054380"/>
                </a:lnTo>
                <a:lnTo>
                  <a:pt x="3021976" y="2056260"/>
                </a:lnTo>
                <a:lnTo>
                  <a:pt x="3079878" y="2057302"/>
                </a:lnTo>
                <a:lnTo>
                  <a:pt x="3138038" y="2057497"/>
                </a:lnTo>
                <a:lnTo>
                  <a:pt x="3196425" y="2056837"/>
                </a:lnTo>
                <a:lnTo>
                  <a:pt x="3255009" y="2055313"/>
                </a:lnTo>
                <a:lnTo>
                  <a:pt x="3318904" y="2052659"/>
                </a:lnTo>
                <a:lnTo>
                  <a:pt x="3382172" y="2049018"/>
                </a:lnTo>
                <a:lnTo>
                  <a:pt x="3444786" y="2044405"/>
                </a:lnTo>
                <a:lnTo>
                  <a:pt x="3506719" y="2038837"/>
                </a:lnTo>
                <a:lnTo>
                  <a:pt x="3567942" y="2032328"/>
                </a:lnTo>
                <a:lnTo>
                  <a:pt x="3628429" y="2024896"/>
                </a:lnTo>
                <a:lnTo>
                  <a:pt x="3688151" y="2016556"/>
                </a:lnTo>
                <a:lnTo>
                  <a:pt x="3747082" y="2007325"/>
                </a:lnTo>
                <a:lnTo>
                  <a:pt x="3805193" y="1997217"/>
                </a:lnTo>
                <a:lnTo>
                  <a:pt x="3862457" y="1986250"/>
                </a:lnTo>
                <a:lnTo>
                  <a:pt x="3918847" y="1974439"/>
                </a:lnTo>
                <a:lnTo>
                  <a:pt x="3974334" y="1961801"/>
                </a:lnTo>
                <a:lnTo>
                  <a:pt x="4028892" y="1948351"/>
                </a:lnTo>
                <a:lnTo>
                  <a:pt x="4082492" y="1934105"/>
                </a:lnTo>
                <a:lnTo>
                  <a:pt x="4135108" y="1919080"/>
                </a:lnTo>
                <a:lnTo>
                  <a:pt x="4186711" y="1903290"/>
                </a:lnTo>
                <a:lnTo>
                  <a:pt x="4237274" y="1886754"/>
                </a:lnTo>
                <a:lnTo>
                  <a:pt x="4286770" y="1869485"/>
                </a:lnTo>
                <a:lnTo>
                  <a:pt x="4335170" y="1851501"/>
                </a:lnTo>
                <a:lnTo>
                  <a:pt x="4382448" y="1832818"/>
                </a:lnTo>
                <a:lnTo>
                  <a:pt x="4428575" y="1813450"/>
                </a:lnTo>
                <a:lnTo>
                  <a:pt x="4473525" y="1793415"/>
                </a:lnTo>
                <a:lnTo>
                  <a:pt x="4517269" y="1772729"/>
                </a:lnTo>
                <a:lnTo>
                  <a:pt x="4559780" y="1751407"/>
                </a:lnTo>
                <a:lnTo>
                  <a:pt x="4601030" y="1729465"/>
                </a:lnTo>
                <a:lnTo>
                  <a:pt x="4640992" y="1706920"/>
                </a:lnTo>
                <a:lnTo>
                  <a:pt x="4679639" y="1683787"/>
                </a:lnTo>
                <a:lnTo>
                  <a:pt x="4716942" y="1660083"/>
                </a:lnTo>
                <a:lnTo>
                  <a:pt x="4752874" y="1635823"/>
                </a:lnTo>
                <a:lnTo>
                  <a:pt x="4787408" y="1611023"/>
                </a:lnTo>
                <a:lnTo>
                  <a:pt x="4820516" y="1585700"/>
                </a:lnTo>
                <a:lnTo>
                  <a:pt x="4852170" y="1559870"/>
                </a:lnTo>
                <a:lnTo>
                  <a:pt x="4882343" y="1533548"/>
                </a:lnTo>
                <a:lnTo>
                  <a:pt x="4911007" y="1506750"/>
                </a:lnTo>
                <a:lnTo>
                  <a:pt x="4938135" y="1479493"/>
                </a:lnTo>
                <a:lnTo>
                  <a:pt x="4987671" y="1423665"/>
                </a:lnTo>
                <a:lnTo>
                  <a:pt x="5030731" y="1366191"/>
                </a:lnTo>
                <a:lnTo>
                  <a:pt x="5067095" y="1307199"/>
                </a:lnTo>
                <a:lnTo>
                  <a:pt x="5096541" y="1246817"/>
                </a:lnTo>
                <a:lnTo>
                  <a:pt x="5118849" y="1185173"/>
                </a:lnTo>
                <a:lnTo>
                  <a:pt x="5133798" y="1122396"/>
                </a:lnTo>
                <a:lnTo>
                  <a:pt x="5141169" y="1058614"/>
                </a:lnTo>
                <a:lnTo>
                  <a:pt x="5141943" y="1026385"/>
                </a:lnTo>
                <a:lnTo>
                  <a:pt x="5140739" y="993954"/>
                </a:lnTo>
                <a:lnTo>
                  <a:pt x="5132557" y="929982"/>
                </a:lnTo>
                <a:lnTo>
                  <a:pt x="5117240" y="868177"/>
                </a:lnTo>
                <a:lnTo>
                  <a:pt x="5094950" y="807653"/>
                </a:lnTo>
                <a:lnTo>
                  <a:pt x="5065910" y="748513"/>
                </a:lnTo>
                <a:lnTo>
                  <a:pt x="5030345" y="690856"/>
                </a:lnTo>
                <a:lnTo>
                  <a:pt x="4988481" y="634782"/>
                </a:lnTo>
                <a:lnTo>
                  <a:pt x="4940541" y="580392"/>
                </a:lnTo>
                <a:lnTo>
                  <a:pt x="4886750" y="527786"/>
                </a:lnTo>
                <a:lnTo>
                  <a:pt x="4857731" y="502183"/>
                </a:lnTo>
                <a:lnTo>
                  <a:pt x="4827334" y="477064"/>
                </a:lnTo>
                <a:lnTo>
                  <a:pt x="4795585" y="452441"/>
                </a:lnTo>
                <a:lnTo>
                  <a:pt x="4762515" y="428327"/>
                </a:lnTo>
                <a:lnTo>
                  <a:pt x="4728150" y="404734"/>
                </a:lnTo>
                <a:lnTo>
                  <a:pt x="4692519" y="381674"/>
                </a:lnTo>
                <a:lnTo>
                  <a:pt x="4655650" y="359162"/>
                </a:lnTo>
                <a:lnTo>
                  <a:pt x="4617571" y="337207"/>
                </a:lnTo>
                <a:lnTo>
                  <a:pt x="4578310" y="315825"/>
                </a:lnTo>
                <a:lnTo>
                  <a:pt x="4537895" y="295026"/>
                </a:lnTo>
                <a:lnTo>
                  <a:pt x="4496354" y="274824"/>
                </a:lnTo>
                <a:lnTo>
                  <a:pt x="4453715" y="255230"/>
                </a:lnTo>
                <a:lnTo>
                  <a:pt x="4410006" y="236259"/>
                </a:lnTo>
                <a:lnTo>
                  <a:pt x="4365256" y="217921"/>
                </a:lnTo>
                <a:lnTo>
                  <a:pt x="4319493" y="200230"/>
                </a:lnTo>
                <a:lnTo>
                  <a:pt x="4272744" y="183198"/>
                </a:lnTo>
                <a:lnTo>
                  <a:pt x="4225037" y="166838"/>
                </a:lnTo>
                <a:lnTo>
                  <a:pt x="4176401" y="151162"/>
                </a:lnTo>
                <a:lnTo>
                  <a:pt x="4126864" y="136183"/>
                </a:lnTo>
                <a:lnTo>
                  <a:pt x="4076454" y="121913"/>
                </a:lnTo>
                <a:lnTo>
                  <a:pt x="4025199" y="108365"/>
                </a:lnTo>
                <a:lnTo>
                  <a:pt x="3973126" y="95551"/>
                </a:lnTo>
                <a:lnTo>
                  <a:pt x="3920265" y="83485"/>
                </a:lnTo>
                <a:lnTo>
                  <a:pt x="3866642" y="72177"/>
                </a:lnTo>
                <a:lnTo>
                  <a:pt x="3812287" y="61642"/>
                </a:lnTo>
                <a:lnTo>
                  <a:pt x="3757227" y="51891"/>
                </a:lnTo>
                <a:lnTo>
                  <a:pt x="3701491" y="42938"/>
                </a:lnTo>
                <a:lnTo>
                  <a:pt x="3645105" y="34794"/>
                </a:lnTo>
                <a:lnTo>
                  <a:pt x="3588100" y="27472"/>
                </a:lnTo>
                <a:lnTo>
                  <a:pt x="3530501" y="20985"/>
                </a:lnTo>
                <a:lnTo>
                  <a:pt x="3472339" y="15345"/>
                </a:lnTo>
                <a:lnTo>
                  <a:pt x="3413640" y="10565"/>
                </a:lnTo>
                <a:lnTo>
                  <a:pt x="3354432" y="6657"/>
                </a:lnTo>
                <a:lnTo>
                  <a:pt x="3294745" y="3634"/>
                </a:lnTo>
                <a:lnTo>
                  <a:pt x="3234605" y="1508"/>
                </a:lnTo>
                <a:lnTo>
                  <a:pt x="3174042" y="293"/>
                </a:lnTo>
                <a:lnTo>
                  <a:pt x="3113082" y="0"/>
                </a:lnTo>
                <a:close/>
              </a:path>
            </a:pathLst>
          </a:custGeom>
          <a:solidFill>
            <a:srgbClr val="FFFF70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15000" y="3521075"/>
            <a:ext cx="3276600" cy="471924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377825" marR="336550" indent="-285750">
              <a:lnSpc>
                <a:spcPct val="100000"/>
              </a:lnSpc>
              <a:spcBef>
                <a:spcPts val="32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220345" algn="l"/>
              </a:tabLst>
            </a:pPr>
            <a:r>
              <a:rPr sz="1400" b="1" spc="-5" dirty="0">
                <a:latin typeface="Arial"/>
                <a:cs typeface="Arial"/>
              </a:rPr>
              <a:t>Here </a:t>
            </a:r>
            <a:r>
              <a:rPr sz="1400" b="1" spc="-10" dirty="0">
                <a:latin typeface="Arial"/>
                <a:cs typeface="Arial"/>
              </a:rPr>
              <a:t>we </a:t>
            </a:r>
            <a:r>
              <a:rPr sz="1400" b="1" dirty="0">
                <a:latin typeface="Arial"/>
                <a:cs typeface="Arial"/>
              </a:rPr>
              <a:t>assign the condition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table  </a:t>
            </a:r>
            <a:r>
              <a:rPr sz="1400" b="1" spc="-10" dirty="0">
                <a:latin typeface="Arial"/>
                <a:cs typeface="Arial"/>
              </a:rPr>
              <a:t>we </a:t>
            </a:r>
            <a:r>
              <a:rPr sz="1400" b="1" dirty="0">
                <a:latin typeface="Arial"/>
                <a:cs typeface="Arial"/>
              </a:rPr>
              <a:t>created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earlier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638800" y="4222750"/>
            <a:ext cx="3276600" cy="687368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377825" marR="90805" indent="-285750">
              <a:lnSpc>
                <a:spcPct val="100000"/>
              </a:lnSpc>
              <a:spcBef>
                <a:spcPts val="32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217804" algn="l"/>
              </a:tabLst>
            </a:pP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access no signifies the</a:t>
            </a:r>
            <a:r>
              <a:rPr sz="1400" b="1" spc="-1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sequence  in </a:t>
            </a:r>
            <a:r>
              <a:rPr sz="1400" b="1" spc="-5" dirty="0">
                <a:latin typeface="Arial"/>
                <a:cs typeface="Arial"/>
              </a:rPr>
              <a:t>which </a:t>
            </a:r>
            <a:r>
              <a:rPr sz="1400" b="1" dirty="0">
                <a:latin typeface="Arial"/>
                <a:cs typeface="Arial"/>
              </a:rPr>
              <a:t>the control </a:t>
            </a:r>
            <a:r>
              <a:rPr sz="1400" b="1" spc="-5" dirty="0">
                <a:latin typeface="Arial"/>
                <a:cs typeface="Arial"/>
              </a:rPr>
              <a:t>would move </a:t>
            </a:r>
            <a:r>
              <a:rPr sz="1400" b="1" dirty="0">
                <a:latin typeface="Arial"/>
                <a:cs typeface="Arial"/>
              </a:rPr>
              <a:t>top to  bottom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335405">
              <a:lnSpc>
                <a:spcPct val="100000"/>
              </a:lnSpc>
              <a:spcBef>
                <a:spcPts val="805"/>
              </a:spcBef>
            </a:pPr>
            <a:r>
              <a:rPr sz="1600" b="1" spc="-10" dirty="0">
                <a:latin typeface="Arial"/>
                <a:cs typeface="Arial"/>
              </a:rPr>
              <a:t>Output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235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805"/>
              </a:spcBef>
            </a:pPr>
            <a:r>
              <a:rPr sz="1600" b="1" spc="-10" dirty="0">
                <a:latin typeface="Arial"/>
                <a:cs typeface="Arial"/>
              </a:rPr>
              <a:t>Delivery </a:t>
            </a:r>
            <a:r>
              <a:rPr sz="1600" b="1" spc="-5" dirty="0">
                <a:latin typeface="Arial"/>
                <a:cs typeface="Arial"/>
              </a:rPr>
              <a:t>&amp; </a:t>
            </a:r>
            <a:r>
              <a:rPr sz="1600" b="1" spc="-10" dirty="0">
                <a:latin typeface="Arial"/>
                <a:cs typeface="Arial"/>
              </a:rPr>
              <a:t>Transportation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Scheduling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870" rIns="0" bIns="0" rtlCol="0">
            <a:spAutoFit/>
          </a:bodyPr>
          <a:lstStyle/>
          <a:p>
            <a:pPr marL="1210945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Incompletion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Log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b="1" spc="-35" dirty="0">
                <a:latin typeface="Arial"/>
                <a:cs typeface="Arial"/>
              </a:rPr>
              <a:t>Text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235" rIns="0" bIns="0" rtlCol="0">
            <a:spAutoFit/>
          </a:bodyPr>
          <a:lstStyle/>
          <a:p>
            <a:pPr marL="942340">
              <a:lnSpc>
                <a:spcPct val="100000"/>
              </a:lnSpc>
              <a:spcBef>
                <a:spcPts val="805"/>
              </a:spcBef>
            </a:pPr>
            <a:r>
              <a:rPr sz="1600" b="1" spc="-15" dirty="0">
                <a:latin typeface="Arial"/>
                <a:cs typeface="Arial"/>
              </a:rPr>
              <a:t>Account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 smtClean="0"/>
              <a:t>-Concept</a:t>
            </a:r>
            <a:endParaRPr sz="3200" dirty="0"/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1371600"/>
            <a:ext cx="0" cy="52578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04076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235" rIns="0" bIns="0" rtlCol="0">
            <a:spAutoFit/>
          </a:bodyPr>
          <a:lstStyle/>
          <a:p>
            <a:pPr marL="992505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Partner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Define </a:t>
            </a:r>
            <a:r>
              <a:rPr sz="3200" spc="-10" dirty="0"/>
              <a:t>Account </a:t>
            </a:r>
            <a:r>
              <a:rPr sz="3200" spc="-5" dirty="0"/>
              <a:t>Determination</a:t>
            </a:r>
            <a:r>
              <a:rPr sz="3200" spc="65" dirty="0"/>
              <a:t> </a:t>
            </a:r>
            <a:r>
              <a:rPr sz="3200" spc="-10" dirty="0"/>
              <a:t>Type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5633110"/>
            <a:ext cx="7285355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</a:t>
            </a:r>
            <a:r>
              <a:rPr sz="1600" b="1" spc="-10" dirty="0">
                <a:latin typeface="Arial"/>
                <a:cs typeface="Arial"/>
              </a:rPr>
              <a:t>Account </a:t>
            </a:r>
            <a:r>
              <a:rPr sz="1600" b="1" spc="-5" dirty="0">
                <a:latin typeface="Arial"/>
                <a:cs typeface="Arial"/>
              </a:rPr>
              <a:t>assignment &gt; Define access  sequence and account determination </a:t>
            </a:r>
            <a:r>
              <a:rPr sz="1600" b="1" spc="-15" dirty="0">
                <a:latin typeface="Arial"/>
                <a:cs typeface="Arial"/>
              </a:rPr>
              <a:t>types </a:t>
            </a:r>
            <a:r>
              <a:rPr sz="1600" b="1" spc="-5" dirty="0">
                <a:latin typeface="Arial"/>
                <a:cs typeface="Arial"/>
              </a:rPr>
              <a:t>&gt; Define account determination  </a:t>
            </a:r>
            <a:r>
              <a:rPr sz="1600" b="1" spc="-15" dirty="0">
                <a:latin typeface="Arial"/>
                <a:cs typeface="Arial"/>
              </a:rPr>
              <a:t>types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828800"/>
            <a:ext cx="62484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814448"/>
            <a:ext cx="6276975" cy="3305175"/>
          </a:xfrm>
          <a:custGeom>
            <a:avLst/>
            <a:gdLst/>
            <a:ahLst/>
            <a:cxnLst/>
            <a:rect l="l" t="t" r="r" b="b"/>
            <a:pathLst>
              <a:path w="6276975" h="3305175">
                <a:moveTo>
                  <a:pt x="0" y="3305175"/>
                </a:moveTo>
                <a:lnTo>
                  <a:pt x="6276975" y="3305175"/>
                </a:lnTo>
                <a:lnTo>
                  <a:pt x="6276975" y="0"/>
                </a:lnTo>
                <a:lnTo>
                  <a:pt x="0" y="0"/>
                </a:lnTo>
                <a:lnTo>
                  <a:pt x="0" y="33051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828800"/>
            <a:ext cx="6248400" cy="0"/>
          </a:xfrm>
          <a:custGeom>
            <a:avLst/>
            <a:gdLst/>
            <a:ahLst/>
            <a:cxnLst/>
            <a:rect l="l" t="t" r="r" b="b"/>
            <a:pathLst>
              <a:path w="6248400">
                <a:moveTo>
                  <a:pt x="0" y="0"/>
                </a:moveTo>
                <a:lnTo>
                  <a:pt x="6248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1828800"/>
            <a:ext cx="0" cy="3276600"/>
          </a:xfrm>
          <a:custGeom>
            <a:avLst/>
            <a:gdLst/>
            <a:ahLst/>
            <a:cxnLst/>
            <a:rect l="l" t="t" r="r" b="b"/>
            <a:pathLst>
              <a:path h="3276600">
                <a:moveTo>
                  <a:pt x="0" y="0"/>
                </a:moveTo>
                <a:lnTo>
                  <a:pt x="0" y="3276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105400"/>
            <a:ext cx="6248400" cy="0"/>
          </a:xfrm>
          <a:custGeom>
            <a:avLst/>
            <a:gdLst/>
            <a:ahLst/>
            <a:cxnLst/>
            <a:rect l="l" t="t" r="r" b="b"/>
            <a:pathLst>
              <a:path w="6248400">
                <a:moveTo>
                  <a:pt x="0" y="0"/>
                </a:moveTo>
                <a:lnTo>
                  <a:pt x="6248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5600" y="1828800"/>
            <a:ext cx="0" cy="3276600"/>
          </a:xfrm>
          <a:custGeom>
            <a:avLst/>
            <a:gdLst/>
            <a:ahLst/>
            <a:cxnLst/>
            <a:rect l="l" t="t" r="r" b="b"/>
            <a:pathLst>
              <a:path h="3276600">
                <a:moveTo>
                  <a:pt x="0" y="0"/>
                </a:moveTo>
                <a:lnTo>
                  <a:pt x="0" y="3276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468630" y="1481139"/>
            <a:ext cx="8524240" cy="1782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ct val="100000"/>
              </a:lnSpc>
            </a:pPr>
            <a:r>
              <a:rPr sz="2200" b="0" dirty="0"/>
              <a:t>Here </a:t>
            </a:r>
            <a:r>
              <a:rPr sz="2200" b="0" spc="15" dirty="0"/>
              <a:t>we </a:t>
            </a:r>
            <a:r>
              <a:rPr sz="2200" b="0" dirty="0"/>
              <a:t>assign Access Sequence to Condition</a:t>
            </a:r>
            <a:r>
              <a:rPr sz="2200" b="0" spc="-270" dirty="0"/>
              <a:t> </a:t>
            </a:r>
            <a:r>
              <a:rPr sz="2200" b="0" spc="-45" dirty="0"/>
              <a:t>Type</a:t>
            </a:r>
            <a:endParaRPr sz="2200" b="0" dirty="0"/>
          </a:p>
          <a:p>
            <a:pPr marL="6487795" marR="5080">
              <a:lnSpc>
                <a:spcPct val="100000"/>
              </a:lnSpc>
              <a:spcBef>
                <a:spcPts val="720"/>
              </a:spcBef>
            </a:pPr>
            <a:r>
              <a:rPr sz="2200" b="0" dirty="0" smtClean="0"/>
              <a:t>A </a:t>
            </a:r>
            <a:r>
              <a:rPr sz="2200" b="0" spc="-5" dirty="0"/>
              <a:t>new</a:t>
            </a:r>
            <a:r>
              <a:rPr sz="2200" b="0" spc="-175" dirty="0"/>
              <a:t> </a:t>
            </a:r>
            <a:r>
              <a:rPr sz="2200" b="0" dirty="0"/>
              <a:t>Condition  </a:t>
            </a:r>
            <a:r>
              <a:rPr sz="2200" b="0" spc="-45" dirty="0"/>
              <a:t>Type </a:t>
            </a:r>
            <a:r>
              <a:rPr sz="2200" b="0" dirty="0"/>
              <a:t>is created  by </a:t>
            </a:r>
            <a:r>
              <a:rPr sz="2200" b="0" spc="-5" dirty="0"/>
              <a:t>copying </a:t>
            </a:r>
            <a:r>
              <a:rPr sz="2200" b="0" dirty="0"/>
              <a:t>the  existing</a:t>
            </a:r>
            <a:r>
              <a:rPr sz="2200" b="0" spc="-120" dirty="0"/>
              <a:t> </a:t>
            </a:r>
            <a:r>
              <a:rPr sz="2200" b="0" dirty="0"/>
              <a:t>one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042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Define Account Determination</a:t>
            </a:r>
            <a:r>
              <a:rPr sz="3200" spc="-195" dirty="0"/>
              <a:t> </a:t>
            </a:r>
            <a:r>
              <a:rPr sz="3200" dirty="0"/>
              <a:t>Procedure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5572724"/>
            <a:ext cx="8159115" cy="7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</a:t>
            </a:r>
            <a:r>
              <a:rPr sz="1600" b="1" spc="-10" dirty="0">
                <a:latin typeface="Arial"/>
                <a:cs typeface="Arial"/>
              </a:rPr>
              <a:t>Account </a:t>
            </a:r>
            <a:r>
              <a:rPr sz="1600" b="1" spc="-5" dirty="0">
                <a:latin typeface="Arial"/>
                <a:cs typeface="Arial"/>
              </a:rPr>
              <a:t>assignment &gt; Define access sequence and  account determination </a:t>
            </a:r>
            <a:r>
              <a:rPr sz="1600" b="1" spc="-15" dirty="0">
                <a:latin typeface="Arial"/>
                <a:cs typeface="Arial"/>
              </a:rPr>
              <a:t>types </a:t>
            </a:r>
            <a:r>
              <a:rPr sz="1600" b="1" spc="-5" dirty="0">
                <a:latin typeface="Arial"/>
                <a:cs typeface="Arial"/>
              </a:rPr>
              <a:t>&gt; Define and assign account determination</a:t>
            </a:r>
            <a:r>
              <a:rPr sz="1600" b="1" spc="2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procedures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b="1" spc="-5" dirty="0">
                <a:latin typeface="Arial"/>
                <a:cs typeface="Arial"/>
              </a:rPr>
              <a:t>&gt; Define account determination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procedure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905000"/>
            <a:ext cx="5638800" cy="3409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890648"/>
            <a:ext cx="5667375" cy="3438525"/>
          </a:xfrm>
          <a:custGeom>
            <a:avLst/>
            <a:gdLst/>
            <a:ahLst/>
            <a:cxnLst/>
            <a:rect l="l" t="t" r="r" b="b"/>
            <a:pathLst>
              <a:path w="5667375" h="3438525">
                <a:moveTo>
                  <a:pt x="0" y="3438525"/>
                </a:moveTo>
                <a:lnTo>
                  <a:pt x="5667375" y="3438525"/>
                </a:lnTo>
                <a:lnTo>
                  <a:pt x="5667375" y="0"/>
                </a:lnTo>
                <a:lnTo>
                  <a:pt x="0" y="0"/>
                </a:lnTo>
                <a:lnTo>
                  <a:pt x="0" y="34385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905000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8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1905000"/>
            <a:ext cx="0" cy="3429000"/>
          </a:xfrm>
          <a:custGeom>
            <a:avLst/>
            <a:gdLst/>
            <a:ahLst/>
            <a:cxnLst/>
            <a:rect l="l" t="t" r="r" b="b"/>
            <a:pathLst>
              <a:path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334000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8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0" y="1905000"/>
            <a:ext cx="0" cy="3429000"/>
          </a:xfrm>
          <a:custGeom>
            <a:avLst/>
            <a:gdLst/>
            <a:ahLst/>
            <a:cxnLst/>
            <a:rect l="l" t="t" r="r" b="b"/>
            <a:pathLst>
              <a:path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468630" y="1247090"/>
            <a:ext cx="8524240" cy="469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" marR="1379855">
              <a:lnSpc>
                <a:spcPct val="100000"/>
              </a:lnSpc>
            </a:pPr>
            <a:r>
              <a:rPr sz="2200" b="0" spc="-15" dirty="0"/>
              <a:t>Account </a:t>
            </a:r>
            <a:r>
              <a:rPr sz="2200" b="0" spc="-5" dirty="0"/>
              <a:t>Determination Procedure is defined and assigned </a:t>
            </a:r>
            <a:r>
              <a:rPr sz="2200" b="0" spc="5" dirty="0"/>
              <a:t>with </a:t>
            </a:r>
            <a:r>
              <a:rPr sz="2200" b="0" spc="-10" dirty="0"/>
              <a:t>Account  </a:t>
            </a:r>
            <a:r>
              <a:rPr sz="2200" b="0" spc="-5" dirty="0"/>
              <a:t>Determination</a:t>
            </a:r>
            <a:r>
              <a:rPr sz="2200" b="0" spc="-30" dirty="0"/>
              <a:t> </a:t>
            </a:r>
            <a:r>
              <a:rPr sz="2200" b="0" spc="-40" dirty="0"/>
              <a:t>Types</a:t>
            </a:r>
          </a:p>
          <a:p>
            <a:pPr marL="5954395" marR="5080">
              <a:lnSpc>
                <a:spcPct val="100000"/>
              </a:lnSpc>
              <a:spcBef>
                <a:spcPts val="730"/>
              </a:spcBef>
            </a:pPr>
            <a:r>
              <a:rPr sz="2200" b="0" spc="-15" dirty="0"/>
              <a:t>SAP </a:t>
            </a:r>
            <a:r>
              <a:rPr sz="2200" b="0" spc="-5" dirty="0"/>
              <a:t>provides </a:t>
            </a:r>
            <a:r>
              <a:rPr sz="2200" b="0" spc="10" dirty="0"/>
              <a:t>two </a:t>
            </a:r>
            <a:r>
              <a:rPr sz="2200" b="0" spc="-5" dirty="0"/>
              <a:t>standard  cond. </a:t>
            </a:r>
            <a:r>
              <a:rPr sz="2200" b="0" spc="-45" dirty="0"/>
              <a:t>Typs </a:t>
            </a:r>
            <a:r>
              <a:rPr sz="2200" b="0" dirty="0"/>
              <a:t>– </a:t>
            </a:r>
            <a:r>
              <a:rPr sz="2200" b="0" spc="-5" dirty="0"/>
              <a:t>KOFI </a:t>
            </a:r>
            <a:r>
              <a:rPr sz="2200" b="0" dirty="0"/>
              <a:t>&amp; </a:t>
            </a:r>
            <a:r>
              <a:rPr sz="2200" b="0" spc="-5" dirty="0"/>
              <a:t>KOFK for  account determination </a:t>
            </a:r>
            <a:r>
              <a:rPr sz="2200" b="0" dirty="0"/>
              <a:t>in  </a:t>
            </a:r>
            <a:r>
              <a:rPr sz="2200" b="0" spc="-5" dirty="0"/>
              <a:t>standard procedure</a:t>
            </a:r>
            <a:r>
              <a:rPr sz="2200" b="0" spc="-95" dirty="0"/>
              <a:t> </a:t>
            </a:r>
            <a:r>
              <a:rPr sz="2200" b="0" spc="-5" dirty="0"/>
              <a:t>KOFI00</a:t>
            </a:r>
            <a:endParaRPr sz="2200" b="0" dirty="0"/>
          </a:p>
          <a:p>
            <a:pPr marL="5954395" marR="251460">
              <a:lnSpc>
                <a:spcPct val="100000"/>
              </a:lnSpc>
              <a:spcBef>
                <a:spcPts val="840"/>
              </a:spcBef>
            </a:pPr>
            <a:r>
              <a:rPr sz="2200" b="0" spc="-55" dirty="0"/>
              <a:t>To </a:t>
            </a:r>
            <a:r>
              <a:rPr sz="2200" b="0" dirty="0"/>
              <a:t>create </a:t>
            </a:r>
            <a:r>
              <a:rPr sz="2200" b="0" spc="-20" dirty="0"/>
              <a:t>your </a:t>
            </a:r>
            <a:r>
              <a:rPr sz="2200" b="0" dirty="0"/>
              <a:t>own, make</a:t>
            </a:r>
            <a:r>
              <a:rPr sz="2200" b="0" spc="-50" dirty="0"/>
              <a:t> </a:t>
            </a:r>
            <a:r>
              <a:rPr sz="2200" b="0" dirty="0"/>
              <a:t>a  </a:t>
            </a:r>
            <a:r>
              <a:rPr sz="2200" b="0" spc="-5" dirty="0"/>
              <a:t>copy of</a:t>
            </a:r>
            <a:r>
              <a:rPr sz="2200" b="0" spc="-100" dirty="0"/>
              <a:t> </a:t>
            </a:r>
            <a:r>
              <a:rPr sz="2200" b="0" spc="-5" dirty="0" smtClean="0"/>
              <a:t>KOFI00</a:t>
            </a:r>
            <a:endParaRPr lang="en-US" sz="2200" b="0" spc="-5" dirty="0" smtClean="0"/>
          </a:p>
          <a:p>
            <a:pPr marL="5954395" marR="251460">
              <a:lnSpc>
                <a:spcPct val="100000"/>
              </a:lnSpc>
              <a:spcBef>
                <a:spcPts val="840"/>
              </a:spcBef>
            </a:pPr>
            <a:endParaRPr sz="2200" b="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/>
              <a:t>Assign </a:t>
            </a:r>
            <a:r>
              <a:rPr sz="3000" dirty="0"/>
              <a:t>Account </a:t>
            </a:r>
            <a:r>
              <a:rPr sz="3000" spc="-5" dirty="0"/>
              <a:t>Determination </a:t>
            </a:r>
            <a:r>
              <a:rPr sz="3000" dirty="0"/>
              <a:t>Procedure</a:t>
            </a:r>
            <a:r>
              <a:rPr sz="3000" spc="-35" dirty="0"/>
              <a:t> </a:t>
            </a:r>
            <a:r>
              <a:rPr sz="3000" dirty="0"/>
              <a:t>to  </a:t>
            </a:r>
            <a:r>
              <a:rPr sz="3000" spc="-5" dirty="0"/>
              <a:t>Billing</a:t>
            </a:r>
            <a:r>
              <a:rPr sz="3000" spc="-50" dirty="0"/>
              <a:t> </a:t>
            </a:r>
            <a:r>
              <a:rPr sz="3000" spc="-5" dirty="0"/>
              <a:t>Type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5693643"/>
            <a:ext cx="8147684" cy="74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1600" b="1" spc="-5" dirty="0">
                <a:latin typeface="Arial"/>
                <a:cs typeface="Arial"/>
              </a:rPr>
              <a:t>Path : IMG &gt; SD &gt; Basic </a:t>
            </a:r>
            <a:r>
              <a:rPr sz="1600" b="1" spc="-10" dirty="0">
                <a:latin typeface="Arial"/>
                <a:cs typeface="Arial"/>
              </a:rPr>
              <a:t>Functions </a:t>
            </a:r>
            <a:r>
              <a:rPr sz="1600" b="1" spc="-5" dirty="0">
                <a:latin typeface="Arial"/>
                <a:cs typeface="Arial"/>
              </a:rPr>
              <a:t>&gt; </a:t>
            </a:r>
            <a:r>
              <a:rPr sz="1600" b="1" spc="-10" dirty="0">
                <a:latin typeface="Arial"/>
                <a:cs typeface="Arial"/>
              </a:rPr>
              <a:t>Account </a:t>
            </a:r>
            <a:r>
              <a:rPr sz="1600" b="1" spc="-5" dirty="0">
                <a:latin typeface="Arial"/>
                <a:cs typeface="Arial"/>
              </a:rPr>
              <a:t>assignment &gt; Define access sequence  and account determination </a:t>
            </a:r>
            <a:r>
              <a:rPr sz="1600" b="1" spc="-15" dirty="0">
                <a:latin typeface="Arial"/>
                <a:cs typeface="Arial"/>
              </a:rPr>
              <a:t>types </a:t>
            </a:r>
            <a:r>
              <a:rPr sz="1600" b="1" spc="-5" dirty="0">
                <a:latin typeface="Arial"/>
                <a:cs typeface="Arial"/>
              </a:rPr>
              <a:t>&gt; Define and assign account determination  procedures &gt; </a:t>
            </a:r>
            <a:r>
              <a:rPr sz="1600" b="1" spc="-10" dirty="0">
                <a:latin typeface="Arial"/>
                <a:cs typeface="Arial"/>
              </a:rPr>
              <a:t>Assign </a:t>
            </a:r>
            <a:r>
              <a:rPr sz="1600" b="1" spc="-5" dirty="0">
                <a:latin typeface="Arial"/>
                <a:cs typeface="Arial"/>
              </a:rPr>
              <a:t>account determination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procedure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76400"/>
            <a:ext cx="60960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662048"/>
            <a:ext cx="6124575" cy="3686175"/>
          </a:xfrm>
          <a:custGeom>
            <a:avLst/>
            <a:gdLst/>
            <a:ahLst/>
            <a:cxnLst/>
            <a:rect l="l" t="t" r="r" b="b"/>
            <a:pathLst>
              <a:path w="6124575" h="3686175">
                <a:moveTo>
                  <a:pt x="0" y="3686175"/>
                </a:moveTo>
                <a:lnTo>
                  <a:pt x="6124575" y="3686175"/>
                </a:lnTo>
                <a:lnTo>
                  <a:pt x="6124575" y="0"/>
                </a:lnTo>
                <a:lnTo>
                  <a:pt x="0" y="0"/>
                </a:lnTo>
                <a:lnTo>
                  <a:pt x="0" y="36861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676400"/>
            <a:ext cx="6096000" cy="3657600"/>
          </a:xfrm>
          <a:custGeom>
            <a:avLst/>
            <a:gdLst/>
            <a:ahLst/>
            <a:cxnLst/>
            <a:rect l="l" t="t" r="r" b="b"/>
            <a:pathLst>
              <a:path w="6096000" h="3657600">
                <a:moveTo>
                  <a:pt x="0" y="3657600"/>
                </a:moveTo>
                <a:lnTo>
                  <a:pt x="6096000" y="3657600"/>
                </a:lnTo>
                <a:lnTo>
                  <a:pt x="6096000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0050" y="1524000"/>
            <a:ext cx="3587750" cy="2286000"/>
          </a:xfrm>
          <a:custGeom>
            <a:avLst/>
            <a:gdLst/>
            <a:ahLst/>
            <a:cxnLst/>
            <a:rect l="l" t="t" r="r" b="b"/>
            <a:pathLst>
              <a:path w="3587750" h="2286000">
                <a:moveTo>
                  <a:pt x="3587750" y="1905000"/>
                </a:moveTo>
                <a:lnTo>
                  <a:pt x="463550" y="1905000"/>
                </a:lnTo>
                <a:lnTo>
                  <a:pt x="466518" y="1952795"/>
                </a:lnTo>
                <a:lnTo>
                  <a:pt x="475184" y="1998818"/>
                </a:lnTo>
                <a:lnTo>
                  <a:pt x="489193" y="2042711"/>
                </a:lnTo>
                <a:lnTo>
                  <a:pt x="508186" y="2084118"/>
                </a:lnTo>
                <a:lnTo>
                  <a:pt x="531807" y="2122681"/>
                </a:lnTo>
                <a:lnTo>
                  <a:pt x="559699" y="2158044"/>
                </a:lnTo>
                <a:lnTo>
                  <a:pt x="591505" y="2189850"/>
                </a:lnTo>
                <a:lnTo>
                  <a:pt x="626868" y="2217742"/>
                </a:lnTo>
                <a:lnTo>
                  <a:pt x="665431" y="2241363"/>
                </a:lnTo>
                <a:lnTo>
                  <a:pt x="706838" y="2260356"/>
                </a:lnTo>
                <a:lnTo>
                  <a:pt x="750731" y="2274365"/>
                </a:lnTo>
                <a:lnTo>
                  <a:pt x="796754" y="2283031"/>
                </a:lnTo>
                <a:lnTo>
                  <a:pt x="844550" y="2286000"/>
                </a:lnTo>
                <a:lnTo>
                  <a:pt x="3206750" y="2286000"/>
                </a:lnTo>
                <a:lnTo>
                  <a:pt x="3254545" y="2283031"/>
                </a:lnTo>
                <a:lnTo>
                  <a:pt x="3300568" y="2274365"/>
                </a:lnTo>
                <a:lnTo>
                  <a:pt x="3344461" y="2260356"/>
                </a:lnTo>
                <a:lnTo>
                  <a:pt x="3385868" y="2241363"/>
                </a:lnTo>
                <a:lnTo>
                  <a:pt x="3424431" y="2217742"/>
                </a:lnTo>
                <a:lnTo>
                  <a:pt x="3459794" y="2189850"/>
                </a:lnTo>
                <a:lnTo>
                  <a:pt x="3491600" y="2158044"/>
                </a:lnTo>
                <a:lnTo>
                  <a:pt x="3519492" y="2122681"/>
                </a:lnTo>
                <a:lnTo>
                  <a:pt x="3543113" y="2084118"/>
                </a:lnTo>
                <a:lnTo>
                  <a:pt x="3562106" y="2042711"/>
                </a:lnTo>
                <a:lnTo>
                  <a:pt x="3576115" y="1998818"/>
                </a:lnTo>
                <a:lnTo>
                  <a:pt x="3584781" y="1952795"/>
                </a:lnTo>
                <a:lnTo>
                  <a:pt x="3587750" y="1905000"/>
                </a:lnTo>
                <a:close/>
              </a:path>
              <a:path w="3587750" h="2286000">
                <a:moveTo>
                  <a:pt x="3206750" y="0"/>
                </a:moveTo>
                <a:lnTo>
                  <a:pt x="844550" y="0"/>
                </a:lnTo>
                <a:lnTo>
                  <a:pt x="796754" y="2968"/>
                </a:lnTo>
                <a:lnTo>
                  <a:pt x="750731" y="11634"/>
                </a:lnTo>
                <a:lnTo>
                  <a:pt x="706838" y="25643"/>
                </a:lnTo>
                <a:lnTo>
                  <a:pt x="665431" y="44636"/>
                </a:lnTo>
                <a:lnTo>
                  <a:pt x="626868" y="68257"/>
                </a:lnTo>
                <a:lnTo>
                  <a:pt x="591505" y="96149"/>
                </a:lnTo>
                <a:lnTo>
                  <a:pt x="559699" y="127955"/>
                </a:lnTo>
                <a:lnTo>
                  <a:pt x="531807" y="163318"/>
                </a:lnTo>
                <a:lnTo>
                  <a:pt x="508186" y="201881"/>
                </a:lnTo>
                <a:lnTo>
                  <a:pt x="489193" y="243288"/>
                </a:lnTo>
                <a:lnTo>
                  <a:pt x="475184" y="287181"/>
                </a:lnTo>
                <a:lnTo>
                  <a:pt x="466518" y="333204"/>
                </a:lnTo>
                <a:lnTo>
                  <a:pt x="463550" y="381000"/>
                </a:lnTo>
                <a:lnTo>
                  <a:pt x="463550" y="1333500"/>
                </a:lnTo>
                <a:lnTo>
                  <a:pt x="0" y="2085975"/>
                </a:lnTo>
                <a:lnTo>
                  <a:pt x="463550" y="1905000"/>
                </a:lnTo>
                <a:lnTo>
                  <a:pt x="3587750" y="1905000"/>
                </a:lnTo>
                <a:lnTo>
                  <a:pt x="3587750" y="381000"/>
                </a:lnTo>
                <a:lnTo>
                  <a:pt x="3584781" y="333204"/>
                </a:lnTo>
                <a:lnTo>
                  <a:pt x="3576115" y="287181"/>
                </a:lnTo>
                <a:lnTo>
                  <a:pt x="3562106" y="243288"/>
                </a:lnTo>
                <a:lnTo>
                  <a:pt x="3543113" y="201881"/>
                </a:lnTo>
                <a:lnTo>
                  <a:pt x="3519492" y="163318"/>
                </a:lnTo>
                <a:lnTo>
                  <a:pt x="3491600" y="127955"/>
                </a:lnTo>
                <a:lnTo>
                  <a:pt x="3459794" y="96149"/>
                </a:lnTo>
                <a:lnTo>
                  <a:pt x="3424431" y="68257"/>
                </a:lnTo>
                <a:lnTo>
                  <a:pt x="3385868" y="44636"/>
                </a:lnTo>
                <a:lnTo>
                  <a:pt x="3344461" y="25643"/>
                </a:lnTo>
                <a:lnTo>
                  <a:pt x="3300568" y="11634"/>
                </a:lnTo>
                <a:lnTo>
                  <a:pt x="3254545" y="2968"/>
                </a:lnTo>
                <a:lnTo>
                  <a:pt x="3206750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42735" y="1676527"/>
            <a:ext cx="2724150" cy="220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The column described as  CaAc represents the cash  allocation </a:t>
            </a:r>
            <a:r>
              <a:rPr sz="1600" spc="-40" dirty="0">
                <a:latin typeface="Arial"/>
                <a:cs typeface="Arial"/>
              </a:rPr>
              <a:t>key, </a:t>
            </a:r>
            <a:r>
              <a:rPr sz="1600" spc="-10" dirty="0">
                <a:latin typeface="Arial"/>
                <a:cs typeface="Arial"/>
              </a:rPr>
              <a:t>which </a:t>
            </a:r>
            <a:r>
              <a:rPr sz="1600" spc="-5" dirty="0">
                <a:latin typeface="Arial"/>
                <a:cs typeface="Arial"/>
              </a:rPr>
              <a:t>causes  the system to post directly to  a </a:t>
            </a:r>
            <a:r>
              <a:rPr sz="1600" spc="-10" dirty="0">
                <a:latin typeface="Arial"/>
                <a:cs typeface="Arial"/>
              </a:rPr>
              <a:t>GL </a:t>
            </a:r>
            <a:r>
              <a:rPr sz="1600" spc="-5" dirty="0">
                <a:latin typeface="Arial"/>
                <a:cs typeface="Arial"/>
              </a:rPr>
              <a:t>account for cash entry  rather than into receivable  account. The </a:t>
            </a:r>
            <a:r>
              <a:rPr sz="1600" spc="-10" dirty="0">
                <a:latin typeface="Arial"/>
                <a:cs typeface="Arial"/>
              </a:rPr>
              <a:t>system will </a:t>
            </a:r>
            <a:r>
              <a:rPr sz="1600" spc="-5" dirty="0">
                <a:latin typeface="Arial"/>
                <a:cs typeface="Arial"/>
              </a:rPr>
              <a:t>use  EVV account key post to cash  sale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055" y="217999"/>
            <a:ext cx="6718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Define </a:t>
            </a:r>
            <a:r>
              <a:rPr sz="3200" dirty="0"/>
              <a:t>and </a:t>
            </a:r>
            <a:r>
              <a:rPr sz="3200" spc="-5" dirty="0"/>
              <a:t>assign </a:t>
            </a:r>
            <a:r>
              <a:rPr sz="3200" dirty="0"/>
              <a:t>Account</a:t>
            </a:r>
            <a:r>
              <a:rPr sz="3200" spc="-35" dirty="0"/>
              <a:t> </a:t>
            </a:r>
            <a:r>
              <a:rPr sz="3200" spc="-5" dirty="0"/>
              <a:t>Keys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5410200" y="914400"/>
            <a:ext cx="32766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95848" y="900049"/>
            <a:ext cx="3305175" cy="2238375"/>
          </a:xfrm>
          <a:custGeom>
            <a:avLst/>
            <a:gdLst/>
            <a:ahLst/>
            <a:cxnLst/>
            <a:rect l="l" t="t" r="r" b="b"/>
            <a:pathLst>
              <a:path w="3305175" h="2238375">
                <a:moveTo>
                  <a:pt x="0" y="2238375"/>
                </a:moveTo>
                <a:lnTo>
                  <a:pt x="3305175" y="2238375"/>
                </a:lnTo>
                <a:lnTo>
                  <a:pt x="3305175" y="0"/>
                </a:lnTo>
                <a:lnTo>
                  <a:pt x="0" y="0"/>
                </a:lnTo>
                <a:lnTo>
                  <a:pt x="0" y="22383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200" y="914400"/>
            <a:ext cx="3261360" cy="2189480"/>
          </a:xfrm>
          <a:custGeom>
            <a:avLst/>
            <a:gdLst/>
            <a:ahLst/>
            <a:cxnLst/>
            <a:rect l="l" t="t" r="r" b="b"/>
            <a:pathLst>
              <a:path w="3261359" h="2189480">
                <a:moveTo>
                  <a:pt x="0" y="2189479"/>
                </a:moveTo>
                <a:lnTo>
                  <a:pt x="3260979" y="2189479"/>
                </a:lnTo>
                <a:lnTo>
                  <a:pt x="3260979" y="0"/>
                </a:lnTo>
                <a:lnTo>
                  <a:pt x="0" y="0"/>
                </a:lnTo>
                <a:lnTo>
                  <a:pt x="0" y="218947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0931" y="1197202"/>
            <a:ext cx="4584065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account key is a 3 character alpha</a:t>
            </a:r>
            <a:r>
              <a:rPr sz="1600" b="1" spc="80" dirty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numeric</a:t>
            </a:r>
            <a:r>
              <a:rPr lang="en-US" sz="1600" b="1" spc="-5" dirty="0" smtClean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key </a:t>
            </a:r>
            <a:r>
              <a:rPr sz="1600" b="1" spc="5" dirty="0">
                <a:latin typeface="Arial"/>
                <a:cs typeface="Arial"/>
              </a:rPr>
              <a:t>with </a:t>
            </a:r>
            <a:r>
              <a:rPr sz="1600" b="1" spc="-5" dirty="0">
                <a:latin typeface="Arial"/>
                <a:cs typeface="Arial"/>
              </a:rPr>
              <a:t>a short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description</a:t>
            </a:r>
            <a:endParaRPr sz="1600" dirty="0">
              <a:latin typeface="Arial"/>
              <a:cs typeface="Arial"/>
            </a:endParaRPr>
          </a:p>
          <a:p>
            <a:pPr marL="298450" marR="422275" indent="-285750">
              <a:lnSpc>
                <a:spcPct val="100000"/>
              </a:lnSpc>
              <a:spcBef>
                <a:spcPts val="96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account </a:t>
            </a:r>
            <a:r>
              <a:rPr sz="1600" b="1" spc="-15" dirty="0">
                <a:latin typeface="Arial"/>
                <a:cs typeface="Arial"/>
              </a:rPr>
              <a:t>keys </a:t>
            </a:r>
            <a:r>
              <a:rPr sz="1600" b="1" spc="-5" dirty="0">
                <a:latin typeface="Arial"/>
                <a:cs typeface="Arial"/>
              </a:rPr>
              <a:t>specify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nature of </a:t>
            </a:r>
            <a:r>
              <a:rPr sz="1600" b="1" spc="-10" dirty="0">
                <a:latin typeface="Arial"/>
                <a:cs typeface="Arial"/>
              </a:rPr>
              <a:t>G/L  </a:t>
            </a:r>
            <a:r>
              <a:rPr sz="1600" b="1" spc="-5" dirty="0">
                <a:latin typeface="Arial"/>
                <a:cs typeface="Arial"/>
              </a:rPr>
              <a:t>accounts </a:t>
            </a:r>
            <a:r>
              <a:rPr sz="1600" b="1" dirty="0">
                <a:latin typeface="Arial"/>
                <a:cs typeface="Arial"/>
              </a:rPr>
              <a:t>whether </a:t>
            </a:r>
            <a:r>
              <a:rPr sz="1600" b="1" spc="-5" dirty="0">
                <a:latin typeface="Arial"/>
                <a:cs typeface="Arial"/>
              </a:rPr>
              <a:t>it is sales </a:t>
            </a:r>
            <a:r>
              <a:rPr sz="1600" b="1" spc="-10" dirty="0">
                <a:latin typeface="Arial"/>
                <a:cs typeface="Arial"/>
              </a:rPr>
              <a:t>revenue </a:t>
            </a:r>
            <a:r>
              <a:rPr sz="1600" b="1" spc="-5" dirty="0">
                <a:latin typeface="Arial"/>
                <a:cs typeface="Arial"/>
              </a:rPr>
              <a:t>or  discount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400" y="2743200"/>
            <a:ext cx="4267200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9112" y="2728848"/>
            <a:ext cx="4295775" cy="2771775"/>
          </a:xfrm>
          <a:custGeom>
            <a:avLst/>
            <a:gdLst/>
            <a:ahLst/>
            <a:cxnLst/>
            <a:rect l="l" t="t" r="r" b="b"/>
            <a:pathLst>
              <a:path w="4295775" h="2771775">
                <a:moveTo>
                  <a:pt x="0" y="2771775"/>
                </a:moveTo>
                <a:lnTo>
                  <a:pt x="4295775" y="2771775"/>
                </a:lnTo>
                <a:lnTo>
                  <a:pt x="4295775" y="0"/>
                </a:lnTo>
                <a:lnTo>
                  <a:pt x="0" y="0"/>
                </a:lnTo>
                <a:lnTo>
                  <a:pt x="0" y="27717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400" y="2743200"/>
            <a:ext cx="4267200" cy="2743200"/>
          </a:xfrm>
          <a:custGeom>
            <a:avLst/>
            <a:gdLst/>
            <a:ahLst/>
            <a:cxnLst/>
            <a:rect l="l" t="t" r="r" b="b"/>
            <a:pathLst>
              <a:path w="4267200" h="2743200">
                <a:moveTo>
                  <a:pt x="0" y="2743200"/>
                </a:moveTo>
                <a:lnTo>
                  <a:pt x="4267200" y="2743200"/>
                </a:lnTo>
                <a:lnTo>
                  <a:pt x="42672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53000" y="3743375"/>
            <a:ext cx="3997960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assignment of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account key is </a:t>
            </a:r>
            <a:r>
              <a:rPr sz="1600" b="1" spc="-10" dirty="0">
                <a:latin typeface="Arial"/>
                <a:cs typeface="Arial"/>
              </a:rPr>
              <a:t>the  </a:t>
            </a:r>
            <a:r>
              <a:rPr sz="1600" b="1" spc="-5" dirty="0">
                <a:latin typeface="Arial"/>
                <a:cs typeface="Arial"/>
              </a:rPr>
              <a:t>process of assigning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account key to 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condition </a:t>
            </a:r>
            <a:r>
              <a:rPr sz="1600" b="1" spc="-15" dirty="0">
                <a:latin typeface="Arial"/>
                <a:cs typeface="Arial"/>
              </a:rPr>
              <a:t>type </a:t>
            </a:r>
            <a:r>
              <a:rPr sz="1600" b="1" spc="-5" dirty="0">
                <a:latin typeface="Arial"/>
                <a:cs typeface="Arial"/>
              </a:rPr>
              <a:t>as done in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pricing  procedure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maintenance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5604459"/>
            <a:ext cx="752602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</a:t>
            </a:r>
            <a:r>
              <a:rPr sz="1600" b="1" spc="-10" dirty="0">
                <a:latin typeface="Arial"/>
                <a:cs typeface="Arial"/>
              </a:rPr>
              <a:t>Account </a:t>
            </a:r>
            <a:r>
              <a:rPr sz="1600" b="1" spc="-5" dirty="0">
                <a:latin typeface="Arial"/>
                <a:cs typeface="Arial"/>
              </a:rPr>
              <a:t>assignment &gt; Define access sequence  and account determination </a:t>
            </a:r>
            <a:r>
              <a:rPr sz="1600" b="1" spc="-15" dirty="0">
                <a:latin typeface="Arial"/>
                <a:cs typeface="Arial"/>
              </a:rPr>
              <a:t>types </a:t>
            </a:r>
            <a:r>
              <a:rPr sz="1600" b="1" spc="-5" dirty="0">
                <a:latin typeface="Arial"/>
                <a:cs typeface="Arial"/>
              </a:rPr>
              <a:t>&gt; Define and assign account determination  procedures &gt; Define and assign account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keys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29175" y="4070404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95250" y="0"/>
                </a:moveTo>
                <a:lnTo>
                  <a:pt x="0" y="76200"/>
                </a:lnTo>
                <a:lnTo>
                  <a:pt x="95250" y="152400"/>
                </a:lnTo>
                <a:lnTo>
                  <a:pt x="95250" y="114300"/>
                </a:lnTo>
                <a:lnTo>
                  <a:pt x="381000" y="114300"/>
                </a:lnTo>
                <a:lnTo>
                  <a:pt x="381000" y="38100"/>
                </a:lnTo>
                <a:lnTo>
                  <a:pt x="95250" y="38100"/>
                </a:lnTo>
                <a:lnTo>
                  <a:pt x="95250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0600" y="1524000"/>
            <a:ext cx="381000" cy="1524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285750" y="0"/>
                </a:moveTo>
                <a:lnTo>
                  <a:pt x="28575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285750" y="114300"/>
                </a:lnTo>
                <a:lnTo>
                  <a:pt x="285750" y="152400"/>
                </a:lnTo>
                <a:lnTo>
                  <a:pt x="381000" y="76200"/>
                </a:lnTo>
                <a:lnTo>
                  <a:pt x="285750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555151"/>
          </a:xfrm>
          <a:prstGeom prst="rect">
            <a:avLst/>
          </a:prstGeom>
        </p:spPr>
        <p:txBody>
          <a:bodyPr vert="horz" wrap="square" lIns="0" tIns="62102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spc="-5" dirty="0"/>
              <a:t>Assign G/L</a:t>
            </a:r>
            <a:r>
              <a:rPr sz="3200" spc="-75" dirty="0"/>
              <a:t> </a:t>
            </a:r>
            <a:r>
              <a:rPr sz="3200" spc="-5" dirty="0"/>
              <a:t>accounts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5833059"/>
            <a:ext cx="8335009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</a:t>
            </a:r>
            <a:r>
              <a:rPr sz="1600" b="1" spc="-10" dirty="0">
                <a:latin typeface="Arial"/>
                <a:cs typeface="Arial"/>
              </a:rPr>
              <a:t>Account </a:t>
            </a:r>
            <a:r>
              <a:rPr sz="1600" b="1" spc="-5" dirty="0">
                <a:latin typeface="Arial"/>
                <a:cs typeface="Arial"/>
              </a:rPr>
              <a:t>assignment &gt; Define access sequence and  account determination </a:t>
            </a:r>
            <a:r>
              <a:rPr sz="1600" b="1" spc="-15" dirty="0">
                <a:latin typeface="Arial"/>
                <a:cs typeface="Arial"/>
              </a:rPr>
              <a:t>types </a:t>
            </a:r>
            <a:r>
              <a:rPr sz="1600" b="1" spc="-5" dirty="0">
                <a:latin typeface="Arial"/>
                <a:cs typeface="Arial"/>
              </a:rPr>
              <a:t>&gt; Define and assign account determination procedures &gt;  </a:t>
            </a:r>
            <a:r>
              <a:rPr sz="1600" b="1" spc="-15" dirty="0">
                <a:latin typeface="Arial"/>
                <a:cs typeface="Arial"/>
              </a:rPr>
              <a:t>Assign </a:t>
            </a:r>
            <a:r>
              <a:rPr sz="1600" b="1" spc="-10" dirty="0">
                <a:latin typeface="Arial"/>
                <a:cs typeface="Arial"/>
              </a:rPr>
              <a:t>GL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account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066800"/>
            <a:ext cx="32766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712" y="1052449"/>
            <a:ext cx="3305175" cy="1552575"/>
          </a:xfrm>
          <a:custGeom>
            <a:avLst/>
            <a:gdLst/>
            <a:ahLst/>
            <a:cxnLst/>
            <a:rect l="l" t="t" r="r" b="b"/>
            <a:pathLst>
              <a:path w="3305175" h="1552575">
                <a:moveTo>
                  <a:pt x="0" y="1552575"/>
                </a:moveTo>
                <a:lnTo>
                  <a:pt x="3305175" y="1552575"/>
                </a:lnTo>
                <a:lnTo>
                  <a:pt x="3305175" y="0"/>
                </a:lnTo>
                <a:lnTo>
                  <a:pt x="0" y="0"/>
                </a:lnTo>
                <a:lnTo>
                  <a:pt x="0" y="15525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1066800"/>
            <a:ext cx="3276600" cy="1524000"/>
          </a:xfrm>
          <a:custGeom>
            <a:avLst/>
            <a:gdLst/>
            <a:ahLst/>
            <a:cxnLst/>
            <a:rect l="l" t="t" r="r" b="b"/>
            <a:pathLst>
              <a:path w="3276600" h="1524000">
                <a:moveTo>
                  <a:pt x="0" y="1524000"/>
                </a:moveTo>
                <a:lnTo>
                  <a:pt x="3276600" y="1524000"/>
                </a:lnTo>
                <a:lnTo>
                  <a:pt x="32766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2743200"/>
            <a:ext cx="44196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6712" y="2728912"/>
            <a:ext cx="4448175" cy="2924175"/>
          </a:xfrm>
          <a:custGeom>
            <a:avLst/>
            <a:gdLst/>
            <a:ahLst/>
            <a:cxnLst/>
            <a:rect l="l" t="t" r="r" b="b"/>
            <a:pathLst>
              <a:path w="4448175" h="2924175">
                <a:moveTo>
                  <a:pt x="0" y="2924175"/>
                </a:moveTo>
                <a:lnTo>
                  <a:pt x="4448175" y="2924175"/>
                </a:lnTo>
                <a:lnTo>
                  <a:pt x="4448175" y="0"/>
                </a:lnTo>
                <a:lnTo>
                  <a:pt x="0" y="0"/>
                </a:lnTo>
                <a:lnTo>
                  <a:pt x="0" y="29241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" y="2743200"/>
            <a:ext cx="4419600" cy="2895600"/>
          </a:xfrm>
          <a:custGeom>
            <a:avLst/>
            <a:gdLst/>
            <a:ahLst/>
            <a:cxnLst/>
            <a:rect l="l" t="t" r="r" b="b"/>
            <a:pathLst>
              <a:path w="4419600" h="2895600">
                <a:moveTo>
                  <a:pt x="0" y="2895600"/>
                </a:moveTo>
                <a:lnTo>
                  <a:pt x="4419600" y="2895600"/>
                </a:lnTo>
                <a:lnTo>
                  <a:pt x="4419600" y="0"/>
                </a:lnTo>
                <a:lnTo>
                  <a:pt x="0" y="0"/>
                </a:lnTo>
                <a:lnTo>
                  <a:pt x="0" y="2895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9375" y="1412494"/>
            <a:ext cx="452628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Here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assignment of </a:t>
            </a:r>
            <a:r>
              <a:rPr sz="2200" spc="-10" dirty="0">
                <a:latin typeface="Arial"/>
                <a:cs typeface="Arial"/>
              </a:rPr>
              <a:t>the GL </a:t>
            </a:r>
            <a:r>
              <a:rPr sz="2200" spc="-5" dirty="0">
                <a:latin typeface="Arial"/>
                <a:cs typeface="Arial"/>
              </a:rPr>
              <a:t>accounts to </a:t>
            </a:r>
            <a:r>
              <a:rPr sz="2200" spc="-10" dirty="0">
                <a:latin typeface="Arial"/>
                <a:cs typeface="Arial"/>
              </a:rPr>
              <a:t>the  </a:t>
            </a:r>
            <a:r>
              <a:rPr sz="2200" spc="-5" dirty="0">
                <a:latin typeface="Arial"/>
                <a:cs typeface="Arial"/>
              </a:rPr>
              <a:t>condition tables as specified in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access  sequence are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done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6175" y="3174872"/>
            <a:ext cx="3904615" cy="2616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Standard G/L account is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determined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based 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:</a:t>
            </a:r>
            <a:endParaRPr lang="en-US" sz="2200" spc="-5" dirty="0" smtClean="0">
              <a:latin typeface="Arial"/>
              <a:cs typeface="Arial"/>
            </a:endParaRPr>
          </a:p>
          <a:p>
            <a:pPr marL="812800" lvl="1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 smtClean="0">
                <a:latin typeface="Arial"/>
                <a:cs typeface="Arial"/>
              </a:rPr>
              <a:t>Condition Type</a:t>
            </a:r>
          </a:p>
          <a:p>
            <a:pPr marL="812800" lvl="1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 smtClean="0">
                <a:latin typeface="Arial"/>
                <a:cs typeface="Arial"/>
              </a:rPr>
              <a:t>Chart of Accounts</a:t>
            </a:r>
          </a:p>
          <a:p>
            <a:pPr marL="812800" lvl="1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 smtClean="0">
                <a:latin typeface="Arial"/>
                <a:cs typeface="Arial"/>
              </a:rPr>
              <a:t>Sales Organization</a:t>
            </a:r>
          </a:p>
          <a:p>
            <a:pPr marL="812800" lvl="1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 smtClean="0">
                <a:latin typeface="Arial"/>
                <a:cs typeface="Arial"/>
              </a:rPr>
              <a:t>Account assignment group of material</a:t>
            </a:r>
          </a:p>
          <a:p>
            <a:pPr marL="812800" lvl="1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 smtClean="0">
                <a:latin typeface="Arial"/>
                <a:cs typeface="Arial"/>
              </a:rPr>
              <a:t>Account assignment group of customer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93" y="89538"/>
            <a:ext cx="800671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/>
              <a:t>Master </a:t>
            </a:r>
            <a:r>
              <a:rPr sz="3000" dirty="0"/>
              <a:t>data to be </a:t>
            </a:r>
            <a:r>
              <a:rPr sz="3000" spc="-5" dirty="0"/>
              <a:t>maintained </a:t>
            </a:r>
            <a:r>
              <a:rPr sz="3000" dirty="0"/>
              <a:t>for</a:t>
            </a:r>
            <a:r>
              <a:rPr sz="3000" spc="-130" dirty="0"/>
              <a:t> </a:t>
            </a:r>
            <a:r>
              <a:rPr sz="3000" dirty="0"/>
              <a:t>Account</a:t>
            </a:r>
          </a:p>
          <a:p>
            <a:pPr marL="12700">
              <a:lnSpc>
                <a:spcPct val="100000"/>
              </a:lnSpc>
            </a:pPr>
            <a:r>
              <a:rPr sz="3000" dirty="0"/>
              <a:t>Determination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2133536"/>
            <a:ext cx="3811651" cy="381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5800" y="2135251"/>
            <a:ext cx="0" cy="3810000"/>
          </a:xfrm>
          <a:custGeom>
            <a:avLst/>
            <a:gdLst/>
            <a:ahLst/>
            <a:cxnLst/>
            <a:rect l="l" t="t" r="r" b="b"/>
            <a:pathLst>
              <a:path h="3810000">
                <a:moveTo>
                  <a:pt x="0" y="0"/>
                </a:moveTo>
                <a:lnTo>
                  <a:pt x="0" y="38099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1476" y="2133663"/>
            <a:ext cx="3811524" cy="381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844" y="1716278"/>
            <a:ext cx="18903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DA0096"/>
                </a:solidFill>
                <a:latin typeface="Arial"/>
                <a:cs typeface="Arial"/>
              </a:rPr>
              <a:t>Customer</a:t>
            </a:r>
            <a:r>
              <a:rPr sz="1800" b="1" spc="-55" dirty="0">
                <a:solidFill>
                  <a:srgbClr val="DA009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DA0096"/>
                </a:solidFill>
                <a:latin typeface="Arial"/>
                <a:cs typeface="Arial"/>
              </a:rPr>
              <a:t>Master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9428" y="1654428"/>
            <a:ext cx="168592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DA0096"/>
                </a:solidFill>
                <a:latin typeface="Arial"/>
                <a:cs typeface="Arial"/>
              </a:rPr>
              <a:t>Material</a:t>
            </a:r>
            <a:r>
              <a:rPr sz="1800" b="1" spc="-70" dirty="0">
                <a:solidFill>
                  <a:srgbClr val="DA009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DA0096"/>
                </a:solidFill>
                <a:latin typeface="Arial"/>
                <a:cs typeface="Arial"/>
              </a:rPr>
              <a:t>Master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5826" y="4876800"/>
            <a:ext cx="2383155" cy="1066800"/>
          </a:xfrm>
          <a:custGeom>
            <a:avLst/>
            <a:gdLst/>
            <a:ahLst/>
            <a:cxnLst/>
            <a:rect l="l" t="t" r="r" b="b"/>
            <a:pathLst>
              <a:path w="2383154" h="1066800">
                <a:moveTo>
                  <a:pt x="2382774" y="889000"/>
                </a:moveTo>
                <a:lnTo>
                  <a:pt x="782574" y="889000"/>
                </a:lnTo>
                <a:lnTo>
                  <a:pt x="788926" y="936266"/>
                </a:lnTo>
                <a:lnTo>
                  <a:pt x="806854" y="978739"/>
                </a:lnTo>
                <a:lnTo>
                  <a:pt x="834659" y="1014723"/>
                </a:lnTo>
                <a:lnTo>
                  <a:pt x="870646" y="1042525"/>
                </a:lnTo>
                <a:lnTo>
                  <a:pt x="913116" y="1060448"/>
                </a:lnTo>
                <a:lnTo>
                  <a:pt x="960374" y="1066800"/>
                </a:lnTo>
                <a:lnTo>
                  <a:pt x="2204974" y="1066800"/>
                </a:lnTo>
                <a:lnTo>
                  <a:pt x="2252231" y="1060448"/>
                </a:lnTo>
                <a:lnTo>
                  <a:pt x="2294701" y="1042525"/>
                </a:lnTo>
                <a:lnTo>
                  <a:pt x="2330688" y="1014723"/>
                </a:lnTo>
                <a:lnTo>
                  <a:pt x="2358493" y="978739"/>
                </a:lnTo>
                <a:lnTo>
                  <a:pt x="2376421" y="936266"/>
                </a:lnTo>
                <a:lnTo>
                  <a:pt x="2382774" y="889000"/>
                </a:lnTo>
                <a:close/>
              </a:path>
              <a:path w="2383154" h="1066800">
                <a:moveTo>
                  <a:pt x="2204974" y="0"/>
                </a:moveTo>
                <a:lnTo>
                  <a:pt x="960374" y="0"/>
                </a:lnTo>
                <a:lnTo>
                  <a:pt x="913116" y="6352"/>
                </a:lnTo>
                <a:lnTo>
                  <a:pt x="870646" y="24280"/>
                </a:lnTo>
                <a:lnTo>
                  <a:pt x="834659" y="52085"/>
                </a:lnTo>
                <a:lnTo>
                  <a:pt x="806854" y="88072"/>
                </a:lnTo>
                <a:lnTo>
                  <a:pt x="788926" y="130542"/>
                </a:lnTo>
                <a:lnTo>
                  <a:pt x="782574" y="177800"/>
                </a:lnTo>
                <a:lnTo>
                  <a:pt x="782574" y="622300"/>
                </a:lnTo>
                <a:lnTo>
                  <a:pt x="0" y="935024"/>
                </a:lnTo>
                <a:lnTo>
                  <a:pt x="782574" y="889000"/>
                </a:lnTo>
                <a:lnTo>
                  <a:pt x="2382774" y="889000"/>
                </a:lnTo>
                <a:lnTo>
                  <a:pt x="2382774" y="177800"/>
                </a:lnTo>
                <a:lnTo>
                  <a:pt x="2376421" y="130542"/>
                </a:lnTo>
                <a:lnTo>
                  <a:pt x="2358493" y="88072"/>
                </a:lnTo>
                <a:lnTo>
                  <a:pt x="2330688" y="52085"/>
                </a:lnTo>
                <a:lnTo>
                  <a:pt x="2294701" y="24280"/>
                </a:lnTo>
                <a:lnTo>
                  <a:pt x="2252231" y="6352"/>
                </a:lnTo>
                <a:lnTo>
                  <a:pt x="2204974" y="0"/>
                </a:lnTo>
                <a:close/>
              </a:path>
            </a:pathLst>
          </a:custGeom>
          <a:solidFill>
            <a:srgbClr val="FFFF70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7656" y="2126392"/>
            <a:ext cx="3825240" cy="382651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2270125" marR="291465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Acct </a:t>
            </a:r>
            <a:r>
              <a:rPr sz="1600" b="1" spc="-10" dirty="0">
                <a:latin typeface="Arial"/>
                <a:cs typeface="Arial"/>
              </a:rPr>
              <a:t>Assgmt  </a:t>
            </a:r>
            <a:r>
              <a:rPr sz="1600" b="1" spc="-5" dirty="0">
                <a:latin typeface="Arial"/>
                <a:cs typeface="Arial"/>
              </a:rPr>
              <a:t>group</a:t>
            </a:r>
            <a:endParaRPr sz="1600">
              <a:latin typeface="Arial"/>
              <a:cs typeface="Arial"/>
            </a:endParaRPr>
          </a:p>
          <a:p>
            <a:pPr marL="227012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customer</a:t>
            </a:r>
            <a:endParaRPr sz="1600">
              <a:latin typeface="Arial"/>
              <a:cs typeface="Arial"/>
            </a:endParaRPr>
          </a:p>
          <a:p>
            <a:pPr marL="2270125">
              <a:lnSpc>
                <a:spcPts val="1855"/>
              </a:lnSpc>
            </a:pPr>
            <a:r>
              <a:rPr sz="1600" b="1" spc="-5" dirty="0">
                <a:latin typeface="Arial"/>
                <a:cs typeface="Arial"/>
              </a:rPr>
              <a:t>master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3000" y="4391025"/>
            <a:ext cx="2936875" cy="1552575"/>
          </a:xfrm>
          <a:custGeom>
            <a:avLst/>
            <a:gdLst/>
            <a:ahLst/>
            <a:cxnLst/>
            <a:rect l="l" t="t" r="r" b="b"/>
            <a:pathLst>
              <a:path w="2936875" h="1552575">
                <a:moveTo>
                  <a:pt x="1803653" y="487299"/>
                </a:moveTo>
                <a:lnTo>
                  <a:pt x="177546" y="487299"/>
                </a:lnTo>
                <a:lnTo>
                  <a:pt x="130351" y="493641"/>
                </a:lnTo>
                <a:lnTo>
                  <a:pt x="87940" y="511541"/>
                </a:lnTo>
                <a:lnTo>
                  <a:pt x="52006" y="539305"/>
                </a:lnTo>
                <a:lnTo>
                  <a:pt x="24242" y="575239"/>
                </a:lnTo>
                <a:lnTo>
                  <a:pt x="6342" y="617650"/>
                </a:lnTo>
                <a:lnTo>
                  <a:pt x="0" y="664844"/>
                </a:lnTo>
                <a:lnTo>
                  <a:pt x="0" y="1375041"/>
                </a:lnTo>
                <a:lnTo>
                  <a:pt x="6342" y="1422235"/>
                </a:lnTo>
                <a:lnTo>
                  <a:pt x="24242" y="1464643"/>
                </a:lnTo>
                <a:lnTo>
                  <a:pt x="52006" y="1500574"/>
                </a:lnTo>
                <a:lnTo>
                  <a:pt x="87940" y="1528335"/>
                </a:lnTo>
                <a:lnTo>
                  <a:pt x="130351" y="1546232"/>
                </a:lnTo>
                <a:lnTo>
                  <a:pt x="177546" y="1552575"/>
                </a:lnTo>
                <a:lnTo>
                  <a:pt x="1803653" y="1552575"/>
                </a:lnTo>
                <a:lnTo>
                  <a:pt x="1850848" y="1546232"/>
                </a:lnTo>
                <a:lnTo>
                  <a:pt x="1893259" y="1528335"/>
                </a:lnTo>
                <a:lnTo>
                  <a:pt x="1929193" y="1500574"/>
                </a:lnTo>
                <a:lnTo>
                  <a:pt x="1956957" y="1464643"/>
                </a:lnTo>
                <a:lnTo>
                  <a:pt x="1974857" y="1422235"/>
                </a:lnTo>
                <a:lnTo>
                  <a:pt x="1981200" y="1375041"/>
                </a:lnTo>
                <a:lnTo>
                  <a:pt x="1981200" y="931163"/>
                </a:lnTo>
                <a:lnTo>
                  <a:pt x="2254529" y="664844"/>
                </a:lnTo>
                <a:lnTo>
                  <a:pt x="1981200" y="664844"/>
                </a:lnTo>
                <a:lnTo>
                  <a:pt x="1974857" y="617650"/>
                </a:lnTo>
                <a:lnTo>
                  <a:pt x="1956957" y="575239"/>
                </a:lnTo>
                <a:lnTo>
                  <a:pt x="1929193" y="539305"/>
                </a:lnTo>
                <a:lnTo>
                  <a:pt x="1893259" y="511541"/>
                </a:lnTo>
                <a:lnTo>
                  <a:pt x="1850848" y="493641"/>
                </a:lnTo>
                <a:lnTo>
                  <a:pt x="1803653" y="487299"/>
                </a:lnTo>
                <a:close/>
              </a:path>
              <a:path w="2936875" h="1552575">
                <a:moveTo>
                  <a:pt x="2936875" y="0"/>
                </a:moveTo>
                <a:lnTo>
                  <a:pt x="1981200" y="664844"/>
                </a:lnTo>
                <a:lnTo>
                  <a:pt x="2254529" y="664844"/>
                </a:lnTo>
                <a:lnTo>
                  <a:pt x="2936875" y="0"/>
                </a:lnTo>
                <a:close/>
              </a:path>
            </a:pathLst>
          </a:custGeom>
          <a:solidFill>
            <a:srgbClr val="FFFF70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44300" y="2126424"/>
            <a:ext cx="3825240" cy="382524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384175" marR="2199640" algn="ctr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Acct </a:t>
            </a:r>
            <a:r>
              <a:rPr sz="1600" b="1" spc="-5" dirty="0">
                <a:latin typeface="Arial"/>
                <a:cs typeface="Arial"/>
              </a:rPr>
              <a:t>assgmt  group</a:t>
            </a:r>
            <a:endParaRPr sz="1600">
              <a:latin typeface="Arial"/>
              <a:cs typeface="Arial"/>
            </a:endParaRPr>
          </a:p>
          <a:p>
            <a:pPr marL="478155" marR="2296795"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In material  master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96FFFC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Output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235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805"/>
              </a:spcBef>
            </a:pPr>
            <a:r>
              <a:rPr sz="1600" b="1" spc="-10" dirty="0">
                <a:latin typeface="Arial"/>
                <a:cs typeface="Arial"/>
              </a:rPr>
              <a:t>Delivery </a:t>
            </a:r>
            <a:r>
              <a:rPr sz="1600" b="1" spc="-5" dirty="0">
                <a:latin typeface="Arial"/>
                <a:cs typeface="Arial"/>
              </a:rPr>
              <a:t>&amp; </a:t>
            </a:r>
            <a:r>
              <a:rPr sz="1600" b="1" spc="-10" dirty="0">
                <a:latin typeface="Arial"/>
                <a:cs typeface="Arial"/>
              </a:rPr>
              <a:t>Transportation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Scheduling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96FFFC"/>
          </a:solidFill>
        </p:spPr>
        <p:txBody>
          <a:bodyPr vert="horz" wrap="square" lIns="0" tIns="102870" rIns="0" bIns="0" rtlCol="0">
            <a:spAutoFit/>
          </a:bodyPr>
          <a:lstStyle/>
          <a:p>
            <a:pPr marL="1283970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Incompletion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96FFFC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0" dirty="0">
                <a:latin typeface="Arial"/>
                <a:cs typeface="Arial"/>
              </a:rPr>
              <a:t>Text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96FFFC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30605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Account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 smtClean="0"/>
              <a:t>-Configuration</a:t>
            </a:r>
            <a:endParaRPr sz="3200" dirty="0"/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1371600"/>
            <a:ext cx="0" cy="52578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04076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96FFFC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426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Partner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9087" y="2235306"/>
            <a:ext cx="6324600" cy="3211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812" y="2230757"/>
            <a:ext cx="6353175" cy="3240405"/>
          </a:xfrm>
          <a:custGeom>
            <a:avLst/>
            <a:gdLst/>
            <a:ahLst/>
            <a:cxnLst/>
            <a:rect l="l" t="t" r="r" b="b"/>
            <a:pathLst>
              <a:path w="6353175" h="3240404">
                <a:moveTo>
                  <a:pt x="0" y="3240024"/>
                </a:moveTo>
                <a:lnTo>
                  <a:pt x="6353175" y="3240024"/>
                </a:lnTo>
                <a:lnTo>
                  <a:pt x="6353175" y="0"/>
                </a:lnTo>
                <a:lnTo>
                  <a:pt x="0" y="0"/>
                </a:lnTo>
                <a:lnTo>
                  <a:pt x="0" y="324002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" y="292608"/>
            <a:ext cx="8750935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/>
              <a:t>Define </a:t>
            </a:r>
            <a:r>
              <a:rPr sz="3300" spc="-5" dirty="0"/>
              <a:t>Scheduling by Sales </a:t>
            </a:r>
            <a:r>
              <a:rPr sz="3300" dirty="0"/>
              <a:t>Document</a:t>
            </a:r>
            <a:r>
              <a:rPr sz="3300" spc="-70" dirty="0"/>
              <a:t> </a:t>
            </a:r>
            <a:r>
              <a:rPr sz="3300" spc="-5" dirty="0"/>
              <a:t>Type</a:t>
            </a:r>
            <a:endParaRPr sz="3300" dirty="0"/>
          </a:p>
        </p:txBody>
      </p:sp>
      <p:sp>
        <p:nvSpPr>
          <p:cNvPr id="5" name="object 5"/>
          <p:cNvSpPr txBox="1"/>
          <p:nvPr/>
        </p:nvSpPr>
        <p:spPr>
          <a:xfrm>
            <a:off x="307340" y="5510580"/>
            <a:ext cx="7917815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4"/>
              </a:lnSpc>
            </a:pPr>
            <a:r>
              <a:rPr sz="1600" b="1" spc="-5" dirty="0">
                <a:latin typeface="Arial"/>
                <a:cs typeface="Arial"/>
              </a:rPr>
              <a:t>IMG &gt; Logistics execution &gt; Shipping &gt; Basic shipping </a:t>
            </a:r>
            <a:r>
              <a:rPr sz="1600" b="1" spc="-10" dirty="0">
                <a:latin typeface="Arial"/>
                <a:cs typeface="Arial"/>
              </a:rPr>
              <a:t>functions </a:t>
            </a:r>
            <a:r>
              <a:rPr sz="1600" b="1" spc="-5" dirty="0">
                <a:latin typeface="Arial"/>
                <a:cs typeface="Arial"/>
              </a:rPr>
              <a:t>&gt; Scheduling</a:t>
            </a:r>
            <a:r>
              <a:rPr sz="1600" b="1" spc="2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Arial"/>
                <a:cs typeface="Arial"/>
              </a:rPr>
              <a:t>Delivery &amp; transportation scheduling &gt; Define scheduling by sales document</a:t>
            </a:r>
            <a:r>
              <a:rPr sz="1600" b="1" spc="21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type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1155945"/>
            <a:ext cx="791845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In this configuration activity </a:t>
            </a:r>
            <a:r>
              <a:rPr sz="2200" spc="-20" dirty="0">
                <a:latin typeface="Arial"/>
                <a:cs typeface="Arial"/>
              </a:rPr>
              <a:t>you </a:t>
            </a:r>
            <a:r>
              <a:rPr sz="2200" spc="-5" dirty="0">
                <a:latin typeface="Arial"/>
                <a:cs typeface="Arial"/>
              </a:rPr>
              <a:t>define </a:t>
            </a:r>
            <a:r>
              <a:rPr sz="2200" spc="-10" dirty="0">
                <a:latin typeface="Arial"/>
                <a:cs typeface="Arial"/>
              </a:rPr>
              <a:t>for </a:t>
            </a:r>
            <a:r>
              <a:rPr sz="2200" spc="-5" dirty="0">
                <a:latin typeface="Arial"/>
                <a:cs typeface="Arial"/>
              </a:rPr>
              <a:t>sales document </a:t>
            </a:r>
            <a:r>
              <a:rPr sz="2200" spc="-15" dirty="0">
                <a:latin typeface="Arial"/>
                <a:cs typeface="Arial"/>
              </a:rPr>
              <a:t>type </a:t>
            </a:r>
            <a:r>
              <a:rPr sz="2200" dirty="0">
                <a:latin typeface="Arial"/>
                <a:cs typeface="Arial"/>
              </a:rPr>
              <a:t>whether </a:t>
            </a:r>
            <a:r>
              <a:rPr sz="2200" spc="-10" dirty="0">
                <a:latin typeface="Arial"/>
                <a:cs typeface="Arial"/>
              </a:rPr>
              <a:t>delivery  </a:t>
            </a:r>
            <a:r>
              <a:rPr sz="2200" spc="-5" dirty="0">
                <a:latin typeface="Arial"/>
                <a:cs typeface="Arial"/>
              </a:rPr>
              <a:t>scheduling and/or transportation scheduling should be carried</a:t>
            </a:r>
            <a:r>
              <a:rPr sz="2200" spc="1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out.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23230" y="3191510"/>
            <a:ext cx="3138043" cy="12401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9162"/>
          </a:xfrm>
          <a:prstGeom prst="rect">
            <a:avLst/>
          </a:prstGeom>
        </p:spPr>
        <p:txBody>
          <a:bodyPr vert="horz" wrap="square" lIns="0" tIns="194817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Define Scheduling by Shipping</a:t>
            </a:r>
            <a:r>
              <a:rPr sz="3200" spc="-70" dirty="0"/>
              <a:t> </a:t>
            </a:r>
            <a:r>
              <a:rPr sz="3200" dirty="0"/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633110"/>
            <a:ext cx="779272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4"/>
              </a:lnSpc>
            </a:pPr>
            <a:r>
              <a:rPr sz="1600" b="1" spc="-5" dirty="0">
                <a:latin typeface="Arial"/>
                <a:cs typeface="Arial"/>
              </a:rPr>
              <a:t>IMG &gt; Logistics execution &gt; Shipping &gt; Basic shipping functions &gt; Scheduling</a:t>
            </a:r>
            <a:r>
              <a:rPr sz="1600" b="1" spc="2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4"/>
              </a:lnSpc>
            </a:pPr>
            <a:r>
              <a:rPr sz="1600" b="1" spc="-10" dirty="0">
                <a:latin typeface="Arial"/>
                <a:cs typeface="Arial"/>
              </a:rPr>
              <a:t>Delivery </a:t>
            </a:r>
            <a:r>
              <a:rPr sz="1600" b="1" spc="-5" dirty="0">
                <a:latin typeface="Arial"/>
                <a:cs typeface="Arial"/>
              </a:rPr>
              <a:t>&amp; transportation scheduling &gt; Define scheduling by shipping</a:t>
            </a:r>
            <a:r>
              <a:rPr sz="1600" b="1" spc="229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point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855" y="1203357"/>
            <a:ext cx="822579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spc="-5" dirty="0">
                <a:latin typeface="Arial"/>
                <a:cs typeface="Arial"/>
              </a:rPr>
              <a:t>Delivery scheduling </a:t>
            </a:r>
            <a:r>
              <a:rPr sz="1600" dirty="0">
                <a:latin typeface="Arial"/>
                <a:cs typeface="Arial"/>
              </a:rPr>
              <a:t>takes </a:t>
            </a:r>
            <a:r>
              <a:rPr sz="1600" spc="-5" dirty="0">
                <a:latin typeface="Arial"/>
                <a:cs typeface="Arial"/>
              </a:rPr>
              <a:t>pick/pack </a:t>
            </a:r>
            <a:r>
              <a:rPr sz="1600" dirty="0">
                <a:latin typeface="Arial"/>
                <a:cs typeface="Arial"/>
              </a:rPr>
              <a:t>times </a:t>
            </a:r>
            <a:r>
              <a:rPr sz="1600" spc="-5" dirty="0">
                <a:latin typeface="Arial"/>
                <a:cs typeface="Arial"/>
              </a:rPr>
              <a:t>and loading </a:t>
            </a:r>
            <a:r>
              <a:rPr sz="1600" dirty="0">
                <a:latin typeface="Arial"/>
                <a:cs typeface="Arial"/>
              </a:rPr>
              <a:t>times into </a:t>
            </a:r>
            <a:r>
              <a:rPr sz="1600" spc="-5" dirty="0">
                <a:latin typeface="Arial"/>
                <a:cs typeface="Arial"/>
              </a:rPr>
              <a:t>account. </a:t>
            </a:r>
            <a:r>
              <a:rPr sz="1600" spc="-10" dirty="0">
                <a:latin typeface="Arial"/>
                <a:cs typeface="Arial"/>
              </a:rPr>
              <a:t>These </a:t>
            </a:r>
            <a:r>
              <a:rPr sz="1600" dirty="0">
                <a:latin typeface="Arial"/>
                <a:cs typeface="Arial"/>
              </a:rPr>
              <a:t>times </a:t>
            </a:r>
            <a:r>
              <a:rPr sz="1600" spc="-5" dirty="0">
                <a:latin typeface="Arial"/>
                <a:cs typeface="Arial"/>
              </a:rPr>
              <a:t>are  dependent on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shipping point </a:t>
            </a:r>
            <a:r>
              <a:rPr sz="1600" spc="5" dirty="0">
                <a:latin typeface="Arial"/>
                <a:cs typeface="Arial"/>
              </a:rPr>
              <a:t>which </a:t>
            </a:r>
            <a:r>
              <a:rPr sz="1600" spc="-5" dirty="0">
                <a:latin typeface="Arial"/>
                <a:cs typeface="Arial"/>
              </a:rPr>
              <a:t>is responsible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delivering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order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item.</a:t>
            </a:r>
          </a:p>
          <a:p>
            <a:pPr marL="12700">
              <a:lnSpc>
                <a:spcPct val="100000"/>
              </a:lnSpc>
            </a:pPr>
            <a:r>
              <a:rPr lang="en-US" sz="1600" dirty="0" smtClean="0">
                <a:latin typeface="Arial"/>
                <a:cs typeface="Arial"/>
              </a:rPr>
              <a:t>     </a:t>
            </a:r>
            <a:r>
              <a:rPr sz="1600" dirty="0" smtClean="0">
                <a:latin typeface="Arial"/>
                <a:cs typeface="Arial"/>
              </a:rPr>
              <a:t>In </a:t>
            </a:r>
            <a:r>
              <a:rPr sz="1600" dirty="0">
                <a:latin typeface="Arial"/>
                <a:cs typeface="Arial"/>
              </a:rPr>
              <a:t>this </a:t>
            </a:r>
            <a:r>
              <a:rPr sz="1600" spc="-5" dirty="0">
                <a:latin typeface="Arial"/>
                <a:cs typeface="Arial"/>
              </a:rPr>
              <a:t>menu option </a:t>
            </a:r>
            <a:r>
              <a:rPr sz="1600" spc="-20" dirty="0">
                <a:latin typeface="Arial"/>
                <a:cs typeface="Arial"/>
              </a:rPr>
              <a:t>you </a:t>
            </a:r>
            <a:r>
              <a:rPr sz="1600" spc="-5" dirty="0">
                <a:latin typeface="Arial"/>
                <a:cs typeface="Arial"/>
              </a:rPr>
              <a:t>define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15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of delivery scheduling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each shipping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point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057400"/>
            <a:ext cx="6570726" cy="333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7386" y="3553714"/>
            <a:ext cx="2212340" cy="422909"/>
          </a:xfrm>
          <a:custGeom>
            <a:avLst/>
            <a:gdLst/>
            <a:ahLst/>
            <a:cxnLst/>
            <a:rect l="l" t="t" r="r" b="b"/>
            <a:pathLst>
              <a:path w="2212340" h="422910">
                <a:moveTo>
                  <a:pt x="2125272" y="28223"/>
                </a:moveTo>
                <a:lnTo>
                  <a:pt x="0" y="394588"/>
                </a:lnTo>
                <a:lnTo>
                  <a:pt x="4825" y="422783"/>
                </a:lnTo>
                <a:lnTo>
                  <a:pt x="2130125" y="56286"/>
                </a:lnTo>
                <a:lnTo>
                  <a:pt x="2125272" y="28223"/>
                </a:lnTo>
                <a:close/>
              </a:path>
              <a:path w="2212340" h="422910">
                <a:moveTo>
                  <a:pt x="2205895" y="25781"/>
                </a:moveTo>
                <a:lnTo>
                  <a:pt x="2139441" y="25781"/>
                </a:lnTo>
                <a:lnTo>
                  <a:pt x="2144267" y="53848"/>
                </a:lnTo>
                <a:lnTo>
                  <a:pt x="2130125" y="56286"/>
                </a:lnTo>
                <a:lnTo>
                  <a:pt x="2134997" y="84455"/>
                </a:lnTo>
                <a:lnTo>
                  <a:pt x="2212213" y="27686"/>
                </a:lnTo>
                <a:lnTo>
                  <a:pt x="2205895" y="25781"/>
                </a:lnTo>
                <a:close/>
              </a:path>
              <a:path w="2212340" h="422910">
                <a:moveTo>
                  <a:pt x="2139441" y="25781"/>
                </a:moveTo>
                <a:lnTo>
                  <a:pt x="2125272" y="28223"/>
                </a:lnTo>
                <a:lnTo>
                  <a:pt x="2130125" y="56286"/>
                </a:lnTo>
                <a:lnTo>
                  <a:pt x="2144267" y="53848"/>
                </a:lnTo>
                <a:lnTo>
                  <a:pt x="2139441" y="25781"/>
                </a:lnTo>
                <a:close/>
              </a:path>
              <a:path w="2212340" h="422910">
                <a:moveTo>
                  <a:pt x="2120391" y="0"/>
                </a:moveTo>
                <a:lnTo>
                  <a:pt x="2125272" y="28223"/>
                </a:lnTo>
                <a:lnTo>
                  <a:pt x="2139441" y="25781"/>
                </a:lnTo>
                <a:lnTo>
                  <a:pt x="2205895" y="25781"/>
                </a:lnTo>
                <a:lnTo>
                  <a:pt x="2120391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8750" y="4224401"/>
            <a:ext cx="2787650" cy="728980"/>
          </a:xfrm>
          <a:custGeom>
            <a:avLst/>
            <a:gdLst/>
            <a:ahLst/>
            <a:cxnLst/>
            <a:rect l="l" t="t" r="r" b="b"/>
            <a:pathLst>
              <a:path w="2787650" h="728979">
                <a:moveTo>
                  <a:pt x="0" y="0"/>
                </a:moveTo>
                <a:lnTo>
                  <a:pt x="1644650" y="417449"/>
                </a:lnTo>
                <a:lnTo>
                  <a:pt x="1644650" y="639699"/>
                </a:lnTo>
                <a:lnTo>
                  <a:pt x="1651629" y="674324"/>
                </a:lnTo>
                <a:lnTo>
                  <a:pt x="1670669" y="702579"/>
                </a:lnTo>
                <a:lnTo>
                  <a:pt x="1698924" y="721619"/>
                </a:lnTo>
                <a:lnTo>
                  <a:pt x="1733550" y="728599"/>
                </a:lnTo>
                <a:lnTo>
                  <a:pt x="2698750" y="728599"/>
                </a:lnTo>
                <a:lnTo>
                  <a:pt x="2733375" y="721619"/>
                </a:lnTo>
                <a:lnTo>
                  <a:pt x="2761630" y="702579"/>
                </a:lnTo>
                <a:lnTo>
                  <a:pt x="2780670" y="674324"/>
                </a:lnTo>
                <a:lnTo>
                  <a:pt x="2787650" y="639699"/>
                </a:lnTo>
                <a:lnTo>
                  <a:pt x="2787650" y="284099"/>
                </a:lnTo>
                <a:lnTo>
                  <a:pt x="1644650" y="284099"/>
                </a:lnTo>
                <a:lnTo>
                  <a:pt x="0" y="0"/>
                </a:lnTo>
                <a:close/>
              </a:path>
              <a:path w="2787650" h="728979">
                <a:moveTo>
                  <a:pt x="2698750" y="195199"/>
                </a:moveTo>
                <a:lnTo>
                  <a:pt x="1733550" y="195199"/>
                </a:lnTo>
                <a:lnTo>
                  <a:pt x="1698924" y="202178"/>
                </a:lnTo>
                <a:lnTo>
                  <a:pt x="1670669" y="221218"/>
                </a:lnTo>
                <a:lnTo>
                  <a:pt x="1651629" y="249473"/>
                </a:lnTo>
                <a:lnTo>
                  <a:pt x="1644650" y="284099"/>
                </a:lnTo>
                <a:lnTo>
                  <a:pt x="2787650" y="284099"/>
                </a:lnTo>
                <a:lnTo>
                  <a:pt x="2780670" y="249473"/>
                </a:lnTo>
                <a:lnTo>
                  <a:pt x="2761630" y="221218"/>
                </a:lnTo>
                <a:lnTo>
                  <a:pt x="2733375" y="202178"/>
                </a:lnTo>
                <a:lnTo>
                  <a:pt x="2698750" y="195199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3350" y="2286000"/>
            <a:ext cx="3575050" cy="1036955"/>
          </a:xfrm>
          <a:custGeom>
            <a:avLst/>
            <a:gdLst/>
            <a:ahLst/>
            <a:cxnLst/>
            <a:rect l="l" t="t" r="r" b="b"/>
            <a:pathLst>
              <a:path w="3575050" h="1036954">
                <a:moveTo>
                  <a:pt x="2419350" y="533400"/>
                </a:moveTo>
                <a:lnTo>
                  <a:pt x="1924050" y="533400"/>
                </a:lnTo>
                <a:lnTo>
                  <a:pt x="0" y="1036701"/>
                </a:lnTo>
                <a:lnTo>
                  <a:pt x="2419350" y="533400"/>
                </a:lnTo>
                <a:close/>
              </a:path>
              <a:path w="3575050" h="1036954">
                <a:moveTo>
                  <a:pt x="3486150" y="0"/>
                </a:moveTo>
                <a:lnTo>
                  <a:pt x="1682750" y="0"/>
                </a:lnTo>
                <a:lnTo>
                  <a:pt x="1648124" y="6979"/>
                </a:lnTo>
                <a:lnTo>
                  <a:pt x="1619869" y="26019"/>
                </a:lnTo>
                <a:lnTo>
                  <a:pt x="1600829" y="54274"/>
                </a:lnTo>
                <a:lnTo>
                  <a:pt x="1593850" y="88900"/>
                </a:lnTo>
                <a:lnTo>
                  <a:pt x="1593850" y="444500"/>
                </a:lnTo>
                <a:lnTo>
                  <a:pt x="1600829" y="479125"/>
                </a:lnTo>
                <a:lnTo>
                  <a:pt x="1619869" y="507380"/>
                </a:lnTo>
                <a:lnTo>
                  <a:pt x="1648124" y="526420"/>
                </a:lnTo>
                <a:lnTo>
                  <a:pt x="1682750" y="533400"/>
                </a:lnTo>
                <a:lnTo>
                  <a:pt x="3486150" y="533400"/>
                </a:lnTo>
                <a:lnTo>
                  <a:pt x="3520775" y="526420"/>
                </a:lnTo>
                <a:lnTo>
                  <a:pt x="3549030" y="507380"/>
                </a:lnTo>
                <a:lnTo>
                  <a:pt x="3568070" y="479125"/>
                </a:lnTo>
                <a:lnTo>
                  <a:pt x="3575050" y="444500"/>
                </a:lnTo>
                <a:lnTo>
                  <a:pt x="3575050" y="88900"/>
                </a:lnTo>
                <a:lnTo>
                  <a:pt x="3568070" y="54274"/>
                </a:lnTo>
                <a:lnTo>
                  <a:pt x="3549030" y="26019"/>
                </a:lnTo>
                <a:lnTo>
                  <a:pt x="3520775" y="6979"/>
                </a:lnTo>
                <a:lnTo>
                  <a:pt x="3486150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2912" y="2043048"/>
            <a:ext cx="6599555" cy="336232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3952875" marR="915035" algn="ctr">
              <a:lnSpc>
                <a:spcPct val="100000"/>
              </a:lnSpc>
              <a:spcBef>
                <a:spcPts val="950"/>
              </a:spcBef>
            </a:pPr>
            <a:r>
              <a:rPr sz="1200" dirty="0">
                <a:latin typeface="Arial"/>
                <a:cs typeface="Arial"/>
              </a:rPr>
              <a:t>Influences the </a:t>
            </a:r>
            <a:r>
              <a:rPr sz="1200" spc="-5" dirty="0">
                <a:latin typeface="Arial"/>
                <a:cs typeface="Arial"/>
              </a:rPr>
              <a:t>duration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in  hours </a:t>
            </a:r>
            <a:r>
              <a:rPr sz="1200" dirty="0">
                <a:latin typeface="Arial"/>
                <a:cs typeface="Arial"/>
              </a:rPr>
              <a:t>/ minutes if  </a:t>
            </a:r>
            <a:r>
              <a:rPr sz="1200" spc="-5" dirty="0">
                <a:latin typeface="Arial"/>
                <a:cs typeface="Arial"/>
              </a:rPr>
              <a:t>maintained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2344420" algn="ctr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Time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2343785" algn="ct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days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13" y="280124"/>
            <a:ext cx="46843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Maintain</a:t>
            </a:r>
            <a:r>
              <a:rPr sz="3200" spc="-90" dirty="0"/>
              <a:t> </a:t>
            </a:r>
            <a:r>
              <a:rPr lang="en-US" sz="3200" dirty="0"/>
              <a:t>D</a:t>
            </a:r>
            <a:r>
              <a:rPr sz="3200" dirty="0" smtClean="0"/>
              <a:t>uration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5766003"/>
            <a:ext cx="7792084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10"/>
              </a:lnSpc>
            </a:pPr>
            <a:r>
              <a:rPr sz="1600" b="1" spc="-5" dirty="0">
                <a:latin typeface="Arial"/>
                <a:cs typeface="Arial"/>
              </a:rPr>
              <a:t>IMG &gt; Logistics execution &gt; Shipping &gt; Basic shipping </a:t>
            </a:r>
            <a:r>
              <a:rPr sz="1600" b="1" spc="-10" dirty="0">
                <a:latin typeface="Arial"/>
                <a:cs typeface="Arial"/>
              </a:rPr>
              <a:t>functions </a:t>
            </a:r>
            <a:r>
              <a:rPr sz="1600" b="1" spc="-5" dirty="0">
                <a:latin typeface="Arial"/>
                <a:cs typeface="Arial"/>
              </a:rPr>
              <a:t>&gt; Scheduling &gt;  </a:t>
            </a:r>
            <a:r>
              <a:rPr sz="1600" b="1" spc="-10" dirty="0">
                <a:latin typeface="Arial"/>
                <a:cs typeface="Arial"/>
              </a:rPr>
              <a:t>Delivery </a:t>
            </a:r>
            <a:r>
              <a:rPr sz="1600" b="1" spc="-5" dirty="0">
                <a:latin typeface="Arial"/>
                <a:cs typeface="Arial"/>
              </a:rPr>
              <a:t>&amp; transportation scheduling &gt; Maintain</a:t>
            </a:r>
            <a:r>
              <a:rPr sz="1600" b="1" spc="1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duration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825" y="1962150"/>
            <a:ext cx="7927975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537" y="1947798"/>
            <a:ext cx="7956550" cy="2638425"/>
          </a:xfrm>
          <a:custGeom>
            <a:avLst/>
            <a:gdLst/>
            <a:ahLst/>
            <a:cxnLst/>
            <a:rect l="l" t="t" r="r" b="b"/>
            <a:pathLst>
              <a:path w="7956550" h="2638425">
                <a:moveTo>
                  <a:pt x="0" y="2638425"/>
                </a:moveTo>
                <a:lnTo>
                  <a:pt x="7956550" y="2638425"/>
                </a:lnTo>
                <a:lnTo>
                  <a:pt x="7956550" y="0"/>
                </a:lnTo>
                <a:lnTo>
                  <a:pt x="0" y="0"/>
                </a:lnTo>
                <a:lnTo>
                  <a:pt x="0" y="26384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4334" y="1445767"/>
            <a:ext cx="399415" cy="1145540"/>
          </a:xfrm>
          <a:custGeom>
            <a:avLst/>
            <a:gdLst/>
            <a:ahLst/>
            <a:cxnLst/>
            <a:rect l="l" t="t" r="r" b="b"/>
            <a:pathLst>
              <a:path w="399414" h="1145539">
                <a:moveTo>
                  <a:pt x="0" y="1060704"/>
                </a:moveTo>
                <a:lnTo>
                  <a:pt x="12064" y="1145032"/>
                </a:lnTo>
                <a:lnTo>
                  <a:pt x="70357" y="1086739"/>
                </a:lnTo>
                <a:lnTo>
                  <a:pt x="38226" y="1086739"/>
                </a:lnTo>
                <a:lnTo>
                  <a:pt x="26162" y="1082802"/>
                </a:lnTo>
                <a:lnTo>
                  <a:pt x="30169" y="1070778"/>
                </a:lnTo>
                <a:lnTo>
                  <a:pt x="0" y="1060704"/>
                </a:lnTo>
                <a:close/>
              </a:path>
              <a:path w="399414" h="1145539">
                <a:moveTo>
                  <a:pt x="30169" y="1070778"/>
                </a:moveTo>
                <a:lnTo>
                  <a:pt x="26162" y="1082802"/>
                </a:lnTo>
                <a:lnTo>
                  <a:pt x="38226" y="1086739"/>
                </a:lnTo>
                <a:lnTo>
                  <a:pt x="42206" y="1074797"/>
                </a:lnTo>
                <a:lnTo>
                  <a:pt x="30169" y="1070778"/>
                </a:lnTo>
                <a:close/>
              </a:path>
              <a:path w="399414" h="1145539">
                <a:moveTo>
                  <a:pt x="42206" y="1074797"/>
                </a:moveTo>
                <a:lnTo>
                  <a:pt x="38226" y="1086739"/>
                </a:lnTo>
                <a:lnTo>
                  <a:pt x="70357" y="1086739"/>
                </a:lnTo>
                <a:lnTo>
                  <a:pt x="72262" y="1084834"/>
                </a:lnTo>
                <a:lnTo>
                  <a:pt x="42206" y="1074797"/>
                </a:lnTo>
                <a:close/>
              </a:path>
              <a:path w="399414" h="1145539">
                <a:moveTo>
                  <a:pt x="387095" y="0"/>
                </a:moveTo>
                <a:lnTo>
                  <a:pt x="30169" y="1070778"/>
                </a:lnTo>
                <a:lnTo>
                  <a:pt x="42206" y="1074797"/>
                </a:lnTo>
                <a:lnTo>
                  <a:pt x="399034" y="4064"/>
                </a:lnTo>
                <a:lnTo>
                  <a:pt x="387095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1303" y="1446149"/>
            <a:ext cx="328295" cy="1144905"/>
          </a:xfrm>
          <a:custGeom>
            <a:avLst/>
            <a:gdLst/>
            <a:ahLst/>
            <a:cxnLst/>
            <a:rect l="l" t="t" r="r" b="b"/>
            <a:pathLst>
              <a:path w="328295" h="1144905">
                <a:moveTo>
                  <a:pt x="285146" y="1072695"/>
                </a:moveTo>
                <a:lnTo>
                  <a:pt x="254508" y="1080897"/>
                </a:lnTo>
                <a:lnTo>
                  <a:pt x="310896" y="1144651"/>
                </a:lnTo>
                <a:lnTo>
                  <a:pt x="323161" y="1084961"/>
                </a:lnTo>
                <a:lnTo>
                  <a:pt x="288417" y="1084961"/>
                </a:lnTo>
                <a:lnTo>
                  <a:pt x="285146" y="1072695"/>
                </a:lnTo>
                <a:close/>
              </a:path>
              <a:path w="328295" h="1144905">
                <a:moveTo>
                  <a:pt x="297347" y="1069428"/>
                </a:moveTo>
                <a:lnTo>
                  <a:pt x="285146" y="1072695"/>
                </a:lnTo>
                <a:lnTo>
                  <a:pt x="288417" y="1084961"/>
                </a:lnTo>
                <a:lnTo>
                  <a:pt x="300609" y="1081659"/>
                </a:lnTo>
                <a:lnTo>
                  <a:pt x="297347" y="1069428"/>
                </a:lnTo>
                <a:close/>
              </a:path>
              <a:path w="328295" h="1144905">
                <a:moveTo>
                  <a:pt x="328041" y="1061212"/>
                </a:moveTo>
                <a:lnTo>
                  <a:pt x="297347" y="1069428"/>
                </a:lnTo>
                <a:lnTo>
                  <a:pt x="300609" y="1081659"/>
                </a:lnTo>
                <a:lnTo>
                  <a:pt x="288417" y="1084961"/>
                </a:lnTo>
                <a:lnTo>
                  <a:pt x="323161" y="1084961"/>
                </a:lnTo>
                <a:lnTo>
                  <a:pt x="328041" y="1061212"/>
                </a:lnTo>
                <a:close/>
              </a:path>
              <a:path w="328295" h="1144905">
                <a:moveTo>
                  <a:pt x="12192" y="0"/>
                </a:moveTo>
                <a:lnTo>
                  <a:pt x="0" y="3301"/>
                </a:lnTo>
                <a:lnTo>
                  <a:pt x="285146" y="1072695"/>
                </a:lnTo>
                <a:lnTo>
                  <a:pt x="297347" y="1069428"/>
                </a:lnTo>
                <a:lnTo>
                  <a:pt x="12192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1978" y="2743200"/>
            <a:ext cx="410845" cy="2058670"/>
          </a:xfrm>
          <a:custGeom>
            <a:avLst/>
            <a:gdLst/>
            <a:ahLst/>
            <a:cxnLst/>
            <a:rect l="l" t="t" r="r" b="b"/>
            <a:pathLst>
              <a:path w="410845" h="2058670">
                <a:moveTo>
                  <a:pt x="43725" y="73762"/>
                </a:moveTo>
                <a:lnTo>
                  <a:pt x="31263" y="76086"/>
                </a:lnTo>
                <a:lnTo>
                  <a:pt x="398399" y="2058543"/>
                </a:lnTo>
                <a:lnTo>
                  <a:pt x="410845" y="2056257"/>
                </a:lnTo>
                <a:lnTo>
                  <a:pt x="43725" y="73762"/>
                </a:lnTo>
                <a:close/>
              </a:path>
              <a:path w="410845" h="2058670">
                <a:moveTo>
                  <a:pt x="23622" y="0"/>
                </a:moveTo>
                <a:lnTo>
                  <a:pt x="0" y="81914"/>
                </a:lnTo>
                <a:lnTo>
                  <a:pt x="31263" y="76086"/>
                </a:lnTo>
                <a:lnTo>
                  <a:pt x="28955" y="63626"/>
                </a:lnTo>
                <a:lnTo>
                  <a:pt x="41401" y="61213"/>
                </a:lnTo>
                <a:lnTo>
                  <a:pt x="69847" y="61213"/>
                </a:lnTo>
                <a:lnTo>
                  <a:pt x="23622" y="0"/>
                </a:lnTo>
                <a:close/>
              </a:path>
              <a:path w="410845" h="2058670">
                <a:moveTo>
                  <a:pt x="41401" y="61213"/>
                </a:moveTo>
                <a:lnTo>
                  <a:pt x="28955" y="63626"/>
                </a:lnTo>
                <a:lnTo>
                  <a:pt x="31263" y="76086"/>
                </a:lnTo>
                <a:lnTo>
                  <a:pt x="43725" y="73762"/>
                </a:lnTo>
                <a:lnTo>
                  <a:pt x="41401" y="61213"/>
                </a:lnTo>
                <a:close/>
              </a:path>
              <a:path w="410845" h="2058670">
                <a:moveTo>
                  <a:pt x="69847" y="61213"/>
                </a:moveTo>
                <a:lnTo>
                  <a:pt x="41401" y="61213"/>
                </a:lnTo>
                <a:lnTo>
                  <a:pt x="43725" y="73762"/>
                </a:lnTo>
                <a:lnTo>
                  <a:pt x="74929" y="67945"/>
                </a:lnTo>
                <a:lnTo>
                  <a:pt x="69847" y="61213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0377" y="2743200"/>
            <a:ext cx="337185" cy="1982470"/>
          </a:xfrm>
          <a:custGeom>
            <a:avLst/>
            <a:gdLst/>
            <a:ahLst/>
            <a:cxnLst/>
            <a:rect l="l" t="t" r="r" b="b"/>
            <a:pathLst>
              <a:path w="337184" h="1982470">
                <a:moveTo>
                  <a:pt x="293224" y="74352"/>
                </a:moveTo>
                <a:lnTo>
                  <a:pt x="0" y="1980183"/>
                </a:lnTo>
                <a:lnTo>
                  <a:pt x="12446" y="1982216"/>
                </a:lnTo>
                <a:lnTo>
                  <a:pt x="305666" y="76282"/>
                </a:lnTo>
                <a:lnTo>
                  <a:pt x="293224" y="74352"/>
                </a:lnTo>
                <a:close/>
              </a:path>
              <a:path w="337184" h="1982470">
                <a:moveTo>
                  <a:pt x="330865" y="61849"/>
                </a:moveTo>
                <a:lnTo>
                  <a:pt x="295148" y="61849"/>
                </a:lnTo>
                <a:lnTo>
                  <a:pt x="307594" y="63753"/>
                </a:lnTo>
                <a:lnTo>
                  <a:pt x="305666" y="76282"/>
                </a:lnTo>
                <a:lnTo>
                  <a:pt x="337057" y="81152"/>
                </a:lnTo>
                <a:lnTo>
                  <a:pt x="330865" y="61849"/>
                </a:lnTo>
                <a:close/>
              </a:path>
              <a:path w="337184" h="1982470">
                <a:moveTo>
                  <a:pt x="295148" y="61849"/>
                </a:moveTo>
                <a:lnTo>
                  <a:pt x="293224" y="74352"/>
                </a:lnTo>
                <a:lnTo>
                  <a:pt x="305666" y="76282"/>
                </a:lnTo>
                <a:lnTo>
                  <a:pt x="307594" y="63753"/>
                </a:lnTo>
                <a:lnTo>
                  <a:pt x="295148" y="61849"/>
                </a:lnTo>
                <a:close/>
              </a:path>
              <a:path w="337184" h="1982470">
                <a:moveTo>
                  <a:pt x="311023" y="0"/>
                </a:moveTo>
                <a:lnTo>
                  <a:pt x="261747" y="69469"/>
                </a:lnTo>
                <a:lnTo>
                  <a:pt x="293224" y="74352"/>
                </a:lnTo>
                <a:lnTo>
                  <a:pt x="295148" y="61849"/>
                </a:lnTo>
                <a:lnTo>
                  <a:pt x="330865" y="61849"/>
                </a:lnTo>
                <a:lnTo>
                  <a:pt x="311023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05400" y="914400"/>
            <a:ext cx="1752600" cy="533400"/>
          </a:xfrm>
          <a:prstGeom prst="rect">
            <a:avLst/>
          </a:prstGeom>
          <a:solidFill>
            <a:srgbClr val="FFFFC5"/>
          </a:solidFill>
        </p:spPr>
        <p:txBody>
          <a:bodyPr vert="horz" wrap="square" lIns="0" tIns="47625" rIns="0" bIns="0" rtlCol="0">
            <a:spAutoFit/>
          </a:bodyPr>
          <a:lstStyle/>
          <a:p>
            <a:pPr marL="139065" marR="95885" indent="-47625">
              <a:lnSpc>
                <a:spcPct val="100000"/>
              </a:lnSpc>
              <a:spcBef>
                <a:spcPts val="375"/>
              </a:spcBef>
            </a:pPr>
            <a:r>
              <a:rPr sz="1400" spc="-10" dirty="0">
                <a:latin typeface="Arial"/>
                <a:cs typeface="Arial"/>
              </a:rPr>
              <a:t>Transit </a:t>
            </a:r>
            <a:r>
              <a:rPr sz="1400" spc="-5" dirty="0">
                <a:latin typeface="Arial"/>
                <a:cs typeface="Arial"/>
              </a:rPr>
              <a:t>time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Days 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hours/minutes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8400" y="4800600"/>
            <a:ext cx="2133600" cy="685800"/>
          </a:xfrm>
          <a:prstGeom prst="rect">
            <a:avLst/>
          </a:prstGeom>
          <a:solidFill>
            <a:srgbClr val="FFFFC5"/>
          </a:solidFill>
        </p:spPr>
        <p:txBody>
          <a:bodyPr vert="horz" wrap="square" lIns="0" tIns="17780" rIns="0" bIns="0" rtlCol="0">
            <a:spAutoFit/>
          </a:bodyPr>
          <a:lstStyle/>
          <a:p>
            <a:pPr marL="92075" marR="454025">
              <a:lnSpc>
                <a:spcPct val="100000"/>
              </a:lnSpc>
              <a:spcBef>
                <a:spcPts val="140"/>
              </a:spcBef>
            </a:pPr>
            <a:r>
              <a:rPr sz="1400" spc="-5" dirty="0">
                <a:latin typeface="Arial"/>
                <a:cs typeface="Arial"/>
              </a:rPr>
              <a:t>Transportation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Lead  </a:t>
            </a:r>
            <a:r>
              <a:rPr sz="1400" spc="-15" dirty="0">
                <a:latin typeface="Arial"/>
                <a:cs typeface="Arial"/>
              </a:rPr>
              <a:t>Time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Days </a:t>
            </a:r>
            <a:r>
              <a:rPr sz="1400" dirty="0">
                <a:latin typeface="Arial"/>
                <a:cs typeface="Arial"/>
              </a:rPr>
              <a:t>or  hours /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314" y="4752406"/>
            <a:ext cx="5492750" cy="69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6100"/>
              </a:lnSpc>
            </a:pPr>
            <a:r>
              <a:rPr sz="1400" b="1" spc="-5" dirty="0">
                <a:latin typeface="Arial"/>
                <a:cs typeface="Arial"/>
              </a:rPr>
              <a:t>Depending on the shipping point, the </a:t>
            </a:r>
            <a:r>
              <a:rPr sz="1400" b="1" spc="-10" dirty="0">
                <a:latin typeface="Arial"/>
                <a:cs typeface="Arial"/>
              </a:rPr>
              <a:t>system </a:t>
            </a:r>
            <a:r>
              <a:rPr sz="1400" b="1" spc="-5" dirty="0">
                <a:latin typeface="Arial"/>
                <a:cs typeface="Arial"/>
              </a:rPr>
              <a:t>uses the </a:t>
            </a:r>
            <a:r>
              <a:rPr sz="1400" b="1" dirty="0">
                <a:latin typeface="Arial"/>
                <a:cs typeface="Arial"/>
              </a:rPr>
              <a:t>lead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times  either in </a:t>
            </a:r>
            <a:r>
              <a:rPr sz="1400" b="1" spc="-5" dirty="0">
                <a:latin typeface="Arial"/>
                <a:cs typeface="Arial"/>
              </a:rPr>
              <a:t>calendar </a:t>
            </a:r>
            <a:r>
              <a:rPr sz="1400" b="1" spc="-15" dirty="0">
                <a:latin typeface="Arial"/>
                <a:cs typeface="Arial"/>
              </a:rPr>
              <a:t>days </a:t>
            </a:r>
            <a:r>
              <a:rPr sz="1400" b="1" spc="-5" dirty="0">
                <a:latin typeface="Arial"/>
                <a:cs typeface="Arial"/>
              </a:rPr>
              <a:t>or </a:t>
            </a:r>
            <a:r>
              <a:rPr sz="1400" b="1" dirty="0">
                <a:latin typeface="Arial"/>
                <a:cs typeface="Arial"/>
              </a:rPr>
              <a:t>in </a:t>
            </a:r>
            <a:r>
              <a:rPr sz="1400" b="1" spc="-5" dirty="0">
                <a:latin typeface="Arial"/>
                <a:cs typeface="Arial"/>
              </a:rPr>
              <a:t>hours/minutes </a:t>
            </a:r>
            <a:r>
              <a:rPr sz="1400" b="1" dirty="0">
                <a:latin typeface="Arial"/>
                <a:cs typeface="Arial"/>
              </a:rPr>
              <a:t>(if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solidFill>
                  <a:srgbClr val="DA0096"/>
                </a:solidFill>
                <a:latin typeface="Arial"/>
                <a:cs typeface="Arial"/>
              </a:rPr>
              <a:t>working </a:t>
            </a:r>
            <a:r>
              <a:rPr sz="1400" b="1" spc="-5" dirty="0">
                <a:solidFill>
                  <a:srgbClr val="DA0096"/>
                </a:solidFill>
                <a:latin typeface="Arial"/>
                <a:cs typeface="Arial"/>
              </a:rPr>
              <a:t>hours  </a:t>
            </a:r>
            <a:r>
              <a:rPr sz="1400" b="1" spc="-5" dirty="0">
                <a:latin typeface="Arial"/>
                <a:cs typeface="Arial"/>
              </a:rPr>
              <a:t>have been </a:t>
            </a:r>
            <a:r>
              <a:rPr sz="1400" b="1" dirty="0">
                <a:latin typeface="Arial"/>
                <a:cs typeface="Arial"/>
              </a:rPr>
              <a:t>maintained in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referring </a:t>
            </a:r>
            <a:r>
              <a:rPr sz="1400" b="1" spc="-5" dirty="0">
                <a:latin typeface="Arial"/>
                <a:cs typeface="Arial"/>
              </a:rPr>
              <a:t>shipping</a:t>
            </a:r>
            <a:r>
              <a:rPr sz="1400" b="1" spc="-229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point)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/>
              <a:t>-Concept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4200" y="1371600"/>
            <a:ext cx="0" cy="52578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41194" y="1558290"/>
            <a:ext cx="104076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235" rIns="0" bIns="0" rtlCol="0">
            <a:spAutoFit/>
          </a:bodyPr>
          <a:lstStyle/>
          <a:p>
            <a:pPr marL="992505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latin typeface="Arial"/>
                <a:cs typeface="Arial"/>
              </a:rPr>
              <a:t>Partner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Output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30605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Account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Delivery &amp; </a:t>
            </a:r>
            <a:r>
              <a:rPr sz="1600" spc="-10" dirty="0">
                <a:latin typeface="Arial"/>
                <a:cs typeface="Arial"/>
              </a:rPr>
              <a:t>Transportation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Scheduling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870" rIns="0" bIns="0" rtlCol="0">
            <a:spAutoFit/>
          </a:bodyPr>
          <a:lstStyle/>
          <a:p>
            <a:pPr marL="1283970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Incompletion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0" dirty="0">
                <a:latin typeface="Arial"/>
                <a:cs typeface="Arial"/>
              </a:rPr>
              <a:t>Text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335405">
              <a:lnSpc>
                <a:spcPct val="100000"/>
              </a:lnSpc>
              <a:spcBef>
                <a:spcPts val="805"/>
              </a:spcBef>
            </a:pPr>
            <a:r>
              <a:rPr sz="1600" b="1" spc="-10" dirty="0">
                <a:latin typeface="Arial"/>
                <a:cs typeface="Arial"/>
              </a:rPr>
              <a:t>Output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Delivery &amp; </a:t>
            </a:r>
            <a:r>
              <a:rPr sz="1600" spc="-10" dirty="0">
                <a:latin typeface="Arial"/>
                <a:cs typeface="Arial"/>
              </a:rPr>
              <a:t>Transportation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Scheduling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870" rIns="0" bIns="0" rtlCol="0">
            <a:spAutoFit/>
          </a:bodyPr>
          <a:lstStyle/>
          <a:p>
            <a:pPr marL="1283970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Incompletion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0" dirty="0">
                <a:latin typeface="Arial"/>
                <a:cs typeface="Arial"/>
              </a:rPr>
              <a:t>Text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30605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Account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1371600"/>
            <a:ext cx="0" cy="52578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04076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426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Partner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 smtClean="0"/>
              <a:t>-Configuration</a:t>
            </a:r>
            <a:endParaRPr sz="32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648" y="304419"/>
            <a:ext cx="75882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mtClean="0"/>
              <a:t>Output</a:t>
            </a:r>
            <a:r>
              <a:rPr sz="3200" spc="-75" smtClean="0"/>
              <a:t> </a:t>
            </a:r>
            <a:r>
              <a:rPr sz="3200" smtClean="0"/>
              <a:t>Determination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455676" y="5637276"/>
            <a:ext cx="8688324" cy="1220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676400"/>
            <a:ext cx="7239000" cy="3962400"/>
          </a:xfrm>
          <a:custGeom>
            <a:avLst/>
            <a:gdLst/>
            <a:ahLst/>
            <a:cxnLst/>
            <a:rect l="l" t="t" r="r" b="b"/>
            <a:pathLst>
              <a:path w="7239000" h="3962400">
                <a:moveTo>
                  <a:pt x="7239000" y="0"/>
                </a:moveTo>
                <a:lnTo>
                  <a:pt x="1447800" y="0"/>
                </a:lnTo>
                <a:lnTo>
                  <a:pt x="0" y="792479"/>
                </a:lnTo>
                <a:lnTo>
                  <a:pt x="0" y="3962400"/>
                </a:lnTo>
                <a:lnTo>
                  <a:pt x="7239000" y="3962400"/>
                </a:lnTo>
                <a:lnTo>
                  <a:pt x="7239000" y="0"/>
                </a:lnTo>
                <a:close/>
              </a:path>
            </a:pathLst>
          </a:custGeom>
          <a:solidFill>
            <a:srgbClr val="3366FF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1676400"/>
            <a:ext cx="74676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83680" y="1871472"/>
            <a:ext cx="1082040" cy="100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3200" y="1828800"/>
            <a:ext cx="1066800" cy="990600"/>
          </a:xfrm>
          <a:custGeom>
            <a:avLst/>
            <a:gdLst/>
            <a:ahLst/>
            <a:cxnLst/>
            <a:rect l="l" t="t" r="r" b="b"/>
            <a:pathLst>
              <a:path w="1066800" h="990600">
                <a:moveTo>
                  <a:pt x="942975" y="0"/>
                </a:moveTo>
                <a:lnTo>
                  <a:pt x="0" y="0"/>
                </a:lnTo>
                <a:lnTo>
                  <a:pt x="0" y="990600"/>
                </a:lnTo>
                <a:lnTo>
                  <a:pt x="1066800" y="990600"/>
                </a:lnTo>
                <a:lnTo>
                  <a:pt x="1066800" y="123825"/>
                </a:lnTo>
                <a:lnTo>
                  <a:pt x="942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96175" y="1828800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0"/>
                </a:moveTo>
                <a:lnTo>
                  <a:pt x="24765" y="99060"/>
                </a:lnTo>
                <a:lnTo>
                  <a:pt x="123825" y="123825"/>
                </a:lnTo>
                <a:lnTo>
                  <a:pt x="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3200" y="1828800"/>
            <a:ext cx="1066800" cy="990600"/>
          </a:xfrm>
          <a:custGeom>
            <a:avLst/>
            <a:gdLst/>
            <a:ahLst/>
            <a:cxnLst/>
            <a:rect l="l" t="t" r="r" b="b"/>
            <a:pathLst>
              <a:path w="1066800" h="990600">
                <a:moveTo>
                  <a:pt x="942975" y="0"/>
                </a:moveTo>
                <a:lnTo>
                  <a:pt x="967740" y="99060"/>
                </a:lnTo>
                <a:lnTo>
                  <a:pt x="1066800" y="123825"/>
                </a:lnTo>
                <a:lnTo>
                  <a:pt x="942975" y="0"/>
                </a:lnTo>
                <a:lnTo>
                  <a:pt x="0" y="0"/>
                </a:lnTo>
                <a:lnTo>
                  <a:pt x="0" y="990600"/>
                </a:lnTo>
                <a:lnTo>
                  <a:pt x="1066800" y="990600"/>
                </a:lnTo>
                <a:lnTo>
                  <a:pt x="1066800" y="1238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77583" y="2098548"/>
            <a:ext cx="1069848" cy="553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200" y="2062098"/>
            <a:ext cx="1066800" cy="549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16700" y="1812925"/>
            <a:ext cx="878205" cy="24447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000" b="1" u="heavy" spc="-5" dirty="0">
                <a:latin typeface="Arial"/>
                <a:cs typeface="Arial"/>
              </a:rPr>
              <a:t>ORDER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00" y="3048000"/>
            <a:ext cx="7467600" cy="1219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07480" y="3090672"/>
            <a:ext cx="1082040" cy="10820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77000" y="30480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933450" y="0"/>
                </a:moveTo>
                <a:lnTo>
                  <a:pt x="0" y="0"/>
                </a:lnTo>
                <a:lnTo>
                  <a:pt x="0" y="1066800"/>
                </a:lnTo>
                <a:lnTo>
                  <a:pt x="1066800" y="1066800"/>
                </a:lnTo>
                <a:lnTo>
                  <a:pt x="1066800" y="133350"/>
                </a:lnTo>
                <a:lnTo>
                  <a:pt x="933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0450" y="304800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0"/>
                </a:moveTo>
                <a:lnTo>
                  <a:pt x="26670" y="106679"/>
                </a:lnTo>
                <a:lnTo>
                  <a:pt x="133350" y="133350"/>
                </a:lnTo>
                <a:lnTo>
                  <a:pt x="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7000" y="30480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933450" y="0"/>
                </a:moveTo>
                <a:lnTo>
                  <a:pt x="960120" y="106679"/>
                </a:lnTo>
                <a:lnTo>
                  <a:pt x="1066800" y="133350"/>
                </a:lnTo>
                <a:lnTo>
                  <a:pt x="933450" y="0"/>
                </a:lnTo>
                <a:lnTo>
                  <a:pt x="0" y="0"/>
                </a:lnTo>
                <a:lnTo>
                  <a:pt x="0" y="1066800"/>
                </a:lnTo>
                <a:lnTo>
                  <a:pt x="1066800" y="1066800"/>
                </a:lnTo>
                <a:lnTo>
                  <a:pt x="1066800" y="133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13576" y="3364991"/>
            <a:ext cx="1069848" cy="5577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3328987"/>
            <a:ext cx="1066800" cy="5540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89776" y="3048000"/>
            <a:ext cx="878205" cy="24447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000" b="1" u="heavy" spc="-5" dirty="0">
                <a:latin typeface="Arial"/>
                <a:cs typeface="Arial"/>
              </a:rPr>
              <a:t>DEIVERY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8600" y="4419600"/>
            <a:ext cx="7467600" cy="1219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07480" y="4538471"/>
            <a:ext cx="1082040" cy="1005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4495800"/>
            <a:ext cx="1066800" cy="990600"/>
          </a:xfrm>
          <a:custGeom>
            <a:avLst/>
            <a:gdLst/>
            <a:ahLst/>
            <a:cxnLst/>
            <a:rect l="l" t="t" r="r" b="b"/>
            <a:pathLst>
              <a:path w="1066800" h="990600">
                <a:moveTo>
                  <a:pt x="942975" y="0"/>
                </a:moveTo>
                <a:lnTo>
                  <a:pt x="0" y="0"/>
                </a:lnTo>
                <a:lnTo>
                  <a:pt x="0" y="990600"/>
                </a:lnTo>
                <a:lnTo>
                  <a:pt x="1066800" y="990600"/>
                </a:lnTo>
                <a:lnTo>
                  <a:pt x="1066800" y="123825"/>
                </a:lnTo>
                <a:lnTo>
                  <a:pt x="942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19975" y="4495800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0"/>
                </a:moveTo>
                <a:lnTo>
                  <a:pt x="24765" y="99060"/>
                </a:lnTo>
                <a:lnTo>
                  <a:pt x="123825" y="123825"/>
                </a:lnTo>
                <a:lnTo>
                  <a:pt x="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77000" y="4495800"/>
            <a:ext cx="1066800" cy="990600"/>
          </a:xfrm>
          <a:custGeom>
            <a:avLst/>
            <a:gdLst/>
            <a:ahLst/>
            <a:cxnLst/>
            <a:rect l="l" t="t" r="r" b="b"/>
            <a:pathLst>
              <a:path w="1066800" h="990600">
                <a:moveTo>
                  <a:pt x="942975" y="0"/>
                </a:moveTo>
                <a:lnTo>
                  <a:pt x="967740" y="99060"/>
                </a:lnTo>
                <a:lnTo>
                  <a:pt x="1066800" y="123825"/>
                </a:lnTo>
                <a:lnTo>
                  <a:pt x="942975" y="0"/>
                </a:lnTo>
                <a:lnTo>
                  <a:pt x="0" y="0"/>
                </a:lnTo>
                <a:lnTo>
                  <a:pt x="0" y="990600"/>
                </a:lnTo>
                <a:lnTo>
                  <a:pt x="1066800" y="990600"/>
                </a:lnTo>
                <a:lnTo>
                  <a:pt x="1066800" y="1238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77000" y="4756213"/>
            <a:ext cx="1066800" cy="5222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77000" y="4756213"/>
            <a:ext cx="1066800" cy="573405"/>
          </a:xfrm>
          <a:custGeom>
            <a:avLst/>
            <a:gdLst/>
            <a:ahLst/>
            <a:cxnLst/>
            <a:rect l="l" t="t" r="r" b="b"/>
            <a:pathLst>
              <a:path w="1066800" h="573404">
                <a:moveTo>
                  <a:pt x="0" y="573087"/>
                </a:moveTo>
                <a:lnTo>
                  <a:pt x="1066800" y="573087"/>
                </a:lnTo>
                <a:lnTo>
                  <a:pt x="1066800" y="0"/>
                </a:lnTo>
                <a:lnTo>
                  <a:pt x="0" y="0"/>
                </a:lnTo>
                <a:lnTo>
                  <a:pt x="0" y="573087"/>
                </a:lnTo>
                <a:close/>
              </a:path>
            </a:pathLst>
          </a:custGeom>
          <a:solidFill>
            <a:srgbClr val="CCCCFF">
              <a:alpha val="3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5976" y="4495800"/>
            <a:ext cx="878205" cy="244475"/>
          </a:xfrm>
          <a:custGeom>
            <a:avLst/>
            <a:gdLst/>
            <a:ahLst/>
            <a:cxnLst/>
            <a:rect l="l" t="t" r="r" b="b"/>
            <a:pathLst>
              <a:path w="878204" h="244475">
                <a:moveTo>
                  <a:pt x="0" y="244475"/>
                </a:moveTo>
                <a:lnTo>
                  <a:pt x="877887" y="244475"/>
                </a:lnTo>
                <a:lnTo>
                  <a:pt x="877887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FF99">
              <a:alpha val="3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12594" y="2126996"/>
            <a:ext cx="37871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Maintain </a:t>
            </a:r>
            <a:r>
              <a:rPr sz="1600" b="1" spc="-10" dirty="0">
                <a:latin typeface="Arial"/>
                <a:cs typeface="Arial"/>
              </a:rPr>
              <a:t>Output </a:t>
            </a:r>
            <a:r>
              <a:rPr sz="1600" b="1" spc="-5" dirty="0">
                <a:latin typeface="Arial"/>
                <a:cs typeface="Arial"/>
              </a:rPr>
              <a:t>control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sales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order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12594" y="3362325"/>
            <a:ext cx="3945254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Maintain </a:t>
            </a:r>
            <a:r>
              <a:rPr sz="1600" b="1" spc="-10" dirty="0">
                <a:latin typeface="Arial"/>
                <a:cs typeface="Arial"/>
              </a:rPr>
              <a:t>Output </a:t>
            </a:r>
            <a:r>
              <a:rPr sz="1600" b="1" spc="-5" dirty="0">
                <a:latin typeface="Arial"/>
                <a:cs typeface="Arial"/>
              </a:rPr>
              <a:t>control </a:t>
            </a:r>
            <a:r>
              <a:rPr sz="1600" b="1" spc="-10" dirty="0">
                <a:latin typeface="Arial"/>
                <a:cs typeface="Arial"/>
              </a:rPr>
              <a:t>for delivery</a:t>
            </a:r>
            <a:r>
              <a:rPr sz="1600" b="1" spc="1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doc.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12594" y="4538853"/>
            <a:ext cx="506539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000" b="1" u="heavy" spc="-5" dirty="0">
                <a:latin typeface="Arial"/>
                <a:cs typeface="Arial"/>
              </a:rPr>
              <a:t>BILLING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Maintain </a:t>
            </a:r>
            <a:r>
              <a:rPr sz="1600" b="1" spc="-10" dirty="0">
                <a:latin typeface="Arial"/>
                <a:cs typeface="Arial"/>
              </a:rPr>
              <a:t>Output </a:t>
            </a:r>
            <a:r>
              <a:rPr sz="1600" b="1" spc="-5" dirty="0">
                <a:latin typeface="Arial"/>
                <a:cs typeface="Arial"/>
              </a:rPr>
              <a:t>control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billing</a:t>
            </a:r>
            <a:r>
              <a:rPr sz="1600" b="1" spc="1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doc.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752600" y="5715000"/>
            <a:ext cx="6019800" cy="533400"/>
          </a:xfrm>
          <a:custGeom>
            <a:avLst/>
            <a:gdLst/>
            <a:ahLst/>
            <a:cxnLst/>
            <a:rect l="l" t="t" r="r" b="b"/>
            <a:pathLst>
              <a:path w="6019800" h="533400">
                <a:moveTo>
                  <a:pt x="6019800" y="0"/>
                </a:moveTo>
                <a:lnTo>
                  <a:pt x="0" y="0"/>
                </a:lnTo>
                <a:lnTo>
                  <a:pt x="1504950" y="533400"/>
                </a:lnTo>
                <a:lnTo>
                  <a:pt x="4514850" y="533400"/>
                </a:lnTo>
                <a:lnTo>
                  <a:pt x="60198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35940" y="5676087"/>
            <a:ext cx="606107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000066"/>
                </a:solidFill>
                <a:latin typeface="Arial"/>
                <a:cs typeface="Arial"/>
              </a:rPr>
              <a:t>Apart </a:t>
            </a:r>
            <a:r>
              <a:rPr sz="1600" b="1" spc="-5" dirty="0">
                <a:solidFill>
                  <a:srgbClr val="000066"/>
                </a:solidFill>
                <a:latin typeface="Arial"/>
                <a:cs typeface="Arial"/>
              </a:rPr>
              <a:t>from that </a:t>
            </a:r>
            <a:r>
              <a:rPr sz="1600" b="1" spc="-10" dirty="0">
                <a:solidFill>
                  <a:srgbClr val="000066"/>
                </a:solidFill>
                <a:latin typeface="Arial"/>
                <a:cs typeface="Arial"/>
              </a:rPr>
              <a:t>output </a:t>
            </a:r>
            <a:r>
              <a:rPr sz="1600" b="1" spc="-5" dirty="0">
                <a:solidFill>
                  <a:srgbClr val="000066"/>
                </a:solidFill>
                <a:latin typeface="Arial"/>
                <a:cs typeface="Arial"/>
              </a:rPr>
              <a:t>can be maintained </a:t>
            </a:r>
            <a:r>
              <a:rPr sz="1600" b="1" spc="-10" dirty="0">
                <a:solidFill>
                  <a:srgbClr val="000066"/>
                </a:solidFill>
                <a:latin typeface="Arial"/>
                <a:cs typeface="Arial"/>
              </a:rPr>
              <a:t>for </a:t>
            </a:r>
            <a:r>
              <a:rPr sz="1600" b="1" spc="-5" dirty="0">
                <a:solidFill>
                  <a:srgbClr val="000066"/>
                </a:solidFill>
                <a:latin typeface="Arial"/>
                <a:cs typeface="Arial"/>
              </a:rPr>
              <a:t>Sales Activities</a:t>
            </a:r>
            <a:r>
              <a:rPr sz="1600" b="1" spc="26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66"/>
                </a:solidFill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5800" y="1138828"/>
            <a:ext cx="830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1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determination is configured through </a:t>
            </a:r>
            <a:r>
              <a:rPr lang="en-US" sz="2200" spc="-20" dirty="0">
                <a:latin typeface="Arial" panose="020B0604020202020204" pitchFamily="34" charset="0"/>
                <a:cs typeface="Arial" panose="020B0604020202020204" pitchFamily="34" charset="0"/>
              </a:rPr>
              <a:t>SAP </a:t>
            </a:r>
            <a:r>
              <a:rPr 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Condition </a:t>
            </a:r>
            <a:r>
              <a:rPr lang="en-US" sz="2200" spc="-20" dirty="0">
                <a:latin typeface="Arial" panose="020B0604020202020204" pitchFamily="34" charset="0"/>
                <a:cs typeface="Arial" panose="020B0604020202020204" pitchFamily="34" charset="0"/>
              </a:rPr>
              <a:t>Technique </a:t>
            </a:r>
            <a:r>
              <a:rPr lang="en-US" sz="2200" spc="-10" dirty="0">
                <a:latin typeface="Arial" panose="020B0604020202020204" pitchFamily="34" charset="0"/>
                <a:cs typeface="Arial" panose="020B0604020202020204" pitchFamily="34" charset="0"/>
              </a:rPr>
              <a:t>for the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en-US" sz="22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spc="-5" dirty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86" y="267100"/>
            <a:ext cx="9156700" cy="55463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Maintain </a:t>
            </a:r>
            <a:r>
              <a:rPr sz="3200" spc="-5" dirty="0"/>
              <a:t>Condition</a:t>
            </a:r>
            <a:r>
              <a:rPr sz="3200" spc="-70" dirty="0"/>
              <a:t> </a:t>
            </a:r>
            <a:r>
              <a:rPr sz="320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5833059"/>
            <a:ext cx="772731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</a:t>
            </a:r>
            <a:r>
              <a:rPr sz="1600" b="1" spc="-10" dirty="0">
                <a:latin typeface="Arial"/>
                <a:cs typeface="Arial"/>
              </a:rPr>
              <a:t>Output </a:t>
            </a:r>
            <a:r>
              <a:rPr sz="1600" b="1" spc="-5" dirty="0">
                <a:latin typeface="Arial"/>
                <a:cs typeface="Arial"/>
              </a:rPr>
              <a:t>control &gt; </a:t>
            </a:r>
            <a:r>
              <a:rPr sz="1600" b="1" spc="-10" dirty="0">
                <a:latin typeface="Arial"/>
                <a:cs typeface="Arial"/>
              </a:rPr>
              <a:t>Output </a:t>
            </a:r>
            <a:r>
              <a:rPr sz="1600" b="1" spc="-5" dirty="0">
                <a:latin typeface="Arial"/>
                <a:cs typeface="Arial"/>
              </a:rPr>
              <a:t>determination &gt; Maintain  </a:t>
            </a:r>
            <a:r>
              <a:rPr sz="1600" b="1" spc="-10" dirty="0">
                <a:latin typeface="Arial"/>
                <a:cs typeface="Arial"/>
              </a:rPr>
              <a:t>output </a:t>
            </a:r>
            <a:r>
              <a:rPr sz="1600" b="1" spc="-5" dirty="0">
                <a:latin typeface="Arial"/>
                <a:cs typeface="Arial"/>
              </a:rPr>
              <a:t>determination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sales</a:t>
            </a:r>
            <a:r>
              <a:rPr sz="1600" b="1" spc="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documents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233" y="1219644"/>
            <a:ext cx="829500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5" dirty="0">
                <a:latin typeface="Arial"/>
                <a:cs typeface="Arial"/>
              </a:rPr>
              <a:t>Here </a:t>
            </a:r>
            <a:r>
              <a:rPr sz="1600" b="1" spc="15" dirty="0">
                <a:latin typeface="Arial"/>
                <a:cs typeface="Arial"/>
              </a:rPr>
              <a:t>we </a:t>
            </a:r>
            <a:r>
              <a:rPr sz="1600" b="1" spc="-5" dirty="0">
                <a:latin typeface="Arial"/>
                <a:cs typeface="Arial"/>
              </a:rPr>
              <a:t>define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combination of fields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5" dirty="0">
                <a:latin typeface="Arial"/>
                <a:cs typeface="Arial"/>
              </a:rPr>
              <a:t>which </a:t>
            </a:r>
            <a:r>
              <a:rPr sz="1600" b="1" spc="15" dirty="0">
                <a:latin typeface="Arial"/>
                <a:cs typeface="Arial"/>
              </a:rPr>
              <a:t>we </a:t>
            </a:r>
            <a:r>
              <a:rPr sz="1600" b="1" spc="5" dirty="0">
                <a:latin typeface="Arial"/>
                <a:cs typeface="Arial"/>
              </a:rPr>
              <a:t>want </a:t>
            </a:r>
            <a:r>
              <a:rPr sz="1600" b="1" spc="-5" dirty="0">
                <a:latin typeface="Arial"/>
                <a:cs typeface="Arial"/>
              </a:rPr>
              <a:t>to create </a:t>
            </a:r>
            <a:r>
              <a:rPr sz="1600" b="1" spc="-10" dirty="0">
                <a:latin typeface="Arial"/>
                <a:cs typeface="Arial"/>
              </a:rPr>
              <a:t>output </a:t>
            </a:r>
            <a:r>
              <a:rPr sz="1600" b="1" spc="-5" dirty="0">
                <a:latin typeface="Arial"/>
                <a:cs typeface="Arial"/>
              </a:rPr>
              <a:t>condition  records in a condition table (Eg: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sales</a:t>
            </a:r>
            <a:r>
              <a:rPr sz="1600" b="1" spc="1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documents)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1828800"/>
            <a:ext cx="5638800" cy="3692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9649" y="1814448"/>
            <a:ext cx="5667375" cy="3721100"/>
          </a:xfrm>
          <a:custGeom>
            <a:avLst/>
            <a:gdLst/>
            <a:ahLst/>
            <a:cxnLst/>
            <a:rect l="l" t="t" r="r" b="b"/>
            <a:pathLst>
              <a:path w="5667375" h="3721100">
                <a:moveTo>
                  <a:pt x="0" y="3721100"/>
                </a:moveTo>
                <a:lnTo>
                  <a:pt x="5667375" y="3721100"/>
                </a:lnTo>
                <a:lnTo>
                  <a:pt x="5667375" y="0"/>
                </a:lnTo>
                <a:lnTo>
                  <a:pt x="0" y="0"/>
                </a:lnTo>
                <a:lnTo>
                  <a:pt x="0" y="37211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0475" y="2819400"/>
            <a:ext cx="2498725" cy="1035050"/>
          </a:xfrm>
          <a:custGeom>
            <a:avLst/>
            <a:gdLst/>
            <a:ahLst/>
            <a:cxnLst/>
            <a:rect l="l" t="t" r="r" b="b"/>
            <a:pathLst>
              <a:path w="2498725" h="1035050">
                <a:moveTo>
                  <a:pt x="2371725" y="0"/>
                </a:moveTo>
                <a:lnTo>
                  <a:pt x="873125" y="0"/>
                </a:lnTo>
                <a:lnTo>
                  <a:pt x="823706" y="9985"/>
                </a:lnTo>
                <a:lnTo>
                  <a:pt x="783335" y="37211"/>
                </a:lnTo>
                <a:lnTo>
                  <a:pt x="756110" y="77581"/>
                </a:lnTo>
                <a:lnTo>
                  <a:pt x="746125" y="127000"/>
                </a:lnTo>
                <a:lnTo>
                  <a:pt x="746125" y="444500"/>
                </a:lnTo>
                <a:lnTo>
                  <a:pt x="0" y="1035050"/>
                </a:lnTo>
                <a:lnTo>
                  <a:pt x="746125" y="635000"/>
                </a:lnTo>
                <a:lnTo>
                  <a:pt x="2498725" y="635000"/>
                </a:lnTo>
                <a:lnTo>
                  <a:pt x="2498725" y="127000"/>
                </a:lnTo>
                <a:lnTo>
                  <a:pt x="2488739" y="77581"/>
                </a:lnTo>
                <a:lnTo>
                  <a:pt x="2461514" y="37211"/>
                </a:lnTo>
                <a:lnTo>
                  <a:pt x="2421143" y="9985"/>
                </a:lnTo>
                <a:lnTo>
                  <a:pt x="2371725" y="0"/>
                </a:lnTo>
                <a:close/>
              </a:path>
              <a:path w="2498725" h="1035050">
                <a:moveTo>
                  <a:pt x="2498725" y="635000"/>
                </a:moveTo>
                <a:lnTo>
                  <a:pt x="746125" y="635000"/>
                </a:lnTo>
                <a:lnTo>
                  <a:pt x="756110" y="684418"/>
                </a:lnTo>
                <a:lnTo>
                  <a:pt x="783335" y="724788"/>
                </a:lnTo>
                <a:lnTo>
                  <a:pt x="823706" y="752014"/>
                </a:lnTo>
                <a:lnTo>
                  <a:pt x="873125" y="762000"/>
                </a:lnTo>
                <a:lnTo>
                  <a:pt x="2371725" y="762000"/>
                </a:lnTo>
                <a:lnTo>
                  <a:pt x="2421143" y="752014"/>
                </a:lnTo>
                <a:lnTo>
                  <a:pt x="2461514" y="724788"/>
                </a:lnTo>
                <a:lnTo>
                  <a:pt x="2488739" y="684418"/>
                </a:lnTo>
                <a:lnTo>
                  <a:pt x="2498725" y="63500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0475" y="2819400"/>
            <a:ext cx="2498725" cy="1035050"/>
          </a:xfrm>
          <a:custGeom>
            <a:avLst/>
            <a:gdLst/>
            <a:ahLst/>
            <a:cxnLst/>
            <a:rect l="l" t="t" r="r" b="b"/>
            <a:pathLst>
              <a:path w="2498725" h="1035050">
                <a:moveTo>
                  <a:pt x="746125" y="127000"/>
                </a:moveTo>
                <a:lnTo>
                  <a:pt x="756110" y="77581"/>
                </a:lnTo>
                <a:lnTo>
                  <a:pt x="783335" y="37211"/>
                </a:lnTo>
                <a:lnTo>
                  <a:pt x="823706" y="9985"/>
                </a:lnTo>
                <a:lnTo>
                  <a:pt x="873125" y="0"/>
                </a:lnTo>
                <a:lnTo>
                  <a:pt x="1038225" y="0"/>
                </a:lnTo>
                <a:lnTo>
                  <a:pt x="1476375" y="0"/>
                </a:lnTo>
                <a:lnTo>
                  <a:pt x="2371725" y="0"/>
                </a:lnTo>
                <a:lnTo>
                  <a:pt x="2421143" y="9985"/>
                </a:lnTo>
                <a:lnTo>
                  <a:pt x="2461514" y="37211"/>
                </a:lnTo>
                <a:lnTo>
                  <a:pt x="2488739" y="77581"/>
                </a:lnTo>
                <a:lnTo>
                  <a:pt x="2498725" y="127000"/>
                </a:lnTo>
                <a:lnTo>
                  <a:pt x="2498725" y="444500"/>
                </a:lnTo>
                <a:lnTo>
                  <a:pt x="2498725" y="635000"/>
                </a:lnTo>
                <a:lnTo>
                  <a:pt x="2488739" y="684418"/>
                </a:lnTo>
                <a:lnTo>
                  <a:pt x="2461514" y="724788"/>
                </a:lnTo>
                <a:lnTo>
                  <a:pt x="2421143" y="752014"/>
                </a:lnTo>
                <a:lnTo>
                  <a:pt x="2371725" y="762000"/>
                </a:lnTo>
                <a:lnTo>
                  <a:pt x="1476375" y="762000"/>
                </a:lnTo>
                <a:lnTo>
                  <a:pt x="1038225" y="762000"/>
                </a:lnTo>
                <a:lnTo>
                  <a:pt x="873125" y="762000"/>
                </a:lnTo>
                <a:lnTo>
                  <a:pt x="823706" y="752014"/>
                </a:lnTo>
                <a:lnTo>
                  <a:pt x="783335" y="724788"/>
                </a:lnTo>
                <a:lnTo>
                  <a:pt x="756110" y="684418"/>
                </a:lnTo>
                <a:lnTo>
                  <a:pt x="746125" y="635000"/>
                </a:lnTo>
                <a:lnTo>
                  <a:pt x="0" y="1035050"/>
                </a:lnTo>
                <a:lnTo>
                  <a:pt x="746125" y="444500"/>
                </a:lnTo>
                <a:lnTo>
                  <a:pt x="746125" y="127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51572" y="2897378"/>
            <a:ext cx="142430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735" marR="5080" indent="-28067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Field </a:t>
            </a:r>
            <a:r>
              <a:rPr sz="1400" dirty="0">
                <a:latin typeface="Arial"/>
                <a:cs typeface="Arial"/>
              </a:rPr>
              <a:t>catalogue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 select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field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" y="4038600"/>
            <a:ext cx="2113280" cy="762000"/>
          </a:xfrm>
          <a:custGeom>
            <a:avLst/>
            <a:gdLst/>
            <a:ahLst/>
            <a:cxnLst/>
            <a:rect l="l" t="t" r="r" b="b"/>
            <a:pathLst>
              <a:path w="2113280" h="762000">
                <a:moveTo>
                  <a:pt x="1244600" y="0"/>
                </a:moveTo>
                <a:lnTo>
                  <a:pt x="127000" y="0"/>
                </a:lnTo>
                <a:lnTo>
                  <a:pt x="77565" y="9985"/>
                </a:lnTo>
                <a:lnTo>
                  <a:pt x="37196" y="37211"/>
                </a:lnTo>
                <a:lnTo>
                  <a:pt x="9980" y="77581"/>
                </a:lnTo>
                <a:lnTo>
                  <a:pt x="0" y="127000"/>
                </a:lnTo>
                <a:lnTo>
                  <a:pt x="0" y="635000"/>
                </a:lnTo>
                <a:lnTo>
                  <a:pt x="9980" y="684418"/>
                </a:lnTo>
                <a:lnTo>
                  <a:pt x="37196" y="724789"/>
                </a:lnTo>
                <a:lnTo>
                  <a:pt x="77565" y="752014"/>
                </a:lnTo>
                <a:lnTo>
                  <a:pt x="127000" y="762000"/>
                </a:lnTo>
                <a:lnTo>
                  <a:pt x="1244600" y="762000"/>
                </a:lnTo>
                <a:lnTo>
                  <a:pt x="1294018" y="752014"/>
                </a:lnTo>
                <a:lnTo>
                  <a:pt x="1334389" y="724788"/>
                </a:lnTo>
                <a:lnTo>
                  <a:pt x="1361614" y="684418"/>
                </a:lnTo>
                <a:lnTo>
                  <a:pt x="1371600" y="635000"/>
                </a:lnTo>
                <a:lnTo>
                  <a:pt x="1371600" y="317500"/>
                </a:lnTo>
                <a:lnTo>
                  <a:pt x="1832494" y="127000"/>
                </a:lnTo>
                <a:lnTo>
                  <a:pt x="1371600" y="127000"/>
                </a:lnTo>
                <a:lnTo>
                  <a:pt x="1361614" y="77581"/>
                </a:lnTo>
                <a:lnTo>
                  <a:pt x="1334389" y="37210"/>
                </a:lnTo>
                <a:lnTo>
                  <a:pt x="1294018" y="9985"/>
                </a:lnTo>
                <a:lnTo>
                  <a:pt x="1244600" y="0"/>
                </a:lnTo>
                <a:close/>
              </a:path>
              <a:path w="2113280" h="762000">
                <a:moveTo>
                  <a:pt x="2113026" y="11049"/>
                </a:moveTo>
                <a:lnTo>
                  <a:pt x="1371600" y="127000"/>
                </a:lnTo>
                <a:lnTo>
                  <a:pt x="1832494" y="127000"/>
                </a:lnTo>
                <a:lnTo>
                  <a:pt x="2113026" y="11049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" y="4038600"/>
            <a:ext cx="2113280" cy="762000"/>
          </a:xfrm>
          <a:custGeom>
            <a:avLst/>
            <a:gdLst/>
            <a:ahLst/>
            <a:cxnLst/>
            <a:rect l="l" t="t" r="r" b="b"/>
            <a:pathLst>
              <a:path w="2113280" h="762000">
                <a:moveTo>
                  <a:pt x="1371600" y="127000"/>
                </a:moveTo>
                <a:lnTo>
                  <a:pt x="1361614" y="77581"/>
                </a:lnTo>
                <a:lnTo>
                  <a:pt x="1334389" y="37210"/>
                </a:lnTo>
                <a:lnTo>
                  <a:pt x="1294018" y="9985"/>
                </a:lnTo>
                <a:lnTo>
                  <a:pt x="1244600" y="0"/>
                </a:lnTo>
                <a:lnTo>
                  <a:pt x="1143000" y="0"/>
                </a:lnTo>
                <a:lnTo>
                  <a:pt x="800100" y="0"/>
                </a:lnTo>
                <a:lnTo>
                  <a:pt x="127000" y="0"/>
                </a:lnTo>
                <a:lnTo>
                  <a:pt x="77565" y="9985"/>
                </a:lnTo>
                <a:lnTo>
                  <a:pt x="37196" y="37211"/>
                </a:lnTo>
                <a:lnTo>
                  <a:pt x="9980" y="77581"/>
                </a:lnTo>
                <a:lnTo>
                  <a:pt x="0" y="127000"/>
                </a:lnTo>
                <a:lnTo>
                  <a:pt x="0" y="317500"/>
                </a:lnTo>
                <a:lnTo>
                  <a:pt x="0" y="635000"/>
                </a:lnTo>
                <a:lnTo>
                  <a:pt x="9980" y="684418"/>
                </a:lnTo>
                <a:lnTo>
                  <a:pt x="37196" y="724789"/>
                </a:lnTo>
                <a:lnTo>
                  <a:pt x="77565" y="752014"/>
                </a:lnTo>
                <a:lnTo>
                  <a:pt x="127000" y="762000"/>
                </a:lnTo>
                <a:lnTo>
                  <a:pt x="800100" y="762000"/>
                </a:lnTo>
                <a:lnTo>
                  <a:pt x="1143000" y="762000"/>
                </a:lnTo>
                <a:lnTo>
                  <a:pt x="1244600" y="762000"/>
                </a:lnTo>
                <a:lnTo>
                  <a:pt x="1294018" y="752014"/>
                </a:lnTo>
                <a:lnTo>
                  <a:pt x="1334389" y="724788"/>
                </a:lnTo>
                <a:lnTo>
                  <a:pt x="1361614" y="684418"/>
                </a:lnTo>
                <a:lnTo>
                  <a:pt x="1371600" y="635000"/>
                </a:lnTo>
                <a:lnTo>
                  <a:pt x="1371600" y="317500"/>
                </a:lnTo>
                <a:lnTo>
                  <a:pt x="2113026" y="11049"/>
                </a:lnTo>
                <a:lnTo>
                  <a:pt x="1371600" y="127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5699" y="4116832"/>
            <a:ext cx="110490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Key fields for  output  deter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ina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64" y="237531"/>
            <a:ext cx="91567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Maintain Access</a:t>
            </a:r>
            <a:r>
              <a:rPr sz="3200" spc="-50" dirty="0"/>
              <a:t> </a:t>
            </a:r>
            <a:r>
              <a:rPr sz="3200" dirty="0"/>
              <a:t>Sequence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219200"/>
            <a:ext cx="4953000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712" y="1204849"/>
            <a:ext cx="4981575" cy="2324100"/>
          </a:xfrm>
          <a:custGeom>
            <a:avLst/>
            <a:gdLst/>
            <a:ahLst/>
            <a:cxnLst/>
            <a:rect l="l" t="t" r="r" b="b"/>
            <a:pathLst>
              <a:path w="4981575" h="2324100">
                <a:moveTo>
                  <a:pt x="0" y="2324100"/>
                </a:moveTo>
                <a:lnTo>
                  <a:pt x="4981575" y="2324100"/>
                </a:lnTo>
                <a:lnTo>
                  <a:pt x="4981575" y="0"/>
                </a:lnTo>
                <a:lnTo>
                  <a:pt x="0" y="0"/>
                </a:lnTo>
                <a:lnTo>
                  <a:pt x="0" y="23241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1228725"/>
            <a:ext cx="4931410" cy="2286000"/>
          </a:xfrm>
          <a:custGeom>
            <a:avLst/>
            <a:gdLst/>
            <a:ahLst/>
            <a:cxnLst/>
            <a:rect l="l" t="t" r="r" b="b"/>
            <a:pathLst>
              <a:path w="4931410" h="2286000">
                <a:moveTo>
                  <a:pt x="0" y="2286000"/>
                </a:moveTo>
                <a:lnTo>
                  <a:pt x="4931410" y="2286000"/>
                </a:lnTo>
                <a:lnTo>
                  <a:pt x="493141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1000" y="3810000"/>
            <a:ext cx="8153400" cy="19050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5349875" marR="163195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condition  </a:t>
            </a:r>
            <a:r>
              <a:rPr sz="1400" b="1" dirty="0">
                <a:latin typeface="Arial"/>
                <a:cs typeface="Arial"/>
              </a:rPr>
              <a:t>tables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3810000"/>
            <a:ext cx="8153400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6712" y="3795712"/>
            <a:ext cx="8181975" cy="1933575"/>
          </a:xfrm>
          <a:custGeom>
            <a:avLst/>
            <a:gdLst/>
            <a:ahLst/>
            <a:cxnLst/>
            <a:rect l="l" t="t" r="r" b="b"/>
            <a:pathLst>
              <a:path w="8181975" h="1933575">
                <a:moveTo>
                  <a:pt x="0" y="1933575"/>
                </a:moveTo>
                <a:lnTo>
                  <a:pt x="8181975" y="1933575"/>
                </a:lnTo>
                <a:lnTo>
                  <a:pt x="8181975" y="0"/>
                </a:lnTo>
                <a:lnTo>
                  <a:pt x="0" y="0"/>
                </a:lnTo>
                <a:lnTo>
                  <a:pt x="0" y="19335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" y="3810037"/>
            <a:ext cx="8125459" cy="1864360"/>
          </a:xfrm>
          <a:custGeom>
            <a:avLst/>
            <a:gdLst/>
            <a:ahLst/>
            <a:cxnLst/>
            <a:rect l="l" t="t" r="r" b="b"/>
            <a:pathLst>
              <a:path w="8125459" h="1864360">
                <a:moveTo>
                  <a:pt x="0" y="1863851"/>
                </a:moveTo>
                <a:lnTo>
                  <a:pt x="8125459" y="1863851"/>
                </a:lnTo>
                <a:lnTo>
                  <a:pt x="8125459" y="0"/>
                </a:lnTo>
                <a:lnTo>
                  <a:pt x="0" y="0"/>
                </a:lnTo>
                <a:lnTo>
                  <a:pt x="0" y="18638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24600" y="1295400"/>
            <a:ext cx="2514600" cy="3824604"/>
          </a:xfrm>
          <a:custGeom>
            <a:avLst/>
            <a:gdLst/>
            <a:ahLst/>
            <a:cxnLst/>
            <a:rect l="l" t="t" r="r" b="b"/>
            <a:pathLst>
              <a:path w="2514600" h="3824604">
                <a:moveTo>
                  <a:pt x="2095500" y="1219200"/>
                </a:moveTo>
                <a:lnTo>
                  <a:pt x="1466850" y="1219200"/>
                </a:lnTo>
                <a:lnTo>
                  <a:pt x="1970151" y="3824224"/>
                </a:lnTo>
                <a:lnTo>
                  <a:pt x="2095500" y="1219200"/>
                </a:lnTo>
                <a:close/>
              </a:path>
              <a:path w="2514600" h="3824604">
                <a:moveTo>
                  <a:pt x="2311400" y="0"/>
                </a:moveTo>
                <a:lnTo>
                  <a:pt x="203200" y="0"/>
                </a:lnTo>
                <a:lnTo>
                  <a:pt x="156594" y="5364"/>
                </a:lnTo>
                <a:lnTo>
                  <a:pt x="113818" y="20645"/>
                </a:lnTo>
                <a:lnTo>
                  <a:pt x="76090" y="44626"/>
                </a:lnTo>
                <a:lnTo>
                  <a:pt x="44626" y="76090"/>
                </a:lnTo>
                <a:lnTo>
                  <a:pt x="20645" y="113818"/>
                </a:lnTo>
                <a:lnTo>
                  <a:pt x="5364" y="156594"/>
                </a:lnTo>
                <a:lnTo>
                  <a:pt x="0" y="203200"/>
                </a:lnTo>
                <a:lnTo>
                  <a:pt x="0" y="1016000"/>
                </a:lnTo>
                <a:lnTo>
                  <a:pt x="5364" y="1062605"/>
                </a:lnTo>
                <a:lnTo>
                  <a:pt x="20645" y="1105381"/>
                </a:lnTo>
                <a:lnTo>
                  <a:pt x="44626" y="1143109"/>
                </a:lnTo>
                <a:lnTo>
                  <a:pt x="76090" y="1174573"/>
                </a:lnTo>
                <a:lnTo>
                  <a:pt x="113818" y="1198554"/>
                </a:lnTo>
                <a:lnTo>
                  <a:pt x="156594" y="1213835"/>
                </a:lnTo>
                <a:lnTo>
                  <a:pt x="203200" y="1219200"/>
                </a:lnTo>
                <a:lnTo>
                  <a:pt x="2311400" y="1219200"/>
                </a:lnTo>
                <a:lnTo>
                  <a:pt x="2358005" y="1213835"/>
                </a:lnTo>
                <a:lnTo>
                  <a:pt x="2400781" y="1198554"/>
                </a:lnTo>
                <a:lnTo>
                  <a:pt x="2438509" y="1174573"/>
                </a:lnTo>
                <a:lnTo>
                  <a:pt x="2469973" y="1143109"/>
                </a:lnTo>
                <a:lnTo>
                  <a:pt x="2493954" y="1105381"/>
                </a:lnTo>
                <a:lnTo>
                  <a:pt x="2509235" y="1062605"/>
                </a:lnTo>
                <a:lnTo>
                  <a:pt x="2514600" y="1016000"/>
                </a:lnTo>
                <a:lnTo>
                  <a:pt x="2514600" y="203200"/>
                </a:lnTo>
                <a:lnTo>
                  <a:pt x="2509235" y="156594"/>
                </a:lnTo>
                <a:lnTo>
                  <a:pt x="2493954" y="113818"/>
                </a:lnTo>
                <a:lnTo>
                  <a:pt x="2469973" y="76090"/>
                </a:lnTo>
                <a:lnTo>
                  <a:pt x="2438509" y="44626"/>
                </a:lnTo>
                <a:lnTo>
                  <a:pt x="2400781" y="20645"/>
                </a:lnTo>
                <a:lnTo>
                  <a:pt x="2358005" y="5364"/>
                </a:lnTo>
                <a:lnTo>
                  <a:pt x="2311400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4600" y="1295400"/>
            <a:ext cx="2514600" cy="3824604"/>
          </a:xfrm>
          <a:custGeom>
            <a:avLst/>
            <a:gdLst/>
            <a:ahLst/>
            <a:cxnLst/>
            <a:rect l="l" t="t" r="r" b="b"/>
            <a:pathLst>
              <a:path w="2514600" h="3824604">
                <a:moveTo>
                  <a:pt x="0" y="203200"/>
                </a:moveTo>
                <a:lnTo>
                  <a:pt x="5364" y="156594"/>
                </a:lnTo>
                <a:lnTo>
                  <a:pt x="20645" y="113818"/>
                </a:lnTo>
                <a:lnTo>
                  <a:pt x="44626" y="76090"/>
                </a:lnTo>
                <a:lnTo>
                  <a:pt x="76090" y="44626"/>
                </a:lnTo>
                <a:lnTo>
                  <a:pt x="113818" y="20645"/>
                </a:lnTo>
                <a:lnTo>
                  <a:pt x="156594" y="5364"/>
                </a:lnTo>
                <a:lnTo>
                  <a:pt x="203200" y="0"/>
                </a:lnTo>
                <a:lnTo>
                  <a:pt x="1466850" y="0"/>
                </a:lnTo>
                <a:lnTo>
                  <a:pt x="2095500" y="0"/>
                </a:lnTo>
                <a:lnTo>
                  <a:pt x="2311400" y="0"/>
                </a:lnTo>
                <a:lnTo>
                  <a:pt x="2358005" y="5364"/>
                </a:lnTo>
                <a:lnTo>
                  <a:pt x="2400781" y="20645"/>
                </a:lnTo>
                <a:lnTo>
                  <a:pt x="2438509" y="44626"/>
                </a:lnTo>
                <a:lnTo>
                  <a:pt x="2469973" y="76090"/>
                </a:lnTo>
                <a:lnTo>
                  <a:pt x="2493954" y="113818"/>
                </a:lnTo>
                <a:lnTo>
                  <a:pt x="2509235" y="156594"/>
                </a:lnTo>
                <a:lnTo>
                  <a:pt x="2514600" y="203200"/>
                </a:lnTo>
                <a:lnTo>
                  <a:pt x="2514600" y="711200"/>
                </a:lnTo>
                <a:lnTo>
                  <a:pt x="2514600" y="1016000"/>
                </a:lnTo>
                <a:lnTo>
                  <a:pt x="2509235" y="1062605"/>
                </a:lnTo>
                <a:lnTo>
                  <a:pt x="2493954" y="1105381"/>
                </a:lnTo>
                <a:lnTo>
                  <a:pt x="2469973" y="1143109"/>
                </a:lnTo>
                <a:lnTo>
                  <a:pt x="2438509" y="1174573"/>
                </a:lnTo>
                <a:lnTo>
                  <a:pt x="2400781" y="1198554"/>
                </a:lnTo>
                <a:lnTo>
                  <a:pt x="2358005" y="1213835"/>
                </a:lnTo>
                <a:lnTo>
                  <a:pt x="2311400" y="1219200"/>
                </a:lnTo>
                <a:lnTo>
                  <a:pt x="2095500" y="1219200"/>
                </a:lnTo>
                <a:lnTo>
                  <a:pt x="1970151" y="3824224"/>
                </a:lnTo>
                <a:lnTo>
                  <a:pt x="1466850" y="1219200"/>
                </a:lnTo>
                <a:lnTo>
                  <a:pt x="203200" y="1219200"/>
                </a:lnTo>
                <a:lnTo>
                  <a:pt x="156594" y="1213835"/>
                </a:lnTo>
                <a:lnTo>
                  <a:pt x="113818" y="1198554"/>
                </a:lnTo>
                <a:lnTo>
                  <a:pt x="76090" y="1174573"/>
                </a:lnTo>
                <a:lnTo>
                  <a:pt x="44626" y="1143109"/>
                </a:lnTo>
                <a:lnTo>
                  <a:pt x="20645" y="1105381"/>
                </a:lnTo>
                <a:lnTo>
                  <a:pt x="5364" y="1062605"/>
                </a:lnTo>
                <a:lnTo>
                  <a:pt x="0" y="1016000"/>
                </a:lnTo>
                <a:lnTo>
                  <a:pt x="0" y="7112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63665" y="1395221"/>
            <a:ext cx="2156460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exclusive </a:t>
            </a:r>
            <a:r>
              <a:rPr sz="1400" dirty="0">
                <a:latin typeface="Arial"/>
                <a:cs typeface="Arial"/>
              </a:rPr>
              <a:t>indicator  signifies once the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  record is found, the control 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not </a:t>
            </a:r>
            <a:r>
              <a:rPr sz="1400" spc="-5" dirty="0">
                <a:latin typeface="Arial"/>
                <a:cs typeface="Arial"/>
              </a:rPr>
              <a:t>move </a:t>
            </a:r>
            <a:r>
              <a:rPr sz="1400" dirty="0">
                <a:latin typeface="Arial"/>
                <a:cs typeface="Arial"/>
              </a:rPr>
              <a:t>to any other  access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5600" y="5237098"/>
            <a:ext cx="2286000" cy="1392555"/>
          </a:xfrm>
          <a:custGeom>
            <a:avLst/>
            <a:gdLst/>
            <a:ahLst/>
            <a:cxnLst/>
            <a:rect l="l" t="t" r="r" b="b"/>
            <a:pathLst>
              <a:path w="2286000" h="1392554">
                <a:moveTo>
                  <a:pt x="2133600" y="477900"/>
                </a:moveTo>
                <a:lnTo>
                  <a:pt x="304800" y="477900"/>
                </a:lnTo>
                <a:lnTo>
                  <a:pt x="256617" y="485670"/>
                </a:lnTo>
                <a:lnTo>
                  <a:pt x="214780" y="507306"/>
                </a:lnTo>
                <a:lnTo>
                  <a:pt x="181794" y="540297"/>
                </a:lnTo>
                <a:lnTo>
                  <a:pt x="160166" y="582132"/>
                </a:lnTo>
                <a:lnTo>
                  <a:pt x="152400" y="630301"/>
                </a:lnTo>
                <a:lnTo>
                  <a:pt x="152400" y="1239901"/>
                </a:lnTo>
                <a:lnTo>
                  <a:pt x="160166" y="1288069"/>
                </a:lnTo>
                <a:lnTo>
                  <a:pt x="181794" y="1329904"/>
                </a:lnTo>
                <a:lnTo>
                  <a:pt x="214780" y="1362895"/>
                </a:lnTo>
                <a:lnTo>
                  <a:pt x="256617" y="1384531"/>
                </a:lnTo>
                <a:lnTo>
                  <a:pt x="304800" y="1392301"/>
                </a:lnTo>
                <a:lnTo>
                  <a:pt x="2133600" y="1392301"/>
                </a:lnTo>
                <a:lnTo>
                  <a:pt x="2181782" y="1384531"/>
                </a:lnTo>
                <a:lnTo>
                  <a:pt x="2223619" y="1362895"/>
                </a:lnTo>
                <a:lnTo>
                  <a:pt x="2256605" y="1329904"/>
                </a:lnTo>
                <a:lnTo>
                  <a:pt x="2278233" y="1288069"/>
                </a:lnTo>
                <a:lnTo>
                  <a:pt x="2286000" y="1239901"/>
                </a:lnTo>
                <a:lnTo>
                  <a:pt x="2286000" y="630301"/>
                </a:lnTo>
                <a:lnTo>
                  <a:pt x="2278233" y="582132"/>
                </a:lnTo>
                <a:lnTo>
                  <a:pt x="2256605" y="540297"/>
                </a:lnTo>
                <a:lnTo>
                  <a:pt x="2223619" y="507306"/>
                </a:lnTo>
                <a:lnTo>
                  <a:pt x="2181782" y="485670"/>
                </a:lnTo>
                <a:lnTo>
                  <a:pt x="2133600" y="477900"/>
                </a:lnTo>
                <a:close/>
              </a:path>
              <a:path w="2286000" h="1392554">
                <a:moveTo>
                  <a:pt x="0" y="0"/>
                </a:moveTo>
                <a:lnTo>
                  <a:pt x="508000" y="477900"/>
                </a:lnTo>
                <a:lnTo>
                  <a:pt x="1041400" y="477900"/>
                </a:lnTo>
                <a:lnTo>
                  <a:pt x="0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5600" y="5237098"/>
            <a:ext cx="2286000" cy="1392555"/>
          </a:xfrm>
          <a:custGeom>
            <a:avLst/>
            <a:gdLst/>
            <a:ahLst/>
            <a:cxnLst/>
            <a:rect l="l" t="t" r="r" b="b"/>
            <a:pathLst>
              <a:path w="2286000" h="1392554">
                <a:moveTo>
                  <a:pt x="152400" y="630301"/>
                </a:moveTo>
                <a:lnTo>
                  <a:pt x="160166" y="582132"/>
                </a:lnTo>
                <a:lnTo>
                  <a:pt x="181794" y="540297"/>
                </a:lnTo>
                <a:lnTo>
                  <a:pt x="214780" y="507306"/>
                </a:lnTo>
                <a:lnTo>
                  <a:pt x="256617" y="485670"/>
                </a:lnTo>
                <a:lnTo>
                  <a:pt x="304800" y="477900"/>
                </a:lnTo>
                <a:lnTo>
                  <a:pt x="508000" y="477900"/>
                </a:lnTo>
                <a:lnTo>
                  <a:pt x="0" y="0"/>
                </a:lnTo>
                <a:lnTo>
                  <a:pt x="1041400" y="477900"/>
                </a:lnTo>
                <a:lnTo>
                  <a:pt x="2133600" y="477900"/>
                </a:lnTo>
                <a:lnTo>
                  <a:pt x="2181782" y="485670"/>
                </a:lnTo>
                <a:lnTo>
                  <a:pt x="2223619" y="507306"/>
                </a:lnTo>
                <a:lnTo>
                  <a:pt x="2256605" y="540297"/>
                </a:lnTo>
                <a:lnTo>
                  <a:pt x="2278233" y="582132"/>
                </a:lnTo>
                <a:lnTo>
                  <a:pt x="2286000" y="630301"/>
                </a:lnTo>
                <a:lnTo>
                  <a:pt x="2286000" y="858901"/>
                </a:lnTo>
                <a:lnTo>
                  <a:pt x="2286000" y="1239901"/>
                </a:lnTo>
                <a:lnTo>
                  <a:pt x="2278233" y="1288069"/>
                </a:lnTo>
                <a:lnTo>
                  <a:pt x="2256605" y="1329904"/>
                </a:lnTo>
                <a:lnTo>
                  <a:pt x="2223619" y="1362895"/>
                </a:lnTo>
                <a:lnTo>
                  <a:pt x="2181782" y="1384531"/>
                </a:lnTo>
                <a:lnTo>
                  <a:pt x="2133600" y="1392301"/>
                </a:lnTo>
                <a:lnTo>
                  <a:pt x="1041400" y="1392301"/>
                </a:lnTo>
                <a:lnTo>
                  <a:pt x="508000" y="1392301"/>
                </a:lnTo>
                <a:lnTo>
                  <a:pt x="304800" y="1392301"/>
                </a:lnTo>
                <a:lnTo>
                  <a:pt x="256617" y="1384531"/>
                </a:lnTo>
                <a:lnTo>
                  <a:pt x="214780" y="1362895"/>
                </a:lnTo>
                <a:lnTo>
                  <a:pt x="181794" y="1329904"/>
                </a:lnTo>
                <a:lnTo>
                  <a:pt x="160166" y="1288069"/>
                </a:lnTo>
                <a:lnTo>
                  <a:pt x="152400" y="1239901"/>
                </a:lnTo>
                <a:lnTo>
                  <a:pt x="152400" y="858901"/>
                </a:lnTo>
                <a:lnTo>
                  <a:pt x="152400" y="6303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71825" y="5800852"/>
            <a:ext cx="1659889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Condition tables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  </a:t>
            </a:r>
            <a:r>
              <a:rPr sz="1400" dirty="0">
                <a:latin typeface="Arial"/>
                <a:cs typeface="Arial"/>
              </a:rPr>
              <a:t>key fields for output  determination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31582"/>
          </a:xfrm>
          <a:prstGeom prst="rect">
            <a:avLst/>
          </a:prstGeom>
        </p:spPr>
        <p:txBody>
          <a:bodyPr vert="horz" wrap="square" lIns="0" tIns="137794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z="3200" dirty="0"/>
              <a:t>Maintain </a:t>
            </a:r>
            <a:r>
              <a:rPr sz="3200" spc="-5" dirty="0"/>
              <a:t>Output</a:t>
            </a:r>
            <a:r>
              <a:rPr sz="3200" spc="-85" dirty="0"/>
              <a:t> </a:t>
            </a:r>
            <a:r>
              <a:rPr sz="3200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733550"/>
            <a:ext cx="4409186" cy="2228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912" y="1719198"/>
            <a:ext cx="4438015" cy="2257425"/>
          </a:xfrm>
          <a:custGeom>
            <a:avLst/>
            <a:gdLst/>
            <a:ahLst/>
            <a:cxnLst/>
            <a:rect l="l" t="t" r="r" b="b"/>
            <a:pathLst>
              <a:path w="4438015" h="2257425">
                <a:moveTo>
                  <a:pt x="0" y="2257425"/>
                </a:moveTo>
                <a:lnTo>
                  <a:pt x="4437761" y="2257425"/>
                </a:lnTo>
                <a:lnTo>
                  <a:pt x="4437761" y="0"/>
                </a:lnTo>
                <a:lnTo>
                  <a:pt x="0" y="0"/>
                </a:lnTo>
                <a:lnTo>
                  <a:pt x="0" y="22574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1733550"/>
            <a:ext cx="4419600" cy="2207895"/>
          </a:xfrm>
          <a:custGeom>
            <a:avLst/>
            <a:gdLst/>
            <a:ahLst/>
            <a:cxnLst/>
            <a:rect l="l" t="t" r="r" b="b"/>
            <a:pathLst>
              <a:path w="4419600" h="2207895">
                <a:moveTo>
                  <a:pt x="0" y="2207641"/>
                </a:moveTo>
                <a:lnTo>
                  <a:pt x="4419600" y="2207641"/>
                </a:lnTo>
                <a:lnTo>
                  <a:pt x="4419600" y="0"/>
                </a:lnTo>
                <a:lnTo>
                  <a:pt x="0" y="0"/>
                </a:lnTo>
                <a:lnTo>
                  <a:pt x="0" y="220764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4114800"/>
            <a:ext cx="5486400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2912" y="4100512"/>
            <a:ext cx="5514975" cy="2466975"/>
          </a:xfrm>
          <a:custGeom>
            <a:avLst/>
            <a:gdLst/>
            <a:ahLst/>
            <a:cxnLst/>
            <a:rect l="l" t="t" r="r" b="b"/>
            <a:pathLst>
              <a:path w="5514975" h="2466975">
                <a:moveTo>
                  <a:pt x="0" y="2466975"/>
                </a:moveTo>
                <a:lnTo>
                  <a:pt x="5514975" y="2466975"/>
                </a:lnTo>
                <a:lnTo>
                  <a:pt x="5514975" y="0"/>
                </a:lnTo>
                <a:lnTo>
                  <a:pt x="0" y="0"/>
                </a:lnTo>
                <a:lnTo>
                  <a:pt x="0" y="24669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4114736"/>
            <a:ext cx="5486400" cy="2390775"/>
          </a:xfrm>
          <a:custGeom>
            <a:avLst/>
            <a:gdLst/>
            <a:ahLst/>
            <a:cxnLst/>
            <a:rect l="l" t="t" r="r" b="b"/>
            <a:pathLst>
              <a:path w="5486400" h="2390775">
                <a:moveTo>
                  <a:pt x="0" y="2390648"/>
                </a:moveTo>
                <a:lnTo>
                  <a:pt x="5486400" y="2390648"/>
                </a:lnTo>
                <a:lnTo>
                  <a:pt x="5486400" y="0"/>
                </a:lnTo>
                <a:lnTo>
                  <a:pt x="0" y="0"/>
                </a:lnTo>
                <a:lnTo>
                  <a:pt x="0" y="239064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6275" y="2362200"/>
            <a:ext cx="2803525" cy="685800"/>
          </a:xfrm>
          <a:custGeom>
            <a:avLst/>
            <a:gdLst/>
            <a:ahLst/>
            <a:cxnLst/>
            <a:rect l="l" t="t" r="r" b="b"/>
            <a:pathLst>
              <a:path w="2803525" h="685800">
                <a:moveTo>
                  <a:pt x="2689225" y="0"/>
                </a:moveTo>
                <a:lnTo>
                  <a:pt x="2003425" y="0"/>
                </a:lnTo>
                <a:lnTo>
                  <a:pt x="1958937" y="8983"/>
                </a:lnTo>
                <a:lnTo>
                  <a:pt x="1922605" y="33480"/>
                </a:lnTo>
                <a:lnTo>
                  <a:pt x="1898108" y="69812"/>
                </a:lnTo>
                <a:lnTo>
                  <a:pt x="1889125" y="114300"/>
                </a:lnTo>
                <a:lnTo>
                  <a:pt x="1889125" y="400050"/>
                </a:lnTo>
                <a:lnTo>
                  <a:pt x="0" y="463550"/>
                </a:lnTo>
                <a:lnTo>
                  <a:pt x="1889125" y="571500"/>
                </a:lnTo>
                <a:lnTo>
                  <a:pt x="1898108" y="615987"/>
                </a:lnTo>
                <a:lnTo>
                  <a:pt x="1922605" y="652319"/>
                </a:lnTo>
                <a:lnTo>
                  <a:pt x="1958937" y="676816"/>
                </a:lnTo>
                <a:lnTo>
                  <a:pt x="2003425" y="685800"/>
                </a:lnTo>
                <a:lnTo>
                  <a:pt x="2689225" y="685800"/>
                </a:lnTo>
                <a:lnTo>
                  <a:pt x="2733712" y="676816"/>
                </a:lnTo>
                <a:lnTo>
                  <a:pt x="2770044" y="652319"/>
                </a:lnTo>
                <a:lnTo>
                  <a:pt x="2794541" y="615987"/>
                </a:lnTo>
                <a:lnTo>
                  <a:pt x="2803525" y="571500"/>
                </a:lnTo>
                <a:lnTo>
                  <a:pt x="2803525" y="114300"/>
                </a:lnTo>
                <a:lnTo>
                  <a:pt x="2794541" y="69812"/>
                </a:lnTo>
                <a:lnTo>
                  <a:pt x="2770044" y="33480"/>
                </a:lnTo>
                <a:lnTo>
                  <a:pt x="2733712" y="8983"/>
                </a:lnTo>
                <a:lnTo>
                  <a:pt x="2689225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6275" y="2362200"/>
            <a:ext cx="2803525" cy="685800"/>
          </a:xfrm>
          <a:custGeom>
            <a:avLst/>
            <a:gdLst/>
            <a:ahLst/>
            <a:cxnLst/>
            <a:rect l="l" t="t" r="r" b="b"/>
            <a:pathLst>
              <a:path w="2803525" h="685800">
                <a:moveTo>
                  <a:pt x="1889125" y="114300"/>
                </a:moveTo>
                <a:lnTo>
                  <a:pt x="1898108" y="69812"/>
                </a:lnTo>
                <a:lnTo>
                  <a:pt x="1922605" y="33480"/>
                </a:lnTo>
                <a:lnTo>
                  <a:pt x="1958937" y="8983"/>
                </a:lnTo>
                <a:lnTo>
                  <a:pt x="2003425" y="0"/>
                </a:lnTo>
                <a:lnTo>
                  <a:pt x="2041525" y="0"/>
                </a:lnTo>
                <a:lnTo>
                  <a:pt x="2270125" y="0"/>
                </a:lnTo>
                <a:lnTo>
                  <a:pt x="2689225" y="0"/>
                </a:lnTo>
                <a:lnTo>
                  <a:pt x="2733712" y="8983"/>
                </a:lnTo>
                <a:lnTo>
                  <a:pt x="2770044" y="33480"/>
                </a:lnTo>
                <a:lnTo>
                  <a:pt x="2794541" y="69812"/>
                </a:lnTo>
                <a:lnTo>
                  <a:pt x="2803525" y="114300"/>
                </a:lnTo>
                <a:lnTo>
                  <a:pt x="2803525" y="400050"/>
                </a:lnTo>
                <a:lnTo>
                  <a:pt x="2803525" y="571500"/>
                </a:lnTo>
                <a:lnTo>
                  <a:pt x="2794541" y="615987"/>
                </a:lnTo>
                <a:lnTo>
                  <a:pt x="2770044" y="652319"/>
                </a:lnTo>
                <a:lnTo>
                  <a:pt x="2733712" y="676816"/>
                </a:lnTo>
                <a:lnTo>
                  <a:pt x="2689225" y="685800"/>
                </a:lnTo>
                <a:lnTo>
                  <a:pt x="2270125" y="685800"/>
                </a:lnTo>
                <a:lnTo>
                  <a:pt x="2041525" y="685800"/>
                </a:lnTo>
                <a:lnTo>
                  <a:pt x="2003425" y="685800"/>
                </a:lnTo>
                <a:lnTo>
                  <a:pt x="1958937" y="676816"/>
                </a:lnTo>
                <a:lnTo>
                  <a:pt x="1922605" y="652319"/>
                </a:lnTo>
                <a:lnTo>
                  <a:pt x="1898108" y="615987"/>
                </a:lnTo>
                <a:lnTo>
                  <a:pt x="1889125" y="571500"/>
                </a:lnTo>
                <a:lnTo>
                  <a:pt x="0" y="463550"/>
                </a:lnTo>
                <a:lnTo>
                  <a:pt x="1889125" y="400050"/>
                </a:lnTo>
                <a:lnTo>
                  <a:pt x="1889125" y="114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46370" y="2437003"/>
            <a:ext cx="63436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utput</a:t>
            </a:r>
            <a:endParaRPr sz="16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types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600" y="4572000"/>
            <a:ext cx="4572000" cy="228600"/>
          </a:xfrm>
          <a:custGeom>
            <a:avLst/>
            <a:gdLst/>
            <a:ahLst/>
            <a:cxnLst/>
            <a:rect l="l" t="t" r="r" b="b"/>
            <a:pathLst>
              <a:path w="4572000" h="228600">
                <a:moveTo>
                  <a:pt x="0" y="228600"/>
                </a:moveTo>
                <a:lnTo>
                  <a:pt x="4572000" y="228600"/>
                </a:lnTo>
                <a:lnTo>
                  <a:pt x="4572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6521" y="2282698"/>
            <a:ext cx="492759" cy="1908810"/>
          </a:xfrm>
          <a:custGeom>
            <a:avLst/>
            <a:gdLst/>
            <a:ahLst/>
            <a:cxnLst/>
            <a:rect l="l" t="t" r="r" b="b"/>
            <a:pathLst>
              <a:path w="492759" h="1908810">
                <a:moveTo>
                  <a:pt x="0" y="1814957"/>
                </a:moveTo>
                <a:lnTo>
                  <a:pt x="21678" y="1908302"/>
                </a:lnTo>
                <a:lnTo>
                  <a:pt x="77279" y="1842134"/>
                </a:lnTo>
                <a:lnTo>
                  <a:pt x="52247" y="1842134"/>
                </a:lnTo>
                <a:lnTo>
                  <a:pt x="24460" y="1835531"/>
                </a:lnTo>
                <a:lnTo>
                  <a:pt x="27802" y="1821606"/>
                </a:lnTo>
                <a:lnTo>
                  <a:pt x="0" y="1814957"/>
                </a:lnTo>
                <a:close/>
              </a:path>
              <a:path w="492759" h="1908810">
                <a:moveTo>
                  <a:pt x="27802" y="1821606"/>
                </a:moveTo>
                <a:lnTo>
                  <a:pt x="24460" y="1835531"/>
                </a:lnTo>
                <a:lnTo>
                  <a:pt x="52247" y="1842134"/>
                </a:lnTo>
                <a:lnTo>
                  <a:pt x="55579" y="1828250"/>
                </a:lnTo>
                <a:lnTo>
                  <a:pt x="27802" y="1821606"/>
                </a:lnTo>
                <a:close/>
              </a:path>
              <a:path w="492759" h="1908810">
                <a:moveTo>
                  <a:pt x="55579" y="1828250"/>
                </a:moveTo>
                <a:lnTo>
                  <a:pt x="52247" y="1842134"/>
                </a:lnTo>
                <a:lnTo>
                  <a:pt x="77279" y="1842134"/>
                </a:lnTo>
                <a:lnTo>
                  <a:pt x="83362" y="1834895"/>
                </a:lnTo>
                <a:lnTo>
                  <a:pt x="55579" y="1828250"/>
                </a:lnTo>
                <a:close/>
              </a:path>
              <a:path w="492759" h="1908810">
                <a:moveTo>
                  <a:pt x="465035" y="0"/>
                </a:moveTo>
                <a:lnTo>
                  <a:pt x="27802" y="1821606"/>
                </a:lnTo>
                <a:lnTo>
                  <a:pt x="55579" y="1828250"/>
                </a:lnTo>
                <a:lnTo>
                  <a:pt x="492721" y="6603"/>
                </a:lnTo>
                <a:lnTo>
                  <a:pt x="465035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600" y="1183781"/>
            <a:ext cx="723463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10" dirty="0">
                <a:latin typeface="Arial"/>
                <a:cs typeface="Arial"/>
              </a:rPr>
              <a:t>Output </a:t>
            </a:r>
            <a:r>
              <a:rPr sz="2200" spc="-45" dirty="0">
                <a:latin typeface="Arial"/>
                <a:cs typeface="Arial"/>
              </a:rPr>
              <a:t>Type </a:t>
            </a:r>
            <a:r>
              <a:rPr sz="2200" spc="-5" dirty="0">
                <a:latin typeface="Arial"/>
                <a:cs typeface="Arial"/>
              </a:rPr>
              <a:t>specifies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kind of </a:t>
            </a:r>
            <a:r>
              <a:rPr sz="2200" spc="-10" dirty="0">
                <a:latin typeface="Arial"/>
                <a:cs typeface="Arial"/>
              </a:rPr>
              <a:t>output </a:t>
            </a:r>
            <a:r>
              <a:rPr sz="2200" spc="-5" dirty="0">
                <a:latin typeface="Arial"/>
                <a:cs typeface="Arial"/>
              </a:rPr>
              <a:t>to be</a:t>
            </a:r>
            <a:r>
              <a:rPr sz="2200" spc="2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produced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10287" y="1581086"/>
            <a:ext cx="2911802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27635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5" dirty="0">
                <a:latin typeface="Arial"/>
                <a:cs typeface="Arial"/>
              </a:rPr>
              <a:t>A </a:t>
            </a:r>
            <a:r>
              <a:rPr sz="1600" b="1" dirty="0">
                <a:latin typeface="Arial"/>
                <a:cs typeface="Arial"/>
              </a:rPr>
              <a:t>description </a:t>
            </a:r>
            <a:r>
              <a:rPr sz="1600" b="1" spc="-5" dirty="0">
                <a:latin typeface="Arial"/>
                <a:cs typeface="Arial"/>
              </a:rPr>
              <a:t>(maximum </a:t>
            </a:r>
            <a:r>
              <a:rPr sz="1600" b="1" dirty="0">
                <a:latin typeface="Arial"/>
                <a:cs typeface="Arial"/>
              </a:rPr>
              <a:t>of </a:t>
            </a:r>
            <a:r>
              <a:rPr sz="1600" b="1" spc="-5" dirty="0">
                <a:latin typeface="Arial"/>
                <a:cs typeface="Arial"/>
              </a:rPr>
              <a:t>50</a:t>
            </a:r>
            <a:r>
              <a:rPr sz="1600" b="1" spc="-1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lines  long) of </a:t>
            </a:r>
            <a:r>
              <a:rPr sz="1600" b="1" spc="-5" dirty="0">
                <a:latin typeface="Arial"/>
                <a:cs typeface="Arial"/>
              </a:rPr>
              <a:t>a </a:t>
            </a:r>
            <a:r>
              <a:rPr sz="1600" b="1" dirty="0">
                <a:latin typeface="Arial"/>
                <a:cs typeface="Arial"/>
              </a:rPr>
              <a:t>document, </a:t>
            </a:r>
            <a:r>
              <a:rPr sz="1600" b="1" spc="-10" dirty="0">
                <a:latin typeface="Arial"/>
                <a:cs typeface="Arial"/>
              </a:rPr>
              <a:t>folder,  </a:t>
            </a:r>
            <a:r>
              <a:rPr sz="1600" b="1" spc="-5" dirty="0">
                <a:latin typeface="Arial"/>
                <a:cs typeface="Arial"/>
              </a:rPr>
              <a:t>distribution </a:t>
            </a:r>
            <a:r>
              <a:rPr sz="1600" b="1" dirty="0">
                <a:latin typeface="Arial"/>
                <a:cs typeface="Arial"/>
              </a:rPr>
              <a:t>list or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 smtClean="0">
                <a:latin typeface="Arial"/>
                <a:cs typeface="Arial"/>
              </a:rPr>
              <a:t>link</a:t>
            </a:r>
            <a:endParaRPr sz="1600" b="1" dirty="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dirty="0">
                <a:latin typeface="Arial"/>
                <a:cs typeface="Arial"/>
              </a:rPr>
              <a:t>When faxing </a:t>
            </a:r>
            <a:r>
              <a:rPr sz="1600" b="1" spc="-5" dirty="0">
                <a:latin typeface="Arial"/>
                <a:cs typeface="Arial"/>
              </a:rPr>
              <a:t>or </a:t>
            </a:r>
            <a:r>
              <a:rPr sz="1600" b="1" dirty="0">
                <a:latin typeface="Arial"/>
                <a:cs typeface="Arial"/>
              </a:rPr>
              <a:t>printing, </a:t>
            </a:r>
            <a:r>
              <a:rPr sz="1600" b="1" spc="-15" dirty="0">
                <a:latin typeface="Arial"/>
                <a:cs typeface="Arial"/>
              </a:rPr>
              <a:t>you </a:t>
            </a:r>
            <a:r>
              <a:rPr sz="1600" b="1" dirty="0">
                <a:latin typeface="Arial"/>
                <a:cs typeface="Arial"/>
              </a:rPr>
              <a:t>can use </a:t>
            </a:r>
            <a:r>
              <a:rPr sz="1600" b="1" spc="-5" dirty="0" smtClean="0">
                <a:latin typeface="Arial"/>
                <a:cs typeface="Arial"/>
              </a:rPr>
              <a:t>parameters </a:t>
            </a:r>
            <a:r>
              <a:rPr sz="1600" b="1" dirty="0">
                <a:latin typeface="Arial"/>
                <a:cs typeface="Arial"/>
              </a:rPr>
              <a:t>in </a:t>
            </a:r>
            <a:r>
              <a:rPr sz="1600" b="1" spc="-5" dirty="0">
                <a:latin typeface="Arial"/>
                <a:cs typeface="Arial"/>
              </a:rPr>
              <a:t>the </a:t>
            </a:r>
            <a:r>
              <a:rPr sz="1600" b="1" dirty="0">
                <a:latin typeface="Arial"/>
                <a:cs typeface="Arial"/>
              </a:rPr>
              <a:t>title, </a:t>
            </a:r>
            <a:r>
              <a:rPr sz="1600" b="1" spc="5" dirty="0">
                <a:latin typeface="Arial"/>
                <a:cs typeface="Arial"/>
              </a:rPr>
              <a:t>which </a:t>
            </a:r>
            <a:r>
              <a:rPr sz="1600" b="1" spc="-5" dirty="0">
                <a:latin typeface="Arial"/>
                <a:cs typeface="Arial"/>
              </a:rPr>
              <a:t>are </a:t>
            </a:r>
            <a:r>
              <a:rPr sz="1600" b="1" spc="-5" dirty="0" smtClean="0">
                <a:latin typeface="Arial"/>
                <a:cs typeface="Arial"/>
              </a:rPr>
              <a:t>then </a:t>
            </a:r>
            <a:r>
              <a:rPr sz="1600" b="1" spc="-5" dirty="0">
                <a:latin typeface="Arial"/>
                <a:cs typeface="Arial"/>
              </a:rPr>
              <a:t>evaluated </a:t>
            </a:r>
            <a:r>
              <a:rPr sz="1600" b="1" spc="5" dirty="0">
                <a:latin typeface="Arial"/>
                <a:cs typeface="Arial"/>
              </a:rPr>
              <a:t>when </a:t>
            </a:r>
            <a:r>
              <a:rPr sz="1600" b="1" spc="-5" dirty="0">
                <a:latin typeface="Arial"/>
                <a:cs typeface="Arial"/>
              </a:rPr>
              <a:t>the </a:t>
            </a:r>
            <a:r>
              <a:rPr sz="1600" b="1" dirty="0">
                <a:latin typeface="Arial"/>
                <a:cs typeface="Arial"/>
              </a:rPr>
              <a:t>document </a:t>
            </a:r>
            <a:r>
              <a:rPr sz="1600" b="1" dirty="0" smtClean="0">
                <a:latin typeface="Arial"/>
                <a:cs typeface="Arial"/>
              </a:rPr>
              <a:t>is </a:t>
            </a:r>
            <a:r>
              <a:rPr sz="1600" b="1" spc="-5" dirty="0">
                <a:latin typeface="Arial"/>
                <a:cs typeface="Arial"/>
              </a:rPr>
              <a:t>sent. </a:t>
            </a:r>
            <a:r>
              <a:rPr sz="1600" b="1" spc="-25" dirty="0">
                <a:latin typeface="Arial"/>
                <a:cs typeface="Arial"/>
              </a:rPr>
              <a:t>As </a:t>
            </a:r>
            <a:r>
              <a:rPr sz="1600" b="1" spc="-5" dirty="0">
                <a:latin typeface="Arial"/>
                <a:cs typeface="Arial"/>
              </a:rPr>
              <a:t>a </a:t>
            </a:r>
            <a:r>
              <a:rPr sz="1600" b="1" dirty="0">
                <a:latin typeface="Arial"/>
                <a:cs typeface="Arial"/>
              </a:rPr>
              <a:t>result, </a:t>
            </a:r>
            <a:r>
              <a:rPr sz="1600" b="1" spc="-5" dirty="0">
                <a:latin typeface="Arial"/>
                <a:cs typeface="Arial"/>
              </a:rPr>
              <a:t>the </a:t>
            </a:r>
            <a:r>
              <a:rPr sz="1600" b="1" dirty="0">
                <a:latin typeface="Arial"/>
                <a:cs typeface="Arial"/>
              </a:rPr>
              <a:t>sent </a:t>
            </a:r>
            <a:r>
              <a:rPr sz="1600" b="1" dirty="0" smtClean="0">
                <a:latin typeface="Arial"/>
                <a:cs typeface="Arial"/>
              </a:rPr>
              <a:t>documents </a:t>
            </a:r>
            <a:r>
              <a:rPr sz="1600" b="1" spc="-5" dirty="0">
                <a:latin typeface="Arial"/>
                <a:cs typeface="Arial"/>
              </a:rPr>
              <a:t>can </a:t>
            </a:r>
            <a:r>
              <a:rPr sz="1600" b="1" dirty="0">
                <a:latin typeface="Arial"/>
                <a:cs typeface="Arial"/>
              </a:rPr>
              <a:t>be identified </a:t>
            </a:r>
            <a:r>
              <a:rPr sz="1600" b="1" spc="-5" dirty="0">
                <a:latin typeface="Arial"/>
                <a:cs typeface="Arial"/>
              </a:rPr>
              <a:t>more  </a:t>
            </a:r>
            <a:r>
              <a:rPr sz="1600" b="1" spc="-20" dirty="0">
                <a:latin typeface="Arial"/>
                <a:cs typeface="Arial"/>
              </a:rPr>
              <a:t>easily, </a:t>
            </a:r>
            <a:r>
              <a:rPr sz="1600" b="1" spc="-5" dirty="0">
                <a:latin typeface="Arial"/>
                <a:cs typeface="Arial"/>
              </a:rPr>
              <a:t>for </a:t>
            </a:r>
            <a:r>
              <a:rPr sz="1600" b="1" dirty="0" smtClean="0">
                <a:latin typeface="Arial"/>
                <a:cs typeface="Arial"/>
              </a:rPr>
              <a:t>e</a:t>
            </a:r>
            <a:r>
              <a:rPr lang="en-US" sz="1600" b="1" dirty="0" smtClean="0">
                <a:latin typeface="Arial"/>
                <a:cs typeface="Arial"/>
              </a:rPr>
              <a:t>.g.</a:t>
            </a:r>
            <a:r>
              <a:rPr sz="1600" b="1" dirty="0" smtClean="0">
                <a:latin typeface="Arial"/>
                <a:cs typeface="Arial"/>
              </a:rPr>
              <a:t>, </a:t>
            </a:r>
            <a:r>
              <a:rPr sz="1600" b="1" dirty="0">
                <a:latin typeface="Arial"/>
                <a:cs typeface="Arial"/>
              </a:rPr>
              <a:t>if </a:t>
            </a:r>
            <a:r>
              <a:rPr sz="1600" b="1" spc="-10" dirty="0">
                <a:latin typeface="Arial"/>
                <a:cs typeface="Arial"/>
              </a:rPr>
              <a:t>you have  </a:t>
            </a:r>
            <a:r>
              <a:rPr sz="1600" b="1" dirty="0">
                <a:latin typeface="Arial"/>
                <a:cs typeface="Arial"/>
              </a:rPr>
              <a:t>specified </a:t>
            </a:r>
            <a:r>
              <a:rPr sz="1600" b="1" spc="-5" dirty="0">
                <a:latin typeface="Arial"/>
                <a:cs typeface="Arial"/>
              </a:rPr>
              <a:t>the </a:t>
            </a:r>
            <a:r>
              <a:rPr sz="1600" b="1" dirty="0">
                <a:latin typeface="Arial"/>
                <a:cs typeface="Arial"/>
              </a:rPr>
              <a:t>document number as </a:t>
            </a:r>
            <a:r>
              <a:rPr sz="1600" b="1" spc="-5" dirty="0">
                <a:latin typeface="Arial"/>
                <a:cs typeface="Arial"/>
              </a:rPr>
              <a:t>a  parameter</a:t>
            </a:r>
            <a:endParaRPr sz="1600" b="1" dirty="0">
              <a:latin typeface="Arial"/>
              <a:cs typeface="Arial"/>
            </a:endParaRPr>
          </a:p>
          <a:p>
            <a:pPr marL="298450" marR="175895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dirty="0">
                <a:latin typeface="Arial"/>
                <a:cs typeface="Arial"/>
              </a:rPr>
              <a:t>If </a:t>
            </a:r>
            <a:r>
              <a:rPr sz="1600" b="1" spc="-10" dirty="0">
                <a:latin typeface="Arial"/>
                <a:cs typeface="Arial"/>
              </a:rPr>
              <a:t>you </a:t>
            </a:r>
            <a:r>
              <a:rPr sz="1600" b="1" dirty="0">
                <a:latin typeface="Arial"/>
                <a:cs typeface="Arial"/>
              </a:rPr>
              <a:t>send </a:t>
            </a:r>
            <a:r>
              <a:rPr sz="1600" b="1" spc="-5" dirty="0">
                <a:latin typeface="Arial"/>
                <a:cs typeface="Arial"/>
              </a:rPr>
              <a:t>faxes </a:t>
            </a:r>
            <a:r>
              <a:rPr sz="1600" b="1" spc="-10" dirty="0">
                <a:latin typeface="Arial"/>
                <a:cs typeface="Arial"/>
              </a:rPr>
              <a:t>via </a:t>
            </a:r>
            <a:r>
              <a:rPr sz="1600" b="1" spc="-15" dirty="0">
                <a:latin typeface="Arial"/>
                <a:cs typeface="Arial"/>
              </a:rPr>
              <a:t>SAP </a:t>
            </a:r>
            <a:r>
              <a:rPr sz="1600" b="1" dirty="0">
                <a:latin typeface="Arial"/>
                <a:cs typeface="Arial"/>
              </a:rPr>
              <a:t>connect,  </a:t>
            </a:r>
            <a:r>
              <a:rPr sz="1600" b="1" spc="-5" dirty="0" smtClean="0">
                <a:latin typeface="Arial"/>
                <a:cs typeface="Arial"/>
              </a:rPr>
              <a:t>the title </a:t>
            </a:r>
            <a:r>
              <a:rPr sz="1600" b="1" dirty="0">
                <a:latin typeface="Arial"/>
                <a:cs typeface="Arial"/>
              </a:rPr>
              <a:t>appears in </a:t>
            </a:r>
            <a:r>
              <a:rPr sz="1600" b="1" spc="-10" dirty="0">
                <a:latin typeface="Arial"/>
                <a:cs typeface="Arial"/>
              </a:rPr>
              <a:t>your </a:t>
            </a:r>
            <a:r>
              <a:rPr sz="1600" b="1" spc="-5" dirty="0" smtClean="0">
                <a:latin typeface="Arial"/>
                <a:cs typeface="Arial"/>
              </a:rPr>
              <a:t>outbox.</a:t>
            </a:r>
            <a:r>
              <a:rPr lang="en-US" sz="1600" b="1" spc="-5" dirty="0" smtClean="0">
                <a:latin typeface="Arial"/>
                <a:cs typeface="Arial"/>
              </a:rPr>
              <a:t> </a:t>
            </a:r>
            <a:r>
              <a:rPr sz="1600" b="1" dirty="0" smtClean="0">
                <a:latin typeface="Arial"/>
                <a:cs typeface="Arial"/>
              </a:rPr>
              <a:t>If  </a:t>
            </a:r>
            <a:r>
              <a:rPr sz="1600" b="1" spc="-15" dirty="0">
                <a:latin typeface="Arial"/>
                <a:cs typeface="Arial"/>
              </a:rPr>
              <a:t>you </a:t>
            </a:r>
            <a:r>
              <a:rPr sz="1600" b="1" dirty="0">
                <a:latin typeface="Arial"/>
                <a:cs typeface="Arial"/>
              </a:rPr>
              <a:t>print </a:t>
            </a:r>
            <a:r>
              <a:rPr sz="1600" b="1" spc="-5" dirty="0">
                <a:latin typeface="Arial"/>
                <a:cs typeface="Arial"/>
              </a:rPr>
              <a:t>the </a:t>
            </a:r>
            <a:r>
              <a:rPr lang="en-US" sz="1600" b="1" spc="-5" dirty="0" smtClean="0">
                <a:latin typeface="Arial"/>
                <a:cs typeface="Arial"/>
              </a:rPr>
              <a:t>m</a:t>
            </a:r>
            <a:r>
              <a:rPr sz="1600" b="1" spc="-5" dirty="0" smtClean="0">
                <a:latin typeface="Arial"/>
                <a:cs typeface="Arial"/>
              </a:rPr>
              <a:t>essage</a:t>
            </a:r>
            <a:r>
              <a:rPr sz="1600" b="1" spc="-5" dirty="0">
                <a:latin typeface="Arial"/>
                <a:cs typeface="Arial"/>
              </a:rPr>
              <a:t>, the </a:t>
            </a:r>
            <a:r>
              <a:rPr sz="1600" b="1" dirty="0">
                <a:latin typeface="Arial"/>
                <a:cs typeface="Arial"/>
              </a:rPr>
              <a:t>title  appears in </a:t>
            </a:r>
            <a:r>
              <a:rPr sz="1600" b="1" spc="-5" dirty="0">
                <a:latin typeface="Arial"/>
                <a:cs typeface="Arial"/>
              </a:rPr>
              <a:t>the </a:t>
            </a:r>
            <a:r>
              <a:rPr sz="1600" b="1" dirty="0">
                <a:latin typeface="Arial"/>
                <a:cs typeface="Arial"/>
              </a:rPr>
              <a:t>spool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dirty="0" smtClean="0">
                <a:latin typeface="Arial"/>
                <a:cs typeface="Arial"/>
              </a:rPr>
              <a:t>list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617626" y="6680304"/>
            <a:ext cx="159448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25"/>
              </a:lnSpc>
            </a:pPr>
            <a:r>
              <a:rPr sz="1200" spc="-5" dirty="0">
                <a:latin typeface="Symbol"/>
                <a:cs typeface="Symbol"/>
              </a:rPr>
              <a:t></a:t>
            </a:r>
            <a:r>
              <a:rPr spc="-5" dirty="0"/>
              <a:t>India </a:t>
            </a:r>
            <a:r>
              <a:rPr spc="-10" dirty="0"/>
              <a:t>SAP </a:t>
            </a:r>
            <a:r>
              <a:rPr spc="-5" dirty="0"/>
              <a:t>CoE, </a:t>
            </a:r>
            <a:r>
              <a:rPr spc="-10" dirty="0"/>
              <a:t>Slide</a:t>
            </a:r>
            <a:r>
              <a:rPr spc="-45" dirty="0"/>
              <a:t> </a:t>
            </a:r>
            <a:fld id="{81D60167-4931-47E6-BA6A-407CBD079E47}" type="slidenum">
              <a:rPr spc="-5" dirty="0"/>
              <a:pPr marL="12700">
                <a:lnSpc>
                  <a:spcPts val="1325"/>
                </a:lnSpc>
              </a:pPr>
              <a:t>84</a:t>
            </a:fld>
            <a:endParaRPr sz="1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55463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Maintain Output</a:t>
            </a:r>
            <a:r>
              <a:rPr sz="3200" spc="-50" dirty="0"/>
              <a:t> </a:t>
            </a:r>
            <a:r>
              <a:rPr sz="3200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133600"/>
            <a:ext cx="70866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912" y="2119248"/>
            <a:ext cx="7115175" cy="2390775"/>
          </a:xfrm>
          <a:custGeom>
            <a:avLst/>
            <a:gdLst/>
            <a:ahLst/>
            <a:cxnLst/>
            <a:rect l="l" t="t" r="r" b="b"/>
            <a:pathLst>
              <a:path w="7115175" h="2390775">
                <a:moveTo>
                  <a:pt x="0" y="2390775"/>
                </a:moveTo>
                <a:lnTo>
                  <a:pt x="7115175" y="2390775"/>
                </a:lnTo>
                <a:lnTo>
                  <a:pt x="7115175" y="0"/>
                </a:lnTo>
                <a:lnTo>
                  <a:pt x="0" y="0"/>
                </a:lnTo>
                <a:lnTo>
                  <a:pt x="0" y="23907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4838700"/>
            <a:ext cx="6248400" cy="128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4824412"/>
            <a:ext cx="6276975" cy="1311275"/>
          </a:xfrm>
          <a:custGeom>
            <a:avLst/>
            <a:gdLst/>
            <a:ahLst/>
            <a:cxnLst/>
            <a:rect l="l" t="t" r="r" b="b"/>
            <a:pathLst>
              <a:path w="6276975" h="1311275">
                <a:moveTo>
                  <a:pt x="0" y="1311275"/>
                </a:moveTo>
                <a:lnTo>
                  <a:pt x="6276975" y="1311275"/>
                </a:lnTo>
                <a:lnTo>
                  <a:pt x="6276975" y="0"/>
                </a:lnTo>
                <a:lnTo>
                  <a:pt x="0" y="0"/>
                </a:lnTo>
                <a:lnTo>
                  <a:pt x="0" y="13112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1143000"/>
            <a:ext cx="3219450" cy="2197100"/>
          </a:xfrm>
          <a:custGeom>
            <a:avLst/>
            <a:gdLst/>
            <a:ahLst/>
            <a:cxnLst/>
            <a:rect l="l" t="t" r="r" b="b"/>
            <a:pathLst>
              <a:path w="3219450" h="2197100">
                <a:moveTo>
                  <a:pt x="1651000" y="838200"/>
                </a:moveTo>
                <a:lnTo>
                  <a:pt x="1155700" y="838200"/>
                </a:lnTo>
                <a:lnTo>
                  <a:pt x="3219450" y="2197100"/>
                </a:lnTo>
                <a:lnTo>
                  <a:pt x="1651000" y="838200"/>
                </a:lnTo>
                <a:close/>
              </a:path>
              <a:path w="3219450" h="2197100">
                <a:moveTo>
                  <a:pt x="1841500" y="0"/>
                </a:moveTo>
                <a:lnTo>
                  <a:pt x="139700" y="0"/>
                </a:lnTo>
                <a:lnTo>
                  <a:pt x="95544" y="7116"/>
                </a:lnTo>
                <a:lnTo>
                  <a:pt x="57195" y="26936"/>
                </a:lnTo>
                <a:lnTo>
                  <a:pt x="26954" y="57168"/>
                </a:lnTo>
                <a:lnTo>
                  <a:pt x="7122" y="95520"/>
                </a:lnTo>
                <a:lnTo>
                  <a:pt x="0" y="139700"/>
                </a:lnTo>
                <a:lnTo>
                  <a:pt x="0" y="698500"/>
                </a:lnTo>
                <a:lnTo>
                  <a:pt x="7122" y="742679"/>
                </a:lnTo>
                <a:lnTo>
                  <a:pt x="26954" y="781031"/>
                </a:lnTo>
                <a:lnTo>
                  <a:pt x="57195" y="811263"/>
                </a:lnTo>
                <a:lnTo>
                  <a:pt x="95544" y="831083"/>
                </a:lnTo>
                <a:lnTo>
                  <a:pt x="139700" y="838200"/>
                </a:lnTo>
                <a:lnTo>
                  <a:pt x="1841500" y="838200"/>
                </a:lnTo>
                <a:lnTo>
                  <a:pt x="1885679" y="831083"/>
                </a:lnTo>
                <a:lnTo>
                  <a:pt x="1924031" y="811263"/>
                </a:lnTo>
                <a:lnTo>
                  <a:pt x="1954263" y="781031"/>
                </a:lnTo>
                <a:lnTo>
                  <a:pt x="1974083" y="742679"/>
                </a:lnTo>
                <a:lnTo>
                  <a:pt x="1981200" y="698500"/>
                </a:lnTo>
                <a:lnTo>
                  <a:pt x="1981200" y="139700"/>
                </a:lnTo>
                <a:lnTo>
                  <a:pt x="1974083" y="95520"/>
                </a:lnTo>
                <a:lnTo>
                  <a:pt x="1954263" y="57168"/>
                </a:lnTo>
                <a:lnTo>
                  <a:pt x="1924031" y="26936"/>
                </a:lnTo>
                <a:lnTo>
                  <a:pt x="1885679" y="7116"/>
                </a:lnTo>
                <a:lnTo>
                  <a:pt x="1841500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" y="1143000"/>
            <a:ext cx="3219450" cy="2197100"/>
          </a:xfrm>
          <a:custGeom>
            <a:avLst/>
            <a:gdLst/>
            <a:ahLst/>
            <a:cxnLst/>
            <a:rect l="l" t="t" r="r" b="b"/>
            <a:pathLst>
              <a:path w="3219450" h="2197100">
                <a:moveTo>
                  <a:pt x="0" y="139700"/>
                </a:moveTo>
                <a:lnTo>
                  <a:pt x="7122" y="95520"/>
                </a:lnTo>
                <a:lnTo>
                  <a:pt x="26954" y="57168"/>
                </a:lnTo>
                <a:lnTo>
                  <a:pt x="57195" y="26936"/>
                </a:lnTo>
                <a:lnTo>
                  <a:pt x="95544" y="7116"/>
                </a:lnTo>
                <a:lnTo>
                  <a:pt x="139700" y="0"/>
                </a:lnTo>
                <a:lnTo>
                  <a:pt x="1155700" y="0"/>
                </a:lnTo>
                <a:lnTo>
                  <a:pt x="1651000" y="0"/>
                </a:lnTo>
                <a:lnTo>
                  <a:pt x="1841500" y="0"/>
                </a:lnTo>
                <a:lnTo>
                  <a:pt x="1885679" y="7116"/>
                </a:lnTo>
                <a:lnTo>
                  <a:pt x="1924031" y="26936"/>
                </a:lnTo>
                <a:lnTo>
                  <a:pt x="1954263" y="57168"/>
                </a:lnTo>
                <a:lnTo>
                  <a:pt x="1974083" y="95520"/>
                </a:lnTo>
                <a:lnTo>
                  <a:pt x="1981200" y="139700"/>
                </a:lnTo>
                <a:lnTo>
                  <a:pt x="1981200" y="488950"/>
                </a:lnTo>
                <a:lnTo>
                  <a:pt x="1981200" y="698500"/>
                </a:lnTo>
                <a:lnTo>
                  <a:pt x="1974083" y="742679"/>
                </a:lnTo>
                <a:lnTo>
                  <a:pt x="1954263" y="781031"/>
                </a:lnTo>
                <a:lnTo>
                  <a:pt x="1924031" y="811263"/>
                </a:lnTo>
                <a:lnTo>
                  <a:pt x="1885679" y="831083"/>
                </a:lnTo>
                <a:lnTo>
                  <a:pt x="1841500" y="838200"/>
                </a:lnTo>
                <a:lnTo>
                  <a:pt x="1651000" y="838200"/>
                </a:lnTo>
                <a:lnTo>
                  <a:pt x="3219450" y="2197100"/>
                </a:lnTo>
                <a:lnTo>
                  <a:pt x="1155700" y="838200"/>
                </a:lnTo>
                <a:lnTo>
                  <a:pt x="139700" y="838200"/>
                </a:lnTo>
                <a:lnTo>
                  <a:pt x="95544" y="831083"/>
                </a:lnTo>
                <a:lnTo>
                  <a:pt x="57195" y="811263"/>
                </a:lnTo>
                <a:lnTo>
                  <a:pt x="26954" y="781031"/>
                </a:lnTo>
                <a:lnTo>
                  <a:pt x="7122" y="742679"/>
                </a:lnTo>
                <a:lnTo>
                  <a:pt x="0" y="698500"/>
                </a:lnTo>
                <a:lnTo>
                  <a:pt x="0" y="488950"/>
                </a:lnTo>
                <a:lnTo>
                  <a:pt x="0" y="139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1368" y="1224279"/>
            <a:ext cx="1678939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program that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904" y="1437640"/>
            <a:ext cx="148463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13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system </a:t>
            </a:r>
            <a:r>
              <a:rPr sz="1400" dirty="0">
                <a:latin typeface="Arial"/>
                <a:cs typeface="Arial"/>
              </a:rPr>
              <a:t>calls up to  process the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05200" y="1219200"/>
            <a:ext cx="2057400" cy="2063750"/>
          </a:xfrm>
          <a:custGeom>
            <a:avLst/>
            <a:gdLst/>
            <a:ahLst/>
            <a:cxnLst/>
            <a:rect l="l" t="t" r="r" b="b"/>
            <a:pathLst>
              <a:path w="2057400" h="2063750">
                <a:moveTo>
                  <a:pt x="1714500" y="762000"/>
                </a:moveTo>
                <a:lnTo>
                  <a:pt x="1200150" y="762000"/>
                </a:lnTo>
                <a:lnTo>
                  <a:pt x="1196975" y="2063750"/>
                </a:lnTo>
                <a:lnTo>
                  <a:pt x="1714500" y="762000"/>
                </a:lnTo>
                <a:close/>
              </a:path>
              <a:path w="2057400" h="2063750">
                <a:moveTo>
                  <a:pt x="1930400" y="0"/>
                </a:moveTo>
                <a:lnTo>
                  <a:pt x="127000" y="0"/>
                </a:lnTo>
                <a:lnTo>
                  <a:pt x="77581" y="9985"/>
                </a:lnTo>
                <a:lnTo>
                  <a:pt x="37211" y="37211"/>
                </a:lnTo>
                <a:lnTo>
                  <a:pt x="9985" y="77581"/>
                </a:lnTo>
                <a:lnTo>
                  <a:pt x="0" y="127000"/>
                </a:lnTo>
                <a:lnTo>
                  <a:pt x="0" y="635000"/>
                </a:lnTo>
                <a:lnTo>
                  <a:pt x="9985" y="684418"/>
                </a:lnTo>
                <a:lnTo>
                  <a:pt x="37211" y="724788"/>
                </a:lnTo>
                <a:lnTo>
                  <a:pt x="77581" y="752014"/>
                </a:lnTo>
                <a:lnTo>
                  <a:pt x="127000" y="762000"/>
                </a:lnTo>
                <a:lnTo>
                  <a:pt x="1930400" y="762000"/>
                </a:lnTo>
                <a:lnTo>
                  <a:pt x="1979818" y="752014"/>
                </a:lnTo>
                <a:lnTo>
                  <a:pt x="2020189" y="724788"/>
                </a:lnTo>
                <a:lnTo>
                  <a:pt x="2047414" y="684418"/>
                </a:lnTo>
                <a:lnTo>
                  <a:pt x="2057400" y="635000"/>
                </a:lnTo>
                <a:lnTo>
                  <a:pt x="2057400" y="127000"/>
                </a:lnTo>
                <a:lnTo>
                  <a:pt x="2047414" y="77581"/>
                </a:lnTo>
                <a:lnTo>
                  <a:pt x="2020189" y="37211"/>
                </a:lnTo>
                <a:lnTo>
                  <a:pt x="1979818" y="9985"/>
                </a:lnTo>
                <a:lnTo>
                  <a:pt x="1930400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5200" y="1219200"/>
            <a:ext cx="2057400" cy="2063750"/>
          </a:xfrm>
          <a:custGeom>
            <a:avLst/>
            <a:gdLst/>
            <a:ahLst/>
            <a:cxnLst/>
            <a:rect l="l" t="t" r="r" b="b"/>
            <a:pathLst>
              <a:path w="2057400" h="2063750">
                <a:moveTo>
                  <a:pt x="0" y="127000"/>
                </a:moveTo>
                <a:lnTo>
                  <a:pt x="9985" y="77581"/>
                </a:lnTo>
                <a:lnTo>
                  <a:pt x="37211" y="37211"/>
                </a:lnTo>
                <a:lnTo>
                  <a:pt x="77581" y="9985"/>
                </a:lnTo>
                <a:lnTo>
                  <a:pt x="127000" y="0"/>
                </a:lnTo>
                <a:lnTo>
                  <a:pt x="1200150" y="0"/>
                </a:lnTo>
                <a:lnTo>
                  <a:pt x="1714500" y="0"/>
                </a:lnTo>
                <a:lnTo>
                  <a:pt x="1930400" y="0"/>
                </a:lnTo>
                <a:lnTo>
                  <a:pt x="1979818" y="9985"/>
                </a:lnTo>
                <a:lnTo>
                  <a:pt x="2020189" y="37211"/>
                </a:lnTo>
                <a:lnTo>
                  <a:pt x="2047414" y="77581"/>
                </a:lnTo>
                <a:lnTo>
                  <a:pt x="2057400" y="127000"/>
                </a:lnTo>
                <a:lnTo>
                  <a:pt x="2057400" y="444500"/>
                </a:lnTo>
                <a:lnTo>
                  <a:pt x="2057400" y="635000"/>
                </a:lnTo>
                <a:lnTo>
                  <a:pt x="2047414" y="684418"/>
                </a:lnTo>
                <a:lnTo>
                  <a:pt x="2020189" y="724788"/>
                </a:lnTo>
                <a:lnTo>
                  <a:pt x="1979818" y="752014"/>
                </a:lnTo>
                <a:lnTo>
                  <a:pt x="1930400" y="762000"/>
                </a:lnTo>
                <a:lnTo>
                  <a:pt x="1714500" y="762000"/>
                </a:lnTo>
                <a:lnTo>
                  <a:pt x="1196975" y="2063750"/>
                </a:lnTo>
                <a:lnTo>
                  <a:pt x="1200150" y="762000"/>
                </a:lnTo>
                <a:lnTo>
                  <a:pt x="127000" y="762000"/>
                </a:lnTo>
                <a:lnTo>
                  <a:pt x="77581" y="752014"/>
                </a:lnTo>
                <a:lnTo>
                  <a:pt x="37211" y="724788"/>
                </a:lnTo>
                <a:lnTo>
                  <a:pt x="9985" y="684418"/>
                </a:lnTo>
                <a:lnTo>
                  <a:pt x="0" y="635000"/>
                </a:lnTo>
                <a:lnTo>
                  <a:pt x="0" y="444500"/>
                </a:lnTo>
                <a:lnTo>
                  <a:pt x="0" y="127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21785" y="1296796"/>
            <a:ext cx="161607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Routine to be called  up in the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processing  program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19775" y="1219200"/>
            <a:ext cx="1952625" cy="2178050"/>
          </a:xfrm>
          <a:custGeom>
            <a:avLst/>
            <a:gdLst/>
            <a:ahLst/>
            <a:cxnLst/>
            <a:rect l="l" t="t" r="r" b="b"/>
            <a:pathLst>
              <a:path w="1952625" h="2178050">
                <a:moveTo>
                  <a:pt x="930275" y="762000"/>
                </a:moveTo>
                <a:lnTo>
                  <a:pt x="492125" y="762000"/>
                </a:lnTo>
                <a:lnTo>
                  <a:pt x="0" y="2178050"/>
                </a:lnTo>
                <a:lnTo>
                  <a:pt x="930275" y="762000"/>
                </a:lnTo>
                <a:close/>
              </a:path>
              <a:path w="1952625" h="2178050">
                <a:moveTo>
                  <a:pt x="1825625" y="0"/>
                </a:moveTo>
                <a:lnTo>
                  <a:pt x="327025" y="0"/>
                </a:lnTo>
                <a:lnTo>
                  <a:pt x="277606" y="9985"/>
                </a:lnTo>
                <a:lnTo>
                  <a:pt x="237236" y="37211"/>
                </a:lnTo>
                <a:lnTo>
                  <a:pt x="210010" y="77581"/>
                </a:lnTo>
                <a:lnTo>
                  <a:pt x="200025" y="127000"/>
                </a:lnTo>
                <a:lnTo>
                  <a:pt x="200025" y="635000"/>
                </a:lnTo>
                <a:lnTo>
                  <a:pt x="210010" y="684418"/>
                </a:lnTo>
                <a:lnTo>
                  <a:pt x="237236" y="724788"/>
                </a:lnTo>
                <a:lnTo>
                  <a:pt x="277606" y="752014"/>
                </a:lnTo>
                <a:lnTo>
                  <a:pt x="327025" y="762000"/>
                </a:lnTo>
                <a:lnTo>
                  <a:pt x="1825625" y="762000"/>
                </a:lnTo>
                <a:lnTo>
                  <a:pt x="1875043" y="752014"/>
                </a:lnTo>
                <a:lnTo>
                  <a:pt x="1915414" y="724788"/>
                </a:lnTo>
                <a:lnTo>
                  <a:pt x="1942639" y="684418"/>
                </a:lnTo>
                <a:lnTo>
                  <a:pt x="1952625" y="635000"/>
                </a:lnTo>
                <a:lnTo>
                  <a:pt x="1952625" y="127000"/>
                </a:lnTo>
                <a:lnTo>
                  <a:pt x="1942639" y="77581"/>
                </a:lnTo>
                <a:lnTo>
                  <a:pt x="1915414" y="37211"/>
                </a:lnTo>
                <a:lnTo>
                  <a:pt x="1875043" y="9985"/>
                </a:lnTo>
                <a:lnTo>
                  <a:pt x="1825625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9775" y="1219200"/>
            <a:ext cx="1952625" cy="2178050"/>
          </a:xfrm>
          <a:custGeom>
            <a:avLst/>
            <a:gdLst/>
            <a:ahLst/>
            <a:cxnLst/>
            <a:rect l="l" t="t" r="r" b="b"/>
            <a:pathLst>
              <a:path w="1952625" h="2178050">
                <a:moveTo>
                  <a:pt x="200025" y="127000"/>
                </a:moveTo>
                <a:lnTo>
                  <a:pt x="210010" y="77581"/>
                </a:lnTo>
                <a:lnTo>
                  <a:pt x="237236" y="37211"/>
                </a:lnTo>
                <a:lnTo>
                  <a:pt x="277606" y="9985"/>
                </a:lnTo>
                <a:lnTo>
                  <a:pt x="327025" y="0"/>
                </a:lnTo>
                <a:lnTo>
                  <a:pt x="492125" y="0"/>
                </a:lnTo>
                <a:lnTo>
                  <a:pt x="930275" y="0"/>
                </a:lnTo>
                <a:lnTo>
                  <a:pt x="1825625" y="0"/>
                </a:lnTo>
                <a:lnTo>
                  <a:pt x="1875043" y="9985"/>
                </a:lnTo>
                <a:lnTo>
                  <a:pt x="1915414" y="37211"/>
                </a:lnTo>
                <a:lnTo>
                  <a:pt x="1942639" y="77581"/>
                </a:lnTo>
                <a:lnTo>
                  <a:pt x="1952625" y="127000"/>
                </a:lnTo>
                <a:lnTo>
                  <a:pt x="1952625" y="444500"/>
                </a:lnTo>
                <a:lnTo>
                  <a:pt x="1952625" y="635000"/>
                </a:lnTo>
                <a:lnTo>
                  <a:pt x="1942639" y="684418"/>
                </a:lnTo>
                <a:lnTo>
                  <a:pt x="1915414" y="724788"/>
                </a:lnTo>
                <a:lnTo>
                  <a:pt x="1875043" y="752014"/>
                </a:lnTo>
                <a:lnTo>
                  <a:pt x="1825625" y="762000"/>
                </a:lnTo>
                <a:lnTo>
                  <a:pt x="930275" y="762000"/>
                </a:lnTo>
                <a:lnTo>
                  <a:pt x="0" y="2178050"/>
                </a:lnTo>
                <a:lnTo>
                  <a:pt x="492125" y="762000"/>
                </a:lnTo>
                <a:lnTo>
                  <a:pt x="327025" y="762000"/>
                </a:lnTo>
                <a:lnTo>
                  <a:pt x="277606" y="752014"/>
                </a:lnTo>
                <a:lnTo>
                  <a:pt x="237236" y="724788"/>
                </a:lnTo>
                <a:lnTo>
                  <a:pt x="210010" y="684418"/>
                </a:lnTo>
                <a:lnTo>
                  <a:pt x="200025" y="635000"/>
                </a:lnTo>
                <a:lnTo>
                  <a:pt x="200025" y="444500"/>
                </a:lnTo>
                <a:lnTo>
                  <a:pt x="200025" y="127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89090" y="1296796"/>
            <a:ext cx="141541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Form </a:t>
            </a:r>
            <a:r>
              <a:rPr sz="1400" dirty="0">
                <a:latin typeface="Arial"/>
                <a:cs typeface="Arial"/>
              </a:rPr>
              <a:t>in the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sap  script is used for  page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layout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03800" y="4800600"/>
            <a:ext cx="3606800" cy="838200"/>
          </a:xfrm>
          <a:custGeom>
            <a:avLst/>
            <a:gdLst/>
            <a:ahLst/>
            <a:cxnLst/>
            <a:rect l="l" t="t" r="r" b="b"/>
            <a:pathLst>
              <a:path w="3606800" h="838200">
                <a:moveTo>
                  <a:pt x="0" y="458850"/>
                </a:moveTo>
                <a:lnTo>
                  <a:pt x="1778000" y="698500"/>
                </a:lnTo>
                <a:lnTo>
                  <a:pt x="1785116" y="742679"/>
                </a:lnTo>
                <a:lnTo>
                  <a:pt x="1804936" y="781031"/>
                </a:lnTo>
                <a:lnTo>
                  <a:pt x="1835168" y="811263"/>
                </a:lnTo>
                <a:lnTo>
                  <a:pt x="1873520" y="831083"/>
                </a:lnTo>
                <a:lnTo>
                  <a:pt x="1917700" y="838200"/>
                </a:lnTo>
                <a:lnTo>
                  <a:pt x="3467100" y="838200"/>
                </a:lnTo>
                <a:lnTo>
                  <a:pt x="3511279" y="831083"/>
                </a:lnTo>
                <a:lnTo>
                  <a:pt x="3549631" y="811263"/>
                </a:lnTo>
                <a:lnTo>
                  <a:pt x="3579863" y="781031"/>
                </a:lnTo>
                <a:lnTo>
                  <a:pt x="3599683" y="742679"/>
                </a:lnTo>
                <a:lnTo>
                  <a:pt x="3606800" y="698500"/>
                </a:lnTo>
                <a:lnTo>
                  <a:pt x="3606800" y="488950"/>
                </a:lnTo>
                <a:lnTo>
                  <a:pt x="1778000" y="488950"/>
                </a:lnTo>
                <a:lnTo>
                  <a:pt x="0" y="458850"/>
                </a:lnTo>
                <a:close/>
              </a:path>
              <a:path w="3606800" h="838200">
                <a:moveTo>
                  <a:pt x="3467100" y="0"/>
                </a:moveTo>
                <a:lnTo>
                  <a:pt x="1917700" y="0"/>
                </a:lnTo>
                <a:lnTo>
                  <a:pt x="1873520" y="7116"/>
                </a:lnTo>
                <a:lnTo>
                  <a:pt x="1835168" y="26936"/>
                </a:lnTo>
                <a:lnTo>
                  <a:pt x="1804936" y="57168"/>
                </a:lnTo>
                <a:lnTo>
                  <a:pt x="1785116" y="95520"/>
                </a:lnTo>
                <a:lnTo>
                  <a:pt x="1778000" y="139700"/>
                </a:lnTo>
                <a:lnTo>
                  <a:pt x="1778000" y="488950"/>
                </a:lnTo>
                <a:lnTo>
                  <a:pt x="3606800" y="488950"/>
                </a:lnTo>
                <a:lnTo>
                  <a:pt x="3606800" y="139700"/>
                </a:lnTo>
                <a:lnTo>
                  <a:pt x="3599683" y="95520"/>
                </a:lnTo>
                <a:lnTo>
                  <a:pt x="3579863" y="57168"/>
                </a:lnTo>
                <a:lnTo>
                  <a:pt x="3549631" y="26936"/>
                </a:lnTo>
                <a:lnTo>
                  <a:pt x="3511279" y="7116"/>
                </a:lnTo>
                <a:lnTo>
                  <a:pt x="3467100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03800" y="4800600"/>
            <a:ext cx="3606800" cy="838200"/>
          </a:xfrm>
          <a:custGeom>
            <a:avLst/>
            <a:gdLst/>
            <a:ahLst/>
            <a:cxnLst/>
            <a:rect l="l" t="t" r="r" b="b"/>
            <a:pathLst>
              <a:path w="3606800" h="838200">
                <a:moveTo>
                  <a:pt x="1778000" y="139700"/>
                </a:moveTo>
                <a:lnTo>
                  <a:pt x="1785116" y="95520"/>
                </a:lnTo>
                <a:lnTo>
                  <a:pt x="1804936" y="57168"/>
                </a:lnTo>
                <a:lnTo>
                  <a:pt x="1835168" y="26936"/>
                </a:lnTo>
                <a:lnTo>
                  <a:pt x="1873520" y="7116"/>
                </a:lnTo>
                <a:lnTo>
                  <a:pt x="1917700" y="0"/>
                </a:lnTo>
                <a:lnTo>
                  <a:pt x="2082800" y="0"/>
                </a:lnTo>
                <a:lnTo>
                  <a:pt x="2540000" y="0"/>
                </a:lnTo>
                <a:lnTo>
                  <a:pt x="3467100" y="0"/>
                </a:lnTo>
                <a:lnTo>
                  <a:pt x="3511279" y="7116"/>
                </a:lnTo>
                <a:lnTo>
                  <a:pt x="3549631" y="26936"/>
                </a:lnTo>
                <a:lnTo>
                  <a:pt x="3579863" y="57168"/>
                </a:lnTo>
                <a:lnTo>
                  <a:pt x="3599683" y="95520"/>
                </a:lnTo>
                <a:lnTo>
                  <a:pt x="3606800" y="139700"/>
                </a:lnTo>
                <a:lnTo>
                  <a:pt x="3606800" y="488950"/>
                </a:lnTo>
                <a:lnTo>
                  <a:pt x="3606800" y="698500"/>
                </a:lnTo>
                <a:lnTo>
                  <a:pt x="3599683" y="742679"/>
                </a:lnTo>
                <a:lnTo>
                  <a:pt x="3579863" y="781031"/>
                </a:lnTo>
                <a:lnTo>
                  <a:pt x="3549631" y="811263"/>
                </a:lnTo>
                <a:lnTo>
                  <a:pt x="3511279" y="831083"/>
                </a:lnTo>
                <a:lnTo>
                  <a:pt x="3467100" y="838200"/>
                </a:lnTo>
                <a:lnTo>
                  <a:pt x="2540000" y="838200"/>
                </a:lnTo>
                <a:lnTo>
                  <a:pt x="2082800" y="838200"/>
                </a:lnTo>
                <a:lnTo>
                  <a:pt x="1917700" y="838200"/>
                </a:lnTo>
                <a:lnTo>
                  <a:pt x="1873520" y="831083"/>
                </a:lnTo>
                <a:lnTo>
                  <a:pt x="1835168" y="811263"/>
                </a:lnTo>
                <a:lnTo>
                  <a:pt x="1804936" y="781031"/>
                </a:lnTo>
                <a:lnTo>
                  <a:pt x="1785116" y="742679"/>
                </a:lnTo>
                <a:lnTo>
                  <a:pt x="1778000" y="698500"/>
                </a:lnTo>
                <a:lnTo>
                  <a:pt x="0" y="458850"/>
                </a:lnTo>
                <a:lnTo>
                  <a:pt x="1778000" y="488950"/>
                </a:lnTo>
                <a:lnTo>
                  <a:pt x="1778000" y="139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02577" y="4882515"/>
            <a:ext cx="140525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Partner functions  defined for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output  </a:t>
            </a:r>
            <a:r>
              <a:rPr sz="1400" spc="-5" dirty="0">
                <a:latin typeface="Arial"/>
                <a:cs typeface="Arial"/>
              </a:rPr>
              <a:t>types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52537" y="3200400"/>
            <a:ext cx="85725" cy="1524000"/>
          </a:xfrm>
          <a:custGeom>
            <a:avLst/>
            <a:gdLst/>
            <a:ahLst/>
            <a:cxnLst/>
            <a:rect l="l" t="t" r="r" b="b"/>
            <a:pathLst>
              <a:path w="85725" h="1524000">
                <a:moveTo>
                  <a:pt x="28511" y="1438275"/>
                </a:moveTo>
                <a:lnTo>
                  <a:pt x="0" y="1438275"/>
                </a:lnTo>
                <a:lnTo>
                  <a:pt x="42862" y="1524000"/>
                </a:lnTo>
                <a:lnTo>
                  <a:pt x="78560" y="1452499"/>
                </a:lnTo>
                <a:lnTo>
                  <a:pt x="28511" y="1452499"/>
                </a:lnTo>
                <a:lnTo>
                  <a:pt x="28511" y="1438275"/>
                </a:lnTo>
                <a:close/>
              </a:path>
              <a:path w="85725" h="1524000">
                <a:moveTo>
                  <a:pt x="57086" y="0"/>
                </a:moveTo>
                <a:lnTo>
                  <a:pt x="28511" y="0"/>
                </a:lnTo>
                <a:lnTo>
                  <a:pt x="28511" y="1452499"/>
                </a:lnTo>
                <a:lnTo>
                  <a:pt x="57086" y="1452499"/>
                </a:lnTo>
                <a:lnTo>
                  <a:pt x="57086" y="0"/>
                </a:lnTo>
                <a:close/>
              </a:path>
              <a:path w="85725" h="1524000">
                <a:moveTo>
                  <a:pt x="85661" y="1438275"/>
                </a:moveTo>
                <a:lnTo>
                  <a:pt x="57086" y="1438275"/>
                </a:lnTo>
                <a:lnTo>
                  <a:pt x="57086" y="1452499"/>
                </a:lnTo>
                <a:lnTo>
                  <a:pt x="78560" y="1452499"/>
                </a:lnTo>
                <a:lnTo>
                  <a:pt x="85661" y="1438275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556946"/>
          </a:xfrm>
          <a:prstGeom prst="rect">
            <a:avLst/>
          </a:prstGeom>
        </p:spPr>
        <p:txBody>
          <a:bodyPr vert="horz" wrap="square" lIns="0" tIns="638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Assign </a:t>
            </a:r>
            <a:r>
              <a:rPr sz="3200" dirty="0"/>
              <a:t>Output </a:t>
            </a:r>
            <a:r>
              <a:rPr sz="3200" spc="-5" dirty="0"/>
              <a:t>Types </a:t>
            </a:r>
            <a:r>
              <a:rPr sz="3200" dirty="0"/>
              <a:t>to </a:t>
            </a:r>
            <a:r>
              <a:rPr sz="3200" spc="-5" dirty="0"/>
              <a:t>Partner</a:t>
            </a:r>
            <a:r>
              <a:rPr sz="3200" spc="-60" dirty="0"/>
              <a:t> </a:t>
            </a:r>
            <a:r>
              <a:rPr sz="320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981073"/>
            <a:ext cx="5029200" cy="3217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437" y="1976501"/>
            <a:ext cx="5038725" cy="3227705"/>
          </a:xfrm>
          <a:custGeom>
            <a:avLst/>
            <a:gdLst/>
            <a:ahLst/>
            <a:cxnLst/>
            <a:rect l="l" t="t" r="r" b="b"/>
            <a:pathLst>
              <a:path w="5038725" h="3227704">
                <a:moveTo>
                  <a:pt x="0" y="3227324"/>
                </a:moveTo>
                <a:lnTo>
                  <a:pt x="5038725" y="3227324"/>
                </a:lnTo>
                <a:lnTo>
                  <a:pt x="5038725" y="0"/>
                </a:lnTo>
                <a:lnTo>
                  <a:pt x="0" y="0"/>
                </a:lnTo>
                <a:lnTo>
                  <a:pt x="0" y="32273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4560" y="1177416"/>
            <a:ext cx="761238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5" dirty="0">
                <a:latin typeface="Arial"/>
                <a:cs typeface="Arial"/>
              </a:rPr>
              <a:t>Here </a:t>
            </a:r>
            <a:r>
              <a:rPr sz="1600" b="1" spc="15" dirty="0">
                <a:latin typeface="Arial"/>
                <a:cs typeface="Arial"/>
              </a:rPr>
              <a:t>we </a:t>
            </a:r>
            <a:r>
              <a:rPr sz="1600" b="1" spc="-5" dirty="0">
                <a:latin typeface="Arial"/>
                <a:cs typeface="Arial"/>
              </a:rPr>
              <a:t>assign each partner function to </a:t>
            </a:r>
            <a:r>
              <a:rPr sz="1600" b="1" spc="-10" dirty="0">
                <a:latin typeface="Arial"/>
                <a:cs typeface="Arial"/>
              </a:rPr>
              <a:t>output </a:t>
            </a:r>
            <a:r>
              <a:rPr sz="1600" b="1" spc="-15" dirty="0">
                <a:latin typeface="Arial"/>
                <a:cs typeface="Arial"/>
              </a:rPr>
              <a:t>type </a:t>
            </a:r>
            <a:r>
              <a:rPr sz="1600" b="1" spc="-5" dirty="0">
                <a:latin typeface="Arial"/>
                <a:cs typeface="Arial"/>
              </a:rPr>
              <a:t>and medium.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medium  signifies as to </a:t>
            </a:r>
            <a:r>
              <a:rPr sz="1600" b="1" spc="-10" dirty="0">
                <a:latin typeface="Arial"/>
                <a:cs typeface="Arial"/>
              </a:rPr>
              <a:t>how the output </a:t>
            </a:r>
            <a:r>
              <a:rPr sz="1600" b="1" spc="-5" dirty="0">
                <a:latin typeface="Arial"/>
                <a:cs typeface="Arial"/>
              </a:rPr>
              <a:t>is to be produced.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example, 1 is print </a:t>
            </a:r>
            <a:r>
              <a:rPr sz="1600" b="1" spc="-10" dirty="0">
                <a:latin typeface="Arial"/>
                <a:cs typeface="Arial"/>
              </a:rPr>
              <a:t>output  </a:t>
            </a:r>
            <a:r>
              <a:rPr sz="1600" b="1" dirty="0">
                <a:latin typeface="Arial"/>
                <a:cs typeface="Arial"/>
              </a:rPr>
              <a:t>whereas </a:t>
            </a:r>
            <a:r>
              <a:rPr sz="1600" b="1" spc="-5" dirty="0">
                <a:latin typeface="Arial"/>
                <a:cs typeface="Arial"/>
              </a:rPr>
              <a:t>2 is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fax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6800" y="3428936"/>
            <a:ext cx="3886200" cy="2246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1973" y="3424173"/>
            <a:ext cx="3895725" cy="2256155"/>
          </a:xfrm>
          <a:custGeom>
            <a:avLst/>
            <a:gdLst/>
            <a:ahLst/>
            <a:cxnLst/>
            <a:rect l="l" t="t" r="r" b="b"/>
            <a:pathLst>
              <a:path w="3895725" h="2256154">
                <a:moveTo>
                  <a:pt x="0" y="2255901"/>
                </a:moveTo>
                <a:lnTo>
                  <a:pt x="3895725" y="2255901"/>
                </a:lnTo>
                <a:lnTo>
                  <a:pt x="3895725" y="0"/>
                </a:lnTo>
                <a:lnTo>
                  <a:pt x="0" y="0"/>
                </a:lnTo>
                <a:lnTo>
                  <a:pt x="0" y="2255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2860" y="2657855"/>
            <a:ext cx="3583940" cy="1016635"/>
          </a:xfrm>
          <a:custGeom>
            <a:avLst/>
            <a:gdLst/>
            <a:ahLst/>
            <a:cxnLst/>
            <a:rect l="l" t="t" r="r" b="b"/>
            <a:pathLst>
              <a:path w="3583940" h="1016635">
                <a:moveTo>
                  <a:pt x="3507987" y="988622"/>
                </a:moveTo>
                <a:lnTo>
                  <a:pt x="3500374" y="1016127"/>
                </a:lnTo>
                <a:lnTo>
                  <a:pt x="3583940" y="999744"/>
                </a:lnTo>
                <a:lnTo>
                  <a:pt x="3575347" y="991997"/>
                </a:lnTo>
                <a:lnTo>
                  <a:pt x="3520186" y="991997"/>
                </a:lnTo>
                <a:lnTo>
                  <a:pt x="3507987" y="988622"/>
                </a:lnTo>
                <a:close/>
              </a:path>
              <a:path w="3583940" h="1016635">
                <a:moveTo>
                  <a:pt x="3513083" y="970212"/>
                </a:moveTo>
                <a:lnTo>
                  <a:pt x="3507987" y="988622"/>
                </a:lnTo>
                <a:lnTo>
                  <a:pt x="3520186" y="991997"/>
                </a:lnTo>
                <a:lnTo>
                  <a:pt x="3525266" y="973582"/>
                </a:lnTo>
                <a:lnTo>
                  <a:pt x="3513083" y="970212"/>
                </a:lnTo>
                <a:close/>
              </a:path>
              <a:path w="3583940" h="1016635">
                <a:moveTo>
                  <a:pt x="3520693" y="942721"/>
                </a:moveTo>
                <a:lnTo>
                  <a:pt x="3513083" y="970212"/>
                </a:lnTo>
                <a:lnTo>
                  <a:pt x="3525266" y="973582"/>
                </a:lnTo>
                <a:lnTo>
                  <a:pt x="3520186" y="991997"/>
                </a:lnTo>
                <a:lnTo>
                  <a:pt x="3575347" y="991997"/>
                </a:lnTo>
                <a:lnTo>
                  <a:pt x="3520693" y="942721"/>
                </a:lnTo>
                <a:close/>
              </a:path>
              <a:path w="3583940" h="1016635">
                <a:moveTo>
                  <a:pt x="5080" y="0"/>
                </a:moveTo>
                <a:lnTo>
                  <a:pt x="0" y="18288"/>
                </a:lnTo>
                <a:lnTo>
                  <a:pt x="3507987" y="988622"/>
                </a:lnTo>
                <a:lnTo>
                  <a:pt x="3513083" y="970212"/>
                </a:lnTo>
                <a:lnTo>
                  <a:pt x="5080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8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Maintain </a:t>
            </a:r>
            <a:r>
              <a:rPr sz="3200" dirty="0"/>
              <a:t>Output Determination</a:t>
            </a:r>
            <a:r>
              <a:rPr sz="3200" spc="-160" dirty="0"/>
              <a:t> </a:t>
            </a:r>
            <a:r>
              <a:rPr sz="3200" dirty="0"/>
              <a:t>Procedures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877948"/>
            <a:ext cx="7207250" cy="3216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9112" y="1863725"/>
            <a:ext cx="7235825" cy="3244850"/>
          </a:xfrm>
          <a:custGeom>
            <a:avLst/>
            <a:gdLst/>
            <a:ahLst/>
            <a:cxnLst/>
            <a:rect l="l" t="t" r="r" b="b"/>
            <a:pathLst>
              <a:path w="7235825" h="3244850">
                <a:moveTo>
                  <a:pt x="0" y="3244850"/>
                </a:moveTo>
                <a:lnTo>
                  <a:pt x="7235825" y="3244850"/>
                </a:lnTo>
                <a:lnTo>
                  <a:pt x="7235825" y="0"/>
                </a:lnTo>
                <a:lnTo>
                  <a:pt x="0" y="0"/>
                </a:lnTo>
                <a:lnTo>
                  <a:pt x="0" y="32448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4284726"/>
            <a:ext cx="2867025" cy="1811655"/>
          </a:xfrm>
          <a:custGeom>
            <a:avLst/>
            <a:gdLst/>
            <a:ahLst/>
            <a:cxnLst/>
            <a:rect l="l" t="t" r="r" b="b"/>
            <a:pathLst>
              <a:path w="2867025" h="1811654">
                <a:moveTo>
                  <a:pt x="1549400" y="1049274"/>
                </a:moveTo>
                <a:lnTo>
                  <a:pt x="127000" y="1049274"/>
                </a:lnTo>
                <a:lnTo>
                  <a:pt x="77565" y="1059259"/>
                </a:lnTo>
                <a:lnTo>
                  <a:pt x="37196" y="1086485"/>
                </a:lnTo>
                <a:lnTo>
                  <a:pt x="9980" y="1126855"/>
                </a:lnTo>
                <a:lnTo>
                  <a:pt x="0" y="1176274"/>
                </a:lnTo>
                <a:lnTo>
                  <a:pt x="0" y="1684274"/>
                </a:lnTo>
                <a:lnTo>
                  <a:pt x="9980" y="1733708"/>
                </a:lnTo>
                <a:lnTo>
                  <a:pt x="37196" y="1774077"/>
                </a:lnTo>
                <a:lnTo>
                  <a:pt x="77565" y="1801293"/>
                </a:lnTo>
                <a:lnTo>
                  <a:pt x="127000" y="1811274"/>
                </a:lnTo>
                <a:lnTo>
                  <a:pt x="1549400" y="1811274"/>
                </a:lnTo>
                <a:lnTo>
                  <a:pt x="1598818" y="1801293"/>
                </a:lnTo>
                <a:lnTo>
                  <a:pt x="1639189" y="1774077"/>
                </a:lnTo>
                <a:lnTo>
                  <a:pt x="1666414" y="1733708"/>
                </a:lnTo>
                <a:lnTo>
                  <a:pt x="1676400" y="1684274"/>
                </a:lnTo>
                <a:lnTo>
                  <a:pt x="1676400" y="1176274"/>
                </a:lnTo>
                <a:lnTo>
                  <a:pt x="1666414" y="1126855"/>
                </a:lnTo>
                <a:lnTo>
                  <a:pt x="1639189" y="1086485"/>
                </a:lnTo>
                <a:lnTo>
                  <a:pt x="1598818" y="1059259"/>
                </a:lnTo>
                <a:lnTo>
                  <a:pt x="1549400" y="1049274"/>
                </a:lnTo>
                <a:close/>
              </a:path>
              <a:path w="2867025" h="1811654">
                <a:moveTo>
                  <a:pt x="2867025" y="0"/>
                </a:moveTo>
                <a:lnTo>
                  <a:pt x="977900" y="1049274"/>
                </a:lnTo>
                <a:lnTo>
                  <a:pt x="1397000" y="1049274"/>
                </a:lnTo>
                <a:lnTo>
                  <a:pt x="2867025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4284726"/>
            <a:ext cx="2867025" cy="1811655"/>
          </a:xfrm>
          <a:custGeom>
            <a:avLst/>
            <a:gdLst/>
            <a:ahLst/>
            <a:cxnLst/>
            <a:rect l="l" t="t" r="r" b="b"/>
            <a:pathLst>
              <a:path w="2867025" h="1811654">
                <a:moveTo>
                  <a:pt x="1676400" y="1176274"/>
                </a:moveTo>
                <a:lnTo>
                  <a:pt x="1666414" y="1126855"/>
                </a:lnTo>
                <a:lnTo>
                  <a:pt x="1639189" y="1086485"/>
                </a:lnTo>
                <a:lnTo>
                  <a:pt x="1598818" y="1059259"/>
                </a:lnTo>
                <a:lnTo>
                  <a:pt x="1549400" y="1049274"/>
                </a:lnTo>
                <a:lnTo>
                  <a:pt x="1397000" y="1049274"/>
                </a:lnTo>
                <a:lnTo>
                  <a:pt x="2867025" y="0"/>
                </a:lnTo>
                <a:lnTo>
                  <a:pt x="977900" y="1049274"/>
                </a:lnTo>
                <a:lnTo>
                  <a:pt x="127000" y="1049274"/>
                </a:lnTo>
                <a:lnTo>
                  <a:pt x="77565" y="1059259"/>
                </a:lnTo>
                <a:lnTo>
                  <a:pt x="37196" y="1086485"/>
                </a:lnTo>
                <a:lnTo>
                  <a:pt x="9980" y="1126855"/>
                </a:lnTo>
                <a:lnTo>
                  <a:pt x="0" y="1176274"/>
                </a:lnTo>
                <a:lnTo>
                  <a:pt x="0" y="1366774"/>
                </a:lnTo>
                <a:lnTo>
                  <a:pt x="0" y="1684274"/>
                </a:lnTo>
                <a:lnTo>
                  <a:pt x="9980" y="1733708"/>
                </a:lnTo>
                <a:lnTo>
                  <a:pt x="37196" y="1774077"/>
                </a:lnTo>
                <a:lnTo>
                  <a:pt x="77565" y="1801293"/>
                </a:lnTo>
                <a:lnTo>
                  <a:pt x="127000" y="1811274"/>
                </a:lnTo>
                <a:lnTo>
                  <a:pt x="977900" y="1811274"/>
                </a:lnTo>
                <a:lnTo>
                  <a:pt x="1397000" y="1811274"/>
                </a:lnTo>
                <a:lnTo>
                  <a:pt x="1549400" y="1811274"/>
                </a:lnTo>
                <a:lnTo>
                  <a:pt x="1598818" y="1801293"/>
                </a:lnTo>
                <a:lnTo>
                  <a:pt x="1639189" y="1774077"/>
                </a:lnTo>
                <a:lnTo>
                  <a:pt x="1666414" y="1733708"/>
                </a:lnTo>
                <a:lnTo>
                  <a:pt x="1676400" y="1684274"/>
                </a:lnTo>
                <a:lnTo>
                  <a:pt x="1676400" y="1366774"/>
                </a:lnTo>
                <a:lnTo>
                  <a:pt x="1676400" y="11762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9015" y="5412536"/>
            <a:ext cx="122745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Output </a:t>
            </a:r>
            <a:r>
              <a:rPr sz="1400" spc="-5" dirty="0">
                <a:latin typeface="Arial"/>
                <a:cs typeface="Arial"/>
              </a:rPr>
              <a:t>types  </a:t>
            </a:r>
            <a:r>
              <a:rPr sz="1400" dirty="0">
                <a:latin typeface="Arial"/>
                <a:cs typeface="Arial"/>
              </a:rPr>
              <a:t>assigned to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 procedure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00" y="4653026"/>
            <a:ext cx="3429000" cy="1900555"/>
          </a:xfrm>
          <a:custGeom>
            <a:avLst/>
            <a:gdLst/>
            <a:ahLst/>
            <a:cxnLst/>
            <a:rect l="l" t="t" r="r" b="b"/>
            <a:pathLst>
              <a:path w="3429000" h="1900554">
                <a:moveTo>
                  <a:pt x="3213100" y="604774"/>
                </a:moveTo>
                <a:lnTo>
                  <a:pt x="215900" y="604774"/>
                </a:lnTo>
                <a:lnTo>
                  <a:pt x="166391" y="610475"/>
                </a:lnTo>
                <a:lnTo>
                  <a:pt x="120946" y="626715"/>
                </a:lnTo>
                <a:lnTo>
                  <a:pt x="80859" y="652200"/>
                </a:lnTo>
                <a:lnTo>
                  <a:pt x="47426" y="685633"/>
                </a:lnTo>
                <a:lnTo>
                  <a:pt x="21941" y="725720"/>
                </a:lnTo>
                <a:lnTo>
                  <a:pt x="5701" y="771165"/>
                </a:lnTo>
                <a:lnTo>
                  <a:pt x="0" y="820674"/>
                </a:lnTo>
                <a:lnTo>
                  <a:pt x="0" y="1684274"/>
                </a:lnTo>
                <a:lnTo>
                  <a:pt x="5701" y="1733778"/>
                </a:lnTo>
                <a:lnTo>
                  <a:pt x="21941" y="1779222"/>
                </a:lnTo>
                <a:lnTo>
                  <a:pt x="47426" y="1819309"/>
                </a:lnTo>
                <a:lnTo>
                  <a:pt x="80859" y="1852743"/>
                </a:lnTo>
                <a:lnTo>
                  <a:pt x="120946" y="1878230"/>
                </a:lnTo>
                <a:lnTo>
                  <a:pt x="166391" y="1894472"/>
                </a:lnTo>
                <a:lnTo>
                  <a:pt x="215900" y="1900174"/>
                </a:lnTo>
                <a:lnTo>
                  <a:pt x="3213100" y="1900174"/>
                </a:lnTo>
                <a:lnTo>
                  <a:pt x="3262608" y="1894472"/>
                </a:lnTo>
                <a:lnTo>
                  <a:pt x="3308053" y="1878230"/>
                </a:lnTo>
                <a:lnTo>
                  <a:pt x="3348140" y="1852743"/>
                </a:lnTo>
                <a:lnTo>
                  <a:pt x="3381573" y="1819309"/>
                </a:lnTo>
                <a:lnTo>
                  <a:pt x="3407058" y="1779222"/>
                </a:lnTo>
                <a:lnTo>
                  <a:pt x="3423298" y="1733778"/>
                </a:lnTo>
                <a:lnTo>
                  <a:pt x="3429000" y="1684274"/>
                </a:lnTo>
                <a:lnTo>
                  <a:pt x="3429000" y="820674"/>
                </a:lnTo>
                <a:lnTo>
                  <a:pt x="3423298" y="771165"/>
                </a:lnTo>
                <a:lnTo>
                  <a:pt x="3407058" y="725720"/>
                </a:lnTo>
                <a:lnTo>
                  <a:pt x="3381573" y="685633"/>
                </a:lnTo>
                <a:lnTo>
                  <a:pt x="3348140" y="652200"/>
                </a:lnTo>
                <a:lnTo>
                  <a:pt x="3308053" y="626715"/>
                </a:lnTo>
                <a:lnTo>
                  <a:pt x="3262608" y="610475"/>
                </a:lnTo>
                <a:lnTo>
                  <a:pt x="3213100" y="604774"/>
                </a:lnTo>
                <a:close/>
              </a:path>
              <a:path w="3429000" h="1900554">
                <a:moveTo>
                  <a:pt x="3030601" y="0"/>
                </a:moveTo>
                <a:lnTo>
                  <a:pt x="2000250" y="604774"/>
                </a:lnTo>
                <a:lnTo>
                  <a:pt x="2857500" y="604774"/>
                </a:lnTo>
                <a:lnTo>
                  <a:pt x="3030601" y="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7600" y="4653026"/>
            <a:ext cx="3429000" cy="1900555"/>
          </a:xfrm>
          <a:custGeom>
            <a:avLst/>
            <a:gdLst/>
            <a:ahLst/>
            <a:cxnLst/>
            <a:rect l="l" t="t" r="r" b="b"/>
            <a:pathLst>
              <a:path w="3429000" h="1900554">
                <a:moveTo>
                  <a:pt x="0" y="820674"/>
                </a:moveTo>
                <a:lnTo>
                  <a:pt x="5701" y="771165"/>
                </a:lnTo>
                <a:lnTo>
                  <a:pt x="21941" y="725720"/>
                </a:lnTo>
                <a:lnTo>
                  <a:pt x="47426" y="685633"/>
                </a:lnTo>
                <a:lnTo>
                  <a:pt x="80859" y="652200"/>
                </a:lnTo>
                <a:lnTo>
                  <a:pt x="120946" y="626715"/>
                </a:lnTo>
                <a:lnTo>
                  <a:pt x="166391" y="610475"/>
                </a:lnTo>
                <a:lnTo>
                  <a:pt x="215900" y="604774"/>
                </a:lnTo>
                <a:lnTo>
                  <a:pt x="2000250" y="604774"/>
                </a:lnTo>
                <a:lnTo>
                  <a:pt x="3030601" y="0"/>
                </a:lnTo>
                <a:lnTo>
                  <a:pt x="2857500" y="604774"/>
                </a:lnTo>
                <a:lnTo>
                  <a:pt x="3213100" y="604774"/>
                </a:lnTo>
                <a:lnTo>
                  <a:pt x="3262608" y="610475"/>
                </a:lnTo>
                <a:lnTo>
                  <a:pt x="3308053" y="626715"/>
                </a:lnTo>
                <a:lnTo>
                  <a:pt x="3348140" y="652200"/>
                </a:lnTo>
                <a:lnTo>
                  <a:pt x="3381573" y="685633"/>
                </a:lnTo>
                <a:lnTo>
                  <a:pt x="3407058" y="725720"/>
                </a:lnTo>
                <a:lnTo>
                  <a:pt x="3423298" y="771165"/>
                </a:lnTo>
                <a:lnTo>
                  <a:pt x="3429000" y="820674"/>
                </a:lnTo>
                <a:lnTo>
                  <a:pt x="3429000" y="1144524"/>
                </a:lnTo>
                <a:lnTo>
                  <a:pt x="3429000" y="1684274"/>
                </a:lnTo>
                <a:lnTo>
                  <a:pt x="3423298" y="1733778"/>
                </a:lnTo>
                <a:lnTo>
                  <a:pt x="3407058" y="1779222"/>
                </a:lnTo>
                <a:lnTo>
                  <a:pt x="3381573" y="1819309"/>
                </a:lnTo>
                <a:lnTo>
                  <a:pt x="3348140" y="1852743"/>
                </a:lnTo>
                <a:lnTo>
                  <a:pt x="3308053" y="1878230"/>
                </a:lnTo>
                <a:lnTo>
                  <a:pt x="3262608" y="1894472"/>
                </a:lnTo>
                <a:lnTo>
                  <a:pt x="3213100" y="1900174"/>
                </a:lnTo>
                <a:lnTo>
                  <a:pt x="2857500" y="1900174"/>
                </a:lnTo>
                <a:lnTo>
                  <a:pt x="2000250" y="1900174"/>
                </a:lnTo>
                <a:lnTo>
                  <a:pt x="215900" y="1900174"/>
                </a:lnTo>
                <a:lnTo>
                  <a:pt x="166391" y="1894472"/>
                </a:lnTo>
                <a:lnTo>
                  <a:pt x="120946" y="1878230"/>
                </a:lnTo>
                <a:lnTo>
                  <a:pt x="80859" y="1852743"/>
                </a:lnTo>
                <a:lnTo>
                  <a:pt x="47426" y="1819309"/>
                </a:lnTo>
                <a:lnTo>
                  <a:pt x="21941" y="1779222"/>
                </a:lnTo>
                <a:lnTo>
                  <a:pt x="5701" y="1733778"/>
                </a:lnTo>
                <a:lnTo>
                  <a:pt x="0" y="1684274"/>
                </a:lnTo>
                <a:lnTo>
                  <a:pt x="0" y="1144524"/>
                </a:lnTo>
                <a:lnTo>
                  <a:pt x="0" y="8206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00094" y="5362194"/>
            <a:ext cx="2962275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Requirements are routines </a:t>
            </a:r>
            <a:r>
              <a:rPr sz="1400" spc="-5" dirty="0">
                <a:latin typeface="Arial"/>
                <a:cs typeface="Arial"/>
              </a:rPr>
              <a:t>which  </a:t>
            </a:r>
            <a:r>
              <a:rPr sz="1400" dirty="0">
                <a:latin typeface="Arial"/>
                <a:cs typeface="Arial"/>
              </a:rPr>
              <a:t>signify that the output determination  takes into account the output </a:t>
            </a:r>
            <a:r>
              <a:rPr sz="1400" spc="-5" dirty="0">
                <a:latin typeface="Arial"/>
                <a:cs typeface="Arial"/>
              </a:rPr>
              <a:t>type, </a:t>
            </a:r>
            <a:r>
              <a:rPr sz="1400" dirty="0">
                <a:latin typeface="Arial"/>
                <a:cs typeface="Arial"/>
              </a:rPr>
              <a:t>if  the reqmt. is fulfilled. E.g. </a:t>
            </a:r>
            <a:r>
              <a:rPr sz="1400" spc="5" dirty="0">
                <a:latin typeface="Arial"/>
                <a:cs typeface="Arial"/>
              </a:rPr>
              <a:t>:- </a:t>
            </a:r>
            <a:r>
              <a:rPr sz="1400" dirty="0">
                <a:latin typeface="Arial"/>
                <a:cs typeface="Arial"/>
              </a:rPr>
              <a:t>2 is</a:t>
            </a:r>
            <a:r>
              <a:rPr sz="1400" spc="-2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order  confirmation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442" y="1141288"/>
            <a:ext cx="796861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5" dirty="0">
                <a:latin typeface="Arial"/>
                <a:cs typeface="Arial"/>
              </a:rPr>
              <a:t>Here </a:t>
            </a:r>
            <a:r>
              <a:rPr sz="1600" b="1" spc="15" dirty="0">
                <a:latin typeface="Arial"/>
                <a:cs typeface="Arial"/>
              </a:rPr>
              <a:t>we </a:t>
            </a:r>
            <a:r>
              <a:rPr sz="1600" b="1" spc="-5" dirty="0">
                <a:latin typeface="Arial"/>
                <a:cs typeface="Arial"/>
              </a:rPr>
              <a:t>maintain </a:t>
            </a:r>
            <a:r>
              <a:rPr sz="1600" b="1" spc="-10" dirty="0">
                <a:latin typeface="Arial"/>
                <a:cs typeface="Arial"/>
              </a:rPr>
              <a:t>output </a:t>
            </a:r>
            <a:r>
              <a:rPr sz="1600" b="1" spc="-5" dirty="0">
                <a:latin typeface="Arial"/>
                <a:cs typeface="Arial"/>
              </a:rPr>
              <a:t>determination procedures. </a:t>
            </a:r>
            <a:r>
              <a:rPr sz="1600" b="1" spc="-15" dirty="0">
                <a:latin typeface="Arial"/>
                <a:cs typeface="Arial"/>
              </a:rPr>
              <a:t>We </a:t>
            </a:r>
            <a:r>
              <a:rPr sz="1600" b="1" spc="-5" dirty="0">
                <a:latin typeface="Arial"/>
                <a:cs typeface="Arial"/>
              </a:rPr>
              <a:t>incorporate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245" dirty="0">
                <a:latin typeface="Arial"/>
                <a:cs typeface="Arial"/>
              </a:rPr>
              <a:t> </a:t>
            </a:r>
            <a:r>
              <a:rPr sz="1600" b="1" spc="-10" dirty="0" smtClean="0">
                <a:latin typeface="Arial"/>
                <a:cs typeface="Arial"/>
              </a:rPr>
              <a:t>previously</a:t>
            </a:r>
            <a:r>
              <a:rPr lang="en-US" sz="1600" b="1" spc="-10" dirty="0" smtClean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created </a:t>
            </a:r>
            <a:r>
              <a:rPr sz="1600" b="1" spc="-5" dirty="0">
                <a:latin typeface="Arial"/>
                <a:cs typeface="Arial"/>
              </a:rPr>
              <a:t>output </a:t>
            </a:r>
            <a:r>
              <a:rPr sz="1600" b="1" spc="-15" dirty="0">
                <a:latin typeface="Arial"/>
                <a:cs typeface="Arial"/>
              </a:rPr>
              <a:t>types </a:t>
            </a:r>
            <a:r>
              <a:rPr sz="1600" b="1" dirty="0">
                <a:latin typeface="Arial"/>
                <a:cs typeface="Arial"/>
              </a:rPr>
              <a:t>within </a:t>
            </a:r>
            <a:r>
              <a:rPr sz="1600" b="1" spc="-5" dirty="0">
                <a:latin typeface="Arial"/>
                <a:cs typeface="Arial"/>
              </a:rPr>
              <a:t>the procedure by clicking “control data”</a:t>
            </a:r>
            <a:r>
              <a:rPr sz="1600" b="1" spc="2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tab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7400"/>
            <a:ext cx="9156700" cy="1003992"/>
          </a:xfrm>
          <a:prstGeom prst="rect">
            <a:avLst/>
          </a:prstGeom>
        </p:spPr>
        <p:txBody>
          <a:bodyPr vert="horz" wrap="square" lIns="0" tIns="1408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/>
              <a:t>Assign Output Determination Procedure</a:t>
            </a:r>
            <a:r>
              <a:rPr sz="2800" spc="-220" dirty="0"/>
              <a:t> </a:t>
            </a:r>
            <a:r>
              <a:rPr sz="2800" dirty="0"/>
              <a:t>to</a:t>
            </a:r>
          </a:p>
          <a:p>
            <a:pPr marL="12700">
              <a:lnSpc>
                <a:spcPct val="100000"/>
              </a:lnSpc>
            </a:pPr>
            <a:r>
              <a:rPr sz="2800" spc="-5" dirty="0"/>
              <a:t>Sales </a:t>
            </a:r>
            <a:r>
              <a:rPr sz="2800" dirty="0"/>
              <a:t>Document Header &amp;</a:t>
            </a:r>
            <a:r>
              <a:rPr sz="2800" spc="-125" dirty="0"/>
              <a:t> </a:t>
            </a:r>
            <a:r>
              <a:rPr sz="2800" spc="-5" dirty="0"/>
              <a:t>Items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455612" y="1600200"/>
            <a:ext cx="6783324" cy="1962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325" y="1585849"/>
            <a:ext cx="6812280" cy="1990725"/>
          </a:xfrm>
          <a:custGeom>
            <a:avLst/>
            <a:gdLst/>
            <a:ahLst/>
            <a:cxnLst/>
            <a:rect l="l" t="t" r="r" b="b"/>
            <a:pathLst>
              <a:path w="6812280" h="1990725">
                <a:moveTo>
                  <a:pt x="0" y="1990725"/>
                </a:moveTo>
                <a:lnTo>
                  <a:pt x="6811899" y="1990725"/>
                </a:lnTo>
                <a:lnTo>
                  <a:pt x="6811899" y="0"/>
                </a:lnTo>
                <a:lnTo>
                  <a:pt x="0" y="0"/>
                </a:lnTo>
                <a:lnTo>
                  <a:pt x="0" y="19907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962400"/>
            <a:ext cx="6781800" cy="2305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12" y="3948112"/>
            <a:ext cx="6810375" cy="2333625"/>
          </a:xfrm>
          <a:custGeom>
            <a:avLst/>
            <a:gdLst/>
            <a:ahLst/>
            <a:cxnLst/>
            <a:rect l="l" t="t" r="r" b="b"/>
            <a:pathLst>
              <a:path w="6810375" h="2333625">
                <a:moveTo>
                  <a:pt x="0" y="2333625"/>
                </a:moveTo>
                <a:lnTo>
                  <a:pt x="6810375" y="2333625"/>
                </a:lnTo>
                <a:lnTo>
                  <a:pt x="6810375" y="0"/>
                </a:lnTo>
                <a:lnTo>
                  <a:pt x="0" y="0"/>
                </a:lnTo>
                <a:lnTo>
                  <a:pt x="0" y="23336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49676" y="1524000"/>
            <a:ext cx="5589905" cy="1141730"/>
          </a:xfrm>
          <a:custGeom>
            <a:avLst/>
            <a:gdLst/>
            <a:ahLst/>
            <a:cxnLst/>
            <a:rect l="l" t="t" r="r" b="b"/>
            <a:pathLst>
              <a:path w="5589905" h="1141730">
                <a:moveTo>
                  <a:pt x="5437124" y="0"/>
                </a:moveTo>
                <a:lnTo>
                  <a:pt x="4294124" y="0"/>
                </a:lnTo>
                <a:lnTo>
                  <a:pt x="4245941" y="7766"/>
                </a:lnTo>
                <a:lnTo>
                  <a:pt x="4204104" y="29394"/>
                </a:lnTo>
                <a:lnTo>
                  <a:pt x="4171118" y="62380"/>
                </a:lnTo>
                <a:lnTo>
                  <a:pt x="4149490" y="104217"/>
                </a:lnTo>
                <a:lnTo>
                  <a:pt x="4141724" y="152400"/>
                </a:lnTo>
                <a:lnTo>
                  <a:pt x="4141724" y="533400"/>
                </a:lnTo>
                <a:lnTo>
                  <a:pt x="0" y="1141476"/>
                </a:lnTo>
                <a:lnTo>
                  <a:pt x="4141724" y="762000"/>
                </a:lnTo>
                <a:lnTo>
                  <a:pt x="5589524" y="762000"/>
                </a:lnTo>
                <a:lnTo>
                  <a:pt x="5589524" y="152400"/>
                </a:lnTo>
                <a:lnTo>
                  <a:pt x="5581757" y="104217"/>
                </a:lnTo>
                <a:lnTo>
                  <a:pt x="5560129" y="62380"/>
                </a:lnTo>
                <a:lnTo>
                  <a:pt x="5527143" y="29394"/>
                </a:lnTo>
                <a:lnTo>
                  <a:pt x="5485306" y="7766"/>
                </a:lnTo>
                <a:lnTo>
                  <a:pt x="5437124" y="0"/>
                </a:lnTo>
                <a:close/>
              </a:path>
              <a:path w="5589905" h="1141730">
                <a:moveTo>
                  <a:pt x="5589524" y="762000"/>
                </a:moveTo>
                <a:lnTo>
                  <a:pt x="4141724" y="762000"/>
                </a:lnTo>
                <a:lnTo>
                  <a:pt x="4149490" y="810182"/>
                </a:lnTo>
                <a:lnTo>
                  <a:pt x="4171118" y="852019"/>
                </a:lnTo>
                <a:lnTo>
                  <a:pt x="4204104" y="885005"/>
                </a:lnTo>
                <a:lnTo>
                  <a:pt x="4245941" y="906633"/>
                </a:lnTo>
                <a:lnTo>
                  <a:pt x="4294124" y="914400"/>
                </a:lnTo>
                <a:lnTo>
                  <a:pt x="5437124" y="914400"/>
                </a:lnTo>
                <a:lnTo>
                  <a:pt x="5485306" y="906633"/>
                </a:lnTo>
                <a:lnTo>
                  <a:pt x="5527143" y="885005"/>
                </a:lnTo>
                <a:lnTo>
                  <a:pt x="5560129" y="852019"/>
                </a:lnTo>
                <a:lnTo>
                  <a:pt x="5581757" y="810182"/>
                </a:lnTo>
                <a:lnTo>
                  <a:pt x="5589524" y="76200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9676" y="1524000"/>
            <a:ext cx="5589905" cy="1141730"/>
          </a:xfrm>
          <a:custGeom>
            <a:avLst/>
            <a:gdLst/>
            <a:ahLst/>
            <a:cxnLst/>
            <a:rect l="l" t="t" r="r" b="b"/>
            <a:pathLst>
              <a:path w="5589905" h="1141730">
                <a:moveTo>
                  <a:pt x="4141724" y="152400"/>
                </a:moveTo>
                <a:lnTo>
                  <a:pt x="4149490" y="104217"/>
                </a:lnTo>
                <a:lnTo>
                  <a:pt x="4171118" y="62380"/>
                </a:lnTo>
                <a:lnTo>
                  <a:pt x="4204104" y="29394"/>
                </a:lnTo>
                <a:lnTo>
                  <a:pt x="4245941" y="7766"/>
                </a:lnTo>
                <a:lnTo>
                  <a:pt x="4294124" y="0"/>
                </a:lnTo>
                <a:lnTo>
                  <a:pt x="4383024" y="0"/>
                </a:lnTo>
                <a:lnTo>
                  <a:pt x="4744974" y="0"/>
                </a:lnTo>
                <a:lnTo>
                  <a:pt x="5437124" y="0"/>
                </a:lnTo>
                <a:lnTo>
                  <a:pt x="5485306" y="7766"/>
                </a:lnTo>
                <a:lnTo>
                  <a:pt x="5527143" y="29394"/>
                </a:lnTo>
                <a:lnTo>
                  <a:pt x="5560129" y="62380"/>
                </a:lnTo>
                <a:lnTo>
                  <a:pt x="5581757" y="104217"/>
                </a:lnTo>
                <a:lnTo>
                  <a:pt x="5589524" y="152400"/>
                </a:lnTo>
                <a:lnTo>
                  <a:pt x="5589524" y="533400"/>
                </a:lnTo>
                <a:lnTo>
                  <a:pt x="5589524" y="762000"/>
                </a:lnTo>
                <a:lnTo>
                  <a:pt x="5581757" y="810182"/>
                </a:lnTo>
                <a:lnTo>
                  <a:pt x="5560129" y="852019"/>
                </a:lnTo>
                <a:lnTo>
                  <a:pt x="5527143" y="885005"/>
                </a:lnTo>
                <a:lnTo>
                  <a:pt x="5485306" y="906633"/>
                </a:lnTo>
                <a:lnTo>
                  <a:pt x="5437124" y="914400"/>
                </a:lnTo>
                <a:lnTo>
                  <a:pt x="4744974" y="914400"/>
                </a:lnTo>
                <a:lnTo>
                  <a:pt x="4383024" y="914400"/>
                </a:lnTo>
                <a:lnTo>
                  <a:pt x="4294124" y="914400"/>
                </a:lnTo>
                <a:lnTo>
                  <a:pt x="4245941" y="906633"/>
                </a:lnTo>
                <a:lnTo>
                  <a:pt x="4204104" y="885005"/>
                </a:lnTo>
                <a:lnTo>
                  <a:pt x="4171118" y="852019"/>
                </a:lnTo>
                <a:lnTo>
                  <a:pt x="4149490" y="810182"/>
                </a:lnTo>
                <a:lnTo>
                  <a:pt x="4141724" y="762000"/>
                </a:lnTo>
                <a:lnTo>
                  <a:pt x="0" y="1141476"/>
                </a:lnTo>
                <a:lnTo>
                  <a:pt x="4141724" y="533400"/>
                </a:lnTo>
                <a:lnTo>
                  <a:pt x="4141724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15859" y="1609216"/>
            <a:ext cx="113347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Output 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eter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inati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 procedure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75276" y="3886200"/>
            <a:ext cx="3964304" cy="1281430"/>
          </a:xfrm>
          <a:custGeom>
            <a:avLst/>
            <a:gdLst/>
            <a:ahLst/>
            <a:cxnLst/>
            <a:rect l="l" t="t" r="r" b="b"/>
            <a:pathLst>
              <a:path w="3964304" h="1281429">
                <a:moveTo>
                  <a:pt x="3811524" y="0"/>
                </a:moveTo>
                <a:lnTo>
                  <a:pt x="2668524" y="0"/>
                </a:lnTo>
                <a:lnTo>
                  <a:pt x="2620341" y="7766"/>
                </a:lnTo>
                <a:lnTo>
                  <a:pt x="2578504" y="29394"/>
                </a:lnTo>
                <a:lnTo>
                  <a:pt x="2545518" y="62380"/>
                </a:lnTo>
                <a:lnTo>
                  <a:pt x="2523890" y="104217"/>
                </a:lnTo>
                <a:lnTo>
                  <a:pt x="2516124" y="152400"/>
                </a:lnTo>
                <a:lnTo>
                  <a:pt x="2516124" y="533400"/>
                </a:lnTo>
                <a:lnTo>
                  <a:pt x="0" y="1281176"/>
                </a:lnTo>
                <a:lnTo>
                  <a:pt x="2516124" y="762000"/>
                </a:lnTo>
                <a:lnTo>
                  <a:pt x="3963924" y="762000"/>
                </a:lnTo>
                <a:lnTo>
                  <a:pt x="3963924" y="152400"/>
                </a:lnTo>
                <a:lnTo>
                  <a:pt x="3956157" y="104217"/>
                </a:lnTo>
                <a:lnTo>
                  <a:pt x="3934529" y="62380"/>
                </a:lnTo>
                <a:lnTo>
                  <a:pt x="3901543" y="29394"/>
                </a:lnTo>
                <a:lnTo>
                  <a:pt x="3859706" y="7766"/>
                </a:lnTo>
                <a:lnTo>
                  <a:pt x="3811524" y="0"/>
                </a:lnTo>
                <a:close/>
              </a:path>
              <a:path w="3964304" h="1281429">
                <a:moveTo>
                  <a:pt x="3963924" y="762000"/>
                </a:moveTo>
                <a:lnTo>
                  <a:pt x="2516124" y="762000"/>
                </a:lnTo>
                <a:lnTo>
                  <a:pt x="2523890" y="810182"/>
                </a:lnTo>
                <a:lnTo>
                  <a:pt x="2545518" y="852019"/>
                </a:lnTo>
                <a:lnTo>
                  <a:pt x="2578504" y="885005"/>
                </a:lnTo>
                <a:lnTo>
                  <a:pt x="2620341" y="906633"/>
                </a:lnTo>
                <a:lnTo>
                  <a:pt x="2668524" y="914400"/>
                </a:lnTo>
                <a:lnTo>
                  <a:pt x="3811524" y="914400"/>
                </a:lnTo>
                <a:lnTo>
                  <a:pt x="3859706" y="906633"/>
                </a:lnTo>
                <a:lnTo>
                  <a:pt x="3901543" y="885005"/>
                </a:lnTo>
                <a:lnTo>
                  <a:pt x="3934529" y="852019"/>
                </a:lnTo>
                <a:lnTo>
                  <a:pt x="3956157" y="810182"/>
                </a:lnTo>
                <a:lnTo>
                  <a:pt x="3963924" y="762000"/>
                </a:lnTo>
                <a:close/>
              </a:path>
            </a:pathLst>
          </a:custGeom>
          <a:solidFill>
            <a:srgbClr val="FFFF99">
              <a:alpha val="4392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5276" y="3886200"/>
            <a:ext cx="3964304" cy="1281430"/>
          </a:xfrm>
          <a:custGeom>
            <a:avLst/>
            <a:gdLst/>
            <a:ahLst/>
            <a:cxnLst/>
            <a:rect l="l" t="t" r="r" b="b"/>
            <a:pathLst>
              <a:path w="3964304" h="1281429">
                <a:moveTo>
                  <a:pt x="2516124" y="152400"/>
                </a:moveTo>
                <a:lnTo>
                  <a:pt x="2523890" y="104217"/>
                </a:lnTo>
                <a:lnTo>
                  <a:pt x="2545518" y="62380"/>
                </a:lnTo>
                <a:lnTo>
                  <a:pt x="2578504" y="29394"/>
                </a:lnTo>
                <a:lnTo>
                  <a:pt x="2620341" y="7766"/>
                </a:lnTo>
                <a:lnTo>
                  <a:pt x="2668524" y="0"/>
                </a:lnTo>
                <a:lnTo>
                  <a:pt x="2757424" y="0"/>
                </a:lnTo>
                <a:lnTo>
                  <a:pt x="3119374" y="0"/>
                </a:lnTo>
                <a:lnTo>
                  <a:pt x="3811524" y="0"/>
                </a:lnTo>
                <a:lnTo>
                  <a:pt x="3859706" y="7766"/>
                </a:lnTo>
                <a:lnTo>
                  <a:pt x="3901543" y="29394"/>
                </a:lnTo>
                <a:lnTo>
                  <a:pt x="3934529" y="62380"/>
                </a:lnTo>
                <a:lnTo>
                  <a:pt x="3956157" y="104217"/>
                </a:lnTo>
                <a:lnTo>
                  <a:pt x="3963924" y="152400"/>
                </a:lnTo>
                <a:lnTo>
                  <a:pt x="3963924" y="533400"/>
                </a:lnTo>
                <a:lnTo>
                  <a:pt x="3963924" y="762000"/>
                </a:lnTo>
                <a:lnTo>
                  <a:pt x="3956157" y="810182"/>
                </a:lnTo>
                <a:lnTo>
                  <a:pt x="3934529" y="852019"/>
                </a:lnTo>
                <a:lnTo>
                  <a:pt x="3901543" y="885005"/>
                </a:lnTo>
                <a:lnTo>
                  <a:pt x="3859706" y="906633"/>
                </a:lnTo>
                <a:lnTo>
                  <a:pt x="3811524" y="914400"/>
                </a:lnTo>
                <a:lnTo>
                  <a:pt x="3119374" y="914400"/>
                </a:lnTo>
                <a:lnTo>
                  <a:pt x="2757424" y="914400"/>
                </a:lnTo>
                <a:lnTo>
                  <a:pt x="2668524" y="914400"/>
                </a:lnTo>
                <a:lnTo>
                  <a:pt x="2620341" y="906633"/>
                </a:lnTo>
                <a:lnTo>
                  <a:pt x="2578504" y="885005"/>
                </a:lnTo>
                <a:lnTo>
                  <a:pt x="2545518" y="852019"/>
                </a:lnTo>
                <a:lnTo>
                  <a:pt x="2523890" y="810182"/>
                </a:lnTo>
                <a:lnTo>
                  <a:pt x="2516124" y="762000"/>
                </a:lnTo>
                <a:lnTo>
                  <a:pt x="0" y="1281176"/>
                </a:lnTo>
                <a:lnTo>
                  <a:pt x="2516124" y="533400"/>
                </a:lnTo>
                <a:lnTo>
                  <a:pt x="2516124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15859" y="3971797"/>
            <a:ext cx="113347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Output  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eter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inati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  procedure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32095"/>
          </a:xfrm>
          <a:prstGeom prst="rect">
            <a:avLst/>
          </a:prstGeom>
        </p:spPr>
        <p:txBody>
          <a:bodyPr vert="horz" wrap="square" lIns="0" tIns="1383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Output Condition Record -</a:t>
            </a:r>
            <a:r>
              <a:rPr sz="3200" dirty="0"/>
              <a:t> </a:t>
            </a:r>
            <a:r>
              <a:rPr sz="3200" spc="-5" dirty="0"/>
              <a:t>Create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0105" y="6070600"/>
            <a:ext cx="23387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Transaction </a:t>
            </a:r>
            <a:r>
              <a:rPr sz="1600" b="1" spc="-5" dirty="0">
                <a:latin typeface="Arial"/>
                <a:cs typeface="Arial"/>
              </a:rPr>
              <a:t>Code: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VV11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293875"/>
            <a:ext cx="8305800" cy="3582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712" y="1279525"/>
            <a:ext cx="8334375" cy="3611879"/>
          </a:xfrm>
          <a:custGeom>
            <a:avLst/>
            <a:gdLst/>
            <a:ahLst/>
            <a:cxnLst/>
            <a:rect l="l" t="t" r="r" b="b"/>
            <a:pathLst>
              <a:path w="8334375" h="3611879">
                <a:moveTo>
                  <a:pt x="0" y="3611499"/>
                </a:moveTo>
                <a:lnTo>
                  <a:pt x="8334375" y="3611499"/>
                </a:lnTo>
                <a:lnTo>
                  <a:pt x="8334375" y="0"/>
                </a:lnTo>
                <a:lnTo>
                  <a:pt x="0" y="0"/>
                </a:lnTo>
                <a:lnTo>
                  <a:pt x="0" y="361149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3733800"/>
            <a:ext cx="2162175" cy="1990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112" y="3719512"/>
            <a:ext cx="2190750" cy="2019300"/>
          </a:xfrm>
          <a:custGeom>
            <a:avLst/>
            <a:gdLst/>
            <a:ahLst/>
            <a:cxnLst/>
            <a:rect l="l" t="t" r="r" b="b"/>
            <a:pathLst>
              <a:path w="2190750" h="2019300">
                <a:moveTo>
                  <a:pt x="0" y="2019300"/>
                </a:moveTo>
                <a:lnTo>
                  <a:pt x="2190750" y="2019300"/>
                </a:lnTo>
                <a:lnTo>
                  <a:pt x="2190750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5075" y="4038600"/>
            <a:ext cx="2143125" cy="203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0723" y="4024312"/>
            <a:ext cx="2171700" cy="2060575"/>
          </a:xfrm>
          <a:custGeom>
            <a:avLst/>
            <a:gdLst/>
            <a:ahLst/>
            <a:cxnLst/>
            <a:rect l="l" t="t" r="r" b="b"/>
            <a:pathLst>
              <a:path w="2171700" h="2060575">
                <a:moveTo>
                  <a:pt x="0" y="2060575"/>
                </a:moveTo>
                <a:lnTo>
                  <a:pt x="2171700" y="2060575"/>
                </a:lnTo>
                <a:lnTo>
                  <a:pt x="2171700" y="0"/>
                </a:lnTo>
                <a:lnTo>
                  <a:pt x="0" y="0"/>
                </a:lnTo>
                <a:lnTo>
                  <a:pt x="0" y="20605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00600" y="4571936"/>
            <a:ext cx="2209800" cy="19352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6248" y="4557648"/>
            <a:ext cx="2238375" cy="1964055"/>
          </a:xfrm>
          <a:custGeom>
            <a:avLst/>
            <a:gdLst/>
            <a:ahLst/>
            <a:cxnLst/>
            <a:rect l="l" t="t" r="r" b="b"/>
            <a:pathLst>
              <a:path w="2238375" h="1964054">
                <a:moveTo>
                  <a:pt x="0" y="1963801"/>
                </a:moveTo>
                <a:lnTo>
                  <a:pt x="2238375" y="1963801"/>
                </a:lnTo>
                <a:lnTo>
                  <a:pt x="2238375" y="0"/>
                </a:lnTo>
                <a:lnTo>
                  <a:pt x="0" y="0"/>
                </a:lnTo>
                <a:lnTo>
                  <a:pt x="0" y="196380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0" y="2209800"/>
            <a:ext cx="3581400" cy="1216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2048" y="2195448"/>
            <a:ext cx="3609975" cy="1244600"/>
          </a:xfrm>
          <a:custGeom>
            <a:avLst/>
            <a:gdLst/>
            <a:ahLst/>
            <a:cxnLst/>
            <a:rect l="l" t="t" r="r" b="b"/>
            <a:pathLst>
              <a:path w="3609975" h="1244600">
                <a:moveTo>
                  <a:pt x="0" y="1244600"/>
                </a:moveTo>
                <a:lnTo>
                  <a:pt x="3609975" y="1244600"/>
                </a:lnTo>
                <a:lnTo>
                  <a:pt x="3609975" y="0"/>
                </a:lnTo>
                <a:lnTo>
                  <a:pt x="0" y="0"/>
                </a:lnTo>
                <a:lnTo>
                  <a:pt x="0" y="1244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2800" y="3505200"/>
            <a:ext cx="1847850" cy="213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48448" y="3490912"/>
            <a:ext cx="1876425" cy="2162175"/>
          </a:xfrm>
          <a:custGeom>
            <a:avLst/>
            <a:gdLst/>
            <a:ahLst/>
            <a:cxnLst/>
            <a:rect l="l" t="t" r="r" b="b"/>
            <a:pathLst>
              <a:path w="1876425" h="2162175">
                <a:moveTo>
                  <a:pt x="0" y="2162175"/>
                </a:moveTo>
                <a:lnTo>
                  <a:pt x="1876425" y="2162175"/>
                </a:lnTo>
                <a:lnTo>
                  <a:pt x="1876425" y="0"/>
                </a:lnTo>
                <a:lnTo>
                  <a:pt x="0" y="0"/>
                </a:lnTo>
                <a:lnTo>
                  <a:pt x="0" y="21621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5837" y="3499358"/>
            <a:ext cx="383540" cy="165735"/>
          </a:xfrm>
          <a:custGeom>
            <a:avLst/>
            <a:gdLst/>
            <a:ahLst/>
            <a:cxnLst/>
            <a:rect l="l" t="t" r="r" b="b"/>
            <a:pathLst>
              <a:path w="383540" h="165735">
                <a:moveTo>
                  <a:pt x="310256" y="135869"/>
                </a:moveTo>
                <a:lnTo>
                  <a:pt x="298462" y="165353"/>
                </a:lnTo>
                <a:lnTo>
                  <a:pt x="383362" y="158241"/>
                </a:lnTo>
                <a:lnTo>
                  <a:pt x="367657" y="140588"/>
                </a:lnTo>
                <a:lnTo>
                  <a:pt x="322046" y="140588"/>
                </a:lnTo>
                <a:lnTo>
                  <a:pt x="310256" y="135869"/>
                </a:lnTo>
                <a:close/>
              </a:path>
              <a:path w="383540" h="165735">
                <a:moveTo>
                  <a:pt x="314977" y="124066"/>
                </a:moveTo>
                <a:lnTo>
                  <a:pt x="310256" y="135869"/>
                </a:lnTo>
                <a:lnTo>
                  <a:pt x="322046" y="140588"/>
                </a:lnTo>
                <a:lnTo>
                  <a:pt x="326758" y="128777"/>
                </a:lnTo>
                <a:lnTo>
                  <a:pt x="314977" y="124066"/>
                </a:lnTo>
                <a:close/>
              </a:path>
              <a:path w="383540" h="165735">
                <a:moveTo>
                  <a:pt x="326758" y="94614"/>
                </a:moveTo>
                <a:lnTo>
                  <a:pt x="314977" y="124066"/>
                </a:lnTo>
                <a:lnTo>
                  <a:pt x="326758" y="128777"/>
                </a:lnTo>
                <a:lnTo>
                  <a:pt x="322046" y="140588"/>
                </a:lnTo>
                <a:lnTo>
                  <a:pt x="367657" y="140588"/>
                </a:lnTo>
                <a:lnTo>
                  <a:pt x="326758" y="94614"/>
                </a:lnTo>
                <a:close/>
              </a:path>
              <a:path w="383540" h="165735">
                <a:moveTo>
                  <a:pt x="4724" y="0"/>
                </a:moveTo>
                <a:lnTo>
                  <a:pt x="0" y="11683"/>
                </a:lnTo>
                <a:lnTo>
                  <a:pt x="310256" y="135869"/>
                </a:lnTo>
                <a:lnTo>
                  <a:pt x="314977" y="124066"/>
                </a:lnTo>
                <a:lnTo>
                  <a:pt x="4724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7739" y="3502025"/>
            <a:ext cx="310515" cy="536575"/>
          </a:xfrm>
          <a:custGeom>
            <a:avLst/>
            <a:gdLst/>
            <a:ahLst/>
            <a:cxnLst/>
            <a:rect l="l" t="t" r="r" b="b"/>
            <a:pathLst>
              <a:path w="310514" h="536575">
                <a:moveTo>
                  <a:pt x="266974" y="473555"/>
                </a:moveTo>
                <a:lnTo>
                  <a:pt x="239394" y="489331"/>
                </a:lnTo>
                <a:lnTo>
                  <a:pt x="310261" y="536575"/>
                </a:lnTo>
                <a:lnTo>
                  <a:pt x="307392" y="484631"/>
                </a:lnTo>
                <a:lnTo>
                  <a:pt x="273304" y="484631"/>
                </a:lnTo>
                <a:lnTo>
                  <a:pt x="266974" y="473555"/>
                </a:lnTo>
                <a:close/>
              </a:path>
              <a:path w="310514" h="536575">
                <a:moveTo>
                  <a:pt x="277941" y="467283"/>
                </a:moveTo>
                <a:lnTo>
                  <a:pt x="266974" y="473555"/>
                </a:lnTo>
                <a:lnTo>
                  <a:pt x="273304" y="484631"/>
                </a:lnTo>
                <a:lnTo>
                  <a:pt x="284225" y="478281"/>
                </a:lnTo>
                <a:lnTo>
                  <a:pt x="277941" y="467283"/>
                </a:lnTo>
                <a:close/>
              </a:path>
              <a:path w="310514" h="536575">
                <a:moveTo>
                  <a:pt x="305562" y="451485"/>
                </a:moveTo>
                <a:lnTo>
                  <a:pt x="277941" y="467283"/>
                </a:lnTo>
                <a:lnTo>
                  <a:pt x="284225" y="478281"/>
                </a:lnTo>
                <a:lnTo>
                  <a:pt x="273304" y="484631"/>
                </a:lnTo>
                <a:lnTo>
                  <a:pt x="307392" y="484631"/>
                </a:lnTo>
                <a:lnTo>
                  <a:pt x="305562" y="451485"/>
                </a:lnTo>
                <a:close/>
              </a:path>
              <a:path w="310514" h="536575">
                <a:moveTo>
                  <a:pt x="10922" y="0"/>
                </a:moveTo>
                <a:lnTo>
                  <a:pt x="0" y="6350"/>
                </a:lnTo>
                <a:lnTo>
                  <a:pt x="266974" y="473555"/>
                </a:lnTo>
                <a:lnTo>
                  <a:pt x="277941" y="467283"/>
                </a:lnTo>
                <a:lnTo>
                  <a:pt x="10922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4520" y="3653916"/>
            <a:ext cx="614680" cy="842010"/>
          </a:xfrm>
          <a:custGeom>
            <a:avLst/>
            <a:gdLst/>
            <a:ahLst/>
            <a:cxnLst/>
            <a:rect l="l" t="t" r="r" b="b"/>
            <a:pathLst>
              <a:path w="614679" h="842010">
                <a:moveTo>
                  <a:pt x="564667" y="783987"/>
                </a:moveTo>
                <a:lnTo>
                  <a:pt x="538988" y="802639"/>
                </a:lnTo>
                <a:lnTo>
                  <a:pt x="614679" y="841882"/>
                </a:lnTo>
                <a:lnTo>
                  <a:pt x="606766" y="794257"/>
                </a:lnTo>
                <a:lnTo>
                  <a:pt x="572134" y="794257"/>
                </a:lnTo>
                <a:lnTo>
                  <a:pt x="564667" y="783987"/>
                </a:lnTo>
                <a:close/>
              </a:path>
              <a:path w="614679" h="842010">
                <a:moveTo>
                  <a:pt x="574962" y="776510"/>
                </a:moveTo>
                <a:lnTo>
                  <a:pt x="564667" y="783987"/>
                </a:lnTo>
                <a:lnTo>
                  <a:pt x="572134" y="794257"/>
                </a:lnTo>
                <a:lnTo>
                  <a:pt x="582421" y="786764"/>
                </a:lnTo>
                <a:lnTo>
                  <a:pt x="574962" y="776510"/>
                </a:lnTo>
                <a:close/>
              </a:path>
              <a:path w="614679" h="842010">
                <a:moveTo>
                  <a:pt x="600709" y="757808"/>
                </a:moveTo>
                <a:lnTo>
                  <a:pt x="574962" y="776510"/>
                </a:lnTo>
                <a:lnTo>
                  <a:pt x="582421" y="786764"/>
                </a:lnTo>
                <a:lnTo>
                  <a:pt x="572134" y="794257"/>
                </a:lnTo>
                <a:lnTo>
                  <a:pt x="606766" y="794257"/>
                </a:lnTo>
                <a:lnTo>
                  <a:pt x="600709" y="757808"/>
                </a:lnTo>
                <a:close/>
              </a:path>
              <a:path w="614679" h="842010">
                <a:moveTo>
                  <a:pt x="10159" y="0"/>
                </a:moveTo>
                <a:lnTo>
                  <a:pt x="0" y="7365"/>
                </a:lnTo>
                <a:lnTo>
                  <a:pt x="564667" y="783987"/>
                </a:lnTo>
                <a:lnTo>
                  <a:pt x="574962" y="776510"/>
                </a:lnTo>
                <a:lnTo>
                  <a:pt x="10159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0584" y="3651377"/>
            <a:ext cx="1982470" cy="337185"/>
          </a:xfrm>
          <a:custGeom>
            <a:avLst/>
            <a:gdLst/>
            <a:ahLst/>
            <a:cxnLst/>
            <a:rect l="l" t="t" r="r" b="b"/>
            <a:pathLst>
              <a:path w="1982470" h="337185">
                <a:moveTo>
                  <a:pt x="1905933" y="305666"/>
                </a:moveTo>
                <a:lnTo>
                  <a:pt x="1901063" y="337058"/>
                </a:lnTo>
                <a:lnTo>
                  <a:pt x="1982215" y="311023"/>
                </a:lnTo>
                <a:lnTo>
                  <a:pt x="1977381" y="307594"/>
                </a:lnTo>
                <a:lnTo>
                  <a:pt x="1918462" y="307594"/>
                </a:lnTo>
                <a:lnTo>
                  <a:pt x="1905933" y="305666"/>
                </a:lnTo>
                <a:close/>
              </a:path>
              <a:path w="1982470" h="337185">
                <a:moveTo>
                  <a:pt x="1907863" y="293224"/>
                </a:moveTo>
                <a:lnTo>
                  <a:pt x="1905933" y="305666"/>
                </a:lnTo>
                <a:lnTo>
                  <a:pt x="1918462" y="307594"/>
                </a:lnTo>
                <a:lnTo>
                  <a:pt x="1920366" y="295148"/>
                </a:lnTo>
                <a:lnTo>
                  <a:pt x="1907863" y="293224"/>
                </a:lnTo>
                <a:close/>
              </a:path>
              <a:path w="1982470" h="337185">
                <a:moveTo>
                  <a:pt x="1912746" y="261747"/>
                </a:moveTo>
                <a:lnTo>
                  <a:pt x="1907863" y="293224"/>
                </a:lnTo>
                <a:lnTo>
                  <a:pt x="1920366" y="295148"/>
                </a:lnTo>
                <a:lnTo>
                  <a:pt x="1918462" y="307594"/>
                </a:lnTo>
                <a:lnTo>
                  <a:pt x="1977381" y="307594"/>
                </a:lnTo>
                <a:lnTo>
                  <a:pt x="1912746" y="261747"/>
                </a:lnTo>
                <a:close/>
              </a:path>
              <a:path w="1982470" h="337185">
                <a:moveTo>
                  <a:pt x="2031" y="0"/>
                </a:moveTo>
                <a:lnTo>
                  <a:pt x="0" y="12446"/>
                </a:lnTo>
                <a:lnTo>
                  <a:pt x="1905933" y="305666"/>
                </a:lnTo>
                <a:lnTo>
                  <a:pt x="1907863" y="293224"/>
                </a:lnTo>
                <a:lnTo>
                  <a:pt x="2031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4263" y="2667000"/>
            <a:ext cx="766445" cy="614680"/>
          </a:xfrm>
          <a:custGeom>
            <a:avLst/>
            <a:gdLst/>
            <a:ahLst/>
            <a:cxnLst/>
            <a:rect l="l" t="t" r="r" b="b"/>
            <a:pathLst>
              <a:path w="766445" h="614679">
                <a:moveTo>
                  <a:pt x="702419" y="42610"/>
                </a:moveTo>
                <a:lnTo>
                  <a:pt x="0" y="604647"/>
                </a:lnTo>
                <a:lnTo>
                  <a:pt x="7874" y="614552"/>
                </a:lnTo>
                <a:lnTo>
                  <a:pt x="710381" y="52547"/>
                </a:lnTo>
                <a:lnTo>
                  <a:pt x="702419" y="42610"/>
                </a:lnTo>
                <a:close/>
              </a:path>
              <a:path w="766445" h="614679">
                <a:moveTo>
                  <a:pt x="749939" y="34671"/>
                </a:moveTo>
                <a:lnTo>
                  <a:pt x="712342" y="34671"/>
                </a:lnTo>
                <a:lnTo>
                  <a:pt x="720344" y="44576"/>
                </a:lnTo>
                <a:lnTo>
                  <a:pt x="710381" y="52547"/>
                </a:lnTo>
                <a:lnTo>
                  <a:pt x="730250" y="77342"/>
                </a:lnTo>
                <a:lnTo>
                  <a:pt x="749939" y="34671"/>
                </a:lnTo>
                <a:close/>
              </a:path>
              <a:path w="766445" h="614679">
                <a:moveTo>
                  <a:pt x="712342" y="34671"/>
                </a:moveTo>
                <a:lnTo>
                  <a:pt x="702419" y="42610"/>
                </a:lnTo>
                <a:lnTo>
                  <a:pt x="710381" y="52547"/>
                </a:lnTo>
                <a:lnTo>
                  <a:pt x="720344" y="44576"/>
                </a:lnTo>
                <a:lnTo>
                  <a:pt x="712342" y="34671"/>
                </a:lnTo>
                <a:close/>
              </a:path>
              <a:path w="766445" h="614679">
                <a:moveTo>
                  <a:pt x="765937" y="0"/>
                </a:moveTo>
                <a:lnTo>
                  <a:pt x="682625" y="17907"/>
                </a:lnTo>
                <a:lnTo>
                  <a:pt x="702419" y="42610"/>
                </a:lnTo>
                <a:lnTo>
                  <a:pt x="712342" y="34671"/>
                </a:lnTo>
                <a:lnTo>
                  <a:pt x="749939" y="34671"/>
                </a:lnTo>
                <a:lnTo>
                  <a:pt x="765937" y="0"/>
                </a:lnTo>
                <a:close/>
              </a:path>
            </a:pathLst>
          </a:custGeom>
          <a:solidFill>
            <a:srgbClr val="DA009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43327"/>
            <a:ext cx="9156700" cy="631582"/>
          </a:xfrm>
          <a:prstGeom prst="rect">
            <a:avLst/>
          </a:prstGeom>
        </p:spPr>
        <p:txBody>
          <a:bodyPr vert="horz" wrap="square" lIns="0" tIns="13779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Business</a:t>
            </a:r>
            <a:r>
              <a:rPr sz="3200" spc="-90" dirty="0"/>
              <a:t> </a:t>
            </a:r>
            <a:r>
              <a:rPr sz="3200" dirty="0"/>
              <a:t>Partners</a:t>
            </a:r>
          </a:p>
        </p:txBody>
      </p:sp>
      <p:sp>
        <p:nvSpPr>
          <p:cNvPr id="3" name="object 3"/>
          <p:cNvSpPr/>
          <p:nvPr/>
        </p:nvSpPr>
        <p:spPr>
          <a:xfrm>
            <a:off x="1289084" y="1441434"/>
            <a:ext cx="6108711" cy="3060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88126" y="1585848"/>
            <a:ext cx="7658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05" marR="5080" indent="-9144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For</a:t>
            </a:r>
            <a:r>
              <a:rPr sz="1200" b="1" spc="20" dirty="0">
                <a:latin typeface="Arial"/>
                <a:cs typeface="Arial"/>
              </a:rPr>
              <a:t>w</a:t>
            </a:r>
            <a:r>
              <a:rPr sz="1200" b="1" spc="-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rdin  g</a:t>
            </a:r>
            <a:r>
              <a:rPr sz="1200" b="1" spc="-14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Agent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4621" y="1585848"/>
            <a:ext cx="54419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60" dirty="0">
                <a:latin typeface="Arial"/>
                <a:cs typeface="Arial"/>
              </a:rPr>
              <a:t>V</a:t>
            </a:r>
            <a:r>
              <a:rPr sz="1200" b="1" spc="-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ndor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4421" y="3810254"/>
            <a:ext cx="5168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Other</a:t>
            </a:r>
            <a:r>
              <a:rPr sz="1200" b="1" spc="-5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4660" y="3975227"/>
            <a:ext cx="5930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 marR="5080" indent="-24765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Co</a:t>
            </a:r>
            <a:r>
              <a:rPr sz="1200" b="1" spc="-5" dirty="0">
                <a:latin typeface="Arial"/>
                <a:cs typeface="Arial"/>
              </a:rPr>
              <a:t>ntac</a:t>
            </a:r>
            <a:r>
              <a:rPr sz="1200" b="1" dirty="0">
                <a:latin typeface="Arial"/>
                <a:cs typeface="Arial"/>
              </a:rPr>
              <a:t>t  Person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3323" y="3810254"/>
            <a:ext cx="74231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Emplo</a:t>
            </a:r>
            <a:r>
              <a:rPr sz="1200" b="1" spc="-30" dirty="0">
                <a:latin typeface="Arial"/>
                <a:cs typeface="Arial"/>
              </a:rPr>
              <a:t>y</a:t>
            </a:r>
            <a:r>
              <a:rPr sz="1200" b="1" spc="-5" dirty="0">
                <a:latin typeface="Arial"/>
                <a:cs typeface="Arial"/>
              </a:rPr>
              <a:t>ee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632" y="1668145"/>
            <a:ext cx="7372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Customer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12210" y="2683433"/>
            <a:ext cx="2052701" cy="336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92551" y="2724658"/>
            <a:ext cx="16929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Business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Partner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40" y="4976621"/>
            <a:ext cx="743839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Business partners do play </a:t>
            </a:r>
            <a:r>
              <a:rPr sz="2200" spc="-5" dirty="0">
                <a:latin typeface="Arial"/>
                <a:cs typeface="Arial"/>
              </a:rPr>
              <a:t>different </a:t>
            </a:r>
            <a:r>
              <a:rPr sz="2200" dirty="0">
                <a:latin typeface="Arial"/>
                <a:cs typeface="Arial"/>
              </a:rPr>
              <a:t>roles (functions) called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Partner  Functions in business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transactions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Output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Delivery &amp; </a:t>
            </a:r>
            <a:r>
              <a:rPr sz="1600" spc="-10" dirty="0">
                <a:latin typeface="Arial"/>
                <a:cs typeface="Arial"/>
              </a:rPr>
              <a:t>Transportation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Scheduling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870" rIns="0" bIns="0" rtlCol="0">
            <a:spAutoFit/>
          </a:bodyPr>
          <a:lstStyle/>
          <a:p>
            <a:pPr marL="1283970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Arial"/>
                <a:cs typeface="Arial"/>
              </a:rPr>
              <a:t>Incompletion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b="1" spc="-35" dirty="0">
                <a:latin typeface="Arial"/>
                <a:cs typeface="Arial"/>
              </a:rPr>
              <a:t>Text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30605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Account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1371600"/>
            <a:ext cx="0" cy="52578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04076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426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Partner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7"/>
          <p:cNvSpPr txBox="1">
            <a:spLocks noGrp="1"/>
          </p:cNvSpPr>
          <p:nvPr>
            <p:ph type="title"/>
          </p:nvPr>
        </p:nvSpPr>
        <p:spPr>
          <a:xfrm>
            <a:off x="152400" y="142875"/>
            <a:ext cx="9156700" cy="873125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 smtClean="0"/>
              <a:t>-Configuration</a:t>
            </a:r>
            <a:endParaRPr sz="32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568873"/>
          </a:xfrm>
          <a:prstGeom prst="rect">
            <a:avLst/>
          </a:prstGeom>
        </p:spPr>
        <p:txBody>
          <a:bodyPr vert="horz" wrap="square" lIns="0" tIns="75691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Text ID (Text</a:t>
            </a:r>
            <a:r>
              <a:rPr sz="3200" spc="-75" dirty="0"/>
              <a:t> </a:t>
            </a:r>
            <a:r>
              <a:rPr sz="3200" dirty="0"/>
              <a:t>Type)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76400"/>
            <a:ext cx="3510026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737" y="1197762"/>
            <a:ext cx="78406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text ID </a:t>
            </a:r>
            <a:r>
              <a:rPr sz="1800" b="1" dirty="0">
                <a:latin typeface="Arial"/>
                <a:cs typeface="Arial"/>
              </a:rPr>
              <a:t>defines the </a:t>
            </a:r>
            <a:r>
              <a:rPr sz="1800" b="1" spc="-10" dirty="0">
                <a:latin typeface="Arial"/>
                <a:cs typeface="Arial"/>
              </a:rPr>
              <a:t>various </a:t>
            </a:r>
            <a:r>
              <a:rPr sz="1800" b="1" spc="-5" dirty="0">
                <a:latin typeface="Arial"/>
                <a:cs typeface="Arial"/>
              </a:rPr>
              <a:t>types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texts related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a text</a:t>
            </a:r>
            <a:r>
              <a:rPr sz="1800" b="1" spc="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object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14800" y="1676400"/>
            <a:ext cx="4800600" cy="3770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3350" y="2204973"/>
            <a:ext cx="1212850" cy="1986280"/>
          </a:xfrm>
          <a:custGeom>
            <a:avLst/>
            <a:gdLst/>
            <a:ahLst/>
            <a:cxnLst/>
            <a:rect l="l" t="t" r="r" b="b"/>
            <a:pathLst>
              <a:path w="1212850" h="1986279">
                <a:moveTo>
                  <a:pt x="1060450" y="1071626"/>
                </a:moveTo>
                <a:lnTo>
                  <a:pt x="298450" y="1071626"/>
                </a:lnTo>
                <a:lnTo>
                  <a:pt x="250267" y="1079392"/>
                </a:lnTo>
                <a:lnTo>
                  <a:pt x="208430" y="1101020"/>
                </a:lnTo>
                <a:lnTo>
                  <a:pt x="175444" y="1134006"/>
                </a:lnTo>
                <a:lnTo>
                  <a:pt x="153816" y="1175843"/>
                </a:lnTo>
                <a:lnTo>
                  <a:pt x="146050" y="1224026"/>
                </a:lnTo>
                <a:lnTo>
                  <a:pt x="146050" y="1833626"/>
                </a:lnTo>
                <a:lnTo>
                  <a:pt x="153816" y="1881808"/>
                </a:lnTo>
                <a:lnTo>
                  <a:pt x="175444" y="1923645"/>
                </a:lnTo>
                <a:lnTo>
                  <a:pt x="208430" y="1956631"/>
                </a:lnTo>
                <a:lnTo>
                  <a:pt x="250267" y="1978259"/>
                </a:lnTo>
                <a:lnTo>
                  <a:pt x="298450" y="1986026"/>
                </a:lnTo>
                <a:lnTo>
                  <a:pt x="1060450" y="1986026"/>
                </a:lnTo>
                <a:lnTo>
                  <a:pt x="1108632" y="1978259"/>
                </a:lnTo>
                <a:lnTo>
                  <a:pt x="1150469" y="1956631"/>
                </a:lnTo>
                <a:lnTo>
                  <a:pt x="1183455" y="1923645"/>
                </a:lnTo>
                <a:lnTo>
                  <a:pt x="1205083" y="1881808"/>
                </a:lnTo>
                <a:lnTo>
                  <a:pt x="1212850" y="1833626"/>
                </a:lnTo>
                <a:lnTo>
                  <a:pt x="1212850" y="1224026"/>
                </a:lnTo>
                <a:lnTo>
                  <a:pt x="1205083" y="1175843"/>
                </a:lnTo>
                <a:lnTo>
                  <a:pt x="1183455" y="1134006"/>
                </a:lnTo>
                <a:lnTo>
                  <a:pt x="1150469" y="1101020"/>
                </a:lnTo>
                <a:lnTo>
                  <a:pt x="1108632" y="1079392"/>
                </a:lnTo>
                <a:lnTo>
                  <a:pt x="1060450" y="1071626"/>
                </a:lnTo>
                <a:close/>
              </a:path>
              <a:path w="1212850" h="1986279">
                <a:moveTo>
                  <a:pt x="0" y="0"/>
                </a:moveTo>
                <a:lnTo>
                  <a:pt x="323850" y="1071626"/>
                </a:lnTo>
                <a:lnTo>
                  <a:pt x="590550" y="1071626"/>
                </a:lnTo>
                <a:lnTo>
                  <a:pt x="0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3350" y="2204973"/>
            <a:ext cx="1212850" cy="1986280"/>
          </a:xfrm>
          <a:custGeom>
            <a:avLst/>
            <a:gdLst/>
            <a:ahLst/>
            <a:cxnLst/>
            <a:rect l="l" t="t" r="r" b="b"/>
            <a:pathLst>
              <a:path w="1212850" h="1986279">
                <a:moveTo>
                  <a:pt x="146050" y="1224026"/>
                </a:moveTo>
                <a:lnTo>
                  <a:pt x="153816" y="1175843"/>
                </a:lnTo>
                <a:lnTo>
                  <a:pt x="175444" y="1134006"/>
                </a:lnTo>
                <a:lnTo>
                  <a:pt x="208430" y="1101020"/>
                </a:lnTo>
                <a:lnTo>
                  <a:pt x="250267" y="1079392"/>
                </a:lnTo>
                <a:lnTo>
                  <a:pt x="298450" y="1071626"/>
                </a:lnTo>
                <a:lnTo>
                  <a:pt x="323850" y="1071626"/>
                </a:lnTo>
                <a:lnTo>
                  <a:pt x="0" y="0"/>
                </a:lnTo>
                <a:lnTo>
                  <a:pt x="590550" y="1071626"/>
                </a:lnTo>
                <a:lnTo>
                  <a:pt x="1060450" y="1071626"/>
                </a:lnTo>
                <a:lnTo>
                  <a:pt x="1108632" y="1079392"/>
                </a:lnTo>
                <a:lnTo>
                  <a:pt x="1150469" y="1101020"/>
                </a:lnTo>
                <a:lnTo>
                  <a:pt x="1183455" y="1134006"/>
                </a:lnTo>
                <a:lnTo>
                  <a:pt x="1205083" y="1175843"/>
                </a:lnTo>
                <a:lnTo>
                  <a:pt x="1212850" y="1224026"/>
                </a:lnTo>
                <a:lnTo>
                  <a:pt x="1212850" y="1452626"/>
                </a:lnTo>
                <a:lnTo>
                  <a:pt x="1212850" y="1833626"/>
                </a:lnTo>
                <a:lnTo>
                  <a:pt x="1205083" y="1881808"/>
                </a:lnTo>
                <a:lnTo>
                  <a:pt x="1183455" y="1923645"/>
                </a:lnTo>
                <a:lnTo>
                  <a:pt x="1150469" y="1956631"/>
                </a:lnTo>
                <a:lnTo>
                  <a:pt x="1108632" y="1978259"/>
                </a:lnTo>
                <a:lnTo>
                  <a:pt x="1060450" y="1986026"/>
                </a:lnTo>
                <a:lnTo>
                  <a:pt x="590550" y="1986026"/>
                </a:lnTo>
                <a:lnTo>
                  <a:pt x="323850" y="1986026"/>
                </a:lnTo>
                <a:lnTo>
                  <a:pt x="298450" y="1986026"/>
                </a:lnTo>
                <a:lnTo>
                  <a:pt x="250267" y="1978259"/>
                </a:lnTo>
                <a:lnTo>
                  <a:pt x="208430" y="1956631"/>
                </a:lnTo>
                <a:lnTo>
                  <a:pt x="175444" y="1923645"/>
                </a:lnTo>
                <a:lnTo>
                  <a:pt x="153816" y="1881808"/>
                </a:lnTo>
                <a:lnTo>
                  <a:pt x="146050" y="1833626"/>
                </a:lnTo>
                <a:lnTo>
                  <a:pt x="146050" y="1452626"/>
                </a:lnTo>
                <a:lnTo>
                  <a:pt x="146050" y="12240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2912" y="1662048"/>
            <a:ext cx="3538854" cy="38385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521585" marR="234315" algn="ctr">
              <a:lnSpc>
                <a:spcPct val="100000"/>
              </a:lnSpc>
              <a:spcBef>
                <a:spcPts val="860"/>
              </a:spcBef>
            </a:pPr>
            <a:r>
              <a:rPr sz="1200" spc="-5" dirty="0">
                <a:latin typeface="Arial"/>
                <a:cs typeface="Arial"/>
              </a:rPr>
              <a:t>Click here  </a:t>
            </a:r>
            <a:r>
              <a:rPr sz="1200" dirty="0">
                <a:latin typeface="Arial"/>
                <a:cs typeface="Arial"/>
              </a:rPr>
              <a:t>to maintain  </a:t>
            </a:r>
            <a:r>
              <a:rPr sz="1200" spc="-35" dirty="0">
                <a:latin typeface="Arial"/>
                <a:cs typeface="Arial"/>
              </a:rPr>
              <a:t>Text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64150" y="2268601"/>
            <a:ext cx="2203450" cy="551180"/>
          </a:xfrm>
          <a:custGeom>
            <a:avLst/>
            <a:gdLst/>
            <a:ahLst/>
            <a:cxnLst/>
            <a:rect l="l" t="t" r="r" b="b"/>
            <a:pathLst>
              <a:path w="2203450" h="551180">
                <a:moveTo>
                  <a:pt x="0" y="0"/>
                </a:moveTo>
                <a:lnTo>
                  <a:pt x="1060450" y="328549"/>
                </a:lnTo>
                <a:lnTo>
                  <a:pt x="1060450" y="487299"/>
                </a:lnTo>
                <a:lnTo>
                  <a:pt x="1065442" y="512008"/>
                </a:lnTo>
                <a:lnTo>
                  <a:pt x="1079055" y="532193"/>
                </a:lnTo>
                <a:lnTo>
                  <a:pt x="1099240" y="545806"/>
                </a:lnTo>
                <a:lnTo>
                  <a:pt x="1123950" y="550799"/>
                </a:lnTo>
                <a:lnTo>
                  <a:pt x="2139950" y="550799"/>
                </a:lnTo>
                <a:lnTo>
                  <a:pt x="2164659" y="545806"/>
                </a:lnTo>
                <a:lnTo>
                  <a:pt x="2184844" y="532193"/>
                </a:lnTo>
                <a:lnTo>
                  <a:pt x="2198457" y="512008"/>
                </a:lnTo>
                <a:lnTo>
                  <a:pt x="2203450" y="487299"/>
                </a:lnTo>
                <a:lnTo>
                  <a:pt x="2203450" y="233299"/>
                </a:lnTo>
                <a:lnTo>
                  <a:pt x="1060450" y="233299"/>
                </a:lnTo>
                <a:lnTo>
                  <a:pt x="0" y="0"/>
                </a:lnTo>
                <a:close/>
              </a:path>
              <a:path w="2203450" h="551180">
                <a:moveTo>
                  <a:pt x="2139950" y="169799"/>
                </a:moveTo>
                <a:lnTo>
                  <a:pt x="1123950" y="169799"/>
                </a:lnTo>
                <a:lnTo>
                  <a:pt x="1099240" y="174791"/>
                </a:lnTo>
                <a:lnTo>
                  <a:pt x="1079055" y="188404"/>
                </a:lnTo>
                <a:lnTo>
                  <a:pt x="1065442" y="208589"/>
                </a:lnTo>
                <a:lnTo>
                  <a:pt x="1060450" y="233299"/>
                </a:lnTo>
                <a:lnTo>
                  <a:pt x="2203450" y="233299"/>
                </a:lnTo>
                <a:lnTo>
                  <a:pt x="2198457" y="208589"/>
                </a:lnTo>
                <a:lnTo>
                  <a:pt x="2184844" y="188404"/>
                </a:lnTo>
                <a:lnTo>
                  <a:pt x="2164659" y="174791"/>
                </a:lnTo>
                <a:lnTo>
                  <a:pt x="2139950" y="169799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4150" y="2268601"/>
            <a:ext cx="2203450" cy="551180"/>
          </a:xfrm>
          <a:custGeom>
            <a:avLst/>
            <a:gdLst/>
            <a:ahLst/>
            <a:cxnLst/>
            <a:rect l="l" t="t" r="r" b="b"/>
            <a:pathLst>
              <a:path w="2203450" h="551180">
                <a:moveTo>
                  <a:pt x="1060450" y="233299"/>
                </a:moveTo>
                <a:lnTo>
                  <a:pt x="1065442" y="208589"/>
                </a:lnTo>
                <a:lnTo>
                  <a:pt x="1079055" y="188404"/>
                </a:lnTo>
                <a:lnTo>
                  <a:pt x="1099240" y="174791"/>
                </a:lnTo>
                <a:lnTo>
                  <a:pt x="1123950" y="169799"/>
                </a:lnTo>
                <a:lnTo>
                  <a:pt x="1250950" y="169799"/>
                </a:lnTo>
                <a:lnTo>
                  <a:pt x="1536700" y="169799"/>
                </a:lnTo>
                <a:lnTo>
                  <a:pt x="2139950" y="169799"/>
                </a:lnTo>
                <a:lnTo>
                  <a:pt x="2164659" y="174791"/>
                </a:lnTo>
                <a:lnTo>
                  <a:pt x="2184844" y="188404"/>
                </a:lnTo>
                <a:lnTo>
                  <a:pt x="2198457" y="208589"/>
                </a:lnTo>
                <a:lnTo>
                  <a:pt x="2203450" y="233299"/>
                </a:lnTo>
                <a:lnTo>
                  <a:pt x="2203450" y="328549"/>
                </a:lnTo>
                <a:lnTo>
                  <a:pt x="2203450" y="487299"/>
                </a:lnTo>
                <a:lnTo>
                  <a:pt x="2198457" y="512008"/>
                </a:lnTo>
                <a:lnTo>
                  <a:pt x="2184844" y="532193"/>
                </a:lnTo>
                <a:lnTo>
                  <a:pt x="2164659" y="545806"/>
                </a:lnTo>
                <a:lnTo>
                  <a:pt x="2139950" y="550799"/>
                </a:lnTo>
                <a:lnTo>
                  <a:pt x="1536700" y="550799"/>
                </a:lnTo>
                <a:lnTo>
                  <a:pt x="1250950" y="550799"/>
                </a:lnTo>
                <a:lnTo>
                  <a:pt x="1123950" y="550799"/>
                </a:lnTo>
                <a:lnTo>
                  <a:pt x="1099240" y="545806"/>
                </a:lnTo>
                <a:lnTo>
                  <a:pt x="1079055" y="532193"/>
                </a:lnTo>
                <a:lnTo>
                  <a:pt x="1065442" y="512008"/>
                </a:lnTo>
                <a:lnTo>
                  <a:pt x="1060450" y="487299"/>
                </a:lnTo>
                <a:lnTo>
                  <a:pt x="1060450" y="328549"/>
                </a:lnTo>
                <a:lnTo>
                  <a:pt x="0" y="0"/>
                </a:lnTo>
                <a:lnTo>
                  <a:pt x="1060450" y="2332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5150" y="3043173"/>
            <a:ext cx="3092450" cy="386080"/>
          </a:xfrm>
          <a:custGeom>
            <a:avLst/>
            <a:gdLst/>
            <a:ahLst/>
            <a:cxnLst/>
            <a:rect l="l" t="t" r="r" b="b"/>
            <a:pathLst>
              <a:path w="3092450" h="386079">
                <a:moveTo>
                  <a:pt x="0" y="0"/>
                </a:moveTo>
                <a:lnTo>
                  <a:pt x="1949450" y="163575"/>
                </a:lnTo>
                <a:lnTo>
                  <a:pt x="1949450" y="322325"/>
                </a:lnTo>
                <a:lnTo>
                  <a:pt x="1954442" y="347035"/>
                </a:lnTo>
                <a:lnTo>
                  <a:pt x="1968055" y="367220"/>
                </a:lnTo>
                <a:lnTo>
                  <a:pt x="1988240" y="380833"/>
                </a:lnTo>
                <a:lnTo>
                  <a:pt x="2012950" y="385825"/>
                </a:lnTo>
                <a:lnTo>
                  <a:pt x="3028950" y="385825"/>
                </a:lnTo>
                <a:lnTo>
                  <a:pt x="3053659" y="380833"/>
                </a:lnTo>
                <a:lnTo>
                  <a:pt x="3073844" y="367220"/>
                </a:lnTo>
                <a:lnTo>
                  <a:pt x="3087457" y="347035"/>
                </a:lnTo>
                <a:lnTo>
                  <a:pt x="3092450" y="322325"/>
                </a:lnTo>
                <a:lnTo>
                  <a:pt x="3092450" y="68325"/>
                </a:lnTo>
                <a:lnTo>
                  <a:pt x="1949450" y="68325"/>
                </a:lnTo>
                <a:lnTo>
                  <a:pt x="0" y="0"/>
                </a:lnTo>
                <a:close/>
              </a:path>
              <a:path w="3092450" h="386079">
                <a:moveTo>
                  <a:pt x="3028950" y="4825"/>
                </a:moveTo>
                <a:lnTo>
                  <a:pt x="2012950" y="4825"/>
                </a:lnTo>
                <a:lnTo>
                  <a:pt x="1988240" y="9818"/>
                </a:lnTo>
                <a:lnTo>
                  <a:pt x="1968055" y="23431"/>
                </a:lnTo>
                <a:lnTo>
                  <a:pt x="1954442" y="43616"/>
                </a:lnTo>
                <a:lnTo>
                  <a:pt x="1949450" y="68325"/>
                </a:lnTo>
                <a:lnTo>
                  <a:pt x="3092450" y="68325"/>
                </a:lnTo>
                <a:lnTo>
                  <a:pt x="3087457" y="43616"/>
                </a:lnTo>
                <a:lnTo>
                  <a:pt x="3073844" y="23431"/>
                </a:lnTo>
                <a:lnTo>
                  <a:pt x="3053659" y="9818"/>
                </a:lnTo>
                <a:lnTo>
                  <a:pt x="3028950" y="4825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75150" y="3043173"/>
            <a:ext cx="3092450" cy="386080"/>
          </a:xfrm>
          <a:custGeom>
            <a:avLst/>
            <a:gdLst/>
            <a:ahLst/>
            <a:cxnLst/>
            <a:rect l="l" t="t" r="r" b="b"/>
            <a:pathLst>
              <a:path w="3092450" h="386079">
                <a:moveTo>
                  <a:pt x="1949450" y="68325"/>
                </a:moveTo>
                <a:lnTo>
                  <a:pt x="1954442" y="43616"/>
                </a:lnTo>
                <a:lnTo>
                  <a:pt x="1968055" y="23431"/>
                </a:lnTo>
                <a:lnTo>
                  <a:pt x="1988240" y="9818"/>
                </a:lnTo>
                <a:lnTo>
                  <a:pt x="2012950" y="4825"/>
                </a:lnTo>
                <a:lnTo>
                  <a:pt x="2139950" y="4825"/>
                </a:lnTo>
                <a:lnTo>
                  <a:pt x="2425700" y="4825"/>
                </a:lnTo>
                <a:lnTo>
                  <a:pt x="3028950" y="4825"/>
                </a:lnTo>
                <a:lnTo>
                  <a:pt x="3053659" y="9818"/>
                </a:lnTo>
                <a:lnTo>
                  <a:pt x="3073844" y="23431"/>
                </a:lnTo>
                <a:lnTo>
                  <a:pt x="3087457" y="43616"/>
                </a:lnTo>
                <a:lnTo>
                  <a:pt x="3092450" y="68325"/>
                </a:lnTo>
                <a:lnTo>
                  <a:pt x="3092450" y="163575"/>
                </a:lnTo>
                <a:lnTo>
                  <a:pt x="3092450" y="322325"/>
                </a:lnTo>
                <a:lnTo>
                  <a:pt x="3087457" y="347035"/>
                </a:lnTo>
                <a:lnTo>
                  <a:pt x="3073844" y="367220"/>
                </a:lnTo>
                <a:lnTo>
                  <a:pt x="3053659" y="380833"/>
                </a:lnTo>
                <a:lnTo>
                  <a:pt x="3028950" y="385825"/>
                </a:lnTo>
                <a:lnTo>
                  <a:pt x="2425700" y="385825"/>
                </a:lnTo>
                <a:lnTo>
                  <a:pt x="2139950" y="385825"/>
                </a:lnTo>
                <a:lnTo>
                  <a:pt x="2012950" y="385825"/>
                </a:lnTo>
                <a:lnTo>
                  <a:pt x="1988240" y="380833"/>
                </a:lnTo>
                <a:lnTo>
                  <a:pt x="1968055" y="367220"/>
                </a:lnTo>
                <a:lnTo>
                  <a:pt x="1954442" y="347035"/>
                </a:lnTo>
                <a:lnTo>
                  <a:pt x="1949450" y="322325"/>
                </a:lnTo>
                <a:lnTo>
                  <a:pt x="1949450" y="163575"/>
                </a:lnTo>
                <a:lnTo>
                  <a:pt x="0" y="0"/>
                </a:lnTo>
                <a:lnTo>
                  <a:pt x="1949450" y="683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00448" y="1662048"/>
            <a:ext cx="4829175" cy="3799204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2400300" marR="1629410" algn="ctr">
              <a:lnSpc>
                <a:spcPct val="333300"/>
              </a:lnSpc>
            </a:pPr>
            <a:r>
              <a:rPr sz="1200" spc="-35" dirty="0">
                <a:latin typeface="Arial"/>
                <a:cs typeface="Arial"/>
              </a:rPr>
              <a:t>Text </a:t>
            </a:r>
            <a:r>
              <a:rPr sz="1200" dirty="0">
                <a:latin typeface="Arial"/>
                <a:cs typeface="Arial"/>
              </a:rPr>
              <a:t>Object  </a:t>
            </a:r>
            <a:r>
              <a:rPr sz="1200" spc="-35" dirty="0">
                <a:latin typeface="Arial"/>
                <a:cs typeface="Arial"/>
              </a:rPr>
              <a:t>Text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217" y="5909259"/>
            <a:ext cx="607568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</a:t>
            </a:r>
            <a:r>
              <a:rPr sz="1600" b="1" spc="-35" dirty="0">
                <a:latin typeface="Arial"/>
                <a:cs typeface="Arial"/>
              </a:rPr>
              <a:t>Text </a:t>
            </a:r>
            <a:r>
              <a:rPr sz="1600" b="1" spc="-5" dirty="0">
                <a:latin typeface="Arial"/>
                <a:cs typeface="Arial"/>
              </a:rPr>
              <a:t>Control &gt; Define </a:t>
            </a:r>
            <a:r>
              <a:rPr sz="1600" b="1" spc="-35" dirty="0">
                <a:latin typeface="Arial"/>
                <a:cs typeface="Arial"/>
              </a:rPr>
              <a:t>Text</a:t>
            </a:r>
            <a:r>
              <a:rPr sz="1600" b="1" spc="204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Types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2960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Text</a:t>
            </a:r>
            <a:r>
              <a:rPr sz="3200" spc="-80" dirty="0"/>
              <a:t> </a:t>
            </a:r>
            <a:r>
              <a:rPr sz="3200" dirty="0"/>
              <a:t>Procedure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371600"/>
            <a:ext cx="3510026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7850" y="1862201"/>
            <a:ext cx="2038350" cy="2481580"/>
          </a:xfrm>
          <a:custGeom>
            <a:avLst/>
            <a:gdLst/>
            <a:ahLst/>
            <a:cxnLst/>
            <a:rect l="l" t="t" r="r" b="b"/>
            <a:pathLst>
              <a:path w="2038350" h="2481579">
                <a:moveTo>
                  <a:pt x="0" y="0"/>
                </a:moveTo>
                <a:lnTo>
                  <a:pt x="1149350" y="1414399"/>
                </a:lnTo>
                <a:lnTo>
                  <a:pt x="1102092" y="1420751"/>
                </a:lnTo>
                <a:lnTo>
                  <a:pt x="1059622" y="1438679"/>
                </a:lnTo>
                <a:lnTo>
                  <a:pt x="1023635" y="1466484"/>
                </a:lnTo>
                <a:lnTo>
                  <a:pt x="995830" y="1502471"/>
                </a:lnTo>
                <a:lnTo>
                  <a:pt x="977902" y="1544941"/>
                </a:lnTo>
                <a:lnTo>
                  <a:pt x="971550" y="1592199"/>
                </a:lnTo>
                <a:lnTo>
                  <a:pt x="971550" y="2303399"/>
                </a:lnTo>
                <a:lnTo>
                  <a:pt x="977902" y="2350656"/>
                </a:lnTo>
                <a:lnTo>
                  <a:pt x="995830" y="2393126"/>
                </a:lnTo>
                <a:lnTo>
                  <a:pt x="1023635" y="2429113"/>
                </a:lnTo>
                <a:lnTo>
                  <a:pt x="1059622" y="2456918"/>
                </a:lnTo>
                <a:lnTo>
                  <a:pt x="1102092" y="2474846"/>
                </a:lnTo>
                <a:lnTo>
                  <a:pt x="1149350" y="2481199"/>
                </a:lnTo>
                <a:lnTo>
                  <a:pt x="1860550" y="2481199"/>
                </a:lnTo>
                <a:lnTo>
                  <a:pt x="1907807" y="2474846"/>
                </a:lnTo>
                <a:lnTo>
                  <a:pt x="1950277" y="2456918"/>
                </a:lnTo>
                <a:lnTo>
                  <a:pt x="1986264" y="2429113"/>
                </a:lnTo>
                <a:lnTo>
                  <a:pt x="2014069" y="2393126"/>
                </a:lnTo>
                <a:lnTo>
                  <a:pt x="2031997" y="2350656"/>
                </a:lnTo>
                <a:lnTo>
                  <a:pt x="2038350" y="2303399"/>
                </a:lnTo>
                <a:lnTo>
                  <a:pt x="2038350" y="1592199"/>
                </a:lnTo>
                <a:lnTo>
                  <a:pt x="2031997" y="1544941"/>
                </a:lnTo>
                <a:lnTo>
                  <a:pt x="2014069" y="1502471"/>
                </a:lnTo>
                <a:lnTo>
                  <a:pt x="1986264" y="1466484"/>
                </a:lnTo>
                <a:lnTo>
                  <a:pt x="1950277" y="1438679"/>
                </a:lnTo>
                <a:lnTo>
                  <a:pt x="1907807" y="1420751"/>
                </a:lnTo>
                <a:lnTo>
                  <a:pt x="1860550" y="1414399"/>
                </a:lnTo>
                <a:lnTo>
                  <a:pt x="1416050" y="1414399"/>
                </a:lnTo>
                <a:lnTo>
                  <a:pt x="0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7850" y="1862201"/>
            <a:ext cx="2038350" cy="2481580"/>
          </a:xfrm>
          <a:custGeom>
            <a:avLst/>
            <a:gdLst/>
            <a:ahLst/>
            <a:cxnLst/>
            <a:rect l="l" t="t" r="r" b="b"/>
            <a:pathLst>
              <a:path w="2038350" h="2481579">
                <a:moveTo>
                  <a:pt x="971550" y="1592199"/>
                </a:moveTo>
                <a:lnTo>
                  <a:pt x="977902" y="1544941"/>
                </a:lnTo>
                <a:lnTo>
                  <a:pt x="995830" y="1502471"/>
                </a:lnTo>
                <a:lnTo>
                  <a:pt x="1023635" y="1466484"/>
                </a:lnTo>
                <a:lnTo>
                  <a:pt x="1059622" y="1438679"/>
                </a:lnTo>
                <a:lnTo>
                  <a:pt x="1102092" y="1420751"/>
                </a:lnTo>
                <a:lnTo>
                  <a:pt x="1149350" y="1414399"/>
                </a:lnTo>
                <a:lnTo>
                  <a:pt x="0" y="0"/>
                </a:lnTo>
                <a:lnTo>
                  <a:pt x="1416050" y="1414399"/>
                </a:lnTo>
                <a:lnTo>
                  <a:pt x="1860550" y="1414399"/>
                </a:lnTo>
                <a:lnTo>
                  <a:pt x="1907807" y="1420751"/>
                </a:lnTo>
                <a:lnTo>
                  <a:pt x="1950277" y="1438679"/>
                </a:lnTo>
                <a:lnTo>
                  <a:pt x="1986264" y="1466484"/>
                </a:lnTo>
                <a:lnTo>
                  <a:pt x="2014069" y="1502471"/>
                </a:lnTo>
                <a:lnTo>
                  <a:pt x="2031997" y="1544941"/>
                </a:lnTo>
                <a:lnTo>
                  <a:pt x="2038350" y="1592199"/>
                </a:lnTo>
                <a:lnTo>
                  <a:pt x="2038350" y="1858899"/>
                </a:lnTo>
                <a:lnTo>
                  <a:pt x="2038350" y="2303399"/>
                </a:lnTo>
                <a:lnTo>
                  <a:pt x="2031997" y="2350656"/>
                </a:lnTo>
                <a:lnTo>
                  <a:pt x="2014069" y="2393126"/>
                </a:lnTo>
                <a:lnTo>
                  <a:pt x="1986264" y="2429113"/>
                </a:lnTo>
                <a:lnTo>
                  <a:pt x="1950277" y="2456918"/>
                </a:lnTo>
                <a:lnTo>
                  <a:pt x="1907807" y="2474846"/>
                </a:lnTo>
                <a:lnTo>
                  <a:pt x="1860550" y="2481199"/>
                </a:lnTo>
                <a:lnTo>
                  <a:pt x="1416050" y="2481199"/>
                </a:lnTo>
                <a:lnTo>
                  <a:pt x="1149350" y="2481199"/>
                </a:lnTo>
                <a:lnTo>
                  <a:pt x="1102092" y="2474846"/>
                </a:lnTo>
                <a:lnTo>
                  <a:pt x="1059622" y="2456918"/>
                </a:lnTo>
                <a:lnTo>
                  <a:pt x="1023635" y="2429113"/>
                </a:lnTo>
                <a:lnTo>
                  <a:pt x="995830" y="2393126"/>
                </a:lnTo>
                <a:lnTo>
                  <a:pt x="977902" y="2350656"/>
                </a:lnTo>
                <a:lnTo>
                  <a:pt x="971550" y="2303399"/>
                </a:lnTo>
                <a:lnTo>
                  <a:pt x="971550" y="1858899"/>
                </a:lnTo>
                <a:lnTo>
                  <a:pt x="971550" y="15921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2912" y="1357312"/>
            <a:ext cx="3538854" cy="47529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2522855" marR="233679" indent="34925" algn="r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Click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here </a:t>
            </a:r>
            <a:r>
              <a:rPr sz="1200" dirty="0">
                <a:latin typeface="Arial"/>
                <a:cs typeface="Arial"/>
              </a:rPr>
              <a:t> to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maintain</a:t>
            </a:r>
            <a:endParaRPr sz="1200">
              <a:latin typeface="Arial"/>
              <a:cs typeface="Arial"/>
            </a:endParaRPr>
          </a:p>
          <a:p>
            <a:pPr marL="2543810" marR="254000" indent="-190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/ </a:t>
            </a:r>
            <a:r>
              <a:rPr sz="1200" spc="-5" dirty="0">
                <a:latin typeface="Arial"/>
                <a:cs typeface="Arial"/>
              </a:rPr>
              <a:t>change  </a:t>
            </a:r>
            <a:r>
              <a:rPr sz="1200" spc="-35" dirty="0">
                <a:latin typeface="Arial"/>
                <a:cs typeface="Arial"/>
              </a:rPr>
              <a:t>Text  </a:t>
            </a:r>
            <a:r>
              <a:rPr sz="1200" spc="-5" dirty="0">
                <a:latin typeface="Arial"/>
                <a:cs typeface="Arial"/>
              </a:rPr>
              <a:t>Procedure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4800" y="1371600"/>
            <a:ext cx="472440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0448" y="1357249"/>
            <a:ext cx="4752975" cy="2009775"/>
          </a:xfrm>
          <a:custGeom>
            <a:avLst/>
            <a:gdLst/>
            <a:ahLst/>
            <a:cxnLst/>
            <a:rect l="l" t="t" r="r" b="b"/>
            <a:pathLst>
              <a:path w="4752975" h="2009775">
                <a:moveTo>
                  <a:pt x="0" y="2009775"/>
                </a:moveTo>
                <a:lnTo>
                  <a:pt x="4752975" y="2009775"/>
                </a:lnTo>
                <a:lnTo>
                  <a:pt x="4752975" y="0"/>
                </a:lnTo>
                <a:lnTo>
                  <a:pt x="0" y="0"/>
                </a:lnTo>
                <a:lnTo>
                  <a:pt x="0" y="20097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1000" y="3195573"/>
            <a:ext cx="2254250" cy="995680"/>
          </a:xfrm>
          <a:custGeom>
            <a:avLst/>
            <a:gdLst/>
            <a:ahLst/>
            <a:cxnLst/>
            <a:rect l="l" t="t" r="r" b="b"/>
            <a:pathLst>
              <a:path w="2254250" h="995679">
                <a:moveTo>
                  <a:pt x="889000" y="385825"/>
                </a:moveTo>
                <a:lnTo>
                  <a:pt x="101600" y="385825"/>
                </a:lnTo>
                <a:lnTo>
                  <a:pt x="62043" y="393807"/>
                </a:lnTo>
                <a:lnTo>
                  <a:pt x="29749" y="415575"/>
                </a:lnTo>
                <a:lnTo>
                  <a:pt x="7981" y="447869"/>
                </a:lnTo>
                <a:lnTo>
                  <a:pt x="0" y="487425"/>
                </a:lnTo>
                <a:lnTo>
                  <a:pt x="0" y="893826"/>
                </a:lnTo>
                <a:lnTo>
                  <a:pt x="7981" y="933382"/>
                </a:lnTo>
                <a:lnTo>
                  <a:pt x="29749" y="965676"/>
                </a:lnTo>
                <a:lnTo>
                  <a:pt x="62043" y="987444"/>
                </a:lnTo>
                <a:lnTo>
                  <a:pt x="101600" y="995426"/>
                </a:lnTo>
                <a:lnTo>
                  <a:pt x="889000" y="995426"/>
                </a:lnTo>
                <a:lnTo>
                  <a:pt x="928556" y="987444"/>
                </a:lnTo>
                <a:lnTo>
                  <a:pt x="960850" y="965676"/>
                </a:lnTo>
                <a:lnTo>
                  <a:pt x="982618" y="933382"/>
                </a:lnTo>
                <a:lnTo>
                  <a:pt x="990600" y="893826"/>
                </a:lnTo>
                <a:lnTo>
                  <a:pt x="990600" y="639826"/>
                </a:lnTo>
                <a:lnTo>
                  <a:pt x="1291588" y="487425"/>
                </a:lnTo>
                <a:lnTo>
                  <a:pt x="990600" y="487425"/>
                </a:lnTo>
                <a:lnTo>
                  <a:pt x="982618" y="447869"/>
                </a:lnTo>
                <a:lnTo>
                  <a:pt x="960850" y="415575"/>
                </a:lnTo>
                <a:lnTo>
                  <a:pt x="928556" y="393807"/>
                </a:lnTo>
                <a:lnTo>
                  <a:pt x="889000" y="385825"/>
                </a:lnTo>
                <a:close/>
              </a:path>
              <a:path w="2254250" h="995679">
                <a:moveTo>
                  <a:pt x="2254250" y="0"/>
                </a:moveTo>
                <a:lnTo>
                  <a:pt x="990600" y="487425"/>
                </a:lnTo>
                <a:lnTo>
                  <a:pt x="1291588" y="487425"/>
                </a:lnTo>
                <a:lnTo>
                  <a:pt x="2254250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91000" y="3195573"/>
            <a:ext cx="2254250" cy="995680"/>
          </a:xfrm>
          <a:custGeom>
            <a:avLst/>
            <a:gdLst/>
            <a:ahLst/>
            <a:cxnLst/>
            <a:rect l="l" t="t" r="r" b="b"/>
            <a:pathLst>
              <a:path w="2254250" h="995679">
                <a:moveTo>
                  <a:pt x="0" y="487425"/>
                </a:moveTo>
                <a:lnTo>
                  <a:pt x="7981" y="447869"/>
                </a:lnTo>
                <a:lnTo>
                  <a:pt x="29749" y="415575"/>
                </a:lnTo>
                <a:lnTo>
                  <a:pt x="62043" y="393807"/>
                </a:lnTo>
                <a:lnTo>
                  <a:pt x="101600" y="385825"/>
                </a:lnTo>
                <a:lnTo>
                  <a:pt x="577850" y="385825"/>
                </a:lnTo>
                <a:lnTo>
                  <a:pt x="825500" y="385825"/>
                </a:lnTo>
                <a:lnTo>
                  <a:pt x="889000" y="385825"/>
                </a:lnTo>
                <a:lnTo>
                  <a:pt x="928556" y="393807"/>
                </a:lnTo>
                <a:lnTo>
                  <a:pt x="960850" y="415575"/>
                </a:lnTo>
                <a:lnTo>
                  <a:pt x="982618" y="447869"/>
                </a:lnTo>
                <a:lnTo>
                  <a:pt x="990600" y="487425"/>
                </a:lnTo>
                <a:lnTo>
                  <a:pt x="2254250" y="0"/>
                </a:lnTo>
                <a:lnTo>
                  <a:pt x="990600" y="639826"/>
                </a:lnTo>
                <a:lnTo>
                  <a:pt x="990600" y="893826"/>
                </a:lnTo>
                <a:lnTo>
                  <a:pt x="982618" y="933382"/>
                </a:lnTo>
                <a:lnTo>
                  <a:pt x="960850" y="965676"/>
                </a:lnTo>
                <a:lnTo>
                  <a:pt x="928556" y="987444"/>
                </a:lnTo>
                <a:lnTo>
                  <a:pt x="889000" y="995426"/>
                </a:lnTo>
                <a:lnTo>
                  <a:pt x="825500" y="995426"/>
                </a:lnTo>
                <a:lnTo>
                  <a:pt x="577850" y="995426"/>
                </a:lnTo>
                <a:lnTo>
                  <a:pt x="101600" y="995426"/>
                </a:lnTo>
                <a:lnTo>
                  <a:pt x="62043" y="987444"/>
                </a:lnTo>
                <a:lnTo>
                  <a:pt x="29749" y="965676"/>
                </a:lnTo>
                <a:lnTo>
                  <a:pt x="7981" y="933382"/>
                </a:lnTo>
                <a:lnTo>
                  <a:pt x="0" y="893826"/>
                </a:lnTo>
                <a:lnTo>
                  <a:pt x="0" y="639826"/>
                </a:lnTo>
                <a:lnTo>
                  <a:pt x="0" y="4874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21555" y="3653028"/>
            <a:ext cx="7302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1454">
              <a:lnSpc>
                <a:spcPct val="100000"/>
              </a:lnSpc>
            </a:pPr>
            <a:r>
              <a:rPr sz="1200" spc="-35" dirty="0">
                <a:latin typeface="Arial"/>
                <a:cs typeface="Arial"/>
              </a:rPr>
              <a:t>Text  </a:t>
            </a:r>
            <a:r>
              <a:rPr sz="1200" dirty="0">
                <a:latin typeface="Arial"/>
                <a:cs typeface="Arial"/>
              </a:rPr>
              <a:t>Proce</a:t>
            </a:r>
            <a:r>
              <a:rPr sz="1200" spc="-5" dirty="0">
                <a:latin typeface="Arial"/>
                <a:cs typeface="Arial"/>
              </a:rPr>
              <a:t>du</a:t>
            </a:r>
            <a:r>
              <a:rPr sz="1200" dirty="0">
                <a:latin typeface="Arial"/>
                <a:cs typeface="Arial"/>
              </a:rPr>
              <a:t>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1000" y="4343781"/>
            <a:ext cx="4797425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35" dirty="0">
                <a:latin typeface="Arial"/>
                <a:cs typeface="Arial"/>
              </a:rPr>
              <a:t>Text </a:t>
            </a:r>
            <a:r>
              <a:rPr sz="2200" spc="-5" dirty="0">
                <a:latin typeface="Arial"/>
                <a:cs typeface="Arial"/>
              </a:rPr>
              <a:t>Procedure identifies a group of  text </a:t>
            </a:r>
            <a:r>
              <a:rPr sz="2200" spc="-15" dirty="0">
                <a:latin typeface="Arial"/>
                <a:cs typeface="Arial"/>
              </a:rPr>
              <a:t>types </a:t>
            </a:r>
            <a:r>
              <a:rPr sz="2200" spc="-5" dirty="0">
                <a:latin typeface="Arial"/>
                <a:cs typeface="Arial"/>
              </a:rPr>
              <a:t>that </a:t>
            </a:r>
            <a:r>
              <a:rPr sz="2200" spc="-20" dirty="0">
                <a:latin typeface="Arial"/>
                <a:cs typeface="Arial"/>
              </a:rPr>
              <a:t>you </a:t>
            </a:r>
            <a:r>
              <a:rPr sz="2200" spc="-5" dirty="0">
                <a:latin typeface="Arial"/>
                <a:cs typeface="Arial"/>
              </a:rPr>
              <a:t>can use in, </a:t>
            </a:r>
            <a:r>
              <a:rPr sz="2200" spc="-10" dirty="0">
                <a:latin typeface="Arial"/>
                <a:cs typeface="Arial"/>
              </a:rPr>
              <a:t>for  </a:t>
            </a:r>
            <a:r>
              <a:rPr sz="2200" spc="-5" dirty="0">
                <a:latin typeface="Arial"/>
                <a:cs typeface="Arial"/>
              </a:rPr>
              <a:t>example, a sales document </a:t>
            </a:r>
            <a:r>
              <a:rPr sz="2200" spc="-15" dirty="0">
                <a:latin typeface="Arial"/>
                <a:cs typeface="Arial"/>
              </a:rPr>
              <a:t>header. 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text procedure also determines 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sequence in </a:t>
            </a:r>
            <a:r>
              <a:rPr sz="2200" spc="5" dirty="0">
                <a:latin typeface="Arial"/>
                <a:cs typeface="Arial"/>
              </a:rPr>
              <a:t>which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text </a:t>
            </a:r>
            <a:r>
              <a:rPr sz="2200" spc="-15" dirty="0">
                <a:latin typeface="Arial"/>
                <a:cs typeface="Arial"/>
              </a:rPr>
              <a:t>types  </a:t>
            </a:r>
            <a:r>
              <a:rPr sz="2200" spc="-5" dirty="0">
                <a:latin typeface="Arial"/>
                <a:cs typeface="Arial"/>
              </a:rPr>
              <a:t>appear in </a:t>
            </a:r>
            <a:r>
              <a:rPr sz="2200" spc="-10" dirty="0">
                <a:latin typeface="Arial"/>
                <a:cs typeface="Arial"/>
              </a:rPr>
              <a:t>the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document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69183"/>
            <a:ext cx="9156700" cy="687624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Access</a:t>
            </a:r>
            <a:r>
              <a:rPr sz="3200" spc="-80" dirty="0"/>
              <a:t> </a:t>
            </a:r>
            <a:r>
              <a:rPr sz="3200" dirty="0"/>
              <a:t>Sequence</a:t>
            </a:r>
          </a:p>
        </p:txBody>
      </p:sp>
      <p:sp>
        <p:nvSpPr>
          <p:cNvPr id="3" name="object 3"/>
          <p:cNvSpPr/>
          <p:nvPr/>
        </p:nvSpPr>
        <p:spPr>
          <a:xfrm>
            <a:off x="533526" y="3796434"/>
            <a:ext cx="8202676" cy="2447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9111" y="3780512"/>
            <a:ext cx="8231505" cy="2476500"/>
          </a:xfrm>
          <a:custGeom>
            <a:avLst/>
            <a:gdLst/>
            <a:ahLst/>
            <a:cxnLst/>
            <a:rect l="l" t="t" r="r" b="b"/>
            <a:pathLst>
              <a:path w="8231505" h="2476500">
                <a:moveTo>
                  <a:pt x="0" y="2476500"/>
                </a:moveTo>
                <a:lnTo>
                  <a:pt x="8231124" y="2476500"/>
                </a:lnTo>
                <a:lnTo>
                  <a:pt x="8231124" y="0"/>
                </a:lnTo>
                <a:lnTo>
                  <a:pt x="0" y="0"/>
                </a:lnTo>
                <a:lnTo>
                  <a:pt x="0" y="24765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272666"/>
            <a:ext cx="803783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10" dirty="0" smtClean="0">
                <a:latin typeface="Arial"/>
                <a:cs typeface="Arial"/>
              </a:rPr>
              <a:t>Access </a:t>
            </a:r>
            <a:r>
              <a:rPr sz="2200" spc="-5" dirty="0" smtClean="0">
                <a:latin typeface="Arial"/>
                <a:cs typeface="Arial"/>
              </a:rPr>
              <a:t>sequence identifies an access sequence that the </a:t>
            </a:r>
            <a:r>
              <a:rPr sz="2200" spc="-10" dirty="0" smtClean="0">
                <a:latin typeface="Arial"/>
                <a:cs typeface="Arial"/>
              </a:rPr>
              <a:t>system </a:t>
            </a:r>
            <a:r>
              <a:rPr sz="2200" spc="-5" dirty="0" smtClean="0">
                <a:latin typeface="Arial"/>
                <a:cs typeface="Arial"/>
              </a:rPr>
              <a:t>uses </a:t>
            </a:r>
            <a:r>
              <a:rPr sz="2200" spc="-10" dirty="0" smtClean="0">
                <a:latin typeface="Arial"/>
                <a:cs typeface="Arial"/>
              </a:rPr>
              <a:t>to</a:t>
            </a:r>
            <a:r>
              <a:rPr sz="2200" spc="260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determine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pc="5" dirty="0" smtClean="0">
                <a:latin typeface="Arial"/>
                <a:cs typeface="Arial"/>
              </a:rPr>
              <a:t>which </a:t>
            </a:r>
            <a:r>
              <a:rPr sz="2200" spc="-5" dirty="0" smtClean="0">
                <a:latin typeface="Arial"/>
                <a:cs typeface="Arial"/>
              </a:rPr>
              <a:t>text (s) should be copied into a sales, shipping, or billing</a:t>
            </a:r>
            <a:r>
              <a:rPr sz="2200" spc="220" dirty="0" smtClean="0">
                <a:latin typeface="Arial"/>
                <a:cs typeface="Arial"/>
              </a:rPr>
              <a:t> </a:t>
            </a:r>
            <a:r>
              <a:rPr sz="2200" spc="-10" dirty="0" smtClean="0">
                <a:latin typeface="Arial"/>
                <a:cs typeface="Arial"/>
              </a:rPr>
              <a:t>document</a:t>
            </a:r>
            <a:endParaRPr sz="2200" dirty="0" smtClean="0">
              <a:latin typeface="Times New Roman"/>
              <a:cs typeface="Times New Roman"/>
            </a:endParaRPr>
          </a:p>
          <a:p>
            <a:pPr marL="298450" marR="479552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306070" algn="l"/>
              </a:tabLst>
            </a:pPr>
            <a:r>
              <a:rPr lang="en-US" sz="2200" spc="-10" dirty="0" smtClean="0">
                <a:latin typeface="Arial"/>
                <a:cs typeface="Arial"/>
              </a:rPr>
              <a:t>Determines</a:t>
            </a:r>
          </a:p>
          <a:p>
            <a:pPr marL="755650" marR="4795520" lvl="1" indent="-28575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06070" algn="l"/>
              </a:tabLst>
            </a:pPr>
            <a:r>
              <a:rPr lang="en-US" sz="1600" spc="-5" dirty="0">
                <a:latin typeface="Arial"/>
                <a:cs typeface="Arial"/>
              </a:rPr>
              <a:t>Which text types are </a:t>
            </a:r>
            <a:r>
              <a:rPr sz="1600" spc="-5" dirty="0" err="1" smtClean="0">
                <a:latin typeface="Arial"/>
                <a:cs typeface="Arial"/>
              </a:rPr>
              <a:t>llowed</a:t>
            </a:r>
            <a:endParaRPr sz="1600" spc="-5" dirty="0">
              <a:latin typeface="Arial"/>
              <a:cs typeface="Arial"/>
            </a:endParaRPr>
          </a:p>
          <a:p>
            <a:pPr marL="755650" lvl="1" indent="-28575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306070" algn="l"/>
              </a:tabLst>
            </a:pPr>
            <a:r>
              <a:rPr sz="1600" spc="-10" dirty="0" smtClean="0">
                <a:latin typeface="Arial"/>
                <a:cs typeface="Arial"/>
              </a:rPr>
              <a:t>The </a:t>
            </a:r>
            <a:r>
              <a:rPr sz="1600" spc="-5" dirty="0" smtClean="0">
                <a:latin typeface="Arial"/>
                <a:cs typeface="Arial"/>
              </a:rPr>
              <a:t>sequence in </a:t>
            </a:r>
            <a:r>
              <a:rPr sz="1600" spc="5" dirty="0" smtClean="0">
                <a:latin typeface="Arial"/>
                <a:cs typeface="Arial"/>
              </a:rPr>
              <a:t>which </a:t>
            </a:r>
            <a:r>
              <a:rPr sz="1600" spc="-10" dirty="0" smtClean="0">
                <a:latin typeface="Arial"/>
                <a:cs typeface="Arial"/>
              </a:rPr>
              <a:t>the </a:t>
            </a:r>
            <a:r>
              <a:rPr sz="1600" spc="-5" dirty="0" smtClean="0">
                <a:latin typeface="Arial"/>
                <a:cs typeface="Arial"/>
              </a:rPr>
              <a:t>text </a:t>
            </a:r>
            <a:r>
              <a:rPr sz="1600" spc="-15" dirty="0" smtClean="0">
                <a:latin typeface="Arial"/>
                <a:cs typeface="Arial"/>
              </a:rPr>
              <a:t>types </a:t>
            </a:r>
            <a:r>
              <a:rPr sz="1600" spc="-5" dirty="0" smtClean="0">
                <a:latin typeface="Arial"/>
                <a:cs typeface="Arial"/>
              </a:rPr>
              <a:t>are checked by </a:t>
            </a:r>
            <a:r>
              <a:rPr sz="1600" spc="-10" dirty="0" smtClean="0">
                <a:latin typeface="Arial"/>
                <a:cs typeface="Arial"/>
              </a:rPr>
              <a:t>the</a:t>
            </a:r>
            <a:r>
              <a:rPr sz="1600" spc="185" dirty="0" smtClean="0">
                <a:latin typeface="Arial"/>
                <a:cs typeface="Arial"/>
              </a:rPr>
              <a:t> </a:t>
            </a:r>
            <a:r>
              <a:rPr sz="1600" spc="-10" dirty="0" smtClean="0">
                <a:latin typeface="Arial"/>
                <a:cs typeface="Arial"/>
              </a:rPr>
              <a:t>system</a:t>
            </a:r>
            <a:endParaRPr sz="1600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 smtClean="0">
                <a:latin typeface="Arial"/>
                <a:cs typeface="Arial"/>
              </a:rPr>
              <a:t>When </a:t>
            </a:r>
            <a:r>
              <a:rPr sz="2200" spc="-15" dirty="0" smtClean="0">
                <a:latin typeface="Arial"/>
                <a:cs typeface="Arial"/>
              </a:rPr>
              <a:t>you </a:t>
            </a:r>
            <a:r>
              <a:rPr sz="2200" spc="-5" dirty="0" smtClean="0">
                <a:latin typeface="Arial"/>
                <a:cs typeface="Arial"/>
              </a:rPr>
              <a:t>create a new access sequence, the </a:t>
            </a:r>
            <a:r>
              <a:rPr sz="2200" spc="-10" dirty="0" smtClean="0">
                <a:latin typeface="Arial"/>
                <a:cs typeface="Arial"/>
              </a:rPr>
              <a:t>system </a:t>
            </a:r>
            <a:r>
              <a:rPr sz="2200" spc="-5" dirty="0" smtClean="0">
                <a:latin typeface="Arial"/>
                <a:cs typeface="Arial"/>
              </a:rPr>
              <a:t>automatically assigns a</a:t>
            </a:r>
            <a:r>
              <a:rPr sz="2200" spc="275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new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pc="-10" dirty="0" smtClean="0">
                <a:latin typeface="Arial"/>
                <a:cs typeface="Arial"/>
              </a:rPr>
              <a:t>number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51820"/>
            <a:ext cx="9156700" cy="55463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Text Procedure</a:t>
            </a:r>
            <a:r>
              <a:rPr sz="3200" spc="-95" dirty="0"/>
              <a:t> </a:t>
            </a:r>
            <a:r>
              <a:rPr sz="3200" dirty="0"/>
              <a:t>Assignment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981200"/>
            <a:ext cx="6954774" cy="331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7712" y="1966848"/>
            <a:ext cx="6983730" cy="3343275"/>
          </a:xfrm>
          <a:custGeom>
            <a:avLst/>
            <a:gdLst/>
            <a:ahLst/>
            <a:cxnLst/>
            <a:rect l="l" t="t" r="r" b="b"/>
            <a:pathLst>
              <a:path w="6983730" h="3343275">
                <a:moveTo>
                  <a:pt x="0" y="3343275"/>
                </a:moveTo>
                <a:lnTo>
                  <a:pt x="6983476" y="3343275"/>
                </a:lnTo>
                <a:lnTo>
                  <a:pt x="6983476" y="0"/>
                </a:lnTo>
                <a:lnTo>
                  <a:pt x="0" y="0"/>
                </a:lnTo>
                <a:lnTo>
                  <a:pt x="0" y="33432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6414" y="1275517"/>
            <a:ext cx="701548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Here </a:t>
            </a:r>
            <a:r>
              <a:rPr sz="2200" spc="15" dirty="0">
                <a:latin typeface="Arial"/>
                <a:cs typeface="Arial"/>
              </a:rPr>
              <a:t>we </a:t>
            </a:r>
            <a:r>
              <a:rPr sz="2200" spc="-5" dirty="0">
                <a:latin typeface="Arial"/>
                <a:cs typeface="Arial"/>
              </a:rPr>
              <a:t>can assign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text procedures to sales document </a:t>
            </a:r>
            <a:r>
              <a:rPr sz="2200" spc="-15" dirty="0">
                <a:latin typeface="Arial"/>
                <a:cs typeface="Arial"/>
              </a:rPr>
              <a:t>types </a:t>
            </a:r>
            <a:r>
              <a:rPr sz="2200" spc="-5" dirty="0">
                <a:latin typeface="Arial"/>
                <a:cs typeface="Arial"/>
              </a:rPr>
              <a:t>or item  categories or account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groups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664" y="5604459"/>
            <a:ext cx="657098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</a:t>
            </a:r>
            <a:r>
              <a:rPr sz="1600" b="1" spc="-35" dirty="0">
                <a:latin typeface="Arial"/>
                <a:cs typeface="Arial"/>
              </a:rPr>
              <a:t>Text </a:t>
            </a:r>
            <a:r>
              <a:rPr sz="1600" b="1" spc="-5" dirty="0">
                <a:latin typeface="Arial"/>
                <a:cs typeface="Arial"/>
              </a:rPr>
              <a:t>Control &gt; Define and assign </a:t>
            </a:r>
            <a:r>
              <a:rPr sz="1600" b="1" spc="-35" dirty="0">
                <a:latin typeface="Arial"/>
                <a:cs typeface="Arial"/>
              </a:rPr>
              <a:t>Text  </a:t>
            </a:r>
            <a:r>
              <a:rPr sz="1600" b="1" spc="-5" dirty="0">
                <a:latin typeface="Arial"/>
                <a:cs typeface="Arial"/>
              </a:rPr>
              <a:t>determination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Procedure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672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Output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37338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Delivery &amp; </a:t>
            </a:r>
            <a:r>
              <a:rPr sz="1600" spc="-10" dirty="0">
                <a:latin typeface="Arial"/>
                <a:cs typeface="Arial"/>
              </a:rPr>
              <a:t>Transportation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Scheduling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5334000"/>
            <a:ext cx="4114800" cy="457200"/>
          </a:xfrm>
          <a:prstGeom prst="rect">
            <a:avLst/>
          </a:prstGeom>
          <a:solidFill>
            <a:srgbClr val="00DBD5"/>
          </a:solidFill>
        </p:spPr>
        <p:txBody>
          <a:bodyPr vert="horz" wrap="square" lIns="0" tIns="102870" rIns="0" bIns="0" rtlCol="0">
            <a:spAutoFit/>
          </a:bodyPr>
          <a:lstStyle/>
          <a:p>
            <a:pPr marL="1210945">
              <a:lnSpc>
                <a:spcPct val="100000"/>
              </a:lnSpc>
              <a:spcBef>
                <a:spcPts val="810"/>
              </a:spcBef>
            </a:pPr>
            <a:r>
              <a:rPr sz="1600" b="1" spc="-5" dirty="0">
                <a:latin typeface="Arial"/>
                <a:cs typeface="Arial"/>
              </a:rPr>
              <a:t>Incompletion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Log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48006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1600" spc="-50" dirty="0">
                <a:latin typeface="Arial"/>
                <a:cs typeface="Arial"/>
              </a:rPr>
              <a:t>Text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2004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30605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Account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2133600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34200" y="1371600"/>
            <a:ext cx="0" cy="5257800"/>
          </a:xfrm>
          <a:custGeom>
            <a:avLst/>
            <a:gdLst/>
            <a:ahLst/>
            <a:cxnLst/>
            <a:rect l="l" t="t" r="r" b="b"/>
            <a:pathLst>
              <a:path h="5257800">
                <a:moveTo>
                  <a:pt x="0" y="0"/>
                </a:moveTo>
                <a:lnTo>
                  <a:pt x="0" y="5257800"/>
                </a:lnTo>
              </a:path>
            </a:pathLst>
          </a:custGeom>
          <a:ln w="12700">
            <a:solidFill>
              <a:srgbClr val="D50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41194" y="1558290"/>
            <a:ext cx="104076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Part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000" y="2667000"/>
            <a:ext cx="4114800" cy="457200"/>
          </a:xfrm>
          <a:prstGeom prst="rect">
            <a:avLst/>
          </a:prstGeom>
          <a:solidFill>
            <a:srgbClr val="CDFFFD"/>
          </a:solidFill>
        </p:spPr>
        <p:txBody>
          <a:bodyPr vert="horz" wrap="square" lIns="0" tIns="102235" rIns="0" bIns="0" rtlCol="0">
            <a:spAutoFit/>
          </a:bodyPr>
          <a:lstStyle/>
          <a:p>
            <a:pPr marL="1064260">
              <a:lnSpc>
                <a:spcPct val="100000"/>
              </a:lnSpc>
              <a:spcBef>
                <a:spcPts val="805"/>
              </a:spcBef>
            </a:pPr>
            <a:r>
              <a:rPr sz="1600" spc="-5" dirty="0">
                <a:latin typeface="Arial"/>
                <a:cs typeface="Arial"/>
              </a:rPr>
              <a:t>Partner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7"/>
          <p:cNvSpPr txBox="1">
            <a:spLocks noGrp="1"/>
          </p:cNvSpPr>
          <p:nvPr>
            <p:ph type="title"/>
          </p:nvPr>
        </p:nvSpPr>
        <p:spPr>
          <a:xfrm>
            <a:off x="152400" y="142875"/>
            <a:ext cx="9156700" cy="873125"/>
          </a:xfrm>
          <a:prstGeom prst="rect">
            <a:avLst/>
          </a:prstGeom>
        </p:spPr>
        <p:txBody>
          <a:bodyPr vert="horz" wrap="square" lIns="0" tIns="193294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dirty="0"/>
              <a:t>SD Basic</a:t>
            </a:r>
            <a:r>
              <a:rPr sz="3200" spc="-95" dirty="0"/>
              <a:t> </a:t>
            </a:r>
            <a:r>
              <a:rPr sz="3200" dirty="0" smtClean="0"/>
              <a:t>Functions</a:t>
            </a:r>
            <a:r>
              <a:rPr lang="en-US" sz="3200" dirty="0" smtClean="0"/>
              <a:t>-Configuration</a:t>
            </a:r>
            <a:endParaRPr sz="32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92191"/>
            <a:ext cx="827468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Incompletion Procedure –</a:t>
            </a:r>
            <a:r>
              <a:rPr sz="3200" spc="30" dirty="0"/>
              <a:t> </a:t>
            </a:r>
            <a:r>
              <a:rPr sz="3200" spc="-5" dirty="0"/>
              <a:t>Configuration</a:t>
            </a:r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685800" y="1813536"/>
            <a:ext cx="7239000" cy="3672864"/>
          </a:xfrm>
          <a:custGeom>
            <a:avLst/>
            <a:gdLst/>
            <a:ahLst/>
            <a:cxnLst/>
            <a:rect l="l" t="t" r="r" b="b"/>
            <a:pathLst>
              <a:path w="7239000" h="3810000">
                <a:moveTo>
                  <a:pt x="7239000" y="0"/>
                </a:moveTo>
                <a:lnTo>
                  <a:pt x="1447800" y="0"/>
                </a:lnTo>
                <a:lnTo>
                  <a:pt x="0" y="762000"/>
                </a:lnTo>
                <a:lnTo>
                  <a:pt x="0" y="3810000"/>
                </a:lnTo>
                <a:lnTo>
                  <a:pt x="7239000" y="3810000"/>
                </a:lnTo>
                <a:lnTo>
                  <a:pt x="7239000" y="0"/>
                </a:lnTo>
                <a:close/>
              </a:path>
            </a:pathLst>
          </a:custGeom>
          <a:solidFill>
            <a:srgbClr val="3366FF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2011" y="1136428"/>
            <a:ext cx="731266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10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following </a:t>
            </a:r>
            <a:r>
              <a:rPr sz="2200" spc="-5" dirty="0">
                <a:latin typeface="Arial"/>
                <a:cs typeface="Arial"/>
              </a:rPr>
              <a:t>steps are </a:t>
            </a:r>
            <a:r>
              <a:rPr sz="2200" spc="-10" dirty="0">
                <a:latin typeface="Arial"/>
                <a:cs typeface="Arial"/>
              </a:rPr>
              <a:t>involved </a:t>
            </a:r>
            <a:r>
              <a:rPr sz="2200" spc="-5" dirty="0">
                <a:latin typeface="Arial"/>
                <a:cs typeface="Arial"/>
              </a:rPr>
              <a:t>in configuring incompletion</a:t>
            </a:r>
            <a:r>
              <a:rPr sz="2200" spc="2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procedure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6394" y="2123947"/>
            <a:ext cx="449300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248920" algn="l"/>
              </a:tabLst>
            </a:pPr>
            <a:r>
              <a:rPr spc="-5" dirty="0">
                <a:latin typeface="Arial"/>
                <a:cs typeface="Arial"/>
              </a:rPr>
              <a:t>Define incompletion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procedures</a:t>
            </a:r>
            <a:endParaRPr dirty="0"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243204" algn="l"/>
              </a:tabLst>
            </a:pPr>
            <a:r>
              <a:rPr spc="-15" dirty="0">
                <a:latin typeface="Arial"/>
                <a:cs typeface="Arial"/>
              </a:rPr>
              <a:t>Assign </a:t>
            </a:r>
            <a:r>
              <a:rPr spc="-5" dirty="0">
                <a:latin typeface="Arial"/>
                <a:cs typeface="Arial"/>
              </a:rPr>
              <a:t>incompletion</a:t>
            </a:r>
            <a:r>
              <a:rPr spc="8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procedures</a:t>
            </a:r>
            <a:endParaRPr dirty="0"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248920" algn="l"/>
              </a:tabLst>
            </a:pPr>
            <a:r>
              <a:rPr spc="-5" dirty="0">
                <a:latin typeface="Arial"/>
                <a:cs typeface="Arial"/>
              </a:rPr>
              <a:t>Define status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groups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84768"/>
            <a:ext cx="9156700" cy="645817"/>
          </a:xfrm>
          <a:prstGeom prst="rect">
            <a:avLst/>
          </a:prstGeom>
        </p:spPr>
        <p:txBody>
          <a:bodyPr vert="horz" wrap="square" lIns="0" tIns="15189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Define Incompletion</a:t>
            </a:r>
            <a:r>
              <a:rPr sz="3200" spc="-100" dirty="0"/>
              <a:t> </a:t>
            </a:r>
            <a:r>
              <a:rPr sz="3200" dirty="0"/>
              <a:t>Procedure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5861710"/>
            <a:ext cx="747077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</a:t>
            </a:r>
            <a:r>
              <a:rPr sz="1600" b="1" spc="-10" dirty="0">
                <a:latin typeface="Arial"/>
                <a:cs typeface="Arial"/>
              </a:rPr>
              <a:t>Log </a:t>
            </a:r>
            <a:r>
              <a:rPr sz="1600" b="1" spc="-5" dirty="0">
                <a:latin typeface="Arial"/>
                <a:cs typeface="Arial"/>
              </a:rPr>
              <a:t>of Incomplete Items &gt; Define incompletion  procedures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295400"/>
            <a:ext cx="4219575" cy="199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512" y="1281049"/>
            <a:ext cx="4248150" cy="2019300"/>
          </a:xfrm>
          <a:custGeom>
            <a:avLst/>
            <a:gdLst/>
            <a:ahLst/>
            <a:cxnLst/>
            <a:rect l="l" t="t" r="r" b="b"/>
            <a:pathLst>
              <a:path w="4248150" h="2019300">
                <a:moveTo>
                  <a:pt x="0" y="2019300"/>
                </a:moveTo>
                <a:lnTo>
                  <a:pt x="4248150" y="2019300"/>
                </a:lnTo>
                <a:lnTo>
                  <a:pt x="4248150" y="0"/>
                </a:lnTo>
                <a:lnTo>
                  <a:pt x="0" y="0"/>
                </a:lnTo>
                <a:lnTo>
                  <a:pt x="0" y="20193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1304925"/>
            <a:ext cx="4191000" cy="1981200"/>
          </a:xfrm>
          <a:custGeom>
            <a:avLst/>
            <a:gdLst/>
            <a:ahLst/>
            <a:cxnLst/>
            <a:rect l="l" t="t" r="r" b="b"/>
            <a:pathLst>
              <a:path w="4191000" h="1981200">
                <a:moveTo>
                  <a:pt x="0" y="1981200"/>
                </a:moveTo>
                <a:lnTo>
                  <a:pt x="4190491" y="1981200"/>
                </a:lnTo>
                <a:lnTo>
                  <a:pt x="4190491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3429000"/>
            <a:ext cx="4210050" cy="2219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57648" y="3414712"/>
            <a:ext cx="4238625" cy="2247900"/>
          </a:xfrm>
          <a:custGeom>
            <a:avLst/>
            <a:gdLst/>
            <a:ahLst/>
            <a:cxnLst/>
            <a:rect l="l" t="t" r="r" b="b"/>
            <a:pathLst>
              <a:path w="4238625" h="2247900">
                <a:moveTo>
                  <a:pt x="0" y="2247900"/>
                </a:moveTo>
                <a:lnTo>
                  <a:pt x="4238625" y="2247900"/>
                </a:lnTo>
                <a:lnTo>
                  <a:pt x="4238625" y="0"/>
                </a:lnTo>
                <a:lnTo>
                  <a:pt x="0" y="0"/>
                </a:lnTo>
                <a:lnTo>
                  <a:pt x="0" y="22479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6800" y="3952875"/>
            <a:ext cx="5848350" cy="1066800"/>
          </a:xfrm>
          <a:custGeom>
            <a:avLst/>
            <a:gdLst/>
            <a:ahLst/>
            <a:cxnLst/>
            <a:rect l="l" t="t" r="r" b="b"/>
            <a:pathLst>
              <a:path w="5848350" h="1066800">
                <a:moveTo>
                  <a:pt x="2108200" y="0"/>
                </a:moveTo>
                <a:lnTo>
                  <a:pt x="177800" y="0"/>
                </a:lnTo>
                <a:lnTo>
                  <a:pt x="130533" y="6352"/>
                </a:lnTo>
                <a:lnTo>
                  <a:pt x="88060" y="24280"/>
                </a:lnTo>
                <a:lnTo>
                  <a:pt x="52076" y="52085"/>
                </a:lnTo>
                <a:lnTo>
                  <a:pt x="24274" y="88072"/>
                </a:lnTo>
                <a:lnTo>
                  <a:pt x="6351" y="130542"/>
                </a:lnTo>
                <a:lnTo>
                  <a:pt x="0" y="177800"/>
                </a:lnTo>
                <a:lnTo>
                  <a:pt x="0" y="889000"/>
                </a:lnTo>
                <a:lnTo>
                  <a:pt x="6351" y="936257"/>
                </a:lnTo>
                <a:lnTo>
                  <a:pt x="24274" y="978727"/>
                </a:lnTo>
                <a:lnTo>
                  <a:pt x="52076" y="1014714"/>
                </a:lnTo>
                <a:lnTo>
                  <a:pt x="88060" y="1042519"/>
                </a:lnTo>
                <a:lnTo>
                  <a:pt x="130533" y="1060447"/>
                </a:lnTo>
                <a:lnTo>
                  <a:pt x="177800" y="1066800"/>
                </a:lnTo>
                <a:lnTo>
                  <a:pt x="2108200" y="1066800"/>
                </a:lnTo>
                <a:lnTo>
                  <a:pt x="2155457" y="1060447"/>
                </a:lnTo>
                <a:lnTo>
                  <a:pt x="2197927" y="1042519"/>
                </a:lnTo>
                <a:lnTo>
                  <a:pt x="2233914" y="1014714"/>
                </a:lnTo>
                <a:lnTo>
                  <a:pt x="2261719" y="978727"/>
                </a:lnTo>
                <a:lnTo>
                  <a:pt x="2279647" y="936257"/>
                </a:lnTo>
                <a:lnTo>
                  <a:pt x="2286000" y="889000"/>
                </a:lnTo>
                <a:lnTo>
                  <a:pt x="2286000" y="444500"/>
                </a:lnTo>
                <a:lnTo>
                  <a:pt x="5451863" y="444500"/>
                </a:lnTo>
                <a:lnTo>
                  <a:pt x="2286000" y="177800"/>
                </a:lnTo>
                <a:lnTo>
                  <a:pt x="2279647" y="130542"/>
                </a:lnTo>
                <a:lnTo>
                  <a:pt x="2261719" y="88072"/>
                </a:lnTo>
                <a:lnTo>
                  <a:pt x="2233914" y="52085"/>
                </a:lnTo>
                <a:lnTo>
                  <a:pt x="2197927" y="24280"/>
                </a:lnTo>
                <a:lnTo>
                  <a:pt x="2155457" y="6352"/>
                </a:lnTo>
                <a:lnTo>
                  <a:pt x="2108200" y="0"/>
                </a:lnTo>
                <a:close/>
              </a:path>
              <a:path w="5848350" h="1066800">
                <a:moveTo>
                  <a:pt x="5451863" y="444500"/>
                </a:moveTo>
                <a:lnTo>
                  <a:pt x="2286000" y="444500"/>
                </a:lnTo>
                <a:lnTo>
                  <a:pt x="5848350" y="477900"/>
                </a:lnTo>
                <a:lnTo>
                  <a:pt x="5451863" y="44450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6800" y="3952875"/>
            <a:ext cx="5848350" cy="1066800"/>
          </a:xfrm>
          <a:custGeom>
            <a:avLst/>
            <a:gdLst/>
            <a:ahLst/>
            <a:cxnLst/>
            <a:rect l="l" t="t" r="r" b="b"/>
            <a:pathLst>
              <a:path w="5848350" h="1066800">
                <a:moveTo>
                  <a:pt x="0" y="177800"/>
                </a:moveTo>
                <a:lnTo>
                  <a:pt x="6351" y="130542"/>
                </a:lnTo>
                <a:lnTo>
                  <a:pt x="24274" y="88072"/>
                </a:lnTo>
                <a:lnTo>
                  <a:pt x="52076" y="52085"/>
                </a:lnTo>
                <a:lnTo>
                  <a:pt x="88060" y="24280"/>
                </a:lnTo>
                <a:lnTo>
                  <a:pt x="130533" y="6352"/>
                </a:lnTo>
                <a:lnTo>
                  <a:pt x="177800" y="0"/>
                </a:lnTo>
                <a:lnTo>
                  <a:pt x="1333500" y="0"/>
                </a:lnTo>
                <a:lnTo>
                  <a:pt x="1905000" y="0"/>
                </a:lnTo>
                <a:lnTo>
                  <a:pt x="2108200" y="0"/>
                </a:lnTo>
                <a:lnTo>
                  <a:pt x="2155457" y="6352"/>
                </a:lnTo>
                <a:lnTo>
                  <a:pt x="2197927" y="24280"/>
                </a:lnTo>
                <a:lnTo>
                  <a:pt x="2233914" y="52085"/>
                </a:lnTo>
                <a:lnTo>
                  <a:pt x="2261719" y="88072"/>
                </a:lnTo>
                <a:lnTo>
                  <a:pt x="2279647" y="130542"/>
                </a:lnTo>
                <a:lnTo>
                  <a:pt x="2286000" y="177800"/>
                </a:lnTo>
                <a:lnTo>
                  <a:pt x="5848350" y="477900"/>
                </a:lnTo>
                <a:lnTo>
                  <a:pt x="2286000" y="444500"/>
                </a:lnTo>
                <a:lnTo>
                  <a:pt x="2286000" y="889000"/>
                </a:lnTo>
                <a:lnTo>
                  <a:pt x="2279647" y="936257"/>
                </a:lnTo>
                <a:lnTo>
                  <a:pt x="2261719" y="978727"/>
                </a:lnTo>
                <a:lnTo>
                  <a:pt x="2233914" y="1014714"/>
                </a:lnTo>
                <a:lnTo>
                  <a:pt x="2197927" y="1042519"/>
                </a:lnTo>
                <a:lnTo>
                  <a:pt x="2155457" y="1060447"/>
                </a:lnTo>
                <a:lnTo>
                  <a:pt x="2108200" y="1066800"/>
                </a:lnTo>
                <a:lnTo>
                  <a:pt x="1905000" y="1066800"/>
                </a:lnTo>
                <a:lnTo>
                  <a:pt x="1333500" y="1066800"/>
                </a:lnTo>
                <a:lnTo>
                  <a:pt x="177800" y="1066800"/>
                </a:lnTo>
                <a:lnTo>
                  <a:pt x="130533" y="1060447"/>
                </a:lnTo>
                <a:lnTo>
                  <a:pt x="88060" y="1042519"/>
                </a:lnTo>
                <a:lnTo>
                  <a:pt x="52076" y="1014714"/>
                </a:lnTo>
                <a:lnTo>
                  <a:pt x="24274" y="978727"/>
                </a:lnTo>
                <a:lnTo>
                  <a:pt x="6351" y="936257"/>
                </a:lnTo>
                <a:lnTo>
                  <a:pt x="0" y="889000"/>
                </a:lnTo>
                <a:lnTo>
                  <a:pt x="0" y="444500"/>
                </a:lnTo>
                <a:lnTo>
                  <a:pt x="0" y="177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97660" y="4045839"/>
            <a:ext cx="1884045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Define an incompletion  procedure, for </a:t>
            </a:r>
            <a:r>
              <a:rPr sz="1400" spc="-5" dirty="0">
                <a:latin typeface="Arial"/>
                <a:cs typeface="Arial"/>
              </a:rPr>
              <a:t>example  </a:t>
            </a:r>
            <a:r>
              <a:rPr sz="1400" spc="-55" dirty="0">
                <a:latin typeface="Arial"/>
                <a:cs typeface="Arial"/>
              </a:rPr>
              <a:t>11 </a:t>
            </a:r>
            <a:r>
              <a:rPr sz="1400" dirty="0">
                <a:latin typeface="Arial"/>
                <a:cs typeface="Arial"/>
              </a:rPr>
              <a:t>- procedure for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sales  order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14650" y="1590675"/>
            <a:ext cx="4629150" cy="838200"/>
          </a:xfrm>
          <a:custGeom>
            <a:avLst/>
            <a:gdLst/>
            <a:ahLst/>
            <a:cxnLst/>
            <a:rect l="l" t="t" r="r" b="b"/>
            <a:pathLst>
              <a:path w="4629150" h="838200">
                <a:moveTo>
                  <a:pt x="4629150" y="698500"/>
                </a:moveTo>
                <a:lnTo>
                  <a:pt x="2266950" y="698500"/>
                </a:lnTo>
                <a:lnTo>
                  <a:pt x="2274066" y="742679"/>
                </a:lnTo>
                <a:lnTo>
                  <a:pt x="2293886" y="781031"/>
                </a:lnTo>
                <a:lnTo>
                  <a:pt x="2324118" y="811263"/>
                </a:lnTo>
                <a:lnTo>
                  <a:pt x="2362470" y="831083"/>
                </a:lnTo>
                <a:lnTo>
                  <a:pt x="2406650" y="838200"/>
                </a:lnTo>
                <a:lnTo>
                  <a:pt x="4489450" y="838200"/>
                </a:lnTo>
                <a:lnTo>
                  <a:pt x="4533629" y="831083"/>
                </a:lnTo>
                <a:lnTo>
                  <a:pt x="4571981" y="811263"/>
                </a:lnTo>
                <a:lnTo>
                  <a:pt x="4602213" y="781031"/>
                </a:lnTo>
                <a:lnTo>
                  <a:pt x="4622033" y="742679"/>
                </a:lnTo>
                <a:lnTo>
                  <a:pt x="4629150" y="698500"/>
                </a:lnTo>
                <a:close/>
              </a:path>
              <a:path w="4629150" h="838200">
                <a:moveTo>
                  <a:pt x="4489450" y="0"/>
                </a:moveTo>
                <a:lnTo>
                  <a:pt x="2406650" y="0"/>
                </a:lnTo>
                <a:lnTo>
                  <a:pt x="2362470" y="7116"/>
                </a:lnTo>
                <a:lnTo>
                  <a:pt x="2324118" y="26936"/>
                </a:lnTo>
                <a:lnTo>
                  <a:pt x="2293886" y="57168"/>
                </a:lnTo>
                <a:lnTo>
                  <a:pt x="2274066" y="95520"/>
                </a:lnTo>
                <a:lnTo>
                  <a:pt x="2266950" y="139700"/>
                </a:lnTo>
                <a:lnTo>
                  <a:pt x="2266950" y="488950"/>
                </a:lnTo>
                <a:lnTo>
                  <a:pt x="0" y="808101"/>
                </a:lnTo>
                <a:lnTo>
                  <a:pt x="2266950" y="698500"/>
                </a:lnTo>
                <a:lnTo>
                  <a:pt x="4629150" y="698500"/>
                </a:lnTo>
                <a:lnTo>
                  <a:pt x="4629150" y="139700"/>
                </a:lnTo>
                <a:lnTo>
                  <a:pt x="4622021" y="95520"/>
                </a:lnTo>
                <a:lnTo>
                  <a:pt x="4602177" y="57168"/>
                </a:lnTo>
                <a:lnTo>
                  <a:pt x="4571926" y="26936"/>
                </a:lnTo>
                <a:lnTo>
                  <a:pt x="4533580" y="7116"/>
                </a:lnTo>
                <a:lnTo>
                  <a:pt x="4489450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4650" y="1590675"/>
            <a:ext cx="4629150" cy="838200"/>
          </a:xfrm>
          <a:custGeom>
            <a:avLst/>
            <a:gdLst/>
            <a:ahLst/>
            <a:cxnLst/>
            <a:rect l="l" t="t" r="r" b="b"/>
            <a:pathLst>
              <a:path w="4629150" h="838200">
                <a:moveTo>
                  <a:pt x="2266950" y="139700"/>
                </a:moveTo>
                <a:lnTo>
                  <a:pt x="2274066" y="95520"/>
                </a:lnTo>
                <a:lnTo>
                  <a:pt x="2293886" y="57168"/>
                </a:lnTo>
                <a:lnTo>
                  <a:pt x="2324118" y="26936"/>
                </a:lnTo>
                <a:lnTo>
                  <a:pt x="2362470" y="7116"/>
                </a:lnTo>
                <a:lnTo>
                  <a:pt x="2406650" y="0"/>
                </a:lnTo>
                <a:lnTo>
                  <a:pt x="2660650" y="0"/>
                </a:lnTo>
                <a:lnTo>
                  <a:pt x="3251200" y="0"/>
                </a:lnTo>
                <a:lnTo>
                  <a:pt x="4489450" y="0"/>
                </a:lnTo>
                <a:lnTo>
                  <a:pt x="4533580" y="7116"/>
                </a:lnTo>
                <a:lnTo>
                  <a:pt x="4571926" y="26936"/>
                </a:lnTo>
                <a:lnTo>
                  <a:pt x="4602177" y="57168"/>
                </a:lnTo>
                <a:lnTo>
                  <a:pt x="4622021" y="95520"/>
                </a:lnTo>
                <a:lnTo>
                  <a:pt x="4629150" y="139700"/>
                </a:lnTo>
                <a:lnTo>
                  <a:pt x="4629150" y="488950"/>
                </a:lnTo>
                <a:lnTo>
                  <a:pt x="4629150" y="698500"/>
                </a:lnTo>
                <a:lnTo>
                  <a:pt x="4622033" y="742679"/>
                </a:lnTo>
                <a:lnTo>
                  <a:pt x="4602213" y="781031"/>
                </a:lnTo>
                <a:lnTo>
                  <a:pt x="4571981" y="811263"/>
                </a:lnTo>
                <a:lnTo>
                  <a:pt x="4533629" y="831083"/>
                </a:lnTo>
                <a:lnTo>
                  <a:pt x="4489450" y="838200"/>
                </a:lnTo>
                <a:lnTo>
                  <a:pt x="3251200" y="838200"/>
                </a:lnTo>
                <a:lnTo>
                  <a:pt x="2660650" y="838200"/>
                </a:lnTo>
                <a:lnTo>
                  <a:pt x="2406650" y="838200"/>
                </a:lnTo>
                <a:lnTo>
                  <a:pt x="2362470" y="831083"/>
                </a:lnTo>
                <a:lnTo>
                  <a:pt x="2324118" y="811263"/>
                </a:lnTo>
                <a:lnTo>
                  <a:pt x="2293886" y="781031"/>
                </a:lnTo>
                <a:lnTo>
                  <a:pt x="2274066" y="742679"/>
                </a:lnTo>
                <a:lnTo>
                  <a:pt x="2266950" y="698500"/>
                </a:lnTo>
                <a:lnTo>
                  <a:pt x="0" y="808101"/>
                </a:lnTo>
                <a:lnTo>
                  <a:pt x="2266950" y="488950"/>
                </a:lnTo>
                <a:lnTo>
                  <a:pt x="2266950" y="139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02122" y="1672082"/>
            <a:ext cx="198120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Select an incompletion  group &amp; click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procedures  to define a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procedure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580" y="152319"/>
            <a:ext cx="9156700" cy="631582"/>
          </a:xfrm>
          <a:prstGeom prst="rect">
            <a:avLst/>
          </a:prstGeom>
        </p:spPr>
        <p:txBody>
          <a:bodyPr vert="horz" wrap="square" lIns="0" tIns="137794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3200" dirty="0"/>
              <a:t>Define Incompletion</a:t>
            </a:r>
            <a:r>
              <a:rPr sz="3200" spc="-35" dirty="0"/>
              <a:t> </a:t>
            </a:r>
            <a:r>
              <a:rPr sz="3200" dirty="0"/>
              <a:t>Procedure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83894"/>
            <a:ext cx="776795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In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next </a:t>
            </a:r>
            <a:r>
              <a:rPr sz="1600" b="1" dirty="0">
                <a:latin typeface="Arial"/>
                <a:cs typeface="Arial"/>
              </a:rPr>
              <a:t>step </a:t>
            </a:r>
            <a:r>
              <a:rPr sz="1600" b="1" spc="-5" dirty="0">
                <a:latin typeface="Arial"/>
                <a:cs typeface="Arial"/>
              </a:rPr>
              <a:t>in incompletion procedure </a:t>
            </a:r>
            <a:r>
              <a:rPr sz="1600" b="1" dirty="0">
                <a:latin typeface="Arial"/>
                <a:cs typeface="Arial"/>
              </a:rPr>
              <a:t>definition, </a:t>
            </a:r>
            <a:r>
              <a:rPr sz="1600" b="1" spc="15" dirty="0">
                <a:latin typeface="Arial"/>
                <a:cs typeface="Arial"/>
              </a:rPr>
              <a:t>we </a:t>
            </a:r>
            <a:r>
              <a:rPr sz="1600" b="1" spc="-5" dirty="0">
                <a:latin typeface="Arial"/>
                <a:cs typeface="Arial"/>
              </a:rPr>
              <a:t>assign the fields to the  procedure </a:t>
            </a:r>
            <a:r>
              <a:rPr sz="1600" b="1" spc="5" dirty="0">
                <a:latin typeface="Arial"/>
                <a:cs typeface="Arial"/>
              </a:rPr>
              <a:t>which </a:t>
            </a:r>
            <a:r>
              <a:rPr sz="1600" b="1" spc="-5" dirty="0">
                <a:latin typeface="Arial"/>
                <a:cs typeface="Arial"/>
              </a:rPr>
              <a:t>should be checked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incompleteness as also </a:t>
            </a:r>
            <a:r>
              <a:rPr sz="1600" b="1" dirty="0">
                <a:latin typeface="Arial"/>
                <a:cs typeface="Arial"/>
              </a:rPr>
              <a:t>if </a:t>
            </a:r>
            <a:r>
              <a:rPr sz="1600" b="1" spc="5" dirty="0">
                <a:latin typeface="Arial"/>
                <a:cs typeface="Arial"/>
              </a:rPr>
              <a:t>any </a:t>
            </a:r>
            <a:r>
              <a:rPr sz="1600" b="1" dirty="0">
                <a:latin typeface="Arial"/>
                <a:cs typeface="Arial"/>
              </a:rPr>
              <a:t>warning  </a:t>
            </a:r>
            <a:r>
              <a:rPr sz="1600" b="1" spc="-5" dirty="0">
                <a:latin typeface="Arial"/>
                <a:cs typeface="Arial"/>
              </a:rPr>
              <a:t>message is to be issued if there are no data in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1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fields.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2209800"/>
            <a:ext cx="6400800" cy="294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4912" y="2195448"/>
            <a:ext cx="6429375" cy="2968625"/>
          </a:xfrm>
          <a:custGeom>
            <a:avLst/>
            <a:gdLst/>
            <a:ahLst/>
            <a:cxnLst/>
            <a:rect l="l" t="t" r="r" b="b"/>
            <a:pathLst>
              <a:path w="6429375" h="2968625">
                <a:moveTo>
                  <a:pt x="0" y="2968625"/>
                </a:moveTo>
                <a:lnTo>
                  <a:pt x="6429375" y="2968625"/>
                </a:lnTo>
                <a:lnTo>
                  <a:pt x="6429375" y="0"/>
                </a:lnTo>
                <a:lnTo>
                  <a:pt x="0" y="0"/>
                </a:lnTo>
                <a:lnTo>
                  <a:pt x="0" y="29686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304" y="4106926"/>
            <a:ext cx="4132579" cy="2522855"/>
          </a:xfrm>
          <a:custGeom>
            <a:avLst/>
            <a:gdLst/>
            <a:ahLst/>
            <a:cxnLst/>
            <a:rect l="l" t="t" r="r" b="b"/>
            <a:pathLst>
              <a:path w="4132579" h="2522854">
                <a:moveTo>
                  <a:pt x="876945" y="1074645"/>
                </a:moveTo>
                <a:lnTo>
                  <a:pt x="827847" y="1075747"/>
                </a:lnTo>
                <a:lnTo>
                  <a:pt x="778744" y="1079135"/>
                </a:lnTo>
                <a:lnTo>
                  <a:pt x="729752" y="1084831"/>
                </a:lnTo>
                <a:lnTo>
                  <a:pt x="680988" y="1092853"/>
                </a:lnTo>
                <a:lnTo>
                  <a:pt x="632568" y="1103219"/>
                </a:lnTo>
                <a:lnTo>
                  <a:pt x="584610" y="1115949"/>
                </a:lnTo>
                <a:lnTo>
                  <a:pt x="537229" y="1131062"/>
                </a:lnTo>
                <a:lnTo>
                  <a:pt x="488627" y="1149355"/>
                </a:lnTo>
                <a:lnTo>
                  <a:pt x="442020" y="1169767"/>
                </a:lnTo>
                <a:lnTo>
                  <a:pt x="397456" y="1192198"/>
                </a:lnTo>
                <a:lnTo>
                  <a:pt x="354984" y="1216550"/>
                </a:lnTo>
                <a:lnTo>
                  <a:pt x="314653" y="1242723"/>
                </a:lnTo>
                <a:lnTo>
                  <a:pt x="276513" y="1270617"/>
                </a:lnTo>
                <a:lnTo>
                  <a:pt x="240612" y="1300135"/>
                </a:lnTo>
                <a:lnTo>
                  <a:pt x="206999" y="1331177"/>
                </a:lnTo>
                <a:lnTo>
                  <a:pt x="175724" y="1363643"/>
                </a:lnTo>
                <a:lnTo>
                  <a:pt x="146836" y="1397435"/>
                </a:lnTo>
                <a:lnTo>
                  <a:pt x="120383" y="1432454"/>
                </a:lnTo>
                <a:lnTo>
                  <a:pt x="96414" y="1468601"/>
                </a:lnTo>
                <a:lnTo>
                  <a:pt x="74980" y="1505776"/>
                </a:lnTo>
                <a:lnTo>
                  <a:pt x="56128" y="1543881"/>
                </a:lnTo>
                <a:lnTo>
                  <a:pt x="39908" y="1582816"/>
                </a:lnTo>
                <a:lnTo>
                  <a:pt x="26368" y="1622483"/>
                </a:lnTo>
                <a:lnTo>
                  <a:pt x="15559" y="1662781"/>
                </a:lnTo>
                <a:lnTo>
                  <a:pt x="7528" y="1703613"/>
                </a:lnTo>
                <a:lnTo>
                  <a:pt x="2325" y="1744879"/>
                </a:lnTo>
                <a:lnTo>
                  <a:pt x="0" y="1786480"/>
                </a:lnTo>
                <a:lnTo>
                  <a:pt x="600" y="1828318"/>
                </a:lnTo>
                <a:lnTo>
                  <a:pt x="4175" y="1870292"/>
                </a:lnTo>
                <a:lnTo>
                  <a:pt x="10775" y="1912304"/>
                </a:lnTo>
                <a:lnTo>
                  <a:pt x="20448" y="1954254"/>
                </a:lnTo>
                <a:lnTo>
                  <a:pt x="33243" y="1996045"/>
                </a:lnTo>
                <a:lnTo>
                  <a:pt x="49209" y="2037576"/>
                </a:lnTo>
                <a:lnTo>
                  <a:pt x="68396" y="2078748"/>
                </a:lnTo>
                <a:lnTo>
                  <a:pt x="89696" y="2117493"/>
                </a:lnTo>
                <a:lnTo>
                  <a:pt x="113385" y="2154706"/>
                </a:lnTo>
                <a:lnTo>
                  <a:pt x="139356" y="2190353"/>
                </a:lnTo>
                <a:lnTo>
                  <a:pt x="167502" y="2224397"/>
                </a:lnTo>
                <a:lnTo>
                  <a:pt x="197714" y="2256802"/>
                </a:lnTo>
                <a:lnTo>
                  <a:pt x="229886" y="2287530"/>
                </a:lnTo>
                <a:lnTo>
                  <a:pt x="263909" y="2316547"/>
                </a:lnTo>
                <a:lnTo>
                  <a:pt x="299677" y="2343815"/>
                </a:lnTo>
                <a:lnTo>
                  <a:pt x="337081" y="2369298"/>
                </a:lnTo>
                <a:lnTo>
                  <a:pt x="376013" y="2392960"/>
                </a:lnTo>
                <a:lnTo>
                  <a:pt x="416367" y="2414765"/>
                </a:lnTo>
                <a:lnTo>
                  <a:pt x="458035" y="2434676"/>
                </a:lnTo>
                <a:lnTo>
                  <a:pt x="500910" y="2452657"/>
                </a:lnTo>
                <a:lnTo>
                  <a:pt x="544882" y="2468672"/>
                </a:lnTo>
                <a:lnTo>
                  <a:pt x="589846" y="2482683"/>
                </a:lnTo>
                <a:lnTo>
                  <a:pt x="635693" y="2494656"/>
                </a:lnTo>
                <a:lnTo>
                  <a:pt x="682316" y="2504553"/>
                </a:lnTo>
                <a:lnTo>
                  <a:pt x="729608" y="2512339"/>
                </a:lnTo>
                <a:lnTo>
                  <a:pt x="777460" y="2517977"/>
                </a:lnTo>
                <a:lnTo>
                  <a:pt x="825765" y="2521430"/>
                </a:lnTo>
                <a:lnTo>
                  <a:pt x="874416" y="2522663"/>
                </a:lnTo>
                <a:lnTo>
                  <a:pt x="923305" y="2521638"/>
                </a:lnTo>
                <a:lnTo>
                  <a:pt x="972324" y="2518320"/>
                </a:lnTo>
                <a:lnTo>
                  <a:pt x="1021366" y="2512673"/>
                </a:lnTo>
                <a:lnTo>
                  <a:pt x="1070324" y="2504660"/>
                </a:lnTo>
                <a:lnTo>
                  <a:pt x="1119089" y="2494244"/>
                </a:lnTo>
                <a:lnTo>
                  <a:pt x="1167554" y="2481389"/>
                </a:lnTo>
                <a:lnTo>
                  <a:pt x="1215612" y="2466060"/>
                </a:lnTo>
                <a:lnTo>
                  <a:pt x="1264204" y="2447774"/>
                </a:lnTo>
                <a:lnTo>
                  <a:pt x="1310803" y="2427369"/>
                </a:lnTo>
                <a:lnTo>
                  <a:pt x="1355359" y="2404944"/>
                </a:lnTo>
                <a:lnTo>
                  <a:pt x="1397824" y="2380598"/>
                </a:lnTo>
                <a:lnTo>
                  <a:pt x="1438149" y="2354429"/>
                </a:lnTo>
                <a:lnTo>
                  <a:pt x="1476283" y="2326538"/>
                </a:lnTo>
                <a:lnTo>
                  <a:pt x="1512179" y="2297023"/>
                </a:lnTo>
                <a:lnTo>
                  <a:pt x="1545788" y="2265984"/>
                </a:lnTo>
                <a:lnTo>
                  <a:pt x="1577059" y="2233519"/>
                </a:lnTo>
                <a:lnTo>
                  <a:pt x="1605944" y="2199728"/>
                </a:lnTo>
                <a:lnTo>
                  <a:pt x="1632394" y="2164709"/>
                </a:lnTo>
                <a:lnTo>
                  <a:pt x="1656360" y="2128562"/>
                </a:lnTo>
                <a:lnTo>
                  <a:pt x="1677793" y="2091387"/>
                </a:lnTo>
                <a:lnTo>
                  <a:pt x="1696643" y="2053282"/>
                </a:lnTo>
                <a:lnTo>
                  <a:pt x="1712862" y="2014345"/>
                </a:lnTo>
                <a:lnTo>
                  <a:pt x="1726401" y="1974678"/>
                </a:lnTo>
                <a:lnTo>
                  <a:pt x="1737210" y="1934378"/>
                </a:lnTo>
                <a:lnTo>
                  <a:pt x="1745240" y="1893544"/>
                </a:lnTo>
                <a:lnTo>
                  <a:pt x="1750442" y="1852276"/>
                </a:lnTo>
                <a:lnTo>
                  <a:pt x="1752767" y="1810674"/>
                </a:lnTo>
                <a:lnTo>
                  <a:pt x="1752167" y="1768835"/>
                </a:lnTo>
                <a:lnTo>
                  <a:pt x="1748591" y="1726859"/>
                </a:lnTo>
                <a:lnTo>
                  <a:pt x="1741992" y="1684846"/>
                </a:lnTo>
                <a:lnTo>
                  <a:pt x="1732318" y="1642894"/>
                </a:lnTo>
                <a:lnTo>
                  <a:pt x="1719523" y="1601103"/>
                </a:lnTo>
                <a:lnTo>
                  <a:pt x="1703556" y="1559572"/>
                </a:lnTo>
                <a:lnTo>
                  <a:pt x="1684369" y="1518399"/>
                </a:lnTo>
                <a:lnTo>
                  <a:pt x="2054549" y="1288796"/>
                </a:lnTo>
                <a:lnTo>
                  <a:pt x="1498568" y="1288796"/>
                </a:lnTo>
                <a:lnTo>
                  <a:pt x="1461770" y="1259864"/>
                </a:lnTo>
                <a:lnTo>
                  <a:pt x="1423337" y="1232955"/>
                </a:lnTo>
                <a:lnTo>
                  <a:pt x="1383384" y="1208086"/>
                </a:lnTo>
                <a:lnTo>
                  <a:pt x="1342029" y="1185276"/>
                </a:lnTo>
                <a:lnTo>
                  <a:pt x="1299387" y="1164546"/>
                </a:lnTo>
                <a:lnTo>
                  <a:pt x="1255575" y="1145913"/>
                </a:lnTo>
                <a:lnTo>
                  <a:pt x="1210710" y="1129396"/>
                </a:lnTo>
                <a:lnTo>
                  <a:pt x="1164908" y="1115016"/>
                </a:lnTo>
                <a:lnTo>
                  <a:pt x="1118286" y="1102790"/>
                </a:lnTo>
                <a:lnTo>
                  <a:pt x="1070959" y="1092737"/>
                </a:lnTo>
                <a:lnTo>
                  <a:pt x="1023046" y="1084878"/>
                </a:lnTo>
                <a:lnTo>
                  <a:pt x="974661" y="1079230"/>
                </a:lnTo>
                <a:lnTo>
                  <a:pt x="925922" y="1075813"/>
                </a:lnTo>
                <a:lnTo>
                  <a:pt x="876945" y="1074645"/>
                </a:lnTo>
                <a:close/>
              </a:path>
              <a:path w="4132579" h="2522854">
                <a:moveTo>
                  <a:pt x="4132421" y="0"/>
                </a:moveTo>
                <a:lnTo>
                  <a:pt x="1498568" y="1288796"/>
                </a:lnTo>
                <a:lnTo>
                  <a:pt x="2054549" y="1288796"/>
                </a:lnTo>
                <a:lnTo>
                  <a:pt x="413242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7781" y="5434787"/>
            <a:ext cx="1026794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fields  assigned to  procedure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  check  inco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pletion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249" y="4313301"/>
            <a:ext cx="2876550" cy="2240280"/>
          </a:xfrm>
          <a:custGeom>
            <a:avLst/>
            <a:gdLst/>
            <a:ahLst/>
            <a:cxnLst/>
            <a:rect l="l" t="t" r="r" b="b"/>
            <a:pathLst>
              <a:path w="2876550" h="2240279">
                <a:moveTo>
                  <a:pt x="972504" y="1020803"/>
                </a:moveTo>
                <a:lnTo>
                  <a:pt x="921730" y="1020988"/>
                </a:lnTo>
                <a:lnTo>
                  <a:pt x="871106" y="1022898"/>
                </a:lnTo>
                <a:lnTo>
                  <a:pt x="820742" y="1026525"/>
                </a:lnTo>
                <a:lnTo>
                  <a:pt x="770749" y="1031857"/>
                </a:lnTo>
                <a:lnTo>
                  <a:pt x="721240" y="1038885"/>
                </a:lnTo>
                <a:lnTo>
                  <a:pt x="672324" y="1047599"/>
                </a:lnTo>
                <a:lnTo>
                  <a:pt x="624114" y="1057988"/>
                </a:lnTo>
                <a:lnTo>
                  <a:pt x="576719" y="1070043"/>
                </a:lnTo>
                <a:lnTo>
                  <a:pt x="530253" y="1083753"/>
                </a:lnTo>
                <a:lnTo>
                  <a:pt x="484825" y="1099108"/>
                </a:lnTo>
                <a:lnTo>
                  <a:pt x="440547" y="1116099"/>
                </a:lnTo>
                <a:lnTo>
                  <a:pt x="397531" y="1134715"/>
                </a:lnTo>
                <a:lnTo>
                  <a:pt x="355887" y="1154946"/>
                </a:lnTo>
                <a:lnTo>
                  <a:pt x="315726" y="1176782"/>
                </a:lnTo>
                <a:lnTo>
                  <a:pt x="270483" y="1204536"/>
                </a:lnTo>
                <a:lnTo>
                  <a:pt x="228698" y="1233717"/>
                </a:lnTo>
                <a:lnTo>
                  <a:pt x="190381" y="1264211"/>
                </a:lnTo>
                <a:lnTo>
                  <a:pt x="155540" y="1295905"/>
                </a:lnTo>
                <a:lnTo>
                  <a:pt x="124187" y="1328684"/>
                </a:lnTo>
                <a:lnTo>
                  <a:pt x="96329" y="1362436"/>
                </a:lnTo>
                <a:lnTo>
                  <a:pt x="71977" y="1397048"/>
                </a:lnTo>
                <a:lnTo>
                  <a:pt x="51140" y="1432405"/>
                </a:lnTo>
                <a:lnTo>
                  <a:pt x="33826" y="1468394"/>
                </a:lnTo>
                <a:lnTo>
                  <a:pt x="20046" y="1504903"/>
                </a:lnTo>
                <a:lnTo>
                  <a:pt x="9809" y="1541817"/>
                </a:lnTo>
                <a:lnTo>
                  <a:pt x="0" y="1616409"/>
                </a:lnTo>
                <a:lnTo>
                  <a:pt x="447" y="1653859"/>
                </a:lnTo>
                <a:lnTo>
                  <a:pt x="12091" y="1728502"/>
                </a:lnTo>
                <a:lnTo>
                  <a:pt x="23306" y="1765468"/>
                </a:lnTo>
                <a:lnTo>
                  <a:pt x="38130" y="1802046"/>
                </a:lnTo>
                <a:lnTo>
                  <a:pt x="56572" y="1838122"/>
                </a:lnTo>
                <a:lnTo>
                  <a:pt x="78641" y="1873582"/>
                </a:lnTo>
                <a:lnTo>
                  <a:pt x="104346" y="1908314"/>
                </a:lnTo>
                <a:lnTo>
                  <a:pt x="133697" y="1942205"/>
                </a:lnTo>
                <a:lnTo>
                  <a:pt x="166703" y="1975139"/>
                </a:lnTo>
                <a:lnTo>
                  <a:pt x="203373" y="2007005"/>
                </a:lnTo>
                <a:lnTo>
                  <a:pt x="243717" y="2037689"/>
                </a:lnTo>
                <a:lnTo>
                  <a:pt x="280959" y="2062777"/>
                </a:lnTo>
                <a:lnTo>
                  <a:pt x="319875" y="2086221"/>
                </a:lnTo>
                <a:lnTo>
                  <a:pt x="360352" y="2108018"/>
                </a:lnTo>
                <a:lnTo>
                  <a:pt x="402278" y="2128163"/>
                </a:lnTo>
                <a:lnTo>
                  <a:pt x="445537" y="2146654"/>
                </a:lnTo>
                <a:lnTo>
                  <a:pt x="490018" y="2163486"/>
                </a:lnTo>
                <a:lnTo>
                  <a:pt x="535605" y="2178654"/>
                </a:lnTo>
                <a:lnTo>
                  <a:pt x="582187" y="2192156"/>
                </a:lnTo>
                <a:lnTo>
                  <a:pt x="629669" y="2203992"/>
                </a:lnTo>
                <a:lnTo>
                  <a:pt x="677875" y="2214144"/>
                </a:lnTo>
                <a:lnTo>
                  <a:pt x="726756" y="2222622"/>
                </a:lnTo>
                <a:lnTo>
                  <a:pt x="776176" y="2229418"/>
                </a:lnTo>
                <a:lnTo>
                  <a:pt x="826021" y="2234528"/>
                </a:lnTo>
                <a:lnTo>
                  <a:pt x="876179" y="2237947"/>
                </a:lnTo>
                <a:lnTo>
                  <a:pt x="926535" y="2239673"/>
                </a:lnTo>
                <a:lnTo>
                  <a:pt x="976976" y="2239701"/>
                </a:lnTo>
                <a:lnTo>
                  <a:pt x="1027389" y="2238026"/>
                </a:lnTo>
                <a:lnTo>
                  <a:pt x="1077660" y="2234646"/>
                </a:lnTo>
                <a:lnTo>
                  <a:pt x="1127675" y="2229557"/>
                </a:lnTo>
                <a:lnTo>
                  <a:pt x="1177320" y="2222754"/>
                </a:lnTo>
                <a:lnTo>
                  <a:pt x="1226483" y="2214233"/>
                </a:lnTo>
                <a:lnTo>
                  <a:pt x="1275067" y="2203987"/>
                </a:lnTo>
                <a:lnTo>
                  <a:pt x="1322906" y="2192025"/>
                </a:lnTo>
                <a:lnTo>
                  <a:pt x="1369938" y="2178329"/>
                </a:lnTo>
                <a:lnTo>
                  <a:pt x="1416034" y="2162900"/>
                </a:lnTo>
                <a:lnTo>
                  <a:pt x="1461079" y="2145735"/>
                </a:lnTo>
                <a:lnTo>
                  <a:pt x="1504960" y="2126828"/>
                </a:lnTo>
                <a:lnTo>
                  <a:pt x="1547563" y="2106177"/>
                </a:lnTo>
                <a:lnTo>
                  <a:pt x="1588774" y="2083777"/>
                </a:lnTo>
                <a:lnTo>
                  <a:pt x="1634018" y="2056027"/>
                </a:lnTo>
                <a:lnTo>
                  <a:pt x="1675803" y="2026850"/>
                </a:lnTo>
                <a:lnTo>
                  <a:pt x="1714120" y="1996360"/>
                </a:lnTo>
                <a:lnTo>
                  <a:pt x="1748960" y="1964670"/>
                </a:lnTo>
                <a:lnTo>
                  <a:pt x="1780314" y="1931893"/>
                </a:lnTo>
                <a:lnTo>
                  <a:pt x="1808171" y="1898144"/>
                </a:lnTo>
                <a:lnTo>
                  <a:pt x="1832524" y="1863535"/>
                </a:lnTo>
                <a:lnTo>
                  <a:pt x="1853361" y="1828179"/>
                </a:lnTo>
                <a:lnTo>
                  <a:pt x="1870675" y="1792191"/>
                </a:lnTo>
                <a:lnTo>
                  <a:pt x="1884455" y="1755684"/>
                </a:lnTo>
                <a:lnTo>
                  <a:pt x="1894692" y="1718771"/>
                </a:lnTo>
                <a:lnTo>
                  <a:pt x="1904501" y="1644181"/>
                </a:lnTo>
                <a:lnTo>
                  <a:pt x="1904054" y="1606730"/>
                </a:lnTo>
                <a:lnTo>
                  <a:pt x="1892410" y="1532086"/>
                </a:lnTo>
                <a:lnTo>
                  <a:pt x="1881194" y="1495120"/>
                </a:lnTo>
                <a:lnTo>
                  <a:pt x="1866370" y="1458541"/>
                </a:lnTo>
                <a:lnTo>
                  <a:pt x="1847929" y="1422464"/>
                </a:lnTo>
                <a:lnTo>
                  <a:pt x="1825860" y="1387001"/>
                </a:lnTo>
                <a:lnTo>
                  <a:pt x="1800155" y="1352267"/>
                </a:lnTo>
                <a:lnTo>
                  <a:pt x="1770804" y="1318375"/>
                </a:lnTo>
                <a:lnTo>
                  <a:pt x="1737798" y="1285438"/>
                </a:lnTo>
                <a:lnTo>
                  <a:pt x="1701128" y="1253569"/>
                </a:lnTo>
                <a:lnTo>
                  <a:pt x="1660783" y="1222883"/>
                </a:lnTo>
                <a:lnTo>
                  <a:pt x="1800161" y="1082675"/>
                </a:lnTo>
                <a:lnTo>
                  <a:pt x="1370715" y="1082675"/>
                </a:lnTo>
                <a:lnTo>
                  <a:pt x="1322752" y="1068688"/>
                </a:lnTo>
                <a:lnTo>
                  <a:pt x="1274049" y="1056507"/>
                </a:lnTo>
                <a:lnTo>
                  <a:pt x="1224716" y="1046124"/>
                </a:lnTo>
                <a:lnTo>
                  <a:pt x="1174865" y="1037527"/>
                </a:lnTo>
                <a:lnTo>
                  <a:pt x="1124607" y="1030707"/>
                </a:lnTo>
                <a:lnTo>
                  <a:pt x="1074053" y="1025652"/>
                </a:lnTo>
                <a:lnTo>
                  <a:pt x="1023315" y="1022355"/>
                </a:lnTo>
                <a:lnTo>
                  <a:pt x="972504" y="1020803"/>
                </a:lnTo>
                <a:close/>
              </a:path>
              <a:path w="2876550" h="2240279">
                <a:moveTo>
                  <a:pt x="2876427" y="0"/>
                </a:moveTo>
                <a:lnTo>
                  <a:pt x="1370715" y="1082675"/>
                </a:lnTo>
                <a:lnTo>
                  <a:pt x="1800161" y="1082675"/>
                </a:lnTo>
                <a:lnTo>
                  <a:pt x="2876427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44267" y="5553659"/>
            <a:ext cx="113919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screen in  </a:t>
            </a:r>
            <a:r>
              <a:rPr sz="1400" spc="-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the  correction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  be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2930" y="4618101"/>
            <a:ext cx="1832610" cy="2087880"/>
          </a:xfrm>
          <a:custGeom>
            <a:avLst/>
            <a:gdLst/>
            <a:ahLst/>
            <a:cxnLst/>
            <a:rect l="l" t="t" r="r" b="b"/>
            <a:pathLst>
              <a:path w="1832609" h="2087879">
                <a:moveTo>
                  <a:pt x="677995" y="0"/>
                </a:moveTo>
                <a:lnTo>
                  <a:pt x="629227" y="750443"/>
                </a:lnTo>
                <a:lnTo>
                  <a:pt x="574141" y="765509"/>
                </a:lnTo>
                <a:lnTo>
                  <a:pt x="520927" y="783009"/>
                </a:lnTo>
                <a:lnTo>
                  <a:pt x="469687" y="802843"/>
                </a:lnTo>
                <a:lnTo>
                  <a:pt x="420524" y="824914"/>
                </a:lnTo>
                <a:lnTo>
                  <a:pt x="373539" y="849120"/>
                </a:lnTo>
                <a:lnTo>
                  <a:pt x="328836" y="875364"/>
                </a:lnTo>
                <a:lnTo>
                  <a:pt x="286517" y="903546"/>
                </a:lnTo>
                <a:lnTo>
                  <a:pt x="246685" y="933566"/>
                </a:lnTo>
                <a:lnTo>
                  <a:pt x="209441" y="965327"/>
                </a:lnTo>
                <a:lnTo>
                  <a:pt x="174890" y="998728"/>
                </a:lnTo>
                <a:lnTo>
                  <a:pt x="143133" y="1033670"/>
                </a:lnTo>
                <a:lnTo>
                  <a:pt x="114273" y="1070055"/>
                </a:lnTo>
                <a:lnTo>
                  <a:pt x="88411" y="1107783"/>
                </a:lnTo>
                <a:lnTo>
                  <a:pt x="65652" y="1146755"/>
                </a:lnTo>
                <a:lnTo>
                  <a:pt x="46098" y="1186872"/>
                </a:lnTo>
                <a:lnTo>
                  <a:pt x="29850" y="1228034"/>
                </a:lnTo>
                <a:lnTo>
                  <a:pt x="17012" y="1270143"/>
                </a:lnTo>
                <a:lnTo>
                  <a:pt x="7685" y="1313099"/>
                </a:lnTo>
                <a:lnTo>
                  <a:pt x="1974" y="1356804"/>
                </a:lnTo>
                <a:lnTo>
                  <a:pt x="0" y="1398573"/>
                </a:lnTo>
                <a:lnTo>
                  <a:pt x="1355" y="1439842"/>
                </a:lnTo>
                <a:lnTo>
                  <a:pt x="5951" y="1480535"/>
                </a:lnTo>
                <a:lnTo>
                  <a:pt x="13698" y="1520576"/>
                </a:lnTo>
                <a:lnTo>
                  <a:pt x="24506" y="1559888"/>
                </a:lnTo>
                <a:lnTo>
                  <a:pt x="38287" y="1598395"/>
                </a:lnTo>
                <a:lnTo>
                  <a:pt x="54951" y="1636022"/>
                </a:lnTo>
                <a:lnTo>
                  <a:pt x="74408" y="1672690"/>
                </a:lnTo>
                <a:lnTo>
                  <a:pt x="96570" y="1708325"/>
                </a:lnTo>
                <a:lnTo>
                  <a:pt x="121450" y="1742977"/>
                </a:lnTo>
                <a:lnTo>
                  <a:pt x="148649" y="1776189"/>
                </a:lnTo>
                <a:lnTo>
                  <a:pt x="178387" y="1808265"/>
                </a:lnTo>
                <a:lnTo>
                  <a:pt x="210472" y="1839003"/>
                </a:lnTo>
                <a:lnTo>
                  <a:pt x="244815" y="1868325"/>
                </a:lnTo>
                <a:lnTo>
                  <a:pt x="281326" y="1896156"/>
                </a:lnTo>
                <a:lnTo>
                  <a:pt x="319916" y="1922419"/>
                </a:lnTo>
                <a:lnTo>
                  <a:pt x="360495" y="1947038"/>
                </a:lnTo>
                <a:lnTo>
                  <a:pt x="402974" y="1969936"/>
                </a:lnTo>
                <a:lnTo>
                  <a:pt x="447264" y="1991039"/>
                </a:lnTo>
                <a:lnTo>
                  <a:pt x="493275" y="2010268"/>
                </a:lnTo>
                <a:lnTo>
                  <a:pt x="540919" y="2027548"/>
                </a:lnTo>
                <a:lnTo>
                  <a:pt x="590105" y="2042803"/>
                </a:lnTo>
                <a:lnTo>
                  <a:pt x="640744" y="2055956"/>
                </a:lnTo>
                <a:lnTo>
                  <a:pt x="692748" y="2066931"/>
                </a:lnTo>
                <a:lnTo>
                  <a:pt x="746026" y="2075652"/>
                </a:lnTo>
                <a:lnTo>
                  <a:pt x="800489" y="2082042"/>
                </a:lnTo>
                <a:lnTo>
                  <a:pt x="856049" y="2086025"/>
                </a:lnTo>
                <a:lnTo>
                  <a:pt x="909859" y="2087501"/>
                </a:lnTo>
                <a:lnTo>
                  <a:pt x="963052" y="2086656"/>
                </a:lnTo>
                <a:lnTo>
                  <a:pt x="1015537" y="2083551"/>
                </a:lnTo>
                <a:lnTo>
                  <a:pt x="1067221" y="2078244"/>
                </a:lnTo>
                <a:lnTo>
                  <a:pt x="1118015" y="2070797"/>
                </a:lnTo>
                <a:lnTo>
                  <a:pt x="1167825" y="2061269"/>
                </a:lnTo>
                <a:lnTo>
                  <a:pt x="1216562" y="2049720"/>
                </a:lnTo>
                <a:lnTo>
                  <a:pt x="1264133" y="2036210"/>
                </a:lnTo>
                <a:lnTo>
                  <a:pt x="1310448" y="2020800"/>
                </a:lnTo>
                <a:lnTo>
                  <a:pt x="1355415" y="2003548"/>
                </a:lnTo>
                <a:lnTo>
                  <a:pt x="1398942" y="1984516"/>
                </a:lnTo>
                <a:lnTo>
                  <a:pt x="1440938" y="1963763"/>
                </a:lnTo>
                <a:lnTo>
                  <a:pt x="1481312" y="1941348"/>
                </a:lnTo>
                <a:lnTo>
                  <a:pt x="1519973" y="1917333"/>
                </a:lnTo>
                <a:lnTo>
                  <a:pt x="1556829" y="1891776"/>
                </a:lnTo>
                <a:lnTo>
                  <a:pt x="1591788" y="1864739"/>
                </a:lnTo>
                <a:lnTo>
                  <a:pt x="1624760" y="1836280"/>
                </a:lnTo>
                <a:lnTo>
                  <a:pt x="1655653" y="1806460"/>
                </a:lnTo>
                <a:lnTo>
                  <a:pt x="1684376" y="1775339"/>
                </a:lnTo>
                <a:lnTo>
                  <a:pt x="1710927" y="1742850"/>
                </a:lnTo>
                <a:lnTo>
                  <a:pt x="1734944" y="1709434"/>
                </a:lnTo>
                <a:lnTo>
                  <a:pt x="1756608" y="1674769"/>
                </a:lnTo>
                <a:lnTo>
                  <a:pt x="1775735" y="1639043"/>
                </a:lnTo>
                <a:lnTo>
                  <a:pt x="1792236" y="1602316"/>
                </a:lnTo>
                <a:lnTo>
                  <a:pt x="1806018" y="1564647"/>
                </a:lnTo>
                <a:lnTo>
                  <a:pt x="1816990" y="1526097"/>
                </a:lnTo>
                <a:lnTo>
                  <a:pt x="1825061" y="1486726"/>
                </a:lnTo>
                <a:lnTo>
                  <a:pt x="1830139" y="1446593"/>
                </a:lnTo>
                <a:lnTo>
                  <a:pt x="1832113" y="1404824"/>
                </a:lnTo>
                <a:lnTo>
                  <a:pt x="1830758" y="1363555"/>
                </a:lnTo>
                <a:lnTo>
                  <a:pt x="1826162" y="1322863"/>
                </a:lnTo>
                <a:lnTo>
                  <a:pt x="1818415" y="1282823"/>
                </a:lnTo>
                <a:lnTo>
                  <a:pt x="1807606" y="1243511"/>
                </a:lnTo>
                <a:lnTo>
                  <a:pt x="1793825" y="1205005"/>
                </a:lnTo>
                <a:lnTo>
                  <a:pt x="1777162" y="1167380"/>
                </a:lnTo>
                <a:lnTo>
                  <a:pt x="1757704" y="1130713"/>
                </a:lnTo>
                <a:lnTo>
                  <a:pt x="1735543" y="1095079"/>
                </a:lnTo>
                <a:lnTo>
                  <a:pt x="1710766" y="1060556"/>
                </a:lnTo>
                <a:lnTo>
                  <a:pt x="1683464" y="1027219"/>
                </a:lnTo>
                <a:lnTo>
                  <a:pt x="1653725" y="995144"/>
                </a:lnTo>
                <a:lnTo>
                  <a:pt x="1621640" y="964409"/>
                </a:lnTo>
                <a:lnTo>
                  <a:pt x="1587298" y="935089"/>
                </a:lnTo>
                <a:lnTo>
                  <a:pt x="1550787" y="907260"/>
                </a:lnTo>
                <a:lnTo>
                  <a:pt x="1512197" y="881000"/>
                </a:lnTo>
                <a:lnTo>
                  <a:pt x="1471618" y="856383"/>
                </a:lnTo>
                <a:lnTo>
                  <a:pt x="1429139" y="833487"/>
                </a:lnTo>
                <a:lnTo>
                  <a:pt x="1384849" y="812387"/>
                </a:lnTo>
                <a:lnTo>
                  <a:pt x="1338837" y="793161"/>
                </a:lnTo>
                <a:lnTo>
                  <a:pt x="1291194" y="775883"/>
                </a:lnTo>
                <a:lnTo>
                  <a:pt x="1242008" y="760631"/>
                </a:lnTo>
                <a:lnTo>
                  <a:pt x="1191368" y="747481"/>
                </a:lnTo>
                <a:lnTo>
                  <a:pt x="1139365" y="736508"/>
                </a:lnTo>
                <a:lnTo>
                  <a:pt x="1086087" y="727790"/>
                </a:lnTo>
                <a:lnTo>
                  <a:pt x="1031623" y="721403"/>
                </a:lnTo>
                <a:lnTo>
                  <a:pt x="976064" y="717423"/>
                </a:lnTo>
                <a:lnTo>
                  <a:pt x="67799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55133" y="5621934"/>
            <a:ext cx="120904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status  groups, to be  discussed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later  in this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08725" y="2743058"/>
            <a:ext cx="2835275" cy="1548130"/>
          </a:xfrm>
          <a:custGeom>
            <a:avLst/>
            <a:gdLst/>
            <a:ahLst/>
            <a:cxnLst/>
            <a:rect l="l" t="t" r="r" b="b"/>
            <a:pathLst>
              <a:path w="2835275" h="1548129">
                <a:moveTo>
                  <a:pt x="1694453" y="0"/>
                </a:moveTo>
                <a:lnTo>
                  <a:pt x="1642405" y="622"/>
                </a:lnTo>
                <a:lnTo>
                  <a:pt x="1590302" y="2680"/>
                </a:lnTo>
                <a:lnTo>
                  <a:pt x="1538224" y="6186"/>
                </a:lnTo>
                <a:lnTo>
                  <a:pt x="1486255" y="11154"/>
                </a:lnTo>
                <a:lnTo>
                  <a:pt x="1434474" y="17598"/>
                </a:lnTo>
                <a:lnTo>
                  <a:pt x="1382964" y="25531"/>
                </a:lnTo>
                <a:lnTo>
                  <a:pt x="1331807" y="34968"/>
                </a:lnTo>
                <a:lnTo>
                  <a:pt x="1281084" y="45923"/>
                </a:lnTo>
                <a:lnTo>
                  <a:pt x="1230875" y="58408"/>
                </a:lnTo>
                <a:lnTo>
                  <a:pt x="1181264" y="72437"/>
                </a:lnTo>
                <a:lnTo>
                  <a:pt x="1132331" y="88025"/>
                </a:lnTo>
                <a:lnTo>
                  <a:pt x="1076677" y="108036"/>
                </a:lnTo>
                <a:lnTo>
                  <a:pt x="1023590" y="129627"/>
                </a:lnTo>
                <a:lnTo>
                  <a:pt x="973109" y="152720"/>
                </a:lnTo>
                <a:lnTo>
                  <a:pt x="925270" y="177235"/>
                </a:lnTo>
                <a:lnTo>
                  <a:pt x="880111" y="203093"/>
                </a:lnTo>
                <a:lnTo>
                  <a:pt x="837667" y="230217"/>
                </a:lnTo>
                <a:lnTo>
                  <a:pt x="797975" y="258526"/>
                </a:lnTo>
                <a:lnTo>
                  <a:pt x="761074" y="287943"/>
                </a:lnTo>
                <a:lnTo>
                  <a:pt x="726999" y="318388"/>
                </a:lnTo>
                <a:lnTo>
                  <a:pt x="695787" y="349783"/>
                </a:lnTo>
                <a:lnTo>
                  <a:pt x="667475" y="382048"/>
                </a:lnTo>
                <a:lnTo>
                  <a:pt x="642101" y="415105"/>
                </a:lnTo>
                <a:lnTo>
                  <a:pt x="619700" y="448876"/>
                </a:lnTo>
                <a:lnTo>
                  <a:pt x="600310" y="483280"/>
                </a:lnTo>
                <a:lnTo>
                  <a:pt x="583968" y="518240"/>
                </a:lnTo>
                <a:lnTo>
                  <a:pt x="560575" y="589511"/>
                </a:lnTo>
                <a:lnTo>
                  <a:pt x="549814" y="662058"/>
                </a:lnTo>
                <a:lnTo>
                  <a:pt x="549264" y="698613"/>
                </a:lnTo>
                <a:lnTo>
                  <a:pt x="551982" y="735250"/>
                </a:lnTo>
                <a:lnTo>
                  <a:pt x="567373" y="808456"/>
                </a:lnTo>
                <a:lnTo>
                  <a:pt x="580119" y="844868"/>
                </a:lnTo>
                <a:lnTo>
                  <a:pt x="596281" y="881047"/>
                </a:lnTo>
                <a:lnTo>
                  <a:pt x="615897" y="916914"/>
                </a:lnTo>
                <a:lnTo>
                  <a:pt x="639003" y="952390"/>
                </a:lnTo>
                <a:lnTo>
                  <a:pt x="665636" y="987397"/>
                </a:lnTo>
                <a:lnTo>
                  <a:pt x="695832" y="1021856"/>
                </a:lnTo>
                <a:lnTo>
                  <a:pt x="0" y="1547890"/>
                </a:lnTo>
                <a:lnTo>
                  <a:pt x="978026" y="1221373"/>
                </a:lnTo>
                <a:lnTo>
                  <a:pt x="2406608" y="1221373"/>
                </a:lnTo>
                <a:lnTo>
                  <a:pt x="2411440" y="1219163"/>
                </a:lnTo>
                <a:lnTo>
                  <a:pt x="2459279" y="1194648"/>
                </a:lnTo>
                <a:lnTo>
                  <a:pt x="2504438" y="1168789"/>
                </a:lnTo>
                <a:lnTo>
                  <a:pt x="2546882" y="1141666"/>
                </a:lnTo>
                <a:lnTo>
                  <a:pt x="2586574" y="1113356"/>
                </a:lnTo>
                <a:lnTo>
                  <a:pt x="2623475" y="1083940"/>
                </a:lnTo>
                <a:lnTo>
                  <a:pt x="2657550" y="1053495"/>
                </a:lnTo>
                <a:lnTo>
                  <a:pt x="2688762" y="1022100"/>
                </a:lnTo>
                <a:lnTo>
                  <a:pt x="2717074" y="989834"/>
                </a:lnTo>
                <a:lnTo>
                  <a:pt x="2742448" y="956777"/>
                </a:lnTo>
                <a:lnTo>
                  <a:pt x="2764849" y="923007"/>
                </a:lnTo>
                <a:lnTo>
                  <a:pt x="2784239" y="888602"/>
                </a:lnTo>
                <a:lnTo>
                  <a:pt x="2800581" y="853642"/>
                </a:lnTo>
                <a:lnTo>
                  <a:pt x="2823974" y="782371"/>
                </a:lnTo>
                <a:lnTo>
                  <a:pt x="2834735" y="709824"/>
                </a:lnTo>
                <a:lnTo>
                  <a:pt x="2835285" y="673270"/>
                </a:lnTo>
                <a:lnTo>
                  <a:pt x="2832567" y="636632"/>
                </a:lnTo>
                <a:lnTo>
                  <a:pt x="2817176" y="563426"/>
                </a:lnTo>
                <a:lnTo>
                  <a:pt x="2804430" y="527015"/>
                </a:lnTo>
                <a:lnTo>
                  <a:pt x="2788268" y="490836"/>
                </a:lnTo>
                <a:lnTo>
                  <a:pt x="2768652" y="454969"/>
                </a:lnTo>
                <a:lnTo>
                  <a:pt x="2745546" y="419492"/>
                </a:lnTo>
                <a:lnTo>
                  <a:pt x="2718913" y="384485"/>
                </a:lnTo>
                <a:lnTo>
                  <a:pt x="2688717" y="350026"/>
                </a:lnTo>
                <a:lnTo>
                  <a:pt x="2660449" y="321446"/>
                </a:lnTo>
                <a:lnTo>
                  <a:pt x="2630250" y="293984"/>
                </a:lnTo>
                <a:lnTo>
                  <a:pt x="2598202" y="267654"/>
                </a:lnTo>
                <a:lnTo>
                  <a:pt x="2564386" y="242470"/>
                </a:lnTo>
                <a:lnTo>
                  <a:pt x="2528884" y="218446"/>
                </a:lnTo>
                <a:lnTo>
                  <a:pt x="2491777" y="195595"/>
                </a:lnTo>
                <a:lnTo>
                  <a:pt x="2453147" y="173932"/>
                </a:lnTo>
                <a:lnTo>
                  <a:pt x="2413076" y="153469"/>
                </a:lnTo>
                <a:lnTo>
                  <a:pt x="2371644" y="134222"/>
                </a:lnTo>
                <a:lnTo>
                  <a:pt x="2328934" y="116203"/>
                </a:lnTo>
                <a:lnTo>
                  <a:pt x="2285026" y="99426"/>
                </a:lnTo>
                <a:lnTo>
                  <a:pt x="2240004" y="83905"/>
                </a:lnTo>
                <a:lnTo>
                  <a:pt x="2193947" y="69654"/>
                </a:lnTo>
                <a:lnTo>
                  <a:pt x="2146938" y="56686"/>
                </a:lnTo>
                <a:lnTo>
                  <a:pt x="2099058" y="45015"/>
                </a:lnTo>
                <a:lnTo>
                  <a:pt x="2050388" y="34656"/>
                </a:lnTo>
                <a:lnTo>
                  <a:pt x="2001012" y="25621"/>
                </a:lnTo>
                <a:lnTo>
                  <a:pt x="1951008" y="17924"/>
                </a:lnTo>
                <a:lnTo>
                  <a:pt x="1900460" y="11580"/>
                </a:lnTo>
                <a:lnTo>
                  <a:pt x="1849449" y="6601"/>
                </a:lnTo>
                <a:lnTo>
                  <a:pt x="1798057" y="3003"/>
                </a:lnTo>
                <a:lnTo>
                  <a:pt x="1746364" y="798"/>
                </a:lnTo>
                <a:lnTo>
                  <a:pt x="1694453" y="0"/>
                </a:lnTo>
                <a:close/>
              </a:path>
              <a:path w="2835275" h="1548129">
                <a:moveTo>
                  <a:pt x="2406608" y="1221373"/>
                </a:moveTo>
                <a:lnTo>
                  <a:pt x="978026" y="1221373"/>
                </a:lnTo>
                <a:lnTo>
                  <a:pt x="1020618" y="1240870"/>
                </a:lnTo>
                <a:lnTo>
                  <a:pt x="1064374" y="1259031"/>
                </a:lnTo>
                <a:lnTo>
                  <a:pt x="1109211" y="1275851"/>
                </a:lnTo>
                <a:lnTo>
                  <a:pt x="1155049" y="1291327"/>
                </a:lnTo>
                <a:lnTo>
                  <a:pt x="1201806" y="1305456"/>
                </a:lnTo>
                <a:lnTo>
                  <a:pt x="1249401" y="1318232"/>
                </a:lnTo>
                <a:lnTo>
                  <a:pt x="1297754" y="1329653"/>
                </a:lnTo>
                <a:lnTo>
                  <a:pt x="1346782" y="1339714"/>
                </a:lnTo>
                <a:lnTo>
                  <a:pt x="1396405" y="1348411"/>
                </a:lnTo>
                <a:lnTo>
                  <a:pt x="1446541" y="1355741"/>
                </a:lnTo>
                <a:lnTo>
                  <a:pt x="1497108" y="1361700"/>
                </a:lnTo>
                <a:lnTo>
                  <a:pt x="1548027" y="1366283"/>
                </a:lnTo>
                <a:lnTo>
                  <a:pt x="1599215" y="1369487"/>
                </a:lnTo>
                <a:lnTo>
                  <a:pt x="1650592" y="1371308"/>
                </a:lnTo>
                <a:lnTo>
                  <a:pt x="1702075" y="1371742"/>
                </a:lnTo>
                <a:lnTo>
                  <a:pt x="1753584" y="1370785"/>
                </a:lnTo>
                <a:lnTo>
                  <a:pt x="1805038" y="1368433"/>
                </a:lnTo>
                <a:lnTo>
                  <a:pt x="1856355" y="1364683"/>
                </a:lnTo>
                <a:lnTo>
                  <a:pt x="1907454" y="1359530"/>
                </a:lnTo>
                <a:lnTo>
                  <a:pt x="1958253" y="1352970"/>
                </a:lnTo>
                <a:lnTo>
                  <a:pt x="2008672" y="1345000"/>
                </a:lnTo>
                <a:lnTo>
                  <a:pt x="2058630" y="1335616"/>
                </a:lnTo>
                <a:lnTo>
                  <a:pt x="2108044" y="1324813"/>
                </a:lnTo>
                <a:lnTo>
                  <a:pt x="2156835" y="1312589"/>
                </a:lnTo>
                <a:lnTo>
                  <a:pt x="2204919" y="1298938"/>
                </a:lnTo>
                <a:lnTo>
                  <a:pt x="2252218" y="1283857"/>
                </a:lnTo>
                <a:lnTo>
                  <a:pt x="2307872" y="1263846"/>
                </a:lnTo>
                <a:lnTo>
                  <a:pt x="2360959" y="1242255"/>
                </a:lnTo>
                <a:lnTo>
                  <a:pt x="2406608" y="1221373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72655" y="2984753"/>
            <a:ext cx="1433195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if checked </a:t>
            </a:r>
            <a:r>
              <a:rPr sz="1400" spc="-5" dirty="0">
                <a:latin typeface="Arial"/>
                <a:cs typeface="Arial"/>
              </a:rPr>
              <a:t>gives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 </a:t>
            </a:r>
            <a:r>
              <a:rPr sz="1400" spc="-5" dirty="0">
                <a:latin typeface="Arial"/>
                <a:cs typeface="Arial"/>
              </a:rPr>
              <a:t>warning </a:t>
            </a:r>
            <a:r>
              <a:rPr sz="1400" dirty="0">
                <a:latin typeface="Arial"/>
                <a:cs typeface="Arial"/>
              </a:rPr>
              <a:t>message  if the field has no  input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12" y="160971"/>
            <a:ext cx="9156700" cy="709039"/>
          </a:xfrm>
          <a:prstGeom prst="rect">
            <a:avLst/>
          </a:prstGeom>
        </p:spPr>
        <p:txBody>
          <a:bodyPr vert="horz" wrap="square" lIns="0" tIns="214502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200" spc="-5" dirty="0"/>
              <a:t>Assign Incompletion</a:t>
            </a:r>
            <a:r>
              <a:rPr sz="3200" spc="-30" dirty="0"/>
              <a:t> </a:t>
            </a:r>
            <a:r>
              <a:rPr sz="3200" spc="-5" dirty="0"/>
              <a:t>Procedures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304800" y="1219200"/>
            <a:ext cx="4001897" cy="232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512" y="1204849"/>
            <a:ext cx="4030979" cy="2353310"/>
          </a:xfrm>
          <a:custGeom>
            <a:avLst/>
            <a:gdLst/>
            <a:ahLst/>
            <a:cxnLst/>
            <a:rect l="l" t="t" r="r" b="b"/>
            <a:pathLst>
              <a:path w="4030979" h="2353310">
                <a:moveTo>
                  <a:pt x="0" y="2352929"/>
                </a:moveTo>
                <a:lnTo>
                  <a:pt x="4030472" y="2352929"/>
                </a:lnTo>
                <a:lnTo>
                  <a:pt x="4030472" y="0"/>
                </a:lnTo>
                <a:lnTo>
                  <a:pt x="0" y="0"/>
                </a:lnTo>
                <a:lnTo>
                  <a:pt x="0" y="235292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1219200"/>
            <a:ext cx="4038600" cy="2362200"/>
          </a:xfrm>
          <a:custGeom>
            <a:avLst/>
            <a:gdLst/>
            <a:ahLst/>
            <a:cxnLst/>
            <a:rect l="l" t="t" r="r" b="b"/>
            <a:pathLst>
              <a:path w="4038600" h="2362200">
                <a:moveTo>
                  <a:pt x="0" y="2362200"/>
                </a:moveTo>
                <a:lnTo>
                  <a:pt x="4038600" y="2362200"/>
                </a:lnTo>
                <a:lnTo>
                  <a:pt x="40386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95800" y="2971800"/>
            <a:ext cx="4495800" cy="243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1448" y="2957448"/>
            <a:ext cx="4524375" cy="2460625"/>
          </a:xfrm>
          <a:custGeom>
            <a:avLst/>
            <a:gdLst/>
            <a:ahLst/>
            <a:cxnLst/>
            <a:rect l="l" t="t" r="r" b="b"/>
            <a:pathLst>
              <a:path w="4524375" h="2460625">
                <a:moveTo>
                  <a:pt x="0" y="2460625"/>
                </a:moveTo>
                <a:lnTo>
                  <a:pt x="4524375" y="2460625"/>
                </a:lnTo>
                <a:lnTo>
                  <a:pt x="4524375" y="0"/>
                </a:lnTo>
                <a:lnTo>
                  <a:pt x="0" y="0"/>
                </a:lnTo>
                <a:lnTo>
                  <a:pt x="0" y="24606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3750" y="1371600"/>
            <a:ext cx="3752850" cy="1371600"/>
          </a:xfrm>
          <a:custGeom>
            <a:avLst/>
            <a:gdLst/>
            <a:ahLst/>
            <a:cxnLst/>
            <a:rect l="l" t="t" r="r" b="b"/>
            <a:pathLst>
              <a:path w="3752850" h="1371600">
                <a:moveTo>
                  <a:pt x="0" y="135000"/>
                </a:moveTo>
                <a:lnTo>
                  <a:pt x="1924050" y="571500"/>
                </a:lnTo>
                <a:lnTo>
                  <a:pt x="1924050" y="1143000"/>
                </a:lnTo>
                <a:lnTo>
                  <a:pt x="1928694" y="1189066"/>
                </a:lnTo>
                <a:lnTo>
                  <a:pt x="1942016" y="1231975"/>
                </a:lnTo>
                <a:lnTo>
                  <a:pt x="1963095" y="1270806"/>
                </a:lnTo>
                <a:lnTo>
                  <a:pt x="1991010" y="1304639"/>
                </a:lnTo>
                <a:lnTo>
                  <a:pt x="2024843" y="1332554"/>
                </a:lnTo>
                <a:lnTo>
                  <a:pt x="2063674" y="1353633"/>
                </a:lnTo>
                <a:lnTo>
                  <a:pt x="2106583" y="1366955"/>
                </a:lnTo>
                <a:lnTo>
                  <a:pt x="2152650" y="1371600"/>
                </a:lnTo>
                <a:lnTo>
                  <a:pt x="3524250" y="1371600"/>
                </a:lnTo>
                <a:lnTo>
                  <a:pt x="3570316" y="1366955"/>
                </a:lnTo>
                <a:lnTo>
                  <a:pt x="3613225" y="1353633"/>
                </a:lnTo>
                <a:lnTo>
                  <a:pt x="3652056" y="1332554"/>
                </a:lnTo>
                <a:lnTo>
                  <a:pt x="3685889" y="1304639"/>
                </a:lnTo>
                <a:lnTo>
                  <a:pt x="3713804" y="1270806"/>
                </a:lnTo>
                <a:lnTo>
                  <a:pt x="3734883" y="1231975"/>
                </a:lnTo>
                <a:lnTo>
                  <a:pt x="3748205" y="1189066"/>
                </a:lnTo>
                <a:lnTo>
                  <a:pt x="3752850" y="1143000"/>
                </a:lnTo>
                <a:lnTo>
                  <a:pt x="3752850" y="228600"/>
                </a:lnTo>
                <a:lnTo>
                  <a:pt x="1924050" y="228600"/>
                </a:lnTo>
                <a:lnTo>
                  <a:pt x="0" y="135000"/>
                </a:lnTo>
                <a:close/>
              </a:path>
              <a:path w="3752850" h="1371600">
                <a:moveTo>
                  <a:pt x="3524250" y="0"/>
                </a:moveTo>
                <a:lnTo>
                  <a:pt x="2152650" y="0"/>
                </a:lnTo>
                <a:lnTo>
                  <a:pt x="2106583" y="4644"/>
                </a:lnTo>
                <a:lnTo>
                  <a:pt x="2063674" y="17966"/>
                </a:lnTo>
                <a:lnTo>
                  <a:pt x="2024843" y="39045"/>
                </a:lnTo>
                <a:lnTo>
                  <a:pt x="1991010" y="66960"/>
                </a:lnTo>
                <a:lnTo>
                  <a:pt x="1963095" y="100793"/>
                </a:lnTo>
                <a:lnTo>
                  <a:pt x="1942016" y="139624"/>
                </a:lnTo>
                <a:lnTo>
                  <a:pt x="1928694" y="182533"/>
                </a:lnTo>
                <a:lnTo>
                  <a:pt x="1924050" y="228600"/>
                </a:lnTo>
                <a:lnTo>
                  <a:pt x="3752850" y="228600"/>
                </a:lnTo>
                <a:lnTo>
                  <a:pt x="3748205" y="182533"/>
                </a:lnTo>
                <a:lnTo>
                  <a:pt x="3734883" y="139624"/>
                </a:lnTo>
                <a:lnTo>
                  <a:pt x="3713804" y="100793"/>
                </a:lnTo>
                <a:lnTo>
                  <a:pt x="3685889" y="66960"/>
                </a:lnTo>
                <a:lnTo>
                  <a:pt x="3652056" y="39045"/>
                </a:lnTo>
                <a:lnTo>
                  <a:pt x="3613225" y="17966"/>
                </a:lnTo>
                <a:lnTo>
                  <a:pt x="3570316" y="4644"/>
                </a:lnTo>
                <a:lnTo>
                  <a:pt x="3524250" y="0"/>
                </a:lnTo>
                <a:close/>
              </a:path>
            </a:pathLst>
          </a:custGeom>
          <a:solidFill>
            <a:srgbClr val="FFFF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04230" y="1479041"/>
            <a:ext cx="1262380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Incompletion  procedures are  assigned to  </a:t>
            </a:r>
            <a:r>
              <a:rPr sz="1400" spc="-5" dirty="0">
                <a:latin typeface="Arial"/>
                <a:cs typeface="Arial"/>
              </a:rPr>
              <a:t>various  </a:t>
            </a:r>
            <a:r>
              <a:rPr sz="1400" dirty="0">
                <a:latin typeface="Arial"/>
                <a:cs typeface="Arial"/>
              </a:rPr>
              <a:t>inco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plet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ne</a:t>
            </a:r>
            <a:r>
              <a:rPr sz="1400" spc="-1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  objects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5801359"/>
            <a:ext cx="773620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&gt; SD &gt; Basic Functions &gt; </a:t>
            </a:r>
            <a:r>
              <a:rPr sz="1600" b="1" spc="-10" dirty="0">
                <a:latin typeface="Arial"/>
                <a:cs typeface="Arial"/>
              </a:rPr>
              <a:t>Log </a:t>
            </a:r>
            <a:r>
              <a:rPr sz="1600" b="1" spc="-5" dirty="0">
                <a:latin typeface="Arial"/>
                <a:cs typeface="Arial"/>
              </a:rPr>
              <a:t>of Incomplete Items </a:t>
            </a:r>
            <a:r>
              <a:rPr sz="1600" b="1" spc="-10" dirty="0">
                <a:latin typeface="Arial"/>
                <a:cs typeface="Arial"/>
              </a:rPr>
              <a:t>&gt;Assign </a:t>
            </a:r>
            <a:r>
              <a:rPr sz="1600" b="1" spc="-5" dirty="0">
                <a:latin typeface="Arial"/>
                <a:cs typeface="Arial"/>
              </a:rPr>
              <a:t>incompleteness  procedures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7059</Words>
  <Application>Microsoft Office PowerPoint</Application>
  <PresentationFormat>On-screen Show (4:3)</PresentationFormat>
  <Paragraphs>1137</Paragraphs>
  <Slides>140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3" baseType="lpstr">
      <vt:lpstr>Office Theme</vt:lpstr>
      <vt:lpstr>1_Office Theme</vt:lpstr>
      <vt:lpstr>think-cell Slide</vt:lpstr>
      <vt:lpstr>OTC Basic Functions</vt:lpstr>
      <vt:lpstr>Lesson Objectives</vt:lpstr>
      <vt:lpstr>Lesson Objectives</vt:lpstr>
      <vt:lpstr>Purpose</vt:lpstr>
      <vt:lpstr>Slide 5</vt:lpstr>
      <vt:lpstr>Challenges</vt:lpstr>
      <vt:lpstr>SD Basic Functions-Concept</vt:lpstr>
      <vt:lpstr>SD Basic Functions-Concept</vt:lpstr>
      <vt:lpstr>Business Partners</vt:lpstr>
      <vt:lpstr>Partner Functions</vt:lpstr>
      <vt:lpstr>Partner Functions</vt:lpstr>
      <vt:lpstr>Customer Master - Account Group</vt:lpstr>
      <vt:lpstr>Partner Determination</vt:lpstr>
      <vt:lpstr>Partner Determination</vt:lpstr>
      <vt:lpstr>SD Basic Functions-Concept</vt:lpstr>
      <vt:lpstr>Revenue Account Determination</vt:lpstr>
      <vt:lpstr>Check master data relevant for Account Assignment</vt:lpstr>
      <vt:lpstr>Account Determination  Procedure - Steps</vt:lpstr>
      <vt:lpstr>Account Determination  Procedure - Steps</vt:lpstr>
      <vt:lpstr>SD Basic Functions-Concept</vt:lpstr>
      <vt:lpstr>Delivery &amp; Transportation Scheduling</vt:lpstr>
      <vt:lpstr>Delivery Scheduling</vt:lpstr>
      <vt:lpstr>Transportation Scheduling</vt:lpstr>
      <vt:lpstr>SD Basic Functions-Concept</vt:lpstr>
      <vt:lpstr>Output Control</vt:lpstr>
      <vt:lpstr>Output Determination</vt:lpstr>
      <vt:lpstr>SD Basic Functions-Concept</vt:lpstr>
      <vt:lpstr>Texts</vt:lpstr>
      <vt:lpstr>Text Sources</vt:lpstr>
      <vt:lpstr>Text Determination</vt:lpstr>
      <vt:lpstr>SD Basic Functions-Concept</vt:lpstr>
      <vt:lpstr>Incompletion Procedure</vt:lpstr>
      <vt:lpstr>Incompletion Procedure - How it works…?</vt:lpstr>
      <vt:lpstr>Status Groups</vt:lpstr>
      <vt:lpstr>Defining Incompletion Procedure</vt:lpstr>
      <vt:lpstr>SD Basic Functions-Concept</vt:lpstr>
      <vt:lpstr>Dynamic Product Proposal</vt:lpstr>
      <vt:lpstr>Dynamic Product Proposal</vt:lpstr>
      <vt:lpstr>SD Basic Functions-Concept</vt:lpstr>
      <vt:lpstr>Material Determination</vt:lpstr>
      <vt:lpstr>Material Determination</vt:lpstr>
      <vt:lpstr>Material Determination</vt:lpstr>
      <vt:lpstr>SD Basic Functions-Concept</vt:lpstr>
      <vt:lpstr>Listing &amp; Exclusion</vt:lpstr>
      <vt:lpstr>Listing &amp; Exclusion</vt:lpstr>
      <vt:lpstr>SD Basic Functions-Concept</vt:lpstr>
      <vt:lpstr>Free Goods</vt:lpstr>
      <vt:lpstr>Free Goods</vt:lpstr>
      <vt:lpstr>SD Basic Functions-Concept</vt:lpstr>
      <vt:lpstr>Bonus Buy</vt:lpstr>
      <vt:lpstr>Bonus Buy</vt:lpstr>
      <vt:lpstr>SD Basic Functions-Concept</vt:lpstr>
      <vt:lpstr>Cross Selling</vt:lpstr>
      <vt:lpstr>SD Basic Functions-Configuration</vt:lpstr>
      <vt:lpstr>Partner Determination - Configuration</vt:lpstr>
      <vt:lpstr>Partner Determination</vt:lpstr>
      <vt:lpstr>Partner Determination</vt:lpstr>
      <vt:lpstr>Partner Determination</vt:lpstr>
      <vt:lpstr>Partner Determination</vt:lpstr>
      <vt:lpstr>Partner Determination</vt:lpstr>
      <vt:lpstr>Partner Determination</vt:lpstr>
      <vt:lpstr>Partner Determination</vt:lpstr>
      <vt:lpstr>Partner Determination</vt:lpstr>
      <vt:lpstr>Partner Functions – Customer Master</vt:lpstr>
      <vt:lpstr>Partner functions - Sales order</vt:lpstr>
      <vt:lpstr>SD Basic Functions-Configuration</vt:lpstr>
      <vt:lpstr>Master data relevant for Account Assignment</vt:lpstr>
      <vt:lpstr>Define Condition Table</vt:lpstr>
      <vt:lpstr>Define Access Sequence</vt:lpstr>
      <vt:lpstr>Define Account Determination Type</vt:lpstr>
      <vt:lpstr>Define Account Determination Procedure</vt:lpstr>
      <vt:lpstr>Assign Account Determination Procedure to  Billing Type</vt:lpstr>
      <vt:lpstr>Define and assign Account Keys</vt:lpstr>
      <vt:lpstr>Assign G/L accounts</vt:lpstr>
      <vt:lpstr>Master data to be maintained for Account Determination</vt:lpstr>
      <vt:lpstr>SD Basic Functions-Configuration</vt:lpstr>
      <vt:lpstr>Define Scheduling by Sales Document Type</vt:lpstr>
      <vt:lpstr>Define Scheduling by Shipping Point</vt:lpstr>
      <vt:lpstr>Maintain Duration</vt:lpstr>
      <vt:lpstr>SD Basic Functions-Configuration</vt:lpstr>
      <vt:lpstr>Output Determination</vt:lpstr>
      <vt:lpstr>Maintain Condition Tables</vt:lpstr>
      <vt:lpstr>Maintain Access Sequence</vt:lpstr>
      <vt:lpstr>Maintain Output Types</vt:lpstr>
      <vt:lpstr>Maintain Output Types</vt:lpstr>
      <vt:lpstr>Assign Output Types to Partner functions</vt:lpstr>
      <vt:lpstr>Maintain Output Determination Procedures</vt:lpstr>
      <vt:lpstr>Assign Output Determination Procedure to Sales Document Header &amp; Items</vt:lpstr>
      <vt:lpstr>Output Condition Record - Create</vt:lpstr>
      <vt:lpstr>SD Basic Functions-Configuration</vt:lpstr>
      <vt:lpstr>Text ID (Text Type)</vt:lpstr>
      <vt:lpstr>Text Procedure</vt:lpstr>
      <vt:lpstr>Access Sequence</vt:lpstr>
      <vt:lpstr>Text Procedure Assignment</vt:lpstr>
      <vt:lpstr>SD Basic Functions-Configuration</vt:lpstr>
      <vt:lpstr>Incompletion Procedure – Configuration</vt:lpstr>
      <vt:lpstr>Define Incompletion Procedure</vt:lpstr>
      <vt:lpstr>Define Incompletion Procedure</vt:lpstr>
      <vt:lpstr>Assign Incompletion Procedures</vt:lpstr>
      <vt:lpstr>Define Status Groups</vt:lpstr>
      <vt:lpstr>SD Basic Functions-Configuration</vt:lpstr>
      <vt:lpstr>Dynamic Product Proposal</vt:lpstr>
      <vt:lpstr>Customer Procedure for Product Proposal</vt:lpstr>
      <vt:lpstr>Document Procedure for Product Proposal</vt:lpstr>
      <vt:lpstr>Table of Origin (Source Indicator) for PP</vt:lpstr>
      <vt:lpstr>Dynamic PP Procedure</vt:lpstr>
      <vt:lpstr>Dynamic PP Procedure Determination</vt:lpstr>
      <vt:lpstr>Dynamic PP Procedure Determination</vt:lpstr>
      <vt:lpstr>SD Basic Functions-Configuration</vt:lpstr>
      <vt:lpstr>Material Determination</vt:lpstr>
      <vt:lpstr>Material Determination</vt:lpstr>
      <vt:lpstr>Material Determination</vt:lpstr>
      <vt:lpstr>Substitution Reasons</vt:lpstr>
      <vt:lpstr>Condition Record - Create</vt:lpstr>
      <vt:lpstr>SD Basic Functions-Configuration</vt:lpstr>
      <vt:lpstr>Listing &amp; Exclusion</vt:lpstr>
      <vt:lpstr>Listing &amp; Exclusion</vt:lpstr>
      <vt:lpstr>Listing &amp; Exclusion</vt:lpstr>
      <vt:lpstr>Condition Record - Create</vt:lpstr>
      <vt:lpstr>SD Basic Functions-Configuration</vt:lpstr>
      <vt:lpstr>Free Goods</vt:lpstr>
      <vt:lpstr>Free Goods Determination Procedure</vt:lpstr>
      <vt:lpstr>Free Goods Determination Procedure</vt:lpstr>
      <vt:lpstr>Determine Item Categories for Free Goods</vt:lpstr>
      <vt:lpstr>Control Free Goods Pricing</vt:lpstr>
      <vt:lpstr>Maintain Copy Control</vt:lpstr>
      <vt:lpstr>Free Goods – Condition Data</vt:lpstr>
      <vt:lpstr>SD Basic Functions-Configuration</vt:lpstr>
      <vt:lpstr>Bonus Buy</vt:lpstr>
      <vt:lpstr>Bonus Buy - Configuration</vt:lpstr>
      <vt:lpstr>Bonus Buy Procedure</vt:lpstr>
      <vt:lpstr>SD Basic Functions-Configuration</vt:lpstr>
      <vt:lpstr>Define Cross-selling Determination Procedure</vt:lpstr>
      <vt:lpstr>Maintain Customer / Document Procedure</vt:lpstr>
      <vt:lpstr>Define / Assign Cross Selling Profile</vt:lpstr>
      <vt:lpstr>Customer Master data for Cross Selling</vt:lpstr>
      <vt:lpstr>Condition Master Data</vt:lpstr>
      <vt:lpstr>Important Transaction Codes</vt:lpstr>
      <vt:lpstr>Additional Info</vt:lpstr>
      <vt:lpstr>Additional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SD1009 - SD Basic Functions</dc:title>
  <dc:subject>Training User Manual</dc:subject>
  <dc:creator>Debjoy Saha</dc:creator>
  <cp:keywords>India SAP CoE</cp:keywords>
  <cp:lastModifiedBy>amnanda</cp:lastModifiedBy>
  <cp:revision>63</cp:revision>
  <dcterms:created xsi:type="dcterms:W3CDTF">2017-07-18T15:24:43Z</dcterms:created>
  <dcterms:modified xsi:type="dcterms:W3CDTF">2017-08-28T06:34:58Z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2017-07-18T00:00:00Z</vt:filetime>
  </property>
</Properties>
</file>