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bin" ContentType="application/vnd.openxmlformats-officedocument.oleObject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vml" ContentType="application/vnd.openxmlformats-officedocument.vmlDrawing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48"/>
  </p:notesMasterIdLst>
  <p:sldIdLst>
    <p:sldId id="300" r:id="rId3"/>
    <p:sldId id="312" r:id="rId4"/>
    <p:sldId id="313" r:id="rId5"/>
    <p:sldId id="259" r:id="rId6"/>
    <p:sldId id="301" r:id="rId7"/>
    <p:sldId id="302" r:id="rId8"/>
    <p:sldId id="261" r:id="rId9"/>
    <p:sldId id="263" r:id="rId10"/>
    <p:sldId id="303" r:id="rId11"/>
    <p:sldId id="265" r:id="rId12"/>
    <p:sldId id="266" r:id="rId13"/>
    <p:sldId id="267" r:id="rId14"/>
    <p:sldId id="268" r:id="rId15"/>
    <p:sldId id="269" r:id="rId16"/>
    <p:sldId id="270" r:id="rId17"/>
    <p:sldId id="304" r:id="rId18"/>
    <p:sldId id="272" r:id="rId19"/>
    <p:sldId id="274" r:id="rId20"/>
    <p:sldId id="275" r:id="rId21"/>
    <p:sldId id="276" r:id="rId22"/>
    <p:sldId id="277" r:id="rId23"/>
    <p:sldId id="306" r:id="rId24"/>
    <p:sldId id="305" r:id="rId25"/>
    <p:sldId id="307" r:id="rId26"/>
    <p:sldId id="279" r:id="rId27"/>
    <p:sldId id="30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310" r:id="rId44"/>
    <p:sldId id="298" r:id="rId45"/>
    <p:sldId id="299" r:id="rId46"/>
    <p:sldId id="311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20236-0984-4A50-8E52-AE50120E40D0}" type="datetimeFigureOut">
              <a:rPr lang="en-US" smtClean="0"/>
              <a:pPr/>
              <a:t>8/25/2017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3D37-76D3-4345-A5BF-5FDE51BC1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08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="" xmlns:p14="http://schemas.microsoft.com/office/powerpoint/2010/main" val="2973057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7460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prstClr val="black"/>
                </a:solidFill>
              </a:rPr>
              <a:t>Add instructor notes here. </a:t>
            </a:r>
          </a:p>
        </p:txBody>
      </p:sp>
    </p:spTree>
    <p:extLst>
      <p:ext uri="{BB962C8B-B14F-4D97-AF65-F5344CB8AC3E}">
        <p14:creationId xmlns="" xmlns:p14="http://schemas.microsoft.com/office/powerpoint/2010/main" val="204895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47460" name="Text Box 9"/>
          <p:cNvSpPr txBox="1">
            <a:spLocks noChangeArrowheads="1"/>
          </p:cNvSpPr>
          <p:nvPr/>
        </p:nvSpPr>
        <p:spPr bwMode="auto">
          <a:xfrm>
            <a:off x="142875" y="1133475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>
                <a:solidFill>
                  <a:prstClr val="black"/>
                </a:solidFill>
              </a:rPr>
              <a:t>Add instructor notes here. </a:t>
            </a:r>
          </a:p>
        </p:txBody>
      </p:sp>
    </p:spTree>
    <p:extLst>
      <p:ext uri="{BB962C8B-B14F-4D97-AF65-F5344CB8AC3E}">
        <p14:creationId xmlns="" xmlns:p14="http://schemas.microsoft.com/office/powerpoint/2010/main" val="349643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8.xml"/><Relationship Id="rId7" Type="http://schemas.openxmlformats.org/officeDocument/2006/relationships/oleObject" Target="../embeddings/oleObject3.bin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8321"/>
            <a:ext cx="9144000" cy="507831"/>
          </a:xfrm>
        </p:spPr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94"/>
              </a:lnSpc>
            </a:pPr>
            <a:r>
              <a:rPr lang="en-US" sz="900" spc="-4" smtClean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lang="en-US" spc="-4" smtClean="0">
                <a:solidFill>
                  <a:prstClr val="black"/>
                </a:solidFill>
              </a:rPr>
              <a:t>India </a:t>
            </a:r>
            <a:r>
              <a:rPr lang="en-US" spc="-8" smtClean="0">
                <a:solidFill>
                  <a:prstClr val="black"/>
                </a:solidFill>
              </a:rPr>
              <a:t>SAP </a:t>
            </a:r>
            <a:r>
              <a:rPr lang="en-US" spc="-4" smtClean="0">
                <a:solidFill>
                  <a:prstClr val="black"/>
                </a:solidFill>
              </a:rPr>
              <a:t>CoE, </a:t>
            </a:r>
            <a:r>
              <a:rPr lang="en-US" spc="-8" smtClean="0">
                <a:solidFill>
                  <a:prstClr val="black"/>
                </a:solidFill>
              </a:rPr>
              <a:t>Slide</a:t>
            </a:r>
            <a:r>
              <a:rPr lang="en-US" spc="-34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4" smtClean="0">
                <a:solidFill>
                  <a:prstClr val="black"/>
                </a:solidFill>
              </a:rPr>
              <a:pPr marL="9525">
                <a:lnSpc>
                  <a:spcPts val="994"/>
                </a:lnSpc>
              </a:pPr>
              <a:t>‹#›</a:t>
            </a:fld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665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94"/>
              </a:lnSpc>
            </a:pPr>
            <a:r>
              <a:rPr lang="en-US" sz="900" spc="-4" smtClean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lang="en-US" spc="-4" smtClean="0">
                <a:solidFill>
                  <a:prstClr val="black"/>
                </a:solidFill>
              </a:rPr>
              <a:t>India </a:t>
            </a:r>
            <a:r>
              <a:rPr lang="en-US" spc="-8" smtClean="0">
                <a:solidFill>
                  <a:prstClr val="black"/>
                </a:solidFill>
              </a:rPr>
              <a:t>SAP </a:t>
            </a:r>
            <a:r>
              <a:rPr lang="en-US" spc="-4" smtClean="0">
                <a:solidFill>
                  <a:prstClr val="black"/>
                </a:solidFill>
              </a:rPr>
              <a:t>CoE, </a:t>
            </a:r>
            <a:r>
              <a:rPr lang="en-US" spc="-8" smtClean="0">
                <a:solidFill>
                  <a:prstClr val="black"/>
                </a:solidFill>
              </a:rPr>
              <a:t>Slide</a:t>
            </a:r>
            <a:r>
              <a:rPr lang="en-US" spc="-34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4" smtClean="0">
                <a:solidFill>
                  <a:prstClr val="black"/>
                </a:solidFill>
              </a:rPr>
              <a:pPr marL="9525">
                <a:lnSpc>
                  <a:spcPts val="994"/>
                </a:lnSpc>
              </a:pPr>
              <a:t>‹#›</a:t>
            </a:fld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109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0" y="0"/>
          <a:ext cx="146050" cy="158750"/>
        </p:xfrm>
        <a:graphic>
          <a:graphicData uri="http://schemas.openxmlformats.org/presentationml/2006/ole">
            <p:oleObj spid="_x0000_s2053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959928"/>
            <a:ext cx="5035137" cy="854080"/>
          </a:xfrm>
        </p:spPr>
        <p:txBody>
          <a:bodyPr lIns="720000" rIns="33059" anchor="t"/>
          <a:lstStyle>
            <a:lvl1pPr marL="0" indent="0" algn="l">
              <a:defRPr sz="2775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615" y="4949634"/>
            <a:ext cx="4652387" cy="320679"/>
          </a:xfrm>
        </p:spPr>
        <p:txBody>
          <a:bodyPr lIns="720000" tIns="33059" rIns="33059" bIns="33059"/>
          <a:lstStyle>
            <a:lvl1pPr marL="0" indent="0" algn="l">
              <a:buNone/>
              <a:defRPr sz="1650" b="0">
                <a:solidFill>
                  <a:schemeClr val="tx1"/>
                </a:solidFill>
              </a:defRPr>
            </a:lvl1pPr>
            <a:lvl2pPr marL="342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2587609018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sson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0" y="0"/>
          <a:ext cx="146050" cy="158750"/>
        </p:xfrm>
        <a:graphic>
          <a:graphicData uri="http://schemas.openxmlformats.org/presentationml/2006/ole">
            <p:oleObj spid="_x0000_s3077" name="think-cell Slide" r:id="rId7" imgW="360" imgH="360" progId="">
              <p:embed/>
            </p:oleObj>
          </a:graphicData>
        </a:graphic>
      </p:graphicFrame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8841186" y="6674730"/>
            <a:ext cx="81754" cy="80791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fld id="{09C0B63B-17DD-461A-AE29-91E2C235C7A3}" type="slidenum">
              <a:rPr lang="en-US" altLang="en-US" sz="525">
                <a:solidFill>
                  <a:srgbClr val="1F497D"/>
                </a:solidFill>
              </a:rPr>
              <a:pPr algn="ctr" eaLnBrk="1" hangingPunct="1"/>
              <a:t>‹#›</a:t>
            </a:fld>
            <a:endParaRPr lang="en-US" altLang="en-US" sz="525">
              <a:solidFill>
                <a:srgbClr val="1F497D"/>
              </a:solidFill>
            </a:endParaRPr>
          </a:p>
        </p:txBody>
      </p:sp>
      <p:sp>
        <p:nvSpPr>
          <p:cNvPr id="7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676277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74672" tIns="37337" rIns="74672" bIns="37337"/>
          <a:lstStyle/>
          <a:p>
            <a:pPr>
              <a:defRPr/>
            </a:pPr>
            <a:endParaRPr lang="fr-FR" sz="135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23001" y="6623050"/>
            <a:ext cx="2455863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26998" tIns="26998" rIns="26998" bIns="26998" anchor="b"/>
          <a:lstStyle/>
          <a:p>
            <a:pPr algn="r" defTabSz="746584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altLang="en-US" sz="450" dirty="0">
                <a:solidFill>
                  <a:srgbClr val="1F497D"/>
                </a:solidFill>
                <a:cs typeface="Helvetica Light"/>
              </a:rPr>
              <a:t>Copyright © Capgemini 2015. All Rights Reserved</a:t>
            </a:r>
          </a:p>
        </p:txBody>
      </p:sp>
      <p:cxnSp>
        <p:nvCxnSpPr>
          <p:cNvPr id="9" name="Straight Connector 5"/>
          <p:cNvCxnSpPr/>
          <p:nvPr>
            <p:custDataLst>
              <p:tags r:id="rId5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6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1" y="1828802"/>
            <a:ext cx="2001838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98516" y="1494768"/>
            <a:ext cx="6793764" cy="1200329"/>
          </a:xfrm>
        </p:spPr>
        <p:txBody>
          <a:bodyPr/>
          <a:lstStyle>
            <a:lvl1pPr>
              <a:defRPr b="0"/>
            </a:lvl1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57636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161" y="207011"/>
            <a:ext cx="8799677" cy="492443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400" y="1523935"/>
            <a:ext cx="7848600" cy="338554"/>
          </a:xfrm>
        </p:spPr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cxnSp>
        <p:nvCxnSpPr>
          <p:cNvPr id="7" name="Straight Connector 5"/>
          <p:cNvCxnSpPr/>
          <p:nvPr userDrawn="1">
            <p:custDataLst>
              <p:tags r:id="rId1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3" descr="Capgemini_log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161" y="207011"/>
            <a:ext cx="8799677" cy="492443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0" y="0"/>
          <a:ext cx="146050" cy="158750"/>
        </p:xfrm>
        <a:graphic>
          <a:graphicData uri="http://schemas.openxmlformats.org/presentationml/2006/ole">
            <p:oleObj spid="_x0000_s1047" name="think-cell Slide" r:id="rId3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959926"/>
            <a:ext cx="5035137" cy="1098157"/>
          </a:xfrm>
        </p:spPr>
        <p:txBody>
          <a:bodyPr lIns="720000" rIns="33059" anchor="t"/>
          <a:lstStyle>
            <a:lvl1pPr marL="0" indent="0" algn="l">
              <a:defRPr sz="37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1614" y="4949633"/>
            <a:ext cx="4652387" cy="874227"/>
          </a:xfrm>
        </p:spPr>
        <p:txBody>
          <a:bodyPr lIns="720000" tIns="33059" rIns="33059" bIns="33059"/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 dirty="0" smtClean="0"/>
          </a:p>
        </p:txBody>
      </p:sp>
    </p:spTree>
    <p:extLst>
      <p:ext uri="{BB962C8B-B14F-4D97-AF65-F5344CB8AC3E}">
        <p14:creationId xmlns="" xmlns:p14="http://schemas.microsoft.com/office/powerpoint/2010/main" val="2271114329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94"/>
              </a:lnSpc>
            </a:pPr>
            <a:r>
              <a:rPr lang="en-US" sz="900" spc="-4" smtClean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lang="en-US" spc="-4" smtClean="0">
                <a:solidFill>
                  <a:prstClr val="black"/>
                </a:solidFill>
              </a:rPr>
              <a:t>India </a:t>
            </a:r>
            <a:r>
              <a:rPr lang="en-US" spc="-8" smtClean="0">
                <a:solidFill>
                  <a:prstClr val="black"/>
                </a:solidFill>
              </a:rPr>
              <a:t>SAP </a:t>
            </a:r>
            <a:r>
              <a:rPr lang="en-US" spc="-4" smtClean="0">
                <a:solidFill>
                  <a:prstClr val="black"/>
                </a:solidFill>
              </a:rPr>
              <a:t>CoE, </a:t>
            </a:r>
            <a:r>
              <a:rPr lang="en-US" spc="-8" smtClean="0">
                <a:solidFill>
                  <a:prstClr val="black"/>
                </a:solidFill>
              </a:rPr>
              <a:t>Slide</a:t>
            </a:r>
            <a:r>
              <a:rPr lang="en-US" spc="-34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4" smtClean="0">
                <a:solidFill>
                  <a:prstClr val="black"/>
                </a:solidFill>
              </a:rPr>
              <a:pPr marL="9525">
                <a:lnSpc>
                  <a:spcPts val="994"/>
                </a:lnSpc>
              </a:pPr>
              <a:t>‹#›</a:t>
            </a:fld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051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400" y="152402"/>
            <a:ext cx="9144000" cy="369332"/>
          </a:xfrm>
        </p:spPr>
        <p:txBody>
          <a:bodyPr lIns="0" tIns="0" rIns="0" bIns="0"/>
          <a:lstStyle>
            <a:lvl1pPr marL="52388" algn="l" defTabSz="684610" rtl="0" eaLnBrk="1" fontAlgn="base" latinLnBrk="0" hangingPunct="1">
              <a:spcBef>
                <a:spcPct val="0"/>
              </a:spcBef>
              <a:spcAft>
                <a:spcPct val="0"/>
              </a:spcAft>
              <a:defRPr sz="2400" b="1" kern="1200" dirty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480058"/>
            <a:ext cx="7950834" cy="276999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94"/>
              </a:lnSpc>
            </a:pPr>
            <a:r>
              <a:rPr lang="en-US" sz="900" spc="-4" smtClean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lang="en-US" spc="-4" smtClean="0">
                <a:solidFill>
                  <a:prstClr val="black"/>
                </a:solidFill>
              </a:rPr>
              <a:t>India </a:t>
            </a:r>
            <a:r>
              <a:rPr lang="en-US" spc="-8" smtClean="0">
                <a:solidFill>
                  <a:prstClr val="black"/>
                </a:solidFill>
              </a:rPr>
              <a:t>SAP </a:t>
            </a:r>
            <a:r>
              <a:rPr lang="en-US" spc="-4" smtClean="0">
                <a:solidFill>
                  <a:prstClr val="black"/>
                </a:solidFill>
              </a:rPr>
              <a:t>CoE, </a:t>
            </a:r>
            <a:r>
              <a:rPr lang="en-US" spc="-8" smtClean="0">
                <a:solidFill>
                  <a:prstClr val="black"/>
                </a:solidFill>
              </a:rPr>
              <a:t>Slide</a:t>
            </a:r>
            <a:r>
              <a:rPr lang="en-US" spc="-34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4" smtClean="0">
                <a:solidFill>
                  <a:prstClr val="black"/>
                </a:solidFill>
              </a:rPr>
              <a:pPr marL="9525">
                <a:lnSpc>
                  <a:spcPts val="994"/>
                </a:lnSpc>
              </a:pPr>
              <a:t>‹#›</a:t>
            </a:fld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cxnSp>
        <p:nvCxnSpPr>
          <p:cNvPr id="7" name="Straight Connector 5"/>
          <p:cNvCxnSpPr/>
          <p:nvPr userDrawn="1">
            <p:custDataLst>
              <p:tags r:id="rId1"/>
            </p:custDataLst>
          </p:nvPr>
        </p:nvCxnSpPr>
        <p:spPr>
          <a:xfrm flipH="1">
            <a:off x="0" y="62484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35929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8321"/>
            <a:ext cx="9144000" cy="507831"/>
          </a:xfrm>
        </p:spPr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94"/>
              </a:lnSpc>
            </a:pPr>
            <a:r>
              <a:rPr lang="en-US" sz="900" spc="-4" smtClean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lang="en-US" spc="-4" smtClean="0">
                <a:solidFill>
                  <a:prstClr val="black"/>
                </a:solidFill>
              </a:rPr>
              <a:t>India </a:t>
            </a:r>
            <a:r>
              <a:rPr lang="en-US" spc="-8" smtClean="0">
                <a:solidFill>
                  <a:prstClr val="black"/>
                </a:solidFill>
              </a:rPr>
              <a:t>SAP </a:t>
            </a:r>
            <a:r>
              <a:rPr lang="en-US" spc="-4" smtClean="0">
                <a:solidFill>
                  <a:prstClr val="black"/>
                </a:solidFill>
              </a:rPr>
              <a:t>CoE, </a:t>
            </a:r>
            <a:r>
              <a:rPr lang="en-US" spc="-8" smtClean="0">
                <a:solidFill>
                  <a:prstClr val="black"/>
                </a:solidFill>
              </a:rPr>
              <a:t>Slide</a:t>
            </a:r>
            <a:r>
              <a:rPr lang="en-US" spc="-34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4" smtClean="0">
                <a:solidFill>
                  <a:prstClr val="black"/>
                </a:solidFill>
              </a:rPr>
              <a:pPr marL="9525">
                <a:lnSpc>
                  <a:spcPts val="994"/>
                </a:lnSpc>
              </a:pPr>
              <a:t>‹#›</a:t>
            </a:fld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7364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0.xml"/><Relationship Id="rId9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161" y="207011"/>
            <a:ext cx="8799677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400" y="1523935"/>
            <a:ext cx="7848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cxnSp>
        <p:nvCxnSpPr>
          <p:cNvPr id="9" name="Straight Connector 5"/>
          <p:cNvCxnSpPr/>
          <p:nvPr userDrawn="1">
            <p:custDataLst>
              <p:tags r:id="rId8"/>
            </p:custDataLst>
          </p:nvPr>
        </p:nvCxnSpPr>
        <p:spPr>
          <a:xfrm flipH="1">
            <a:off x="0" y="6362700"/>
            <a:ext cx="9144000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age 13" descr="Capgemini_logo.jp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6438900"/>
            <a:ext cx="1438275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6223000" y="6623050"/>
            <a:ext cx="2455863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445" eaLnBrk="0" fontAlgn="auto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defRPr/>
            </a:pPr>
            <a:r>
              <a:rPr lang="en-US" altLang="en-US" sz="600" dirty="0">
                <a:solidFill>
                  <a:schemeClr val="tx2"/>
                </a:solidFill>
                <a:latin typeface="+mj-lt"/>
                <a:cs typeface="Helvetica Light"/>
              </a:rPr>
              <a:t>Copyright © Capgemini 2015. All Rights Reserved</a:t>
            </a:r>
          </a:p>
        </p:txBody>
      </p:sp>
      <p:sp>
        <p:nvSpPr>
          <p:cNvPr id="12" name="Freeform 4"/>
          <p:cNvSpPr>
            <a:spLocks/>
          </p:cNvSpPr>
          <p:nvPr userDrawn="1">
            <p:custDataLst>
              <p:tags r:id="rId10"/>
            </p:custDataLst>
          </p:nvPr>
        </p:nvSpPr>
        <p:spPr bwMode="auto">
          <a:xfrm>
            <a:off x="0" y="676275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99563" tIns="49782" rIns="99563" bIns="49782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 sz="3200">
          <a:latin typeface="+mj-lt"/>
          <a:ea typeface="+mj-ea"/>
          <a:cs typeface="+mj-cs"/>
        </a:defRPr>
      </a:lvl1pPr>
    </p:titleStyle>
    <p:bodyStyle>
      <a:lvl1pPr marL="285750" indent="-285750">
        <a:buClr>
          <a:srgbClr val="00B0F0"/>
        </a:buClr>
        <a:buFont typeface="Wingdings" panose="05000000000000000000" pitchFamily="2" charset="2"/>
        <a:buChar char="§"/>
        <a:defRPr sz="2200" b="0"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7162801" y="6324600"/>
            <a:ext cx="1697101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8321"/>
            <a:ext cx="91440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8300" y="1480058"/>
            <a:ext cx="795083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17627" y="6680304"/>
            <a:ext cx="1524635" cy="128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9525">
              <a:lnSpc>
                <a:spcPts val="994"/>
              </a:lnSpc>
            </a:pPr>
            <a:r>
              <a:rPr lang="en-US" sz="900" spc="-4" smtClean="0">
                <a:solidFill>
                  <a:prstClr val="black"/>
                </a:solidFill>
                <a:latin typeface="Symbol"/>
                <a:cs typeface="Symbol"/>
              </a:rPr>
              <a:t></a:t>
            </a:r>
            <a:r>
              <a:rPr lang="en-US" spc="-4" smtClean="0">
                <a:solidFill>
                  <a:prstClr val="black"/>
                </a:solidFill>
              </a:rPr>
              <a:t>India </a:t>
            </a:r>
            <a:r>
              <a:rPr lang="en-US" spc="-8" smtClean="0">
                <a:solidFill>
                  <a:prstClr val="black"/>
                </a:solidFill>
              </a:rPr>
              <a:t>SAP </a:t>
            </a:r>
            <a:r>
              <a:rPr lang="en-US" spc="-4" smtClean="0">
                <a:solidFill>
                  <a:prstClr val="black"/>
                </a:solidFill>
              </a:rPr>
              <a:t>CoE, </a:t>
            </a:r>
            <a:r>
              <a:rPr lang="en-US" spc="-8" smtClean="0">
                <a:solidFill>
                  <a:prstClr val="black"/>
                </a:solidFill>
              </a:rPr>
              <a:t>Slide</a:t>
            </a:r>
            <a:r>
              <a:rPr lang="en-US" spc="-34" smtClean="0">
                <a:solidFill>
                  <a:prstClr val="black"/>
                </a:solidFill>
              </a:rPr>
              <a:t> </a:t>
            </a:r>
            <a:fld id="{81D60167-4931-47E6-BA6A-407CBD079E47}" type="slidenum">
              <a:rPr spc="-4" smtClean="0">
                <a:solidFill>
                  <a:prstClr val="black"/>
                </a:solidFill>
              </a:rPr>
              <a:pPr marL="9525">
                <a:lnSpc>
                  <a:spcPts val="994"/>
                </a:lnSpc>
              </a:pPr>
              <a:t>‹#›</a:t>
            </a:fld>
            <a:endParaRPr sz="900">
              <a:solidFill>
                <a:prstClr val="black"/>
              </a:solidFill>
              <a:latin typeface="Symbol"/>
              <a:cs typeface="Symbol"/>
            </a:endParaRPr>
          </a:p>
        </p:txBody>
      </p:sp>
      <p:sp>
        <p:nvSpPr>
          <p:cNvPr id="9" name="Freeform 4"/>
          <p:cNvSpPr>
            <a:spLocks/>
          </p:cNvSpPr>
          <p:nvPr userDrawn="1">
            <p:custDataLst>
              <p:tags r:id="rId9"/>
            </p:custDataLst>
          </p:nvPr>
        </p:nvSpPr>
        <p:spPr bwMode="auto">
          <a:xfrm>
            <a:off x="0" y="676277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74672" tIns="37337" rIns="74672" bIns="37337"/>
          <a:lstStyle/>
          <a:p>
            <a:pPr>
              <a:defRPr/>
            </a:pPr>
            <a:endParaRPr lang="fr-FR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154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txStyles>
    <p:titleStyle>
      <a:lvl1pPr algn="l">
        <a:defRPr sz="2400" i="1" baseline="0"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>
        <a:buClr>
          <a:srgbClr val="00B0F0"/>
        </a:buClr>
        <a:buFont typeface="Wingdings" panose="05000000000000000000" pitchFamily="2" charset="2"/>
        <a:buChar char="§"/>
        <a:defRPr sz="1650"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1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jpeg"/><Relationship Id="rId7" Type="http://schemas.openxmlformats.org/officeDocument/2006/relationships/image" Target="../media/image68.jpe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0.jpe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jpeg"/><Relationship Id="rId11" Type="http://schemas.openxmlformats.org/officeDocument/2006/relationships/image" Target="../media/image72.png"/><Relationship Id="rId5" Type="http://schemas.openxmlformats.org/officeDocument/2006/relationships/image" Target="../media/image66.jpeg"/><Relationship Id="rId15" Type="http://schemas.openxmlformats.org/officeDocument/2006/relationships/image" Target="../media/image76.png"/><Relationship Id="rId10" Type="http://schemas.openxmlformats.org/officeDocument/2006/relationships/image" Target="../media/image71.jpeg"/><Relationship Id="rId19" Type="http://schemas.openxmlformats.org/officeDocument/2006/relationships/image" Target="../media/image80.png"/><Relationship Id="rId4" Type="http://schemas.openxmlformats.org/officeDocument/2006/relationships/image" Target="../media/image65.jpeg"/><Relationship Id="rId9" Type="http://schemas.openxmlformats.org/officeDocument/2006/relationships/image" Target="../media/image70.jpeg"/><Relationship Id="rId14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0"/>
          <p:cNvSpPr>
            <a:spLocks noGrp="1"/>
          </p:cNvSpPr>
          <p:nvPr>
            <p:ph type="ctrTitle"/>
          </p:nvPr>
        </p:nvSpPr>
        <p:spPr>
          <a:xfrm>
            <a:off x="1219200" y="3124200"/>
            <a:ext cx="6400800" cy="1107996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OTC  Sales Process</a:t>
            </a:r>
            <a:endParaRPr lang="en-US" altLang="en-US" sz="3600" dirty="0" smtClean="0"/>
          </a:p>
        </p:txBody>
      </p:sp>
      <p:sp>
        <p:nvSpPr>
          <p:cNvPr id="3" name="Freeform 4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0" y="676277"/>
            <a:ext cx="9144000" cy="728663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lIns="74672" tIns="37337" rIns="74672" bIns="37337"/>
          <a:lstStyle/>
          <a:p>
            <a:pPr>
              <a:defRPr/>
            </a:pPr>
            <a:endParaRPr lang="fr-FR" sz="135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351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790953" y="970026"/>
            <a:ext cx="294005" cy="25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0670" algn="l"/>
              </a:tabLst>
            </a:pPr>
            <a:r>
              <a:rPr sz="1600" b="1" u="heavy" spc="-5" dirty="0">
                <a:latin typeface="Arial"/>
                <a:cs typeface="Arial"/>
              </a:rPr>
              <a:t> 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Sales</a:t>
            </a:r>
            <a:r>
              <a:rPr spc="-85" dirty="0"/>
              <a:t> </a:t>
            </a:r>
            <a:r>
              <a:rPr dirty="0"/>
              <a:t>Order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04800" y="1495233"/>
            <a:ext cx="8250555" cy="270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5024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Sales order is a contractual agreement </a:t>
            </a:r>
            <a:r>
              <a:rPr sz="2200" spc="5" dirty="0">
                <a:latin typeface="Arial"/>
                <a:cs typeface="Arial"/>
              </a:rPr>
              <a:t>between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dirty="0">
                <a:latin typeface="Arial"/>
                <a:cs typeface="Arial"/>
              </a:rPr>
              <a:t>organization and </a:t>
            </a:r>
            <a:r>
              <a:rPr sz="2200" spc="-5" dirty="0">
                <a:latin typeface="Arial"/>
                <a:cs typeface="Arial"/>
              </a:rPr>
              <a:t>a  customer </a:t>
            </a:r>
            <a:r>
              <a:rPr sz="2200" dirty="0">
                <a:latin typeface="Arial"/>
                <a:cs typeface="Arial"/>
              </a:rPr>
              <a:t>about </a:t>
            </a:r>
            <a:r>
              <a:rPr sz="2200" spc="-5" dirty="0">
                <a:latin typeface="Arial"/>
                <a:cs typeface="Arial"/>
              </a:rPr>
              <a:t>delivering </a:t>
            </a:r>
            <a:r>
              <a:rPr sz="2200" dirty="0">
                <a:latin typeface="Arial"/>
                <a:cs typeface="Arial"/>
              </a:rPr>
              <a:t>products </a:t>
            </a:r>
            <a:r>
              <a:rPr sz="2200" spc="-5" dirty="0">
                <a:latin typeface="Arial"/>
                <a:cs typeface="Arial"/>
              </a:rPr>
              <a:t>or providing a </a:t>
            </a:r>
            <a:r>
              <a:rPr sz="2200" spc="-10" dirty="0">
                <a:latin typeface="Arial"/>
                <a:cs typeface="Arial"/>
              </a:rPr>
              <a:t>service </a:t>
            </a:r>
            <a:r>
              <a:rPr sz="2200" spc="-5" dirty="0">
                <a:latin typeface="Arial"/>
                <a:cs typeface="Arial"/>
              </a:rPr>
              <a:t>for </a:t>
            </a:r>
            <a:r>
              <a:rPr sz="2200" dirty="0">
                <a:latin typeface="Arial"/>
                <a:cs typeface="Arial"/>
              </a:rPr>
              <a:t>defined  </a:t>
            </a:r>
            <a:r>
              <a:rPr sz="2200" spc="-5" dirty="0">
                <a:latin typeface="Arial"/>
                <a:cs typeface="Arial"/>
              </a:rPr>
              <a:t>prices, </a:t>
            </a:r>
            <a:r>
              <a:rPr sz="2200" dirty="0">
                <a:latin typeface="Arial"/>
                <a:cs typeface="Arial"/>
              </a:rPr>
              <a:t>quantities and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times</a:t>
            </a:r>
            <a:endParaRPr sz="22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Sales Orders normally </a:t>
            </a:r>
            <a:r>
              <a:rPr sz="2200" dirty="0">
                <a:latin typeface="Arial"/>
                <a:cs typeface="Arial"/>
              </a:rPr>
              <a:t>contain </a:t>
            </a:r>
            <a:r>
              <a:rPr sz="2200" spc="-5" dirty="0">
                <a:latin typeface="Arial"/>
                <a:cs typeface="Arial"/>
              </a:rPr>
              <a:t>information </a:t>
            </a:r>
            <a:r>
              <a:rPr sz="2200" dirty="0">
                <a:latin typeface="Arial"/>
                <a:cs typeface="Arial"/>
              </a:rPr>
              <a:t>on </a:t>
            </a:r>
            <a:r>
              <a:rPr sz="2200" spc="-15" dirty="0">
                <a:latin typeface="Arial"/>
                <a:cs typeface="Arial"/>
              </a:rPr>
              <a:t>Customer, </a:t>
            </a:r>
            <a:r>
              <a:rPr sz="2200" spc="-5" dirty="0">
                <a:latin typeface="Arial"/>
                <a:cs typeface="Arial"/>
              </a:rPr>
              <a:t>Material, customer  material </a:t>
            </a:r>
            <a:r>
              <a:rPr sz="2200" dirty="0">
                <a:latin typeface="Arial"/>
                <a:cs typeface="Arial"/>
              </a:rPr>
              <a:t>information, </a:t>
            </a:r>
            <a:r>
              <a:rPr sz="2200" spc="-5" dirty="0">
                <a:latin typeface="Arial"/>
                <a:cs typeface="Arial"/>
              </a:rPr>
              <a:t>Pricing </a:t>
            </a:r>
            <a:r>
              <a:rPr sz="2200" dirty="0">
                <a:latin typeface="Arial"/>
                <a:cs typeface="Arial"/>
              </a:rPr>
              <a:t>conditions </a:t>
            </a:r>
            <a:r>
              <a:rPr sz="2200" spc="-5" dirty="0">
                <a:latin typeface="Arial"/>
                <a:cs typeface="Arial"/>
              </a:rPr>
              <a:t>for each item, </a:t>
            </a:r>
            <a:r>
              <a:rPr sz="2200" spc="-10" dirty="0">
                <a:latin typeface="Arial"/>
                <a:cs typeface="Arial"/>
              </a:rPr>
              <a:t>Delivery </a:t>
            </a:r>
            <a:r>
              <a:rPr sz="2200" spc="-5" dirty="0">
                <a:latin typeface="Arial"/>
                <a:cs typeface="Arial"/>
              </a:rPr>
              <a:t>dates </a:t>
            </a:r>
            <a:r>
              <a:rPr sz="2200" dirty="0">
                <a:latin typeface="Arial"/>
                <a:cs typeface="Arial"/>
              </a:rPr>
              <a:t>and  quantities </a:t>
            </a:r>
            <a:r>
              <a:rPr sz="2200" spc="-5" dirty="0">
                <a:latin typeface="Arial"/>
                <a:cs typeface="Arial"/>
              </a:rPr>
              <a:t>for each item, </a:t>
            </a:r>
            <a:r>
              <a:rPr sz="2200" dirty="0">
                <a:latin typeface="Arial"/>
                <a:cs typeface="Arial"/>
              </a:rPr>
              <a:t>Shipping </a:t>
            </a:r>
            <a:r>
              <a:rPr sz="2200" spc="-5" dirty="0">
                <a:latin typeface="Arial"/>
                <a:cs typeface="Arial"/>
              </a:rPr>
              <a:t>processing </a:t>
            </a:r>
            <a:r>
              <a:rPr sz="2200" dirty="0">
                <a:latin typeface="Arial"/>
                <a:cs typeface="Arial"/>
              </a:rPr>
              <a:t>information and Billing </a:t>
            </a:r>
            <a:r>
              <a:rPr sz="2200" dirty="0" smtClean="0">
                <a:latin typeface="Arial"/>
                <a:cs typeface="Arial"/>
              </a:rPr>
              <a:t>information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4236649"/>
            <a:ext cx="2658845" cy="2004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547114"/>
            <a:ext cx="4371975" cy="2185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All sales documents have basically the  same structure.</a:t>
            </a:r>
          </a:p>
          <a:p>
            <a:pPr marL="342900" indent="-342900">
              <a:lnSpc>
                <a:spcPct val="100000"/>
              </a:lnSpc>
              <a:spcBef>
                <a:spcPts val="4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spc="-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They are made up of:</a:t>
            </a:r>
          </a:p>
          <a:p>
            <a:pPr marL="927100" indent="-457200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927100" algn="l"/>
                <a:tab pos="927735" algn="l"/>
              </a:tabLst>
            </a:pPr>
            <a:r>
              <a:rPr spc="-5" dirty="0">
                <a:latin typeface="Arial"/>
                <a:cs typeface="Arial"/>
              </a:rPr>
              <a:t>Header</a:t>
            </a:r>
          </a:p>
          <a:p>
            <a:pPr marL="927100" indent="-457200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927100" algn="l"/>
                <a:tab pos="927735" algn="l"/>
              </a:tabLst>
            </a:pPr>
            <a:r>
              <a:rPr spc="-5" dirty="0">
                <a:latin typeface="Arial"/>
                <a:cs typeface="Arial"/>
              </a:rPr>
              <a:t>Item</a:t>
            </a:r>
          </a:p>
          <a:p>
            <a:pPr marL="905510" indent="-435609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905510" algn="l"/>
                <a:tab pos="906144" algn="l"/>
              </a:tabLst>
            </a:pPr>
            <a:r>
              <a:rPr spc="-5" dirty="0">
                <a:latin typeface="Arial"/>
                <a:cs typeface="Arial"/>
              </a:rPr>
              <a:t>Schedule Line</a:t>
            </a:r>
          </a:p>
        </p:txBody>
      </p:sp>
      <p:sp>
        <p:nvSpPr>
          <p:cNvPr id="3" name="object 3"/>
          <p:cNvSpPr/>
          <p:nvPr/>
        </p:nvSpPr>
        <p:spPr>
          <a:xfrm>
            <a:off x="5105400" y="1504950"/>
            <a:ext cx="3583304" cy="4572000"/>
          </a:xfrm>
          <a:custGeom>
            <a:avLst/>
            <a:gdLst/>
            <a:ahLst/>
            <a:cxnLst/>
            <a:rect l="l" t="t" r="r" b="b"/>
            <a:pathLst>
              <a:path w="3583304" h="4572000">
                <a:moveTo>
                  <a:pt x="3583051" y="0"/>
                </a:moveTo>
                <a:lnTo>
                  <a:pt x="0" y="0"/>
                </a:lnTo>
                <a:lnTo>
                  <a:pt x="0" y="4572000"/>
                </a:lnTo>
                <a:lnTo>
                  <a:pt x="3135122" y="4572000"/>
                </a:lnTo>
                <a:lnTo>
                  <a:pt x="3583051" y="4124121"/>
                </a:lnTo>
                <a:lnTo>
                  <a:pt x="3583051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40521" y="5629071"/>
            <a:ext cx="448309" cy="448309"/>
          </a:xfrm>
          <a:custGeom>
            <a:avLst/>
            <a:gdLst/>
            <a:ahLst/>
            <a:cxnLst/>
            <a:rect l="l" t="t" r="r" b="b"/>
            <a:pathLst>
              <a:path w="448309" h="448310">
                <a:moveTo>
                  <a:pt x="447928" y="0"/>
                </a:moveTo>
                <a:lnTo>
                  <a:pt x="89534" y="89573"/>
                </a:lnTo>
                <a:lnTo>
                  <a:pt x="0" y="447878"/>
                </a:lnTo>
                <a:lnTo>
                  <a:pt x="447928" y="0"/>
                </a:lnTo>
                <a:close/>
              </a:path>
            </a:pathLst>
          </a:custGeom>
          <a:solidFill>
            <a:srgbClr val="A3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0" y="1504950"/>
            <a:ext cx="3583304" cy="4572000"/>
          </a:xfrm>
          <a:custGeom>
            <a:avLst/>
            <a:gdLst/>
            <a:ahLst/>
            <a:cxnLst/>
            <a:rect l="l" t="t" r="r" b="b"/>
            <a:pathLst>
              <a:path w="3583304" h="4572000">
                <a:moveTo>
                  <a:pt x="3135122" y="4572000"/>
                </a:moveTo>
                <a:lnTo>
                  <a:pt x="3224656" y="4213694"/>
                </a:lnTo>
                <a:lnTo>
                  <a:pt x="3583051" y="4124121"/>
                </a:lnTo>
                <a:lnTo>
                  <a:pt x="3135122" y="4572000"/>
                </a:lnTo>
                <a:lnTo>
                  <a:pt x="0" y="4572000"/>
                </a:lnTo>
                <a:lnTo>
                  <a:pt x="0" y="0"/>
                </a:lnTo>
                <a:lnTo>
                  <a:pt x="3583051" y="0"/>
                </a:lnTo>
                <a:lnTo>
                  <a:pt x="3583051" y="412412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32400" y="2255773"/>
            <a:ext cx="3281679" cy="914400"/>
          </a:xfrm>
          <a:prstGeom prst="rect">
            <a:avLst/>
          </a:prstGeom>
          <a:solidFill>
            <a:srgbClr val="CCCCFF"/>
          </a:solidFill>
          <a:ln w="9525">
            <a:solidFill>
              <a:srgbClr val="3333C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2451" y="1613153"/>
            <a:ext cx="34201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08685" algn="l"/>
                <a:tab pos="3406775" algn="l"/>
              </a:tabLst>
            </a:pPr>
            <a:r>
              <a:rPr sz="2800" u="sng" spc="-5" dirty="0">
                <a:latin typeface="Times New Roman"/>
                <a:cs typeface="Times New Roman"/>
              </a:rPr>
              <a:t> 	Sales</a:t>
            </a:r>
            <a:r>
              <a:rPr sz="2800" u="sng" spc="-90" dirty="0">
                <a:latin typeface="Times New Roman"/>
                <a:cs typeface="Times New Roman"/>
              </a:rPr>
              <a:t> </a:t>
            </a:r>
            <a:r>
              <a:rPr sz="2800" u="sng" dirty="0">
                <a:latin typeface="Times New Roman"/>
                <a:cs typeface="Times New Roman"/>
              </a:rPr>
              <a:t>Order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7825" y="3282950"/>
            <a:ext cx="3056255" cy="727075"/>
          </a:xfrm>
          <a:prstGeom prst="rect">
            <a:avLst/>
          </a:prstGeom>
          <a:solidFill>
            <a:srgbClr val="CCCCFF"/>
          </a:solidFill>
          <a:ln w="9525">
            <a:solidFill>
              <a:srgbClr val="3333C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Times New Roman"/>
                <a:cs typeface="Times New Roman"/>
              </a:rPr>
              <a:t>Item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6450" y="3682936"/>
            <a:ext cx="2530475" cy="287655"/>
          </a:xfrm>
          <a:prstGeom prst="rect">
            <a:avLst/>
          </a:prstGeom>
          <a:solidFill>
            <a:srgbClr val="CCCCFF"/>
          </a:solidFill>
          <a:ln w="952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1905"/>
              </a:lnSpc>
            </a:pPr>
            <a:r>
              <a:rPr sz="1800" dirty="0">
                <a:latin typeface="Times New Roman"/>
                <a:cs typeface="Times New Roman"/>
              </a:rPr>
              <a:t>Schedule line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9201" y="4249673"/>
            <a:ext cx="6788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Item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6450" y="4549711"/>
            <a:ext cx="2530475" cy="287655"/>
          </a:xfrm>
          <a:prstGeom prst="rect">
            <a:avLst/>
          </a:prstGeom>
          <a:solidFill>
            <a:srgbClr val="CCCCFF"/>
          </a:solidFill>
          <a:ln w="952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14"/>
              </a:lnSpc>
            </a:pPr>
            <a:r>
              <a:rPr sz="1800" dirty="0">
                <a:latin typeface="Times New Roman"/>
                <a:cs typeface="Times New Roman"/>
              </a:rPr>
              <a:t>Schedule line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6450" y="4902136"/>
            <a:ext cx="2530475" cy="287655"/>
          </a:xfrm>
          <a:prstGeom prst="rect">
            <a:avLst/>
          </a:prstGeom>
          <a:solidFill>
            <a:srgbClr val="CCCCFF"/>
          </a:solidFill>
          <a:ln w="952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030"/>
              </a:lnSpc>
            </a:pPr>
            <a:r>
              <a:rPr sz="1800" dirty="0">
                <a:latin typeface="Times New Roman"/>
                <a:cs typeface="Times New Roman"/>
              </a:rPr>
              <a:t>Schedule line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86450" y="5243512"/>
            <a:ext cx="2530475" cy="287655"/>
          </a:xfrm>
          <a:prstGeom prst="rect">
            <a:avLst/>
          </a:prstGeom>
          <a:solidFill>
            <a:srgbClr val="CCCCFF"/>
          </a:solidFill>
          <a:ln w="952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17475">
              <a:lnSpc>
                <a:spcPts val="2115"/>
              </a:lnSpc>
            </a:pPr>
            <a:r>
              <a:rPr sz="1800" dirty="0">
                <a:latin typeface="Times New Roman"/>
                <a:cs typeface="Times New Roman"/>
              </a:rPr>
              <a:t>Schedule line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70525" y="4122801"/>
            <a:ext cx="3030855" cy="1627505"/>
          </a:xfrm>
          <a:custGeom>
            <a:avLst/>
            <a:gdLst/>
            <a:ahLst/>
            <a:cxnLst/>
            <a:rect l="l" t="t" r="r" b="b"/>
            <a:pathLst>
              <a:path w="3030854" h="1627504">
                <a:moveTo>
                  <a:pt x="0" y="1627124"/>
                </a:moveTo>
                <a:lnTo>
                  <a:pt x="3030601" y="1627124"/>
                </a:lnTo>
                <a:lnTo>
                  <a:pt x="3030601" y="0"/>
                </a:lnTo>
                <a:lnTo>
                  <a:pt x="0" y="0"/>
                </a:lnTo>
                <a:lnTo>
                  <a:pt x="0" y="1627124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Sales Order -</a:t>
            </a:r>
            <a:r>
              <a:rPr spc="-75" dirty="0"/>
              <a:t> </a:t>
            </a:r>
            <a:r>
              <a:rPr dirty="0"/>
              <a:t>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0" y="1371600"/>
            <a:ext cx="3430904" cy="4438650"/>
          </a:xfrm>
          <a:custGeom>
            <a:avLst/>
            <a:gdLst/>
            <a:ahLst/>
            <a:cxnLst/>
            <a:rect l="l" t="t" r="r" b="b"/>
            <a:pathLst>
              <a:path w="3430904" h="4438650">
                <a:moveTo>
                  <a:pt x="3430651" y="0"/>
                </a:moveTo>
                <a:lnTo>
                  <a:pt x="0" y="0"/>
                </a:lnTo>
                <a:lnTo>
                  <a:pt x="0" y="4438650"/>
                </a:lnTo>
                <a:lnTo>
                  <a:pt x="3001772" y="4438650"/>
                </a:lnTo>
                <a:lnTo>
                  <a:pt x="3430651" y="4009771"/>
                </a:lnTo>
                <a:lnTo>
                  <a:pt x="3430651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88171" y="5381371"/>
            <a:ext cx="429259" cy="429259"/>
          </a:xfrm>
          <a:custGeom>
            <a:avLst/>
            <a:gdLst/>
            <a:ahLst/>
            <a:cxnLst/>
            <a:rect l="l" t="t" r="r" b="b"/>
            <a:pathLst>
              <a:path w="429259" h="429260">
                <a:moveTo>
                  <a:pt x="428878" y="0"/>
                </a:moveTo>
                <a:lnTo>
                  <a:pt x="85725" y="85851"/>
                </a:lnTo>
                <a:lnTo>
                  <a:pt x="0" y="428878"/>
                </a:lnTo>
                <a:lnTo>
                  <a:pt x="428878" y="0"/>
                </a:lnTo>
                <a:close/>
              </a:path>
            </a:pathLst>
          </a:custGeom>
          <a:solidFill>
            <a:srgbClr val="A3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6400" y="1371600"/>
            <a:ext cx="3430904" cy="4438650"/>
          </a:xfrm>
          <a:custGeom>
            <a:avLst/>
            <a:gdLst/>
            <a:ahLst/>
            <a:cxnLst/>
            <a:rect l="l" t="t" r="r" b="b"/>
            <a:pathLst>
              <a:path w="3430904" h="4438650">
                <a:moveTo>
                  <a:pt x="3001772" y="4438650"/>
                </a:moveTo>
                <a:lnTo>
                  <a:pt x="3087497" y="4095623"/>
                </a:lnTo>
                <a:lnTo>
                  <a:pt x="3430651" y="4009771"/>
                </a:lnTo>
                <a:lnTo>
                  <a:pt x="3001772" y="4438650"/>
                </a:lnTo>
                <a:lnTo>
                  <a:pt x="0" y="4438650"/>
                </a:lnTo>
                <a:lnTo>
                  <a:pt x="0" y="0"/>
                </a:lnTo>
                <a:lnTo>
                  <a:pt x="3430651" y="0"/>
                </a:lnTo>
                <a:lnTo>
                  <a:pt x="3430651" y="400977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4675" y="2122487"/>
            <a:ext cx="3088005" cy="887730"/>
          </a:xfrm>
          <a:custGeom>
            <a:avLst/>
            <a:gdLst/>
            <a:ahLst/>
            <a:cxnLst/>
            <a:rect l="l" t="t" r="r" b="b"/>
            <a:pathLst>
              <a:path w="3088004" h="887730">
                <a:moveTo>
                  <a:pt x="0" y="887412"/>
                </a:moveTo>
                <a:lnTo>
                  <a:pt x="3087751" y="887412"/>
                </a:lnTo>
                <a:lnTo>
                  <a:pt x="3087751" y="0"/>
                </a:lnTo>
                <a:lnTo>
                  <a:pt x="0" y="0"/>
                </a:lnTo>
                <a:lnTo>
                  <a:pt x="0" y="88741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4675" y="2122487"/>
            <a:ext cx="3088005" cy="887730"/>
          </a:xfrm>
          <a:custGeom>
            <a:avLst/>
            <a:gdLst/>
            <a:ahLst/>
            <a:cxnLst/>
            <a:rect l="l" t="t" r="r" b="b"/>
            <a:pathLst>
              <a:path w="3088004" h="887730">
                <a:moveTo>
                  <a:pt x="0" y="887412"/>
                </a:moveTo>
                <a:lnTo>
                  <a:pt x="3087751" y="887412"/>
                </a:lnTo>
                <a:lnTo>
                  <a:pt x="3087751" y="0"/>
                </a:lnTo>
                <a:lnTo>
                  <a:pt x="0" y="0"/>
                </a:lnTo>
                <a:lnTo>
                  <a:pt x="0" y="887412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6717" y="1411478"/>
            <a:ext cx="481139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The data in the document header is valid for  the entire document. This data is primarily  customer related </a:t>
            </a:r>
            <a:r>
              <a:rPr sz="2200" spc="-5" dirty="0" smtClean="0">
                <a:latin typeface="Arial"/>
                <a:cs typeface="Arial"/>
              </a:rPr>
              <a:t>data</a:t>
            </a:r>
            <a:endParaRPr sz="2200" spc="-5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051" y="2926333"/>
            <a:ext cx="3914140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For example,</a:t>
            </a: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Sold-to Party, Ship-to party</a:t>
            </a: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Purchase Order Number</a:t>
            </a: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Sales Area Data</a:t>
            </a: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Payment Terms</a:t>
            </a: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Pricing elements for the entire  document</a:t>
            </a: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Order Status</a:t>
            </a:r>
          </a:p>
        </p:txBody>
      </p:sp>
      <p:sp>
        <p:nvSpPr>
          <p:cNvPr id="9" name="object 9"/>
          <p:cNvSpPr/>
          <p:nvPr/>
        </p:nvSpPr>
        <p:spPr>
          <a:xfrm>
            <a:off x="6141720" y="1376172"/>
            <a:ext cx="2141220" cy="58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07452" y="1376172"/>
            <a:ext cx="563879" cy="58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51778" y="1479550"/>
            <a:ext cx="16903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Sales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9779" y="2145157"/>
            <a:ext cx="880110" cy="36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0"/>
              </a:lnSpc>
            </a:pPr>
            <a:r>
              <a:rPr sz="2400" dirty="0"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378" y="4116196"/>
            <a:ext cx="67945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808080"/>
                </a:solidFill>
                <a:latin typeface="Times New Roman"/>
                <a:cs typeface="Times New Roman"/>
              </a:rPr>
              <a:t>Item</a:t>
            </a:r>
            <a:r>
              <a:rPr sz="2000" spc="-125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2751" y="4416425"/>
            <a:ext cx="2383155" cy="279400"/>
          </a:xfrm>
          <a:prstGeom prst="rect">
            <a:avLst/>
          </a:prstGeom>
          <a:solidFill>
            <a:srgbClr val="CCCCFF"/>
          </a:solidFill>
          <a:ln w="952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2014"/>
              </a:lnSpc>
            </a:pPr>
            <a:r>
              <a:rPr sz="1800" dirty="0">
                <a:solidFill>
                  <a:srgbClr val="808080"/>
                </a:solidFill>
                <a:latin typeface="Times New Roman"/>
                <a:cs typeface="Times New Roman"/>
              </a:rPr>
              <a:t>Schedule line</a:t>
            </a:r>
            <a:r>
              <a:rPr sz="1800" spc="-12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80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62751" y="4768850"/>
            <a:ext cx="2383155" cy="279400"/>
          </a:xfrm>
          <a:prstGeom prst="rect">
            <a:avLst/>
          </a:prstGeom>
          <a:solidFill>
            <a:srgbClr val="CCCCFF"/>
          </a:solidFill>
          <a:ln w="952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2030"/>
              </a:lnSpc>
            </a:pPr>
            <a:r>
              <a:rPr sz="1800" dirty="0">
                <a:solidFill>
                  <a:srgbClr val="808080"/>
                </a:solidFill>
                <a:latin typeface="Times New Roman"/>
                <a:cs typeface="Times New Roman"/>
              </a:rPr>
              <a:t>Schedule line</a:t>
            </a:r>
            <a:r>
              <a:rPr sz="1800" spc="-12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80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62751" y="5110226"/>
            <a:ext cx="2383155" cy="279400"/>
          </a:xfrm>
          <a:prstGeom prst="rect">
            <a:avLst/>
          </a:prstGeom>
          <a:solidFill>
            <a:srgbClr val="CCCCFF"/>
          </a:solidFill>
          <a:ln w="952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2120"/>
              </a:lnSpc>
            </a:pPr>
            <a:r>
              <a:rPr sz="1800" dirty="0">
                <a:solidFill>
                  <a:srgbClr val="808080"/>
                </a:solidFill>
                <a:latin typeface="Times New Roman"/>
                <a:cs typeface="Times New Roman"/>
              </a:rPr>
              <a:t>Schedule line</a:t>
            </a:r>
            <a:r>
              <a:rPr sz="1800" spc="-12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80808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73776" y="1947926"/>
            <a:ext cx="3194050" cy="1905"/>
          </a:xfrm>
          <a:custGeom>
            <a:avLst/>
            <a:gdLst/>
            <a:ahLst/>
            <a:cxnLst/>
            <a:rect l="l" t="t" r="r" b="b"/>
            <a:pathLst>
              <a:path w="3194050" h="1905">
                <a:moveTo>
                  <a:pt x="0" y="1524"/>
                </a:moveTo>
                <a:lnTo>
                  <a:pt x="31940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76925" y="3989451"/>
            <a:ext cx="2853055" cy="1579880"/>
          </a:xfrm>
          <a:custGeom>
            <a:avLst/>
            <a:gdLst/>
            <a:ahLst/>
            <a:cxnLst/>
            <a:rect l="l" t="t" r="r" b="b"/>
            <a:pathLst>
              <a:path w="2853054" h="1579879">
                <a:moveTo>
                  <a:pt x="0" y="1579499"/>
                </a:moveTo>
                <a:lnTo>
                  <a:pt x="2852801" y="1579499"/>
                </a:lnTo>
                <a:lnTo>
                  <a:pt x="2852801" y="0"/>
                </a:lnTo>
                <a:lnTo>
                  <a:pt x="0" y="0"/>
                </a:lnTo>
                <a:lnTo>
                  <a:pt x="0" y="1579499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862637" y="3144901"/>
          <a:ext cx="2875024" cy="7047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350"/>
                <a:gridCol w="2382774"/>
                <a:gridCol w="96900"/>
              </a:tblGrid>
              <a:tr h="399986">
                <a:tc gridSpan="3"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808080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sz="2000" spc="-130" dirty="0">
                          <a:solidFill>
                            <a:srgbClr val="808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808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2925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905"/>
                        </a:lnSpc>
                      </a:pPr>
                      <a:r>
                        <a:rPr sz="1800" spc="-5" dirty="0">
                          <a:solidFill>
                            <a:srgbClr val="808080"/>
                          </a:solidFill>
                          <a:latin typeface="Times New Roman"/>
                          <a:cs typeface="Times New Roman"/>
                        </a:rPr>
                        <a:t>Schedule </a:t>
                      </a:r>
                      <a:r>
                        <a:rPr sz="1800" dirty="0">
                          <a:solidFill>
                            <a:srgbClr val="808080"/>
                          </a:solidFill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sz="1800" spc="-85" dirty="0">
                          <a:solidFill>
                            <a:srgbClr val="808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808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36575">
                      <a:solidFill>
                        <a:srgbClr val="3333CC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7359460" y="2499614"/>
            <a:ext cx="1179195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800" spc="-5" dirty="0">
                <a:latin typeface="Times New Roman"/>
                <a:cs typeface="Times New Roman"/>
              </a:rPr>
              <a:t>Req. Delivery Date:</a:t>
            </a:r>
            <a:r>
              <a:rPr sz="800" spc="140" dirty="0">
                <a:latin typeface="Times New Roman"/>
                <a:cs typeface="Times New Roman"/>
              </a:rPr>
              <a:t> </a:t>
            </a:r>
            <a:r>
              <a:rPr sz="800" dirty="0">
                <a:latin typeface="Times New Roman"/>
                <a:cs typeface="Times New Roman"/>
              </a:rPr>
              <a:t>7/28/00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88430" y="2499614"/>
            <a:ext cx="5619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800" spc="-5" dirty="0">
                <a:latin typeface="Times New Roman"/>
                <a:cs typeface="Times New Roman"/>
              </a:rPr>
              <a:t>Sold-to</a:t>
            </a:r>
            <a:r>
              <a:rPr sz="800" spc="-6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party:  </a:t>
            </a:r>
            <a:r>
              <a:rPr sz="800" dirty="0">
                <a:latin typeface="Times New Roman"/>
                <a:cs typeface="Times New Roman"/>
              </a:rPr>
              <a:t>Ship-to</a:t>
            </a:r>
            <a:r>
              <a:rPr sz="800" spc="-110" dirty="0">
                <a:latin typeface="Times New Roman"/>
                <a:cs typeface="Times New Roman"/>
              </a:rPr>
              <a:t> </a:t>
            </a:r>
            <a:r>
              <a:rPr sz="800" spc="-5" dirty="0">
                <a:latin typeface="Times New Roman"/>
                <a:cs typeface="Times New Roman"/>
              </a:rPr>
              <a:t>party: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9401" y="2499614"/>
            <a:ext cx="36131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800" dirty="0">
                <a:latin typeface="Times New Roman"/>
                <a:cs typeface="Times New Roman"/>
              </a:rPr>
              <a:t>1000006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ts val="955"/>
              </a:lnSpc>
            </a:pPr>
            <a:r>
              <a:rPr sz="800" dirty="0">
                <a:latin typeface="Times New Roman"/>
                <a:cs typeface="Times New Roman"/>
              </a:rPr>
              <a:t>1000006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88430" y="2865373"/>
            <a:ext cx="859790" cy="121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655955" algn="l"/>
              </a:tabLst>
            </a:pPr>
            <a:r>
              <a:rPr sz="800" dirty="0">
                <a:latin typeface="Times New Roman"/>
                <a:cs typeface="Times New Roman"/>
              </a:rPr>
              <a:t>Cu</a:t>
            </a:r>
            <a:r>
              <a:rPr sz="800" spc="-5" dirty="0">
                <a:latin typeface="Times New Roman"/>
                <a:cs typeface="Times New Roman"/>
              </a:rPr>
              <a:t>rr</a:t>
            </a:r>
            <a:r>
              <a:rPr sz="800" spc="-10" dirty="0">
                <a:latin typeface="Times New Roman"/>
                <a:cs typeface="Times New Roman"/>
              </a:rPr>
              <a:t>e</a:t>
            </a:r>
            <a:r>
              <a:rPr sz="800" dirty="0">
                <a:latin typeface="Times New Roman"/>
                <a:cs typeface="Times New Roman"/>
              </a:rPr>
              <a:t>nc</a:t>
            </a:r>
            <a:r>
              <a:rPr sz="800" spc="-20" dirty="0">
                <a:latin typeface="Times New Roman"/>
                <a:cs typeface="Times New Roman"/>
              </a:rPr>
              <a:t>y</a:t>
            </a:r>
            <a:r>
              <a:rPr sz="800" dirty="0">
                <a:latin typeface="Times New Roman"/>
                <a:cs typeface="Times New Roman"/>
              </a:rPr>
              <a:t>:	</a:t>
            </a:r>
            <a:r>
              <a:rPr sz="800" spc="-5" dirty="0">
                <a:latin typeface="Times New Roman"/>
                <a:cs typeface="Times New Roman"/>
              </a:rPr>
              <a:t>US</a:t>
            </a:r>
            <a:r>
              <a:rPr sz="800" dirty="0"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Header</a:t>
            </a:r>
            <a:r>
              <a:rPr spc="-70" dirty="0"/>
              <a:t> </a:t>
            </a:r>
            <a:r>
              <a:rPr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67400" y="1371600"/>
            <a:ext cx="3048000" cy="4419600"/>
          </a:xfrm>
          <a:custGeom>
            <a:avLst/>
            <a:gdLst/>
            <a:ahLst/>
            <a:cxnLst/>
            <a:rect l="l" t="t" r="r" b="b"/>
            <a:pathLst>
              <a:path w="3048000" h="4419600">
                <a:moveTo>
                  <a:pt x="3048000" y="0"/>
                </a:moveTo>
                <a:lnTo>
                  <a:pt x="0" y="0"/>
                </a:lnTo>
                <a:lnTo>
                  <a:pt x="0" y="4419600"/>
                </a:lnTo>
                <a:lnTo>
                  <a:pt x="2667000" y="4419600"/>
                </a:lnTo>
                <a:lnTo>
                  <a:pt x="3048000" y="4038600"/>
                </a:lnTo>
                <a:lnTo>
                  <a:pt x="304800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34400" y="541020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381000" y="0"/>
                </a:moveTo>
                <a:lnTo>
                  <a:pt x="76200" y="76200"/>
                </a:lnTo>
                <a:lnTo>
                  <a:pt x="0" y="381000"/>
                </a:lnTo>
                <a:lnTo>
                  <a:pt x="381000" y="0"/>
                </a:lnTo>
                <a:close/>
              </a:path>
            </a:pathLst>
          </a:custGeom>
          <a:solidFill>
            <a:srgbClr val="A3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400" y="1371600"/>
            <a:ext cx="3048000" cy="4419600"/>
          </a:xfrm>
          <a:custGeom>
            <a:avLst/>
            <a:gdLst/>
            <a:ahLst/>
            <a:cxnLst/>
            <a:rect l="l" t="t" r="r" b="b"/>
            <a:pathLst>
              <a:path w="3048000" h="4419600">
                <a:moveTo>
                  <a:pt x="2667000" y="4419600"/>
                </a:moveTo>
                <a:lnTo>
                  <a:pt x="2743200" y="4114800"/>
                </a:lnTo>
                <a:lnTo>
                  <a:pt x="3048000" y="4038600"/>
                </a:lnTo>
                <a:lnTo>
                  <a:pt x="2667000" y="4419600"/>
                </a:lnTo>
                <a:lnTo>
                  <a:pt x="0" y="4419600"/>
                </a:lnTo>
                <a:lnTo>
                  <a:pt x="0" y="0"/>
                </a:lnTo>
                <a:lnTo>
                  <a:pt x="3048000" y="0"/>
                </a:lnTo>
                <a:lnTo>
                  <a:pt x="3048000" y="4038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204" y="1410461"/>
            <a:ext cx="4093845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Item data contain line item relevant  information and is specific to an item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2204" y="2426124"/>
            <a:ext cx="350912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The item data includes: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892175" y="2885550"/>
            <a:ext cx="7848600" cy="31136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0" marR="33020" lvl="1" indent="-342900" algn="l" rtl="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kern="1200" spc="-5" dirty="0">
                <a:solidFill>
                  <a:schemeClr val="tx1"/>
                </a:solidFill>
                <a:latin typeface="Arial"/>
                <a:cs typeface="Arial"/>
              </a:rPr>
              <a:t>Material number</a:t>
            </a:r>
          </a:p>
          <a:p>
            <a:pPr marL="812800" marR="33020" lvl="1" indent="-342900" algn="l" rtl="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kern="1200" spc="-5" dirty="0">
                <a:solidFill>
                  <a:schemeClr val="tx1"/>
                </a:solidFill>
                <a:latin typeface="Arial"/>
                <a:cs typeface="Arial"/>
              </a:rPr>
              <a:t>Quantity</a:t>
            </a:r>
          </a:p>
          <a:p>
            <a:pPr marL="812800" marR="33020" lvl="1" indent="-342900" algn="l" rtl="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kern="1200" spc="-5" dirty="0">
                <a:solidFill>
                  <a:schemeClr val="tx1"/>
                </a:solidFill>
                <a:latin typeface="Arial"/>
                <a:cs typeface="Arial"/>
              </a:rPr>
              <a:t>Ship-to Party</a:t>
            </a:r>
          </a:p>
          <a:p>
            <a:pPr marL="812800" marR="33020" lvl="1" indent="-342900" algn="l" rtl="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kern="1200" spc="-5" dirty="0" smtClean="0">
                <a:solidFill>
                  <a:schemeClr val="tx1"/>
                </a:solidFill>
                <a:latin typeface="Arial"/>
                <a:cs typeface="Arial"/>
              </a:rPr>
              <a:t>Reason </a:t>
            </a:r>
            <a:r>
              <a:rPr kern="1200" spc="-5" dirty="0">
                <a:solidFill>
                  <a:schemeClr val="tx1"/>
                </a:solidFill>
                <a:latin typeface="Arial"/>
                <a:cs typeface="Arial"/>
              </a:rPr>
              <a:t>for rejection</a:t>
            </a:r>
          </a:p>
          <a:p>
            <a:pPr marL="812800" marR="33020" lvl="1" indent="-342900" algn="l" rtl="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kern="1200" spc="-5" dirty="0">
                <a:solidFill>
                  <a:schemeClr val="tx1"/>
                </a:solidFill>
                <a:latin typeface="Arial"/>
                <a:cs typeface="Arial"/>
              </a:rPr>
              <a:t>Item level text</a:t>
            </a:r>
          </a:p>
          <a:p>
            <a:pPr marL="812800" marR="33020" lvl="1" indent="-342900" algn="l" rtl="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kern="1200" spc="-5" dirty="0">
                <a:solidFill>
                  <a:schemeClr val="tx1"/>
                </a:solidFill>
                <a:latin typeface="Arial"/>
                <a:cs typeface="Arial"/>
              </a:rPr>
              <a:t>Item level status</a:t>
            </a:r>
          </a:p>
          <a:p>
            <a:pPr marL="812800" marR="33020" lvl="1" indent="-342900" algn="l" rtl="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kern="1200" spc="-5" dirty="0">
                <a:solidFill>
                  <a:schemeClr val="tx1"/>
                </a:solidFill>
                <a:latin typeface="Arial"/>
                <a:cs typeface="Arial"/>
              </a:rPr>
              <a:t>Plant and storage </a:t>
            </a:r>
            <a:r>
              <a:rPr kern="1200" spc="-5" dirty="0" smtClean="0">
                <a:solidFill>
                  <a:schemeClr val="tx1"/>
                </a:solidFill>
                <a:latin typeface="Arial"/>
                <a:cs typeface="Arial"/>
              </a:rPr>
              <a:t>location</a:t>
            </a:r>
            <a:endParaRPr lang="en-US" kern="1200" spc="-5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812800" marR="33020" lvl="1" indent="-342900" algn="l" rtl="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lang="en-US" kern="1200" spc="-5" dirty="0">
                <a:solidFill>
                  <a:schemeClr val="tx1"/>
                </a:solidFill>
                <a:latin typeface="Arial"/>
                <a:cs typeface="Arial"/>
              </a:rPr>
              <a:t>Pricing conditions for the individual </a:t>
            </a:r>
            <a:r>
              <a:rPr lang="en-US" kern="1200" spc="-5" dirty="0" smtClean="0">
                <a:solidFill>
                  <a:schemeClr val="tx1"/>
                </a:solidFill>
                <a:latin typeface="Arial"/>
                <a:cs typeface="Arial"/>
              </a:rPr>
              <a:t>items</a:t>
            </a:r>
            <a:endParaRPr lang="en-US" kern="1200" spc="-5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07835" y="1376172"/>
            <a:ext cx="2141219" cy="58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73568" y="1376172"/>
            <a:ext cx="563879" cy="58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996051" y="2122487"/>
            <a:ext cx="2745105" cy="884555"/>
          </a:xfrm>
          <a:prstGeom prst="rect">
            <a:avLst/>
          </a:prstGeom>
          <a:solidFill>
            <a:srgbClr val="CCCCFF"/>
          </a:solidFill>
          <a:ln w="9525">
            <a:solidFill>
              <a:srgbClr val="3333C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0262" y="1479550"/>
            <a:ext cx="287401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9760" algn="l"/>
                <a:tab pos="2860675" algn="l"/>
              </a:tabLst>
            </a:pPr>
            <a:r>
              <a:rPr sz="2800" u="sng" spc="-5" dirty="0">
                <a:latin typeface="Times New Roman"/>
                <a:cs typeface="Times New Roman"/>
              </a:rPr>
              <a:t> 	Sales</a:t>
            </a:r>
            <a:r>
              <a:rPr sz="2800" u="sng" spc="-85" dirty="0">
                <a:latin typeface="Times New Roman"/>
                <a:cs typeface="Times New Roman"/>
              </a:rPr>
              <a:t> </a:t>
            </a:r>
            <a:r>
              <a:rPr sz="2800" u="sng" spc="-5" dirty="0">
                <a:latin typeface="Times New Roman"/>
                <a:cs typeface="Times New Roman"/>
              </a:rPr>
              <a:t>Order	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4900" y="3149663"/>
            <a:ext cx="2555875" cy="703580"/>
          </a:xfrm>
          <a:prstGeom prst="rect">
            <a:avLst/>
          </a:prstGeom>
          <a:solidFill>
            <a:srgbClr val="FFFF99"/>
          </a:solidFill>
          <a:ln w="9525">
            <a:solidFill>
              <a:srgbClr val="3333CC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45"/>
              </a:spcBef>
            </a:pPr>
            <a:r>
              <a:rPr sz="2000" dirty="0">
                <a:latin typeface="Times New Roman"/>
                <a:cs typeface="Times New Roman"/>
              </a:rPr>
              <a:t>Item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4425" y="3989451"/>
            <a:ext cx="2533650" cy="1573530"/>
          </a:xfrm>
          <a:prstGeom prst="rect">
            <a:avLst/>
          </a:prstGeom>
          <a:solidFill>
            <a:srgbClr val="FFFF99"/>
          </a:solidFill>
          <a:ln w="9525">
            <a:solidFill>
              <a:srgbClr val="3333CC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Times New Roman"/>
                <a:cs typeface="Times New Roman"/>
              </a:rPr>
              <a:t>Item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Item</a:t>
            </a:r>
            <a:r>
              <a:rPr spc="-80" dirty="0"/>
              <a:t> </a:t>
            </a:r>
            <a:r>
              <a:rPr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0" y="1295400"/>
            <a:ext cx="3200400" cy="4495800"/>
          </a:xfrm>
          <a:custGeom>
            <a:avLst/>
            <a:gdLst/>
            <a:ahLst/>
            <a:cxnLst/>
            <a:rect l="l" t="t" r="r" b="b"/>
            <a:pathLst>
              <a:path w="3200400" h="4495800">
                <a:moveTo>
                  <a:pt x="3200400" y="0"/>
                </a:moveTo>
                <a:lnTo>
                  <a:pt x="0" y="0"/>
                </a:lnTo>
                <a:lnTo>
                  <a:pt x="0" y="4495800"/>
                </a:lnTo>
                <a:lnTo>
                  <a:pt x="2800350" y="4495800"/>
                </a:lnTo>
                <a:lnTo>
                  <a:pt x="3200400" y="4095750"/>
                </a:lnTo>
                <a:lnTo>
                  <a:pt x="3200400" y="0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15350" y="5391150"/>
            <a:ext cx="400050" cy="400050"/>
          </a:xfrm>
          <a:custGeom>
            <a:avLst/>
            <a:gdLst/>
            <a:ahLst/>
            <a:cxnLst/>
            <a:rect l="l" t="t" r="r" b="b"/>
            <a:pathLst>
              <a:path w="400050" h="400050">
                <a:moveTo>
                  <a:pt x="400050" y="0"/>
                </a:moveTo>
                <a:lnTo>
                  <a:pt x="80009" y="80009"/>
                </a:lnTo>
                <a:lnTo>
                  <a:pt x="0" y="400050"/>
                </a:lnTo>
                <a:lnTo>
                  <a:pt x="400050" y="0"/>
                </a:lnTo>
                <a:close/>
              </a:path>
            </a:pathLst>
          </a:custGeom>
          <a:solidFill>
            <a:srgbClr val="A3A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15000" y="1295400"/>
            <a:ext cx="3200400" cy="4495800"/>
          </a:xfrm>
          <a:custGeom>
            <a:avLst/>
            <a:gdLst/>
            <a:ahLst/>
            <a:cxnLst/>
            <a:rect l="l" t="t" r="r" b="b"/>
            <a:pathLst>
              <a:path w="3200400" h="4495800">
                <a:moveTo>
                  <a:pt x="2800350" y="4495800"/>
                </a:moveTo>
                <a:lnTo>
                  <a:pt x="2880359" y="4175760"/>
                </a:lnTo>
                <a:lnTo>
                  <a:pt x="3200400" y="4095750"/>
                </a:lnTo>
                <a:lnTo>
                  <a:pt x="2800350" y="4495800"/>
                </a:lnTo>
                <a:lnTo>
                  <a:pt x="0" y="4495800"/>
                </a:lnTo>
                <a:lnTo>
                  <a:pt x="0" y="0"/>
                </a:lnTo>
                <a:lnTo>
                  <a:pt x="3200400" y="0"/>
                </a:lnTo>
                <a:lnTo>
                  <a:pt x="3200400" y="409575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29426" y="4692650"/>
            <a:ext cx="2222500" cy="282575"/>
          </a:xfrm>
          <a:custGeom>
            <a:avLst/>
            <a:gdLst/>
            <a:ahLst/>
            <a:cxnLst/>
            <a:rect l="l" t="t" r="r" b="b"/>
            <a:pathLst>
              <a:path w="2222500" h="282575">
                <a:moveTo>
                  <a:pt x="0" y="282575"/>
                </a:moveTo>
                <a:lnTo>
                  <a:pt x="2222500" y="282575"/>
                </a:lnTo>
                <a:lnTo>
                  <a:pt x="2222500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29426" y="4692650"/>
            <a:ext cx="2222500" cy="282575"/>
          </a:xfrm>
          <a:custGeom>
            <a:avLst/>
            <a:gdLst/>
            <a:ahLst/>
            <a:cxnLst/>
            <a:rect l="l" t="t" r="r" b="b"/>
            <a:pathLst>
              <a:path w="2222500" h="282575">
                <a:moveTo>
                  <a:pt x="0" y="282575"/>
                </a:moveTo>
                <a:lnTo>
                  <a:pt x="2222500" y="282575"/>
                </a:lnTo>
                <a:lnTo>
                  <a:pt x="2222500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9426" y="5034026"/>
            <a:ext cx="2222500" cy="282575"/>
          </a:xfrm>
          <a:custGeom>
            <a:avLst/>
            <a:gdLst/>
            <a:ahLst/>
            <a:cxnLst/>
            <a:rect l="l" t="t" r="r" b="b"/>
            <a:pathLst>
              <a:path w="2222500" h="282575">
                <a:moveTo>
                  <a:pt x="0" y="282575"/>
                </a:moveTo>
                <a:lnTo>
                  <a:pt x="2222500" y="282575"/>
                </a:lnTo>
                <a:lnTo>
                  <a:pt x="2222500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9426" y="5034026"/>
            <a:ext cx="2222500" cy="282575"/>
          </a:xfrm>
          <a:custGeom>
            <a:avLst/>
            <a:gdLst/>
            <a:ahLst/>
            <a:cxnLst/>
            <a:rect l="l" t="t" r="r" b="b"/>
            <a:pathLst>
              <a:path w="2222500" h="282575">
                <a:moveTo>
                  <a:pt x="0" y="282575"/>
                </a:moveTo>
                <a:lnTo>
                  <a:pt x="2222500" y="282575"/>
                </a:lnTo>
                <a:lnTo>
                  <a:pt x="2222500" y="0"/>
                </a:lnTo>
                <a:lnTo>
                  <a:pt x="0" y="0"/>
                </a:lnTo>
                <a:lnTo>
                  <a:pt x="0" y="282575"/>
                </a:lnTo>
                <a:close/>
              </a:path>
            </a:pathLst>
          </a:custGeom>
          <a:ln w="9525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540" y="1340230"/>
            <a:ext cx="49123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Schedule line contain delivery quantities and  delivery </a:t>
            </a:r>
            <a:r>
              <a:rPr sz="2200" spc="-5" dirty="0" smtClean="0">
                <a:latin typeface="Arial"/>
                <a:cs typeface="Arial"/>
              </a:rPr>
              <a:t>dates</a:t>
            </a:r>
            <a:endParaRPr sz="2200" spc="-5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540" y="2098362"/>
            <a:ext cx="5001895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In sales documents where delivery data is not </a:t>
            </a:r>
            <a:r>
              <a:rPr sz="2200" spc="-5" dirty="0" smtClean="0">
                <a:latin typeface="Arial"/>
                <a:cs typeface="Arial"/>
              </a:rPr>
              <a:t>relevant</a:t>
            </a:r>
            <a:r>
              <a:rPr sz="2200" spc="-5" dirty="0">
                <a:latin typeface="Arial"/>
                <a:cs typeface="Arial"/>
              </a:rPr>
              <a:t>, for </a:t>
            </a:r>
            <a:r>
              <a:rPr sz="2200" spc="-5" dirty="0" err="1" smtClean="0">
                <a:latin typeface="Arial"/>
                <a:cs typeface="Arial"/>
              </a:rPr>
              <a:t>e</a:t>
            </a:r>
            <a:r>
              <a:rPr lang="en-US" sz="2200" spc="-5" dirty="0" err="1" smtClean="0">
                <a:latin typeface="Arial"/>
                <a:cs typeface="Arial"/>
              </a:rPr>
              <a:t>g</a:t>
            </a:r>
            <a:r>
              <a:rPr sz="2200" spc="-5" dirty="0" smtClean="0">
                <a:latin typeface="Arial"/>
                <a:cs typeface="Arial"/>
              </a:rPr>
              <a:t>, </a:t>
            </a:r>
            <a:r>
              <a:rPr sz="2200" spc="-5" dirty="0">
                <a:latin typeface="Arial"/>
                <a:cs typeface="Arial"/>
              </a:rPr>
              <a:t>contracts, credit </a:t>
            </a:r>
            <a:r>
              <a:rPr lang="en-US" sz="2200" spc="-5" dirty="0" smtClean="0">
                <a:latin typeface="Arial"/>
                <a:cs typeface="Arial"/>
              </a:rPr>
              <a:t>&amp; </a:t>
            </a:r>
            <a:r>
              <a:rPr sz="2200" spc="-5" dirty="0" smtClean="0">
                <a:latin typeface="Arial"/>
                <a:cs typeface="Arial"/>
              </a:rPr>
              <a:t>debit </a:t>
            </a:r>
            <a:r>
              <a:rPr sz="2200" spc="-5" dirty="0">
                <a:latin typeface="Arial"/>
                <a:cs typeface="Arial"/>
              </a:rPr>
              <a:t>memo requests, the system does not  create any schedule </a:t>
            </a:r>
            <a:r>
              <a:rPr sz="2200" spc="-5" dirty="0" smtClean="0">
                <a:latin typeface="Arial"/>
                <a:cs typeface="Arial"/>
              </a:rPr>
              <a:t>lines</a:t>
            </a:r>
            <a:endParaRPr sz="2200" spc="-5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256" y="3837039"/>
            <a:ext cx="4925060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Every item that is to have an outbound  delivery </a:t>
            </a:r>
            <a:r>
              <a:rPr sz="2200" spc="-5" dirty="0" smtClean="0">
                <a:latin typeface="Arial"/>
                <a:cs typeface="Arial"/>
              </a:rPr>
              <a:t>must </a:t>
            </a:r>
            <a:r>
              <a:rPr sz="2200" spc="-5" dirty="0">
                <a:latin typeface="Arial"/>
                <a:cs typeface="Arial"/>
              </a:rPr>
              <a:t>have at least a single schedule </a:t>
            </a:r>
            <a:r>
              <a:rPr sz="2200" spc="-5" dirty="0" smtClean="0">
                <a:latin typeface="Arial"/>
                <a:cs typeface="Arial"/>
              </a:rPr>
              <a:t>line</a:t>
            </a:r>
            <a:endParaRPr sz="2200" spc="-5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0690" y="5034026"/>
            <a:ext cx="8474710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A single line item in the sales order can </a:t>
            </a:r>
            <a:endParaRPr lang="en-US" sz="2200" spc="-5" dirty="0" smtClean="0">
              <a:latin typeface="Arial"/>
              <a:cs typeface="Arial"/>
            </a:endParaRPr>
          </a:p>
          <a:p>
            <a:pPr marL="12700" marR="5080">
              <a:buClr>
                <a:srgbClr val="00B0F0"/>
              </a:buClr>
            </a:pPr>
            <a:r>
              <a:rPr lang="en-US" sz="2200" spc="-5" dirty="0" smtClean="0">
                <a:latin typeface="Arial"/>
                <a:cs typeface="Arial"/>
              </a:rPr>
              <a:t>    </a:t>
            </a:r>
            <a:r>
              <a:rPr sz="2200" spc="-5" dirty="0" smtClean="0">
                <a:latin typeface="Arial"/>
                <a:cs typeface="Arial"/>
              </a:rPr>
              <a:t>have </a:t>
            </a:r>
            <a:r>
              <a:rPr lang="en-US" sz="2200" spc="-5" dirty="0" smtClean="0">
                <a:latin typeface="Arial"/>
                <a:cs typeface="Arial"/>
              </a:rPr>
              <a:t>multiple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schedule lines, for </a:t>
            </a:r>
            <a:r>
              <a:rPr sz="2200" spc="-5" dirty="0" smtClean="0">
                <a:latin typeface="Arial"/>
                <a:cs typeface="Arial"/>
              </a:rPr>
              <a:t>e</a:t>
            </a:r>
            <a:r>
              <a:rPr lang="en-US" sz="2200" spc="-5" dirty="0" smtClean="0">
                <a:latin typeface="Arial"/>
                <a:cs typeface="Arial"/>
              </a:rPr>
              <a:t>.g.</a:t>
            </a:r>
            <a:r>
              <a:rPr sz="2200" spc="-5" dirty="0" smtClean="0">
                <a:latin typeface="Arial"/>
                <a:cs typeface="Arial"/>
              </a:rPr>
              <a:t>, </a:t>
            </a:r>
            <a:endParaRPr lang="en-US" sz="2200" spc="-5" dirty="0" smtClean="0">
              <a:latin typeface="Arial"/>
              <a:cs typeface="Arial"/>
            </a:endParaRPr>
          </a:p>
          <a:p>
            <a:pPr marL="12700" marR="5080">
              <a:buClr>
                <a:srgbClr val="00B0F0"/>
              </a:buClr>
            </a:pP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   </a:t>
            </a:r>
            <a:r>
              <a:rPr sz="2200" spc="-5" dirty="0" smtClean="0">
                <a:latin typeface="Arial"/>
                <a:cs typeface="Arial"/>
              </a:rPr>
              <a:t>when </a:t>
            </a:r>
            <a:r>
              <a:rPr sz="2200" spc="-5" dirty="0">
                <a:latin typeface="Arial"/>
                <a:cs typeface="Arial"/>
              </a:rPr>
              <a:t>the  quantity ordered is to be </a:t>
            </a:r>
            <a:endParaRPr lang="en-US" sz="2200" spc="-5" dirty="0" smtClean="0">
              <a:latin typeface="Arial"/>
              <a:cs typeface="Arial"/>
            </a:endParaRPr>
          </a:p>
          <a:p>
            <a:pPr marL="12700" marR="5080">
              <a:buClr>
                <a:srgbClr val="00B0F0"/>
              </a:buClr>
            </a:pPr>
            <a:r>
              <a:rPr lang="en-US" sz="2200" spc="-5" dirty="0">
                <a:latin typeface="Arial"/>
                <a:cs typeface="Arial"/>
              </a:rPr>
              <a:t> </a:t>
            </a:r>
            <a:r>
              <a:rPr lang="en-US" sz="2200" spc="-5" dirty="0" smtClean="0">
                <a:latin typeface="Arial"/>
                <a:cs typeface="Arial"/>
              </a:rPr>
              <a:t>   </a:t>
            </a:r>
            <a:r>
              <a:rPr sz="2200" spc="-5" dirty="0" smtClean="0">
                <a:latin typeface="Arial"/>
                <a:cs typeface="Arial"/>
              </a:rPr>
              <a:t>delivered in </a:t>
            </a:r>
            <a:r>
              <a:rPr sz="2200" spc="-5" dirty="0">
                <a:latin typeface="Arial"/>
                <a:cs typeface="Arial"/>
              </a:rPr>
              <a:t>several </a:t>
            </a:r>
            <a:r>
              <a:rPr sz="2200" spc="-5" dirty="0" smtClean="0">
                <a:latin typeface="Arial"/>
                <a:cs typeface="Arial"/>
              </a:rPr>
              <a:t>partial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deliveries </a:t>
            </a:r>
            <a:r>
              <a:rPr sz="2200" spc="-5" dirty="0">
                <a:latin typeface="Arial"/>
                <a:cs typeface="Arial"/>
              </a:rPr>
              <a:t>on different </a:t>
            </a:r>
            <a:r>
              <a:rPr sz="2200" spc="-5" dirty="0" smtClean="0">
                <a:latin typeface="Arial"/>
                <a:cs typeface="Arial"/>
              </a:rPr>
              <a:t>dates</a:t>
            </a:r>
            <a:endParaRPr sz="2200" spc="-5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3871" y="1403350"/>
            <a:ext cx="169037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Sales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Order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0400" y="2046223"/>
            <a:ext cx="2879725" cy="898525"/>
          </a:xfrm>
          <a:prstGeom prst="rect">
            <a:avLst/>
          </a:prstGeom>
          <a:solidFill>
            <a:srgbClr val="CCCCFF"/>
          </a:solidFill>
          <a:ln w="9525">
            <a:solidFill>
              <a:srgbClr val="3333C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40"/>
              </a:spcBef>
            </a:pPr>
            <a:r>
              <a:rPr sz="2400" dirty="0">
                <a:solidFill>
                  <a:srgbClr val="808080"/>
                </a:solidFill>
                <a:latin typeface="Times New Roman"/>
                <a:cs typeface="Times New Roman"/>
              </a:rPr>
              <a:t>Header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9426" y="4340225"/>
            <a:ext cx="2222500" cy="282575"/>
          </a:xfrm>
          <a:prstGeom prst="rect">
            <a:avLst/>
          </a:prstGeom>
          <a:solidFill>
            <a:srgbClr val="FFFF99"/>
          </a:solidFill>
          <a:ln w="9525">
            <a:solidFill>
              <a:srgbClr val="3333C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14"/>
              </a:lnSpc>
            </a:pPr>
            <a:r>
              <a:rPr sz="1800" dirty="0">
                <a:latin typeface="Times New Roman"/>
                <a:cs typeface="Times New Roman"/>
              </a:rPr>
              <a:t>Schedule line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6300" y="3913251"/>
            <a:ext cx="2660650" cy="1600200"/>
          </a:xfrm>
          <a:prstGeom prst="rect">
            <a:avLst/>
          </a:prstGeom>
          <a:ln w="9525">
            <a:solidFill>
              <a:srgbClr val="3333CC"/>
            </a:solidFill>
          </a:ln>
        </p:spPr>
        <p:txBody>
          <a:bodyPr vert="horz" wrap="square" lIns="0" tIns="12192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solidFill>
                  <a:srgbClr val="808080"/>
                </a:solidFill>
                <a:latin typeface="Times New Roman"/>
                <a:cs typeface="Times New Roman"/>
              </a:rPr>
              <a:t>Item</a:t>
            </a:r>
            <a:r>
              <a:rPr sz="2000" spc="-130" dirty="0">
                <a:solidFill>
                  <a:srgbClr val="80808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808080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Schedule line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410845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latin typeface="Times New Roman"/>
                <a:cs typeface="Times New Roman"/>
              </a:rPr>
              <a:t>Schedule line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940488" y="3068637"/>
          <a:ext cx="2684399" cy="70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/>
                <a:gridCol w="2222500"/>
                <a:gridCol w="77724"/>
              </a:tblGrid>
              <a:tr h="400050">
                <a:tc gridSpan="3"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000" dirty="0">
                          <a:solidFill>
                            <a:srgbClr val="808080"/>
                          </a:solidFill>
                          <a:latin typeface="Times New Roman"/>
                          <a:cs typeface="Times New Roman"/>
                        </a:rPr>
                        <a:t>Item</a:t>
                      </a:r>
                      <a:r>
                        <a:rPr sz="2000" spc="-130" dirty="0">
                          <a:solidFill>
                            <a:srgbClr val="80808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80808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298450">
                <a:tc>
                  <a:txBody>
                    <a:bodyPr/>
                    <a:lstStyle/>
                    <a:p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19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Schedule line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T w="9525">
                      <a:solidFill>
                        <a:srgbClr val="3333CC"/>
                      </a:solidFill>
                      <a:prstDash val="solid"/>
                    </a:lnT>
                    <a:lnB w="41275">
                      <a:solidFill>
                        <a:srgbClr val="3333CC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333CC"/>
                      </a:solidFill>
                      <a:prstDash val="solid"/>
                    </a:lnL>
                    <a:lnR w="9525">
                      <a:solidFill>
                        <a:srgbClr val="3333CC"/>
                      </a:solidFill>
                      <a:prstDash val="solid"/>
                    </a:lnR>
                    <a:lnB w="9525">
                      <a:solidFill>
                        <a:srgbClr val="3333CC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6123432" y="1299972"/>
            <a:ext cx="2141219" cy="583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89164" y="1299972"/>
            <a:ext cx="563879" cy="583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10250" y="1871726"/>
            <a:ext cx="2980055" cy="1905"/>
          </a:xfrm>
          <a:custGeom>
            <a:avLst/>
            <a:gdLst/>
            <a:ahLst/>
            <a:cxnLst/>
            <a:rect l="l" t="t" r="r" b="b"/>
            <a:pathLst>
              <a:path w="2980054" h="1905">
                <a:moveTo>
                  <a:pt x="0" y="1524"/>
                </a:moveTo>
                <a:lnTo>
                  <a:pt x="297980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2080">
              <a:lnSpc>
                <a:spcPct val="100000"/>
              </a:lnSpc>
            </a:pPr>
            <a:r>
              <a:rPr dirty="0"/>
              <a:t>Schedule Line</a:t>
            </a:r>
            <a:r>
              <a:rPr spc="-90" dirty="0"/>
              <a:t> </a:t>
            </a:r>
            <a:r>
              <a:rPr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9465" y="1295400"/>
            <a:ext cx="8582025" cy="460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During sales order processing, the system carries out basic functions, such  as:</a:t>
            </a: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Determining the delivering plant, Shipping point &amp; Route </a:t>
            </a:r>
            <a:r>
              <a:rPr spc="-5" dirty="0" smtClean="0">
                <a:latin typeface="Arial"/>
                <a:cs typeface="Arial"/>
              </a:rPr>
              <a:t>automatically</a:t>
            </a:r>
            <a:endParaRPr spc="-5" dirty="0">
              <a:latin typeface="Arial"/>
              <a:cs typeface="Arial"/>
            </a:endParaRP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Availability check System’s ability to automatically determine a delivery</a:t>
            </a:r>
          </a:p>
          <a:p>
            <a:pPr marL="469900" marR="33020" lvl="1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tabLst>
                <a:tab pos="696595" algn="l"/>
                <a:tab pos="697865" algn="l"/>
              </a:tabLst>
            </a:pPr>
            <a:r>
              <a:rPr lang="en-US" spc="-5" dirty="0" smtClean="0">
                <a:latin typeface="Arial"/>
                <a:cs typeface="Arial"/>
              </a:rPr>
              <a:t>      </a:t>
            </a:r>
            <a:r>
              <a:rPr spc="-5" dirty="0" smtClean="0">
                <a:latin typeface="Arial"/>
                <a:cs typeface="Arial"/>
              </a:rPr>
              <a:t>(</a:t>
            </a:r>
            <a:r>
              <a:rPr spc="-5" dirty="0">
                <a:latin typeface="Arial"/>
                <a:cs typeface="Arial"/>
              </a:rPr>
              <a:t>promise) date for a sales </a:t>
            </a:r>
            <a:r>
              <a:rPr spc="-5" dirty="0" smtClean="0">
                <a:latin typeface="Arial"/>
                <a:cs typeface="Arial"/>
              </a:rPr>
              <a:t>order</a:t>
            </a:r>
            <a:endParaRPr spc="-5" dirty="0">
              <a:latin typeface="Arial"/>
              <a:cs typeface="Arial"/>
            </a:endParaRP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Delivery Scheduling – determines lead times for delivery </a:t>
            </a:r>
            <a:r>
              <a:rPr spc="-5" dirty="0" smtClean="0">
                <a:latin typeface="Arial"/>
                <a:cs typeface="Arial"/>
              </a:rPr>
              <a:t>processing</a:t>
            </a:r>
            <a:endParaRPr spc="-5" dirty="0">
              <a:latin typeface="Arial"/>
              <a:cs typeface="Arial"/>
            </a:endParaRP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Transfer of </a:t>
            </a:r>
            <a:r>
              <a:rPr spc="-5" dirty="0" smtClean="0">
                <a:latin typeface="Arial"/>
                <a:cs typeface="Arial"/>
              </a:rPr>
              <a:t>requirement</a:t>
            </a:r>
            <a:r>
              <a:rPr lang="en-US" spc="-5" dirty="0" smtClean="0">
                <a:latin typeface="Arial"/>
                <a:cs typeface="Arial"/>
              </a:rPr>
              <a:t>s - </a:t>
            </a:r>
            <a:r>
              <a:rPr spc="-5" dirty="0" smtClean="0">
                <a:latin typeface="Arial"/>
                <a:cs typeface="Arial"/>
              </a:rPr>
              <a:t>determines </a:t>
            </a:r>
            <a:r>
              <a:rPr spc="-5" dirty="0">
                <a:latin typeface="Arial"/>
                <a:cs typeface="Arial"/>
              </a:rPr>
              <a:t>the item requirements to be  passed to materials planning (MRP</a:t>
            </a:r>
            <a:r>
              <a:rPr spc="-5" dirty="0" smtClean="0">
                <a:latin typeface="Arial"/>
                <a:cs typeface="Arial"/>
              </a:rPr>
              <a:t>)</a:t>
            </a:r>
            <a:endParaRPr spc="-5" dirty="0">
              <a:latin typeface="Arial"/>
              <a:cs typeface="Arial"/>
            </a:endParaRP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Pricing- indicates how a price should be determined for the sales order  </a:t>
            </a:r>
            <a:r>
              <a:rPr spc="-5" dirty="0" smtClean="0">
                <a:latin typeface="Arial"/>
                <a:cs typeface="Arial"/>
              </a:rPr>
              <a:t>item</a:t>
            </a:r>
            <a:endParaRPr spc="-5" dirty="0">
              <a:latin typeface="Arial"/>
              <a:cs typeface="Arial"/>
            </a:endParaRP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Sales Information System - dictates how the sales information system</a:t>
            </a:r>
          </a:p>
          <a:p>
            <a:pPr marL="469900" marR="33020" lvl="1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tabLst>
                <a:tab pos="696595" algn="l"/>
                <a:tab pos="697865" algn="l"/>
              </a:tabLst>
            </a:pPr>
            <a:r>
              <a:rPr lang="en-US" spc="-5" dirty="0" smtClean="0">
                <a:latin typeface="Arial"/>
                <a:cs typeface="Arial"/>
              </a:rPr>
              <a:t>      </a:t>
            </a:r>
            <a:r>
              <a:rPr spc="-5" dirty="0" smtClean="0">
                <a:latin typeface="Arial"/>
                <a:cs typeface="Arial"/>
              </a:rPr>
              <a:t>is </a:t>
            </a:r>
            <a:r>
              <a:rPr spc="-5" dirty="0">
                <a:latin typeface="Arial"/>
                <a:cs typeface="Arial"/>
              </a:rPr>
              <a:t>updated with sales order information to plan and control </a:t>
            </a:r>
            <a:r>
              <a:rPr spc="-5" dirty="0" smtClean="0">
                <a:latin typeface="Arial"/>
                <a:cs typeface="Arial"/>
              </a:rPr>
              <a:t>sales</a:t>
            </a:r>
            <a:endParaRPr spc="-5" dirty="0">
              <a:latin typeface="Arial"/>
              <a:cs typeface="Arial"/>
            </a:endParaRPr>
          </a:p>
          <a:p>
            <a:pPr marL="812800" marR="3302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Checking Credit Limits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28600"/>
            <a:ext cx="790257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Sales – Associated</a:t>
            </a:r>
            <a:r>
              <a:rPr spc="-200" dirty="0"/>
              <a:t> </a:t>
            </a:r>
            <a:r>
              <a:rPr dirty="0"/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4419601"/>
            <a:ext cx="5400675" cy="1904999"/>
          </a:xfrm>
          <a:prstGeom prst="rect">
            <a:avLst/>
          </a:prstGeom>
        </p:spPr>
      </p:pic>
      <p:sp>
        <p:nvSpPr>
          <p:cNvPr id="4" name="object 32"/>
          <p:cNvSpPr txBox="1"/>
          <p:nvPr/>
        </p:nvSpPr>
        <p:spPr>
          <a:xfrm>
            <a:off x="440054" y="1295400"/>
            <a:ext cx="8263890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4657725" algn="l"/>
              </a:tabLst>
            </a:pPr>
            <a:r>
              <a:rPr sz="2200" spc="-5" dirty="0">
                <a:latin typeface="Arial"/>
                <a:cs typeface="Arial"/>
              </a:rPr>
              <a:t>Contracts </a:t>
            </a:r>
            <a:r>
              <a:rPr sz="2200" dirty="0">
                <a:latin typeface="Arial"/>
                <a:cs typeface="Arial"/>
              </a:rPr>
              <a:t>: Outline </a:t>
            </a:r>
            <a:r>
              <a:rPr sz="2200" spc="-5" dirty="0">
                <a:latin typeface="Arial"/>
                <a:cs typeface="Arial"/>
              </a:rPr>
              <a:t>agreements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10" dirty="0">
                <a:latin typeface="Arial"/>
                <a:cs typeface="Arial"/>
              </a:rPr>
              <a:t>with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fixed	</a:t>
            </a:r>
            <a:r>
              <a:rPr sz="2200" dirty="0">
                <a:latin typeface="Arial"/>
                <a:cs typeface="Arial"/>
              </a:rPr>
              <a:t>quantity or </a:t>
            </a:r>
            <a:r>
              <a:rPr sz="2200" spc="-10" dirty="0">
                <a:latin typeface="Arial"/>
                <a:cs typeface="Arial"/>
              </a:rPr>
              <a:t>value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customer 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promises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order </a:t>
            </a:r>
            <a:r>
              <a:rPr sz="2200" spc="-15" dirty="0">
                <a:latin typeface="Arial"/>
                <a:cs typeface="Arial"/>
              </a:rPr>
              <a:t>over </a:t>
            </a:r>
            <a:r>
              <a:rPr sz="2200" spc="-5" dirty="0">
                <a:latin typeface="Arial"/>
                <a:cs typeface="Arial"/>
              </a:rPr>
              <a:t>a specified </a:t>
            </a:r>
            <a:r>
              <a:rPr sz="2200" dirty="0">
                <a:latin typeface="Arial"/>
                <a:cs typeface="Arial"/>
              </a:rPr>
              <a:t>period of </a:t>
            </a:r>
            <a:r>
              <a:rPr sz="2200" spc="-5" dirty="0">
                <a:latin typeface="Arial"/>
                <a:cs typeface="Arial"/>
              </a:rPr>
              <a:t>time, as </a:t>
            </a:r>
            <a:r>
              <a:rPr sz="2200" spc="10" dirty="0">
                <a:latin typeface="Arial"/>
                <a:cs typeface="Arial"/>
              </a:rPr>
              <a:t>well </a:t>
            </a:r>
            <a:r>
              <a:rPr sz="2200" spc="-5" dirty="0">
                <a:latin typeface="Arial"/>
                <a:cs typeface="Arial"/>
              </a:rPr>
              <a:t>as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price  </a:t>
            </a:r>
            <a:r>
              <a:rPr sz="2200" spc="-10" dirty="0">
                <a:latin typeface="Arial"/>
                <a:cs typeface="Arial"/>
              </a:rPr>
              <a:t>involved. </a:t>
            </a:r>
            <a:r>
              <a:rPr sz="2200" dirty="0">
                <a:latin typeface="Arial"/>
                <a:cs typeface="Arial"/>
              </a:rPr>
              <a:t>It </a:t>
            </a:r>
            <a:r>
              <a:rPr sz="2200" spc="-5" dirty="0">
                <a:latin typeface="Arial"/>
                <a:cs typeface="Arial"/>
              </a:rPr>
              <a:t>requires a release order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10" dirty="0">
                <a:latin typeface="Arial"/>
                <a:cs typeface="Arial"/>
              </a:rPr>
              <a:t>make </a:t>
            </a:r>
            <a:r>
              <a:rPr sz="2200" spc="-5" dirty="0">
                <a:latin typeface="Arial"/>
                <a:cs typeface="Arial"/>
              </a:rPr>
              <a:t>a </a:t>
            </a:r>
            <a:r>
              <a:rPr sz="2200" spc="-25" dirty="0">
                <a:latin typeface="Arial"/>
                <a:cs typeface="Arial"/>
              </a:rPr>
              <a:t>delivery. </a:t>
            </a:r>
            <a:r>
              <a:rPr sz="2200" spc="-5" dirty="0">
                <a:latin typeface="Arial"/>
                <a:cs typeface="Arial"/>
              </a:rPr>
              <a:t>Pricing (procedure  </a:t>
            </a:r>
            <a:r>
              <a:rPr sz="2200" dirty="0">
                <a:latin typeface="Arial"/>
                <a:cs typeface="Arial"/>
              </a:rPr>
              <a:t>and/or discounts) </a:t>
            </a:r>
            <a:r>
              <a:rPr sz="2200" spc="-5" dirty="0">
                <a:latin typeface="Arial"/>
                <a:cs typeface="Arial"/>
              </a:rPr>
              <a:t>is </a:t>
            </a:r>
            <a:r>
              <a:rPr sz="2200" dirty="0">
                <a:latin typeface="Arial"/>
                <a:cs typeface="Arial"/>
              </a:rPr>
              <a:t>copied to </a:t>
            </a:r>
            <a:r>
              <a:rPr sz="2200" spc="-5" dirty="0">
                <a:latin typeface="Arial"/>
                <a:cs typeface="Arial"/>
              </a:rPr>
              <a:t>release order from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contract</a:t>
            </a:r>
            <a:endParaRPr sz="22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3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Times New Roman"/>
              <a:cs typeface="Times New Roman"/>
            </a:endParaRPr>
          </a:p>
          <a:p>
            <a:pPr marL="355600" marR="431165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dirty="0">
                <a:latin typeface="Arial"/>
                <a:cs typeface="Arial"/>
              </a:rPr>
              <a:t>Scheduling </a:t>
            </a:r>
            <a:r>
              <a:rPr sz="2200" spc="-10" dirty="0">
                <a:latin typeface="Arial"/>
                <a:cs typeface="Arial"/>
              </a:rPr>
              <a:t>Agreements </a:t>
            </a:r>
            <a:r>
              <a:rPr sz="2200" dirty="0">
                <a:latin typeface="Arial"/>
                <a:cs typeface="Arial"/>
              </a:rPr>
              <a:t>: Outline </a:t>
            </a:r>
            <a:r>
              <a:rPr sz="2200" spc="-5" dirty="0">
                <a:latin typeface="Arial"/>
                <a:cs typeface="Arial"/>
              </a:rPr>
              <a:t>agreements </a:t>
            </a:r>
            <a:r>
              <a:rPr sz="2200" spc="10" dirty="0">
                <a:latin typeface="Arial"/>
                <a:cs typeface="Arial"/>
              </a:rPr>
              <a:t>with </a:t>
            </a:r>
            <a:r>
              <a:rPr sz="2200" spc="-5" dirty="0">
                <a:latin typeface="Arial"/>
                <a:cs typeface="Arial"/>
              </a:rPr>
              <a:t>determined schedule  lines. A </a:t>
            </a:r>
            <a:r>
              <a:rPr sz="2200" spc="-10" dirty="0">
                <a:latin typeface="Arial"/>
                <a:cs typeface="Arial"/>
              </a:rPr>
              <a:t>delivery </a:t>
            </a:r>
            <a:r>
              <a:rPr sz="2200" dirty="0">
                <a:latin typeface="Arial"/>
                <a:cs typeface="Arial"/>
              </a:rPr>
              <a:t>note </a:t>
            </a:r>
            <a:r>
              <a:rPr sz="2200" spc="-5" dirty="0">
                <a:latin typeface="Arial"/>
                <a:cs typeface="Arial"/>
              </a:rPr>
              <a:t>is created directly from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scheduling agreement  (release </a:t>
            </a:r>
            <a:r>
              <a:rPr sz="2200" dirty="0">
                <a:latin typeface="Arial"/>
                <a:cs typeface="Arial"/>
              </a:rPr>
              <a:t>order is not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required)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6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Outline</a:t>
            </a:r>
            <a:r>
              <a:rPr spc="-65" dirty="0"/>
              <a:t> </a:t>
            </a:r>
            <a:r>
              <a:rPr dirty="0"/>
              <a:t>Agreements</a:t>
            </a:r>
          </a:p>
        </p:txBody>
      </p:sp>
    </p:spTree>
    <p:extLst>
      <p:ext uri="{BB962C8B-B14F-4D97-AF65-F5344CB8AC3E}">
        <p14:creationId xmlns="" xmlns:p14="http://schemas.microsoft.com/office/powerpoint/2010/main" val="5179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Copy</a:t>
            </a:r>
            <a:r>
              <a:rPr spc="-80" dirty="0"/>
              <a:t> </a:t>
            </a:r>
            <a:r>
              <a:rPr dirty="0"/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335278"/>
            <a:ext cx="7186295" cy="461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2639060" algn="l"/>
              </a:tabLst>
            </a:pPr>
            <a:r>
              <a:rPr sz="2200" spc="-5" dirty="0">
                <a:latin typeface="Arial"/>
                <a:cs typeface="Arial"/>
              </a:rPr>
              <a:t>Through Copy </a:t>
            </a:r>
            <a:r>
              <a:rPr sz="2200" spc="-5" dirty="0" smtClean="0">
                <a:latin typeface="Arial"/>
                <a:cs typeface="Arial"/>
              </a:rPr>
              <a:t>Control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can</a:t>
            </a:r>
            <a:r>
              <a:rPr sz="2200" spc="-5" dirty="0" smtClean="0">
                <a:latin typeface="Arial"/>
                <a:cs typeface="Arial"/>
              </a:rPr>
              <a:t>,</a:t>
            </a:r>
            <a:endParaRPr sz="2200" spc="-5" dirty="0">
              <a:latin typeface="Arial"/>
              <a:cs typeface="Arial"/>
            </a:endParaRPr>
          </a:p>
          <a:p>
            <a:pPr marL="812800" marR="33020" lvl="1" indent="-34290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lang="en-US" spc="-5" dirty="0">
                <a:latin typeface="Arial"/>
                <a:cs typeface="Arial"/>
              </a:rPr>
              <a:t>R</a:t>
            </a:r>
            <a:r>
              <a:rPr spc="-5" dirty="0" smtClean="0">
                <a:latin typeface="Arial"/>
                <a:cs typeface="Arial"/>
              </a:rPr>
              <a:t>estrict </a:t>
            </a:r>
            <a:r>
              <a:rPr spc="-5" dirty="0">
                <a:latin typeface="Arial"/>
                <a:cs typeface="Arial"/>
              </a:rPr>
              <a:t>the sales documents allowed for copy</a:t>
            </a:r>
          </a:p>
          <a:p>
            <a:pPr marL="812800" marR="33020" lvl="1" indent="-34290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lang="en-US" spc="-5" dirty="0">
                <a:latin typeface="Arial"/>
                <a:cs typeface="Arial"/>
              </a:rPr>
              <a:t>C</a:t>
            </a:r>
            <a:r>
              <a:rPr spc="-5" dirty="0" smtClean="0">
                <a:latin typeface="Arial"/>
                <a:cs typeface="Arial"/>
              </a:rPr>
              <a:t>ontrol </a:t>
            </a:r>
            <a:r>
              <a:rPr spc="-5" dirty="0">
                <a:latin typeface="Arial"/>
                <a:cs typeface="Arial"/>
              </a:rPr>
              <a:t>the flow of data at header, item and schedule line </a:t>
            </a:r>
            <a:r>
              <a:rPr spc="-5" dirty="0" smtClean="0">
                <a:latin typeface="Arial"/>
                <a:cs typeface="Arial"/>
              </a:rPr>
              <a:t>level</a:t>
            </a:r>
            <a:endParaRPr spc="-5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To control the copying procedure, at each level you create: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755650" marR="47498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-5" dirty="0">
                <a:latin typeface="Arial"/>
                <a:cs typeface="Arial"/>
              </a:rPr>
              <a:t>Data Transfer Routines: These routines control how fields are  copied from the reference </a:t>
            </a:r>
            <a:r>
              <a:rPr spc="-5" dirty="0" smtClean="0">
                <a:latin typeface="Arial"/>
                <a:cs typeface="Arial"/>
              </a:rPr>
              <a:t>document</a:t>
            </a:r>
            <a:endParaRPr sz="1850" dirty="0">
              <a:latin typeface="Times New Roman"/>
              <a:cs typeface="Times New Roman"/>
            </a:endParaRPr>
          </a:p>
          <a:p>
            <a:pPr marL="755650" marR="474980" lvl="1" indent="-285750">
              <a:spcBef>
                <a:spcPts val="5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-5" dirty="0">
                <a:latin typeface="Arial"/>
                <a:cs typeface="Arial"/>
              </a:rPr>
              <a:t>Copying Requirements : Here you define requirements that are  checked when you create a document with reference. If these  requirements are not met in a particular case, the system issues a  warning or error message and if necessary, terminates  </a:t>
            </a:r>
            <a:r>
              <a:rPr spc="-5" dirty="0" smtClean="0">
                <a:latin typeface="Arial"/>
                <a:cs typeface="Arial"/>
              </a:rPr>
              <a:t>processing</a:t>
            </a:r>
            <a:endParaRPr spc="-5" dirty="0">
              <a:latin typeface="Arial"/>
              <a:cs typeface="Arial"/>
            </a:endParaRPr>
          </a:p>
          <a:p>
            <a:pPr marL="755650" marR="47498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spc="-5" dirty="0" smtClean="0">
                <a:latin typeface="Arial"/>
                <a:cs typeface="Arial"/>
              </a:rPr>
              <a:t>Quantity and Value updates </a:t>
            </a:r>
            <a:r>
              <a:rPr spc="-5" dirty="0">
                <a:latin typeface="Arial"/>
                <a:cs typeface="Arial"/>
              </a:rPr>
              <a:t>in document flow</a:t>
            </a:r>
          </a:p>
        </p:txBody>
      </p:sp>
      <p:sp>
        <p:nvSpPr>
          <p:cNvPr id="4" name="object 4"/>
          <p:cNvSpPr/>
          <p:nvPr/>
        </p:nvSpPr>
        <p:spPr>
          <a:xfrm>
            <a:off x="7361525" y="3672882"/>
            <a:ext cx="1613725" cy="1839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49" y="488441"/>
            <a:ext cx="614616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Sales Document</a:t>
            </a:r>
            <a:r>
              <a:rPr spc="-95" dirty="0"/>
              <a:t> </a:t>
            </a:r>
            <a:r>
              <a:rPr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1263650" cy="38100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320"/>
              </a:spcBef>
            </a:pP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67000" y="1447800"/>
            <a:ext cx="2805176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69464" y="1394460"/>
            <a:ext cx="1408176" cy="499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69208" y="1394460"/>
            <a:ext cx="484632" cy="499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46629" y="1483486"/>
            <a:ext cx="102552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Inqu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iry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19275" y="1447800"/>
            <a:ext cx="77152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9275" y="1447800"/>
            <a:ext cx="771525" cy="457200"/>
          </a:xfrm>
          <a:custGeom>
            <a:avLst/>
            <a:gdLst/>
            <a:ahLst/>
            <a:cxnLst/>
            <a:rect l="l" t="t" r="r" b="b"/>
            <a:pathLst>
              <a:path w="771525" h="457200">
                <a:moveTo>
                  <a:pt x="0" y="457200"/>
                </a:moveTo>
                <a:lnTo>
                  <a:pt x="771525" y="22860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000" y="2133600"/>
            <a:ext cx="1263650" cy="45720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b="1" dirty="0">
                <a:solidFill>
                  <a:srgbClr val="808080"/>
                </a:solidFill>
                <a:latin typeface="Arial"/>
                <a:cs typeface="Arial"/>
              </a:rPr>
              <a:t>QT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7000" y="2193925"/>
            <a:ext cx="2805176" cy="396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9944" y="2156460"/>
            <a:ext cx="1546859" cy="420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02379" y="2156460"/>
            <a:ext cx="414527" cy="42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746629" y="2233421"/>
            <a:ext cx="122999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Quotation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19275" y="2133600"/>
            <a:ext cx="77152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19275" y="2133600"/>
            <a:ext cx="771525" cy="457200"/>
          </a:xfrm>
          <a:custGeom>
            <a:avLst/>
            <a:gdLst/>
            <a:ahLst/>
            <a:cxnLst/>
            <a:rect l="l" t="t" r="r" b="b"/>
            <a:pathLst>
              <a:path w="771525" h="457200">
                <a:moveTo>
                  <a:pt x="0" y="457200"/>
                </a:moveTo>
                <a:lnTo>
                  <a:pt x="771525" y="22860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1000" y="2743200"/>
            <a:ext cx="1263650" cy="45720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625"/>
              </a:spcBef>
            </a:pPr>
            <a:r>
              <a:rPr sz="1800" b="1" spc="-5" dirty="0">
                <a:solidFill>
                  <a:srgbClr val="808080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667000" y="2803525"/>
            <a:ext cx="2805176" cy="396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9944" y="2766060"/>
            <a:ext cx="2208276" cy="420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63796" y="2766060"/>
            <a:ext cx="414527" cy="42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746629" y="2843021"/>
            <a:ext cx="1891664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19275" y="2743200"/>
            <a:ext cx="77152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819275" y="2743200"/>
            <a:ext cx="771525" cy="457200"/>
          </a:xfrm>
          <a:custGeom>
            <a:avLst/>
            <a:gdLst/>
            <a:ahLst/>
            <a:cxnLst/>
            <a:rect l="l" t="t" r="r" b="b"/>
            <a:pathLst>
              <a:path w="771525" h="457200">
                <a:moveTo>
                  <a:pt x="0" y="457200"/>
                </a:moveTo>
                <a:lnTo>
                  <a:pt x="771525" y="22860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1000" y="3429000"/>
            <a:ext cx="1263650" cy="45720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67000" y="3489325"/>
            <a:ext cx="2805176" cy="396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9944" y="3451859"/>
            <a:ext cx="1743456" cy="42062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98976" y="3451859"/>
            <a:ext cx="414527" cy="4206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746629" y="3528821"/>
            <a:ext cx="14262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Rush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19275" y="3429000"/>
            <a:ext cx="77152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19275" y="3429000"/>
            <a:ext cx="771525" cy="457200"/>
          </a:xfrm>
          <a:custGeom>
            <a:avLst/>
            <a:gdLst/>
            <a:ahLst/>
            <a:cxnLst/>
            <a:rect l="l" t="t" r="r" b="b"/>
            <a:pathLst>
              <a:path w="771525" h="457200">
                <a:moveTo>
                  <a:pt x="0" y="457200"/>
                </a:moveTo>
                <a:lnTo>
                  <a:pt x="771525" y="22860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81000" y="4038600"/>
            <a:ext cx="1263650" cy="45720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625"/>
              </a:spcBef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667000" y="4098925"/>
            <a:ext cx="2805176" cy="3968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9944" y="4061459"/>
            <a:ext cx="1557528" cy="420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3047" y="4061459"/>
            <a:ext cx="414527" cy="42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46629" y="4138803"/>
            <a:ext cx="124015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Cash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Sale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19275" y="4038600"/>
            <a:ext cx="77152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19275" y="4038600"/>
            <a:ext cx="771525" cy="457200"/>
          </a:xfrm>
          <a:custGeom>
            <a:avLst/>
            <a:gdLst/>
            <a:ahLst/>
            <a:cxnLst/>
            <a:rect l="l" t="t" r="r" b="b"/>
            <a:pathLst>
              <a:path w="771525" h="457200">
                <a:moveTo>
                  <a:pt x="0" y="457200"/>
                </a:moveTo>
                <a:lnTo>
                  <a:pt x="771525" y="22860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1000" y="4724400"/>
            <a:ext cx="1263650" cy="45720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DS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667000" y="4784725"/>
            <a:ext cx="2881376" cy="3968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9944" y="4747259"/>
            <a:ext cx="1773935" cy="420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930396" y="5052059"/>
            <a:ext cx="414527" cy="4206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701291" y="4811203"/>
            <a:ext cx="292061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Sch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dul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ng  </a:t>
            </a:r>
            <a:r>
              <a:rPr sz="2000" b="1" dirty="0" smtClean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b="1" dirty="0" smtClean="0">
                <a:solidFill>
                  <a:srgbClr val="FFFFFF"/>
                </a:solidFill>
                <a:latin typeface="Arial"/>
                <a:cs typeface="Arial"/>
              </a:rPr>
              <a:t>reement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19275" y="4724400"/>
            <a:ext cx="77152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19275" y="4724400"/>
            <a:ext cx="771525" cy="457200"/>
          </a:xfrm>
          <a:custGeom>
            <a:avLst/>
            <a:gdLst/>
            <a:ahLst/>
            <a:cxnLst/>
            <a:rect l="l" t="t" r="r" b="b"/>
            <a:pathLst>
              <a:path w="771525" h="457200">
                <a:moveTo>
                  <a:pt x="0" y="457200"/>
                </a:moveTo>
                <a:lnTo>
                  <a:pt x="771525" y="22860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81000" y="5334000"/>
            <a:ext cx="1263650" cy="45720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CQ</a:t>
            </a:r>
            <a:endParaRPr sz="1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667000" y="5394325"/>
            <a:ext cx="2881376" cy="3968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99944" y="5356859"/>
            <a:ext cx="2490216" cy="4206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745735" y="5356859"/>
            <a:ext cx="414527" cy="4206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746629" y="5434482"/>
            <a:ext cx="217297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Quantity</a:t>
            </a:r>
            <a:r>
              <a:rPr sz="2000" b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Contract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819275" y="5334000"/>
            <a:ext cx="771525" cy="45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19275" y="5334000"/>
            <a:ext cx="771525" cy="457200"/>
          </a:xfrm>
          <a:custGeom>
            <a:avLst/>
            <a:gdLst/>
            <a:ahLst/>
            <a:cxnLst/>
            <a:rect l="l" t="t" r="r" b="b"/>
            <a:pathLst>
              <a:path w="771525" h="457200">
                <a:moveTo>
                  <a:pt x="0" y="457200"/>
                </a:moveTo>
                <a:lnTo>
                  <a:pt x="771525" y="22860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34593" y="5943600"/>
            <a:ext cx="795782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500" b="1" spc="5" dirty="0">
                <a:latin typeface="Arial"/>
                <a:cs typeface="Arial"/>
              </a:rPr>
              <a:t>IMG </a:t>
            </a:r>
            <a:r>
              <a:rPr sz="1500" b="1" dirty="0">
                <a:latin typeface="Arial"/>
                <a:cs typeface="Arial"/>
              </a:rPr>
              <a:t>-&gt;Sales </a:t>
            </a:r>
            <a:r>
              <a:rPr sz="1500" b="1" spc="-5" dirty="0">
                <a:latin typeface="Arial"/>
                <a:cs typeface="Arial"/>
              </a:rPr>
              <a:t>and Distribution </a:t>
            </a:r>
            <a:r>
              <a:rPr sz="1500" b="1" dirty="0">
                <a:latin typeface="Arial"/>
                <a:cs typeface="Arial"/>
              </a:rPr>
              <a:t>-&gt; Sales -&gt; Sales </a:t>
            </a:r>
            <a:r>
              <a:rPr sz="1500" b="1" spc="-5" dirty="0">
                <a:latin typeface="Arial"/>
                <a:cs typeface="Arial"/>
              </a:rPr>
              <a:t>Documents </a:t>
            </a:r>
            <a:r>
              <a:rPr sz="1500" b="1" dirty="0">
                <a:latin typeface="Arial"/>
                <a:cs typeface="Arial"/>
              </a:rPr>
              <a:t>-&gt; Sales </a:t>
            </a:r>
            <a:r>
              <a:rPr sz="1500" b="1" spc="-5" dirty="0">
                <a:latin typeface="Arial"/>
                <a:cs typeface="Arial"/>
              </a:rPr>
              <a:t>document header </a:t>
            </a:r>
            <a:r>
              <a:rPr sz="1500" b="1" dirty="0">
                <a:latin typeface="Arial"/>
                <a:cs typeface="Arial"/>
              </a:rPr>
              <a:t>-&gt;</a:t>
            </a:r>
            <a:r>
              <a:rPr sz="1500" b="1" spc="-229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Define  </a:t>
            </a:r>
            <a:r>
              <a:rPr sz="1500" b="1" dirty="0">
                <a:latin typeface="Arial"/>
                <a:cs typeface="Arial"/>
              </a:rPr>
              <a:t>sales </a:t>
            </a:r>
            <a:r>
              <a:rPr sz="1500" b="1" spc="-5" dirty="0">
                <a:latin typeface="Arial"/>
                <a:cs typeface="Arial"/>
              </a:rPr>
              <a:t>document</a:t>
            </a:r>
            <a:r>
              <a:rPr sz="1500" b="1" spc="-15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types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66028" y="1444244"/>
            <a:ext cx="3049905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The sales document types -  represent the different  business transactions in </a:t>
            </a:r>
            <a:r>
              <a:rPr sz="2200" spc="-5" dirty="0" smtClean="0">
                <a:latin typeface="Arial"/>
                <a:cs typeface="Arial"/>
              </a:rPr>
              <a:t>Sales</a:t>
            </a:r>
            <a:endParaRPr sz="2200" spc="-5" dirty="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21905" y="3035743"/>
            <a:ext cx="2878455" cy="203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The customizing for a sales  document type controls the  behavior of a sales document  at the header </a:t>
            </a:r>
            <a:r>
              <a:rPr sz="2200" spc="-5" dirty="0" smtClean="0">
                <a:latin typeface="Arial"/>
                <a:cs typeface="Arial"/>
              </a:rPr>
              <a:t>level</a:t>
            </a:r>
            <a:endParaRPr sz="2200" spc="-5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Sales Document Type -</a:t>
            </a:r>
            <a:r>
              <a:rPr spc="-70" dirty="0"/>
              <a:t> </a:t>
            </a:r>
            <a:r>
              <a:rPr dirty="0"/>
              <a:t>Controls</a:t>
            </a:r>
          </a:p>
        </p:txBody>
      </p:sp>
      <p:sp>
        <p:nvSpPr>
          <p:cNvPr id="3" name="object 3"/>
          <p:cNvSpPr/>
          <p:nvPr/>
        </p:nvSpPr>
        <p:spPr>
          <a:xfrm>
            <a:off x="381000" y="1219200"/>
            <a:ext cx="43434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6712" y="1204912"/>
            <a:ext cx="4371975" cy="5210175"/>
          </a:xfrm>
          <a:custGeom>
            <a:avLst/>
            <a:gdLst/>
            <a:ahLst/>
            <a:cxnLst/>
            <a:rect l="l" t="t" r="r" b="b"/>
            <a:pathLst>
              <a:path w="4371975" h="5210175">
                <a:moveTo>
                  <a:pt x="0" y="5210175"/>
                </a:moveTo>
                <a:lnTo>
                  <a:pt x="4371975" y="5210175"/>
                </a:lnTo>
                <a:lnTo>
                  <a:pt x="4371975" y="0"/>
                </a:lnTo>
                <a:lnTo>
                  <a:pt x="0" y="0"/>
                </a:lnTo>
                <a:lnTo>
                  <a:pt x="0" y="52101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956175" y="1183385"/>
            <a:ext cx="4066540" cy="52014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206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The definition and configuration of </a:t>
            </a:r>
            <a:r>
              <a:rPr sz="1400" b="1" dirty="0">
                <a:latin typeface="Arial"/>
                <a:cs typeface="Arial"/>
              </a:rPr>
              <a:t>sales  </a:t>
            </a:r>
            <a:r>
              <a:rPr sz="1400" b="1" spc="-5" dirty="0">
                <a:latin typeface="Arial"/>
                <a:cs typeface="Arial"/>
              </a:rPr>
              <a:t>document </a:t>
            </a:r>
            <a:r>
              <a:rPr sz="1400" b="1" spc="-10" dirty="0">
                <a:latin typeface="Arial"/>
                <a:cs typeface="Arial"/>
              </a:rPr>
              <a:t>types </a:t>
            </a:r>
            <a:r>
              <a:rPr sz="1400" b="1" dirty="0">
                <a:latin typeface="Arial"/>
                <a:cs typeface="Arial"/>
              </a:rPr>
              <a:t>can </a:t>
            </a:r>
            <a:r>
              <a:rPr sz="1400" b="1" spc="-5" dirty="0">
                <a:latin typeface="Arial"/>
                <a:cs typeface="Arial"/>
              </a:rPr>
              <a:t>be divided into three</a:t>
            </a:r>
            <a:r>
              <a:rPr sz="1400" b="1" spc="-1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parts: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b="1" dirty="0">
              <a:latin typeface="Times New Roman"/>
              <a:cs typeface="Times New Roman"/>
            </a:endParaRPr>
          </a:p>
          <a:p>
            <a:pPr marL="355600" marR="294640" indent="-342900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b="1" spc="-5" dirty="0">
                <a:latin typeface="Arial"/>
                <a:cs typeface="Arial"/>
              </a:rPr>
              <a:t>Definition of the </a:t>
            </a:r>
            <a:r>
              <a:rPr sz="1400" b="1" dirty="0">
                <a:latin typeface="Arial"/>
                <a:cs typeface="Arial"/>
              </a:rPr>
              <a:t>sales </a:t>
            </a:r>
            <a:r>
              <a:rPr sz="1400" b="1" spc="-5" dirty="0">
                <a:latin typeface="Arial"/>
                <a:cs typeface="Arial"/>
              </a:rPr>
              <a:t>document </a:t>
            </a:r>
            <a:r>
              <a:rPr sz="1400" b="1" spc="-10" dirty="0">
                <a:latin typeface="Arial"/>
                <a:cs typeface="Arial"/>
              </a:rPr>
              <a:t>types  </a:t>
            </a:r>
            <a:r>
              <a:rPr sz="1400" b="1" spc="-5" dirty="0">
                <a:latin typeface="Arial"/>
                <a:cs typeface="Arial"/>
              </a:rPr>
              <a:t>themselves </a:t>
            </a:r>
            <a:r>
              <a:rPr sz="1400" b="1" dirty="0">
                <a:latin typeface="Arial"/>
                <a:cs typeface="Arial"/>
              </a:rPr>
              <a:t>(for </a:t>
            </a:r>
            <a:r>
              <a:rPr sz="1400" b="1" spc="-5" dirty="0">
                <a:latin typeface="Arial"/>
                <a:cs typeface="Arial"/>
              </a:rPr>
              <a:t>e.g., Standard order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OR)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rabicPeriod"/>
            </a:pPr>
            <a:endParaRPr sz="1450" b="1" dirty="0">
              <a:latin typeface="Times New Roman"/>
              <a:cs typeface="Times New Roman"/>
            </a:endParaRPr>
          </a:p>
          <a:p>
            <a:pPr marL="355600" marR="140335" indent="-342900">
              <a:lnSpc>
                <a:spcPct val="1000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400" b="1" spc="-5" dirty="0">
                <a:latin typeface="Arial"/>
                <a:cs typeface="Arial"/>
              </a:rPr>
              <a:t>Definition of additional </a:t>
            </a:r>
            <a:r>
              <a:rPr sz="1400" b="1" dirty="0">
                <a:latin typeface="Arial"/>
                <a:cs typeface="Arial"/>
              </a:rPr>
              <a:t>sales </a:t>
            </a:r>
            <a:r>
              <a:rPr sz="1400" b="1" spc="-5" dirty="0">
                <a:latin typeface="Arial"/>
                <a:cs typeface="Arial"/>
              </a:rPr>
              <a:t>document  functions </a:t>
            </a:r>
            <a:r>
              <a:rPr sz="1400" b="1" dirty="0">
                <a:latin typeface="Arial"/>
                <a:cs typeface="Arial"/>
              </a:rPr>
              <a:t>(for example, </a:t>
            </a:r>
            <a:r>
              <a:rPr sz="1400" b="1" spc="-5" dirty="0">
                <a:latin typeface="Arial"/>
                <a:cs typeface="Arial"/>
              </a:rPr>
              <a:t>number ranges</a:t>
            </a:r>
            <a:r>
              <a:rPr sz="1400" b="1" spc="-1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for  internal and </a:t>
            </a:r>
            <a:r>
              <a:rPr sz="1400" b="1" dirty="0">
                <a:latin typeface="Arial"/>
                <a:cs typeface="Arial"/>
              </a:rPr>
              <a:t>external assignment, Item </a:t>
            </a:r>
            <a:r>
              <a:rPr sz="1400" b="1" spc="-5" dirty="0">
                <a:latin typeface="Arial"/>
                <a:cs typeface="Arial"/>
              </a:rPr>
              <a:t>no.  </a:t>
            </a:r>
            <a:r>
              <a:rPr sz="1400" b="1" dirty="0">
                <a:latin typeface="Arial"/>
                <a:cs typeface="Arial"/>
              </a:rPr>
              <a:t>increment)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AutoNum type="arabicPeriod"/>
            </a:pPr>
            <a:endParaRPr sz="1450" b="1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298450" algn="l"/>
                <a:tab pos="299085" algn="l"/>
              </a:tabLst>
            </a:pPr>
            <a:r>
              <a:rPr sz="1400" b="1" spc="-10" dirty="0">
                <a:latin typeface="Arial"/>
                <a:cs typeface="Arial"/>
              </a:rPr>
              <a:t>Additional </a:t>
            </a:r>
            <a:r>
              <a:rPr sz="1400" b="1" spc="-5" dirty="0">
                <a:latin typeface="Arial"/>
                <a:cs typeface="Arial"/>
              </a:rPr>
              <a:t>Configurations </a:t>
            </a:r>
            <a:r>
              <a:rPr sz="1400" b="1" dirty="0">
                <a:latin typeface="Arial"/>
                <a:cs typeface="Arial"/>
              </a:rPr>
              <a:t>must </a:t>
            </a:r>
            <a:r>
              <a:rPr sz="1400" b="1" spc="-5" dirty="0">
                <a:latin typeface="Arial"/>
                <a:cs typeface="Arial"/>
              </a:rPr>
              <a:t>be </a:t>
            </a:r>
            <a:r>
              <a:rPr sz="1400" b="1" spc="-10" dirty="0">
                <a:latin typeface="Arial"/>
                <a:cs typeface="Arial"/>
              </a:rPr>
              <a:t>done  </a:t>
            </a:r>
            <a:r>
              <a:rPr sz="1400" b="1" spc="-5" dirty="0">
                <a:latin typeface="Arial"/>
                <a:cs typeface="Arial"/>
              </a:rPr>
              <a:t>outside of the document </a:t>
            </a:r>
            <a:r>
              <a:rPr sz="1400" b="1" spc="-15" dirty="0">
                <a:latin typeface="Arial"/>
                <a:cs typeface="Arial"/>
              </a:rPr>
              <a:t>type </a:t>
            </a:r>
            <a:r>
              <a:rPr sz="1400" b="1" dirty="0">
                <a:latin typeface="Arial"/>
                <a:cs typeface="Arial"/>
              </a:rPr>
              <a:t>is maintained  as basic </a:t>
            </a:r>
            <a:r>
              <a:rPr sz="1400" b="1" spc="-5" dirty="0">
                <a:latin typeface="Arial"/>
                <a:cs typeface="Arial"/>
              </a:rPr>
              <a:t>functions </a:t>
            </a:r>
            <a:r>
              <a:rPr sz="1400" b="1" dirty="0">
                <a:latin typeface="Arial"/>
                <a:cs typeface="Arial"/>
              </a:rPr>
              <a:t>(such as </a:t>
            </a:r>
            <a:r>
              <a:rPr sz="1400" b="1" spc="-5" dirty="0">
                <a:latin typeface="Arial"/>
                <a:cs typeface="Arial"/>
              </a:rPr>
              <a:t>pricing,  partners, output </a:t>
            </a:r>
            <a:r>
              <a:rPr sz="1400" b="1" dirty="0">
                <a:latin typeface="Arial"/>
                <a:cs typeface="Arial"/>
              </a:rPr>
              <a:t>, </a:t>
            </a:r>
            <a:r>
              <a:rPr sz="1400" b="1" spc="-5" dirty="0">
                <a:latin typeface="Arial"/>
                <a:cs typeface="Arial"/>
              </a:rPr>
              <a:t>and </a:t>
            </a:r>
            <a:r>
              <a:rPr sz="1400" b="1" dirty="0">
                <a:latin typeface="Arial"/>
                <a:cs typeface="Arial"/>
              </a:rPr>
              <a:t>so </a:t>
            </a:r>
            <a:r>
              <a:rPr sz="1400" b="1" spc="-5" dirty="0">
                <a:latin typeface="Arial"/>
                <a:cs typeface="Arial"/>
              </a:rPr>
              <a:t>on, for </a:t>
            </a:r>
            <a:r>
              <a:rPr sz="1400" b="1" dirty="0">
                <a:latin typeface="Arial"/>
                <a:cs typeface="Arial"/>
              </a:rPr>
              <a:t>example,  </a:t>
            </a:r>
            <a:r>
              <a:rPr sz="1400" b="1" spc="-5" dirty="0">
                <a:latin typeface="Arial"/>
                <a:cs typeface="Arial"/>
              </a:rPr>
              <a:t>Pricing). The procedure </a:t>
            </a:r>
            <a:r>
              <a:rPr sz="1400" b="1" dirty="0">
                <a:latin typeface="Arial"/>
                <a:cs typeface="Arial"/>
              </a:rPr>
              <a:t>is </a:t>
            </a:r>
            <a:r>
              <a:rPr sz="1400" b="1" spc="-5" dirty="0">
                <a:latin typeface="Arial"/>
                <a:cs typeface="Arial"/>
              </a:rPr>
              <a:t>then </a:t>
            </a:r>
            <a:r>
              <a:rPr sz="1400" b="1" dirty="0">
                <a:latin typeface="Arial"/>
                <a:cs typeface="Arial"/>
              </a:rPr>
              <a:t>linked to</a:t>
            </a:r>
            <a:r>
              <a:rPr sz="1400" b="1" spc="-1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  document</a:t>
            </a:r>
            <a:r>
              <a:rPr sz="1400" b="1" spc="-100" dirty="0">
                <a:latin typeface="Arial"/>
                <a:cs typeface="Arial"/>
              </a:rPr>
              <a:t> </a:t>
            </a:r>
            <a:r>
              <a:rPr sz="1400" b="1" spc="-15" dirty="0">
                <a:latin typeface="Arial"/>
                <a:cs typeface="Arial"/>
              </a:rPr>
              <a:t>type.</a:t>
            </a:r>
            <a:endParaRPr sz="1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b="1" dirty="0">
              <a:latin typeface="Times New Roman"/>
              <a:cs typeface="Times New Roman"/>
            </a:endParaRPr>
          </a:p>
          <a:p>
            <a:pPr marL="12700" marR="317500">
              <a:lnSpc>
                <a:spcPct val="100000"/>
              </a:lnSpc>
            </a:pPr>
            <a:r>
              <a:rPr sz="1400" b="1" spc="-40" dirty="0">
                <a:latin typeface="Arial"/>
                <a:cs typeface="Arial"/>
              </a:rPr>
              <a:t>You </a:t>
            </a:r>
            <a:r>
              <a:rPr sz="1400" b="1" dirty="0">
                <a:latin typeface="Arial"/>
                <a:cs typeface="Arial"/>
              </a:rPr>
              <a:t>can </a:t>
            </a:r>
            <a:r>
              <a:rPr sz="1400" b="1" spc="-5" dirty="0">
                <a:latin typeface="Arial"/>
                <a:cs typeface="Arial"/>
              </a:rPr>
              <a:t>activate various </a:t>
            </a:r>
            <a:r>
              <a:rPr sz="1400" b="1" dirty="0">
                <a:latin typeface="Arial"/>
                <a:cs typeface="Arial"/>
              </a:rPr>
              <a:t>checks, </a:t>
            </a:r>
            <a:r>
              <a:rPr sz="1400" b="1" spc="-5" dirty="0">
                <a:latin typeface="Arial"/>
                <a:cs typeface="Arial"/>
              </a:rPr>
              <a:t>such </a:t>
            </a:r>
            <a:r>
              <a:rPr sz="1400" b="1" dirty="0">
                <a:latin typeface="Arial"/>
                <a:cs typeface="Arial"/>
              </a:rPr>
              <a:t>as  messages </a:t>
            </a:r>
            <a:r>
              <a:rPr sz="1400" b="1" spc="-5" dirty="0">
                <a:latin typeface="Arial"/>
                <a:cs typeface="Arial"/>
              </a:rPr>
              <a:t>about open quotations or outline  </a:t>
            </a:r>
            <a:r>
              <a:rPr sz="1400" b="1" dirty="0">
                <a:latin typeface="Arial"/>
                <a:cs typeface="Arial"/>
              </a:rPr>
              <a:t>agreements, searches </a:t>
            </a:r>
            <a:r>
              <a:rPr sz="1400" b="1" spc="-5" dirty="0">
                <a:latin typeface="Arial"/>
                <a:cs typeface="Arial"/>
              </a:rPr>
              <a:t>for customer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material  </a:t>
            </a:r>
            <a:r>
              <a:rPr sz="1400" b="1" spc="-5" dirty="0">
                <a:latin typeface="Arial"/>
                <a:cs typeface="Arial"/>
              </a:rPr>
              <a:t>info records, or </a:t>
            </a:r>
            <a:r>
              <a:rPr sz="1400" b="1" dirty="0">
                <a:latin typeface="Arial"/>
                <a:cs typeface="Arial"/>
              </a:rPr>
              <a:t>credit limit</a:t>
            </a:r>
            <a:r>
              <a:rPr sz="1400" b="1" spc="-1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checks</a:t>
            </a:r>
            <a:r>
              <a:rPr sz="1400" b="1" dirty="0" smtClean="0">
                <a:latin typeface="Arial"/>
                <a:cs typeface="Arial"/>
              </a:rPr>
              <a:t>.</a:t>
            </a:r>
            <a:endParaRPr sz="1450" b="1" dirty="0">
              <a:latin typeface="Times New Roman"/>
              <a:cs typeface="Times New Roman"/>
            </a:endParaRPr>
          </a:p>
          <a:p>
            <a:pPr marL="12700" marR="453390">
              <a:lnSpc>
                <a:spcPct val="100000"/>
              </a:lnSpc>
            </a:pP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Note: Activating </a:t>
            </a:r>
            <a:r>
              <a:rPr sz="1400" b="1" dirty="0">
                <a:solidFill>
                  <a:srgbClr val="0070C0"/>
                </a:solidFill>
                <a:latin typeface="Arial"/>
                <a:cs typeface="Arial"/>
              </a:rPr>
              <a:t>checks can 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affect </a:t>
            </a:r>
            <a:r>
              <a:rPr sz="1400" b="1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1400" b="1" spc="-1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70C0"/>
                </a:solidFill>
                <a:latin typeface="Arial"/>
                <a:cs typeface="Arial"/>
              </a:rPr>
              <a:t>system  performance.</a:t>
            </a:r>
            <a:endParaRPr sz="1400" b="1" dirty="0">
              <a:solidFill>
                <a:srgbClr val="0070C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6858000" cy="49244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Lesson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5095875" cy="4524315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Purpose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Use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Challenges</a:t>
            </a:r>
          </a:p>
          <a:p>
            <a:pPr eaLnBrk="1" hangingPunct="1"/>
            <a:r>
              <a:rPr lang="en-US" altLang="en-US" dirty="0" smtClean="0"/>
              <a:t>SD Sales</a:t>
            </a:r>
          </a:p>
          <a:p>
            <a:pPr marL="557213" lvl="1" indent="-214313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Pre Sales</a:t>
            </a:r>
          </a:p>
          <a:p>
            <a:pPr marL="557213" lvl="1" indent="-214313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Sales Order</a:t>
            </a:r>
          </a:p>
          <a:p>
            <a:pPr marL="557213" lvl="1" indent="-214313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Outline Agreement</a:t>
            </a:r>
          </a:p>
          <a:p>
            <a:pPr marL="557213" lvl="1" indent="-214313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Copy Controls</a:t>
            </a:r>
          </a:p>
          <a:p>
            <a:pPr marL="257175" lvl="1" indent="-257175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/>
                <a:cs typeface="Arial"/>
              </a:rPr>
              <a:t>Sales Document Types</a:t>
            </a:r>
          </a:p>
          <a:p>
            <a:pPr marL="557213" lvl="1" indent="-214313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Sales Document Type-Controls</a:t>
            </a:r>
          </a:p>
          <a:p>
            <a:pPr marL="257175" lvl="1" indent="-257175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chemeClr val="tx1"/>
                </a:solidFill>
                <a:latin typeface="Arial"/>
                <a:cs typeface="Arial"/>
              </a:rPr>
              <a:t>Item Category</a:t>
            </a:r>
          </a:p>
          <a:p>
            <a:pPr marL="557213" lvl="1" indent="-214313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Item Category-Controls</a:t>
            </a:r>
          </a:p>
          <a:p>
            <a:pPr marL="257175" lvl="1" indent="-257175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400" dirty="0" smtClean="0">
                <a:solidFill>
                  <a:schemeClr val="tx1"/>
                </a:solidFill>
                <a:latin typeface="Arial"/>
                <a:cs typeface="Arial"/>
              </a:rPr>
              <a:t>Schedule Line Categories</a:t>
            </a:r>
          </a:p>
          <a:p>
            <a:pPr marL="557213" lvl="1" indent="-214313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Schedule Line </a:t>
            </a:r>
            <a:r>
              <a:rPr lang="en-US" altLang="en-US" dirty="0" smtClean="0">
                <a:solidFill>
                  <a:schemeClr val="tx1"/>
                </a:solidFill>
              </a:rPr>
              <a:t>Category-Controls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549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Sales Document Type -</a:t>
            </a:r>
            <a:r>
              <a:rPr spc="-70" dirty="0"/>
              <a:t> </a:t>
            </a:r>
            <a:r>
              <a:rPr dirty="0"/>
              <a:t>Controls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200150"/>
            <a:ext cx="4572000" cy="52006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912" y="1185862"/>
            <a:ext cx="4600575" cy="5229225"/>
          </a:xfrm>
          <a:custGeom>
            <a:avLst/>
            <a:gdLst/>
            <a:ahLst/>
            <a:cxnLst/>
            <a:rect l="l" t="t" r="r" b="b"/>
            <a:pathLst>
              <a:path w="4600575" h="5229225">
                <a:moveTo>
                  <a:pt x="0" y="5229225"/>
                </a:moveTo>
                <a:lnTo>
                  <a:pt x="4600575" y="5229225"/>
                </a:lnTo>
                <a:lnTo>
                  <a:pt x="4600575" y="0"/>
                </a:lnTo>
                <a:lnTo>
                  <a:pt x="0" y="0"/>
                </a:lnTo>
                <a:lnTo>
                  <a:pt x="0" y="52292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85028" y="1260094"/>
            <a:ext cx="3639820" cy="50167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sales document </a:t>
            </a:r>
            <a:r>
              <a:rPr sz="1600" b="1" spc="-15" dirty="0">
                <a:latin typeface="Arial"/>
                <a:cs typeface="Arial"/>
              </a:rPr>
              <a:t>types </a:t>
            </a:r>
            <a:r>
              <a:rPr sz="1600" b="1" spc="-5" dirty="0">
                <a:latin typeface="Arial"/>
                <a:cs typeface="Arial"/>
              </a:rPr>
              <a:t>are </a:t>
            </a:r>
            <a:r>
              <a:rPr sz="1600" b="1" spc="-10" dirty="0">
                <a:latin typeface="Arial"/>
                <a:cs typeface="Arial"/>
              </a:rPr>
              <a:t>not  </a:t>
            </a:r>
            <a:r>
              <a:rPr sz="1600" b="1" spc="-5" dirty="0">
                <a:latin typeface="Arial"/>
                <a:cs typeface="Arial"/>
              </a:rPr>
              <a:t>isolated </a:t>
            </a:r>
            <a:r>
              <a:rPr sz="1600" b="1" spc="-10" dirty="0">
                <a:latin typeface="Arial"/>
                <a:cs typeface="Arial"/>
              </a:rPr>
              <a:t>but </a:t>
            </a:r>
            <a:r>
              <a:rPr sz="1600" b="1" spc="-5" dirty="0">
                <a:latin typeface="Arial"/>
                <a:cs typeface="Arial"/>
              </a:rPr>
              <a:t>are always closely linked  </a:t>
            </a:r>
            <a:r>
              <a:rPr sz="1600" b="1" spc="5" dirty="0">
                <a:latin typeface="Arial"/>
                <a:cs typeface="Arial"/>
              </a:rPr>
              <a:t>with </a:t>
            </a:r>
            <a:r>
              <a:rPr sz="1600" b="1" spc="-10" dirty="0">
                <a:latin typeface="Arial"/>
                <a:cs typeface="Arial"/>
              </a:rPr>
              <a:t>delivery </a:t>
            </a:r>
            <a:r>
              <a:rPr sz="1600" b="1" spc="-15" dirty="0">
                <a:latin typeface="Arial"/>
                <a:cs typeface="Arial"/>
              </a:rPr>
              <a:t>types </a:t>
            </a:r>
            <a:r>
              <a:rPr sz="1600" b="1" spc="-5" dirty="0">
                <a:latin typeface="Arial"/>
                <a:cs typeface="Arial"/>
              </a:rPr>
              <a:t>and billing</a:t>
            </a:r>
            <a:r>
              <a:rPr sz="1600" b="1" spc="114" dirty="0">
                <a:latin typeface="Arial"/>
                <a:cs typeface="Arial"/>
              </a:rPr>
              <a:t> </a:t>
            </a:r>
            <a:r>
              <a:rPr sz="1600" b="1" spc="-10" dirty="0" smtClean="0">
                <a:latin typeface="Arial"/>
                <a:cs typeface="Arial"/>
              </a:rPr>
              <a:t>types</a:t>
            </a:r>
            <a:endParaRPr sz="16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15" dirty="0">
                <a:latin typeface="Arial"/>
                <a:cs typeface="Arial"/>
              </a:rPr>
              <a:t>Also </a:t>
            </a:r>
            <a:r>
              <a:rPr sz="1600" b="1" spc="-5" dirty="0">
                <a:latin typeface="Arial"/>
                <a:cs typeface="Arial"/>
              </a:rPr>
              <a:t>the information </a:t>
            </a:r>
            <a:r>
              <a:rPr sz="1600" b="1" spc="-10" dirty="0">
                <a:latin typeface="Arial"/>
                <a:cs typeface="Arial"/>
              </a:rPr>
              <a:t>relevant</a:t>
            </a:r>
            <a:r>
              <a:rPr sz="1600" b="1" spc="1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for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lr>
                <a:srgbClr val="00B0F0"/>
              </a:buClr>
            </a:pPr>
            <a:r>
              <a:rPr lang="en-US" sz="1600" b="1" spc="-5" dirty="0" smtClean="0">
                <a:latin typeface="Arial"/>
                <a:cs typeface="Arial"/>
              </a:rPr>
              <a:t>     </a:t>
            </a:r>
            <a:r>
              <a:rPr sz="1600" b="1" spc="-5" dirty="0" smtClean="0">
                <a:latin typeface="Arial"/>
                <a:cs typeface="Arial"/>
              </a:rPr>
              <a:t>enhancement </a:t>
            </a:r>
            <a:r>
              <a:rPr sz="1600" b="1" spc="-10" dirty="0">
                <a:latin typeface="Arial"/>
                <a:cs typeface="Arial"/>
              </a:rPr>
              <a:t>for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contracts</a:t>
            </a:r>
            <a:endParaRPr sz="1650" dirty="0">
              <a:latin typeface="Times New Roman"/>
              <a:cs typeface="Times New Roman"/>
            </a:endParaRPr>
          </a:p>
          <a:p>
            <a:pPr marL="298450" marR="14732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5" dirty="0">
                <a:latin typeface="Arial"/>
                <a:cs typeface="Arial"/>
              </a:rPr>
              <a:t>In addition to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definition and  control of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sales document </a:t>
            </a:r>
            <a:r>
              <a:rPr sz="1600" b="1" spc="-15" dirty="0">
                <a:latin typeface="Arial"/>
                <a:cs typeface="Arial"/>
              </a:rPr>
              <a:t>types  </a:t>
            </a:r>
            <a:r>
              <a:rPr sz="1600" b="1" spc="-10" dirty="0">
                <a:latin typeface="Arial"/>
                <a:cs typeface="Arial"/>
              </a:rPr>
              <a:t>themselves, </a:t>
            </a:r>
            <a:r>
              <a:rPr sz="1600" b="1" spc="-20" dirty="0">
                <a:latin typeface="Arial"/>
                <a:cs typeface="Arial"/>
              </a:rPr>
              <a:t>you </a:t>
            </a:r>
            <a:r>
              <a:rPr sz="1600" b="1" spc="-5" dirty="0">
                <a:latin typeface="Arial"/>
                <a:cs typeface="Arial"/>
              </a:rPr>
              <a:t>must also take </a:t>
            </a:r>
            <a:r>
              <a:rPr sz="1600" b="1" spc="-10" dirty="0">
                <a:latin typeface="Arial"/>
                <a:cs typeface="Arial"/>
              </a:rPr>
              <a:t>the  </a:t>
            </a:r>
            <a:r>
              <a:rPr sz="1600" b="1" dirty="0">
                <a:latin typeface="Arial"/>
                <a:cs typeface="Arial"/>
              </a:rPr>
              <a:t>following </a:t>
            </a:r>
            <a:r>
              <a:rPr sz="1600" b="1" spc="-5" dirty="0">
                <a:latin typeface="Arial"/>
                <a:cs typeface="Arial"/>
              </a:rPr>
              <a:t>settings into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account:</a:t>
            </a:r>
            <a:endParaRPr sz="1600" dirty="0">
              <a:latin typeface="Arial"/>
              <a:cs typeface="Arial"/>
            </a:endParaRPr>
          </a:p>
          <a:p>
            <a:pPr marL="755651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500" b="1" spc="-5" dirty="0">
                <a:latin typeface="Arial"/>
                <a:cs typeface="Arial"/>
              </a:rPr>
              <a:t>language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conversion</a:t>
            </a:r>
            <a:endParaRPr sz="1500" dirty="0">
              <a:latin typeface="Arial"/>
              <a:cs typeface="Arial"/>
            </a:endParaRPr>
          </a:p>
          <a:p>
            <a:pPr marL="755651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500" b="1" spc="-10" dirty="0">
                <a:latin typeface="Arial"/>
                <a:cs typeface="Arial"/>
              </a:rPr>
              <a:t>number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ranges</a:t>
            </a:r>
            <a:endParaRPr sz="1500" dirty="0">
              <a:latin typeface="Arial"/>
              <a:cs typeface="Arial"/>
            </a:endParaRPr>
          </a:p>
          <a:p>
            <a:pPr marL="755651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500" b="1" spc="-5" dirty="0">
                <a:latin typeface="Arial"/>
                <a:cs typeface="Arial"/>
              </a:rPr>
              <a:t>screen sequence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groups</a:t>
            </a:r>
            <a:endParaRPr sz="1500" dirty="0">
              <a:latin typeface="Arial"/>
              <a:cs typeface="Arial"/>
            </a:endParaRPr>
          </a:p>
          <a:p>
            <a:pPr marL="755651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500" b="1" spc="-5" dirty="0">
                <a:latin typeface="Arial"/>
                <a:cs typeface="Arial"/>
              </a:rPr>
              <a:t>field selection per document</a:t>
            </a:r>
            <a:r>
              <a:rPr sz="1500" b="1" spc="6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header</a:t>
            </a:r>
            <a:endParaRPr sz="1500" dirty="0">
              <a:latin typeface="Arial"/>
              <a:cs typeface="Arial"/>
            </a:endParaRPr>
          </a:p>
          <a:p>
            <a:pPr marL="755651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500" b="1" spc="-5" dirty="0">
                <a:latin typeface="Arial"/>
                <a:cs typeface="Arial"/>
              </a:rPr>
              <a:t>blocks per sales document</a:t>
            </a:r>
            <a:r>
              <a:rPr sz="1500" b="1" spc="15" dirty="0">
                <a:latin typeface="Arial"/>
                <a:cs typeface="Arial"/>
              </a:rPr>
              <a:t> </a:t>
            </a:r>
            <a:r>
              <a:rPr sz="1500" b="1" spc="-15" dirty="0">
                <a:latin typeface="Arial"/>
                <a:cs typeface="Arial"/>
              </a:rPr>
              <a:t>type</a:t>
            </a:r>
            <a:endParaRPr sz="1500" dirty="0">
              <a:latin typeface="Arial"/>
              <a:cs typeface="Arial"/>
            </a:endParaRPr>
          </a:p>
          <a:p>
            <a:pPr marL="755651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500" b="1" spc="-5" dirty="0">
                <a:latin typeface="Arial"/>
                <a:cs typeface="Arial"/>
              </a:rPr>
              <a:t>reasons </a:t>
            </a:r>
            <a:r>
              <a:rPr sz="1500" b="1" spc="-10" dirty="0">
                <a:latin typeface="Arial"/>
                <a:cs typeface="Arial"/>
              </a:rPr>
              <a:t>for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rejection</a:t>
            </a:r>
            <a:endParaRPr sz="1500" dirty="0">
              <a:latin typeface="Arial"/>
              <a:cs typeface="Arial"/>
            </a:endParaRPr>
          </a:p>
          <a:p>
            <a:pPr marL="755651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39700" algn="l"/>
              </a:tabLst>
            </a:pPr>
            <a:r>
              <a:rPr sz="1500" b="1" spc="-5" dirty="0">
                <a:latin typeface="Arial"/>
                <a:cs typeface="Arial"/>
              </a:rPr>
              <a:t>usage</a:t>
            </a:r>
            <a:r>
              <a:rPr sz="1500" b="1" spc="-7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indicators</a:t>
            </a:r>
            <a:endParaRPr sz="1500" dirty="0">
              <a:latin typeface="Arial"/>
              <a:cs typeface="Arial"/>
            </a:endParaRPr>
          </a:p>
          <a:p>
            <a:pPr marL="755651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133350" algn="l"/>
              </a:tabLst>
            </a:pPr>
            <a:r>
              <a:rPr sz="1500" b="1" spc="-15" dirty="0">
                <a:latin typeface="Arial"/>
                <a:cs typeface="Arial"/>
              </a:rPr>
              <a:t>Assign </a:t>
            </a:r>
            <a:r>
              <a:rPr sz="1500" b="1" spc="-5" dirty="0">
                <a:latin typeface="Arial"/>
                <a:cs typeface="Arial"/>
              </a:rPr>
              <a:t>Sales area to</a:t>
            </a:r>
            <a:r>
              <a:rPr sz="1500" b="1" spc="50" dirty="0">
                <a:latin typeface="Arial"/>
                <a:cs typeface="Arial"/>
              </a:rPr>
              <a:t> </a:t>
            </a:r>
            <a:r>
              <a:rPr sz="1500" b="1" spc="-5" dirty="0" smtClean="0">
                <a:latin typeface="Arial"/>
                <a:cs typeface="Arial"/>
              </a:rPr>
              <a:t>Sales</a:t>
            </a:r>
            <a:r>
              <a:rPr lang="en-US" sz="1500" dirty="0">
                <a:latin typeface="Arial"/>
                <a:cs typeface="Arial"/>
              </a:rPr>
              <a:t> </a:t>
            </a:r>
            <a:r>
              <a:rPr sz="1500" b="1" spc="-5" dirty="0" smtClean="0">
                <a:latin typeface="Arial"/>
                <a:cs typeface="Arial"/>
              </a:rPr>
              <a:t>Document</a:t>
            </a:r>
            <a:r>
              <a:rPr sz="1500" b="1" spc="-60" dirty="0" smtClean="0">
                <a:latin typeface="Arial"/>
                <a:cs typeface="Arial"/>
              </a:rPr>
              <a:t> </a:t>
            </a:r>
            <a:r>
              <a:rPr sz="1500" b="1" spc="-15" dirty="0">
                <a:latin typeface="Arial"/>
                <a:cs typeface="Arial"/>
              </a:rPr>
              <a:t>types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500" y="3241738"/>
            <a:ext cx="2197100" cy="929005"/>
          </a:xfrm>
          <a:prstGeom prst="rect">
            <a:avLst/>
          </a:prstGeom>
          <a:solidFill>
            <a:srgbClr val="F6BE69"/>
          </a:solidFill>
          <a:ln w="12700">
            <a:solidFill>
              <a:srgbClr val="80808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70"/>
              </a:spcBef>
            </a:pPr>
            <a:r>
              <a:rPr sz="1800" b="1" spc="-30" dirty="0">
                <a:latin typeface="Arial"/>
                <a:cs typeface="Arial"/>
              </a:rPr>
              <a:t>AF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Inquiry</a:t>
            </a:r>
            <a:endParaRPr sz="1800">
              <a:latin typeface="Arial"/>
              <a:cs typeface="Arial"/>
            </a:endParaRPr>
          </a:p>
          <a:p>
            <a:pPr marL="85725" marR="270510">
              <a:lnSpc>
                <a:spcPct val="100000"/>
              </a:lnSpc>
            </a:pPr>
            <a:r>
              <a:rPr sz="1800" b="1" spc="-70" dirty="0">
                <a:latin typeface="Arial"/>
                <a:cs typeface="Arial"/>
              </a:rPr>
              <a:t>TA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Sales </a:t>
            </a:r>
            <a:r>
              <a:rPr sz="1800" b="1" dirty="0">
                <a:latin typeface="Arial"/>
                <a:cs typeface="Arial"/>
              </a:rPr>
              <a:t>Order  </a:t>
            </a:r>
            <a:r>
              <a:rPr sz="1800" b="1" spc="-30" dirty="0">
                <a:latin typeface="Arial"/>
                <a:cs typeface="Arial"/>
              </a:rPr>
              <a:t>AG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Quotation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0" y="1295400"/>
            <a:ext cx="1576451" cy="701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38344" y="1258824"/>
            <a:ext cx="1514855" cy="420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38344" y="1563624"/>
            <a:ext cx="867155" cy="420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61076" y="1563624"/>
            <a:ext cx="414527" cy="4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85664" y="1334642"/>
            <a:ext cx="112839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Standard  Item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0" y="2743200"/>
            <a:ext cx="1551051" cy="7016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38344" y="2706623"/>
            <a:ext cx="1539240" cy="420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38344" y="3011423"/>
            <a:ext cx="1530096" cy="4206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4015" y="3011423"/>
            <a:ext cx="414528" cy="4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185664" y="2782696"/>
            <a:ext cx="121094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Item Free  of</a:t>
            </a:r>
            <a:r>
              <a:rPr sz="20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Charge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05400" y="3994150"/>
            <a:ext cx="1600200" cy="7016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38344" y="3957828"/>
            <a:ext cx="839724" cy="4206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33644" y="3957828"/>
            <a:ext cx="429768" cy="4206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8988" y="3957828"/>
            <a:ext cx="1074419" cy="4206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8344" y="4262628"/>
            <a:ext cx="867155" cy="4206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61076" y="4262628"/>
            <a:ext cx="414527" cy="4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185664" y="4033901"/>
            <a:ext cx="127190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Non-stock  Item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05400" y="5249862"/>
            <a:ext cx="1600200" cy="39687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38344" y="5212079"/>
            <a:ext cx="1438655" cy="4206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32576" y="5212079"/>
            <a:ext cx="414527" cy="4206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185664" y="5290058"/>
            <a:ext cx="112141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Item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74950" y="1143000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45"/>
              </a:spcBef>
            </a:pPr>
            <a:r>
              <a:rPr sz="1800" b="1" spc="-20" dirty="0">
                <a:solidFill>
                  <a:srgbClr val="808080"/>
                </a:solidFill>
                <a:latin typeface="Arial"/>
                <a:cs typeface="Arial"/>
              </a:rPr>
              <a:t>AFN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74950" y="1543050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015">
              <a:lnSpc>
                <a:spcPct val="100000"/>
              </a:lnSpc>
              <a:spcBef>
                <a:spcPts val="50"/>
              </a:spcBef>
            </a:pPr>
            <a:r>
              <a:rPr sz="1800" b="1" spc="-20" dirty="0">
                <a:solidFill>
                  <a:srgbClr val="808080"/>
                </a:solidFill>
                <a:latin typeface="Arial"/>
                <a:cs typeface="Arial"/>
              </a:rPr>
              <a:t>AGN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74950" y="1952625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401320">
              <a:lnSpc>
                <a:spcPct val="100000"/>
              </a:lnSpc>
              <a:spcBef>
                <a:spcPts val="50"/>
              </a:spcBef>
            </a:pPr>
            <a:r>
              <a:rPr sz="1800" b="1" spc="-65" dirty="0">
                <a:solidFill>
                  <a:srgbClr val="808080"/>
                </a:solidFill>
                <a:latin typeface="Arial"/>
                <a:cs typeface="Arial"/>
              </a:rPr>
              <a:t>TAN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74950" y="2417698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11785">
              <a:lnSpc>
                <a:spcPct val="100000"/>
              </a:lnSpc>
              <a:spcBef>
                <a:spcPts val="50"/>
              </a:spcBef>
            </a:pPr>
            <a:r>
              <a:rPr sz="1800" b="1" spc="-15" dirty="0">
                <a:solidFill>
                  <a:srgbClr val="808080"/>
                </a:solidFill>
                <a:latin typeface="Arial"/>
                <a:cs typeface="Arial"/>
              </a:rPr>
              <a:t>AFNN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74950" y="2832100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50"/>
              </a:spcBef>
            </a:pPr>
            <a:r>
              <a:rPr sz="1800" b="1" spc="-15" dirty="0">
                <a:solidFill>
                  <a:srgbClr val="808080"/>
                </a:solidFill>
                <a:latin typeface="Arial"/>
                <a:cs typeface="Arial"/>
              </a:rPr>
              <a:t>AGNN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74950" y="3251200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19405">
              <a:lnSpc>
                <a:spcPct val="100000"/>
              </a:lnSpc>
              <a:spcBef>
                <a:spcPts val="50"/>
              </a:spcBef>
            </a:pPr>
            <a:r>
              <a:rPr sz="1800" b="1" spc="-50" dirty="0">
                <a:solidFill>
                  <a:srgbClr val="808080"/>
                </a:solidFill>
                <a:latin typeface="Arial"/>
                <a:cs typeface="Arial"/>
              </a:rPr>
              <a:t>TANN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74950" y="3733800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50"/>
              </a:spcBef>
            </a:pPr>
            <a:r>
              <a:rPr sz="1800" b="1" spc="-20" dirty="0">
                <a:solidFill>
                  <a:srgbClr val="808080"/>
                </a:solidFill>
                <a:latin typeface="Arial"/>
                <a:cs typeface="Arial"/>
              </a:rPr>
              <a:t>AFX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774950" y="4124325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50"/>
              </a:spcBef>
            </a:pPr>
            <a:r>
              <a:rPr sz="1800" b="1" spc="-20" dirty="0">
                <a:solidFill>
                  <a:srgbClr val="808080"/>
                </a:solidFill>
                <a:latin typeface="Arial"/>
                <a:cs typeface="Arial"/>
              </a:rPr>
              <a:t>AGX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74950" y="4510023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407670">
              <a:lnSpc>
                <a:spcPct val="100000"/>
              </a:lnSpc>
              <a:spcBef>
                <a:spcPts val="55"/>
              </a:spcBef>
            </a:pPr>
            <a:r>
              <a:rPr sz="1800" b="1" spc="-65" dirty="0">
                <a:solidFill>
                  <a:srgbClr val="808080"/>
                </a:solidFill>
                <a:latin typeface="Arial"/>
                <a:cs typeface="Arial"/>
              </a:rPr>
              <a:t>TAX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774950" y="4953000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55"/>
              </a:spcBef>
            </a:pPr>
            <a:r>
              <a:rPr sz="1800" b="1" spc="-15" dirty="0">
                <a:solidFill>
                  <a:srgbClr val="808080"/>
                </a:solidFill>
                <a:latin typeface="Arial"/>
                <a:cs typeface="Arial"/>
              </a:rPr>
              <a:t>AFTX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74950" y="5348287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55"/>
              </a:spcBef>
            </a:pPr>
            <a:r>
              <a:rPr sz="1800" b="1" spc="-15" dirty="0">
                <a:solidFill>
                  <a:srgbClr val="808080"/>
                </a:solidFill>
                <a:latin typeface="Arial"/>
                <a:cs typeface="Arial"/>
              </a:rPr>
              <a:t>AGTX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74950" y="5743575"/>
            <a:ext cx="1263650" cy="311150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55"/>
              </a:spcBef>
            </a:pPr>
            <a:r>
              <a:rPr sz="1800" b="1" spc="-80" dirty="0">
                <a:solidFill>
                  <a:srgbClr val="808080"/>
                </a:solidFill>
                <a:latin typeface="Arial"/>
                <a:cs typeface="Arial"/>
              </a:rPr>
              <a:t>TATX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92651" y="1371600"/>
            <a:ext cx="771525" cy="66192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92651" y="1371600"/>
            <a:ext cx="771525" cy="662305"/>
          </a:xfrm>
          <a:custGeom>
            <a:avLst/>
            <a:gdLst/>
            <a:ahLst/>
            <a:cxnLst/>
            <a:rect l="l" t="t" r="r" b="b"/>
            <a:pathLst>
              <a:path w="771525" h="662305">
                <a:moveTo>
                  <a:pt x="0" y="661924"/>
                </a:moveTo>
                <a:lnTo>
                  <a:pt x="771525" y="331088"/>
                </a:lnTo>
                <a:lnTo>
                  <a:pt x="0" y="0"/>
                </a:lnTo>
                <a:lnTo>
                  <a:pt x="0" y="6619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92651" y="2733675"/>
            <a:ext cx="771525" cy="66192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192651" y="2733675"/>
            <a:ext cx="771525" cy="662305"/>
          </a:xfrm>
          <a:custGeom>
            <a:avLst/>
            <a:gdLst/>
            <a:ahLst/>
            <a:cxnLst/>
            <a:rect l="l" t="t" r="r" b="b"/>
            <a:pathLst>
              <a:path w="771525" h="662304">
                <a:moveTo>
                  <a:pt x="0" y="661924"/>
                </a:moveTo>
                <a:lnTo>
                  <a:pt x="771525" y="374523"/>
                </a:lnTo>
                <a:lnTo>
                  <a:pt x="0" y="0"/>
                </a:lnTo>
                <a:lnTo>
                  <a:pt x="0" y="6619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86935" y="4003675"/>
            <a:ext cx="775588" cy="6619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86935" y="4003675"/>
            <a:ext cx="775970" cy="662305"/>
          </a:xfrm>
          <a:custGeom>
            <a:avLst/>
            <a:gdLst/>
            <a:ahLst/>
            <a:cxnLst/>
            <a:rect l="l" t="t" r="r" b="b"/>
            <a:pathLst>
              <a:path w="775970" h="662304">
                <a:moveTo>
                  <a:pt x="0" y="661924"/>
                </a:moveTo>
                <a:lnTo>
                  <a:pt x="775588" y="340613"/>
                </a:lnTo>
                <a:lnTo>
                  <a:pt x="8127" y="0"/>
                </a:lnTo>
                <a:lnTo>
                  <a:pt x="0" y="66192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92651" y="5105400"/>
            <a:ext cx="771525" cy="66198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92651" y="5105400"/>
            <a:ext cx="771525" cy="662305"/>
          </a:xfrm>
          <a:custGeom>
            <a:avLst/>
            <a:gdLst/>
            <a:ahLst/>
            <a:cxnLst/>
            <a:rect l="l" t="t" r="r" b="b"/>
            <a:pathLst>
              <a:path w="771525" h="662304">
                <a:moveTo>
                  <a:pt x="0" y="661987"/>
                </a:moveTo>
                <a:lnTo>
                  <a:pt x="771525" y="331088"/>
                </a:lnTo>
                <a:lnTo>
                  <a:pt x="0" y="0"/>
                </a:lnTo>
                <a:lnTo>
                  <a:pt x="0" y="66198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85750" y="214781"/>
            <a:ext cx="375285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Item</a:t>
            </a:r>
            <a:r>
              <a:rPr spc="-100" dirty="0"/>
              <a:t> </a:t>
            </a:r>
            <a:r>
              <a:rPr dirty="0"/>
              <a:t>Category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00535" y="6070314"/>
            <a:ext cx="8225790" cy="438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400" b="1" spc="-55" dirty="0">
                <a:latin typeface="Arial"/>
                <a:cs typeface="Arial"/>
              </a:rPr>
              <a:t>To </a:t>
            </a:r>
            <a:r>
              <a:rPr sz="1400" b="1" spc="-5" dirty="0">
                <a:latin typeface="Arial"/>
                <a:cs typeface="Arial"/>
              </a:rPr>
              <a:t>configure </a:t>
            </a:r>
            <a:r>
              <a:rPr sz="1400" b="1" dirty="0">
                <a:latin typeface="Arial"/>
                <a:cs typeface="Arial"/>
              </a:rPr>
              <a:t>Item </a:t>
            </a:r>
            <a:r>
              <a:rPr sz="1400" b="1" spc="-5" dirty="0">
                <a:latin typeface="Arial"/>
                <a:cs typeface="Arial"/>
              </a:rPr>
              <a:t>Categories: </a:t>
            </a:r>
            <a:r>
              <a:rPr sz="1400" b="1" spc="5" dirty="0">
                <a:latin typeface="Arial"/>
                <a:cs typeface="Arial"/>
              </a:rPr>
              <a:t>IMG </a:t>
            </a:r>
            <a:r>
              <a:rPr sz="1400" b="1" dirty="0">
                <a:latin typeface="Arial"/>
                <a:cs typeface="Arial"/>
              </a:rPr>
              <a:t>-&gt;Sales </a:t>
            </a:r>
            <a:r>
              <a:rPr sz="1400" b="1" spc="-5" dirty="0">
                <a:latin typeface="Arial"/>
                <a:cs typeface="Arial"/>
              </a:rPr>
              <a:t>and Distribution </a:t>
            </a:r>
            <a:r>
              <a:rPr sz="1400" b="1" dirty="0">
                <a:latin typeface="Arial"/>
                <a:cs typeface="Arial"/>
              </a:rPr>
              <a:t>-&gt; Sales -&gt; Sales </a:t>
            </a:r>
            <a:r>
              <a:rPr sz="1400" b="1" spc="-5" dirty="0">
                <a:latin typeface="Arial"/>
                <a:cs typeface="Arial"/>
              </a:rPr>
              <a:t>Documents </a:t>
            </a:r>
            <a:r>
              <a:rPr sz="1400" b="1" dirty="0">
                <a:latin typeface="Arial"/>
                <a:cs typeface="Arial"/>
              </a:rPr>
              <a:t>-&gt; Sales  </a:t>
            </a:r>
            <a:r>
              <a:rPr sz="1400" b="1" spc="-5" dirty="0">
                <a:latin typeface="Arial"/>
                <a:cs typeface="Arial"/>
              </a:rPr>
              <a:t>document </a:t>
            </a:r>
            <a:r>
              <a:rPr sz="1400" b="1" dirty="0">
                <a:latin typeface="Arial"/>
                <a:cs typeface="Arial"/>
              </a:rPr>
              <a:t>Item -&gt; </a:t>
            </a:r>
            <a:r>
              <a:rPr sz="1400" b="1" spc="-5" dirty="0">
                <a:latin typeface="Arial"/>
                <a:cs typeface="Arial"/>
              </a:rPr>
              <a:t>Define </a:t>
            </a:r>
            <a:r>
              <a:rPr sz="1400" b="1" dirty="0">
                <a:latin typeface="Arial"/>
                <a:cs typeface="Arial"/>
              </a:rPr>
              <a:t>Item</a:t>
            </a:r>
            <a:r>
              <a:rPr sz="1400" b="1" spc="-114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Categories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61428" y="1132206"/>
            <a:ext cx="213169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item </a:t>
            </a:r>
            <a:r>
              <a:rPr sz="1400" b="1" spc="-5" dirty="0">
                <a:latin typeface="Arial"/>
                <a:cs typeface="Arial"/>
              </a:rPr>
              <a:t>category  controls the function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  the </a:t>
            </a:r>
            <a:r>
              <a:rPr sz="1400" b="1" dirty="0">
                <a:latin typeface="Arial"/>
                <a:cs typeface="Arial"/>
              </a:rPr>
              <a:t>item in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sales  </a:t>
            </a:r>
            <a:r>
              <a:rPr sz="1400" b="1" spc="-5" dirty="0">
                <a:latin typeface="Arial"/>
                <a:cs typeface="Arial"/>
              </a:rPr>
              <a:t>document.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61429" y="2021585"/>
            <a:ext cx="1847850" cy="1508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400" b="1" spc="-5" dirty="0">
                <a:latin typeface="Arial"/>
                <a:cs typeface="Arial"/>
              </a:rPr>
              <a:t>For </a:t>
            </a:r>
            <a:r>
              <a:rPr sz="1400" b="1" dirty="0">
                <a:latin typeface="Arial"/>
                <a:cs typeface="Arial"/>
              </a:rPr>
              <a:t>example,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45" dirty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item</a:t>
            </a:r>
            <a:r>
              <a:rPr lang="en-US" sz="1400" b="1" dirty="0" smtClean="0">
                <a:latin typeface="Arial"/>
                <a:cs typeface="Arial"/>
              </a:rPr>
              <a:t> </a:t>
            </a:r>
            <a:r>
              <a:rPr sz="1400" b="1" dirty="0" smtClean="0">
                <a:latin typeface="Arial"/>
                <a:cs typeface="Arial"/>
              </a:rPr>
              <a:t>category </a:t>
            </a:r>
            <a:r>
              <a:rPr sz="1400" b="1" spc="-5" dirty="0">
                <a:latin typeface="Arial"/>
                <a:cs typeface="Arial"/>
              </a:rPr>
              <a:t>controls the  </a:t>
            </a:r>
            <a:r>
              <a:rPr sz="1400" b="1" spc="-15" dirty="0">
                <a:latin typeface="Arial"/>
                <a:cs typeface="Arial"/>
              </a:rPr>
              <a:t>type </a:t>
            </a:r>
            <a:r>
              <a:rPr sz="1400" b="1" spc="-5" dirty="0">
                <a:latin typeface="Arial"/>
                <a:cs typeface="Arial"/>
              </a:rPr>
              <a:t>and scope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of: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18440" algn="l"/>
              </a:tabLst>
            </a:pPr>
            <a:r>
              <a:rPr sz="1400" b="1" dirty="0">
                <a:latin typeface="Arial"/>
                <a:cs typeface="Arial"/>
              </a:rPr>
              <a:t>Pricing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67335" algn="l"/>
              </a:tabLst>
            </a:pPr>
            <a:r>
              <a:rPr sz="1400" b="1" spc="-5" dirty="0">
                <a:latin typeface="Arial"/>
                <a:cs typeface="Arial"/>
              </a:rPr>
              <a:t>Billing</a:t>
            </a:r>
            <a:endParaRPr sz="1400" dirty="0">
              <a:latin typeface="Arial"/>
              <a:cs typeface="Arial"/>
            </a:endParaRPr>
          </a:p>
          <a:p>
            <a:pPr marL="755650" lvl="1" indent="-285750"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267335" algn="l"/>
              </a:tabLst>
            </a:pPr>
            <a:r>
              <a:rPr sz="1400" b="1" spc="-5" dirty="0">
                <a:latin typeface="Arial"/>
                <a:cs typeface="Arial"/>
              </a:rPr>
              <a:t>Delivery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61429" y="3515486"/>
            <a:ext cx="2120900" cy="651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400" b="1" spc="-5" dirty="0">
                <a:latin typeface="Arial"/>
                <a:cs typeface="Arial"/>
              </a:rPr>
              <a:t>Items in stock, and value  and text items</a:t>
            </a:r>
          </a:p>
          <a:p>
            <a:pPr marL="12700">
              <a:lnSpc>
                <a:spcPct val="100000"/>
              </a:lnSpc>
              <a:buClr>
                <a:srgbClr val="00B0F0"/>
              </a:buClr>
            </a:pPr>
            <a:r>
              <a:rPr lang="en-US" sz="1400" b="1" spc="-5" dirty="0" smtClean="0">
                <a:latin typeface="Arial"/>
                <a:cs typeface="Arial"/>
              </a:rPr>
              <a:t>      </a:t>
            </a:r>
            <a:r>
              <a:rPr sz="1400" b="1" spc="-5" dirty="0" smtClean="0">
                <a:latin typeface="Arial"/>
                <a:cs typeface="Arial"/>
              </a:rPr>
              <a:t>are </a:t>
            </a:r>
            <a:r>
              <a:rPr sz="1400" b="1" spc="-5" dirty="0">
                <a:latin typeface="Arial"/>
                <a:cs typeface="Arial"/>
              </a:rPr>
              <a:t>item categories.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6861428" y="4262628"/>
            <a:ext cx="2131695" cy="17235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item </a:t>
            </a:r>
            <a:r>
              <a:rPr sz="1400" b="1" spc="-5" dirty="0">
                <a:latin typeface="Arial"/>
                <a:cs typeface="Arial"/>
              </a:rPr>
              <a:t>category </a:t>
            </a:r>
            <a:r>
              <a:rPr sz="1400" b="1" dirty="0">
                <a:latin typeface="Arial"/>
                <a:cs typeface="Arial"/>
              </a:rPr>
              <a:t>is a  </a:t>
            </a:r>
            <a:r>
              <a:rPr lang="en-US" sz="1400" b="1" dirty="0" smtClean="0">
                <a:latin typeface="Arial"/>
                <a:cs typeface="Arial"/>
              </a:rPr>
              <a:t>4 </a:t>
            </a:r>
            <a:r>
              <a:rPr sz="1400" b="1" spc="-5" dirty="0" smtClean="0">
                <a:latin typeface="Arial"/>
                <a:cs typeface="Arial"/>
              </a:rPr>
              <a:t>digit </a:t>
            </a:r>
            <a:r>
              <a:rPr sz="1400" b="1" spc="-40" dirty="0">
                <a:latin typeface="Arial"/>
                <a:cs typeface="Arial"/>
              </a:rPr>
              <a:t>key. </a:t>
            </a:r>
            <a:r>
              <a:rPr sz="1400" b="1" spc="-5" dirty="0">
                <a:latin typeface="Arial"/>
                <a:cs typeface="Arial"/>
              </a:rPr>
              <a:t>The </a:t>
            </a:r>
            <a:r>
              <a:rPr sz="1400" b="1" dirty="0">
                <a:latin typeface="Arial"/>
                <a:cs typeface="Arial"/>
              </a:rPr>
              <a:t>first  </a:t>
            </a:r>
            <a:r>
              <a:rPr lang="en-US" sz="1400" b="1" dirty="0" smtClean="0">
                <a:latin typeface="Arial"/>
                <a:cs typeface="Arial"/>
              </a:rPr>
              <a:t>2</a:t>
            </a:r>
            <a:r>
              <a:rPr sz="1400" b="1" spc="5" dirty="0" smtClean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characters </a:t>
            </a:r>
            <a:r>
              <a:rPr sz="1400" b="1" spc="-5" dirty="0">
                <a:latin typeface="Arial"/>
                <a:cs typeface="Arial"/>
              </a:rPr>
              <a:t>provides  </a:t>
            </a:r>
            <a:r>
              <a:rPr sz="1400" b="1" dirty="0">
                <a:latin typeface="Arial"/>
                <a:cs typeface="Arial"/>
              </a:rPr>
              <a:t>a </a:t>
            </a:r>
            <a:r>
              <a:rPr sz="1400" b="1" spc="-5" dirty="0">
                <a:latin typeface="Arial"/>
                <a:cs typeface="Arial"/>
              </a:rPr>
              <a:t>clue </a:t>
            </a:r>
            <a:r>
              <a:rPr sz="1400" b="1" dirty="0">
                <a:latin typeface="Arial"/>
                <a:cs typeface="Arial"/>
              </a:rPr>
              <a:t>to sales</a:t>
            </a:r>
            <a:r>
              <a:rPr sz="1400" b="1" spc="-1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document  </a:t>
            </a:r>
            <a:r>
              <a:rPr sz="1400" b="1" spc="-15" dirty="0">
                <a:latin typeface="Arial"/>
                <a:cs typeface="Arial"/>
              </a:rPr>
              <a:t>type </a:t>
            </a:r>
            <a:r>
              <a:rPr sz="1400" b="1" spc="-5" dirty="0">
                <a:latin typeface="Arial"/>
                <a:cs typeface="Arial"/>
              </a:rPr>
              <a:t>and the </a:t>
            </a:r>
            <a:r>
              <a:rPr sz="1400" b="1" dirty="0">
                <a:latin typeface="Arial"/>
                <a:cs typeface="Arial"/>
              </a:rPr>
              <a:t>last </a:t>
            </a:r>
            <a:r>
              <a:rPr sz="1400" b="1" spc="10" dirty="0">
                <a:latin typeface="Arial"/>
                <a:cs typeface="Arial"/>
              </a:rPr>
              <a:t>two </a:t>
            </a:r>
            <a:r>
              <a:rPr sz="1400" b="1" spc="-5" dirty="0">
                <a:latin typeface="Arial"/>
                <a:cs typeface="Arial"/>
              </a:rPr>
              <a:t>for  the use of the </a:t>
            </a:r>
            <a:r>
              <a:rPr sz="1400" b="1" dirty="0">
                <a:latin typeface="Arial"/>
                <a:cs typeface="Arial"/>
              </a:rPr>
              <a:t>item  </a:t>
            </a:r>
            <a:r>
              <a:rPr sz="1400" b="1" spc="-20" dirty="0">
                <a:latin typeface="Arial"/>
                <a:cs typeface="Arial"/>
              </a:rPr>
              <a:t>category.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3935"/>
            <a:ext cx="7848600" cy="4876865"/>
          </a:xfrm>
        </p:spPr>
        <p:txBody>
          <a:bodyPr/>
          <a:lstStyle/>
          <a:p>
            <a:r>
              <a:rPr lang="en-US" b="0" spc="-10" dirty="0" smtClean="0"/>
              <a:t>The </a:t>
            </a:r>
            <a:r>
              <a:rPr lang="en-US" b="0" spc="-5" dirty="0"/>
              <a:t>Item Category on a sales  document is determined on </a:t>
            </a:r>
            <a:r>
              <a:rPr lang="en-US" b="0" spc="-10" dirty="0"/>
              <a:t>the  </a:t>
            </a:r>
            <a:r>
              <a:rPr lang="en-US" b="0" spc="-5" dirty="0"/>
              <a:t>basis of sales document </a:t>
            </a:r>
            <a:r>
              <a:rPr lang="en-US" b="0" spc="-15" dirty="0"/>
              <a:t>type </a:t>
            </a:r>
            <a:r>
              <a:rPr lang="en-US" b="0" spc="-5" dirty="0"/>
              <a:t>and  item category group (material  </a:t>
            </a:r>
            <a:r>
              <a:rPr lang="en-US" b="0" spc="-5" dirty="0" smtClean="0"/>
              <a:t>master)</a:t>
            </a:r>
          </a:p>
          <a:p>
            <a:r>
              <a:rPr lang="en-US" b="0" spc="-10" dirty="0" smtClean="0"/>
              <a:t>The </a:t>
            </a:r>
            <a:r>
              <a:rPr lang="en-US" b="0" spc="-10" dirty="0"/>
              <a:t>Item Category on a sales  document </a:t>
            </a:r>
            <a:r>
              <a:rPr lang="en-US" b="0" spc="-10" dirty="0" smtClean="0"/>
              <a:t>controls: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Whether pricing applies to the item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800" b="0" spc="-5" dirty="0" smtClean="0"/>
              <a:t>Whether </a:t>
            </a:r>
            <a:r>
              <a:rPr lang="en-US" sz="1800" b="0" spc="-5" dirty="0"/>
              <a:t>and how </a:t>
            </a:r>
            <a:r>
              <a:rPr lang="en-US" sz="1800" b="0" dirty="0"/>
              <a:t>an item is</a:t>
            </a:r>
            <a:r>
              <a:rPr lang="en-US" sz="1800" b="0" spc="-135" dirty="0"/>
              <a:t> </a:t>
            </a:r>
            <a:r>
              <a:rPr lang="en-US" sz="1800" b="0" dirty="0" smtClean="0"/>
              <a:t>billed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Whether schedule lines are allowed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Whether the item is a text/value or  material item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Whether the item is relevant for delivery  (used only if the item is a text/value item)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Which data should appear in the  incompletion log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Whether the item business data can  differ from the header business data on  the sales </a:t>
            </a:r>
            <a:r>
              <a:rPr lang="en-US" spc="-5" dirty="0" smtClean="0"/>
              <a:t>document</a:t>
            </a:r>
            <a:endParaRPr lang="en-US" spc="-5" dirty="0"/>
          </a:p>
          <a:p>
            <a:pPr marL="285750" lvl="1" indent="-28575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5" dirty="0">
                <a:solidFill>
                  <a:schemeClr val="tx1"/>
                </a:solidFill>
                <a:latin typeface="Arial"/>
                <a:cs typeface="Arial"/>
              </a:rPr>
              <a:t>The Item Category for the sub item on a sales document is determined by Sales document  type, Item category group and Item category of higher level </a:t>
            </a:r>
            <a:r>
              <a:rPr lang="en-US" sz="2200" spc="-5" dirty="0" smtClean="0">
                <a:solidFill>
                  <a:schemeClr val="tx1"/>
                </a:solidFill>
                <a:latin typeface="Arial"/>
                <a:cs typeface="Arial"/>
              </a:rPr>
              <a:t>item</a:t>
            </a:r>
            <a:endParaRPr lang="en-US" dirty="0"/>
          </a:p>
          <a:p>
            <a:endParaRPr 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Item Categories -</a:t>
            </a:r>
            <a:r>
              <a:rPr spc="-90" dirty="0"/>
              <a:t> </a:t>
            </a:r>
            <a:r>
              <a:rPr dirty="0"/>
              <a:t>Controls</a:t>
            </a:r>
          </a:p>
        </p:txBody>
      </p:sp>
    </p:spTree>
    <p:extLst>
      <p:ext uri="{BB962C8B-B14F-4D97-AF65-F5344CB8AC3E}">
        <p14:creationId xmlns="" xmlns:p14="http://schemas.microsoft.com/office/powerpoint/2010/main" val="369033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685800" y="1171512"/>
            <a:ext cx="5257800" cy="401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/>
          <p:nvPr/>
        </p:nvSpPr>
        <p:spPr>
          <a:xfrm>
            <a:off x="692624" y="1162413"/>
            <a:ext cx="5250976" cy="4019187"/>
          </a:xfrm>
          <a:custGeom>
            <a:avLst/>
            <a:gdLst/>
            <a:ahLst/>
            <a:cxnLst/>
            <a:rect l="l" t="t" r="r" b="b"/>
            <a:pathLst>
              <a:path w="5010150" h="3762375">
                <a:moveTo>
                  <a:pt x="0" y="3762375"/>
                </a:moveTo>
                <a:lnTo>
                  <a:pt x="5010150" y="3762375"/>
                </a:lnTo>
                <a:lnTo>
                  <a:pt x="5010150" y="0"/>
                </a:lnTo>
                <a:lnTo>
                  <a:pt x="0" y="0"/>
                </a:lnTo>
                <a:lnTo>
                  <a:pt x="0" y="37623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/>
          <p:nvPr/>
        </p:nvSpPr>
        <p:spPr>
          <a:xfrm>
            <a:off x="692624" y="5181600"/>
            <a:ext cx="5250976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6"/>
          <p:cNvSpPr/>
          <p:nvPr/>
        </p:nvSpPr>
        <p:spPr>
          <a:xfrm>
            <a:off x="692624" y="5181600"/>
            <a:ext cx="5250976" cy="1095375"/>
          </a:xfrm>
          <a:custGeom>
            <a:avLst/>
            <a:gdLst/>
            <a:ahLst/>
            <a:cxnLst/>
            <a:rect l="l" t="t" r="r" b="b"/>
            <a:pathLst>
              <a:path w="5019675" h="1095375">
                <a:moveTo>
                  <a:pt x="0" y="1095375"/>
                </a:moveTo>
                <a:lnTo>
                  <a:pt x="5019675" y="1095375"/>
                </a:lnTo>
                <a:lnTo>
                  <a:pt x="5019675" y="0"/>
                </a:lnTo>
                <a:lnTo>
                  <a:pt x="0" y="0"/>
                </a:lnTo>
                <a:lnTo>
                  <a:pt x="0" y="10953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Item Categories -</a:t>
            </a:r>
            <a:r>
              <a:rPr spc="-90" dirty="0"/>
              <a:t> </a:t>
            </a:r>
            <a:r>
              <a:rPr dirty="0"/>
              <a:t>Controls</a:t>
            </a:r>
          </a:p>
        </p:txBody>
      </p:sp>
    </p:spTree>
    <p:extLst>
      <p:ext uri="{BB962C8B-B14F-4D97-AF65-F5344CB8AC3E}">
        <p14:creationId xmlns="" xmlns:p14="http://schemas.microsoft.com/office/powerpoint/2010/main" val="39614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75" y="228600"/>
            <a:ext cx="8799677" cy="492443"/>
          </a:xfrm>
        </p:spPr>
        <p:txBody>
          <a:bodyPr/>
          <a:lstStyle/>
          <a:p>
            <a:r>
              <a:rPr lang="en-US" dirty="0"/>
              <a:t>Schedule Line</a:t>
            </a:r>
            <a:r>
              <a:rPr lang="en-US" spc="-85" dirty="0"/>
              <a:t> </a:t>
            </a:r>
            <a:r>
              <a:rPr lang="en-US" dirty="0"/>
              <a:t>Categories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3935"/>
            <a:ext cx="7848600" cy="2739211"/>
          </a:xfrm>
        </p:spPr>
        <p:txBody>
          <a:bodyPr/>
          <a:lstStyle/>
          <a:p>
            <a:r>
              <a:rPr lang="en-US" b="0" spc="-5" dirty="0"/>
              <a:t>Schedule lines </a:t>
            </a:r>
            <a:r>
              <a:rPr lang="en-US" b="0" dirty="0"/>
              <a:t>is </a:t>
            </a:r>
            <a:r>
              <a:rPr lang="en-US" b="0" spc="-5" dirty="0"/>
              <a:t>the division of </a:t>
            </a:r>
            <a:r>
              <a:rPr lang="en-US" b="0" dirty="0"/>
              <a:t>an item in a sales </a:t>
            </a:r>
            <a:r>
              <a:rPr lang="en-US" b="0" spc="-5" dirty="0"/>
              <a:t>document according </a:t>
            </a:r>
            <a:r>
              <a:rPr lang="en-US" b="0" dirty="0"/>
              <a:t>to </a:t>
            </a:r>
            <a:r>
              <a:rPr lang="en-US" b="0" spc="-5" dirty="0"/>
              <a:t>date and</a:t>
            </a:r>
            <a:r>
              <a:rPr lang="en-US" b="0" spc="-229" dirty="0"/>
              <a:t> </a:t>
            </a:r>
            <a:r>
              <a:rPr lang="en-US" b="0" spc="-20" dirty="0"/>
              <a:t>quantity.  </a:t>
            </a:r>
            <a:r>
              <a:rPr lang="en-US" b="0" spc="-5" dirty="0"/>
              <a:t>The control of the schedule lines depends on the schedule line</a:t>
            </a:r>
            <a:r>
              <a:rPr lang="en-US" b="0" spc="-125" dirty="0"/>
              <a:t> </a:t>
            </a:r>
            <a:r>
              <a:rPr lang="en-US" b="0" spc="-5" dirty="0" smtClean="0"/>
              <a:t>category</a:t>
            </a:r>
          </a:p>
          <a:p>
            <a:endParaRPr lang="en-US" b="0" spc="-5" dirty="0"/>
          </a:p>
          <a:p>
            <a:r>
              <a:rPr lang="en-US" b="0" spc="5" dirty="0"/>
              <a:t>IMG </a:t>
            </a:r>
            <a:r>
              <a:rPr lang="en-US" b="0" dirty="0"/>
              <a:t>-&gt;Sales </a:t>
            </a:r>
            <a:r>
              <a:rPr lang="en-US" b="0" spc="-5" dirty="0"/>
              <a:t>and Distribution </a:t>
            </a:r>
            <a:r>
              <a:rPr lang="en-US" b="0" dirty="0"/>
              <a:t>-&gt; Sales -&gt;Sales </a:t>
            </a:r>
            <a:r>
              <a:rPr lang="en-US" b="0" spc="-5" dirty="0"/>
              <a:t>Documents -&gt;Schedule Lines </a:t>
            </a:r>
            <a:r>
              <a:rPr lang="en-US" b="0" dirty="0"/>
              <a:t>-&gt; </a:t>
            </a:r>
            <a:r>
              <a:rPr lang="en-US" b="0" spc="-5" dirty="0"/>
              <a:t>Define Schedule</a:t>
            </a:r>
            <a:r>
              <a:rPr lang="en-US" b="0" spc="-240" dirty="0"/>
              <a:t> </a:t>
            </a:r>
            <a:r>
              <a:rPr lang="en-US" b="0" spc="-5" dirty="0"/>
              <a:t>Line  </a:t>
            </a:r>
            <a:r>
              <a:rPr lang="en-US" b="0" spc="-5" dirty="0" smtClean="0"/>
              <a:t>Categories</a:t>
            </a:r>
          </a:p>
          <a:p>
            <a:endParaRPr lang="en-US" sz="2400" spc="-5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0514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5901" y="1647825"/>
            <a:ext cx="3434079" cy="409575"/>
          </a:xfrm>
          <a:prstGeom prst="rect">
            <a:avLst/>
          </a:prstGeom>
          <a:solidFill>
            <a:srgbClr val="A06A45"/>
          </a:solidFill>
          <a:ln w="12700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Inquiry schedule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95901" y="3095625"/>
            <a:ext cx="3408679" cy="409575"/>
          </a:xfrm>
          <a:prstGeom prst="rect">
            <a:avLst/>
          </a:prstGeom>
          <a:solidFill>
            <a:srgbClr val="A06A45"/>
          </a:solidFill>
          <a:ln w="12700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60"/>
              </a:spcBef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Deterministic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MRP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5901" y="3857625"/>
            <a:ext cx="3434079" cy="714375"/>
          </a:xfrm>
          <a:prstGeom prst="rect">
            <a:avLst/>
          </a:prstGeom>
          <a:solidFill>
            <a:srgbClr val="A06A45"/>
          </a:solidFill>
          <a:ln w="12700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6360" marR="136525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inventory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management  No goods</a:t>
            </a:r>
            <a:r>
              <a:rPr sz="20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issue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5901" y="2257425"/>
            <a:ext cx="3408679" cy="409575"/>
          </a:xfrm>
          <a:prstGeom prst="rect">
            <a:avLst/>
          </a:prstGeom>
          <a:solidFill>
            <a:srgbClr val="A06A45"/>
          </a:solidFill>
          <a:ln w="12700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60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0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MRP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5901" y="5000625"/>
            <a:ext cx="3434079" cy="409575"/>
          </a:xfrm>
          <a:prstGeom prst="rect">
            <a:avLst/>
          </a:prstGeom>
          <a:solidFill>
            <a:srgbClr val="A06A45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Consumption-driven</a:t>
            </a:r>
            <a:r>
              <a:rPr sz="20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MRP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5901" y="5610225"/>
            <a:ext cx="3434079" cy="409575"/>
          </a:xfrm>
          <a:prstGeom prst="rect">
            <a:avLst/>
          </a:prstGeom>
          <a:solidFill>
            <a:srgbClr val="A06A45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265"/>
              </a:spcBef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Returns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0650" y="1647875"/>
            <a:ext cx="1301750" cy="307975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35"/>
              </a:spcBef>
            </a:pPr>
            <a:r>
              <a:rPr sz="1800" b="1" spc="-190" dirty="0">
                <a:solidFill>
                  <a:srgbClr val="808080"/>
                </a:solidFill>
                <a:latin typeface="Arial"/>
                <a:cs typeface="Arial"/>
              </a:rPr>
              <a:t>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0650" y="2113711"/>
            <a:ext cx="1301750" cy="307975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BN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0650" y="2490393"/>
            <a:ext cx="1301750" cy="307975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CN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60650" y="3000679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60650" y="3000679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39820" y="3012059"/>
            <a:ext cx="3422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BP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60650" y="3383203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60650" y="3383203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39820" y="3394582"/>
            <a:ext cx="3422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CP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660650" y="3886377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60650" y="3886377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45917" y="3897757"/>
            <a:ext cx="3295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BT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60650" y="4277410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60650" y="4277410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45917" y="4288790"/>
            <a:ext cx="3295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660650" y="4772075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60650" y="4772075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39820" y="4783582"/>
            <a:ext cx="3422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BV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60650" y="5154472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solidFill>
            <a:srgbClr val="FBF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60650" y="5154472"/>
            <a:ext cx="1301750" cy="307975"/>
          </a:xfrm>
          <a:custGeom>
            <a:avLst/>
            <a:gdLst/>
            <a:ahLst/>
            <a:cxnLst/>
            <a:rect l="l" t="t" r="r" b="b"/>
            <a:pathLst>
              <a:path w="1301750" h="307975">
                <a:moveTo>
                  <a:pt x="0" y="307670"/>
                </a:moveTo>
                <a:lnTo>
                  <a:pt x="1301750" y="307670"/>
                </a:lnTo>
                <a:lnTo>
                  <a:pt x="1301750" y="0"/>
                </a:lnTo>
                <a:lnTo>
                  <a:pt x="0" y="0"/>
                </a:lnTo>
                <a:lnTo>
                  <a:pt x="0" y="30767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139820" y="5166105"/>
            <a:ext cx="34226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CV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60650" y="5683554"/>
            <a:ext cx="1301750" cy="307975"/>
          </a:xfrm>
          <a:prstGeom prst="rect">
            <a:avLst/>
          </a:prstGeom>
          <a:solidFill>
            <a:srgbClr val="FBFDB8"/>
          </a:solidFill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800" b="1" spc="-10" dirty="0">
                <a:solidFill>
                  <a:srgbClr val="808080"/>
                </a:solidFill>
                <a:latin typeface="Arial"/>
                <a:cs typeface="Arial"/>
              </a:rPr>
              <a:t>DN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089400" y="1670050"/>
            <a:ext cx="508000" cy="31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89400" y="1670050"/>
            <a:ext cx="508000" cy="311150"/>
          </a:xfrm>
          <a:custGeom>
            <a:avLst/>
            <a:gdLst/>
            <a:ahLst/>
            <a:cxnLst/>
            <a:rect l="l" t="t" r="r" b="b"/>
            <a:pathLst>
              <a:path w="508000" h="311150">
                <a:moveTo>
                  <a:pt x="0" y="311150"/>
                </a:moveTo>
                <a:lnTo>
                  <a:pt x="508000" y="155575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89400" y="2301875"/>
            <a:ext cx="508000" cy="31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89400" y="2301875"/>
            <a:ext cx="508000" cy="311150"/>
          </a:xfrm>
          <a:custGeom>
            <a:avLst/>
            <a:gdLst/>
            <a:ahLst/>
            <a:cxnLst/>
            <a:rect l="l" t="t" r="r" b="b"/>
            <a:pathLst>
              <a:path w="508000" h="311150">
                <a:moveTo>
                  <a:pt x="0" y="311150"/>
                </a:moveTo>
                <a:lnTo>
                  <a:pt x="508000" y="155575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89400" y="3132073"/>
            <a:ext cx="508000" cy="311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89400" y="3132073"/>
            <a:ext cx="508000" cy="311785"/>
          </a:xfrm>
          <a:custGeom>
            <a:avLst/>
            <a:gdLst/>
            <a:ahLst/>
            <a:cxnLst/>
            <a:rect l="l" t="t" r="r" b="b"/>
            <a:pathLst>
              <a:path w="508000" h="311785">
                <a:moveTo>
                  <a:pt x="0" y="311276"/>
                </a:moveTo>
                <a:lnTo>
                  <a:pt x="508000" y="155701"/>
                </a:lnTo>
                <a:lnTo>
                  <a:pt x="0" y="0"/>
                </a:lnTo>
                <a:lnTo>
                  <a:pt x="0" y="3112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89400" y="4129023"/>
            <a:ext cx="508000" cy="3111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89400" y="4129023"/>
            <a:ext cx="508000" cy="311150"/>
          </a:xfrm>
          <a:custGeom>
            <a:avLst/>
            <a:gdLst/>
            <a:ahLst/>
            <a:cxnLst/>
            <a:rect l="l" t="t" r="r" b="b"/>
            <a:pathLst>
              <a:path w="508000" h="311150">
                <a:moveTo>
                  <a:pt x="0" y="311150"/>
                </a:moveTo>
                <a:lnTo>
                  <a:pt x="508000" y="155701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89400" y="5081523"/>
            <a:ext cx="508000" cy="311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89400" y="5081523"/>
            <a:ext cx="508000" cy="311785"/>
          </a:xfrm>
          <a:custGeom>
            <a:avLst/>
            <a:gdLst/>
            <a:ahLst/>
            <a:cxnLst/>
            <a:rect l="l" t="t" r="r" b="b"/>
            <a:pathLst>
              <a:path w="508000" h="311785">
                <a:moveTo>
                  <a:pt x="0" y="311276"/>
                </a:moveTo>
                <a:lnTo>
                  <a:pt x="508000" y="155701"/>
                </a:lnTo>
                <a:lnTo>
                  <a:pt x="0" y="0"/>
                </a:lnTo>
                <a:lnTo>
                  <a:pt x="0" y="3112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89400" y="5708650"/>
            <a:ext cx="508000" cy="311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9400" y="5708650"/>
            <a:ext cx="508000" cy="311150"/>
          </a:xfrm>
          <a:custGeom>
            <a:avLst/>
            <a:gdLst/>
            <a:ahLst/>
            <a:cxnLst/>
            <a:rect l="l" t="t" r="r" b="b"/>
            <a:pathLst>
              <a:path w="508000" h="311150">
                <a:moveTo>
                  <a:pt x="0" y="311150"/>
                </a:moveTo>
                <a:lnTo>
                  <a:pt x="508000" y="155587"/>
                </a:lnTo>
                <a:lnTo>
                  <a:pt x="0" y="0"/>
                </a:lnTo>
                <a:lnTo>
                  <a:pt x="0" y="3111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8600" y="3051175"/>
            <a:ext cx="2148205" cy="1327150"/>
          </a:xfrm>
          <a:prstGeom prst="rect">
            <a:avLst/>
          </a:prstGeom>
          <a:solidFill>
            <a:srgbClr val="F7C575"/>
          </a:solidFill>
          <a:ln w="12700">
            <a:solidFill>
              <a:srgbClr val="000000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810"/>
              </a:spcBef>
            </a:pPr>
            <a:r>
              <a:rPr sz="1800" b="1" spc="-5" dirty="0">
                <a:latin typeface="Arial"/>
                <a:cs typeface="Arial"/>
              </a:rPr>
              <a:t>A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1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Inquiry</a:t>
            </a:r>
            <a:endParaRPr sz="1800">
              <a:latin typeface="Arial"/>
              <a:cs typeface="Arial"/>
            </a:endParaRPr>
          </a:p>
          <a:p>
            <a:pPr marL="85090" marR="33528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B </a:t>
            </a:r>
            <a:r>
              <a:rPr sz="1800" b="1" dirty="0">
                <a:latin typeface="Arial"/>
                <a:cs typeface="Arial"/>
              </a:rPr>
              <a:t>= Quotation  </a:t>
            </a:r>
            <a:r>
              <a:rPr sz="1800" b="1" spc="-5" dirty="0">
                <a:latin typeface="Arial"/>
                <a:cs typeface="Arial"/>
              </a:rPr>
              <a:t>C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Sales </a:t>
            </a:r>
            <a:r>
              <a:rPr sz="1800" b="1" dirty="0">
                <a:latin typeface="Arial"/>
                <a:cs typeface="Arial"/>
              </a:rPr>
              <a:t>Order  </a:t>
            </a:r>
            <a:r>
              <a:rPr sz="1800" b="1" spc="-5" dirty="0">
                <a:latin typeface="Arial"/>
                <a:cs typeface="Arial"/>
              </a:rPr>
              <a:t>D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Returns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314602" y="305366"/>
            <a:ext cx="782383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Schedule Line</a:t>
            </a:r>
            <a:r>
              <a:rPr spc="-85" dirty="0"/>
              <a:t> </a:t>
            </a:r>
            <a:r>
              <a:rPr dirty="0" smtClean="0"/>
              <a:t>Categories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3935"/>
            <a:ext cx="7848600" cy="6217087"/>
          </a:xfrm>
        </p:spPr>
        <p:txBody>
          <a:bodyPr/>
          <a:lstStyle/>
          <a:p>
            <a:r>
              <a:rPr lang="en-US" b="0" spc="-10" dirty="0"/>
              <a:t>The </a:t>
            </a:r>
            <a:r>
              <a:rPr lang="en-US" b="0" spc="-5" dirty="0"/>
              <a:t>Schedule Line Category on a sales  document</a:t>
            </a:r>
            <a:r>
              <a:rPr lang="en-US" b="0" spc="-65" dirty="0"/>
              <a:t> </a:t>
            </a:r>
            <a:r>
              <a:rPr lang="en-US" b="0" spc="-5" dirty="0"/>
              <a:t>controls</a:t>
            </a:r>
            <a:r>
              <a:rPr lang="en-US" b="0" spc="-5" dirty="0" smtClean="0"/>
              <a:t>: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Whether requirements should be </a:t>
            </a:r>
            <a:r>
              <a:rPr lang="en-US" dirty="0"/>
              <a:t>passed </a:t>
            </a:r>
            <a:r>
              <a:rPr lang="en-US" spc="-5" dirty="0"/>
              <a:t>on </a:t>
            </a:r>
            <a:r>
              <a:rPr lang="en-US" dirty="0"/>
              <a:t>to</a:t>
            </a:r>
            <a:r>
              <a:rPr lang="en-US" spc="-130" dirty="0"/>
              <a:t> </a:t>
            </a:r>
            <a:r>
              <a:rPr lang="en-US" dirty="0" smtClean="0"/>
              <a:t>MRP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Whether </a:t>
            </a:r>
            <a:r>
              <a:rPr lang="en-US" dirty="0"/>
              <a:t>an </a:t>
            </a:r>
            <a:r>
              <a:rPr lang="en-US" spc="-5" dirty="0"/>
              <a:t>availability </a:t>
            </a:r>
            <a:r>
              <a:rPr lang="en-US" dirty="0"/>
              <a:t>check </a:t>
            </a:r>
            <a:r>
              <a:rPr lang="en-US" spc="-5" dirty="0"/>
              <a:t>should be </a:t>
            </a:r>
            <a:r>
              <a:rPr lang="en-US" dirty="0"/>
              <a:t>carried</a:t>
            </a:r>
            <a:r>
              <a:rPr lang="en-US" spc="-190" dirty="0"/>
              <a:t> </a:t>
            </a:r>
            <a:r>
              <a:rPr lang="en-US" spc="-5" dirty="0" smtClean="0"/>
              <a:t>out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Whether an item is relevant for delivery (Example,  a third party item or a quotation would </a:t>
            </a:r>
            <a:r>
              <a:rPr lang="en-US" spc="-5" dirty="0" smtClean="0"/>
              <a:t>have schedule </a:t>
            </a:r>
            <a:r>
              <a:rPr lang="en-US" spc="-5" dirty="0"/>
              <a:t>lines but would not be relevant for delivery</a:t>
            </a:r>
            <a:r>
              <a:rPr lang="en-US" spc="-5" dirty="0" smtClean="0"/>
              <a:t>)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Which data should appear </a:t>
            </a:r>
            <a:r>
              <a:rPr lang="en-US" dirty="0"/>
              <a:t>in </a:t>
            </a:r>
            <a:r>
              <a:rPr lang="en-US" spc="-5" dirty="0"/>
              <a:t>the Incompletion</a:t>
            </a:r>
            <a:r>
              <a:rPr lang="en-US" spc="-130" dirty="0"/>
              <a:t> </a:t>
            </a:r>
            <a:r>
              <a:rPr lang="en-US" spc="-5" dirty="0" smtClean="0"/>
              <a:t>log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spc="-5" dirty="0"/>
              <a:t>movement </a:t>
            </a:r>
            <a:r>
              <a:rPr lang="en-US" spc="-15" dirty="0"/>
              <a:t>type </a:t>
            </a:r>
            <a:r>
              <a:rPr lang="en-US" spc="-5" dirty="0"/>
              <a:t>for posting quantities</a:t>
            </a:r>
            <a:r>
              <a:rPr lang="en-US" spc="-110" dirty="0"/>
              <a:t> </a:t>
            </a:r>
            <a:r>
              <a:rPr lang="en-US" spc="-5" dirty="0"/>
              <a:t>and  changes </a:t>
            </a:r>
            <a:r>
              <a:rPr lang="en-US" dirty="0"/>
              <a:t>in </a:t>
            </a:r>
            <a:r>
              <a:rPr lang="en-US" spc="-5" dirty="0"/>
              <a:t>value </a:t>
            </a:r>
            <a:r>
              <a:rPr lang="en-US" dirty="0"/>
              <a:t>to </a:t>
            </a:r>
            <a:r>
              <a:rPr lang="en-US" spc="-5" dirty="0"/>
              <a:t>inventory</a:t>
            </a:r>
            <a:r>
              <a:rPr lang="en-US" spc="-130" dirty="0"/>
              <a:t> </a:t>
            </a:r>
            <a:r>
              <a:rPr lang="en-US" spc="-5" dirty="0" smtClean="0"/>
              <a:t>accounting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/>
              <a:t>The movement </a:t>
            </a:r>
            <a:r>
              <a:rPr lang="en-US" spc="-15" dirty="0"/>
              <a:t>type </a:t>
            </a:r>
            <a:r>
              <a:rPr lang="en-US" dirty="0"/>
              <a:t>is </a:t>
            </a:r>
            <a:r>
              <a:rPr lang="en-US" spc="-5" dirty="0"/>
              <a:t>only relevant </a:t>
            </a:r>
            <a:r>
              <a:rPr lang="en-US" dirty="0"/>
              <a:t>to items </a:t>
            </a:r>
            <a:r>
              <a:rPr lang="en-US" spc="-5" dirty="0"/>
              <a:t>or  schedule lines </a:t>
            </a:r>
            <a:r>
              <a:rPr lang="en-US" dirty="0"/>
              <a:t>which result in a stock</a:t>
            </a:r>
            <a:r>
              <a:rPr lang="en-US" spc="-204" dirty="0"/>
              <a:t> </a:t>
            </a:r>
            <a:r>
              <a:rPr lang="en-US" spc="-5" dirty="0" smtClean="0"/>
              <a:t>movement</a:t>
            </a:r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5" dirty="0"/>
              <a:t>To </a:t>
            </a:r>
            <a:r>
              <a:rPr lang="en-US" spc="-5" dirty="0"/>
              <a:t>generate purchase requisitions automatically </a:t>
            </a:r>
            <a:r>
              <a:rPr lang="en-US" dirty="0"/>
              <a:t>in  </a:t>
            </a:r>
            <a:r>
              <a:rPr lang="en-US" spc="10" dirty="0"/>
              <a:t>MM </a:t>
            </a:r>
            <a:r>
              <a:rPr lang="en-US" dirty="0"/>
              <a:t>( </a:t>
            </a:r>
            <a:r>
              <a:rPr lang="en-US" spc="-5" dirty="0"/>
              <a:t>Purchasing) </a:t>
            </a:r>
            <a:r>
              <a:rPr lang="en-US" spc="-20" dirty="0"/>
              <a:t>you </a:t>
            </a:r>
            <a:r>
              <a:rPr lang="en-US" spc="-5" dirty="0"/>
              <a:t>use the </a:t>
            </a:r>
            <a:r>
              <a:rPr lang="en-US" dirty="0"/>
              <a:t>fields Order </a:t>
            </a:r>
            <a:r>
              <a:rPr lang="en-US" spc="-15" dirty="0"/>
              <a:t>type,  </a:t>
            </a:r>
            <a:r>
              <a:rPr lang="en-US" dirty="0" err="1"/>
              <a:t>Purch</a:t>
            </a:r>
            <a:r>
              <a:rPr lang="en-US" dirty="0"/>
              <a:t>. req. </a:t>
            </a:r>
            <a:r>
              <a:rPr lang="en-US" spc="10" dirty="0"/>
              <a:t>with </a:t>
            </a:r>
            <a:r>
              <a:rPr lang="en-US" dirty="0"/>
              <a:t>del. </a:t>
            </a:r>
            <a:r>
              <a:rPr lang="en-US" spc="-5" dirty="0"/>
              <a:t>Scheduling, </a:t>
            </a:r>
            <a:r>
              <a:rPr lang="en-US" dirty="0"/>
              <a:t>Item category and  </a:t>
            </a:r>
            <a:r>
              <a:rPr lang="en-US" spc="-5" dirty="0"/>
              <a:t>account </a:t>
            </a:r>
            <a:r>
              <a:rPr lang="en-US" dirty="0"/>
              <a:t>assignment (for ex. </a:t>
            </a:r>
            <a:r>
              <a:rPr lang="en-US" spc="-5" dirty="0"/>
              <a:t>Schedule line</a:t>
            </a:r>
            <a:r>
              <a:rPr lang="en-US" spc="-150" dirty="0"/>
              <a:t> </a:t>
            </a:r>
            <a:r>
              <a:rPr lang="en-US" spc="-5" dirty="0"/>
              <a:t>category  CS)</a:t>
            </a:r>
            <a:endParaRPr lang="en-US" dirty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10" dirty="0"/>
              <a:t>The </a:t>
            </a:r>
            <a:r>
              <a:rPr lang="en-US" spc="-5" dirty="0"/>
              <a:t>Schedule Line Category is dependent on </a:t>
            </a:r>
            <a:r>
              <a:rPr lang="en-US" spc="-10" dirty="0"/>
              <a:t>the </a:t>
            </a:r>
            <a:r>
              <a:rPr lang="en-US" spc="-5" dirty="0"/>
              <a:t>item category and </a:t>
            </a:r>
            <a:r>
              <a:rPr lang="en-US" spc="-10" dirty="0"/>
              <a:t>the </a:t>
            </a:r>
            <a:r>
              <a:rPr lang="en-US" spc="-5" dirty="0"/>
              <a:t>MRP </a:t>
            </a:r>
            <a:r>
              <a:rPr lang="en-US" spc="-45" dirty="0"/>
              <a:t>Type  </a:t>
            </a:r>
            <a:r>
              <a:rPr lang="en-US" spc="-5" dirty="0"/>
              <a:t>(MRP Screen of material</a:t>
            </a:r>
            <a:r>
              <a:rPr lang="en-US" spc="-10" dirty="0"/>
              <a:t> </a:t>
            </a:r>
            <a:r>
              <a:rPr lang="en-US" spc="-5" dirty="0"/>
              <a:t>master)</a:t>
            </a:r>
            <a:endParaRPr lang="en-US" dirty="0"/>
          </a:p>
          <a:p>
            <a:pPr lvl="1"/>
            <a:endParaRPr lang="en-US" spc="-5" dirty="0"/>
          </a:p>
          <a:p>
            <a:pPr lvl="1"/>
            <a:endParaRPr lang="en-US" spc="-5" dirty="0" smtClean="0"/>
          </a:p>
          <a:p>
            <a:pPr lvl="1"/>
            <a:endParaRPr lang="en-US" spc="-5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b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Schedule Line Category -</a:t>
            </a:r>
            <a:r>
              <a:rPr spc="-10" dirty="0"/>
              <a:t> </a:t>
            </a:r>
            <a:r>
              <a:rPr spc="-5" dirty="0"/>
              <a:t>Controls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80079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152" y="228600"/>
            <a:ext cx="834707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Schedule Line Category -</a:t>
            </a:r>
            <a:r>
              <a:rPr spc="-10" dirty="0"/>
              <a:t> </a:t>
            </a:r>
            <a:r>
              <a:rPr spc="-5" dirty="0"/>
              <a:t>Controls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04800" y="1447800"/>
            <a:ext cx="8305800" cy="487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0512" y="1433449"/>
            <a:ext cx="8320088" cy="4891151"/>
          </a:xfrm>
          <a:custGeom>
            <a:avLst/>
            <a:gdLst/>
            <a:ahLst/>
            <a:cxnLst/>
            <a:rect l="l" t="t" r="r" b="b"/>
            <a:pathLst>
              <a:path w="4143375" h="4067175">
                <a:moveTo>
                  <a:pt x="0" y="4067175"/>
                </a:moveTo>
                <a:lnTo>
                  <a:pt x="4143375" y="4067175"/>
                </a:lnTo>
                <a:lnTo>
                  <a:pt x="4143375" y="0"/>
                </a:lnTo>
                <a:lnTo>
                  <a:pt x="0" y="0"/>
                </a:lnTo>
                <a:lnTo>
                  <a:pt x="0" y="40671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Sales -</a:t>
            </a:r>
            <a:r>
              <a:rPr spc="-85" dirty="0"/>
              <a:t> </a:t>
            </a:r>
            <a:r>
              <a:rPr dirty="0"/>
              <a:t>Transactions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48404355"/>
              </p:ext>
            </p:extLst>
          </p:nvPr>
        </p:nvGraphicFramePr>
        <p:xfrm>
          <a:off x="450850" y="1817751"/>
          <a:ext cx="7924800" cy="286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/>
                <a:gridCol w="5638800"/>
              </a:tblGrid>
              <a:tr h="3666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spc="-15" dirty="0">
                          <a:latin typeface="Arial"/>
                          <a:cs typeface="Arial"/>
                        </a:rPr>
                        <a:t>Transaction</a:t>
                      </a:r>
                      <a:r>
                        <a:rPr sz="22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dirty="0">
                          <a:latin typeface="Arial"/>
                          <a:cs typeface="Arial"/>
                        </a:rPr>
                        <a:t>Codes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Application</a:t>
                      </a:r>
                      <a:endParaRPr sz="2200" b="1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36677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75" dirty="0">
                          <a:latin typeface="Arial"/>
                          <a:cs typeface="Arial"/>
                        </a:rPr>
                        <a:t>VA11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12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13</a:t>
                      </a:r>
                      <a:endParaRPr sz="2200" b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</a:t>
                      </a:r>
                      <a:r>
                        <a:rPr sz="22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Inquiry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3666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0" dirty="0">
                          <a:latin typeface="Arial"/>
                          <a:cs typeface="Arial"/>
                        </a:rPr>
                        <a:t>VA21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22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23</a:t>
                      </a:r>
                      <a:endParaRPr sz="2200" b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</a:t>
                      </a:r>
                      <a:r>
                        <a:rPr sz="2200" b="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Quotation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36677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0" dirty="0">
                          <a:latin typeface="Arial"/>
                          <a:cs typeface="Arial"/>
                        </a:rPr>
                        <a:t>VA41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10" dirty="0">
                          <a:latin typeface="Arial"/>
                          <a:cs typeface="Arial"/>
                        </a:rPr>
                        <a:t>42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43</a:t>
                      </a:r>
                      <a:endParaRPr sz="2200" b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</a:t>
                      </a:r>
                      <a:r>
                        <a:rPr sz="2200" b="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Contract</a:t>
                      </a:r>
                      <a:endParaRPr sz="2200" b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36664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0" dirty="0">
                          <a:latin typeface="Arial"/>
                          <a:cs typeface="Arial"/>
                        </a:rPr>
                        <a:t>VA31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10" dirty="0">
                          <a:latin typeface="Arial"/>
                          <a:cs typeface="Arial"/>
                        </a:rPr>
                        <a:t>32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33</a:t>
                      </a:r>
                      <a:endParaRPr sz="2200" b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Scheduling</a:t>
                      </a:r>
                      <a:r>
                        <a:rPr sz="2200" b="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spc="-10" dirty="0">
                          <a:latin typeface="Arial"/>
                          <a:cs typeface="Arial"/>
                        </a:rPr>
                        <a:t>Agreement</a:t>
                      </a:r>
                      <a:endParaRPr sz="2200" b="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200" b="0" spc="-50" dirty="0">
                          <a:latin typeface="Arial"/>
                          <a:cs typeface="Arial"/>
                        </a:rPr>
                        <a:t>VA01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02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03</a:t>
                      </a:r>
                      <a:endParaRPr sz="2200" b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2200" b="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2200" b="0" spc="-5" dirty="0">
                          <a:latin typeface="Arial"/>
                          <a:cs typeface="Arial"/>
                        </a:rPr>
                        <a:t>Display Sales</a:t>
                      </a:r>
                      <a:r>
                        <a:rPr sz="2200" b="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0" dirty="0">
                          <a:latin typeface="Arial"/>
                          <a:cs typeface="Arial"/>
                        </a:rPr>
                        <a:t>Order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64" y="304368"/>
            <a:ext cx="189039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Inquiry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106678"/>
            <a:ext cx="8379460" cy="1261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800" b="1" dirty="0">
                <a:latin typeface="Arial"/>
                <a:cs typeface="Arial"/>
              </a:rPr>
              <a:t>Inquiry : </a:t>
            </a:r>
            <a:r>
              <a:rPr sz="1800" b="1" spc="-5" dirty="0">
                <a:latin typeface="Arial"/>
                <a:cs typeface="Arial"/>
              </a:rPr>
              <a:t>Customer contact records </a:t>
            </a:r>
            <a:r>
              <a:rPr sz="1800" b="1" spc="10" dirty="0">
                <a:latin typeface="Arial"/>
                <a:cs typeface="Arial"/>
              </a:rPr>
              <a:t>which </a:t>
            </a:r>
            <a:r>
              <a:rPr sz="1800" b="1" spc="-5" dirty="0">
                <a:latin typeface="Arial"/>
                <a:cs typeface="Arial"/>
              </a:rPr>
              <a:t>capture </a:t>
            </a:r>
            <a:r>
              <a:rPr sz="1800" b="1" dirty="0">
                <a:latin typeface="Arial"/>
                <a:cs typeface="Arial"/>
              </a:rPr>
              <a:t>pre-sales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information</a:t>
            </a:r>
            <a:endParaRPr sz="1800" dirty="0">
              <a:latin typeface="Arial"/>
              <a:cs typeface="Arial"/>
            </a:endParaRPr>
          </a:p>
          <a:p>
            <a:pPr marL="1212850" indent="-285750">
              <a:lnSpc>
                <a:spcPct val="100000"/>
              </a:lnSpc>
              <a:spcBef>
                <a:spcPts val="5"/>
              </a:spcBef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1167765" algn="l"/>
                <a:tab pos="1168400" algn="l"/>
              </a:tabLst>
            </a:pPr>
            <a:r>
              <a:rPr sz="1600" b="1" spc="-5" dirty="0">
                <a:latin typeface="Arial"/>
                <a:cs typeface="Arial"/>
              </a:rPr>
              <a:t>Can be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material or text</a:t>
            </a:r>
            <a:r>
              <a:rPr sz="1600" b="1" spc="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items</a:t>
            </a:r>
            <a:endParaRPr sz="1600" dirty="0">
              <a:latin typeface="Arial"/>
              <a:cs typeface="Arial"/>
            </a:endParaRPr>
          </a:p>
          <a:p>
            <a:pPr marL="12128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1167765" algn="l"/>
                <a:tab pos="1168400" algn="l"/>
              </a:tabLst>
            </a:pPr>
            <a:r>
              <a:rPr sz="1600" b="1" spc="-10" dirty="0">
                <a:latin typeface="Arial"/>
                <a:cs typeface="Arial"/>
              </a:rPr>
              <a:t>Serve </a:t>
            </a:r>
            <a:r>
              <a:rPr sz="1600" b="1" spc="-5" dirty="0">
                <a:latin typeface="Arial"/>
                <a:cs typeface="Arial"/>
              </a:rPr>
              <a:t>as </a:t>
            </a:r>
            <a:r>
              <a:rPr sz="1600" b="1" spc="-10" dirty="0">
                <a:latin typeface="Arial"/>
                <a:cs typeface="Arial"/>
              </a:rPr>
              <a:t>system </a:t>
            </a:r>
            <a:r>
              <a:rPr sz="1600" b="1" spc="-5" dirty="0">
                <a:latin typeface="Arial"/>
                <a:cs typeface="Arial"/>
              </a:rPr>
              <a:t>references </a:t>
            </a:r>
            <a:r>
              <a:rPr sz="1600" b="1" spc="-10" dirty="0">
                <a:latin typeface="Arial"/>
                <a:cs typeface="Arial"/>
              </a:rPr>
              <a:t>for future</a:t>
            </a:r>
            <a:r>
              <a:rPr sz="1600" b="1" spc="17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activity</a:t>
            </a:r>
            <a:endParaRPr sz="1600" dirty="0">
              <a:latin typeface="Arial"/>
              <a:cs typeface="Arial"/>
            </a:endParaRPr>
          </a:p>
          <a:p>
            <a:pPr marL="12128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1167765" algn="l"/>
                <a:tab pos="1168400" algn="l"/>
              </a:tabLst>
            </a:pPr>
            <a:r>
              <a:rPr sz="1600" b="1" spc="-10" dirty="0">
                <a:latin typeface="Arial"/>
                <a:cs typeface="Arial"/>
              </a:rPr>
              <a:t>Serve </a:t>
            </a:r>
            <a:r>
              <a:rPr sz="1600" b="1" spc="-5" dirty="0">
                <a:latin typeface="Arial"/>
                <a:cs typeface="Arial"/>
              </a:rPr>
              <a:t>as follow up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business that did </a:t>
            </a:r>
            <a:r>
              <a:rPr sz="1600" b="1" spc="-10" dirty="0">
                <a:latin typeface="Arial"/>
                <a:cs typeface="Arial"/>
              </a:rPr>
              <a:t>not</a:t>
            </a:r>
            <a:r>
              <a:rPr sz="1600" b="1" spc="1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happen</a:t>
            </a:r>
            <a:endParaRPr sz="1600" dirty="0">
              <a:latin typeface="Arial"/>
              <a:cs typeface="Arial"/>
            </a:endParaRPr>
          </a:p>
          <a:p>
            <a:pPr marL="12128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  <a:tabLst>
                <a:tab pos="1167765" algn="l"/>
                <a:tab pos="1168400" algn="l"/>
              </a:tabLst>
            </a:pPr>
            <a:r>
              <a:rPr sz="1600" b="1" spc="-5" dirty="0">
                <a:latin typeface="Arial"/>
                <a:cs typeface="Arial"/>
              </a:rPr>
              <a:t>The validity period can be used as a processing</a:t>
            </a:r>
            <a:r>
              <a:rPr sz="1600" b="1" spc="10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limit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2514600"/>
            <a:ext cx="6610350" cy="3838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0512" y="2500312"/>
            <a:ext cx="6638925" cy="3867150"/>
          </a:xfrm>
          <a:custGeom>
            <a:avLst/>
            <a:gdLst/>
            <a:ahLst/>
            <a:cxnLst/>
            <a:rect l="l" t="t" r="r" b="b"/>
            <a:pathLst>
              <a:path w="6638925" h="3867150">
                <a:moveTo>
                  <a:pt x="0" y="3867150"/>
                </a:moveTo>
                <a:lnTo>
                  <a:pt x="6638925" y="3867150"/>
                </a:lnTo>
                <a:lnTo>
                  <a:pt x="6638925" y="0"/>
                </a:lnTo>
                <a:lnTo>
                  <a:pt x="0" y="0"/>
                </a:lnTo>
                <a:lnTo>
                  <a:pt x="0" y="38671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19676" y="4419600"/>
            <a:ext cx="4243705" cy="1402080"/>
          </a:xfrm>
          <a:custGeom>
            <a:avLst/>
            <a:gdLst/>
            <a:ahLst/>
            <a:cxnLst/>
            <a:rect l="l" t="t" r="r" b="b"/>
            <a:pathLst>
              <a:path w="4243705" h="1402079">
                <a:moveTo>
                  <a:pt x="4078224" y="0"/>
                </a:moveTo>
                <a:lnTo>
                  <a:pt x="1589024" y="0"/>
                </a:lnTo>
                <a:lnTo>
                  <a:pt x="1545132" y="5897"/>
                </a:lnTo>
                <a:lnTo>
                  <a:pt x="1505693" y="22540"/>
                </a:lnTo>
                <a:lnTo>
                  <a:pt x="1472279" y="48355"/>
                </a:lnTo>
                <a:lnTo>
                  <a:pt x="1446464" y="81769"/>
                </a:lnTo>
                <a:lnTo>
                  <a:pt x="1429821" y="121208"/>
                </a:lnTo>
                <a:lnTo>
                  <a:pt x="1423924" y="165100"/>
                </a:lnTo>
                <a:lnTo>
                  <a:pt x="1423924" y="577850"/>
                </a:lnTo>
                <a:lnTo>
                  <a:pt x="0" y="1401749"/>
                </a:lnTo>
                <a:lnTo>
                  <a:pt x="1423924" y="825500"/>
                </a:lnTo>
                <a:lnTo>
                  <a:pt x="4243324" y="825500"/>
                </a:lnTo>
                <a:lnTo>
                  <a:pt x="4243324" y="165100"/>
                </a:lnTo>
                <a:lnTo>
                  <a:pt x="4237426" y="121208"/>
                </a:lnTo>
                <a:lnTo>
                  <a:pt x="4220783" y="81769"/>
                </a:lnTo>
                <a:lnTo>
                  <a:pt x="4194968" y="48355"/>
                </a:lnTo>
                <a:lnTo>
                  <a:pt x="4161554" y="22540"/>
                </a:lnTo>
                <a:lnTo>
                  <a:pt x="4122115" y="5897"/>
                </a:lnTo>
                <a:lnTo>
                  <a:pt x="4078224" y="0"/>
                </a:lnTo>
                <a:close/>
              </a:path>
              <a:path w="4243705" h="1402079">
                <a:moveTo>
                  <a:pt x="4243324" y="825500"/>
                </a:moveTo>
                <a:lnTo>
                  <a:pt x="1423924" y="825500"/>
                </a:lnTo>
                <a:lnTo>
                  <a:pt x="1429821" y="869391"/>
                </a:lnTo>
                <a:lnTo>
                  <a:pt x="1446464" y="908830"/>
                </a:lnTo>
                <a:lnTo>
                  <a:pt x="1472279" y="942244"/>
                </a:lnTo>
                <a:lnTo>
                  <a:pt x="1505693" y="968059"/>
                </a:lnTo>
                <a:lnTo>
                  <a:pt x="1545132" y="984702"/>
                </a:lnTo>
                <a:lnTo>
                  <a:pt x="1589024" y="990600"/>
                </a:lnTo>
                <a:lnTo>
                  <a:pt x="4078224" y="990600"/>
                </a:lnTo>
                <a:lnTo>
                  <a:pt x="4122115" y="984702"/>
                </a:lnTo>
                <a:lnTo>
                  <a:pt x="4161554" y="968059"/>
                </a:lnTo>
                <a:lnTo>
                  <a:pt x="4194968" y="942244"/>
                </a:lnTo>
                <a:lnTo>
                  <a:pt x="4220783" y="908830"/>
                </a:lnTo>
                <a:lnTo>
                  <a:pt x="4237426" y="869391"/>
                </a:lnTo>
                <a:lnTo>
                  <a:pt x="4243324" y="8255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19676" y="4419600"/>
            <a:ext cx="4243705" cy="1402080"/>
          </a:xfrm>
          <a:custGeom>
            <a:avLst/>
            <a:gdLst/>
            <a:ahLst/>
            <a:cxnLst/>
            <a:rect l="l" t="t" r="r" b="b"/>
            <a:pathLst>
              <a:path w="4243705" h="1402079">
                <a:moveTo>
                  <a:pt x="1423924" y="165100"/>
                </a:moveTo>
                <a:lnTo>
                  <a:pt x="1429821" y="121208"/>
                </a:lnTo>
                <a:lnTo>
                  <a:pt x="1446464" y="81769"/>
                </a:lnTo>
                <a:lnTo>
                  <a:pt x="1472279" y="48355"/>
                </a:lnTo>
                <a:lnTo>
                  <a:pt x="1505693" y="22540"/>
                </a:lnTo>
                <a:lnTo>
                  <a:pt x="1545132" y="5897"/>
                </a:lnTo>
                <a:lnTo>
                  <a:pt x="1589024" y="0"/>
                </a:lnTo>
                <a:lnTo>
                  <a:pt x="1893824" y="0"/>
                </a:lnTo>
                <a:lnTo>
                  <a:pt x="2598674" y="0"/>
                </a:lnTo>
                <a:lnTo>
                  <a:pt x="4078224" y="0"/>
                </a:lnTo>
                <a:lnTo>
                  <a:pt x="4122115" y="5897"/>
                </a:lnTo>
                <a:lnTo>
                  <a:pt x="4161554" y="22540"/>
                </a:lnTo>
                <a:lnTo>
                  <a:pt x="4194968" y="48355"/>
                </a:lnTo>
                <a:lnTo>
                  <a:pt x="4220783" y="81769"/>
                </a:lnTo>
                <a:lnTo>
                  <a:pt x="4237426" y="121208"/>
                </a:lnTo>
                <a:lnTo>
                  <a:pt x="4243324" y="165100"/>
                </a:lnTo>
                <a:lnTo>
                  <a:pt x="4243324" y="577850"/>
                </a:lnTo>
                <a:lnTo>
                  <a:pt x="4243324" y="825500"/>
                </a:lnTo>
                <a:lnTo>
                  <a:pt x="4237426" y="869391"/>
                </a:lnTo>
                <a:lnTo>
                  <a:pt x="4220783" y="908830"/>
                </a:lnTo>
                <a:lnTo>
                  <a:pt x="4194968" y="942244"/>
                </a:lnTo>
                <a:lnTo>
                  <a:pt x="4161554" y="968059"/>
                </a:lnTo>
                <a:lnTo>
                  <a:pt x="4122115" y="984702"/>
                </a:lnTo>
                <a:lnTo>
                  <a:pt x="4078224" y="990600"/>
                </a:lnTo>
                <a:lnTo>
                  <a:pt x="2598674" y="990600"/>
                </a:lnTo>
                <a:lnTo>
                  <a:pt x="1893824" y="990600"/>
                </a:lnTo>
                <a:lnTo>
                  <a:pt x="1589024" y="990600"/>
                </a:lnTo>
                <a:lnTo>
                  <a:pt x="1545132" y="984702"/>
                </a:lnTo>
                <a:lnTo>
                  <a:pt x="1505693" y="968059"/>
                </a:lnTo>
                <a:lnTo>
                  <a:pt x="1472279" y="942244"/>
                </a:lnTo>
                <a:lnTo>
                  <a:pt x="1446464" y="908830"/>
                </a:lnTo>
                <a:lnTo>
                  <a:pt x="1429821" y="869391"/>
                </a:lnTo>
                <a:lnTo>
                  <a:pt x="1423924" y="825500"/>
                </a:lnTo>
                <a:lnTo>
                  <a:pt x="0" y="1401749"/>
                </a:lnTo>
                <a:lnTo>
                  <a:pt x="1423924" y="577850"/>
                </a:lnTo>
                <a:lnTo>
                  <a:pt x="1423924" y="165100"/>
                </a:lnTo>
                <a:close/>
              </a:path>
            </a:pathLst>
          </a:custGeom>
          <a:ln w="9525">
            <a:solidFill>
              <a:srgbClr val="F1FF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1742" y="4509134"/>
            <a:ext cx="2205990" cy="864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Material entered </a:t>
            </a:r>
            <a:r>
              <a:rPr sz="1400" b="1" spc="-5" dirty="0">
                <a:latin typeface="Arial"/>
                <a:cs typeface="Arial"/>
              </a:rPr>
              <a:t>only</a:t>
            </a:r>
            <a:r>
              <a:rPr sz="1400" b="1" spc="-190" dirty="0">
                <a:latin typeface="Arial"/>
                <a:cs typeface="Arial"/>
              </a:rPr>
              <a:t> </a:t>
            </a:r>
            <a:r>
              <a:rPr sz="1400" b="1" spc="5" dirty="0">
                <a:latin typeface="Arial"/>
                <a:cs typeface="Arial"/>
              </a:rPr>
              <a:t>with  </a:t>
            </a:r>
            <a:r>
              <a:rPr sz="1400" b="1" spc="-5" dirty="0">
                <a:latin typeface="Arial"/>
                <a:cs typeface="Arial"/>
              </a:rPr>
              <a:t>description </a:t>
            </a:r>
            <a:r>
              <a:rPr sz="1400" b="1" dirty="0">
                <a:latin typeface="Arial"/>
                <a:cs typeface="Arial"/>
              </a:rPr>
              <a:t>text</a:t>
            </a:r>
            <a:r>
              <a:rPr sz="1400" b="1" spc="-1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no </a:t>
            </a:r>
            <a:r>
              <a:rPr sz="1400" b="1" dirty="0">
                <a:latin typeface="Arial"/>
                <a:cs typeface="Arial"/>
              </a:rPr>
              <a:t>material master</a:t>
            </a:r>
            <a:r>
              <a:rPr sz="1400" b="1" spc="-1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record  </a:t>
            </a:r>
            <a:r>
              <a:rPr sz="1400" b="1" spc="-5" dirty="0">
                <a:latin typeface="Arial"/>
                <a:cs typeface="Arial"/>
              </a:rPr>
              <a:t>required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6858000" cy="492443"/>
          </a:xfrm>
        </p:spPr>
        <p:txBody>
          <a:bodyPr wrap="square" lIns="0" tIns="0" rIns="0" bIns="0">
            <a:spAutoFit/>
          </a:bodyPr>
          <a:lstStyle/>
          <a:p>
            <a:r>
              <a:rPr lang="en-US" altLang="en-US" sz="3200" dirty="0"/>
              <a:t>Lesson Objectives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5095875" cy="5170646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Sales-Transactions</a:t>
            </a:r>
          </a:p>
          <a:p>
            <a:pPr eaLnBrk="1" hangingPunct="1"/>
            <a:r>
              <a:rPr lang="en-US" altLang="en-US" dirty="0" smtClean="0"/>
              <a:t>Inquiry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Quotation</a:t>
            </a:r>
          </a:p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Sales Order-Header</a:t>
            </a:r>
          </a:p>
          <a:p>
            <a:pPr marL="557213" lvl="1" indent="-214313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tx1"/>
                </a:solidFill>
              </a:rPr>
              <a:t>Sales Order-Header Views</a:t>
            </a:r>
          </a:p>
          <a:p>
            <a:pPr marL="280988" lvl="1" indent="-280988"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</a:pPr>
            <a:r>
              <a:rPr lang="en-US" altLang="en-US" sz="2400" dirty="0" smtClean="0">
                <a:solidFill>
                  <a:schemeClr val="tx1"/>
                </a:solidFill>
                <a:latin typeface="Arial"/>
                <a:cs typeface="Arial"/>
              </a:rPr>
              <a:t>Sales Order-Item</a:t>
            </a:r>
          </a:p>
          <a:p>
            <a:pPr marL="557213" lvl="1" indent="-214313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Sales </a:t>
            </a:r>
            <a:r>
              <a:rPr lang="en-US" altLang="en-US" dirty="0" smtClean="0">
                <a:solidFill>
                  <a:schemeClr val="tx1"/>
                </a:solidFill>
              </a:rPr>
              <a:t>Order-Item Views</a:t>
            </a:r>
            <a:endParaRPr lang="en-US" altLang="en-US" dirty="0">
              <a:solidFill>
                <a:schemeClr val="tx1"/>
              </a:solidFill>
            </a:endParaRPr>
          </a:p>
          <a:p>
            <a:pPr marL="257175" lvl="1" indent="-257175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/>
                <a:cs typeface="Arial"/>
              </a:rPr>
              <a:t>Sales Order-Environment</a:t>
            </a:r>
          </a:p>
          <a:p>
            <a:pPr marL="257175" lvl="1" indent="-257175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/>
                <a:cs typeface="Arial"/>
              </a:rPr>
              <a:t>Sales Order-Enhanced Functions</a:t>
            </a:r>
          </a:p>
          <a:p>
            <a:pPr marL="257175" lvl="1" indent="-257175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/>
                <a:cs typeface="Arial"/>
              </a:rPr>
              <a:t>Copy Controls-Header Level</a:t>
            </a:r>
          </a:p>
          <a:p>
            <a:pPr marL="257175" lvl="1" indent="-257175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/>
                <a:cs typeface="Arial"/>
              </a:rPr>
              <a:t>Copy Controls-Item Level</a:t>
            </a:r>
          </a:p>
          <a:p>
            <a:pPr marL="257175" lvl="1" indent="-257175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/>
                <a:cs typeface="Arial"/>
              </a:rPr>
              <a:t>Copy Control-Schedule Line Level</a:t>
            </a:r>
          </a:p>
          <a:p>
            <a:pPr marL="257175" lvl="1" indent="-257175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/>
                <a:cs typeface="Arial"/>
              </a:rPr>
              <a:t>Transaction Codes</a:t>
            </a:r>
          </a:p>
          <a:p>
            <a:pPr marL="257175" lvl="1" indent="-257175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  <a:latin typeface="Arial"/>
                <a:cs typeface="Arial"/>
              </a:rPr>
              <a:t>Additional </a:t>
            </a:r>
            <a:r>
              <a:rPr lang="en-US" altLang="en-US" sz="2400" dirty="0" smtClean="0">
                <a:solidFill>
                  <a:schemeClr val="tx1"/>
                </a:solidFill>
                <a:latin typeface="Arial"/>
                <a:cs typeface="Arial"/>
              </a:rPr>
              <a:t>Info</a:t>
            </a:r>
            <a:endParaRPr lang="en-US" altLang="en-US" sz="24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870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600" y="305053"/>
            <a:ext cx="266509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Quo</a:t>
            </a:r>
            <a:r>
              <a:rPr spc="-15" dirty="0"/>
              <a:t>t</a:t>
            </a:r>
            <a:r>
              <a:rPr dirty="0"/>
              <a:t>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231337"/>
            <a:ext cx="7783508" cy="11387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5" dirty="0">
                <a:latin typeface="Arial"/>
                <a:cs typeface="Arial"/>
              </a:rPr>
              <a:t>A </a:t>
            </a:r>
            <a:r>
              <a:rPr sz="1600" b="1" spc="-10" dirty="0">
                <a:latin typeface="Arial"/>
                <a:cs typeface="Arial"/>
              </a:rPr>
              <a:t>quotation </a:t>
            </a:r>
            <a:r>
              <a:rPr sz="1600" b="1" spc="-5" dirty="0">
                <a:latin typeface="Arial"/>
                <a:cs typeface="Arial"/>
              </a:rPr>
              <a:t>can be created </a:t>
            </a:r>
            <a:r>
              <a:rPr sz="1600" b="1" spc="5" dirty="0">
                <a:latin typeface="Arial"/>
                <a:cs typeface="Arial"/>
              </a:rPr>
              <a:t>with </a:t>
            </a:r>
            <a:r>
              <a:rPr sz="1600" b="1" spc="-5" dirty="0">
                <a:latin typeface="Arial"/>
                <a:cs typeface="Arial"/>
              </a:rPr>
              <a:t>or </a:t>
            </a:r>
            <a:r>
              <a:rPr sz="1600" b="1" dirty="0">
                <a:latin typeface="Arial"/>
                <a:cs typeface="Arial"/>
              </a:rPr>
              <a:t>without </a:t>
            </a:r>
            <a:r>
              <a:rPr sz="1600" b="1" spc="-5" dirty="0">
                <a:latin typeface="Arial"/>
                <a:cs typeface="Arial"/>
              </a:rPr>
              <a:t>reference to an</a:t>
            </a:r>
            <a:r>
              <a:rPr sz="1600" b="1" spc="8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inquiry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7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10" dirty="0">
                <a:latin typeface="Arial"/>
                <a:cs typeface="Arial"/>
              </a:rPr>
              <a:t>Quotations </a:t>
            </a:r>
            <a:r>
              <a:rPr sz="1600" b="1" spc="-5" dirty="0">
                <a:latin typeface="Arial"/>
                <a:cs typeface="Arial"/>
              </a:rPr>
              <a:t>are offers from a sales area to a customer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delivering materials</a:t>
            </a:r>
            <a:r>
              <a:rPr sz="1600" b="1" spc="340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or</a:t>
            </a:r>
            <a:r>
              <a:rPr lang="en-US" sz="1600" b="1" spc="-5" dirty="0" smtClean="0">
                <a:latin typeface="Arial"/>
                <a:cs typeface="Arial"/>
              </a:rPr>
              <a:t> </a:t>
            </a:r>
            <a:r>
              <a:rPr sz="1600" b="1" spc="-10" dirty="0" smtClean="0">
                <a:latin typeface="Arial"/>
                <a:cs typeface="Arial"/>
              </a:rPr>
              <a:t>providing </a:t>
            </a:r>
            <a:r>
              <a:rPr sz="1600" b="1" spc="-10" dirty="0">
                <a:latin typeface="Arial"/>
                <a:cs typeface="Arial"/>
              </a:rPr>
              <a:t>services </a:t>
            </a:r>
            <a:r>
              <a:rPr sz="1600" b="1" spc="-5" dirty="0">
                <a:latin typeface="Arial"/>
                <a:cs typeface="Arial"/>
              </a:rPr>
              <a:t>under specified</a:t>
            </a:r>
            <a:r>
              <a:rPr sz="1600" b="1" spc="145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conditions</a:t>
            </a:r>
            <a:endParaRPr sz="16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57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10" dirty="0">
                <a:latin typeface="Arial"/>
                <a:cs typeface="Arial"/>
              </a:rPr>
              <a:t>Quotations </a:t>
            </a:r>
            <a:r>
              <a:rPr sz="1600" b="1" spc="-5" dirty="0">
                <a:latin typeface="Arial"/>
                <a:cs typeface="Arial"/>
              </a:rPr>
              <a:t>are legally binding </a:t>
            </a:r>
            <a:r>
              <a:rPr sz="1600" b="1" spc="-10" dirty="0">
                <a:latin typeface="Arial"/>
                <a:cs typeface="Arial"/>
              </a:rPr>
              <a:t>throughout the </a:t>
            </a:r>
            <a:r>
              <a:rPr sz="1600" b="1" spc="-15" dirty="0">
                <a:latin typeface="Arial"/>
                <a:cs typeface="Arial"/>
              </a:rPr>
              <a:t>given </a:t>
            </a:r>
            <a:r>
              <a:rPr sz="1600" b="1" spc="-10" dirty="0">
                <a:latin typeface="Arial"/>
                <a:cs typeface="Arial"/>
              </a:rPr>
              <a:t>validity</a:t>
            </a:r>
            <a:r>
              <a:rPr sz="1600" b="1" spc="400" dirty="0">
                <a:latin typeface="Arial"/>
                <a:cs typeface="Arial"/>
              </a:rPr>
              <a:t> </a:t>
            </a:r>
            <a:r>
              <a:rPr sz="1600" b="1" spc="-5" dirty="0" smtClean="0">
                <a:latin typeface="Arial"/>
                <a:cs typeface="Arial"/>
              </a:rPr>
              <a:t>period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8127" y="2398685"/>
            <a:ext cx="5732399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8127" y="2398685"/>
            <a:ext cx="5761355" cy="3914775"/>
          </a:xfrm>
          <a:custGeom>
            <a:avLst/>
            <a:gdLst/>
            <a:ahLst/>
            <a:cxnLst/>
            <a:rect l="l" t="t" r="r" b="b"/>
            <a:pathLst>
              <a:path w="5761355" h="3914775">
                <a:moveTo>
                  <a:pt x="0" y="3914775"/>
                </a:moveTo>
                <a:lnTo>
                  <a:pt x="5760974" y="3914775"/>
                </a:lnTo>
                <a:lnTo>
                  <a:pt x="5760974" y="0"/>
                </a:lnTo>
                <a:lnTo>
                  <a:pt x="0" y="0"/>
                </a:lnTo>
                <a:lnTo>
                  <a:pt x="0" y="39147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49" y="290703"/>
            <a:ext cx="555688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Sales </a:t>
            </a:r>
            <a:r>
              <a:rPr spc="-5" dirty="0"/>
              <a:t>Order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Header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143000"/>
            <a:ext cx="6934200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112" y="1128712"/>
            <a:ext cx="6962775" cy="4981575"/>
          </a:xfrm>
          <a:custGeom>
            <a:avLst/>
            <a:gdLst/>
            <a:ahLst/>
            <a:cxnLst/>
            <a:rect l="l" t="t" r="r" b="b"/>
            <a:pathLst>
              <a:path w="6962775" h="4981575">
                <a:moveTo>
                  <a:pt x="0" y="4981575"/>
                </a:moveTo>
                <a:lnTo>
                  <a:pt x="6962775" y="4981575"/>
                </a:lnTo>
                <a:lnTo>
                  <a:pt x="6962775" y="0"/>
                </a:lnTo>
                <a:lnTo>
                  <a:pt x="0" y="0"/>
                </a:lnTo>
                <a:lnTo>
                  <a:pt x="0" y="4981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spc="-5" dirty="0"/>
              <a:t>Sales Order – Header</a:t>
            </a:r>
            <a:r>
              <a:rPr spc="20" dirty="0"/>
              <a:t> </a:t>
            </a:r>
            <a:r>
              <a:rPr spc="-5" dirty="0"/>
              <a:t>Views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10305295"/>
              </p:ext>
            </p:extLst>
          </p:nvPr>
        </p:nvGraphicFramePr>
        <p:xfrm>
          <a:off x="213387" y="1600200"/>
          <a:ext cx="8763000" cy="460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9213"/>
                <a:gridCol w="1051587"/>
                <a:gridCol w="6172200"/>
              </a:tblGrid>
              <a:tr h="518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Fields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Screen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Application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10058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Sold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Party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489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Main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Sc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een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238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sales order is assigned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unique sales area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(sales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organization, distribution  channel, or division).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If there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master data for the sold-to party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 several sales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areas,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 selection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screen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appears where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choose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sales area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you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require.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85090" marR="3206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If there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are several possible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sold-to parties for the ship-to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party,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system displays a  selection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screen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possible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alternatives.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Order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Sales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View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 classification that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distinguishes between different types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sales</a:t>
                      </a:r>
                      <a:r>
                        <a:rPr sz="140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document.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Blocking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505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Sales 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View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sales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orders,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block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transactions for shipping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billing.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Billing block can be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set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header,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also in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individual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item.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Reason for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Rejection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505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Sales 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View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7432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reject items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 sales documents.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gives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items the status 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completed.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business transaction thus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concluded</a:t>
                      </a:r>
                      <a:r>
                        <a:rPr sz="1400" spc="-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without deleting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item.</a:t>
                      </a:r>
                    </a:p>
                    <a:p>
                      <a:pPr marL="85090" marR="52641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Also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reason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rejection allows you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find out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what your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customer thinks of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your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products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during 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certain time</a:t>
                      </a:r>
                      <a:r>
                        <a:rPr sz="1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period.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 marR="26797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Account</a:t>
                      </a:r>
                      <a:r>
                        <a:rPr sz="14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Assignment  category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Billing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Using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account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assignment criteria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variable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G/L account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can be</a:t>
                      </a:r>
                      <a:r>
                        <a:rPr sz="1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determined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49" y="290703"/>
            <a:ext cx="481139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Sales </a:t>
            </a:r>
            <a:r>
              <a:rPr spc="-5" dirty="0"/>
              <a:t>Order </a:t>
            </a:r>
            <a:r>
              <a:rPr dirty="0"/>
              <a:t>-</a:t>
            </a:r>
            <a:r>
              <a:rPr spc="-60" dirty="0"/>
              <a:t> </a:t>
            </a:r>
            <a:r>
              <a:rPr dirty="0"/>
              <a:t>Item</a:t>
            </a:r>
          </a:p>
        </p:txBody>
      </p:sp>
      <p:sp>
        <p:nvSpPr>
          <p:cNvPr id="3" name="object 3"/>
          <p:cNvSpPr/>
          <p:nvPr/>
        </p:nvSpPr>
        <p:spPr>
          <a:xfrm>
            <a:off x="990600" y="1143000"/>
            <a:ext cx="6885051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6312" y="1128712"/>
            <a:ext cx="6913880" cy="4981575"/>
          </a:xfrm>
          <a:custGeom>
            <a:avLst/>
            <a:gdLst/>
            <a:ahLst/>
            <a:cxnLst/>
            <a:rect l="l" t="t" r="r" b="b"/>
            <a:pathLst>
              <a:path w="6913880" h="4981575">
                <a:moveTo>
                  <a:pt x="0" y="4981575"/>
                </a:moveTo>
                <a:lnTo>
                  <a:pt x="6913626" y="4981575"/>
                </a:lnTo>
                <a:lnTo>
                  <a:pt x="6913626" y="0"/>
                </a:lnTo>
                <a:lnTo>
                  <a:pt x="0" y="0"/>
                </a:lnTo>
                <a:lnTo>
                  <a:pt x="0" y="49815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spc="-5" dirty="0"/>
              <a:t>Sales Order – Item</a:t>
            </a:r>
            <a:r>
              <a:rPr spc="5" dirty="0"/>
              <a:t> </a:t>
            </a:r>
            <a:r>
              <a:rPr spc="-5" dirty="0"/>
              <a:t>Views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2250" y="1262125"/>
          <a:ext cx="8763000" cy="4944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066800"/>
                <a:gridCol w="6172200"/>
              </a:tblGrid>
              <a:tr h="518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Important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Fields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Screen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Application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Material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Sales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308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each material 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sales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order,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automatically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proposes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 from the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relevant material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master records, such as data 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pricing,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delivery,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scheduling,  availability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check, tax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determination, weight and volume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determination.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Delivering</a:t>
                      </a:r>
                      <a:r>
                        <a:rPr sz="12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Plant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Sales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3022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plant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is required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source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inventory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sales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order.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plant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can be defaulted on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priority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customer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material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information record, then look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ship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party  customer master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then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material</a:t>
                      </a:r>
                      <a:r>
                        <a:rPr sz="12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master.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Shipping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Point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Shipping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346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shipping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automatically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determined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on the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combination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delivering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plant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based 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plant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determination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 manual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override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sales order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item, the shipping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condition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sold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party customer master record (Sales Area Data,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view: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Shipping)  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loading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group 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material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master (Sales: General/Plant Data</a:t>
                      </a:r>
                      <a:r>
                        <a:rPr sz="120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View)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Shipping</a:t>
                      </a:r>
                      <a:r>
                        <a:rPr sz="1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condition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Shipping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2660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The shipping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condition 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customer master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are used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to define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customers</a:t>
                      </a:r>
                      <a:r>
                        <a:rPr sz="12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delivery  requirements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(Sales Area Data,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view:</a:t>
                      </a:r>
                      <a:r>
                        <a:rPr sz="12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Shipping).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155441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Route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Shipping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A Route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transportation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path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outbound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delivery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from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delivering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plant to the  ship-to 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party.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SAP R/3 uses four data element as search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keys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determining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route 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automatically.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These data elements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: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departure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transportation Zone found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 customizing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for the shipping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point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definition, the shipping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condition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found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customer  master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sold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party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(Sales</a:t>
                      </a:r>
                      <a:r>
                        <a:rPr sz="12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Data;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Shipping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view),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transportation</a:t>
                      </a:r>
                      <a:r>
                        <a:rPr sz="12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group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found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material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master (Sales: General/Plant Data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View)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destination  transportation zone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found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the ship-to party master data record (General/Plant;  Address</a:t>
                      </a:r>
                      <a:r>
                        <a:rPr sz="12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view)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Pricing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Condition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PR00 is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defined as the mandatory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pricing</a:t>
                      </a:r>
                      <a:r>
                        <a:rPr sz="12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condition.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61596"/>
            <a:ext cx="707898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Sales </a:t>
            </a:r>
            <a:r>
              <a:rPr spc="-5" dirty="0"/>
              <a:t>Order </a:t>
            </a:r>
            <a:r>
              <a:rPr dirty="0"/>
              <a:t>-</a:t>
            </a:r>
            <a:r>
              <a:rPr spc="-45" dirty="0"/>
              <a:t> </a:t>
            </a:r>
            <a:r>
              <a:rPr dirty="0"/>
              <a:t>Environment</a:t>
            </a:r>
          </a:p>
        </p:txBody>
      </p:sp>
      <p:sp>
        <p:nvSpPr>
          <p:cNvPr id="3" name="object 3"/>
          <p:cNvSpPr/>
          <p:nvPr/>
        </p:nvSpPr>
        <p:spPr>
          <a:xfrm>
            <a:off x="471868" y="999058"/>
            <a:ext cx="7313549" cy="5286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389" y="970483"/>
            <a:ext cx="7342505" cy="5314950"/>
          </a:xfrm>
          <a:custGeom>
            <a:avLst/>
            <a:gdLst/>
            <a:ahLst/>
            <a:cxnLst/>
            <a:rect l="l" t="t" r="r" b="b"/>
            <a:pathLst>
              <a:path w="7342505" h="5314950">
                <a:moveTo>
                  <a:pt x="0" y="5314950"/>
                </a:moveTo>
                <a:lnTo>
                  <a:pt x="7342251" y="5314950"/>
                </a:lnTo>
                <a:lnTo>
                  <a:pt x="7342251" y="0"/>
                </a:lnTo>
                <a:lnTo>
                  <a:pt x="0" y="0"/>
                </a:lnTo>
                <a:lnTo>
                  <a:pt x="0" y="531495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879967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Sales Order –</a:t>
            </a:r>
            <a:r>
              <a:rPr spc="-55" dirty="0"/>
              <a:t> </a:t>
            </a:r>
            <a:r>
              <a:rPr dirty="0"/>
              <a:t>Environment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140356707"/>
              </p:ext>
            </p:extLst>
          </p:nvPr>
        </p:nvGraphicFramePr>
        <p:xfrm>
          <a:off x="208838" y="1448245"/>
          <a:ext cx="8763000" cy="493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1447800"/>
                <a:gridCol w="5638800"/>
              </a:tblGrid>
              <a:tr h="518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Important</a:t>
                      </a:r>
                      <a:r>
                        <a:rPr sz="1400" b="1" spc="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Fields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Menu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Application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4775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Partner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Environment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-&gt;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2128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navigation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menu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helps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displaying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customer master records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sold 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party,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ship-to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party,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bill-to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party,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payer,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credit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account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sales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summary.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List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Environment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-&gt;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651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navigation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give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list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sales documents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such as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inquiry,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quotation, sales 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order,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contract &amp;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scheduling agreement 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item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proposals. Online list display  documents with 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specific status,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allow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review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change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documents.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Status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Overview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Environment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-&gt;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2457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display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status 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both at Header &amp; Each Item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–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Their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Total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processing – Being processed or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completed and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Delivery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status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– partially  delivered or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completed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rejection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status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– partially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rejected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fully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rejected.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70103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Flow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Environment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-&gt;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9558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Document flow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are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updated for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overall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document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individual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items. 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can branch directly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to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display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 related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documents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then return to  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flow.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Material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Environment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-&gt;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material details in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material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master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can be view with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navigation.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Availability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Environment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-&gt;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give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 stock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availability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 the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material.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Analysis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Environment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-&gt;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784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This menu path take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account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determination, material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determination,</a:t>
                      </a:r>
                      <a:r>
                        <a:rPr sz="14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free 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goods, listing and exclusion on /off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status.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362200" y="4572000"/>
            <a:ext cx="439737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540" y="304800"/>
            <a:ext cx="84302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Sales Order – Enhanced</a:t>
            </a:r>
            <a:r>
              <a:rPr spc="-25" dirty="0"/>
              <a:t> </a:t>
            </a:r>
            <a:r>
              <a:rPr spc="-5" dirty="0"/>
              <a:t>Functions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33400" y="1371600"/>
            <a:ext cx="3962400" cy="403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9112" y="1357249"/>
            <a:ext cx="3990975" cy="4067175"/>
          </a:xfrm>
          <a:custGeom>
            <a:avLst/>
            <a:gdLst/>
            <a:ahLst/>
            <a:cxnLst/>
            <a:rect l="l" t="t" r="r" b="b"/>
            <a:pathLst>
              <a:path w="3990975" h="4067175">
                <a:moveTo>
                  <a:pt x="0" y="4067175"/>
                </a:moveTo>
                <a:lnTo>
                  <a:pt x="3990975" y="4067175"/>
                </a:lnTo>
                <a:lnTo>
                  <a:pt x="3990975" y="0"/>
                </a:lnTo>
                <a:lnTo>
                  <a:pt x="0" y="0"/>
                </a:lnTo>
                <a:lnTo>
                  <a:pt x="0" y="40671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48200" y="1371600"/>
            <a:ext cx="4038600" cy="403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33848" y="1357249"/>
            <a:ext cx="4067175" cy="4067175"/>
          </a:xfrm>
          <a:custGeom>
            <a:avLst/>
            <a:gdLst/>
            <a:ahLst/>
            <a:cxnLst/>
            <a:rect l="l" t="t" r="r" b="b"/>
            <a:pathLst>
              <a:path w="4067175" h="4067175">
                <a:moveTo>
                  <a:pt x="0" y="4067175"/>
                </a:moveTo>
                <a:lnTo>
                  <a:pt x="4067175" y="4067175"/>
                </a:lnTo>
                <a:lnTo>
                  <a:pt x="4067175" y="0"/>
                </a:lnTo>
                <a:lnTo>
                  <a:pt x="0" y="0"/>
                </a:lnTo>
                <a:lnTo>
                  <a:pt x="0" y="406717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spc="-5" dirty="0"/>
              <a:t>Sales Order – Enhanced</a:t>
            </a:r>
            <a:r>
              <a:rPr spc="15" dirty="0"/>
              <a:t> </a:t>
            </a:r>
            <a:r>
              <a:rPr spc="-5" dirty="0"/>
              <a:t>Functions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4425122"/>
              </p:ext>
            </p:extLst>
          </p:nvPr>
        </p:nvGraphicFramePr>
        <p:xfrm>
          <a:off x="374650" y="1365250"/>
          <a:ext cx="8382000" cy="4937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762000"/>
                <a:gridCol w="5943600"/>
              </a:tblGrid>
              <a:tr h="304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Important</a:t>
                      </a:r>
                      <a:r>
                        <a:rPr sz="16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Fields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Menu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Application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Fast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Change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Edit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-&gt;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765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fast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function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allows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change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more than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one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item at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once during  sales order processing.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applies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 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reason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for rejection,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delivery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block,</a:t>
                      </a:r>
                      <a:r>
                        <a:rPr sz="16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billing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block,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delivery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date,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delivery priority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delivery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plant.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Sales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Summary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Icon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10096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sales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summary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helps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create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documents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 variety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relevant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information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about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customer.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information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sales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summary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is grouped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into info blocks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on  various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topics such as Address, Key figures, Quick info, Contact person, Last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SD  document, Pricing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etc.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Incompletion</a:t>
                      </a:r>
                      <a:r>
                        <a:rPr sz="16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Log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Edit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8763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incompletion log is a list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data that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has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not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yet been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entered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system, 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but that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is essential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your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company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 a sales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document.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Packing</a:t>
                      </a:r>
                      <a:r>
                        <a:rPr sz="16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Proposal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Edit</a:t>
                      </a:r>
                      <a:r>
                        <a:rPr sz="16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Packing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instructions</a:t>
                      </a:r>
                      <a:r>
                        <a:rPr sz="16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entered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sales</a:t>
                      </a:r>
                      <a:r>
                        <a:rPr sz="16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orders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6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scheduling</a:t>
                      </a:r>
                      <a:r>
                        <a:rPr sz="16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agreements.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Using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information, a packing proposal is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created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delivery.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85090" marR="4457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Shipment</a:t>
                      </a:r>
                      <a:r>
                        <a:rPr sz="16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cost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information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Edit</a:t>
                      </a:r>
                      <a:r>
                        <a:rPr sz="16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-&gt;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43434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Simulation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of shipment cost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can be carried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out at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sales order level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plan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for the  transport.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133600" y="3048000"/>
            <a:ext cx="381000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Copy Control – Header</a:t>
            </a:r>
            <a:r>
              <a:rPr spc="-80" dirty="0"/>
              <a:t> </a:t>
            </a:r>
            <a:r>
              <a:rPr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5604459"/>
            <a:ext cx="8317865" cy="742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923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-&gt; Sales &amp; Distribution -&gt; Sales -&gt; Maintain </a:t>
            </a:r>
            <a:r>
              <a:rPr sz="1600" b="1" spc="-10" dirty="0">
                <a:latin typeface="Arial"/>
                <a:cs typeface="Arial"/>
              </a:rPr>
              <a:t>Copy </a:t>
            </a:r>
            <a:r>
              <a:rPr sz="1600" b="1" spc="-5" dirty="0">
                <a:latin typeface="Arial"/>
                <a:cs typeface="Arial"/>
              </a:rPr>
              <a:t>Controls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Sales Documents  IMG -&gt; Logistics Execution -&gt; Shipping -&gt; </a:t>
            </a:r>
            <a:r>
              <a:rPr sz="1600" b="1" spc="-10" dirty="0">
                <a:latin typeface="Arial"/>
                <a:cs typeface="Arial"/>
              </a:rPr>
              <a:t>Copy</a:t>
            </a:r>
            <a:r>
              <a:rPr sz="1600" b="1" spc="1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Controls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IMG -&gt; Sales &amp; Distribution -&gt; Billing -&gt; Maintain </a:t>
            </a:r>
            <a:r>
              <a:rPr sz="1600" b="1" spc="-10" dirty="0">
                <a:latin typeface="Arial"/>
                <a:cs typeface="Arial"/>
              </a:rPr>
              <a:t>Copy </a:t>
            </a:r>
            <a:r>
              <a:rPr sz="1600" b="1" spc="-5" dirty="0">
                <a:latin typeface="Arial"/>
                <a:cs typeface="Arial"/>
              </a:rPr>
              <a:t>Controls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Billing</a:t>
            </a:r>
            <a:r>
              <a:rPr sz="1600" b="1" spc="39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Documents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2438400"/>
            <a:ext cx="6858000" cy="2990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7712" y="2424048"/>
            <a:ext cx="6886575" cy="3019425"/>
          </a:xfrm>
          <a:custGeom>
            <a:avLst/>
            <a:gdLst/>
            <a:ahLst/>
            <a:cxnLst/>
            <a:rect l="l" t="t" r="r" b="b"/>
            <a:pathLst>
              <a:path w="6886575" h="3019425">
                <a:moveTo>
                  <a:pt x="0" y="3019425"/>
                </a:moveTo>
                <a:lnTo>
                  <a:pt x="6886575" y="3019425"/>
                </a:lnTo>
                <a:lnTo>
                  <a:pt x="6886575" y="0"/>
                </a:lnTo>
                <a:lnTo>
                  <a:pt x="0" y="0"/>
                </a:lnTo>
                <a:lnTo>
                  <a:pt x="0" y="301942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260094"/>
            <a:ext cx="8103870" cy="1016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600" b="1" spc="-10" dirty="0">
                <a:latin typeface="Arial"/>
                <a:cs typeface="Arial"/>
              </a:rPr>
              <a:t>Copying </a:t>
            </a:r>
            <a:r>
              <a:rPr sz="1600" b="1" spc="-5" dirty="0">
                <a:latin typeface="Arial"/>
                <a:cs typeface="Arial"/>
              </a:rPr>
              <a:t>requirements that </a:t>
            </a:r>
            <a:r>
              <a:rPr sz="1600" b="1" spc="-15" dirty="0">
                <a:latin typeface="Arial"/>
                <a:cs typeface="Arial"/>
              </a:rPr>
              <a:t>have </a:t>
            </a:r>
            <a:r>
              <a:rPr sz="1600" b="1" spc="-5" dirty="0">
                <a:latin typeface="Arial"/>
                <a:cs typeface="Arial"/>
              </a:rPr>
              <a:t>been included in </a:t>
            </a:r>
            <a:r>
              <a:rPr sz="1600" b="1" spc="-20" dirty="0">
                <a:latin typeface="Arial"/>
                <a:cs typeface="Arial"/>
              </a:rPr>
              <a:t>SAP </a:t>
            </a:r>
            <a:r>
              <a:rPr sz="1600" b="1" spc="-5" dirty="0">
                <a:latin typeface="Arial"/>
                <a:cs typeface="Arial"/>
              </a:rPr>
              <a:t>R/3 SD</a:t>
            </a:r>
            <a:r>
              <a:rPr sz="1600" b="1" spc="2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are: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spcBef>
                <a:spcPts val="5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800" b="1" spc="-5" dirty="0">
                <a:latin typeface="Arial"/>
                <a:cs typeface="Arial"/>
              </a:rPr>
              <a:t>Header </a:t>
            </a:r>
            <a:r>
              <a:rPr sz="1800" b="1" spc="-10" dirty="0">
                <a:latin typeface="Arial"/>
                <a:cs typeface="Arial"/>
              </a:rPr>
              <a:t>Level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600" b="1" spc="-10" dirty="0">
                <a:latin typeface="Arial"/>
                <a:cs typeface="Arial"/>
              </a:rPr>
              <a:t>Copying </a:t>
            </a:r>
            <a:r>
              <a:rPr sz="1600" b="1" spc="-5" dirty="0">
                <a:latin typeface="Arial"/>
                <a:cs typeface="Arial"/>
              </a:rPr>
              <a:t>requirement 001 checks,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instance, </a:t>
            </a:r>
            <a:r>
              <a:rPr sz="1600" b="1" dirty="0">
                <a:latin typeface="Arial"/>
                <a:cs typeface="Arial"/>
              </a:rPr>
              <a:t>whether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Sold-to  Party an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sales area in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source and target </a:t>
            </a:r>
            <a:r>
              <a:rPr sz="1600" b="1" spc="-10" dirty="0">
                <a:latin typeface="Arial"/>
                <a:cs typeface="Arial"/>
              </a:rPr>
              <a:t>documents </a:t>
            </a:r>
            <a:r>
              <a:rPr sz="1600" b="1" spc="-5" dirty="0">
                <a:latin typeface="Arial"/>
                <a:cs typeface="Arial"/>
              </a:rPr>
              <a:t>are </a:t>
            </a:r>
            <a:r>
              <a:rPr sz="1600" b="1" spc="-10" dirty="0">
                <a:latin typeface="Arial"/>
                <a:cs typeface="Arial"/>
              </a:rPr>
              <a:t>the</a:t>
            </a:r>
            <a:r>
              <a:rPr sz="1600" b="1" spc="28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same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703" y="152400"/>
            <a:ext cx="879967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Purpose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447800"/>
            <a:ext cx="8173084" cy="1482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The sales department of any organization carries </a:t>
            </a:r>
            <a:r>
              <a:rPr lang="en-US" sz="2200" spc="-5" dirty="0" smtClean="0">
                <a:latin typeface="Arial"/>
                <a:cs typeface="Arial"/>
              </a:rPr>
              <a:t>many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activities,</a:t>
            </a:r>
            <a:r>
              <a:rPr sz="2200" spc="24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each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10" dirty="0" smtClean="0">
                <a:latin typeface="Arial"/>
                <a:cs typeface="Arial"/>
              </a:rPr>
              <a:t>involving </a:t>
            </a:r>
            <a:r>
              <a:rPr sz="2200" spc="-5" dirty="0">
                <a:latin typeface="Arial"/>
                <a:cs typeface="Arial"/>
              </a:rPr>
              <a:t>a great deal of </a:t>
            </a:r>
            <a:r>
              <a:rPr sz="2200" spc="-10" dirty="0">
                <a:latin typeface="Arial"/>
                <a:cs typeface="Arial"/>
              </a:rPr>
              <a:t>variation </a:t>
            </a:r>
            <a:r>
              <a:rPr sz="2200" spc="-5" dirty="0">
                <a:latin typeface="Arial"/>
                <a:cs typeface="Arial"/>
              </a:rPr>
              <a:t>in and of</a:t>
            </a:r>
            <a:r>
              <a:rPr sz="2200" spc="21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itself</a:t>
            </a:r>
            <a:endParaRPr sz="2200" dirty="0">
              <a:latin typeface="Arial"/>
              <a:cs typeface="Arial"/>
            </a:endParaRPr>
          </a:p>
          <a:p>
            <a:pPr marL="355600" marR="190500" indent="-342900">
              <a:lnSpc>
                <a:spcPct val="100000"/>
              </a:lnSpc>
              <a:spcBef>
                <a:spcPts val="96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This </a:t>
            </a:r>
            <a:r>
              <a:rPr sz="2200" spc="-5" dirty="0" smtClean="0">
                <a:latin typeface="Arial"/>
                <a:cs typeface="Arial"/>
              </a:rPr>
              <a:t>range</a:t>
            </a:r>
            <a:r>
              <a:rPr lang="en-US" sz="2200" spc="-5" dirty="0" smtClean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from processing requests </a:t>
            </a:r>
            <a:r>
              <a:rPr sz="2200" spc="-10" dirty="0">
                <a:latin typeface="Arial"/>
                <a:cs typeface="Arial"/>
              </a:rPr>
              <a:t>for </a:t>
            </a:r>
            <a:r>
              <a:rPr sz="2200" spc="-5" dirty="0">
                <a:latin typeface="Arial"/>
                <a:cs typeface="Arial"/>
              </a:rPr>
              <a:t>quotations, sales orders to pricing, credit  and product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5" dirty="0" smtClean="0">
                <a:latin typeface="Arial"/>
                <a:cs typeface="Arial"/>
              </a:rPr>
              <a:t>availability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3124200"/>
            <a:ext cx="41910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Copy Control – Item</a:t>
            </a:r>
            <a:r>
              <a:rPr spc="-95" dirty="0"/>
              <a:t> </a:t>
            </a:r>
            <a:r>
              <a:rPr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821" y="1371600"/>
            <a:ext cx="8424545" cy="51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1800" b="1" spc="-5" dirty="0">
                <a:latin typeface="Arial"/>
                <a:cs typeface="Arial"/>
              </a:rPr>
              <a:t>Item </a:t>
            </a:r>
            <a:r>
              <a:rPr sz="1800" b="1" spc="-10" dirty="0">
                <a:latin typeface="Arial"/>
                <a:cs typeface="Arial"/>
              </a:rPr>
              <a:t>Level </a:t>
            </a:r>
            <a:r>
              <a:rPr sz="1800" b="1" dirty="0">
                <a:latin typeface="Arial"/>
                <a:cs typeface="Arial"/>
              </a:rPr>
              <a:t>: </a:t>
            </a:r>
            <a:r>
              <a:rPr sz="1600" b="1" spc="-10" dirty="0">
                <a:latin typeface="Arial"/>
                <a:cs typeface="Arial"/>
              </a:rPr>
              <a:t>Copying </a:t>
            </a:r>
            <a:r>
              <a:rPr sz="1600" b="1" spc="-5" dirty="0">
                <a:latin typeface="Arial"/>
                <a:cs typeface="Arial"/>
              </a:rPr>
              <a:t>requirement 301 checks,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instance, </a:t>
            </a:r>
            <a:r>
              <a:rPr sz="1600" b="1" dirty="0">
                <a:latin typeface="Arial"/>
                <a:cs typeface="Arial"/>
              </a:rPr>
              <a:t>whether </a:t>
            </a:r>
            <a:r>
              <a:rPr sz="1600" b="1" spc="-10" dirty="0">
                <a:latin typeface="Arial"/>
                <a:cs typeface="Arial"/>
              </a:rPr>
              <a:t>the </a:t>
            </a:r>
            <a:r>
              <a:rPr sz="1600" b="1" spc="-5" dirty="0">
                <a:latin typeface="Arial"/>
                <a:cs typeface="Arial"/>
              </a:rPr>
              <a:t>item that is to  be used as a copy has a reason </a:t>
            </a:r>
            <a:r>
              <a:rPr sz="1600" b="1" spc="-10" dirty="0">
                <a:latin typeface="Arial"/>
                <a:cs typeface="Arial"/>
              </a:rPr>
              <a:t>for </a:t>
            </a:r>
            <a:r>
              <a:rPr sz="1600" b="1" spc="-5" dirty="0">
                <a:latin typeface="Arial"/>
                <a:cs typeface="Arial"/>
              </a:rPr>
              <a:t>rejection or status</a:t>
            </a:r>
            <a:r>
              <a:rPr sz="1600" b="1" spc="1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completed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821" y="2030093"/>
            <a:ext cx="7543800" cy="42656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0821" y="2001264"/>
            <a:ext cx="7572375" cy="4294505"/>
          </a:xfrm>
          <a:custGeom>
            <a:avLst/>
            <a:gdLst/>
            <a:ahLst/>
            <a:cxnLst/>
            <a:rect l="l" t="t" r="r" b="b"/>
            <a:pathLst>
              <a:path w="7572375" h="4294505">
                <a:moveTo>
                  <a:pt x="0" y="4294251"/>
                </a:moveTo>
                <a:lnTo>
                  <a:pt x="7572375" y="4294251"/>
                </a:lnTo>
                <a:lnTo>
                  <a:pt x="7572375" y="0"/>
                </a:lnTo>
                <a:lnTo>
                  <a:pt x="0" y="0"/>
                </a:lnTo>
                <a:lnTo>
                  <a:pt x="0" y="429425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115" y="152400"/>
            <a:ext cx="8686165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Copy</a:t>
            </a:r>
            <a:r>
              <a:rPr sz="4000" spc="-5" dirty="0"/>
              <a:t> </a:t>
            </a:r>
            <a:r>
              <a:rPr spc="-5" dirty="0"/>
              <a:t>Control – Schedule Line</a:t>
            </a:r>
            <a:r>
              <a:rPr dirty="0"/>
              <a:t> </a:t>
            </a:r>
            <a:r>
              <a:rPr spc="-5" dirty="0"/>
              <a:t>Level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339" y="1322578"/>
            <a:ext cx="8302941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Schedule </a:t>
            </a:r>
            <a:r>
              <a:rPr sz="2200" dirty="0">
                <a:latin typeface="Arial"/>
                <a:cs typeface="Arial"/>
              </a:rPr>
              <a:t>Line </a:t>
            </a:r>
            <a:r>
              <a:rPr sz="2200" spc="-10" dirty="0">
                <a:latin typeface="Arial"/>
                <a:cs typeface="Arial"/>
              </a:rPr>
              <a:t>Level </a:t>
            </a:r>
            <a:r>
              <a:rPr sz="2200" dirty="0">
                <a:latin typeface="Arial"/>
                <a:cs typeface="Arial"/>
              </a:rPr>
              <a:t>: </a:t>
            </a:r>
            <a:r>
              <a:rPr sz="2200" spc="-10" dirty="0">
                <a:latin typeface="Arial"/>
                <a:cs typeface="Arial"/>
              </a:rPr>
              <a:t>Copying </a:t>
            </a:r>
            <a:r>
              <a:rPr sz="2200" spc="-5" dirty="0">
                <a:latin typeface="Arial"/>
                <a:cs typeface="Arial"/>
              </a:rPr>
              <a:t>requirement 501 ensures that only schedule</a:t>
            </a:r>
            <a:r>
              <a:rPr sz="2200" spc="18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lines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5" dirty="0" smtClean="0">
                <a:latin typeface="Arial"/>
                <a:cs typeface="Arial"/>
              </a:rPr>
              <a:t>with </a:t>
            </a:r>
            <a:r>
              <a:rPr sz="2200" spc="-5" dirty="0">
                <a:latin typeface="Arial"/>
                <a:cs typeface="Arial"/>
              </a:rPr>
              <a:t>open quantity greater than zero are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copied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397" y="2438400"/>
            <a:ext cx="8229600" cy="3789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3397" y="2438400"/>
            <a:ext cx="8258175" cy="3818254"/>
          </a:xfrm>
          <a:custGeom>
            <a:avLst/>
            <a:gdLst/>
            <a:ahLst/>
            <a:cxnLst/>
            <a:rect l="l" t="t" r="r" b="b"/>
            <a:pathLst>
              <a:path w="8258175" h="3818254">
                <a:moveTo>
                  <a:pt x="0" y="3817874"/>
                </a:moveTo>
                <a:lnTo>
                  <a:pt x="8258175" y="3817874"/>
                </a:lnTo>
                <a:lnTo>
                  <a:pt x="8258175" y="0"/>
                </a:lnTo>
                <a:lnTo>
                  <a:pt x="0" y="0"/>
                </a:lnTo>
                <a:lnTo>
                  <a:pt x="0" y="3817874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59158947"/>
              </p:ext>
            </p:extLst>
          </p:nvPr>
        </p:nvGraphicFramePr>
        <p:xfrm>
          <a:off x="381000" y="1905000"/>
          <a:ext cx="8458200" cy="37632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923"/>
                <a:gridCol w="6956277"/>
              </a:tblGrid>
              <a:tr h="3683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VOV8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Define Sales Document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45" dirty="0">
                          <a:latin typeface="Arial"/>
                          <a:cs typeface="Arial"/>
                        </a:rPr>
                        <a:t>Type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VOV7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Define Item</a:t>
                      </a:r>
                      <a:r>
                        <a:rPr sz="2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Categories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344424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VOV6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Define Schedule Line</a:t>
                      </a:r>
                      <a:r>
                        <a:rPr sz="2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Categories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34455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45" dirty="0">
                          <a:latin typeface="Arial"/>
                          <a:cs typeface="Arial"/>
                        </a:rPr>
                        <a:t>VTAA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10" dirty="0">
                          <a:latin typeface="Arial"/>
                          <a:cs typeface="Arial"/>
                        </a:rPr>
                        <a:t>Copy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Control from Sales Document to Sales</a:t>
                      </a:r>
                      <a:r>
                        <a:rPr sz="2200" b="1" spc="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Document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34455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VTLA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200" b="1" spc="-10" dirty="0">
                          <a:latin typeface="Arial"/>
                          <a:cs typeface="Arial"/>
                        </a:rPr>
                        <a:t>Copy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Control from Sales Document to </a:t>
                      </a:r>
                      <a:r>
                        <a:rPr sz="2200" b="1" spc="-10" dirty="0">
                          <a:latin typeface="Arial"/>
                          <a:cs typeface="Arial"/>
                        </a:rPr>
                        <a:t>Delivery</a:t>
                      </a:r>
                      <a:r>
                        <a:rPr sz="2200" b="1" spc="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Document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200" b="1" spc="-30" dirty="0">
                          <a:latin typeface="Arial"/>
                          <a:cs typeface="Arial"/>
                        </a:rPr>
                        <a:t>VTFA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200" b="1" spc="-10" dirty="0">
                          <a:latin typeface="Arial"/>
                          <a:cs typeface="Arial"/>
                        </a:rPr>
                        <a:t>Copy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Control from Sales Document to Billing</a:t>
                      </a:r>
                      <a:r>
                        <a:rPr sz="2200" b="1" spc="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Document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VTFL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200" b="1" spc="-5" dirty="0">
                          <a:latin typeface="Arial"/>
                          <a:cs typeface="Arial"/>
                        </a:rPr>
                        <a:t>Copy Control from Delivery Document to Billing</a:t>
                      </a:r>
                      <a:r>
                        <a:rPr sz="2200" b="1" spc="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5" dirty="0">
                          <a:latin typeface="Arial"/>
                          <a:cs typeface="Arial"/>
                        </a:rPr>
                        <a:t>Document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 smtClean="0"/>
              <a:t>Transaction Codes</a:t>
            </a:r>
            <a:endParaRPr dirty="0"/>
          </a:p>
          <a:p>
            <a:pPr marL="269875" marR="5080">
              <a:lnSpc>
                <a:spcPct val="80000"/>
              </a:lnSpc>
              <a:spcBef>
                <a:spcPts val="950"/>
              </a:spcBef>
            </a:pPr>
            <a:endParaRPr sz="1800" dirty="0"/>
          </a:p>
        </p:txBody>
      </p:sp>
    </p:spTree>
    <p:extLst>
      <p:ext uri="{BB962C8B-B14F-4D97-AF65-F5344CB8AC3E}">
        <p14:creationId xmlns="" xmlns:p14="http://schemas.microsoft.com/office/powerpoint/2010/main" val="2456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213" y="1254579"/>
            <a:ext cx="7395054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These Icons appear on most Sales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Documents</a:t>
            </a:r>
          </a:p>
        </p:txBody>
      </p:sp>
      <p:sp>
        <p:nvSpPr>
          <p:cNvPr id="3" name="object 3"/>
          <p:cNvSpPr/>
          <p:nvPr/>
        </p:nvSpPr>
        <p:spPr>
          <a:xfrm>
            <a:off x="387350" y="2284412"/>
            <a:ext cx="495300" cy="509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9412" y="2862262"/>
            <a:ext cx="503237" cy="531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" y="3419475"/>
            <a:ext cx="477837" cy="552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3225" y="4029011"/>
            <a:ext cx="455612" cy="519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4735576"/>
            <a:ext cx="11430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7951" y="1758950"/>
            <a:ext cx="514350" cy="552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49701" y="2411348"/>
            <a:ext cx="447675" cy="514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3925" y="3001898"/>
            <a:ext cx="504825" cy="5048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1451" y="3571875"/>
            <a:ext cx="466725" cy="4762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39444" y="1790953"/>
            <a:ext cx="2005330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Status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  <a:p>
            <a:pPr marL="12700" marR="73406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Display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Sales  </a:t>
            </a:r>
            <a:r>
              <a:rPr sz="1800" spc="-5" dirty="0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Display </a:t>
            </a:r>
            <a:r>
              <a:rPr sz="1800" spc="-5" dirty="0">
                <a:latin typeface="Times New Roman"/>
                <a:cs typeface="Times New Roman"/>
              </a:rPr>
              <a:t>Sold-to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Party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9444" y="3482700"/>
            <a:ext cx="1910714" cy="835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100"/>
              </a:lnSpc>
            </a:pPr>
            <a:r>
              <a:rPr sz="1800" dirty="0">
                <a:latin typeface="Times New Roman"/>
                <a:cs typeface="Times New Roman"/>
              </a:rPr>
              <a:t>Header Output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View  </a:t>
            </a:r>
            <a:r>
              <a:rPr sz="1800" dirty="0">
                <a:latin typeface="Times New Roman"/>
                <a:cs typeface="Times New Roman"/>
              </a:rPr>
              <a:t>Reject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Document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2908" y="4854829"/>
            <a:ext cx="159956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List Sales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Orders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98950" y="1864105"/>
            <a:ext cx="1828164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Display Item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Detail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98950" y="2549905"/>
            <a:ext cx="109728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Create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8950" y="3144646"/>
            <a:ext cx="109728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Delete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98950" y="3739007"/>
            <a:ext cx="2272030" cy="697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Item to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top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Display </a:t>
            </a:r>
            <a:r>
              <a:rPr sz="1800" spc="-5" dirty="0">
                <a:latin typeface="Times New Roman"/>
                <a:cs typeface="Times New Roman"/>
              </a:rPr>
              <a:t>Document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Flow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98950" y="4745101"/>
            <a:ext cx="220662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Check Item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Availability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494151" y="4103623"/>
            <a:ext cx="439737" cy="482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70275" y="4684648"/>
            <a:ext cx="415925" cy="4572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1162" y="1763712"/>
            <a:ext cx="458787" cy="45878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69050" y="1797050"/>
            <a:ext cx="471487" cy="41592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29957" y="1790953"/>
            <a:ext cx="108331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Page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Down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29957" y="2385695"/>
            <a:ext cx="1210945" cy="1657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Session</a:t>
            </a:r>
            <a:endParaRPr sz="1800">
              <a:latin typeface="Times New Roman"/>
              <a:cs typeface="Times New Roman"/>
            </a:endParaRPr>
          </a:p>
          <a:p>
            <a:pPr marL="12700" marR="111760">
              <a:lnSpc>
                <a:spcPct val="100000"/>
              </a:lnSpc>
              <a:spcBef>
                <a:spcPts val="1080"/>
              </a:spcBef>
            </a:pPr>
            <a:r>
              <a:rPr sz="1800" spc="-30" dirty="0">
                <a:latin typeface="Times New Roman"/>
                <a:cs typeface="Times New Roman"/>
              </a:rPr>
              <a:t>View  </a:t>
            </a:r>
            <a:r>
              <a:rPr sz="1800" spc="-14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va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bi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Item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Conditions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24600" y="2338323"/>
            <a:ext cx="504825" cy="3714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353175" y="2887662"/>
            <a:ext cx="481012" cy="48101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30950" y="3529012"/>
            <a:ext cx="427037" cy="49053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spc="-20" dirty="0"/>
              <a:t>Tips </a:t>
            </a:r>
            <a:r>
              <a:rPr dirty="0"/>
              <a:t>and</a:t>
            </a:r>
            <a:r>
              <a:rPr spc="-60" dirty="0"/>
              <a:t> </a:t>
            </a:r>
            <a:r>
              <a:rPr spc="-40" dirty="0"/>
              <a:t>Tricks</a:t>
            </a:r>
          </a:p>
        </p:txBody>
      </p:sp>
      <p:sp>
        <p:nvSpPr>
          <p:cNvPr id="30" name="object 30"/>
          <p:cNvSpPr/>
          <p:nvPr/>
        </p:nvSpPr>
        <p:spPr>
          <a:xfrm>
            <a:off x="457200" y="5516562"/>
            <a:ext cx="457200" cy="4381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45844" y="5536691"/>
            <a:ext cx="206883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Display Header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Detail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505200" y="5362575"/>
            <a:ext cx="457200" cy="4365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46575" y="5398617"/>
            <a:ext cx="1427480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Schedule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Lines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Additional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482" y="1524000"/>
            <a:ext cx="8281034" cy="372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Sales Orders can be entered </a:t>
            </a:r>
            <a:r>
              <a:rPr sz="2200" dirty="0">
                <a:latin typeface="Arial"/>
                <a:cs typeface="Arial"/>
              </a:rPr>
              <a:t>without </a:t>
            </a:r>
            <a:r>
              <a:rPr sz="2200" spc="-10" dirty="0">
                <a:latin typeface="Arial"/>
                <a:cs typeface="Arial"/>
              </a:rPr>
              <a:t>specifying the </a:t>
            </a:r>
            <a:r>
              <a:rPr sz="2200" spc="-5" dirty="0">
                <a:latin typeface="Arial"/>
                <a:cs typeface="Arial"/>
              </a:rPr>
              <a:t>sales area, </a:t>
            </a:r>
            <a:r>
              <a:rPr sz="2200" spc="5" dirty="0">
                <a:latin typeface="Arial"/>
                <a:cs typeface="Arial"/>
              </a:rPr>
              <a:t>which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22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automatically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determined </a:t>
            </a:r>
            <a:r>
              <a:rPr sz="2200" spc="-5" dirty="0">
                <a:latin typeface="Arial"/>
                <a:cs typeface="Arial"/>
              </a:rPr>
              <a:t>from the customer master</a:t>
            </a:r>
            <a:r>
              <a:rPr sz="2200" spc="85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record</a:t>
            </a:r>
            <a:endParaRPr sz="22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Sold </a:t>
            </a:r>
            <a:r>
              <a:rPr sz="2200" spc="-1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party can be created directly in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sales order</a:t>
            </a:r>
            <a:r>
              <a:rPr sz="2200" spc="204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transaction</a:t>
            </a:r>
            <a:endParaRPr sz="22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Times New Roman"/>
              <a:cs typeface="Times New Roman"/>
            </a:endParaRPr>
          </a:p>
          <a:p>
            <a:pPr marL="355600" marR="7747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5" dirty="0">
                <a:latin typeface="Arial"/>
                <a:cs typeface="Arial"/>
              </a:rPr>
              <a:t>It is also possible to enter a sales order </a:t>
            </a:r>
            <a:r>
              <a:rPr sz="2200" spc="5" dirty="0">
                <a:latin typeface="Arial"/>
                <a:cs typeface="Arial"/>
              </a:rPr>
              <a:t>with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ship-to </a:t>
            </a:r>
            <a:r>
              <a:rPr sz="2200" spc="-30" dirty="0">
                <a:latin typeface="Arial"/>
                <a:cs typeface="Arial"/>
              </a:rPr>
              <a:t>party, </a:t>
            </a:r>
            <a:r>
              <a:rPr sz="2200" spc="-5" dirty="0">
                <a:latin typeface="Arial"/>
                <a:cs typeface="Arial"/>
              </a:rPr>
              <a:t>as the </a:t>
            </a:r>
            <a:r>
              <a:rPr sz="2200" spc="-10" dirty="0">
                <a:latin typeface="Arial"/>
                <a:cs typeface="Arial"/>
              </a:rPr>
              <a:t>system </a:t>
            </a:r>
            <a:r>
              <a:rPr sz="2200" spc="-5" dirty="0">
                <a:latin typeface="Arial"/>
                <a:cs typeface="Arial"/>
              </a:rPr>
              <a:t>can use  this to search and list all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potential sold-to</a:t>
            </a:r>
            <a:r>
              <a:rPr sz="2200" spc="200" dirty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parties</a:t>
            </a:r>
            <a:endParaRPr sz="2200" dirty="0"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2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848600" cy="5416868"/>
          </a:xfrm>
        </p:spPr>
        <p:txBody>
          <a:bodyPr/>
          <a:lstStyle/>
          <a:p>
            <a:pPr marL="355600" marR="312420" indent="-342900" algn="l" rtl="0">
              <a:spcBef>
                <a:spcPts val="5"/>
              </a:spcBef>
            </a:pPr>
            <a:r>
              <a:rPr lang="en-US" b="0" kern="1200" spc="-5" dirty="0"/>
              <a:t>You can create default sold-to party by setting the indicator on the sold-to party in  the customer master, or by following Extras -&gt; Account group info -&gt;Customer Types.  and selecting Default SP</a:t>
            </a:r>
          </a:p>
          <a:p>
            <a:pPr indent="-342900" algn="l" rtl="0">
              <a:spcBef>
                <a:spcPts val="20"/>
              </a:spcBef>
            </a:pPr>
            <a:endParaRPr lang="en-US" b="0" kern="1200" spc="-5" dirty="0"/>
          </a:p>
          <a:p>
            <a:pPr marL="355600" marR="66040" indent="-342900" algn="l" rtl="0"/>
            <a:r>
              <a:rPr lang="en-US" b="0" kern="1200" spc="-5" dirty="0"/>
              <a:t>When the sold to party is changed, the changed value runs through the same checks  as the initial entry. As a result , a variety of data </a:t>
            </a:r>
            <a:r>
              <a:rPr lang="en-US" b="0" kern="1200" spc="-5" dirty="0" smtClean="0"/>
              <a:t>is </a:t>
            </a:r>
            <a:r>
              <a:rPr lang="en-US" b="0" kern="1200" spc="-5" dirty="0" err="1" smtClean="0"/>
              <a:t>redetermined</a:t>
            </a:r>
            <a:r>
              <a:rPr lang="en-US" b="0" kern="1200" spc="-5" dirty="0"/>
              <a:t>, such as customer  master, customer material info record, texts, prices, output, plant and shipping point  etc. There would be no changes if there are status – relevant preceding document or  subsequent </a:t>
            </a:r>
            <a:r>
              <a:rPr lang="en-US" b="0" kern="1200" spc="-5" dirty="0" smtClean="0"/>
              <a:t>document</a:t>
            </a:r>
            <a:endParaRPr lang="en-US" b="0" kern="1200" spc="-5" dirty="0"/>
          </a:p>
          <a:p>
            <a:pPr indent="-342900" algn="l" rtl="0">
              <a:spcBef>
                <a:spcPts val="20"/>
              </a:spcBef>
            </a:pPr>
            <a:endParaRPr lang="en-US" b="0" kern="1200" spc="-5" dirty="0"/>
          </a:p>
          <a:p>
            <a:pPr marL="355600" marR="474980" indent="-342900" algn="l" rtl="0"/>
            <a:r>
              <a:rPr lang="en-US" b="0" kern="1200" spc="-5" dirty="0"/>
              <a:t>You can create your own data transfer routines and copy requirements using the  transaction code </a:t>
            </a:r>
            <a:r>
              <a:rPr lang="en-US" b="0" kern="1200" spc="-5" dirty="0" smtClean="0"/>
              <a:t>VOFM</a:t>
            </a:r>
            <a:endParaRPr lang="en-US" b="0" kern="1200" spc="-5" dirty="0"/>
          </a:p>
          <a:p>
            <a:pPr indent="-342900" algn="l" rtl="0"/>
            <a:endParaRPr lang="en-US" b="0" kern="1200" spc="-5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Additional</a:t>
            </a:r>
            <a:r>
              <a:rPr spc="-70" dirty="0"/>
              <a:t> </a:t>
            </a:r>
            <a:r>
              <a:rPr dirty="0"/>
              <a:t>Info</a:t>
            </a:r>
          </a:p>
        </p:txBody>
      </p:sp>
    </p:spTree>
    <p:extLst>
      <p:ext uri="{BB962C8B-B14F-4D97-AF65-F5344CB8AC3E}">
        <p14:creationId xmlns="" xmlns:p14="http://schemas.microsoft.com/office/powerpoint/2010/main" val="14088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Purpose(Continued…)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3935"/>
            <a:ext cx="7848600" cy="4467890"/>
          </a:xfrm>
        </p:spPr>
        <p:txBody>
          <a:bodyPr/>
          <a:lstStyle/>
          <a:p>
            <a:pPr marL="355600" indent="-342900">
              <a:spcBef>
                <a:spcPts val="960"/>
              </a:spcBef>
            </a:pPr>
            <a:r>
              <a:rPr lang="en-US" b="0" spc="-10" dirty="0"/>
              <a:t>The employees </a:t>
            </a:r>
            <a:r>
              <a:rPr lang="en-US" b="0" spc="-5" dirty="0"/>
              <a:t>in a sales department are </a:t>
            </a:r>
            <a:r>
              <a:rPr lang="en-US" b="0" spc="-10" dirty="0"/>
              <a:t>involved </a:t>
            </a:r>
            <a:r>
              <a:rPr lang="en-US" b="0" spc="-5" dirty="0"/>
              <a:t>in many activities such</a:t>
            </a:r>
            <a:r>
              <a:rPr lang="en-US" b="0" spc="340" dirty="0"/>
              <a:t> </a:t>
            </a:r>
            <a:r>
              <a:rPr lang="en-US" b="0" spc="-5" dirty="0"/>
              <a:t>as</a:t>
            </a:r>
          </a:p>
          <a:p>
            <a:pPr marL="812800" lvl="1" indent="-34290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>
                <a:latin typeface="Arial"/>
                <a:cs typeface="Arial"/>
              </a:rPr>
              <a:t>Maintain basic information about the customers, products and services that they consume</a:t>
            </a:r>
            <a:endParaRPr lang="en-US" sz="2200" dirty="0">
              <a:latin typeface="Arial"/>
              <a:cs typeface="Arial"/>
            </a:endParaRPr>
          </a:p>
          <a:p>
            <a:pPr marL="812800" lvl="1" indent="-34290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>
                <a:latin typeface="Arial"/>
                <a:cs typeface="Arial"/>
              </a:rPr>
              <a:t>Interacting with customers</a:t>
            </a:r>
          </a:p>
          <a:p>
            <a:pPr marL="812800" lvl="1" indent="-34290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>
                <a:latin typeface="Arial"/>
                <a:cs typeface="Arial"/>
              </a:rPr>
              <a:t>Answer to their queries</a:t>
            </a:r>
          </a:p>
          <a:p>
            <a:pPr marL="812800" lvl="1" indent="-34290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>
                <a:latin typeface="Arial"/>
                <a:cs typeface="Arial"/>
              </a:rPr>
              <a:t>Provide them estimates</a:t>
            </a:r>
          </a:p>
          <a:p>
            <a:pPr marL="812800" lvl="1" indent="-34290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>
                <a:latin typeface="Arial"/>
                <a:cs typeface="Arial"/>
              </a:rPr>
              <a:t>Give updates of availability of products</a:t>
            </a:r>
          </a:p>
          <a:p>
            <a:pPr marL="812800" lvl="1" indent="-34290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>
                <a:latin typeface="Arial"/>
                <a:cs typeface="Arial"/>
              </a:rPr>
              <a:t>Offer appropriate products based on the buying pattern of the customer</a:t>
            </a:r>
          </a:p>
          <a:p>
            <a:pPr marL="812800" lvl="1" indent="-34290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>
                <a:latin typeface="Arial"/>
                <a:cs typeface="Arial"/>
              </a:rPr>
              <a:t>Perform order entry in the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4934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161" y="228600"/>
            <a:ext cx="8799677" cy="492443"/>
          </a:xfrm>
        </p:spPr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19200"/>
            <a:ext cx="8438438" cy="6473567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960"/>
              </a:spcBef>
            </a:pPr>
            <a:r>
              <a:rPr lang="en-US" b="0" spc="-10" dirty="0"/>
              <a:t>Inquiry and quotation can be used to:</a:t>
            </a:r>
          </a:p>
          <a:p>
            <a:pPr marL="81280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54685" algn="l"/>
              </a:tabLst>
            </a:pPr>
            <a:r>
              <a:rPr lang="en-US" spc="-5" dirty="0">
                <a:latin typeface="Arial"/>
                <a:cs typeface="Arial"/>
              </a:rPr>
              <a:t>Track lost sales</a:t>
            </a:r>
          </a:p>
          <a:p>
            <a:pPr marL="81280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54685" algn="l"/>
              </a:tabLst>
            </a:pPr>
            <a:r>
              <a:rPr lang="en-US" spc="-5" dirty="0">
                <a:latin typeface="Arial"/>
                <a:cs typeface="Arial"/>
              </a:rPr>
              <a:t>Record pre-sales data to help negotiate contract</a:t>
            </a:r>
          </a:p>
          <a:p>
            <a:pPr marL="812800" marR="508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54685" algn="l"/>
              </a:tabLst>
            </a:pPr>
            <a:r>
              <a:rPr lang="en-US" spc="-5" dirty="0">
                <a:latin typeface="Arial"/>
                <a:cs typeface="Arial"/>
              </a:rPr>
              <a:t>Sell goods and services to large  organizations that require  documentation of the entire process</a:t>
            </a:r>
          </a:p>
          <a:p>
            <a:pPr marL="812800" marR="92075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54685" algn="l"/>
              </a:tabLst>
            </a:pPr>
            <a:r>
              <a:rPr lang="en-US" spc="-5" dirty="0">
                <a:latin typeface="Arial"/>
                <a:cs typeface="Arial"/>
              </a:rPr>
              <a:t>Serve as a source document that is  later reference for the information</a:t>
            </a:r>
          </a:p>
          <a:p>
            <a:pPr marL="355600" lvl="1" indent="-342900">
              <a:spcBef>
                <a:spcPts val="96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10" dirty="0" smtClean="0">
                <a:solidFill>
                  <a:schemeClr val="tx1"/>
                </a:solidFill>
                <a:latin typeface="Arial"/>
                <a:cs typeface="Arial"/>
              </a:rPr>
              <a:t>During </a:t>
            </a:r>
            <a:r>
              <a:rPr lang="en-US" sz="2200" spc="-10" dirty="0">
                <a:solidFill>
                  <a:schemeClr val="tx1"/>
                </a:solidFill>
                <a:latin typeface="Arial"/>
                <a:cs typeface="Arial"/>
              </a:rPr>
              <a:t>the sales order  processing system checks  automatically whether the  material is available for the </a:t>
            </a:r>
            <a:r>
              <a:rPr lang="en-US" sz="2200" spc="-10" dirty="0" smtClean="0">
                <a:solidFill>
                  <a:schemeClr val="tx1"/>
                </a:solidFill>
                <a:latin typeface="Arial"/>
                <a:cs typeface="Arial"/>
              </a:rPr>
              <a:t>requested </a:t>
            </a:r>
            <a:r>
              <a:rPr lang="en-US" sz="2200" spc="-10" dirty="0">
                <a:solidFill>
                  <a:schemeClr val="tx1"/>
                </a:solidFill>
                <a:latin typeface="Arial"/>
                <a:cs typeface="Arial"/>
              </a:rPr>
              <a:t>delivery date </a:t>
            </a:r>
            <a:r>
              <a:rPr lang="en-US" sz="2200" spc="-10" dirty="0" smtClean="0">
                <a:solidFill>
                  <a:schemeClr val="tx1"/>
                </a:solidFill>
                <a:latin typeface="Arial"/>
                <a:cs typeface="Arial"/>
              </a:rPr>
              <a:t>&amp; </a:t>
            </a:r>
            <a:r>
              <a:rPr lang="en-US" sz="2200" spc="-10" dirty="0">
                <a:solidFill>
                  <a:schemeClr val="tx1"/>
                </a:solidFill>
                <a:latin typeface="Arial"/>
                <a:cs typeface="Arial"/>
              </a:rPr>
              <a:t>if </a:t>
            </a:r>
            <a:r>
              <a:rPr lang="en-US" sz="2200" spc="-10" dirty="0" smtClean="0">
                <a:solidFill>
                  <a:schemeClr val="tx1"/>
                </a:solidFill>
                <a:latin typeface="Arial"/>
                <a:cs typeface="Arial"/>
              </a:rPr>
              <a:t>necessary</a:t>
            </a:r>
            <a:r>
              <a:rPr lang="en-US" sz="2200" spc="-10" dirty="0">
                <a:solidFill>
                  <a:schemeClr val="tx1"/>
                </a:solidFill>
                <a:latin typeface="Arial"/>
                <a:cs typeface="Arial"/>
              </a:rPr>
              <a:t>, transfers the </a:t>
            </a:r>
            <a:r>
              <a:rPr lang="en-US" sz="2200" spc="-10" dirty="0" smtClean="0">
                <a:solidFill>
                  <a:schemeClr val="tx1"/>
                </a:solidFill>
                <a:latin typeface="Arial"/>
                <a:cs typeface="Arial"/>
              </a:rPr>
              <a:t>requirements </a:t>
            </a:r>
            <a:r>
              <a:rPr lang="en-US" sz="2200" spc="-10" dirty="0">
                <a:solidFill>
                  <a:schemeClr val="tx1"/>
                </a:solidFill>
                <a:latin typeface="Arial"/>
                <a:cs typeface="Arial"/>
              </a:rPr>
              <a:t>to materials  planning, Shipping deadlines </a:t>
            </a:r>
            <a:r>
              <a:rPr lang="en-US" sz="2200" spc="-10" dirty="0" smtClean="0">
                <a:solidFill>
                  <a:schemeClr val="tx1"/>
                </a:solidFill>
                <a:latin typeface="Arial"/>
                <a:cs typeface="Arial"/>
              </a:rPr>
              <a:t>&amp; </a:t>
            </a:r>
            <a:r>
              <a:rPr lang="en-US" sz="2200" spc="-10" dirty="0">
                <a:solidFill>
                  <a:schemeClr val="tx1"/>
                </a:solidFill>
                <a:latin typeface="Arial"/>
                <a:cs typeface="Arial"/>
              </a:rPr>
              <a:t>shipping points are  determined in delivery  </a:t>
            </a:r>
            <a:r>
              <a:rPr lang="en-US" sz="2200" spc="-10" dirty="0" smtClean="0">
                <a:solidFill>
                  <a:schemeClr val="tx1"/>
                </a:solidFill>
                <a:latin typeface="Arial"/>
                <a:cs typeface="Arial"/>
              </a:rPr>
              <a:t>scheduling</a:t>
            </a:r>
          </a:p>
          <a:p>
            <a:pPr marL="355600" lvl="1" indent="-342900">
              <a:spcBef>
                <a:spcPts val="96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200" spc="-10" dirty="0">
                <a:solidFill>
                  <a:schemeClr val="tx1"/>
                </a:solidFill>
                <a:latin typeface="Arial"/>
                <a:cs typeface="Arial"/>
              </a:rPr>
              <a:t>Sales documents automatically  proposes data from the relevant  material master records, such as data  for pricing, tax determination, and  weight and volume determination</a:t>
            </a:r>
          </a:p>
          <a:p>
            <a:pPr marL="12700" indent="0">
              <a:lnSpc>
                <a:spcPct val="100000"/>
              </a:lnSpc>
              <a:spcBef>
                <a:spcPts val="960"/>
              </a:spcBef>
              <a:buNone/>
            </a:pPr>
            <a:endParaRPr lang="en-US" b="0" spc="-10" dirty="0" smtClean="0"/>
          </a:p>
          <a:p>
            <a:pPr marL="469900" marR="92075" lvl="1">
              <a:lnSpc>
                <a:spcPct val="100000"/>
              </a:lnSpc>
              <a:spcBef>
                <a:spcPts val="960"/>
              </a:spcBef>
              <a:buClr>
                <a:srgbClr val="00B0F0"/>
              </a:buClr>
              <a:tabLst>
                <a:tab pos="654685" algn="l"/>
              </a:tabLst>
            </a:pPr>
            <a:endParaRPr lang="en-US" sz="2200" spc="-10" dirty="0">
              <a:solidFill>
                <a:schemeClr val="tx1"/>
              </a:solidFill>
              <a:latin typeface="Arial"/>
              <a:cs typeface="Arial"/>
            </a:endParaRPr>
          </a:p>
          <a:p>
            <a:endParaRPr lang="en-US" b="0" dirty="0"/>
          </a:p>
        </p:txBody>
      </p:sp>
    </p:spTree>
    <p:extLst>
      <p:ext uri="{BB962C8B-B14F-4D97-AF65-F5344CB8AC3E}">
        <p14:creationId xmlns="" xmlns:p14="http://schemas.microsoft.com/office/powerpoint/2010/main" val="105987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45" y="248510"/>
            <a:ext cx="879967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600200"/>
            <a:ext cx="7900670" cy="31752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spcBef>
                <a:spcPts val="960"/>
              </a:spcBef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>
                <a:latin typeface="Arial"/>
                <a:cs typeface="Arial"/>
              </a:rPr>
              <a:t>The challenges in the Sales are:</a:t>
            </a:r>
          </a:p>
          <a:p>
            <a:pPr marL="81280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Different pricing for different customers</a:t>
            </a:r>
          </a:p>
          <a:p>
            <a:pPr marL="81280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Delivery date confirmation with assured quantities</a:t>
            </a:r>
          </a:p>
          <a:p>
            <a:pPr marL="81280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Online status update and Document history</a:t>
            </a:r>
          </a:p>
          <a:p>
            <a:pPr marL="81280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Tracking of Materials and customer accounts</a:t>
            </a:r>
          </a:p>
          <a:p>
            <a:pPr marL="81280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Updating of Information system to plan and control of sales</a:t>
            </a:r>
          </a:p>
          <a:p>
            <a:pPr marL="81280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Monitor customer credit worthiness</a:t>
            </a:r>
          </a:p>
          <a:p>
            <a:pPr marL="812800" lvl="1" indent="-34290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spc="-5" dirty="0">
                <a:latin typeface="Arial"/>
                <a:cs typeface="Arial"/>
              </a:rPr>
              <a:t>Monitor follow up activities from sales support</a:t>
            </a:r>
          </a:p>
        </p:txBody>
      </p:sp>
      <p:sp>
        <p:nvSpPr>
          <p:cNvPr id="4" name="object 4"/>
          <p:cNvSpPr/>
          <p:nvPr/>
        </p:nvSpPr>
        <p:spPr>
          <a:xfrm>
            <a:off x="6324600" y="3886200"/>
            <a:ext cx="2819400" cy="2509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dirty="0"/>
              <a:t>SD</a:t>
            </a:r>
            <a:r>
              <a:rPr spc="-105" dirty="0"/>
              <a:t> </a:t>
            </a:r>
            <a:r>
              <a:rPr dirty="0"/>
              <a:t>Sales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638553"/>
            <a:ext cx="275018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sz="2200" spc="-10" dirty="0">
                <a:latin typeface="Arial"/>
                <a:cs typeface="Arial"/>
              </a:rPr>
              <a:t>SD Sales includes: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364" y="21336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56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>
                <a:latin typeface="Arial"/>
                <a:cs typeface="Arial"/>
              </a:rPr>
              <a:t>Pre-Sales: Inquiries &amp; Quotations</a:t>
            </a:r>
          </a:p>
          <a:p>
            <a:pPr marL="7556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>
                <a:latin typeface="Arial"/>
                <a:cs typeface="Arial"/>
              </a:rPr>
              <a:t>Order: Sales Order, Rush Order, Cash Sales, etc.</a:t>
            </a:r>
          </a:p>
          <a:p>
            <a:pPr marL="755650" lvl="1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pc="-5" dirty="0">
                <a:latin typeface="Arial"/>
                <a:cs typeface="Arial"/>
              </a:rPr>
              <a:t>Outline Agreement: Contract &amp; Scheduling Agreement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523935"/>
            <a:ext cx="7848600" cy="3211135"/>
          </a:xfrm>
        </p:spPr>
        <p:txBody>
          <a:bodyPr/>
          <a:lstStyle/>
          <a:p>
            <a:pPr marL="12700">
              <a:lnSpc>
                <a:spcPct val="100000"/>
              </a:lnSpc>
            </a:pPr>
            <a:r>
              <a:rPr lang="en-US" b="0" dirty="0"/>
              <a:t>Inquiry </a:t>
            </a:r>
            <a:r>
              <a:rPr lang="en-US" b="0" spc="-5" dirty="0"/>
              <a:t>– </a:t>
            </a:r>
            <a:r>
              <a:rPr lang="en-US" b="0" dirty="0"/>
              <a:t>Non-Binding</a:t>
            </a:r>
            <a:r>
              <a:rPr lang="en-US" b="0" spc="-155" dirty="0"/>
              <a:t> </a:t>
            </a:r>
            <a:r>
              <a:rPr lang="en-US" b="0" spc="-10" dirty="0"/>
              <a:t>Agreement</a:t>
            </a:r>
            <a:endParaRPr lang="en-US" b="0" dirty="0"/>
          </a:p>
          <a:p>
            <a:pPr marL="812800" marR="33020" lvl="1" indent="-342900" algn="l" rtl="0"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lang="en-US" kern="1200" spc="-5" dirty="0">
                <a:solidFill>
                  <a:schemeClr val="tx1"/>
                </a:solidFill>
                <a:latin typeface="Arial"/>
                <a:cs typeface="Arial"/>
              </a:rPr>
              <a:t>For example, a customer inquires whether we have a certain product in our  warehouse, how much it will cost, or whether the product will be available for  a certain date. The inquiry will not be sent to the customer</a:t>
            </a:r>
          </a:p>
          <a:p>
            <a:pPr marL="12700">
              <a:lnSpc>
                <a:spcPct val="100000"/>
              </a:lnSpc>
            </a:pPr>
            <a:r>
              <a:rPr lang="en-US" b="0" dirty="0"/>
              <a:t>Quotation – Binding </a:t>
            </a:r>
            <a:r>
              <a:rPr lang="en-US" b="0" spc="-10" dirty="0"/>
              <a:t>Agreement </a:t>
            </a:r>
            <a:r>
              <a:rPr lang="en-US" b="0" dirty="0"/>
              <a:t>from</a:t>
            </a:r>
            <a:r>
              <a:rPr lang="en-US" b="0" spc="-130" dirty="0"/>
              <a:t> </a:t>
            </a:r>
            <a:r>
              <a:rPr lang="en-US" b="0" dirty="0"/>
              <a:t>&lt;Client&gt;</a:t>
            </a:r>
          </a:p>
          <a:p>
            <a:pPr marL="812800" marR="33020" lvl="1" indent="-342900" algn="l" rtl="0">
              <a:lnSpc>
                <a:spcPct val="100000"/>
              </a:lnSpc>
              <a:spcBef>
                <a:spcPts val="96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tabLst>
                <a:tab pos="696595" algn="l"/>
                <a:tab pos="697865" algn="l"/>
              </a:tabLst>
            </a:pPr>
            <a:r>
              <a:rPr lang="en-US" kern="1200" spc="-5" dirty="0">
                <a:solidFill>
                  <a:schemeClr val="tx1"/>
                </a:solidFill>
                <a:latin typeface="Arial"/>
                <a:cs typeface="Arial"/>
              </a:rPr>
              <a:t>A quotation presents the customer with a legally binding offer for delivering a  product or service within certain fixed conditions, such as the validity period  and the terms and </a:t>
            </a:r>
            <a:r>
              <a:rPr lang="en-US" kern="1200" spc="-5" dirty="0" smtClean="0">
                <a:solidFill>
                  <a:schemeClr val="tx1"/>
                </a:solidFill>
                <a:latin typeface="Arial"/>
                <a:cs typeface="Arial"/>
              </a:rPr>
              <a:t>conditions</a:t>
            </a:r>
            <a:endParaRPr lang="en-US" kern="1200" spc="-5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33020" indent="0">
              <a:lnSpc>
                <a:spcPct val="100000"/>
              </a:lnSpc>
              <a:buNone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4359631"/>
            <a:ext cx="2647238" cy="1845644"/>
          </a:xfrm>
          <a:prstGeom prst="rect">
            <a:avLst/>
          </a:prstGeom>
        </p:spPr>
      </p:pic>
      <p:sp>
        <p:nvSpPr>
          <p:cNvPr id="5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705">
              <a:lnSpc>
                <a:spcPct val="100000"/>
              </a:lnSpc>
            </a:pPr>
            <a:r>
              <a:rPr spc="5" dirty="0"/>
              <a:t>Pr</a:t>
            </a:r>
            <a:r>
              <a:rPr spc="-5" dirty="0"/>
              <a:t>e-</a:t>
            </a:r>
            <a:r>
              <a:rPr dirty="0"/>
              <a:t>Sales</a:t>
            </a:r>
          </a:p>
        </p:txBody>
      </p:sp>
    </p:spTree>
    <p:extLst>
      <p:ext uri="{BB962C8B-B14F-4D97-AF65-F5344CB8AC3E}">
        <p14:creationId xmlns="" xmlns:p14="http://schemas.microsoft.com/office/powerpoint/2010/main" val="242700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3394</Words>
  <Application>Microsoft Office PowerPoint</Application>
  <PresentationFormat>On-screen Show (4:3)</PresentationFormat>
  <Paragraphs>471</Paragraphs>
  <Slides>45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1_Office Theme</vt:lpstr>
      <vt:lpstr>think-cell Slide</vt:lpstr>
      <vt:lpstr>OTC  Sales Process</vt:lpstr>
      <vt:lpstr>Lesson Objectives</vt:lpstr>
      <vt:lpstr>Lesson Objectives</vt:lpstr>
      <vt:lpstr>Purpose</vt:lpstr>
      <vt:lpstr>Purpose(Continued…)</vt:lpstr>
      <vt:lpstr>Use</vt:lpstr>
      <vt:lpstr>Challenges</vt:lpstr>
      <vt:lpstr>SD Sales</vt:lpstr>
      <vt:lpstr>Pre-Sales</vt:lpstr>
      <vt:lpstr>Sales Order</vt:lpstr>
      <vt:lpstr>Sales Order - Structure</vt:lpstr>
      <vt:lpstr>Header Data</vt:lpstr>
      <vt:lpstr>Item Data</vt:lpstr>
      <vt:lpstr>Schedule Line Data</vt:lpstr>
      <vt:lpstr>Sales – Associated Functions</vt:lpstr>
      <vt:lpstr>Outline Agreements</vt:lpstr>
      <vt:lpstr>Copy Controls</vt:lpstr>
      <vt:lpstr>Sales Document Types</vt:lpstr>
      <vt:lpstr>Sales Document Type - Controls</vt:lpstr>
      <vt:lpstr>Sales Document Type - Controls</vt:lpstr>
      <vt:lpstr>Item Category</vt:lpstr>
      <vt:lpstr>Item Categories - Controls</vt:lpstr>
      <vt:lpstr>Item Categories - Controls</vt:lpstr>
      <vt:lpstr>Schedule Line Categories</vt:lpstr>
      <vt:lpstr>Schedule Line Categories</vt:lpstr>
      <vt:lpstr>Schedule Line Category - Controls</vt:lpstr>
      <vt:lpstr>Schedule Line Category - Controls</vt:lpstr>
      <vt:lpstr>Sales - Transactions</vt:lpstr>
      <vt:lpstr>Inquiry</vt:lpstr>
      <vt:lpstr>Quotation</vt:lpstr>
      <vt:lpstr>Sales Order - Header</vt:lpstr>
      <vt:lpstr>Sales Order – Header Views</vt:lpstr>
      <vt:lpstr>Sales Order - Item</vt:lpstr>
      <vt:lpstr>Sales Order – Item Views</vt:lpstr>
      <vt:lpstr>Sales Order - Environment</vt:lpstr>
      <vt:lpstr>Sales Order – Environment</vt:lpstr>
      <vt:lpstr>Sales Order – Enhanced Functions</vt:lpstr>
      <vt:lpstr>Sales Order – Enhanced Functions</vt:lpstr>
      <vt:lpstr>Copy Control – Header Level</vt:lpstr>
      <vt:lpstr>Copy Control – Item Level</vt:lpstr>
      <vt:lpstr>Copy Control – Schedule Line Level</vt:lpstr>
      <vt:lpstr>Transaction Codes </vt:lpstr>
      <vt:lpstr>Tips and Tricks</vt:lpstr>
      <vt:lpstr>Additional Info</vt:lpstr>
      <vt:lpstr>Additional Info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SD1003 SD Sales</dc:title>
  <dc:subject>SD Training Manual</dc:subject>
  <dc:creator>Avinash Karve</dc:creator>
  <cp:lastModifiedBy>amnanda</cp:lastModifiedBy>
  <cp:revision>31</cp:revision>
  <dcterms:created xsi:type="dcterms:W3CDTF">2017-07-18T11:44:42Z</dcterms:created>
  <dcterms:modified xsi:type="dcterms:W3CDTF">2017-08-25T05:20:54Z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2017-07-18T00:00:00Z</vt:filetime>
  </property>
</Properties>
</file>