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 id="2147483674" r:id="rId2"/>
  </p:sldMasterIdLst>
  <p:notesMasterIdLst>
    <p:notesMasterId r:id="rId42"/>
  </p:notesMasterIdLst>
  <p:sldIdLst>
    <p:sldId id="267" r:id="rId3"/>
    <p:sldId id="268" r:id="rId4"/>
    <p:sldId id="269" r:id="rId5"/>
    <p:sldId id="270" r:id="rId6"/>
    <p:sldId id="271" r:id="rId7"/>
    <p:sldId id="272" r:id="rId8"/>
    <p:sldId id="273" r:id="rId9"/>
    <p:sldId id="274" r:id="rId10"/>
    <p:sldId id="276" r:id="rId11"/>
    <p:sldId id="278" r:id="rId12"/>
    <p:sldId id="279" r:id="rId13"/>
    <p:sldId id="280"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321" r:id="rId28"/>
    <p:sldId id="295" r:id="rId29"/>
    <p:sldId id="296" r:id="rId30"/>
    <p:sldId id="297" r:id="rId31"/>
    <p:sldId id="298" r:id="rId32"/>
    <p:sldId id="322" r:id="rId33"/>
    <p:sldId id="323" r:id="rId34"/>
    <p:sldId id="324" r:id="rId35"/>
    <p:sldId id="325" r:id="rId36"/>
    <p:sldId id="326" r:id="rId37"/>
    <p:sldId id="327" r:id="rId38"/>
    <p:sldId id="328" r:id="rId39"/>
    <p:sldId id="330" r:id="rId40"/>
    <p:sldId id="331" r:id="rId41"/>
  </p:sldIdLst>
  <p:sldSz cx="12192000" cy="6858000"/>
  <p:notesSz cx="6858000" cy="9144000"/>
  <p:embeddedFontLst>
    <p:embeddedFont>
      <p:font typeface="Quattrocento Sans" panose="020B0502050000020003" pitchFamily="34"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h5oSSwNMSNAntHj0u3kOuY9b8RP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E9E9"/>
    <a:srgbClr val="FFFFFF"/>
    <a:srgbClr val="EEE8E8"/>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4F81881-2FAA-4DB2-9856-E2F36EB6688A}">
  <a:tblStyle styleId="{A4F81881-2FAA-4DB2-9856-E2F36EB668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84"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82" Type="http://customschemas.google.com/relationships/presentationmetadata" Target="meta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font" Target="fonts/font2.fntdata"/><Relationship Id="rId86"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1.fntdata"/><Relationship Id="rId8" Type="http://schemas.openxmlformats.org/officeDocument/2006/relationships/slide" Target="slides/slide6.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4" name="Google Shape;44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4" name="Google Shape;45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8" name="Google Shape;488;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2" name="Google Shape;502;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2" name="Google Shape;51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8936aa91f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3" name="Google Shape;523;g28936aa91f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7" name="Google Shape;53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48" name="Google Shape;548;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9" name="Google Shape;559;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8" name="Google Shape;56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9" name="Google Shape;579;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2fe03bca1ec_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2" name="Google Shape;592;g2fe03bca1ec_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0"/>
        <p:cNvGrpSpPr/>
        <p:nvPr/>
      </p:nvGrpSpPr>
      <p:grpSpPr>
        <a:xfrm>
          <a:off x="0" y="0"/>
          <a:ext cx="0" cy="0"/>
          <a:chOff x="0" y="0"/>
          <a:chExt cx="0" cy="0"/>
        </a:xfrm>
      </p:grpSpPr>
      <p:sp>
        <p:nvSpPr>
          <p:cNvPr id="601" name="Google Shape;60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2" name="Google Shape;60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a:extLst>
            <a:ext uri="{FF2B5EF4-FFF2-40B4-BE49-F238E27FC236}">
              <a16:creationId xmlns:a16="http://schemas.microsoft.com/office/drawing/2014/main" id="{D7D66ADE-DEF4-7792-633C-883B81171C2D}"/>
            </a:ext>
          </a:extLst>
        </p:cNvPr>
        <p:cNvGrpSpPr/>
        <p:nvPr/>
      </p:nvGrpSpPr>
      <p:grpSpPr>
        <a:xfrm>
          <a:off x="0" y="0"/>
          <a:ext cx="0" cy="0"/>
          <a:chOff x="0" y="0"/>
          <a:chExt cx="0" cy="0"/>
        </a:xfrm>
      </p:grpSpPr>
      <p:sp>
        <p:nvSpPr>
          <p:cNvPr id="613" name="Google Shape;613;p40:notes">
            <a:extLst>
              <a:ext uri="{FF2B5EF4-FFF2-40B4-BE49-F238E27FC236}">
                <a16:creationId xmlns:a16="http://schemas.microsoft.com/office/drawing/2014/main" id="{0C5214AD-E3AD-01D4-330F-8F4BF7E25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4" name="Google Shape;614;p40:notes">
            <a:extLst>
              <a:ext uri="{FF2B5EF4-FFF2-40B4-BE49-F238E27FC236}">
                <a16:creationId xmlns:a16="http://schemas.microsoft.com/office/drawing/2014/main" id="{FA2860E0-8703-7F25-79B8-62FE484752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9815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28936aa91fd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3" name="Google Shape;623;g28936aa91fd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0"/>
        <p:cNvGrpSpPr/>
        <p:nvPr/>
      </p:nvGrpSpPr>
      <p:grpSpPr>
        <a:xfrm>
          <a:off x="0" y="0"/>
          <a:ext cx="0" cy="0"/>
          <a:chOff x="0" y="0"/>
          <a:chExt cx="0" cy="0"/>
        </a:xfrm>
      </p:grpSpPr>
      <p:sp>
        <p:nvSpPr>
          <p:cNvPr id="631" name="Google Shape;631;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2" name="Google Shape;632;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fe7588d65e_1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44" name="Google Shape;644;g2fe7588d65e_1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fe7588d65e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g2fe7588d65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F812949D-0BD1-5888-8FBE-9861C70F57B5}"/>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7B9526B6-FEEF-373D-D603-1B634D8CC2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D624A24C-A1B4-BAC8-FEDB-9C501C6420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0563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2097E875-D227-DC61-7C5F-86E0A7DE7FF8}"/>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992B23F8-986E-E6E4-BB7E-CC87814104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C5BB1C12-26B9-4FCF-7153-FF51DC8A86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218982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CEFD4980-7C25-CA5A-695F-E67782210746}"/>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12FEEC21-B71D-23D3-A5EC-3407D6366C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8DB3E52C-A52C-41CF-970A-8DEE6ED1D8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5727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36F84E7C-B7FA-0583-0A9D-9C0037D2CC69}"/>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A83A9552-05DA-5F9F-4F68-63DE5D6227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E887EB64-A1E3-23A2-59C5-1055359C88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95142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C083A203-6BE1-BED6-9734-23E3731A5AB8}"/>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1E0CDA32-7FA0-016D-3134-4B9D890F95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8BEDDB1B-CDAD-ACAA-23D2-62B1771C2A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137019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0AF6F3B4-B5B5-08C6-86D3-824FF73EE663}"/>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97BDB629-3117-6538-A6AD-209BD8DFDB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F53E557A-8016-1E35-FAE0-2338E01B93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26710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3207A683-5995-EE57-7FF7-949548BD8E48}"/>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9D6B4108-FA7E-39B6-8B14-70A9D9FCF5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3AFE0E6D-D5D3-3C63-2B30-4654E8BDE0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96482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3E9A1AD1-2E0E-92D8-AF7D-D4D4F98C2FE6}"/>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395F4004-E768-CDAC-19F6-BCC3F9690B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AC2C6F36-4F24-F5DB-1482-B469A6AA66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935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a:extLst>
            <a:ext uri="{FF2B5EF4-FFF2-40B4-BE49-F238E27FC236}">
              <a16:creationId xmlns:a16="http://schemas.microsoft.com/office/drawing/2014/main" id="{E990E03F-E58F-D158-E2A4-03F74C660676}"/>
            </a:ext>
          </a:extLst>
        </p:cNvPr>
        <p:cNvGrpSpPr/>
        <p:nvPr/>
      </p:nvGrpSpPr>
      <p:grpSpPr>
        <a:xfrm>
          <a:off x="0" y="0"/>
          <a:ext cx="0" cy="0"/>
          <a:chOff x="0" y="0"/>
          <a:chExt cx="0" cy="0"/>
        </a:xfrm>
      </p:grpSpPr>
      <p:sp>
        <p:nvSpPr>
          <p:cNvPr id="654" name="Google Shape;654;p39:notes">
            <a:extLst>
              <a:ext uri="{FF2B5EF4-FFF2-40B4-BE49-F238E27FC236}">
                <a16:creationId xmlns:a16="http://schemas.microsoft.com/office/drawing/2014/main" id="{837D2A1E-3B30-2947-BABD-2C59D9B0EC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5" name="Google Shape;655;p39:notes">
            <a:extLst>
              <a:ext uri="{FF2B5EF4-FFF2-40B4-BE49-F238E27FC236}">
                <a16:creationId xmlns:a16="http://schemas.microsoft.com/office/drawing/2014/main" id="{3A7B9C0A-0961-C1DE-DDE5-2C56ADECAB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9123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0" name="Google Shape;36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1" name="Google Shape;37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0" name="Google Shape;380;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28936aa91fd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3" name="Google Shape;413;g28936aa91fd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3"/>
        <p:cNvGrpSpPr/>
        <p:nvPr/>
      </p:nvGrpSpPr>
      <p:grpSpPr>
        <a:xfrm>
          <a:off x="0" y="0"/>
          <a:ext cx="0" cy="0"/>
          <a:chOff x="0" y="0"/>
          <a:chExt cx="0" cy="0"/>
        </a:xfrm>
      </p:grpSpPr>
      <p:sp>
        <p:nvSpPr>
          <p:cNvPr id="74" name="Google Shape;74;p5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17"/>
        <p:cNvGrpSpPr/>
        <p:nvPr/>
      </p:nvGrpSpPr>
      <p:grpSpPr>
        <a:xfrm>
          <a:off x="0" y="0"/>
          <a:ext cx="0" cy="0"/>
          <a:chOff x="0" y="0"/>
          <a:chExt cx="0" cy="0"/>
        </a:xfrm>
      </p:grpSpPr>
      <p:sp>
        <p:nvSpPr>
          <p:cNvPr id="118" name="Google Shape;118;p80"/>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80"/>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80"/>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80"/>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80"/>
          <p:cNvSpPr txBox="1">
            <a:spLocks noGrp="1"/>
          </p:cNvSpPr>
          <p:nvPr>
            <p:ph type="body" idx="4"/>
          </p:nvPr>
        </p:nvSpPr>
        <p:spPr>
          <a:xfrm>
            <a:off x="609600" y="368208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8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24"/>
        <p:cNvGrpSpPr/>
        <p:nvPr/>
      </p:nvGrpSpPr>
      <p:grpSpPr>
        <a:xfrm>
          <a:off x="0" y="0"/>
          <a:ext cx="0" cy="0"/>
          <a:chOff x="0" y="0"/>
          <a:chExt cx="0" cy="0"/>
        </a:xfrm>
      </p:grpSpPr>
      <p:sp>
        <p:nvSpPr>
          <p:cNvPr id="125" name="Google Shape;125;p81"/>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6" name="Google Shape;126;p81"/>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7" name="Google Shape;127;p81"/>
          <p:cNvSpPr txBox="1">
            <a:spLocks noGrp="1"/>
          </p:cNvSpPr>
          <p:nvPr>
            <p:ph type="body" idx="2"/>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28" name="Google Shape;128;p81"/>
          <p:cNvPicPr preferRelativeResize="0"/>
          <p:nvPr/>
        </p:nvPicPr>
        <p:blipFill rotWithShape="1">
          <a:blip r:embed="rId2">
            <a:alphaModFix/>
          </a:blip>
          <a:srcRect/>
          <a:stretch/>
        </p:blipFill>
        <p:spPr>
          <a:xfrm>
            <a:off x="2772000" y="1604520"/>
            <a:ext cx="6646560" cy="3977280"/>
          </a:xfrm>
          <a:prstGeom prst="rect">
            <a:avLst/>
          </a:prstGeom>
          <a:noFill/>
          <a:ln>
            <a:noFill/>
          </a:ln>
        </p:spPr>
      </p:pic>
      <p:pic>
        <p:nvPicPr>
          <p:cNvPr id="129" name="Google Shape;129;p81"/>
          <p:cNvPicPr preferRelativeResize="0"/>
          <p:nvPr/>
        </p:nvPicPr>
        <p:blipFill rotWithShape="1">
          <a:blip r:embed="rId2">
            <a:alphaModFix/>
          </a:blip>
          <a:srcRect/>
          <a:stretch/>
        </p:blipFill>
        <p:spPr>
          <a:xfrm>
            <a:off x="2772000" y="1604520"/>
            <a:ext cx="6646560" cy="3977280"/>
          </a:xfrm>
          <a:prstGeom prst="rect">
            <a:avLst/>
          </a:prstGeom>
          <a:noFill/>
          <a:ln>
            <a:noFill/>
          </a:ln>
        </p:spPr>
      </p:pic>
      <p:sp>
        <p:nvSpPr>
          <p:cNvPr id="130" name="Google Shape;130;p8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8"/>
        <p:cNvGrpSpPr/>
        <p:nvPr/>
      </p:nvGrpSpPr>
      <p:grpSpPr>
        <a:xfrm>
          <a:off x="0" y="0"/>
          <a:ext cx="0" cy="0"/>
          <a:chOff x="0" y="0"/>
          <a:chExt cx="0" cy="0"/>
        </a:xfrm>
      </p:grpSpPr>
      <p:sp>
        <p:nvSpPr>
          <p:cNvPr id="139" name="Google Shape;139;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42"/>
        <p:cNvGrpSpPr/>
        <p:nvPr/>
      </p:nvGrpSpPr>
      <p:grpSpPr>
        <a:xfrm>
          <a:off x="0" y="0"/>
          <a:ext cx="0" cy="0"/>
          <a:chOff x="0" y="0"/>
          <a:chExt cx="0" cy="0"/>
        </a:xfrm>
      </p:grpSpPr>
      <p:sp>
        <p:nvSpPr>
          <p:cNvPr id="143" name="Google Shape;143;p62"/>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62"/>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62"/>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lvl1pPr lvl="0">
              <a:buNone/>
              <a:defRPr sz="1300">
                <a:solidFill>
                  <a:schemeClr val="dk1"/>
                </a:solidFill>
              </a:defRPr>
            </a:lvl1pPr>
            <a:lvl2pPr lvl="1">
              <a:buNone/>
              <a:defRPr sz="1300">
                <a:solidFill>
                  <a:schemeClr val="dk1"/>
                </a:solidFill>
              </a:defRPr>
            </a:lvl2pPr>
            <a:lvl3pPr lvl="2">
              <a:buNone/>
              <a:defRPr sz="1300">
                <a:solidFill>
                  <a:schemeClr val="dk1"/>
                </a:solidFill>
              </a:defRPr>
            </a:lvl3pPr>
            <a:lvl4pPr lvl="3">
              <a:buNone/>
              <a:defRPr sz="1300">
                <a:solidFill>
                  <a:schemeClr val="dk1"/>
                </a:solidFill>
              </a:defRPr>
            </a:lvl4pPr>
            <a:lvl5pPr lvl="4">
              <a:buNone/>
              <a:defRPr sz="1300">
                <a:solidFill>
                  <a:schemeClr val="dk1"/>
                </a:solidFill>
              </a:defRPr>
            </a:lvl5pPr>
            <a:lvl6pPr lvl="5">
              <a:buNone/>
              <a:defRPr sz="1300">
                <a:solidFill>
                  <a:schemeClr val="dk1"/>
                </a:solidFill>
              </a:defRPr>
            </a:lvl6pPr>
            <a:lvl7pPr lvl="6">
              <a:buNone/>
              <a:defRPr sz="1300">
                <a:solidFill>
                  <a:schemeClr val="dk1"/>
                </a:solidFill>
              </a:defRPr>
            </a:lvl7pPr>
            <a:lvl8pPr lvl="7">
              <a:buNone/>
              <a:defRPr sz="1300">
                <a:solidFill>
                  <a:schemeClr val="dk1"/>
                </a:solidFill>
              </a:defRPr>
            </a:lvl8pPr>
            <a:lvl9pPr lvl="8">
              <a:buNone/>
              <a:defRPr sz="1300">
                <a:solidFill>
                  <a:schemeClr val="dk1"/>
                </a:solidFill>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6"/>
        <p:cNvGrpSpPr/>
        <p:nvPr/>
      </p:nvGrpSpPr>
      <p:grpSpPr>
        <a:xfrm>
          <a:off x="0" y="0"/>
          <a:ext cx="0" cy="0"/>
          <a:chOff x="0" y="0"/>
          <a:chExt cx="0" cy="0"/>
        </a:xfrm>
      </p:grpSpPr>
      <p:sp>
        <p:nvSpPr>
          <p:cNvPr id="147" name="Google Shape;147;p8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8" name="Google Shape;148;p8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9" name="Google Shape;149;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2"/>
        <p:cNvGrpSpPr/>
        <p:nvPr/>
      </p:nvGrpSpPr>
      <p:grpSpPr>
        <a:xfrm>
          <a:off x="0" y="0"/>
          <a:ext cx="0" cy="0"/>
          <a:chOff x="0" y="0"/>
          <a:chExt cx="0" cy="0"/>
        </a:xfrm>
      </p:grpSpPr>
      <p:sp>
        <p:nvSpPr>
          <p:cNvPr id="153" name="Google Shape;153;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4" name="Google Shape;154;p8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8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0" name="Google Shape;160;p8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61" name="Google Shape;161;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4"/>
        <p:cNvGrpSpPr/>
        <p:nvPr/>
      </p:nvGrpSpPr>
      <p:grpSpPr>
        <a:xfrm>
          <a:off x="0" y="0"/>
          <a:ext cx="0" cy="0"/>
          <a:chOff x="0" y="0"/>
          <a:chExt cx="0" cy="0"/>
        </a:xfrm>
      </p:grpSpPr>
      <p:sp>
        <p:nvSpPr>
          <p:cNvPr id="165" name="Google Shape;165;p8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6" name="Google Shape;166;p8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8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0" name="Google Shape;170;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1"/>
        <p:cNvGrpSpPr/>
        <p:nvPr/>
      </p:nvGrpSpPr>
      <p:grpSpPr>
        <a:xfrm>
          <a:off x="0" y="0"/>
          <a:ext cx="0" cy="0"/>
          <a:chOff x="0" y="0"/>
          <a:chExt cx="0" cy="0"/>
        </a:xfrm>
      </p:grpSpPr>
      <p:sp>
        <p:nvSpPr>
          <p:cNvPr id="172" name="Google Shape;172;p8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3" name="Google Shape;173;p8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4" name="Google Shape;174;p8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5" name="Google Shape;175;p8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76" name="Google Shape;176;p8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7" name="Google Shape;177;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0"/>
        <p:cNvGrpSpPr/>
        <p:nvPr/>
      </p:nvGrpSpPr>
      <p:grpSpPr>
        <a:xfrm>
          <a:off x="0" y="0"/>
          <a:ext cx="0" cy="0"/>
          <a:chOff x="0" y="0"/>
          <a:chExt cx="0" cy="0"/>
        </a:xfrm>
      </p:grpSpPr>
      <p:sp>
        <p:nvSpPr>
          <p:cNvPr id="181" name="Google Shape;181;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2" name="Google Shape;182;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61"/>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61"/>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6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5"/>
        <p:cNvGrpSpPr/>
        <p:nvPr/>
      </p:nvGrpSpPr>
      <p:grpSpPr>
        <a:xfrm>
          <a:off x="0" y="0"/>
          <a:ext cx="0" cy="0"/>
          <a:chOff x="0" y="0"/>
          <a:chExt cx="0" cy="0"/>
        </a:xfrm>
      </p:grpSpPr>
      <p:sp>
        <p:nvSpPr>
          <p:cNvPr id="186" name="Google Shape;186;p8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7" name="Google Shape;187;p8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88" name="Google Shape;188;p8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89" name="Google Shape;189;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2"/>
        <p:cNvGrpSpPr/>
        <p:nvPr/>
      </p:nvGrpSpPr>
      <p:grpSpPr>
        <a:xfrm>
          <a:off x="0" y="0"/>
          <a:ext cx="0" cy="0"/>
          <a:chOff x="0" y="0"/>
          <a:chExt cx="0" cy="0"/>
        </a:xfrm>
      </p:grpSpPr>
      <p:sp>
        <p:nvSpPr>
          <p:cNvPr id="193" name="Google Shape;193;p8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89"/>
          <p:cNvSpPr>
            <a:spLocks noGrp="1"/>
          </p:cNvSpPr>
          <p:nvPr>
            <p:ph type="pic" idx="2"/>
          </p:nvPr>
        </p:nvSpPr>
        <p:spPr>
          <a:xfrm>
            <a:off x="5183188" y="987425"/>
            <a:ext cx="6172200" cy="4873625"/>
          </a:xfrm>
          <a:prstGeom prst="rect">
            <a:avLst/>
          </a:prstGeom>
          <a:noFill/>
          <a:ln>
            <a:noFill/>
          </a:ln>
        </p:spPr>
      </p:sp>
      <p:sp>
        <p:nvSpPr>
          <p:cNvPr id="195" name="Google Shape;195;p8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96" name="Google Shape;196;p8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8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8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9"/>
        <p:cNvGrpSpPr/>
        <p:nvPr/>
      </p:nvGrpSpPr>
      <p:grpSpPr>
        <a:xfrm>
          <a:off x="0" y="0"/>
          <a:ext cx="0" cy="0"/>
          <a:chOff x="0" y="0"/>
          <a:chExt cx="0" cy="0"/>
        </a:xfrm>
      </p:grpSpPr>
      <p:sp>
        <p:nvSpPr>
          <p:cNvPr id="200" name="Google Shape;200;p9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1" name="Google Shape;201;p9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2" name="Google Shape;202;p9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9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9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5"/>
        <p:cNvGrpSpPr/>
        <p:nvPr/>
      </p:nvGrpSpPr>
      <p:grpSpPr>
        <a:xfrm>
          <a:off x="0" y="0"/>
          <a:ext cx="0" cy="0"/>
          <a:chOff x="0" y="0"/>
          <a:chExt cx="0" cy="0"/>
        </a:xfrm>
      </p:grpSpPr>
      <p:sp>
        <p:nvSpPr>
          <p:cNvPr id="206" name="Google Shape;206;p9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9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8" name="Google Shape;208;p9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9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9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3"/>
        <p:cNvGrpSpPr/>
        <p:nvPr/>
      </p:nvGrpSpPr>
      <p:grpSpPr>
        <a:xfrm>
          <a:off x="0" y="0"/>
          <a:ext cx="0" cy="0"/>
          <a:chOff x="0" y="0"/>
          <a:chExt cx="0" cy="0"/>
        </a:xfrm>
      </p:grpSpPr>
      <p:sp>
        <p:nvSpPr>
          <p:cNvPr id="84" name="Google Shape;84;p73"/>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73"/>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73"/>
          <p:cNvSpPr txBox="1">
            <a:spLocks noGrp="1"/>
          </p:cNvSpPr>
          <p:nvPr>
            <p:ph type="body" idx="2"/>
          </p:nvPr>
        </p:nvSpPr>
        <p:spPr>
          <a:xfrm>
            <a:off x="6232320" y="1604520"/>
            <a:ext cx="535440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7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74"/>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7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1"/>
        <p:cNvGrpSpPr/>
        <p:nvPr/>
      </p:nvGrpSpPr>
      <p:grpSpPr>
        <a:xfrm>
          <a:off x="0" y="0"/>
          <a:ext cx="0" cy="0"/>
          <a:chOff x="0" y="0"/>
          <a:chExt cx="0" cy="0"/>
        </a:xfrm>
      </p:grpSpPr>
      <p:sp>
        <p:nvSpPr>
          <p:cNvPr id="92" name="Google Shape;92;p75"/>
          <p:cNvSpPr txBox="1">
            <a:spLocks noGrp="1"/>
          </p:cNvSpPr>
          <p:nvPr>
            <p:ph type="subTitle" idx="1"/>
          </p:nvPr>
        </p:nvSpPr>
        <p:spPr>
          <a:xfrm>
            <a:off x="609600" y="273600"/>
            <a:ext cx="10972320" cy="530784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93" name="Google Shape;93;p7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94"/>
        <p:cNvGrpSpPr/>
        <p:nvPr/>
      </p:nvGrpSpPr>
      <p:grpSpPr>
        <a:xfrm>
          <a:off x="0" y="0"/>
          <a:ext cx="0" cy="0"/>
          <a:chOff x="0" y="0"/>
          <a:chExt cx="0" cy="0"/>
        </a:xfrm>
      </p:grpSpPr>
      <p:sp>
        <p:nvSpPr>
          <p:cNvPr id="95" name="Google Shape;95;p76"/>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76"/>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76"/>
          <p:cNvSpPr txBox="1">
            <a:spLocks noGrp="1"/>
          </p:cNvSpPr>
          <p:nvPr>
            <p:ph type="body" idx="2"/>
          </p:nvPr>
        </p:nvSpPr>
        <p:spPr>
          <a:xfrm>
            <a:off x="609600" y="368208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76"/>
          <p:cNvSpPr txBox="1">
            <a:spLocks noGrp="1"/>
          </p:cNvSpPr>
          <p:nvPr>
            <p:ph type="body" idx="3"/>
          </p:nvPr>
        </p:nvSpPr>
        <p:spPr>
          <a:xfrm>
            <a:off x="6232320" y="1604520"/>
            <a:ext cx="535440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7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00"/>
        <p:cNvGrpSpPr/>
        <p:nvPr/>
      </p:nvGrpSpPr>
      <p:grpSpPr>
        <a:xfrm>
          <a:off x="0" y="0"/>
          <a:ext cx="0" cy="0"/>
          <a:chOff x="0" y="0"/>
          <a:chExt cx="0" cy="0"/>
        </a:xfrm>
      </p:grpSpPr>
      <p:sp>
        <p:nvSpPr>
          <p:cNvPr id="101" name="Google Shape;101;p77"/>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77"/>
          <p:cNvSpPr txBox="1">
            <a:spLocks noGrp="1"/>
          </p:cNvSpPr>
          <p:nvPr>
            <p:ph type="body" idx="1"/>
          </p:nvPr>
        </p:nvSpPr>
        <p:spPr>
          <a:xfrm>
            <a:off x="609600" y="1604520"/>
            <a:ext cx="5354400" cy="397728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3" name="Google Shape;103;p77"/>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4" name="Google Shape;104;p77"/>
          <p:cNvSpPr txBox="1">
            <a:spLocks noGrp="1"/>
          </p:cNvSpPr>
          <p:nvPr>
            <p:ph type="body" idx="3"/>
          </p:nvPr>
        </p:nvSpPr>
        <p:spPr>
          <a:xfrm>
            <a:off x="6232320" y="368208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5" name="Google Shape;105;p7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06"/>
        <p:cNvGrpSpPr/>
        <p:nvPr/>
      </p:nvGrpSpPr>
      <p:grpSpPr>
        <a:xfrm>
          <a:off x="0" y="0"/>
          <a:ext cx="0" cy="0"/>
          <a:chOff x="0" y="0"/>
          <a:chExt cx="0" cy="0"/>
        </a:xfrm>
      </p:grpSpPr>
      <p:sp>
        <p:nvSpPr>
          <p:cNvPr id="107" name="Google Shape;107;p78"/>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78"/>
          <p:cNvSpPr txBox="1">
            <a:spLocks noGrp="1"/>
          </p:cNvSpPr>
          <p:nvPr>
            <p:ph type="body" idx="1"/>
          </p:nvPr>
        </p:nvSpPr>
        <p:spPr>
          <a:xfrm>
            <a:off x="609600" y="160452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9" name="Google Shape;109;p78"/>
          <p:cNvSpPr txBox="1">
            <a:spLocks noGrp="1"/>
          </p:cNvSpPr>
          <p:nvPr>
            <p:ph type="body" idx="2"/>
          </p:nvPr>
        </p:nvSpPr>
        <p:spPr>
          <a:xfrm>
            <a:off x="6232320" y="1604520"/>
            <a:ext cx="535440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78"/>
          <p:cNvSpPr txBox="1">
            <a:spLocks noGrp="1"/>
          </p:cNvSpPr>
          <p:nvPr>
            <p:ph type="body" idx="3"/>
          </p:nvPr>
        </p:nvSpPr>
        <p:spPr>
          <a:xfrm>
            <a:off x="609600" y="3682080"/>
            <a:ext cx="1097232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7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12"/>
        <p:cNvGrpSpPr/>
        <p:nvPr/>
      </p:nvGrpSpPr>
      <p:grpSpPr>
        <a:xfrm>
          <a:off x="0" y="0"/>
          <a:ext cx="0" cy="0"/>
          <a:chOff x="0" y="0"/>
          <a:chExt cx="0" cy="0"/>
        </a:xfrm>
      </p:grpSpPr>
      <p:sp>
        <p:nvSpPr>
          <p:cNvPr id="113" name="Google Shape;113;p79"/>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4" name="Google Shape;114;p79"/>
          <p:cNvSpPr txBox="1">
            <a:spLocks noGrp="1"/>
          </p:cNvSpPr>
          <p:nvPr>
            <p:ph type="body" idx="1"/>
          </p:nvPr>
        </p:nvSpPr>
        <p:spPr>
          <a:xfrm>
            <a:off x="609600" y="1604520"/>
            <a:ext cx="1097232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79"/>
          <p:cNvSpPr txBox="1">
            <a:spLocks noGrp="1"/>
          </p:cNvSpPr>
          <p:nvPr>
            <p:ph type="body" idx="2"/>
          </p:nvPr>
        </p:nvSpPr>
        <p:spPr>
          <a:xfrm>
            <a:off x="609600" y="3682080"/>
            <a:ext cx="10972320" cy="1896840"/>
          </a:xfrm>
          <a:prstGeom prst="rect">
            <a:avLst/>
          </a:prstGeom>
          <a:noFill/>
          <a:ln>
            <a:noFill/>
          </a:ln>
        </p:spPr>
        <p:txBody>
          <a:bodyPr spcFirstLastPara="1" wrap="square" lIns="0" tIns="0" rIns="0" bIns="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7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
        <p:cNvGrpSpPr/>
        <p:nvPr/>
      </p:nvGrpSpPr>
      <p:grpSpPr>
        <a:xfrm>
          <a:off x="0" y="0"/>
          <a:ext cx="0" cy="0"/>
          <a:chOff x="0" y="0"/>
          <a:chExt cx="0" cy="0"/>
        </a:xfrm>
      </p:grpSpPr>
      <p:sp>
        <p:nvSpPr>
          <p:cNvPr id="69" name="Google Shape;69;p56"/>
          <p:cNvSpPr txBox="1">
            <a:spLocks noGrp="1"/>
          </p:cNvSpPr>
          <p:nvPr>
            <p:ph type="title"/>
          </p:nvPr>
        </p:nvSpPr>
        <p:spPr>
          <a:xfrm>
            <a:off x="609600" y="273600"/>
            <a:ext cx="10972320" cy="11448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0" name="Google Shape;70;p56"/>
          <p:cNvSpPr txBox="1">
            <a:spLocks noGrp="1"/>
          </p:cNvSpPr>
          <p:nvPr>
            <p:ph type="body" idx="1"/>
          </p:nvPr>
        </p:nvSpPr>
        <p:spPr>
          <a:xfrm>
            <a:off x="609600" y="1604520"/>
            <a:ext cx="10972320" cy="3977280"/>
          </a:xfrm>
          <a:prstGeom prst="rect">
            <a:avLst/>
          </a:prstGeom>
          <a:noFill/>
          <a:ln>
            <a:noFill/>
          </a:ln>
        </p:spPr>
        <p:txBody>
          <a:bodyPr spcFirstLastPara="1" wrap="square" lIns="0" tIns="0" rIns="0" bIns="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pic>
        <p:nvPicPr>
          <p:cNvPr id="71" name="Google Shape;71;p56"/>
          <p:cNvPicPr preferRelativeResize="0"/>
          <p:nvPr/>
        </p:nvPicPr>
        <p:blipFill rotWithShape="1">
          <a:blip r:embed="rId13">
            <a:alphaModFix/>
          </a:blip>
          <a:srcRect/>
          <a:stretch/>
        </p:blipFill>
        <p:spPr>
          <a:xfrm>
            <a:off x="10384971" y="152794"/>
            <a:ext cx="1552923" cy="541018"/>
          </a:xfrm>
          <a:prstGeom prst="rect">
            <a:avLst/>
          </a:prstGeom>
          <a:noFill/>
          <a:ln>
            <a:noFill/>
          </a:ln>
        </p:spPr>
      </p:pic>
      <p:sp>
        <p:nvSpPr>
          <p:cNvPr id="72" name="Google Shape;72;p56"/>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62"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med">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5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3" name="Google Shape;133;p5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 name="Google Shape;134;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137" name="Google Shape;137;p59"/>
          <p:cNvPicPr preferRelativeResize="0"/>
          <p:nvPr/>
        </p:nvPicPr>
        <p:blipFill rotWithShape="1">
          <a:blip r:embed="rId14">
            <a:alphaModFix/>
          </a:blip>
          <a:srcRect/>
          <a:stretch/>
        </p:blipFill>
        <p:spPr>
          <a:xfrm>
            <a:off x="10384971" y="152794"/>
            <a:ext cx="1552923" cy="54101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ransition spd="med">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0.jpg"/></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3.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23" name="Google Shape;323;p14"/>
          <p:cNvSpPr/>
          <p:nvPr/>
        </p:nvSpPr>
        <p:spPr>
          <a:xfrm>
            <a:off x="1261737" y="2327581"/>
            <a:ext cx="9425700" cy="2202838"/>
          </a:xfrm>
          <a:prstGeom prst="rect">
            <a:avLst/>
          </a:prstGeom>
          <a:noFill/>
          <a:ln>
            <a:noFill/>
          </a:ln>
        </p:spPr>
        <p:txBody>
          <a:bodyPr spcFirstLastPara="1" wrap="square" lIns="90000" tIns="45000" rIns="90000" bIns="45000" anchor="t" anchorCtr="0">
            <a:noAutofit/>
          </a:bodyPr>
          <a:lstStyle/>
          <a:p>
            <a:pPr marL="0" marR="0" lvl="0" indent="-165100" algn="l" rtl="0">
              <a:spcBef>
                <a:spcPts val="0"/>
              </a:spcBef>
              <a:spcAft>
                <a:spcPts val="0"/>
              </a:spcAft>
              <a:buClr>
                <a:schemeClr val="dk1"/>
              </a:buClr>
              <a:buSzPts val="2600"/>
              <a:buFont typeface="Times New Roman"/>
              <a:buChar char="•"/>
            </a:pPr>
            <a:r>
              <a:rPr lang="en-IN" sz="2600" dirty="0">
                <a:solidFill>
                  <a:schemeClr val="dk1"/>
                </a:solidFill>
                <a:latin typeface="Times New Roman"/>
                <a:ea typeface="Times New Roman"/>
                <a:cs typeface="Times New Roman"/>
                <a:sym typeface="Times New Roman"/>
              </a:rPr>
              <a:t>To design a </a:t>
            </a:r>
            <a:r>
              <a:rPr lang="en-IN" sz="2600" dirty="0" err="1">
                <a:solidFill>
                  <a:schemeClr val="dk1"/>
                </a:solidFill>
                <a:latin typeface="Times New Roman"/>
                <a:ea typeface="Times New Roman"/>
                <a:cs typeface="Times New Roman"/>
                <a:sym typeface="Times New Roman"/>
              </a:rPr>
              <a:t>GaN</a:t>
            </a:r>
            <a:r>
              <a:rPr lang="en-IN" sz="2600" dirty="0">
                <a:solidFill>
                  <a:schemeClr val="dk1"/>
                </a:solidFill>
                <a:latin typeface="Times New Roman"/>
                <a:ea typeface="Times New Roman"/>
                <a:cs typeface="Times New Roman"/>
                <a:sym typeface="Times New Roman"/>
              </a:rPr>
              <a:t> HEMT power amplifier operating in the S-band frequency range, optimized for both high linearity and efficiency.</a:t>
            </a:r>
          </a:p>
          <a:p>
            <a:pPr marR="0" lvl="0" algn="l" rtl="0">
              <a:spcBef>
                <a:spcPts val="0"/>
              </a:spcBef>
              <a:spcAft>
                <a:spcPts val="0"/>
              </a:spcAft>
              <a:buClr>
                <a:schemeClr val="dk1"/>
              </a:buClr>
              <a:buSzPts val="2600"/>
            </a:pPr>
            <a:endParaRPr lang="en-IN" sz="2600" dirty="0">
              <a:solidFill>
                <a:schemeClr val="dk1"/>
              </a:solidFill>
              <a:latin typeface="Times New Roman"/>
              <a:ea typeface="Times New Roman"/>
              <a:cs typeface="Times New Roman"/>
              <a:sym typeface="Times New Roman"/>
            </a:endParaRPr>
          </a:p>
          <a:p>
            <a:pPr indent="-165100">
              <a:buClr>
                <a:schemeClr val="dk1"/>
              </a:buClr>
              <a:buSzPts val="2600"/>
              <a:buFont typeface="Times New Roman"/>
              <a:buChar char="•"/>
            </a:pPr>
            <a:r>
              <a:rPr lang="en-US" sz="2600" dirty="0">
                <a:solidFill>
                  <a:schemeClr val="dk1"/>
                </a:solidFill>
                <a:latin typeface="Times New Roman"/>
                <a:ea typeface="Times New Roman"/>
                <a:cs typeface="Times New Roman"/>
                <a:sym typeface="Times New Roman"/>
              </a:rPr>
              <a:t>To design and layout the PA, followed by EM co-simulation.</a:t>
            </a:r>
          </a:p>
          <a:p>
            <a:pPr marL="0" marR="0" lvl="0" indent="0" algn="l" rtl="0">
              <a:spcBef>
                <a:spcPts val="0"/>
              </a:spcBef>
              <a:spcAft>
                <a:spcPts val="0"/>
              </a:spcAft>
              <a:buClr>
                <a:srgbClr val="000000"/>
              </a:buClr>
              <a:buSzPts val="2000"/>
              <a:buFont typeface="Arial"/>
              <a:buNone/>
            </a:pPr>
            <a:endParaRPr sz="2600" dirty="0">
              <a:solidFill>
                <a:schemeClr val="dk1"/>
              </a:solidFill>
              <a:latin typeface="Times New Roman"/>
              <a:ea typeface="Times New Roman"/>
              <a:cs typeface="Times New Roman"/>
              <a:sym typeface="Times New Roman"/>
            </a:endParaRPr>
          </a:p>
        </p:txBody>
      </p:sp>
      <p:sp>
        <p:nvSpPr>
          <p:cNvPr id="324" name="Google Shape;324;p14"/>
          <p:cNvSpPr/>
          <p:nvPr/>
        </p:nvSpPr>
        <p:spPr>
          <a:xfrm>
            <a:off x="8077080" y="6356520"/>
            <a:ext cx="2131200" cy="3625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IN" sz="1200">
                <a:solidFill>
                  <a:srgbClr val="8B8B8B"/>
                </a:solidFill>
                <a:latin typeface="Calibri"/>
                <a:ea typeface="Calibri"/>
                <a:cs typeface="Calibri"/>
                <a:sym typeface="Calibri"/>
              </a:rPr>
              <a:t>1</a:t>
            </a:fld>
            <a:endParaRPr sz="1800">
              <a:solidFill>
                <a:srgbClr val="000000"/>
              </a:solidFill>
              <a:latin typeface="Arial"/>
              <a:ea typeface="Arial"/>
              <a:cs typeface="Arial"/>
              <a:sym typeface="Arial"/>
            </a:endParaRPr>
          </a:p>
        </p:txBody>
      </p:sp>
      <p:sp>
        <p:nvSpPr>
          <p:cNvPr id="325" name="Google Shape;325;p14"/>
          <p:cNvSpPr/>
          <p:nvPr/>
        </p:nvSpPr>
        <p:spPr>
          <a:xfrm>
            <a:off x="4476000" y="6356520"/>
            <a:ext cx="3979440" cy="3625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200">
                <a:solidFill>
                  <a:srgbClr val="8B8B8B"/>
                </a:solidFill>
                <a:latin typeface="Calibri"/>
                <a:ea typeface="Calibri"/>
                <a:cs typeface="Calibri"/>
                <a:sym typeface="Calibri"/>
              </a:rPr>
              <a:t>Capstone Project B.Tech 2021-25 Phase -2  ISA 1</a:t>
            </a:r>
            <a:endParaRPr sz="1800">
              <a:solidFill>
                <a:srgbClr val="000000"/>
              </a:solidFill>
              <a:latin typeface="Arial"/>
              <a:ea typeface="Arial"/>
              <a:cs typeface="Arial"/>
              <a:sym typeface="Arial"/>
            </a:endParaRPr>
          </a:p>
        </p:txBody>
      </p:sp>
      <p:sp>
        <p:nvSpPr>
          <p:cNvPr id="326" name="Google Shape;326;p14"/>
          <p:cNvSpPr/>
          <p:nvPr/>
        </p:nvSpPr>
        <p:spPr>
          <a:xfrm>
            <a:off x="1981200" y="6356520"/>
            <a:ext cx="2131200" cy="3625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1200">
                <a:solidFill>
                  <a:srgbClr val="8B8B8B"/>
                </a:solidFill>
                <a:latin typeface="Calibri"/>
                <a:ea typeface="Calibri"/>
                <a:cs typeface="Calibri"/>
                <a:sym typeface="Calibri"/>
              </a:rPr>
              <a:t>04/09/24</a:t>
            </a:r>
            <a:endParaRPr sz="1800">
              <a:solidFill>
                <a:srgbClr val="000000"/>
              </a:solidFill>
              <a:latin typeface="Arial"/>
              <a:ea typeface="Arial"/>
              <a:cs typeface="Arial"/>
              <a:sym typeface="Arial"/>
            </a:endParaRPr>
          </a:p>
        </p:txBody>
      </p:sp>
      <p:sp>
        <p:nvSpPr>
          <p:cNvPr id="327" name="Google Shape;327;p14"/>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a:t>
            </a:fld>
            <a:endParaRPr/>
          </a:p>
        </p:txBody>
      </p:sp>
      <p:pic>
        <p:nvPicPr>
          <p:cNvPr id="328" name="Google Shape;328;p14"/>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329" name="Google Shape;329;p14"/>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solidFill>
                  <a:schemeClr val="dk1"/>
                </a:solidFill>
                <a:latin typeface="Calibri"/>
                <a:ea typeface="Calibri"/>
                <a:cs typeface="Calibri"/>
                <a:sym typeface="Calibri"/>
              </a:rPr>
              <a:t>OBJECTIVES</a:t>
            </a:r>
            <a:endParaRPr sz="3200">
              <a:solidFill>
                <a:schemeClr val="dk1"/>
              </a:solidFill>
              <a:latin typeface="Arial"/>
              <a:ea typeface="Arial"/>
              <a:cs typeface="Arial"/>
              <a:sym typeface="Arial"/>
            </a:endParaRPr>
          </a:p>
        </p:txBody>
      </p:sp>
      <p:pic>
        <p:nvPicPr>
          <p:cNvPr id="330" name="Google Shape;330;p14"/>
          <p:cNvPicPr preferRelativeResize="0"/>
          <p:nvPr/>
        </p:nvPicPr>
        <p:blipFill>
          <a:blip r:embed="rId3">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4"/>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pic>
        <p:nvPicPr>
          <p:cNvPr id="435" name="Google Shape;435;p24" descr="A diagram of a graph&#10;&#10;Description automatically generated"/>
          <p:cNvPicPr preferRelativeResize="0"/>
          <p:nvPr/>
        </p:nvPicPr>
        <p:blipFill rotWithShape="1">
          <a:blip r:embed="rId3">
            <a:alphaModFix/>
          </a:blip>
          <a:srcRect/>
          <a:stretch/>
        </p:blipFill>
        <p:spPr>
          <a:xfrm>
            <a:off x="92801" y="1052749"/>
            <a:ext cx="5654305" cy="4597989"/>
          </a:xfrm>
          <a:prstGeom prst="rect">
            <a:avLst/>
          </a:prstGeom>
          <a:noFill/>
          <a:ln>
            <a:noFill/>
          </a:ln>
        </p:spPr>
      </p:pic>
      <p:sp>
        <p:nvSpPr>
          <p:cNvPr id="436" name="Google Shape;436;p24"/>
          <p:cNvSpPr txBox="1"/>
          <p:nvPr/>
        </p:nvSpPr>
        <p:spPr>
          <a:xfrm>
            <a:off x="887730" y="5872622"/>
            <a:ext cx="436789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Allowed regions displayed on smith chart</a:t>
            </a:r>
            <a:endParaRPr>
              <a:latin typeface="Times New Roman"/>
              <a:ea typeface="Times New Roman"/>
              <a:cs typeface="Times New Roman"/>
              <a:sym typeface="Times New Roman"/>
            </a:endParaRPr>
          </a:p>
        </p:txBody>
      </p:sp>
      <p:sp>
        <p:nvSpPr>
          <p:cNvPr id="437" name="Google Shape;437;p24"/>
          <p:cNvSpPr txBox="1"/>
          <p:nvPr/>
        </p:nvSpPr>
        <p:spPr>
          <a:xfrm>
            <a:off x="5921230" y="1291193"/>
            <a:ext cx="5634300" cy="5079600"/>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impedances in region 2 and 4 can be matched by a single transmission line. However, those in region 1 and 3 need to be transferred to regions 2 and 4, respectively. This involves employment of an additional transmission line.</a:t>
            </a:r>
            <a:endParaRPr>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An alternative approach is used to eliminate the use of an additional transmission line by modifying the equations.</a:t>
            </a:r>
            <a:endParaRPr>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An alternate equation is proposed (8) to find the electrical length of a single transmission line that matches load to the impedance that lie in quadrant 2.</a:t>
            </a:r>
            <a:endParaRPr>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438" name="Google Shape;438;p24" descr="A white background with black and white clouds&#10;&#10;Description automatically generated"/>
          <p:cNvPicPr preferRelativeResize="0"/>
          <p:nvPr/>
        </p:nvPicPr>
        <p:blipFill rotWithShape="1">
          <a:blip r:embed="rId4">
            <a:alphaModFix/>
          </a:blip>
          <a:srcRect/>
          <a:stretch/>
        </p:blipFill>
        <p:spPr>
          <a:xfrm>
            <a:off x="6095760" y="5319157"/>
            <a:ext cx="5019675" cy="495300"/>
          </a:xfrm>
          <a:prstGeom prst="rect">
            <a:avLst/>
          </a:prstGeom>
          <a:noFill/>
          <a:ln>
            <a:noFill/>
          </a:ln>
        </p:spPr>
      </p:pic>
      <p:sp>
        <p:nvSpPr>
          <p:cNvPr id="439" name="Google Shape;439;p2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10</a:t>
            </a:fld>
            <a:endParaRPr/>
          </a:p>
        </p:txBody>
      </p:sp>
      <p:sp>
        <p:nvSpPr>
          <p:cNvPr id="440" name="Google Shape;440;p24"/>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441" name="Google Shape;441;p24"/>
          <p:cNvPicPr preferRelativeResize="0"/>
          <p:nvPr/>
        </p:nvPicPr>
        <p:blipFill>
          <a:blip r:embed="rId5">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5"/>
          <p:cNvSpPr txBox="1">
            <a:spLocks noGrp="1"/>
          </p:cNvSpPr>
          <p:nvPr>
            <p:ph type="title"/>
          </p:nvPr>
        </p:nvSpPr>
        <p:spPr>
          <a:xfrm>
            <a:off x="2515601" y="859625"/>
            <a:ext cx="7361100" cy="619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000000"/>
              </a:buClr>
              <a:buSzPts val="1800"/>
              <a:buFont typeface="Times New Roman"/>
              <a:buNone/>
            </a:pPr>
            <a:r>
              <a:rPr lang="en-IN" sz="2600" b="0" i="0" u="none" strike="noStrike" dirty="0">
                <a:solidFill>
                  <a:srgbClr val="000000"/>
                </a:solidFill>
                <a:latin typeface="Times New Roman"/>
                <a:ea typeface="Times New Roman"/>
                <a:cs typeface="Times New Roman"/>
                <a:sym typeface="Times New Roman"/>
              </a:rPr>
              <a:t>Schematic of PA with fundamental matching network</a:t>
            </a:r>
            <a:endParaRPr sz="2600" dirty="0">
              <a:latin typeface="Times New Roman"/>
              <a:ea typeface="Times New Roman"/>
              <a:cs typeface="Times New Roman"/>
              <a:sym typeface="Times New Roman"/>
            </a:endParaRPr>
          </a:p>
        </p:txBody>
      </p:sp>
      <p:sp>
        <p:nvSpPr>
          <p:cNvPr id="447" name="Google Shape;447;p25"/>
          <p:cNvSpPr txBox="1">
            <a:spLocks noGrp="1"/>
          </p:cNvSpPr>
          <p:nvPr>
            <p:ph type="body" idx="1"/>
          </p:nvPr>
        </p:nvSpPr>
        <p:spPr>
          <a:xfrm>
            <a:off x="1213104" y="1905799"/>
            <a:ext cx="9966100" cy="404038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pic>
        <p:nvPicPr>
          <p:cNvPr id="448" name="Google Shape;448;p25" descr="A diagram of a circuit&#10;&#10;Description automatically generated"/>
          <p:cNvPicPr preferRelativeResize="0"/>
          <p:nvPr/>
        </p:nvPicPr>
        <p:blipFill rotWithShape="1">
          <a:blip r:embed="rId3">
            <a:alphaModFix/>
          </a:blip>
          <a:srcRect/>
          <a:stretch/>
        </p:blipFill>
        <p:spPr>
          <a:xfrm>
            <a:off x="1147992" y="1402812"/>
            <a:ext cx="10096309" cy="5277420"/>
          </a:xfrm>
          <a:prstGeom prst="rect">
            <a:avLst/>
          </a:prstGeom>
          <a:noFill/>
          <a:ln>
            <a:noFill/>
          </a:ln>
        </p:spPr>
      </p:pic>
      <p:sp>
        <p:nvSpPr>
          <p:cNvPr id="449" name="Google Shape;449;p2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11</a:t>
            </a:fld>
            <a:endParaRPr/>
          </a:p>
        </p:txBody>
      </p:sp>
      <p:sp>
        <p:nvSpPr>
          <p:cNvPr id="450" name="Google Shape;450;p25"/>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451" name="Google Shape;451;p25"/>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6"/>
          <p:cNvSpPr txBox="1">
            <a:spLocks noGrp="1"/>
          </p:cNvSpPr>
          <p:nvPr>
            <p:ph type="body" idx="1"/>
          </p:nvPr>
        </p:nvSpPr>
        <p:spPr>
          <a:xfrm>
            <a:off x="1213104" y="1905799"/>
            <a:ext cx="9966100" cy="4040389"/>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342900" marR="0" lvl="0" indent="-215900" algn="l" rtl="0">
              <a:lnSpc>
                <a:spcPct val="90000"/>
              </a:lnSpc>
              <a:spcBef>
                <a:spcPts val="0"/>
              </a:spcBef>
              <a:spcAft>
                <a:spcPts val="0"/>
              </a:spcAft>
              <a:buClr>
                <a:schemeClr val="dk1"/>
              </a:buClr>
              <a:buSzPts val="2000"/>
              <a:buFont typeface="Arial"/>
              <a:buNone/>
            </a:pPr>
            <a:endParaRPr sz="2000" b="1" i="0" u="none" strike="noStrike" cap="none">
              <a:solidFill>
                <a:schemeClr val="dk1"/>
              </a:solidFill>
              <a:latin typeface="Times New Roman"/>
              <a:ea typeface="Times New Roman"/>
              <a:cs typeface="Times New Roman"/>
              <a:sym typeface="Times New Roman"/>
            </a:endParaRPr>
          </a:p>
        </p:txBody>
      </p:sp>
      <p:sp>
        <p:nvSpPr>
          <p:cNvPr id="457" name="Google Shape;457;p26"/>
          <p:cNvSpPr/>
          <p:nvPr/>
        </p:nvSpPr>
        <p:spPr>
          <a:xfrm>
            <a:off x="3131724" y="691192"/>
            <a:ext cx="8813400" cy="7527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IN" sz="2000" dirty="0">
                <a:solidFill>
                  <a:schemeClr val="dk1"/>
                </a:solidFill>
                <a:latin typeface="Times New Roman"/>
                <a:ea typeface="Times New Roman"/>
                <a:cs typeface="Times New Roman"/>
                <a:sym typeface="Times New Roman"/>
              </a:rPr>
              <a:t>Simulation Results of PA with Fundamental matching</a:t>
            </a:r>
            <a:endParaRPr sz="2000" dirty="0"/>
          </a:p>
        </p:txBody>
      </p:sp>
      <p:pic>
        <p:nvPicPr>
          <p:cNvPr id="458" name="Google Shape;458;p26" descr="A screenshot of a graph&#10;&#10;Description automatically generated"/>
          <p:cNvPicPr preferRelativeResize="0"/>
          <p:nvPr/>
        </p:nvPicPr>
        <p:blipFill rotWithShape="1">
          <a:blip r:embed="rId3">
            <a:alphaModFix/>
          </a:blip>
          <a:srcRect t="16601"/>
          <a:stretch/>
        </p:blipFill>
        <p:spPr>
          <a:xfrm>
            <a:off x="1383792" y="2709794"/>
            <a:ext cx="9424416" cy="3936140"/>
          </a:xfrm>
          <a:prstGeom prst="rect">
            <a:avLst/>
          </a:prstGeom>
          <a:noFill/>
          <a:ln>
            <a:noFill/>
          </a:ln>
        </p:spPr>
      </p:pic>
      <p:pic>
        <p:nvPicPr>
          <p:cNvPr id="459" name="Google Shape;459;p26" descr="A screenshot of a graph&#10;&#10;Description automatically generated"/>
          <p:cNvPicPr preferRelativeResize="0"/>
          <p:nvPr/>
        </p:nvPicPr>
        <p:blipFill rotWithShape="1">
          <a:blip r:embed="rId3">
            <a:alphaModFix/>
          </a:blip>
          <a:srcRect l="19721" r="19442" b="82607"/>
          <a:stretch/>
        </p:blipFill>
        <p:spPr>
          <a:xfrm>
            <a:off x="2228140" y="1443904"/>
            <a:ext cx="7324343" cy="1048702"/>
          </a:xfrm>
          <a:prstGeom prst="rect">
            <a:avLst/>
          </a:prstGeom>
          <a:noFill/>
          <a:ln>
            <a:noFill/>
          </a:ln>
        </p:spPr>
      </p:pic>
      <p:sp>
        <p:nvSpPr>
          <p:cNvPr id="460" name="Google Shape;460;p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12</a:t>
            </a:fld>
            <a:endParaRPr/>
          </a:p>
        </p:txBody>
      </p:sp>
      <p:sp>
        <p:nvSpPr>
          <p:cNvPr id="461" name="Google Shape;461;p26"/>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462" name="Google Shape;462;p26"/>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29"/>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Autofit/>
          </a:bodyPr>
          <a:lstStyle/>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77" name="Google Shape;477;p29"/>
          <p:cNvSpPr txBox="1"/>
          <p:nvPr/>
        </p:nvSpPr>
        <p:spPr>
          <a:xfrm>
            <a:off x="402336" y="1051560"/>
            <a:ext cx="4389120" cy="43396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1">
                <a:solidFill>
                  <a:schemeClr val="dk1"/>
                </a:solidFill>
                <a:latin typeface="Times New Roman"/>
                <a:ea typeface="Times New Roman"/>
                <a:cs typeface="Times New Roman"/>
                <a:sym typeface="Times New Roman"/>
              </a:rPr>
              <a:t>λ/2 stub: </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 λ/2 stub repeats the impedance seen at its far end. This means the input impedance of a λ/2 stub is exactly the same as the load impedance ZL​ at the end of the stub.</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Mathematically, if ZL​ is the impedance at the load end, then: Zin​=ZL​</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 λ/2 stub causes a 360-degree rotation (a full circle) around the Smith chart. This brings you back to the same point where you started.</a:t>
            </a:r>
            <a:endParaRPr sz="1800">
              <a:solidFill>
                <a:schemeClr val="dk1"/>
              </a:solidFill>
              <a:latin typeface="Times New Roman"/>
              <a:ea typeface="Times New Roman"/>
              <a:cs typeface="Times New Roman"/>
              <a:sym typeface="Times New Roman"/>
            </a:endParaRPr>
          </a:p>
        </p:txBody>
      </p:sp>
      <p:sp>
        <p:nvSpPr>
          <p:cNvPr id="478" name="Google Shape;478;p29"/>
          <p:cNvSpPr txBox="1"/>
          <p:nvPr/>
        </p:nvSpPr>
        <p:spPr>
          <a:xfrm>
            <a:off x="10250424" y="1526976"/>
            <a:ext cx="609447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latin typeface="Times New Roman"/>
                <a:ea typeface="Times New Roman"/>
                <a:cs typeface="Times New Roman"/>
                <a:sym typeface="Times New Roman"/>
              </a:rPr>
              <a:t>λ/2 STUB </a:t>
            </a:r>
            <a:endParaRPr sz="1800">
              <a:solidFill>
                <a:srgbClr val="FF0000"/>
              </a:solidFill>
              <a:latin typeface="Arial"/>
              <a:ea typeface="Arial"/>
              <a:cs typeface="Arial"/>
              <a:sym typeface="Arial"/>
            </a:endParaRPr>
          </a:p>
        </p:txBody>
      </p:sp>
      <p:sp>
        <p:nvSpPr>
          <p:cNvPr id="479" name="Google Shape;479;p2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13</a:t>
            </a:fld>
            <a:endParaRPr/>
          </a:p>
        </p:txBody>
      </p:sp>
      <p:pic>
        <p:nvPicPr>
          <p:cNvPr id="480" name="Google Shape;480;p29"/>
          <p:cNvPicPr preferRelativeResize="0"/>
          <p:nvPr/>
        </p:nvPicPr>
        <p:blipFill>
          <a:blip r:embed="rId3">
            <a:alphaModFix/>
          </a:blip>
          <a:stretch>
            <a:fillRect/>
          </a:stretch>
        </p:blipFill>
        <p:spPr>
          <a:xfrm>
            <a:off x="5837650" y="756198"/>
            <a:ext cx="5744275" cy="5744275"/>
          </a:xfrm>
          <a:prstGeom prst="rect">
            <a:avLst/>
          </a:prstGeom>
          <a:noFill/>
          <a:ln>
            <a:noFill/>
          </a:ln>
        </p:spPr>
      </p:pic>
      <p:sp>
        <p:nvSpPr>
          <p:cNvPr id="481" name="Google Shape;481;p29"/>
          <p:cNvSpPr txBox="1"/>
          <p:nvPr/>
        </p:nvSpPr>
        <p:spPr>
          <a:xfrm>
            <a:off x="4891775" y="3414475"/>
            <a:ext cx="1361100" cy="36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100">
                <a:solidFill>
                  <a:schemeClr val="dk1"/>
                </a:solidFill>
              </a:rPr>
              <a:t>Short circuit</a:t>
            </a:r>
            <a:endParaRPr sz="1100">
              <a:solidFill>
                <a:schemeClr val="dk1"/>
              </a:solidFill>
            </a:endParaRPr>
          </a:p>
          <a:p>
            <a:pPr marL="0" lvl="0" indent="0" algn="l" rtl="0">
              <a:spcBef>
                <a:spcPts val="0"/>
              </a:spcBef>
              <a:spcAft>
                <a:spcPts val="0"/>
              </a:spcAft>
              <a:buNone/>
            </a:pPr>
            <a:r>
              <a:rPr lang="en-IN" sz="1100">
                <a:solidFill>
                  <a:schemeClr val="dk1"/>
                </a:solidFill>
              </a:rPr>
              <a:t>Z = 0</a:t>
            </a:r>
            <a:endParaRPr sz="1100">
              <a:solidFill>
                <a:schemeClr val="dk1"/>
              </a:solidFill>
            </a:endParaRPr>
          </a:p>
        </p:txBody>
      </p:sp>
      <p:sp>
        <p:nvSpPr>
          <p:cNvPr id="482" name="Google Shape;482;p29"/>
          <p:cNvSpPr txBox="1"/>
          <p:nvPr/>
        </p:nvSpPr>
        <p:spPr>
          <a:xfrm>
            <a:off x="11581925" y="3366750"/>
            <a:ext cx="731700" cy="69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100">
                <a:solidFill>
                  <a:schemeClr val="dk1"/>
                </a:solidFill>
              </a:rPr>
              <a:t>Open circuit</a:t>
            </a:r>
            <a:endParaRPr sz="1100">
              <a:solidFill>
                <a:schemeClr val="dk1"/>
              </a:solidFill>
            </a:endParaRPr>
          </a:p>
          <a:p>
            <a:pPr marL="0" lvl="0" indent="0" algn="l" rtl="0">
              <a:spcBef>
                <a:spcPts val="0"/>
              </a:spcBef>
              <a:spcAft>
                <a:spcPts val="0"/>
              </a:spcAft>
              <a:buNone/>
            </a:pPr>
            <a:r>
              <a:rPr lang="en-IN" sz="1100">
                <a:solidFill>
                  <a:schemeClr val="dk1"/>
                </a:solidFill>
              </a:rPr>
              <a:t>Z = </a:t>
            </a:r>
            <a:r>
              <a:rPr lang="en-IN" sz="1100">
                <a:solidFill>
                  <a:srgbClr val="1F1F1F"/>
                </a:solidFill>
                <a:highlight>
                  <a:srgbClr val="FFFFFF"/>
                </a:highlight>
              </a:rPr>
              <a:t>∞</a:t>
            </a:r>
            <a:endParaRPr sz="1100"/>
          </a:p>
        </p:txBody>
      </p:sp>
      <p:sp>
        <p:nvSpPr>
          <p:cNvPr id="483" name="Google Shape;483;p29"/>
          <p:cNvSpPr txBox="1"/>
          <p:nvPr/>
        </p:nvSpPr>
        <p:spPr>
          <a:xfrm>
            <a:off x="10776350" y="1051550"/>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Font typeface="Arial"/>
              <a:buNone/>
            </a:pPr>
            <a:r>
              <a:rPr lang="en-IN" sz="2400" b="1">
                <a:solidFill>
                  <a:srgbClr val="9900FF"/>
                </a:solidFill>
                <a:latin typeface="Times New Roman"/>
                <a:ea typeface="Times New Roman"/>
                <a:cs typeface="Times New Roman"/>
                <a:sym typeface="Times New Roman"/>
              </a:rPr>
              <a:t>λ/2 stub</a:t>
            </a:r>
            <a:endParaRPr>
              <a:solidFill>
                <a:srgbClr val="9900FF"/>
              </a:solidFill>
            </a:endParaRPr>
          </a:p>
        </p:txBody>
      </p:sp>
      <p:sp>
        <p:nvSpPr>
          <p:cNvPr id="484" name="Google Shape;484;p29"/>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485" name="Google Shape;485;p29"/>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0"/>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Autofit/>
          </a:bodyPr>
          <a:lstStyle/>
          <a:p>
            <a:pPr marL="342900" marR="0" lvl="0" indent="-21590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491" name="Google Shape;491;p30"/>
          <p:cNvSpPr txBox="1"/>
          <p:nvPr/>
        </p:nvSpPr>
        <p:spPr>
          <a:xfrm>
            <a:off x="497840" y="1097280"/>
            <a:ext cx="5082872" cy="34163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λ/4  STUB:</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 λ/4 stub acts as an impedance inverter. This means that it transforms an impedance ZL at one end of the stub to its reciprocal (with respect to the characteristic impedance Z0 of the transmission line) at the other end.</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Mathematically, if the load impedance at the end of a λ/4\ stub is ZL, the input impedance looking into the stub will be:</a:t>
            </a:r>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p:txBody>
      </p:sp>
      <p:pic>
        <p:nvPicPr>
          <p:cNvPr id="492" name="Google Shape;492;p30"/>
          <p:cNvPicPr preferRelativeResize="0"/>
          <p:nvPr/>
        </p:nvPicPr>
        <p:blipFill rotWithShape="1">
          <a:blip r:embed="rId3">
            <a:alphaModFix/>
          </a:blip>
          <a:srcRect/>
          <a:stretch/>
        </p:blipFill>
        <p:spPr>
          <a:xfrm>
            <a:off x="1995458" y="4257353"/>
            <a:ext cx="1501270" cy="685859"/>
          </a:xfrm>
          <a:prstGeom prst="rect">
            <a:avLst/>
          </a:prstGeom>
          <a:noFill/>
          <a:ln>
            <a:noFill/>
          </a:ln>
        </p:spPr>
      </p:pic>
      <p:sp>
        <p:nvSpPr>
          <p:cNvPr id="493" name="Google Shape;493;p30"/>
          <p:cNvSpPr txBox="1"/>
          <p:nvPr/>
        </p:nvSpPr>
        <p:spPr>
          <a:xfrm>
            <a:off x="609600" y="5115737"/>
            <a:ext cx="4866640" cy="120032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1800">
                <a:solidFill>
                  <a:schemeClr val="dk1"/>
                </a:solidFill>
                <a:latin typeface="Times New Roman"/>
                <a:ea typeface="Times New Roman"/>
                <a:cs typeface="Times New Roman"/>
                <a:sym typeface="Times New Roman"/>
              </a:rPr>
              <a:t>A λ/4 stub causes a 180-degree rotation (half a circle) around the Smith chart's constant resistance or constant conductance circle. This effectively inverts the impedance.</a:t>
            </a:r>
            <a:endParaRPr sz="1800">
              <a:solidFill>
                <a:schemeClr val="dk1"/>
              </a:solidFill>
              <a:latin typeface="Times New Roman"/>
              <a:ea typeface="Times New Roman"/>
              <a:cs typeface="Times New Roman"/>
              <a:sym typeface="Times New Roman"/>
            </a:endParaRPr>
          </a:p>
        </p:txBody>
      </p:sp>
      <p:pic>
        <p:nvPicPr>
          <p:cNvPr id="494" name="Google Shape;494;p30"/>
          <p:cNvPicPr preferRelativeResize="0"/>
          <p:nvPr/>
        </p:nvPicPr>
        <p:blipFill rotWithShape="1">
          <a:blip r:embed="rId4">
            <a:alphaModFix/>
          </a:blip>
          <a:srcRect/>
          <a:stretch/>
        </p:blipFill>
        <p:spPr>
          <a:xfrm>
            <a:off x="5476240" y="893238"/>
            <a:ext cx="6444262" cy="5230368"/>
          </a:xfrm>
          <a:prstGeom prst="rect">
            <a:avLst/>
          </a:prstGeom>
          <a:noFill/>
          <a:ln>
            <a:noFill/>
          </a:ln>
        </p:spPr>
      </p:pic>
      <p:sp>
        <p:nvSpPr>
          <p:cNvPr id="495" name="Google Shape;495;p30"/>
          <p:cNvSpPr txBox="1"/>
          <p:nvPr/>
        </p:nvSpPr>
        <p:spPr>
          <a:xfrm>
            <a:off x="10873299" y="1656202"/>
            <a:ext cx="15012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rgbClr val="FF0000"/>
                </a:solidFill>
                <a:highlight>
                  <a:srgbClr val="000000"/>
                </a:highlight>
                <a:latin typeface="Times New Roman"/>
                <a:ea typeface="Times New Roman"/>
                <a:cs typeface="Times New Roman"/>
                <a:sym typeface="Times New Roman"/>
              </a:rPr>
              <a:t>λ/4 STUB</a:t>
            </a:r>
            <a:endParaRPr sz="1800">
              <a:solidFill>
                <a:srgbClr val="FF0000"/>
              </a:solidFill>
              <a:highlight>
                <a:srgbClr val="000000"/>
              </a:highlight>
              <a:latin typeface="Arial"/>
              <a:ea typeface="Arial"/>
              <a:cs typeface="Arial"/>
              <a:sym typeface="Arial"/>
            </a:endParaRPr>
          </a:p>
        </p:txBody>
      </p:sp>
      <p:sp>
        <p:nvSpPr>
          <p:cNvPr id="496" name="Google Shape;496;p3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14</a:t>
            </a:fld>
            <a:endParaRPr/>
          </a:p>
        </p:txBody>
      </p:sp>
      <p:sp>
        <p:nvSpPr>
          <p:cNvPr id="497" name="Google Shape;497;p30"/>
          <p:cNvSpPr txBox="1"/>
          <p:nvPr/>
        </p:nvSpPr>
        <p:spPr>
          <a:xfrm>
            <a:off x="12582250" y="1458800"/>
            <a:ext cx="7611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endParaRPr>
          </a:p>
        </p:txBody>
      </p:sp>
      <p:sp>
        <p:nvSpPr>
          <p:cNvPr id="498" name="Google Shape;498;p30"/>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499" name="Google Shape;499;p30"/>
          <p:cNvPicPr preferRelativeResize="0"/>
          <p:nvPr/>
        </p:nvPicPr>
        <p:blipFill>
          <a:blip r:embed="rId5">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31"/>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p:txBody>
      </p:sp>
      <p:sp>
        <p:nvSpPr>
          <p:cNvPr id="505" name="Google Shape;505;p31"/>
          <p:cNvSpPr txBox="1"/>
          <p:nvPr/>
        </p:nvSpPr>
        <p:spPr>
          <a:xfrm>
            <a:off x="1000765" y="935757"/>
            <a:ext cx="101901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3200">
                <a:solidFill>
                  <a:schemeClr val="dk1"/>
                </a:solidFill>
                <a:latin typeface="Times New Roman"/>
                <a:ea typeface="Times New Roman"/>
                <a:cs typeface="Times New Roman"/>
                <a:sym typeface="Times New Roman"/>
              </a:rPr>
              <a:t>Schematic of PA with harmonically tuned matching network</a:t>
            </a:r>
            <a:endParaRPr/>
          </a:p>
        </p:txBody>
      </p:sp>
      <p:pic>
        <p:nvPicPr>
          <p:cNvPr id="506" name="Google Shape;506;p31" descr="A diagram of a circuit&#10;&#10;Description automatically generated"/>
          <p:cNvPicPr preferRelativeResize="0"/>
          <p:nvPr/>
        </p:nvPicPr>
        <p:blipFill rotWithShape="1">
          <a:blip r:embed="rId3">
            <a:alphaModFix/>
          </a:blip>
          <a:srcRect/>
          <a:stretch/>
        </p:blipFill>
        <p:spPr>
          <a:xfrm>
            <a:off x="472670" y="1754972"/>
            <a:ext cx="11246179" cy="4595118"/>
          </a:xfrm>
          <a:prstGeom prst="rect">
            <a:avLst/>
          </a:prstGeom>
          <a:noFill/>
          <a:ln>
            <a:noFill/>
          </a:ln>
        </p:spPr>
      </p:pic>
      <p:sp>
        <p:nvSpPr>
          <p:cNvPr id="507" name="Google Shape;507;p3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15</a:t>
            </a:fld>
            <a:endParaRPr/>
          </a:p>
        </p:txBody>
      </p:sp>
      <p:sp>
        <p:nvSpPr>
          <p:cNvPr id="508" name="Google Shape;508;p31"/>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09" name="Google Shape;509;p31"/>
          <p:cNvPicPr preferRelativeResize="0"/>
          <p:nvPr/>
        </p:nvPicPr>
        <p:blipFill>
          <a:blip r:embed="rId4">
            <a:alphaModFix/>
          </a:blip>
          <a:stretch>
            <a:fillRect/>
          </a:stretch>
        </p:blipFill>
        <p:spPr>
          <a:xfrm>
            <a:off x="265575" y="859625"/>
            <a:ext cx="11887198" cy="38898"/>
          </a:xfrm>
          <a:prstGeom prst="rect">
            <a:avLst/>
          </a:prstGeom>
          <a:noFill/>
          <a:ln>
            <a:noFill/>
          </a:ln>
        </p:spPr>
      </p:pic>
      <p:sp>
        <p:nvSpPr>
          <p:cNvPr id="3" name="Rectangle 2">
            <a:extLst>
              <a:ext uri="{FF2B5EF4-FFF2-40B4-BE49-F238E27FC236}">
                <a16:creationId xmlns:a16="http://schemas.microsoft.com/office/drawing/2014/main" id="{51CAAE81-288F-5906-2FBF-38894C9BA93B}"/>
              </a:ext>
            </a:extLst>
          </p:cNvPr>
          <p:cNvSpPr/>
          <p:nvPr/>
        </p:nvSpPr>
        <p:spPr>
          <a:xfrm>
            <a:off x="8933688" y="1929384"/>
            <a:ext cx="832104" cy="1179576"/>
          </a:xfrm>
          <a:prstGeom prst="rect">
            <a:avLst/>
          </a:prstGeom>
          <a:solidFill>
            <a:srgbClr val="EEE8E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32"/>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p:txBody>
      </p:sp>
      <p:sp>
        <p:nvSpPr>
          <p:cNvPr id="515" name="Google Shape;515;p32"/>
          <p:cNvSpPr/>
          <p:nvPr/>
        </p:nvSpPr>
        <p:spPr>
          <a:xfrm>
            <a:off x="1002666" y="812022"/>
            <a:ext cx="10406400" cy="677700"/>
          </a:xfrm>
          <a:prstGeom prst="rect">
            <a:avLst/>
          </a:prstGeom>
          <a:noFill/>
          <a:ln>
            <a:noFill/>
          </a:ln>
        </p:spPr>
        <p:txBody>
          <a:bodyPr spcFirstLastPara="1" wrap="square" lIns="0" tIns="0" rIns="0" bIns="0" anchor="ctr" anchorCtr="0">
            <a:noAutofit/>
          </a:bodyPr>
          <a:lstStyle/>
          <a:p>
            <a:pPr marL="0" marR="0" lvl="0" indent="0" algn="l" rtl="0">
              <a:lnSpc>
                <a:spcPct val="90000"/>
              </a:lnSpc>
              <a:spcBef>
                <a:spcPts val="0"/>
              </a:spcBef>
              <a:spcAft>
                <a:spcPts val="0"/>
              </a:spcAft>
              <a:buClr>
                <a:schemeClr val="dk1"/>
              </a:buClr>
              <a:buSzPts val="3200"/>
              <a:buFont typeface="Times New Roman"/>
              <a:buNone/>
            </a:pPr>
            <a:r>
              <a:rPr lang="en-IN" sz="3200">
                <a:solidFill>
                  <a:schemeClr val="dk1"/>
                </a:solidFill>
                <a:latin typeface="Times New Roman"/>
                <a:ea typeface="Times New Roman"/>
                <a:cs typeface="Times New Roman"/>
                <a:sym typeface="Times New Roman"/>
              </a:rPr>
              <a:t>Simulation Results of PA with Harmonically tuned matching</a:t>
            </a:r>
            <a:endParaRPr/>
          </a:p>
        </p:txBody>
      </p:sp>
      <p:pic>
        <p:nvPicPr>
          <p:cNvPr id="516" name="Google Shape;516;p32"/>
          <p:cNvPicPr preferRelativeResize="0"/>
          <p:nvPr/>
        </p:nvPicPr>
        <p:blipFill rotWithShape="1">
          <a:blip r:embed="rId3">
            <a:alphaModFix/>
          </a:blip>
          <a:srcRect t="16519"/>
          <a:stretch/>
        </p:blipFill>
        <p:spPr>
          <a:xfrm>
            <a:off x="1539238" y="2678295"/>
            <a:ext cx="9113519" cy="3960505"/>
          </a:xfrm>
          <a:prstGeom prst="rect">
            <a:avLst/>
          </a:prstGeom>
          <a:noFill/>
          <a:ln>
            <a:noFill/>
          </a:ln>
        </p:spPr>
      </p:pic>
      <p:pic>
        <p:nvPicPr>
          <p:cNvPr id="517" name="Google Shape;517;p32"/>
          <p:cNvPicPr preferRelativeResize="0"/>
          <p:nvPr/>
        </p:nvPicPr>
        <p:blipFill rotWithShape="1">
          <a:blip r:embed="rId3">
            <a:alphaModFix/>
          </a:blip>
          <a:srcRect l="19949" r="19899" b="82243"/>
          <a:stretch/>
        </p:blipFill>
        <p:spPr>
          <a:xfrm>
            <a:off x="2624078" y="1489599"/>
            <a:ext cx="7242048" cy="1112901"/>
          </a:xfrm>
          <a:prstGeom prst="rect">
            <a:avLst/>
          </a:prstGeom>
          <a:noFill/>
          <a:ln>
            <a:noFill/>
          </a:ln>
        </p:spPr>
      </p:pic>
      <p:sp>
        <p:nvSpPr>
          <p:cNvPr id="518" name="Google Shape;518;p3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16</a:t>
            </a:fld>
            <a:endParaRPr/>
          </a:p>
        </p:txBody>
      </p:sp>
      <p:sp>
        <p:nvSpPr>
          <p:cNvPr id="519" name="Google Shape;519;p32"/>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20" name="Google Shape;520;p32"/>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g28936aa91fd_0_26"/>
          <p:cNvSpPr txBox="1">
            <a:spLocks noGrp="1"/>
          </p:cNvSpPr>
          <p:nvPr>
            <p:ph type="body" idx="1"/>
          </p:nvPr>
        </p:nvSpPr>
        <p:spPr>
          <a:xfrm>
            <a:off x="609600" y="1238275"/>
            <a:ext cx="5154300" cy="45951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4400"/>
              <a:buFont typeface="Arial"/>
              <a:buNone/>
            </a:pPr>
            <a:endParaRPr sz="4400" b="0" i="0" u="none" strike="noStrike" cap="none">
              <a:solidFill>
                <a:schemeClr val="dk1"/>
              </a:solidFill>
              <a:latin typeface="Arial"/>
              <a:ea typeface="Arial"/>
              <a:cs typeface="Arial"/>
              <a:sym typeface="Arial"/>
            </a:endParaRPr>
          </a:p>
        </p:txBody>
      </p:sp>
      <p:pic>
        <p:nvPicPr>
          <p:cNvPr id="526" name="Google Shape;526;g28936aa91fd_0_26"/>
          <p:cNvPicPr preferRelativeResize="0"/>
          <p:nvPr/>
        </p:nvPicPr>
        <p:blipFill rotWithShape="1">
          <a:blip r:embed="rId3">
            <a:alphaModFix/>
          </a:blip>
          <a:srcRect l="49834" t="16520"/>
          <a:stretch/>
        </p:blipFill>
        <p:spPr>
          <a:xfrm>
            <a:off x="609601" y="1175400"/>
            <a:ext cx="4571724" cy="3960500"/>
          </a:xfrm>
          <a:prstGeom prst="rect">
            <a:avLst/>
          </a:prstGeom>
          <a:noFill/>
          <a:ln>
            <a:noFill/>
          </a:ln>
        </p:spPr>
      </p:pic>
      <p:sp>
        <p:nvSpPr>
          <p:cNvPr id="527" name="Google Shape;527;g28936aa91fd_0_2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17</a:t>
            </a:fld>
            <a:endParaRPr/>
          </a:p>
        </p:txBody>
      </p:sp>
      <p:sp>
        <p:nvSpPr>
          <p:cNvPr id="528" name="Google Shape;528;g28936aa91fd_0_26"/>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29" name="Google Shape;529;g28936aa91fd_0_26"/>
          <p:cNvPicPr preferRelativeResize="0"/>
          <p:nvPr/>
        </p:nvPicPr>
        <p:blipFill>
          <a:blip r:embed="rId4">
            <a:alphaModFix/>
          </a:blip>
          <a:stretch>
            <a:fillRect/>
          </a:stretch>
        </p:blipFill>
        <p:spPr>
          <a:xfrm>
            <a:off x="265575" y="859625"/>
            <a:ext cx="11887198" cy="38898"/>
          </a:xfrm>
          <a:prstGeom prst="rect">
            <a:avLst/>
          </a:prstGeom>
          <a:noFill/>
          <a:ln>
            <a:noFill/>
          </a:ln>
        </p:spPr>
      </p:pic>
      <p:sp>
        <p:nvSpPr>
          <p:cNvPr id="530" name="Google Shape;530;g28936aa91fd_0_26"/>
          <p:cNvSpPr txBox="1"/>
          <p:nvPr/>
        </p:nvSpPr>
        <p:spPr>
          <a:xfrm>
            <a:off x="5763900" y="1419175"/>
            <a:ext cx="5576400" cy="153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000">
                <a:solidFill>
                  <a:schemeClr val="dk1"/>
                </a:solidFill>
                <a:latin typeface="Times New Roman"/>
                <a:ea typeface="Times New Roman"/>
                <a:cs typeface="Times New Roman"/>
                <a:sym typeface="Times New Roman"/>
              </a:rPr>
              <a:t>A small signal gain exceeding 12 dB is observed outside the desired bandwidth. This needs to be addressed to ensure that the transmitting bandwidth is limited to 200 MHz. </a:t>
            </a:r>
            <a:endParaRPr sz="2000">
              <a:solidFill>
                <a:schemeClr val="dk1"/>
              </a:solidFill>
              <a:latin typeface="Times New Roman"/>
              <a:ea typeface="Times New Roman"/>
              <a:cs typeface="Times New Roman"/>
              <a:sym typeface="Times New Roman"/>
            </a:endParaRPr>
          </a:p>
        </p:txBody>
      </p:sp>
      <p:sp>
        <p:nvSpPr>
          <p:cNvPr id="531" name="Google Shape;531;g28936aa91fd_0_26"/>
          <p:cNvSpPr txBox="1"/>
          <p:nvPr/>
        </p:nvSpPr>
        <p:spPr>
          <a:xfrm>
            <a:off x="5869600" y="3072150"/>
            <a:ext cx="2550300" cy="71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a:solidFill>
                  <a:schemeClr val="dk1"/>
                </a:solidFill>
              </a:rPr>
              <a:t>HOW?</a:t>
            </a:r>
            <a:endParaRPr sz="2800">
              <a:solidFill>
                <a:schemeClr val="dk1"/>
              </a:solidFill>
            </a:endParaRPr>
          </a:p>
        </p:txBody>
      </p:sp>
      <p:sp>
        <p:nvSpPr>
          <p:cNvPr id="532" name="Google Shape;532;g28936aa91fd_0_26"/>
          <p:cNvSpPr txBox="1"/>
          <p:nvPr/>
        </p:nvSpPr>
        <p:spPr>
          <a:xfrm>
            <a:off x="5869600" y="4220500"/>
            <a:ext cx="5154300" cy="581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a:solidFill>
                  <a:schemeClr val="dk1"/>
                </a:solidFill>
              </a:rPr>
              <a:t>TRANSMISSION ZERO</a:t>
            </a:r>
            <a:endParaRPr sz="2200">
              <a:solidFill>
                <a:schemeClr val="dk1"/>
              </a:solidFill>
            </a:endParaRPr>
          </a:p>
        </p:txBody>
      </p:sp>
      <p:pic>
        <p:nvPicPr>
          <p:cNvPr id="533" name="Google Shape;533;g28936aa91fd_0_26"/>
          <p:cNvPicPr preferRelativeResize="0"/>
          <p:nvPr/>
        </p:nvPicPr>
        <p:blipFill rotWithShape="1">
          <a:blip r:embed="rId5">
            <a:alphaModFix/>
          </a:blip>
          <a:srcRect/>
          <a:stretch/>
        </p:blipFill>
        <p:spPr>
          <a:xfrm>
            <a:off x="7742575" y="4801901"/>
            <a:ext cx="2355476" cy="1876025"/>
          </a:xfrm>
          <a:prstGeom prst="rect">
            <a:avLst/>
          </a:prstGeom>
          <a:noFill/>
          <a:ln>
            <a:noFill/>
          </a:ln>
        </p:spPr>
      </p:pic>
      <p:sp>
        <p:nvSpPr>
          <p:cNvPr id="534" name="Google Shape;534;g28936aa91fd_0_26"/>
          <p:cNvSpPr txBox="1"/>
          <p:nvPr/>
        </p:nvSpPr>
        <p:spPr>
          <a:xfrm>
            <a:off x="8221675" y="5726900"/>
            <a:ext cx="819300" cy="4899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6"/>
                                        </p:tgtEl>
                                        <p:attrNameLst>
                                          <p:attrName>style.visibility</p:attrName>
                                        </p:attrNameLst>
                                      </p:cBhvr>
                                      <p:to>
                                        <p:strVal val="visible"/>
                                      </p:to>
                                    </p:set>
                                    <p:animEffect transition="in" filter="fade">
                                      <p:cBhvr>
                                        <p:cTn id="7" dur="1000"/>
                                        <p:tgtEl>
                                          <p:spTgt spid="5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30"/>
                                        </p:tgtEl>
                                        <p:attrNameLst>
                                          <p:attrName>style.visibility</p:attrName>
                                        </p:attrNameLst>
                                      </p:cBhvr>
                                      <p:to>
                                        <p:strVal val="visible"/>
                                      </p:to>
                                    </p:set>
                                    <p:animEffect transition="in" filter="fade">
                                      <p:cBhvr>
                                        <p:cTn id="12" dur="1000"/>
                                        <p:tgtEl>
                                          <p:spTgt spid="5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31"/>
                                        </p:tgtEl>
                                        <p:attrNameLst>
                                          <p:attrName>style.visibility</p:attrName>
                                        </p:attrNameLst>
                                      </p:cBhvr>
                                      <p:to>
                                        <p:strVal val="visible"/>
                                      </p:to>
                                    </p:set>
                                    <p:animEffect transition="in" filter="fade">
                                      <p:cBhvr>
                                        <p:cTn id="17" dur="1000"/>
                                        <p:tgtEl>
                                          <p:spTgt spid="53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32"/>
                                        </p:tgtEl>
                                        <p:attrNameLst>
                                          <p:attrName>style.visibility</p:attrName>
                                        </p:attrNameLst>
                                      </p:cBhvr>
                                      <p:to>
                                        <p:strVal val="visible"/>
                                      </p:to>
                                    </p:set>
                                    <p:animEffect transition="in" filter="fade">
                                      <p:cBhvr>
                                        <p:cTn id="22" dur="1000"/>
                                        <p:tgtEl>
                                          <p:spTgt spid="532"/>
                                        </p:tgtEl>
                                      </p:cBhvr>
                                    </p:animEffect>
                                  </p:childTnLst>
                                </p:cTn>
                              </p:par>
                              <p:par>
                                <p:cTn id="23" presetID="10" presetClass="entr" presetSubtype="0" fill="hold" nodeType="withEffect">
                                  <p:stCondLst>
                                    <p:cond delay="0"/>
                                  </p:stCondLst>
                                  <p:childTnLst>
                                    <p:set>
                                      <p:cBhvr>
                                        <p:cTn id="24" dur="1" fill="hold">
                                          <p:stCondLst>
                                            <p:cond delay="0"/>
                                          </p:stCondLst>
                                        </p:cTn>
                                        <p:tgtEl>
                                          <p:spTgt spid="533"/>
                                        </p:tgtEl>
                                        <p:attrNameLst>
                                          <p:attrName>style.visibility</p:attrName>
                                        </p:attrNameLst>
                                      </p:cBhvr>
                                      <p:to>
                                        <p:strVal val="visible"/>
                                      </p:to>
                                    </p:set>
                                    <p:animEffect transition="in" filter="fade">
                                      <p:cBhvr>
                                        <p:cTn id="25" dur="1000"/>
                                        <p:tgtEl>
                                          <p:spTgt spid="533"/>
                                        </p:tgtEl>
                                      </p:cBhvr>
                                    </p:animEffect>
                                  </p:childTnLst>
                                </p:cTn>
                              </p:par>
                              <p:par>
                                <p:cTn id="26" presetID="10" presetClass="entr" presetSubtype="0" fill="hold" nodeType="withEffect">
                                  <p:stCondLst>
                                    <p:cond delay="0"/>
                                  </p:stCondLst>
                                  <p:childTnLst>
                                    <p:set>
                                      <p:cBhvr>
                                        <p:cTn id="27" dur="1" fill="hold">
                                          <p:stCondLst>
                                            <p:cond delay="0"/>
                                          </p:stCondLst>
                                        </p:cTn>
                                        <p:tgtEl>
                                          <p:spTgt spid="534"/>
                                        </p:tgtEl>
                                        <p:attrNameLst>
                                          <p:attrName>style.visibility</p:attrName>
                                        </p:attrNameLst>
                                      </p:cBhvr>
                                      <p:to>
                                        <p:strVal val="visible"/>
                                      </p:to>
                                    </p:set>
                                    <p:animEffect transition="in" filter="fade">
                                      <p:cBhvr>
                                        <p:cTn id="28" dur="1000"/>
                                        <p:tgtEl>
                                          <p:spTgt spid="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33"/>
          <p:cNvSpPr txBox="1">
            <a:spLocks noGrp="1"/>
          </p:cNvSpPr>
          <p:nvPr>
            <p:ph type="title"/>
          </p:nvPr>
        </p:nvSpPr>
        <p:spPr>
          <a:xfrm>
            <a:off x="593925" y="1041988"/>
            <a:ext cx="4971000" cy="6195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3200">
                <a:latin typeface="Times New Roman"/>
                <a:ea typeface="Times New Roman"/>
                <a:cs typeface="Times New Roman"/>
                <a:sym typeface="Times New Roman"/>
              </a:rPr>
              <a:t>TRANSMISSION ZERO</a:t>
            </a:r>
            <a:endParaRPr/>
          </a:p>
        </p:txBody>
      </p:sp>
      <p:sp>
        <p:nvSpPr>
          <p:cNvPr id="540" name="Google Shape;540;p33"/>
          <p:cNvSpPr txBox="1">
            <a:spLocks noGrp="1"/>
          </p:cNvSpPr>
          <p:nvPr>
            <p:ph type="body" idx="1"/>
          </p:nvPr>
        </p:nvSpPr>
        <p:spPr>
          <a:xfrm>
            <a:off x="439875" y="1804951"/>
            <a:ext cx="5279100" cy="4129200"/>
          </a:xfrm>
          <a:prstGeom prst="rect">
            <a:avLst/>
          </a:prstGeom>
          <a:noFill/>
          <a:ln>
            <a:noFill/>
          </a:ln>
        </p:spPr>
        <p:txBody>
          <a:bodyPr spcFirstLastPara="1" wrap="square" lIns="0" tIns="0" rIns="0" bIns="0" anchor="t" anchorCtr="0">
            <a:noAutofit/>
          </a:bodyPr>
          <a:lstStyle/>
          <a:p>
            <a:pPr marL="285750" marR="0" lvl="0" indent="-285750" algn="l"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A transmission zero is a frequency at which the transfer function of a circuit or filter network goes to zero, meaning that the circuit completely blocks or attenuates signal transmission at that specific frequency.</a:t>
            </a:r>
            <a:endParaRPr/>
          </a:p>
          <a:p>
            <a:pPr marL="285750" marR="0" lvl="0" indent="-17145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They are often intentionally designed into filters and amplifiers to suppress unwanted frequencies.</a:t>
            </a:r>
            <a:endParaRPr/>
          </a:p>
          <a:p>
            <a:pPr marL="285750" marR="0" lvl="0" indent="-17145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Transmission zeros help achieve sharp selectivity in filter designs. By creating transmission zeros near the edges of the passband, you can improve the filter's ability to reject unwanted signals while maintaining a flat response in the desired passband, thereby enhancing the desired response.</a:t>
            </a:r>
            <a:endParaRPr/>
          </a:p>
          <a:p>
            <a:pPr marL="285750" marR="0" lvl="0" indent="-17145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541" name="Google Shape;541;p33"/>
          <p:cNvPicPr preferRelativeResize="0"/>
          <p:nvPr/>
        </p:nvPicPr>
        <p:blipFill rotWithShape="1">
          <a:blip r:embed="rId3">
            <a:alphaModFix/>
          </a:blip>
          <a:srcRect/>
          <a:stretch/>
        </p:blipFill>
        <p:spPr>
          <a:xfrm>
            <a:off x="6104071" y="1351786"/>
            <a:ext cx="5478329" cy="4363214"/>
          </a:xfrm>
          <a:prstGeom prst="rect">
            <a:avLst/>
          </a:prstGeom>
          <a:noFill/>
          <a:ln>
            <a:noFill/>
          </a:ln>
        </p:spPr>
      </p:pic>
      <p:sp>
        <p:nvSpPr>
          <p:cNvPr id="542" name="Google Shape;542;p3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18</a:t>
            </a:fld>
            <a:endParaRPr/>
          </a:p>
        </p:txBody>
      </p:sp>
      <p:sp>
        <p:nvSpPr>
          <p:cNvPr id="543" name="Google Shape;543;p33"/>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44" name="Google Shape;544;p33"/>
          <p:cNvPicPr preferRelativeResize="0"/>
          <p:nvPr/>
        </p:nvPicPr>
        <p:blipFill>
          <a:blip r:embed="rId4">
            <a:alphaModFix/>
          </a:blip>
          <a:stretch>
            <a:fillRect/>
          </a:stretch>
        </p:blipFill>
        <p:spPr>
          <a:xfrm>
            <a:off x="265575" y="859625"/>
            <a:ext cx="11887198" cy="38898"/>
          </a:xfrm>
          <a:prstGeom prst="rect">
            <a:avLst/>
          </a:prstGeom>
          <a:noFill/>
          <a:ln>
            <a:noFill/>
          </a:ln>
        </p:spPr>
      </p:pic>
      <p:sp>
        <p:nvSpPr>
          <p:cNvPr id="545" name="Google Shape;545;p33"/>
          <p:cNvSpPr txBox="1"/>
          <p:nvPr/>
        </p:nvSpPr>
        <p:spPr>
          <a:xfrm>
            <a:off x="7243850" y="3586250"/>
            <a:ext cx="1665000" cy="1136400"/>
          </a:xfrm>
          <a:prstGeom prst="rect">
            <a:avLst/>
          </a:prstGeom>
          <a:solidFill>
            <a:schemeClr val="lt1"/>
          </a:solid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34"/>
          <p:cNvSpPr txBox="1">
            <a:spLocks noGrp="1"/>
          </p:cNvSpPr>
          <p:nvPr>
            <p:ph type="body" idx="1"/>
          </p:nvPr>
        </p:nvSpPr>
        <p:spPr>
          <a:xfrm>
            <a:off x="338328" y="1307983"/>
            <a:ext cx="11515344" cy="846545"/>
          </a:xfrm>
          <a:prstGeom prst="rect">
            <a:avLst/>
          </a:prstGeom>
          <a:noFill/>
          <a:ln>
            <a:noFill/>
          </a:ln>
        </p:spPr>
        <p:txBody>
          <a:bodyPr spcFirstLastPara="1" wrap="square" lIns="0" tIns="0" rIns="0" bIns="0" anchor="t" anchorCtr="0">
            <a:noAutofit/>
          </a:bodyPr>
          <a:lstStyle/>
          <a:p>
            <a:pPr marL="285750" marR="0" lvl="0" indent="-285750" algn="l"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To keep the transmitting bandwidth confined to 200 MHz, a transmission zero was generated with the help of shunt stubs that do not disrupt the matching and improve band selectivity, blocking unwanted signal outside the bandwidth.</a:t>
            </a:r>
            <a:endParaRPr sz="1800" b="0" i="0" u="none" strike="noStrike" cap="none">
              <a:solidFill>
                <a:schemeClr val="dk1"/>
              </a:solidFill>
              <a:latin typeface="Times New Roman"/>
              <a:ea typeface="Times New Roman"/>
              <a:cs typeface="Times New Roman"/>
              <a:sym typeface="Times New Roman"/>
            </a:endParaRPr>
          </a:p>
          <a:p>
            <a:pPr marL="285750" marR="0" lvl="0" indent="-171450" algn="l" rtl="0">
              <a:lnSpc>
                <a:spcPct val="90000"/>
              </a:lnSpc>
              <a:spcBef>
                <a:spcPts val="0"/>
              </a:spcBef>
              <a:spcAft>
                <a:spcPts val="0"/>
              </a:spcAft>
              <a:buClr>
                <a:schemeClr val="dk1"/>
              </a:buClr>
              <a:buSzPts val="1800"/>
              <a:buFont typeface="Arial"/>
              <a:buNone/>
            </a:pPr>
            <a:endParaRPr sz="1800" b="0" i="0" u="none" strike="noStrike" cap="none">
              <a:solidFill>
                <a:schemeClr val="dk1"/>
              </a:solidFill>
              <a:latin typeface="Times New Roman"/>
              <a:ea typeface="Times New Roman"/>
              <a:cs typeface="Times New Roman"/>
              <a:sym typeface="Times New Roman"/>
            </a:endParaRPr>
          </a:p>
        </p:txBody>
      </p:sp>
      <p:pic>
        <p:nvPicPr>
          <p:cNvPr id="551" name="Google Shape;551;p34"/>
          <p:cNvPicPr preferRelativeResize="0"/>
          <p:nvPr/>
        </p:nvPicPr>
        <p:blipFill rotWithShape="1">
          <a:blip r:embed="rId3">
            <a:alphaModFix/>
          </a:blip>
          <a:srcRect/>
          <a:stretch/>
        </p:blipFill>
        <p:spPr>
          <a:xfrm>
            <a:off x="997413" y="2032791"/>
            <a:ext cx="5157978" cy="3022359"/>
          </a:xfrm>
          <a:prstGeom prst="rect">
            <a:avLst/>
          </a:prstGeom>
          <a:noFill/>
          <a:ln>
            <a:noFill/>
          </a:ln>
        </p:spPr>
      </p:pic>
      <p:pic>
        <p:nvPicPr>
          <p:cNvPr id="552" name="Google Shape;552;p34"/>
          <p:cNvPicPr preferRelativeResize="0"/>
          <p:nvPr/>
        </p:nvPicPr>
        <p:blipFill rotWithShape="1">
          <a:blip r:embed="rId4">
            <a:alphaModFix/>
          </a:blip>
          <a:srcRect/>
          <a:stretch/>
        </p:blipFill>
        <p:spPr>
          <a:xfrm>
            <a:off x="6814475" y="2052116"/>
            <a:ext cx="4335871" cy="3227181"/>
          </a:xfrm>
          <a:prstGeom prst="rect">
            <a:avLst/>
          </a:prstGeom>
          <a:noFill/>
          <a:ln>
            <a:noFill/>
          </a:ln>
        </p:spPr>
      </p:pic>
      <p:sp>
        <p:nvSpPr>
          <p:cNvPr id="553" name="Google Shape;553;p34"/>
          <p:cNvSpPr txBox="1"/>
          <p:nvPr/>
        </p:nvSpPr>
        <p:spPr>
          <a:xfrm>
            <a:off x="198120" y="5384071"/>
            <a:ext cx="11655552"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A transmission zero is introduced by incorporating an open-circuited stub (TLIN8) after the output matching network. This stub is precisely tuned to an electrical length of 74.2 degrees, complemented by another open-circuited stub (TLIN9) with a 105.8-degree length, combining to form a λ/2 stub. This configuration safeguards the integrity of the matching network while achieving the desired transmission zero. </a:t>
            </a:r>
            <a:endParaRPr sz="1800">
              <a:solidFill>
                <a:schemeClr val="dk1"/>
              </a:solidFill>
              <a:latin typeface="Arial"/>
              <a:ea typeface="Arial"/>
              <a:cs typeface="Arial"/>
              <a:sym typeface="Arial"/>
            </a:endParaRPr>
          </a:p>
        </p:txBody>
      </p:sp>
      <p:sp>
        <p:nvSpPr>
          <p:cNvPr id="554" name="Google Shape;554;p3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19</a:t>
            </a:fld>
            <a:endParaRPr/>
          </a:p>
        </p:txBody>
      </p:sp>
      <p:sp>
        <p:nvSpPr>
          <p:cNvPr id="555" name="Google Shape;555;p34"/>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56" name="Google Shape;556;p34"/>
          <p:cNvPicPr preferRelativeResize="0"/>
          <p:nvPr/>
        </p:nvPicPr>
        <p:blipFill>
          <a:blip r:embed="rId5">
            <a:alphaModFix/>
          </a:blip>
          <a:stretch>
            <a:fillRect/>
          </a:stretch>
        </p:blipFill>
        <p:spPr>
          <a:xfrm>
            <a:off x="265575" y="859625"/>
            <a:ext cx="11887198" cy="3889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1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a:t>
            </a:fld>
            <a:endParaRPr/>
          </a:p>
        </p:txBody>
      </p:sp>
      <p:sp>
        <p:nvSpPr>
          <p:cNvPr id="336" name="Google Shape;336;p16"/>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OBJECTIVES</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37" name="Google Shape;337;p16"/>
          <p:cNvPicPr preferRelativeResize="0"/>
          <p:nvPr/>
        </p:nvPicPr>
        <p:blipFill>
          <a:blip r:embed="rId3">
            <a:alphaModFix/>
          </a:blip>
          <a:stretch>
            <a:fillRect/>
          </a:stretch>
        </p:blipFill>
        <p:spPr>
          <a:xfrm>
            <a:off x="265575" y="859625"/>
            <a:ext cx="11887198" cy="38898"/>
          </a:xfrm>
          <a:prstGeom prst="rect">
            <a:avLst/>
          </a:prstGeom>
          <a:noFill/>
          <a:ln>
            <a:noFill/>
          </a:ln>
        </p:spPr>
      </p:pic>
      <p:graphicFrame>
        <p:nvGraphicFramePr>
          <p:cNvPr id="338" name="Google Shape;338;p16"/>
          <p:cNvGraphicFramePr/>
          <p:nvPr>
            <p:extLst>
              <p:ext uri="{D42A27DB-BD31-4B8C-83A1-F6EECF244321}">
                <p14:modId xmlns:p14="http://schemas.microsoft.com/office/powerpoint/2010/main" val="607470337"/>
              </p:ext>
            </p:extLst>
          </p:nvPr>
        </p:nvGraphicFramePr>
        <p:xfrm>
          <a:off x="2598475" y="2158250"/>
          <a:ext cx="7221400" cy="2541500"/>
        </p:xfrm>
        <a:graphic>
          <a:graphicData uri="http://schemas.openxmlformats.org/drawingml/2006/table">
            <a:tbl>
              <a:tblPr>
                <a:noFill/>
                <a:tableStyleId>{A4F81881-2FAA-4DB2-9856-E2F36EB6688A}</a:tableStyleId>
              </a:tblPr>
              <a:tblGrid>
                <a:gridCol w="3610700">
                  <a:extLst>
                    <a:ext uri="{9D8B030D-6E8A-4147-A177-3AD203B41FA5}">
                      <a16:colId xmlns:a16="http://schemas.microsoft.com/office/drawing/2014/main" val="20000"/>
                    </a:ext>
                  </a:extLst>
                </a:gridCol>
                <a:gridCol w="3610700">
                  <a:extLst>
                    <a:ext uri="{9D8B030D-6E8A-4147-A177-3AD203B41FA5}">
                      <a16:colId xmlns:a16="http://schemas.microsoft.com/office/drawing/2014/main" val="20001"/>
                    </a:ext>
                  </a:extLst>
                </a:gridCol>
              </a:tblGrid>
              <a:tr h="635375">
                <a:tc>
                  <a:txBody>
                    <a:bodyPr/>
                    <a:lstStyle/>
                    <a:p>
                      <a:pPr marL="228600" lvl="0" indent="0" algn="l" rtl="0">
                        <a:lnSpc>
                          <a:spcPct val="90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Output Power</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228600" lvl="0" indent="0" algn="l" rtl="0">
                        <a:lnSpc>
                          <a:spcPct val="90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40 dBm</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635375">
                <a:tc>
                  <a:txBody>
                    <a:bodyPr/>
                    <a:lstStyle/>
                    <a:p>
                      <a:pPr marL="228600" lvl="0" indent="0" algn="l" rtl="0">
                        <a:lnSpc>
                          <a:spcPct val="90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PAE</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228600" lvl="0" indent="0" algn="l" rtl="0">
                        <a:lnSpc>
                          <a:spcPct val="90000"/>
                        </a:lnSpc>
                        <a:spcBef>
                          <a:spcPts val="0"/>
                        </a:spcBef>
                        <a:spcAft>
                          <a:spcPts val="0"/>
                        </a:spcAft>
                        <a:buClr>
                          <a:schemeClr val="dk1"/>
                        </a:buClr>
                        <a:buSzPts val="1100"/>
                        <a:buFont typeface="Arial"/>
                        <a:buNone/>
                      </a:pPr>
                      <a:r>
                        <a:rPr lang="en-IN" sz="2000" dirty="0">
                          <a:solidFill>
                            <a:schemeClr val="dk1"/>
                          </a:solidFill>
                          <a:latin typeface="Times New Roman"/>
                          <a:ea typeface="Times New Roman"/>
                          <a:cs typeface="Times New Roman"/>
                          <a:sym typeface="Times New Roman"/>
                        </a:rPr>
                        <a:t>70%</a:t>
                      </a:r>
                      <a:endParaRPr dirty="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635375">
                <a:tc>
                  <a:txBody>
                    <a:bodyPr/>
                    <a:lstStyle/>
                    <a:p>
                      <a:pPr marL="228600" lvl="0" indent="0" algn="l" rtl="0">
                        <a:lnSpc>
                          <a:spcPct val="90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Gain</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228600" lvl="0" indent="0" algn="l" rtl="0">
                        <a:lnSpc>
                          <a:spcPct val="90000"/>
                        </a:lnSpc>
                        <a:spcBef>
                          <a:spcPts val="0"/>
                        </a:spcBef>
                        <a:spcAft>
                          <a:spcPts val="0"/>
                        </a:spcAft>
                        <a:buClr>
                          <a:schemeClr val="dk1"/>
                        </a:buClr>
                        <a:buSzPts val="1100"/>
                        <a:buFont typeface="Arial"/>
                        <a:buNone/>
                      </a:pPr>
                      <a:r>
                        <a:rPr lang="en-IN" sz="2000" dirty="0">
                          <a:solidFill>
                            <a:schemeClr val="dk1"/>
                          </a:solidFill>
                          <a:latin typeface="Times New Roman"/>
                          <a:ea typeface="Times New Roman"/>
                          <a:cs typeface="Times New Roman"/>
                          <a:sym typeface="Times New Roman"/>
                        </a:rPr>
                        <a:t>&gt; 13 dB</a:t>
                      </a:r>
                      <a:endParaRPr dirty="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635375">
                <a:tc>
                  <a:txBody>
                    <a:bodyPr/>
                    <a:lstStyle/>
                    <a:p>
                      <a:pPr marL="228600" lvl="0" indent="0" algn="l" rtl="0">
                        <a:lnSpc>
                          <a:spcPct val="90000"/>
                        </a:lnSpc>
                        <a:spcBef>
                          <a:spcPts val="0"/>
                        </a:spcBef>
                        <a:spcAft>
                          <a:spcPts val="0"/>
                        </a:spcAft>
                        <a:buClr>
                          <a:schemeClr val="dk1"/>
                        </a:buClr>
                        <a:buSzPts val="1100"/>
                        <a:buFont typeface="Arial"/>
                        <a:buNone/>
                      </a:pPr>
                      <a:r>
                        <a:rPr lang="en-IN" sz="2000">
                          <a:solidFill>
                            <a:schemeClr val="dk1"/>
                          </a:solidFill>
                          <a:latin typeface="Times New Roman"/>
                          <a:ea typeface="Times New Roman"/>
                          <a:cs typeface="Times New Roman"/>
                          <a:sym typeface="Times New Roman"/>
                        </a:rPr>
                        <a:t>S11 and S22</a:t>
                      </a:r>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lnSpc>
                          <a:spcPct val="90000"/>
                        </a:lnSpc>
                        <a:spcBef>
                          <a:spcPts val="0"/>
                        </a:spcBef>
                        <a:spcAft>
                          <a:spcPts val="0"/>
                        </a:spcAft>
                        <a:buClr>
                          <a:schemeClr val="dk1"/>
                        </a:buClr>
                        <a:buSzPts val="1100"/>
                        <a:buFont typeface="Arial"/>
                        <a:buNone/>
                      </a:pPr>
                      <a:r>
                        <a:rPr lang="en-IN" sz="2000" dirty="0">
                          <a:solidFill>
                            <a:schemeClr val="dk1"/>
                          </a:solidFill>
                          <a:latin typeface="Times New Roman"/>
                          <a:ea typeface="Times New Roman"/>
                          <a:cs typeface="Times New Roman"/>
                          <a:sym typeface="Times New Roman"/>
                        </a:rPr>
                        <a:t>   &lt;  -15 dB</a:t>
                      </a:r>
                      <a:endParaRPr dirty="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39" name="Google Shape;339;p16"/>
          <p:cNvSpPr txBox="1"/>
          <p:nvPr/>
        </p:nvSpPr>
        <p:spPr>
          <a:xfrm>
            <a:off x="4083832" y="1428050"/>
            <a:ext cx="3952927" cy="73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200">
                <a:solidFill>
                  <a:schemeClr val="dk1"/>
                </a:solidFill>
                <a:latin typeface="Times New Roman"/>
                <a:ea typeface="Times New Roman"/>
                <a:cs typeface="Times New Roman"/>
                <a:sym typeface="Times New Roman"/>
              </a:rPr>
              <a:t>SPECIFICATIONS TARGETED</a:t>
            </a:r>
            <a:endParaRPr sz="22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pic>
        <p:nvPicPr>
          <p:cNvPr id="561" name="Google Shape;561;p35" descr="A screenshot of a graph&#10;&#10;Description automatically generated"/>
          <p:cNvPicPr preferRelativeResize="0"/>
          <p:nvPr/>
        </p:nvPicPr>
        <p:blipFill rotWithShape="1">
          <a:blip r:embed="rId3">
            <a:alphaModFix/>
          </a:blip>
          <a:srcRect t="17343"/>
          <a:stretch/>
        </p:blipFill>
        <p:spPr>
          <a:xfrm>
            <a:off x="1072896" y="1905766"/>
            <a:ext cx="8528304" cy="3530631"/>
          </a:xfrm>
          <a:prstGeom prst="rect">
            <a:avLst/>
          </a:prstGeom>
          <a:noFill/>
          <a:ln>
            <a:noFill/>
          </a:ln>
        </p:spPr>
      </p:pic>
      <p:sp>
        <p:nvSpPr>
          <p:cNvPr id="562" name="Google Shape;562;p35"/>
          <p:cNvSpPr/>
          <p:nvPr/>
        </p:nvSpPr>
        <p:spPr>
          <a:xfrm>
            <a:off x="10009632" y="1606296"/>
            <a:ext cx="1545336" cy="1014984"/>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Fundamental Matching</a:t>
            </a:r>
            <a:endParaRPr/>
          </a:p>
        </p:txBody>
      </p:sp>
      <p:sp>
        <p:nvSpPr>
          <p:cNvPr id="563" name="Google Shape;563;p3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20</a:t>
            </a:fld>
            <a:endParaRPr/>
          </a:p>
        </p:txBody>
      </p:sp>
      <p:sp>
        <p:nvSpPr>
          <p:cNvPr id="564" name="Google Shape;564;p35"/>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65" name="Google Shape;565;p35"/>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pic>
        <p:nvPicPr>
          <p:cNvPr id="570" name="Google Shape;570;p36"/>
          <p:cNvPicPr preferRelativeResize="0"/>
          <p:nvPr/>
        </p:nvPicPr>
        <p:blipFill rotWithShape="1">
          <a:blip r:embed="rId3">
            <a:alphaModFix/>
          </a:blip>
          <a:srcRect t="16999"/>
          <a:stretch/>
        </p:blipFill>
        <p:spPr>
          <a:xfrm>
            <a:off x="1054608" y="1859955"/>
            <a:ext cx="8528304" cy="3684695"/>
          </a:xfrm>
          <a:prstGeom prst="rect">
            <a:avLst/>
          </a:prstGeom>
          <a:noFill/>
          <a:ln>
            <a:noFill/>
          </a:ln>
        </p:spPr>
      </p:pic>
      <p:sp>
        <p:nvSpPr>
          <p:cNvPr id="571" name="Google Shape;571;p36"/>
          <p:cNvSpPr/>
          <p:nvPr/>
        </p:nvSpPr>
        <p:spPr>
          <a:xfrm>
            <a:off x="9976104" y="1609344"/>
            <a:ext cx="1545336" cy="1014984"/>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Fundamental Matching</a:t>
            </a:r>
            <a:endParaRPr/>
          </a:p>
        </p:txBody>
      </p:sp>
      <p:sp>
        <p:nvSpPr>
          <p:cNvPr id="572" name="Google Shape;572;p36"/>
          <p:cNvSpPr/>
          <p:nvPr/>
        </p:nvSpPr>
        <p:spPr>
          <a:xfrm>
            <a:off x="9976104" y="3163590"/>
            <a:ext cx="1545336" cy="1014984"/>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Harmonic</a:t>
            </a:r>
            <a:r>
              <a:rPr lang="en-IN" sz="1800">
                <a:solidFill>
                  <a:schemeClr val="lt1"/>
                </a:solidFill>
                <a:latin typeface="Arial"/>
                <a:ea typeface="Arial"/>
                <a:cs typeface="Arial"/>
                <a:sym typeface="Arial"/>
              </a:rPr>
              <a:t> </a:t>
            </a:r>
            <a:r>
              <a:rPr lang="en-IN" sz="1800">
                <a:solidFill>
                  <a:schemeClr val="dk1"/>
                </a:solidFill>
                <a:latin typeface="Arial"/>
                <a:ea typeface="Arial"/>
                <a:cs typeface="Arial"/>
                <a:sym typeface="Arial"/>
              </a:rPr>
              <a:t>tuning</a:t>
            </a:r>
            <a:endParaRPr/>
          </a:p>
        </p:txBody>
      </p:sp>
      <p:sp>
        <p:nvSpPr>
          <p:cNvPr id="573" name="Google Shape;573;p36"/>
          <p:cNvSpPr/>
          <p:nvPr/>
        </p:nvSpPr>
        <p:spPr>
          <a:xfrm>
            <a:off x="10602468" y="2718478"/>
            <a:ext cx="292608" cy="350961"/>
          </a:xfrm>
          <a:prstGeom prst="mathPlus">
            <a:avLst>
              <a:gd name="adj1" fmla="val 23520"/>
            </a:avLst>
          </a:prstGeom>
          <a:solidFill>
            <a:schemeClr val="dk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74" name="Google Shape;574;p3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21</a:t>
            </a:fld>
            <a:endParaRPr/>
          </a:p>
        </p:txBody>
      </p:sp>
      <p:sp>
        <p:nvSpPr>
          <p:cNvPr id="575" name="Google Shape;575;p36"/>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76" name="Google Shape;576;p36"/>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37"/>
          <p:cNvSpPr/>
          <p:nvPr/>
        </p:nvSpPr>
        <p:spPr>
          <a:xfrm>
            <a:off x="9976104" y="1609344"/>
            <a:ext cx="1545336" cy="1014984"/>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Fundamental Matching</a:t>
            </a:r>
            <a:endParaRPr/>
          </a:p>
        </p:txBody>
      </p:sp>
      <p:sp>
        <p:nvSpPr>
          <p:cNvPr id="582" name="Google Shape;582;p37"/>
          <p:cNvSpPr/>
          <p:nvPr/>
        </p:nvSpPr>
        <p:spPr>
          <a:xfrm>
            <a:off x="9976104" y="3163590"/>
            <a:ext cx="1545336" cy="1014984"/>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Harmonic</a:t>
            </a:r>
            <a:r>
              <a:rPr lang="en-IN" sz="1800">
                <a:solidFill>
                  <a:schemeClr val="lt1"/>
                </a:solidFill>
                <a:latin typeface="Arial"/>
                <a:ea typeface="Arial"/>
                <a:cs typeface="Arial"/>
                <a:sym typeface="Arial"/>
              </a:rPr>
              <a:t> </a:t>
            </a:r>
            <a:r>
              <a:rPr lang="en-IN" sz="1800">
                <a:solidFill>
                  <a:schemeClr val="dk1"/>
                </a:solidFill>
                <a:latin typeface="Arial"/>
                <a:ea typeface="Arial"/>
                <a:cs typeface="Arial"/>
                <a:sym typeface="Arial"/>
              </a:rPr>
              <a:t>tuning</a:t>
            </a:r>
            <a:endParaRPr/>
          </a:p>
        </p:txBody>
      </p:sp>
      <p:sp>
        <p:nvSpPr>
          <p:cNvPr id="583" name="Google Shape;583;p37"/>
          <p:cNvSpPr/>
          <p:nvPr/>
        </p:nvSpPr>
        <p:spPr>
          <a:xfrm>
            <a:off x="9976104" y="4675839"/>
            <a:ext cx="1545336" cy="1014984"/>
          </a:xfrm>
          <a:prstGeom prst="rect">
            <a:avLst/>
          </a:prstGeom>
          <a:solidFill>
            <a:schemeClr val="lt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1800">
                <a:solidFill>
                  <a:schemeClr val="dk1"/>
                </a:solidFill>
                <a:latin typeface="Arial"/>
                <a:ea typeface="Arial"/>
                <a:cs typeface="Arial"/>
                <a:sym typeface="Arial"/>
              </a:rPr>
              <a:t>Transmission zero</a:t>
            </a:r>
            <a:endParaRPr/>
          </a:p>
        </p:txBody>
      </p:sp>
      <p:sp>
        <p:nvSpPr>
          <p:cNvPr id="584" name="Google Shape;584;p37"/>
          <p:cNvSpPr/>
          <p:nvPr/>
        </p:nvSpPr>
        <p:spPr>
          <a:xfrm>
            <a:off x="10602468" y="2718478"/>
            <a:ext cx="292608" cy="350961"/>
          </a:xfrm>
          <a:prstGeom prst="mathPlus">
            <a:avLst>
              <a:gd name="adj1" fmla="val 23520"/>
            </a:avLst>
          </a:prstGeom>
          <a:solidFill>
            <a:schemeClr val="dk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85" name="Google Shape;585;p37"/>
          <p:cNvSpPr/>
          <p:nvPr/>
        </p:nvSpPr>
        <p:spPr>
          <a:xfrm>
            <a:off x="10602468" y="4251492"/>
            <a:ext cx="292608" cy="350961"/>
          </a:xfrm>
          <a:prstGeom prst="mathPlus">
            <a:avLst>
              <a:gd name="adj1" fmla="val 23520"/>
            </a:avLst>
          </a:prstGeom>
          <a:solidFill>
            <a:schemeClr val="dk1"/>
          </a:solidFill>
          <a:ln w="25400" cap="flat" cmpd="sng">
            <a:solidFill>
              <a:srgbClr val="21364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586" name="Google Shape;586;p37"/>
          <p:cNvPicPr preferRelativeResize="0"/>
          <p:nvPr/>
        </p:nvPicPr>
        <p:blipFill rotWithShape="1">
          <a:blip r:embed="rId3">
            <a:alphaModFix/>
          </a:blip>
          <a:srcRect/>
          <a:stretch/>
        </p:blipFill>
        <p:spPr>
          <a:xfrm>
            <a:off x="956015" y="1948434"/>
            <a:ext cx="8642358" cy="3537966"/>
          </a:xfrm>
          <a:prstGeom prst="rect">
            <a:avLst/>
          </a:prstGeom>
          <a:noFill/>
          <a:ln>
            <a:noFill/>
          </a:ln>
        </p:spPr>
      </p:pic>
      <p:sp>
        <p:nvSpPr>
          <p:cNvPr id="587" name="Google Shape;587;p3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22</a:t>
            </a:fld>
            <a:endParaRPr/>
          </a:p>
        </p:txBody>
      </p:sp>
      <p:sp>
        <p:nvSpPr>
          <p:cNvPr id="588" name="Google Shape;588;p37"/>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89" name="Google Shape;589;p37"/>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g2fe03bca1ec_9_0"/>
          <p:cNvSpPr txBox="1">
            <a:spLocks noGrp="1"/>
          </p:cNvSpPr>
          <p:nvPr>
            <p:ph type="body" idx="1"/>
          </p:nvPr>
        </p:nvSpPr>
        <p:spPr>
          <a:xfrm>
            <a:off x="766175" y="1020363"/>
            <a:ext cx="4811100" cy="4056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1800"/>
              <a:buFont typeface="Times New Roman"/>
              <a:buNone/>
            </a:pPr>
            <a:r>
              <a:rPr lang="en-IN" sz="2400" b="0" i="0" u="none" strike="noStrike" cap="none">
                <a:solidFill>
                  <a:srgbClr val="000000"/>
                </a:solidFill>
                <a:latin typeface="Times New Roman"/>
                <a:ea typeface="Times New Roman"/>
                <a:cs typeface="Times New Roman"/>
                <a:sym typeface="Times New Roman"/>
              </a:rPr>
              <a:t>What are Intermodulation distortions ?​</a:t>
            </a:r>
            <a:endParaRPr sz="3400" b="0" i="0" u="none" strike="noStrike" cap="none">
              <a:solidFill>
                <a:schemeClr val="dk1"/>
              </a:solidFill>
              <a:latin typeface="Times New Roman"/>
              <a:ea typeface="Times New Roman"/>
              <a:cs typeface="Times New Roman"/>
              <a:sym typeface="Times New Roman"/>
            </a:endParaRPr>
          </a:p>
        </p:txBody>
      </p:sp>
      <p:sp>
        <p:nvSpPr>
          <p:cNvPr id="595" name="Google Shape;595;g2fe03bca1ec_9_0"/>
          <p:cNvSpPr txBox="1"/>
          <p:nvPr/>
        </p:nvSpPr>
        <p:spPr>
          <a:xfrm>
            <a:off x="656575" y="1547800"/>
            <a:ext cx="9878700" cy="1200600"/>
          </a:xfrm>
          <a:prstGeom prst="rect">
            <a:avLst/>
          </a:prstGeom>
          <a:noFill/>
          <a:ln>
            <a:noFill/>
          </a:ln>
        </p:spPr>
        <p:txBody>
          <a:bodyPr spcFirstLastPara="1" wrap="square" lIns="91425" tIns="45700" rIns="91425" bIns="45700" anchor="t" anchorCtr="0">
            <a:spAutoFit/>
          </a:bodyPr>
          <a:lstStyle/>
          <a:p>
            <a:pPr marL="0" marR="0" lvl="0" indent="-114300" algn="l" rtl="0">
              <a:spcBef>
                <a:spcPts val="0"/>
              </a:spcBef>
              <a:spcAft>
                <a:spcPts val="0"/>
              </a:spcAft>
              <a:buClr>
                <a:srgbClr val="000000"/>
              </a:buClr>
              <a:buSzPts val="1800"/>
              <a:buFont typeface="Arial"/>
              <a:buChar char="•"/>
            </a:pPr>
            <a:r>
              <a:rPr lang="en-IN" sz="1800" b="0" i="0" u="none" strike="noStrike">
                <a:solidFill>
                  <a:srgbClr val="000000"/>
                </a:solidFill>
                <a:latin typeface="Times New Roman"/>
                <a:ea typeface="Times New Roman"/>
                <a:cs typeface="Times New Roman"/>
                <a:sym typeface="Times New Roman"/>
              </a:rPr>
              <a:t>IMD can occur when a signal interacts with a nonlinear system. </a:t>
            </a:r>
            <a:r>
              <a:rPr lang="en-IN" sz="1800" b="0" i="0">
                <a:solidFill>
                  <a:srgbClr val="000000"/>
                </a:solidFill>
                <a:latin typeface="Times New Roman"/>
                <a:ea typeface="Times New Roman"/>
                <a:cs typeface="Times New Roman"/>
                <a:sym typeface="Times New Roman"/>
              </a:rPr>
              <a:t>​</a:t>
            </a:r>
            <a:endParaRPr sz="1800" b="0" i="0">
              <a:solidFill>
                <a:srgbClr val="000000"/>
              </a:solidFill>
              <a:latin typeface="Arial"/>
              <a:ea typeface="Arial"/>
              <a:cs typeface="Arial"/>
              <a:sym typeface="Arial"/>
            </a:endParaRPr>
          </a:p>
          <a:p>
            <a:pPr marL="0" marR="0" lvl="0" indent="-114300" algn="l" rtl="0">
              <a:spcBef>
                <a:spcPts val="0"/>
              </a:spcBef>
              <a:spcAft>
                <a:spcPts val="0"/>
              </a:spcAft>
              <a:buClr>
                <a:srgbClr val="000000"/>
              </a:buClr>
              <a:buSzPts val="1800"/>
              <a:buFont typeface="Arial"/>
              <a:buChar char="•"/>
            </a:pPr>
            <a:r>
              <a:rPr lang="en-IN" sz="1800" b="0" i="0" u="none" strike="noStrike">
                <a:solidFill>
                  <a:srgbClr val="000000"/>
                </a:solidFill>
                <a:latin typeface="Times New Roman"/>
                <a:ea typeface="Times New Roman"/>
                <a:cs typeface="Times New Roman"/>
                <a:sym typeface="Times New Roman"/>
              </a:rPr>
              <a:t>This interaction causes frequency mixing and harmonic generations at multiples of frequencies, which creates additional peaks in the signal's power spectrum.</a:t>
            </a:r>
            <a:r>
              <a:rPr lang="en-IN" sz="1800" b="0" i="0">
                <a:solidFill>
                  <a:srgbClr val="000000"/>
                </a:solidFill>
                <a:latin typeface="Times New Roman"/>
                <a:ea typeface="Times New Roman"/>
                <a:cs typeface="Times New Roman"/>
                <a:sym typeface="Times New Roman"/>
              </a:rPr>
              <a:t>​</a:t>
            </a:r>
            <a:endParaRPr sz="1800" b="0" i="0">
              <a:solidFill>
                <a:srgbClr val="000000"/>
              </a:solidFill>
              <a:latin typeface="Arial"/>
              <a:ea typeface="Arial"/>
              <a:cs typeface="Arial"/>
              <a:sym typeface="Arial"/>
            </a:endParaRPr>
          </a:p>
          <a:p>
            <a:pPr marL="0" marR="0" lvl="0" indent="-114300" algn="l" rtl="0">
              <a:spcBef>
                <a:spcPts val="0"/>
              </a:spcBef>
              <a:spcAft>
                <a:spcPts val="0"/>
              </a:spcAft>
              <a:buClr>
                <a:srgbClr val="000000"/>
              </a:buClr>
              <a:buSzPts val="1800"/>
              <a:buFont typeface="Arial"/>
              <a:buChar char="•"/>
            </a:pPr>
            <a:r>
              <a:rPr lang="en-IN" sz="1800" b="0" i="0" u="none" strike="noStrike">
                <a:solidFill>
                  <a:srgbClr val="000000"/>
                </a:solidFill>
                <a:latin typeface="Times New Roman"/>
                <a:ea typeface="Times New Roman"/>
                <a:cs typeface="Times New Roman"/>
                <a:sym typeface="Times New Roman"/>
              </a:rPr>
              <a:t>IMD can cause minor to severe interference to other operations on the signal.</a:t>
            </a:r>
            <a:r>
              <a:rPr lang="en-IN" sz="1800" b="0" i="0">
                <a:solidFill>
                  <a:srgbClr val="000000"/>
                </a:solidFill>
                <a:latin typeface="Times New Roman"/>
                <a:ea typeface="Times New Roman"/>
                <a:cs typeface="Times New Roman"/>
                <a:sym typeface="Times New Roman"/>
              </a:rPr>
              <a:t>​</a:t>
            </a:r>
            <a:endParaRPr sz="1800" b="0" i="0">
              <a:solidFill>
                <a:srgbClr val="000000"/>
              </a:solidFill>
              <a:latin typeface="Arial"/>
              <a:ea typeface="Arial"/>
              <a:cs typeface="Arial"/>
              <a:sym typeface="Arial"/>
            </a:endParaRPr>
          </a:p>
        </p:txBody>
      </p:sp>
      <p:pic>
        <p:nvPicPr>
          <p:cNvPr id="596" name="Google Shape;596;g2fe03bca1ec_9_0" descr="A diagram of a number of order functions&#10;&#10;Description automatically generated"/>
          <p:cNvPicPr preferRelativeResize="0"/>
          <p:nvPr/>
        </p:nvPicPr>
        <p:blipFill rotWithShape="1">
          <a:blip r:embed="rId3">
            <a:alphaModFix/>
          </a:blip>
          <a:srcRect/>
          <a:stretch/>
        </p:blipFill>
        <p:spPr>
          <a:xfrm>
            <a:off x="3379524" y="2964825"/>
            <a:ext cx="5432974" cy="3520650"/>
          </a:xfrm>
          <a:prstGeom prst="rect">
            <a:avLst/>
          </a:prstGeom>
          <a:noFill/>
          <a:ln>
            <a:noFill/>
          </a:ln>
        </p:spPr>
      </p:pic>
      <p:sp>
        <p:nvSpPr>
          <p:cNvPr id="597" name="Google Shape;597;g2fe03bca1ec_9_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23</a:t>
            </a:fld>
            <a:endParaRPr/>
          </a:p>
        </p:txBody>
      </p:sp>
      <p:sp>
        <p:nvSpPr>
          <p:cNvPr id="598" name="Google Shape;598;g2fe03bca1ec_9_0"/>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599" name="Google Shape;599;g2fe03bca1ec_9_0"/>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3"/>
        <p:cNvGrpSpPr/>
        <p:nvPr/>
      </p:nvGrpSpPr>
      <p:grpSpPr>
        <a:xfrm>
          <a:off x="0" y="0"/>
          <a:ext cx="0" cy="0"/>
          <a:chOff x="0" y="0"/>
          <a:chExt cx="0" cy="0"/>
        </a:xfrm>
      </p:grpSpPr>
      <p:sp>
        <p:nvSpPr>
          <p:cNvPr id="604" name="Google Shape;604;p38"/>
          <p:cNvSpPr txBox="1"/>
          <p:nvPr/>
        </p:nvSpPr>
        <p:spPr>
          <a:xfrm>
            <a:off x="846600" y="1158300"/>
            <a:ext cx="9878700" cy="6879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None/>
            </a:pPr>
            <a:r>
              <a:rPr lang="en-IN" sz="1800">
                <a:solidFill>
                  <a:schemeClr val="dk1"/>
                </a:solidFill>
              </a:rPr>
              <a:t>On introducing transmission zero, the effect of 3rd and 5th order IMD were minimized. As the small signal gain reduces as we move away from centre frequency.​</a:t>
            </a:r>
            <a:endParaRPr sz="1800">
              <a:latin typeface="Times New Roman"/>
              <a:ea typeface="Times New Roman"/>
              <a:cs typeface="Times New Roman"/>
              <a:sym typeface="Times New Roman"/>
            </a:endParaRPr>
          </a:p>
        </p:txBody>
      </p:sp>
      <p:pic>
        <p:nvPicPr>
          <p:cNvPr id="605" name="Google Shape;605;p38"/>
          <p:cNvPicPr preferRelativeResize="0"/>
          <p:nvPr/>
        </p:nvPicPr>
        <p:blipFill>
          <a:blip r:embed="rId3">
            <a:alphaModFix/>
          </a:blip>
          <a:stretch>
            <a:fillRect/>
          </a:stretch>
        </p:blipFill>
        <p:spPr>
          <a:xfrm>
            <a:off x="363850" y="2055200"/>
            <a:ext cx="5591175" cy="4114800"/>
          </a:xfrm>
          <a:prstGeom prst="rect">
            <a:avLst/>
          </a:prstGeom>
          <a:noFill/>
          <a:ln>
            <a:noFill/>
          </a:ln>
        </p:spPr>
      </p:pic>
      <p:sp>
        <p:nvSpPr>
          <p:cNvPr id="606" name="Google Shape;606;p38"/>
          <p:cNvSpPr txBox="1"/>
          <p:nvPr/>
        </p:nvSpPr>
        <p:spPr>
          <a:xfrm>
            <a:off x="846600" y="2326525"/>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a:p>
        </p:txBody>
      </p:sp>
      <p:pic>
        <p:nvPicPr>
          <p:cNvPr id="607" name="Google Shape;607;p38" descr="A graph with lines and numbers&#10;&#10;Description automatically generated"/>
          <p:cNvPicPr preferRelativeResize="0"/>
          <p:nvPr/>
        </p:nvPicPr>
        <p:blipFill>
          <a:blip r:embed="rId4">
            <a:alphaModFix/>
          </a:blip>
          <a:stretch>
            <a:fillRect/>
          </a:stretch>
        </p:blipFill>
        <p:spPr>
          <a:xfrm>
            <a:off x="6230800" y="2121250"/>
            <a:ext cx="5467350" cy="4114800"/>
          </a:xfrm>
          <a:prstGeom prst="rect">
            <a:avLst/>
          </a:prstGeom>
          <a:noFill/>
          <a:ln>
            <a:noFill/>
          </a:ln>
        </p:spPr>
      </p:pic>
      <p:sp>
        <p:nvSpPr>
          <p:cNvPr id="608" name="Google Shape;608;p38"/>
          <p:cNvSpPr txBox="1"/>
          <p:nvPr/>
        </p:nvSpPr>
        <p:spPr>
          <a:xfrm>
            <a:off x="6806025" y="2419000"/>
            <a:ext cx="300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a:t> </a:t>
            </a:r>
            <a:endParaRPr/>
          </a:p>
        </p:txBody>
      </p:sp>
      <p:sp>
        <p:nvSpPr>
          <p:cNvPr id="609" name="Google Shape;609;p3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24</a:t>
            </a:fld>
            <a:endParaRPr/>
          </a:p>
        </p:txBody>
      </p:sp>
      <p:sp>
        <p:nvSpPr>
          <p:cNvPr id="610" name="Google Shape;610;p38"/>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611" name="Google Shape;611;p38"/>
          <p:cNvPicPr preferRelativeResize="0"/>
          <p:nvPr/>
        </p:nvPicPr>
        <p:blipFill>
          <a:blip r:embed="rId5">
            <a:alphaModFix/>
          </a:blip>
          <a:stretch>
            <a:fillRect/>
          </a:stretch>
        </p:blipFill>
        <p:spPr>
          <a:xfrm>
            <a:off x="265575" y="859625"/>
            <a:ext cx="11887198" cy="388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0"/>
          <p:cNvSpPr txBox="1">
            <a:spLocks noGrp="1"/>
          </p:cNvSpPr>
          <p:nvPr>
            <p:ph type="title"/>
          </p:nvPr>
        </p:nvSpPr>
        <p:spPr>
          <a:xfrm>
            <a:off x="767150" y="852925"/>
            <a:ext cx="4230600" cy="7566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2800" dirty="0">
                <a:latin typeface="Times New Roman"/>
                <a:ea typeface="Times New Roman"/>
                <a:cs typeface="Times New Roman"/>
                <a:sym typeface="Times New Roman"/>
              </a:rPr>
              <a:t>Final Schematic of HT PA</a:t>
            </a:r>
            <a:endParaRPr sz="4000" dirty="0"/>
          </a:p>
        </p:txBody>
      </p:sp>
      <p:pic>
        <p:nvPicPr>
          <p:cNvPr id="617" name="Google Shape;617;p40" descr="A diagram of a computer&#10;&#10;Description automatically generated"/>
          <p:cNvPicPr preferRelativeResize="0"/>
          <p:nvPr/>
        </p:nvPicPr>
        <p:blipFill rotWithShape="1">
          <a:blip r:embed="rId3">
            <a:alphaModFix/>
          </a:blip>
          <a:srcRect/>
          <a:stretch/>
        </p:blipFill>
        <p:spPr>
          <a:xfrm>
            <a:off x="767150" y="1765214"/>
            <a:ext cx="10657700" cy="4350671"/>
          </a:xfrm>
          <a:prstGeom prst="rect">
            <a:avLst/>
          </a:prstGeom>
          <a:noFill/>
          <a:ln>
            <a:noFill/>
          </a:ln>
        </p:spPr>
      </p:pic>
      <p:sp>
        <p:nvSpPr>
          <p:cNvPr id="618" name="Google Shape;618;p4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25</a:t>
            </a:fld>
            <a:endParaRPr/>
          </a:p>
        </p:txBody>
      </p:sp>
      <p:sp>
        <p:nvSpPr>
          <p:cNvPr id="619" name="Google Shape;619;p40"/>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20" name="Google Shape;620;p40"/>
          <p:cNvPicPr preferRelativeResize="0"/>
          <p:nvPr/>
        </p:nvPicPr>
        <p:blipFill>
          <a:blip r:embed="rId4">
            <a:alphaModFix/>
          </a:blip>
          <a:stretch>
            <a:fillRect/>
          </a:stretch>
        </p:blipFill>
        <p:spPr>
          <a:xfrm>
            <a:off x="265575" y="859625"/>
            <a:ext cx="11887198" cy="38898"/>
          </a:xfrm>
          <a:prstGeom prst="rect">
            <a:avLst/>
          </a:prstGeom>
          <a:noFill/>
          <a:ln>
            <a:noFill/>
          </a:ln>
        </p:spPr>
      </p:pic>
      <p:sp>
        <p:nvSpPr>
          <p:cNvPr id="2" name="Rectangle 1">
            <a:extLst>
              <a:ext uri="{FF2B5EF4-FFF2-40B4-BE49-F238E27FC236}">
                <a16:creationId xmlns:a16="http://schemas.microsoft.com/office/drawing/2014/main" id="{7E2F5F46-9788-D877-B77D-882D7A0752B3}"/>
              </a:ext>
            </a:extLst>
          </p:cNvPr>
          <p:cNvSpPr/>
          <p:nvPr/>
        </p:nvSpPr>
        <p:spPr>
          <a:xfrm>
            <a:off x="8412480" y="1929384"/>
            <a:ext cx="896112" cy="1069848"/>
          </a:xfrm>
          <a:prstGeom prst="rect">
            <a:avLst/>
          </a:prstGeom>
          <a:solidFill>
            <a:srgbClr val="EEE9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5">
          <a:extLst>
            <a:ext uri="{FF2B5EF4-FFF2-40B4-BE49-F238E27FC236}">
              <a16:creationId xmlns:a16="http://schemas.microsoft.com/office/drawing/2014/main" id="{F3E2AB4E-6EF6-A246-243B-C642899BC94D}"/>
            </a:ext>
          </a:extLst>
        </p:cNvPr>
        <p:cNvGrpSpPr/>
        <p:nvPr/>
      </p:nvGrpSpPr>
      <p:grpSpPr>
        <a:xfrm>
          <a:off x="0" y="0"/>
          <a:ext cx="0" cy="0"/>
          <a:chOff x="0" y="0"/>
          <a:chExt cx="0" cy="0"/>
        </a:xfrm>
      </p:grpSpPr>
      <p:sp>
        <p:nvSpPr>
          <p:cNvPr id="618" name="Google Shape;618;p40">
            <a:extLst>
              <a:ext uri="{FF2B5EF4-FFF2-40B4-BE49-F238E27FC236}">
                <a16:creationId xmlns:a16="http://schemas.microsoft.com/office/drawing/2014/main" id="{B0EA41AA-77A9-0B21-F752-75DAC0307D7D}"/>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26</a:t>
            </a:fld>
            <a:endParaRPr/>
          </a:p>
        </p:txBody>
      </p:sp>
      <p:sp>
        <p:nvSpPr>
          <p:cNvPr id="619" name="Google Shape;619;p40">
            <a:extLst>
              <a:ext uri="{FF2B5EF4-FFF2-40B4-BE49-F238E27FC236}">
                <a16:creationId xmlns:a16="http://schemas.microsoft.com/office/drawing/2014/main" id="{1FD490AD-9857-8786-8655-6A0002232205}"/>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20" name="Google Shape;620;p40">
            <a:extLst>
              <a:ext uri="{FF2B5EF4-FFF2-40B4-BE49-F238E27FC236}">
                <a16:creationId xmlns:a16="http://schemas.microsoft.com/office/drawing/2014/main" id="{0A295E6C-969A-4245-72F6-7BF9C53CC3A8}"/>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pic>
        <p:nvPicPr>
          <p:cNvPr id="5" name="Picture 4">
            <a:extLst>
              <a:ext uri="{FF2B5EF4-FFF2-40B4-BE49-F238E27FC236}">
                <a16:creationId xmlns:a16="http://schemas.microsoft.com/office/drawing/2014/main" id="{25520D55-5F6C-F382-DE0B-B09BA54181FE}"/>
              </a:ext>
            </a:extLst>
          </p:cNvPr>
          <p:cNvPicPr>
            <a:picLocks noChangeAspect="1"/>
          </p:cNvPicPr>
          <p:nvPr/>
        </p:nvPicPr>
        <p:blipFill>
          <a:blip r:embed="rId4"/>
          <a:stretch>
            <a:fillRect/>
          </a:stretch>
        </p:blipFill>
        <p:spPr>
          <a:xfrm>
            <a:off x="371482" y="1012043"/>
            <a:ext cx="11391764" cy="5197948"/>
          </a:xfrm>
          <a:prstGeom prst="rect">
            <a:avLst/>
          </a:prstGeom>
        </p:spPr>
      </p:pic>
    </p:spTree>
    <p:extLst>
      <p:ext uri="{BB962C8B-B14F-4D97-AF65-F5344CB8AC3E}">
        <p14:creationId xmlns:p14="http://schemas.microsoft.com/office/powerpoint/2010/main" val="2021586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g28936aa91fd_0_16"/>
          <p:cNvSpPr txBox="1">
            <a:spLocks noGrp="1"/>
          </p:cNvSpPr>
          <p:nvPr>
            <p:ph type="title"/>
          </p:nvPr>
        </p:nvSpPr>
        <p:spPr>
          <a:xfrm>
            <a:off x="371475" y="1090775"/>
            <a:ext cx="4864500" cy="14517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3200"/>
              <a:buFont typeface="Times New Roman"/>
              <a:buNone/>
            </a:pPr>
            <a:r>
              <a:rPr lang="en-IN" sz="2200">
                <a:latin typeface="Times New Roman"/>
                <a:ea typeface="Times New Roman"/>
                <a:cs typeface="Times New Roman"/>
                <a:sym typeface="Times New Roman"/>
              </a:rPr>
              <a:t>Smith chart for fundamental and harmonic impedances from load-pull simulation and designed results.</a:t>
            </a:r>
            <a:endParaRPr sz="2200"/>
          </a:p>
        </p:txBody>
      </p:sp>
      <p:sp>
        <p:nvSpPr>
          <p:cNvPr id="626" name="Google Shape;626;g28936aa91fd_0_1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27</a:t>
            </a:fld>
            <a:endParaRPr/>
          </a:p>
        </p:txBody>
      </p:sp>
      <p:sp>
        <p:nvSpPr>
          <p:cNvPr id="627" name="Google Shape;627;g28936aa91fd_0_16"/>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28" name="Google Shape;628;g28936aa91fd_0_16"/>
          <p:cNvPicPr preferRelativeResize="0"/>
          <p:nvPr/>
        </p:nvPicPr>
        <p:blipFill>
          <a:blip r:embed="rId3">
            <a:alphaModFix/>
          </a:blip>
          <a:stretch>
            <a:fillRect/>
          </a:stretch>
        </p:blipFill>
        <p:spPr>
          <a:xfrm>
            <a:off x="265575" y="859625"/>
            <a:ext cx="11887198" cy="38898"/>
          </a:xfrm>
          <a:prstGeom prst="rect">
            <a:avLst/>
          </a:prstGeom>
          <a:noFill/>
          <a:ln>
            <a:noFill/>
          </a:ln>
        </p:spPr>
      </p:pic>
      <p:pic>
        <p:nvPicPr>
          <p:cNvPr id="629" name="Google Shape;629;g28936aa91fd_0_16"/>
          <p:cNvPicPr preferRelativeResize="0"/>
          <p:nvPr/>
        </p:nvPicPr>
        <p:blipFill>
          <a:blip r:embed="rId4">
            <a:alphaModFix/>
          </a:blip>
          <a:stretch>
            <a:fillRect/>
          </a:stretch>
        </p:blipFill>
        <p:spPr>
          <a:xfrm>
            <a:off x="5295500" y="1012048"/>
            <a:ext cx="5654677" cy="56546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33"/>
        <p:cNvGrpSpPr/>
        <p:nvPr/>
      </p:nvGrpSpPr>
      <p:grpSpPr>
        <a:xfrm>
          <a:off x="0" y="0"/>
          <a:ext cx="0" cy="0"/>
          <a:chOff x="0" y="0"/>
          <a:chExt cx="0" cy="0"/>
        </a:xfrm>
      </p:grpSpPr>
      <p:sp>
        <p:nvSpPr>
          <p:cNvPr id="634" name="Google Shape;634;p41"/>
          <p:cNvSpPr/>
          <p:nvPr/>
        </p:nvSpPr>
        <p:spPr>
          <a:xfrm>
            <a:off x="1131192" y="957671"/>
            <a:ext cx="5612400" cy="794400"/>
          </a:xfrm>
          <a:prstGeom prst="rect">
            <a:avLst/>
          </a:prstGeom>
          <a:noFill/>
          <a:ln>
            <a:noFill/>
          </a:ln>
        </p:spPr>
        <p:txBody>
          <a:bodyPr spcFirstLastPara="1" wrap="square" lIns="90000" tIns="45000" rIns="90000" bIns="45000" anchor="ctr" anchorCtr="0">
            <a:noAutofit/>
          </a:bodyPr>
          <a:lstStyle/>
          <a:p>
            <a:pPr marL="0" marR="0" lvl="0" indent="0" algn="ctr" rtl="0">
              <a:spcBef>
                <a:spcPts val="0"/>
              </a:spcBef>
              <a:spcAft>
                <a:spcPts val="0"/>
              </a:spcAft>
              <a:buNone/>
            </a:pPr>
            <a:r>
              <a:rPr lang="en-IN" sz="3200" u="sng">
                <a:solidFill>
                  <a:schemeClr val="dk1"/>
                </a:solidFill>
                <a:latin typeface="Times New Roman"/>
                <a:ea typeface="Times New Roman"/>
                <a:cs typeface="Times New Roman"/>
                <a:sym typeface="Times New Roman"/>
              </a:rPr>
              <a:t>Simulation Results and Analysis</a:t>
            </a:r>
            <a:endParaRPr sz="3200"/>
          </a:p>
        </p:txBody>
      </p:sp>
      <p:sp>
        <p:nvSpPr>
          <p:cNvPr id="635" name="Google Shape;635;p41"/>
          <p:cNvSpPr/>
          <p:nvPr/>
        </p:nvSpPr>
        <p:spPr>
          <a:xfrm>
            <a:off x="8077080" y="6356520"/>
            <a:ext cx="2131200" cy="36252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IN" sz="1200">
                <a:solidFill>
                  <a:srgbClr val="8B8B8B"/>
                </a:solidFill>
                <a:latin typeface="Calibri"/>
                <a:ea typeface="Calibri"/>
                <a:cs typeface="Calibri"/>
                <a:sym typeface="Calibri"/>
              </a:rPr>
              <a:t>28</a:t>
            </a:fld>
            <a:endParaRPr sz="1800">
              <a:solidFill>
                <a:srgbClr val="000000"/>
              </a:solidFill>
              <a:latin typeface="Arial"/>
              <a:ea typeface="Arial"/>
              <a:cs typeface="Arial"/>
              <a:sym typeface="Arial"/>
            </a:endParaRPr>
          </a:p>
        </p:txBody>
      </p:sp>
      <p:sp>
        <p:nvSpPr>
          <p:cNvPr id="636" name="Google Shape;636;p41"/>
          <p:cNvSpPr/>
          <p:nvPr/>
        </p:nvSpPr>
        <p:spPr>
          <a:xfrm>
            <a:off x="4476000" y="6356520"/>
            <a:ext cx="3979440" cy="36252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200">
                <a:solidFill>
                  <a:srgbClr val="8B8B8B"/>
                </a:solidFill>
                <a:latin typeface="Calibri"/>
                <a:ea typeface="Calibri"/>
                <a:cs typeface="Calibri"/>
                <a:sym typeface="Calibri"/>
              </a:rPr>
              <a:t>Capstone Project B.Tech 2021-25 Phase -2  ISA 1</a:t>
            </a:r>
            <a:endParaRPr sz="1800">
              <a:solidFill>
                <a:srgbClr val="000000"/>
              </a:solidFill>
              <a:latin typeface="Arial"/>
              <a:ea typeface="Arial"/>
              <a:cs typeface="Arial"/>
              <a:sym typeface="Arial"/>
            </a:endParaRPr>
          </a:p>
        </p:txBody>
      </p:sp>
      <p:sp>
        <p:nvSpPr>
          <p:cNvPr id="637" name="Google Shape;637;p41"/>
          <p:cNvSpPr/>
          <p:nvPr/>
        </p:nvSpPr>
        <p:spPr>
          <a:xfrm>
            <a:off x="1981200" y="6356520"/>
            <a:ext cx="2131200" cy="36252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1200">
                <a:solidFill>
                  <a:srgbClr val="8B8B8B"/>
                </a:solidFill>
                <a:latin typeface="Calibri"/>
                <a:ea typeface="Calibri"/>
                <a:cs typeface="Calibri"/>
                <a:sym typeface="Calibri"/>
              </a:rPr>
              <a:t>04/09/24</a:t>
            </a:r>
            <a:endParaRPr sz="1800">
              <a:solidFill>
                <a:srgbClr val="000000"/>
              </a:solidFill>
              <a:latin typeface="Arial"/>
              <a:ea typeface="Arial"/>
              <a:cs typeface="Arial"/>
              <a:sym typeface="Arial"/>
            </a:endParaRPr>
          </a:p>
        </p:txBody>
      </p:sp>
      <p:pic>
        <p:nvPicPr>
          <p:cNvPr id="638" name="Google Shape;638;p41" descr="A graph of a frequency&#10;&#10;Description automatically generated"/>
          <p:cNvPicPr preferRelativeResize="0"/>
          <p:nvPr/>
        </p:nvPicPr>
        <p:blipFill rotWithShape="1">
          <a:blip r:embed="rId3">
            <a:alphaModFix/>
          </a:blip>
          <a:srcRect/>
          <a:stretch/>
        </p:blipFill>
        <p:spPr>
          <a:xfrm>
            <a:off x="875270" y="1664027"/>
            <a:ext cx="10441459" cy="3540243"/>
          </a:xfrm>
          <a:prstGeom prst="rect">
            <a:avLst/>
          </a:prstGeom>
          <a:noFill/>
          <a:ln>
            <a:noFill/>
          </a:ln>
        </p:spPr>
      </p:pic>
      <p:sp>
        <p:nvSpPr>
          <p:cNvPr id="639" name="Google Shape;639;p4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28</a:t>
            </a:fld>
            <a:endParaRPr/>
          </a:p>
        </p:txBody>
      </p:sp>
      <p:sp>
        <p:nvSpPr>
          <p:cNvPr id="640" name="Google Shape;640;p41"/>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41" name="Google Shape;641;p41"/>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g2fe7588d65e_1_17"/>
          <p:cNvSpPr/>
          <p:nvPr/>
        </p:nvSpPr>
        <p:spPr>
          <a:xfrm>
            <a:off x="8077080" y="6356520"/>
            <a:ext cx="2131200" cy="362400"/>
          </a:xfrm>
          <a:prstGeom prst="rect">
            <a:avLst/>
          </a:prstGeom>
          <a:noFill/>
          <a:ln>
            <a:noFill/>
          </a:ln>
        </p:spPr>
        <p:txBody>
          <a:bodyPr spcFirstLastPara="1" wrap="square" lIns="90000" tIns="45000" rIns="90000" bIns="45000" anchor="ctr" anchorCtr="0">
            <a:noAutofit/>
          </a:bodyPr>
          <a:lstStyle/>
          <a:p>
            <a:pPr marL="0" marR="0" lvl="0" indent="0" algn="r" rtl="0">
              <a:lnSpc>
                <a:spcPct val="100000"/>
              </a:lnSpc>
              <a:spcBef>
                <a:spcPts val="0"/>
              </a:spcBef>
              <a:spcAft>
                <a:spcPts val="0"/>
              </a:spcAft>
              <a:buNone/>
            </a:pPr>
            <a:fld id="{00000000-1234-1234-1234-123412341234}" type="slidenum">
              <a:rPr lang="en-IN" sz="1200">
                <a:solidFill>
                  <a:srgbClr val="8B8B8B"/>
                </a:solidFill>
                <a:latin typeface="Calibri"/>
                <a:ea typeface="Calibri"/>
                <a:cs typeface="Calibri"/>
                <a:sym typeface="Calibri"/>
              </a:rPr>
              <a:t>29</a:t>
            </a:fld>
            <a:endParaRPr sz="1800">
              <a:solidFill>
                <a:srgbClr val="000000"/>
              </a:solidFill>
              <a:latin typeface="Arial"/>
              <a:ea typeface="Arial"/>
              <a:cs typeface="Arial"/>
              <a:sym typeface="Arial"/>
            </a:endParaRPr>
          </a:p>
        </p:txBody>
      </p:sp>
      <p:sp>
        <p:nvSpPr>
          <p:cNvPr id="647" name="Google Shape;647;g2fe7588d65e_1_17"/>
          <p:cNvSpPr/>
          <p:nvPr/>
        </p:nvSpPr>
        <p:spPr>
          <a:xfrm>
            <a:off x="4476000" y="6356520"/>
            <a:ext cx="3979500" cy="362400"/>
          </a:xfrm>
          <a:prstGeom prst="rect">
            <a:avLst/>
          </a:prstGeom>
          <a:noFill/>
          <a:ln>
            <a:noFill/>
          </a:ln>
        </p:spPr>
        <p:txBody>
          <a:bodyPr spcFirstLastPara="1" wrap="square" lIns="90000" tIns="45000" rIns="90000" bIns="45000" anchor="ctr" anchorCtr="0">
            <a:noAutofit/>
          </a:bodyPr>
          <a:lstStyle/>
          <a:p>
            <a:pPr marL="0" marR="0" lvl="0" indent="0" algn="ctr" rtl="0">
              <a:lnSpc>
                <a:spcPct val="100000"/>
              </a:lnSpc>
              <a:spcBef>
                <a:spcPts val="0"/>
              </a:spcBef>
              <a:spcAft>
                <a:spcPts val="0"/>
              </a:spcAft>
              <a:buNone/>
            </a:pPr>
            <a:r>
              <a:rPr lang="en-IN" sz="1200">
                <a:solidFill>
                  <a:srgbClr val="8B8B8B"/>
                </a:solidFill>
                <a:latin typeface="Calibri"/>
                <a:ea typeface="Calibri"/>
                <a:cs typeface="Calibri"/>
                <a:sym typeface="Calibri"/>
              </a:rPr>
              <a:t>Capstone Project B.Tech 2021-25 Phase -2  ISA 1</a:t>
            </a:r>
            <a:endParaRPr sz="1800">
              <a:solidFill>
                <a:srgbClr val="000000"/>
              </a:solidFill>
              <a:latin typeface="Arial"/>
              <a:ea typeface="Arial"/>
              <a:cs typeface="Arial"/>
              <a:sym typeface="Arial"/>
            </a:endParaRPr>
          </a:p>
        </p:txBody>
      </p:sp>
      <p:sp>
        <p:nvSpPr>
          <p:cNvPr id="648" name="Google Shape;648;g2fe7588d65e_1_17"/>
          <p:cNvSpPr/>
          <p:nvPr/>
        </p:nvSpPr>
        <p:spPr>
          <a:xfrm>
            <a:off x="1981200" y="6356520"/>
            <a:ext cx="2131200" cy="3624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1200">
                <a:solidFill>
                  <a:srgbClr val="8B8B8B"/>
                </a:solidFill>
                <a:latin typeface="Calibri"/>
                <a:ea typeface="Calibri"/>
                <a:cs typeface="Calibri"/>
                <a:sym typeface="Calibri"/>
              </a:rPr>
              <a:t>04/09/24</a:t>
            </a:r>
            <a:endParaRPr sz="1800">
              <a:solidFill>
                <a:srgbClr val="000000"/>
              </a:solidFill>
              <a:latin typeface="Arial"/>
              <a:ea typeface="Arial"/>
              <a:cs typeface="Arial"/>
              <a:sym typeface="Arial"/>
            </a:endParaRPr>
          </a:p>
        </p:txBody>
      </p:sp>
      <p:sp>
        <p:nvSpPr>
          <p:cNvPr id="649" name="Google Shape;649;g2fe7588d65e_1_1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29</a:t>
            </a:fld>
            <a:endParaRPr/>
          </a:p>
        </p:txBody>
      </p:sp>
      <p:sp>
        <p:nvSpPr>
          <p:cNvPr id="650" name="Google Shape;650;g2fe7588d65e_1_17"/>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51" name="Google Shape;651;g2fe7588d65e_1_17"/>
          <p:cNvPicPr preferRelativeResize="0"/>
          <p:nvPr/>
        </p:nvPicPr>
        <p:blipFill>
          <a:blip r:embed="rId3">
            <a:alphaModFix/>
          </a:blip>
          <a:stretch>
            <a:fillRect/>
          </a:stretch>
        </p:blipFill>
        <p:spPr>
          <a:xfrm>
            <a:off x="265575" y="859625"/>
            <a:ext cx="11887198" cy="38898"/>
          </a:xfrm>
          <a:prstGeom prst="rect">
            <a:avLst/>
          </a:prstGeom>
          <a:noFill/>
          <a:ln>
            <a:noFill/>
          </a:ln>
        </p:spPr>
      </p:pic>
      <p:graphicFrame>
        <p:nvGraphicFramePr>
          <p:cNvPr id="652" name="Google Shape;652;g2fe7588d65e_1_17"/>
          <p:cNvGraphicFramePr/>
          <p:nvPr>
            <p:extLst>
              <p:ext uri="{D42A27DB-BD31-4B8C-83A1-F6EECF244321}">
                <p14:modId xmlns:p14="http://schemas.microsoft.com/office/powerpoint/2010/main" val="1450181760"/>
              </p:ext>
            </p:extLst>
          </p:nvPr>
        </p:nvGraphicFramePr>
        <p:xfrm>
          <a:off x="952500" y="1437500"/>
          <a:ext cx="10535850" cy="4991550"/>
        </p:xfrm>
        <a:graphic>
          <a:graphicData uri="http://schemas.openxmlformats.org/drawingml/2006/table">
            <a:tbl>
              <a:tblPr>
                <a:noFill/>
                <a:tableStyleId>{A4F81881-2FAA-4DB2-9856-E2F36EB6688A}</a:tableStyleId>
              </a:tblPr>
              <a:tblGrid>
                <a:gridCol w="3511950">
                  <a:extLst>
                    <a:ext uri="{9D8B030D-6E8A-4147-A177-3AD203B41FA5}">
                      <a16:colId xmlns:a16="http://schemas.microsoft.com/office/drawing/2014/main" val="20000"/>
                    </a:ext>
                  </a:extLst>
                </a:gridCol>
                <a:gridCol w="3511950">
                  <a:extLst>
                    <a:ext uri="{9D8B030D-6E8A-4147-A177-3AD203B41FA5}">
                      <a16:colId xmlns:a16="http://schemas.microsoft.com/office/drawing/2014/main" val="20001"/>
                    </a:ext>
                  </a:extLst>
                </a:gridCol>
                <a:gridCol w="3511950">
                  <a:extLst>
                    <a:ext uri="{9D8B030D-6E8A-4147-A177-3AD203B41FA5}">
                      <a16:colId xmlns:a16="http://schemas.microsoft.com/office/drawing/2014/main" val="20002"/>
                    </a:ext>
                  </a:extLst>
                </a:gridCol>
              </a:tblGrid>
              <a:tr h="831925">
                <a:tc>
                  <a:txBody>
                    <a:bodyPr/>
                    <a:lstStyle/>
                    <a:p>
                      <a:pPr marL="0" lvl="0" indent="0" algn="l" rtl="0">
                        <a:spcBef>
                          <a:spcPts val="0"/>
                        </a:spcBef>
                        <a:spcAft>
                          <a:spcPts val="0"/>
                        </a:spcAft>
                        <a:buNone/>
                      </a:pPr>
                      <a:endParaRPr sz="20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2000" b="1">
                          <a:latin typeface="Times New Roman"/>
                          <a:ea typeface="Times New Roman"/>
                          <a:cs typeface="Times New Roman"/>
                          <a:sym typeface="Times New Roman"/>
                        </a:rPr>
                        <a:t>INITIAL SPECIFICATIONS TARGETED</a:t>
                      </a:r>
                      <a:endParaRPr sz="20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2000" b="1">
                          <a:latin typeface="Times New Roman"/>
                          <a:ea typeface="Times New Roman"/>
                          <a:cs typeface="Times New Roman"/>
                          <a:sym typeface="Times New Roman"/>
                        </a:rPr>
                        <a:t>ACHIEVED</a:t>
                      </a:r>
                      <a:endParaRPr sz="20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8319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Output Power</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40 dBm / 10 W</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40.92 dBm / 12.3 W</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8319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PAE</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dirty="0">
                          <a:latin typeface="Times New Roman"/>
                          <a:ea typeface="Times New Roman"/>
                          <a:cs typeface="Times New Roman"/>
                          <a:sym typeface="Times New Roman"/>
                        </a:rPr>
                        <a:t>70%</a:t>
                      </a:r>
                      <a:endParaRPr sz="2000" dirty="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74.6%</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8319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Large signal gain</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12 dB</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12.2 dB</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8319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S11</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-15 dB</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-66 dB</a:t>
                      </a:r>
                      <a:endParaRPr sz="2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831925">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S22</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a:latin typeface="Times New Roman"/>
                          <a:ea typeface="Times New Roman"/>
                          <a:cs typeface="Times New Roman"/>
                          <a:sym typeface="Times New Roman"/>
                        </a:rPr>
                        <a:t>-15 dB</a:t>
                      </a:r>
                      <a:endParaRPr sz="2000">
                        <a:latin typeface="Times New Roman"/>
                        <a:ea typeface="Times New Roman"/>
                        <a:cs typeface="Times New Roman"/>
                        <a:sym typeface="Times New Roman"/>
                      </a:endParaRPr>
                    </a:p>
                  </a:txBody>
                  <a:tcPr marL="91425" marR="91425" marT="91425" marB="91425"/>
                </a:tc>
                <a:tc>
                  <a:txBody>
                    <a:bodyPr/>
                    <a:lstStyle/>
                    <a:p>
                      <a:pPr marL="0" lvl="0" indent="0" algn="l" rtl="0">
                        <a:spcBef>
                          <a:spcPts val="0"/>
                        </a:spcBef>
                        <a:spcAft>
                          <a:spcPts val="0"/>
                        </a:spcAft>
                        <a:buNone/>
                      </a:pPr>
                      <a:r>
                        <a:rPr lang="en-IN" sz="2000" dirty="0">
                          <a:latin typeface="Times New Roman"/>
                          <a:ea typeface="Times New Roman"/>
                          <a:cs typeface="Times New Roman"/>
                          <a:sym typeface="Times New Roman"/>
                        </a:rPr>
                        <a:t>-19 dB</a:t>
                      </a:r>
                      <a:endParaRPr sz="20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g2fe7588d65e_1_2"/>
          <p:cNvSpPr txBox="1">
            <a:spLocks noGrp="1"/>
          </p:cNvSpPr>
          <p:nvPr>
            <p:ph type="body" idx="1"/>
          </p:nvPr>
        </p:nvSpPr>
        <p:spPr>
          <a:xfrm>
            <a:off x="511278" y="1759396"/>
            <a:ext cx="9065342" cy="3158456"/>
          </a:xfrm>
          <a:prstGeom prst="rect">
            <a:avLst/>
          </a:prstGeom>
          <a:noFill/>
          <a:ln>
            <a:noFill/>
          </a:ln>
        </p:spPr>
        <p:txBody>
          <a:bodyPr spcFirstLastPara="1" wrap="square" lIns="0" tIns="0" rIns="0" bIns="0" anchor="t" anchorCtr="0">
            <a:noAutofit/>
          </a:bodyPr>
          <a:lstStyle/>
          <a:p>
            <a:pPr marL="571500" marR="0" lvl="0" indent="-571500" algn="l" rtl="0">
              <a:lnSpc>
                <a:spcPct val="9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Transistor choice: </a:t>
            </a:r>
            <a:r>
              <a:rPr lang="en-IN" sz="2000" b="0" i="0" u="none" strike="noStrike" cap="none" dirty="0" err="1">
                <a:solidFill>
                  <a:schemeClr val="dk1"/>
                </a:solidFill>
                <a:latin typeface="Times New Roman"/>
                <a:ea typeface="Times New Roman"/>
                <a:cs typeface="Times New Roman"/>
                <a:sym typeface="Times New Roman"/>
              </a:rPr>
              <a:t>GaN</a:t>
            </a:r>
            <a:r>
              <a:rPr lang="en-IN" sz="2000" b="0" i="0" u="none" strike="noStrike" cap="none" dirty="0">
                <a:solidFill>
                  <a:schemeClr val="dk1"/>
                </a:solidFill>
                <a:latin typeface="Times New Roman"/>
                <a:ea typeface="Times New Roman"/>
                <a:cs typeface="Times New Roman"/>
                <a:sym typeface="Times New Roman"/>
              </a:rPr>
              <a:t> HEMT CGH40010F model from CREE </a:t>
            </a:r>
            <a:endParaRPr dirty="0"/>
          </a:p>
          <a:p>
            <a:pPr marL="571500" marR="0" lvl="0" indent="-444500" algn="l" rtl="0">
              <a:lnSpc>
                <a:spcPct val="90000"/>
              </a:lnSpc>
              <a:spcBef>
                <a:spcPts val="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571500" marR="0" lvl="0" indent="-571500" algn="l" rtl="0">
              <a:lnSpc>
                <a:spcPct val="9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Biasing conditions: For class AB operation at </a:t>
            </a:r>
            <a:r>
              <a:rPr lang="en-IN" sz="2000" b="0" i="0" u="none" strike="noStrike" cap="none" dirty="0" err="1">
                <a:solidFill>
                  <a:schemeClr val="dk1"/>
                </a:solidFill>
                <a:latin typeface="Times New Roman"/>
                <a:ea typeface="Times New Roman"/>
                <a:cs typeface="Times New Roman"/>
                <a:sym typeface="Times New Roman"/>
              </a:rPr>
              <a:t>Vds</a:t>
            </a:r>
            <a:r>
              <a:rPr lang="en-IN" sz="2000" b="0" i="0" u="none" strike="noStrike" cap="none" dirty="0">
                <a:solidFill>
                  <a:schemeClr val="dk1"/>
                </a:solidFill>
                <a:latin typeface="Times New Roman"/>
                <a:ea typeface="Times New Roman"/>
                <a:cs typeface="Times New Roman"/>
                <a:sym typeface="Times New Roman"/>
              </a:rPr>
              <a:t>=28 V and </a:t>
            </a:r>
            <a:r>
              <a:rPr lang="en-IN" sz="2000" b="0" i="0" u="none" strike="noStrike" cap="none" dirty="0" err="1">
                <a:solidFill>
                  <a:schemeClr val="dk1"/>
                </a:solidFill>
                <a:latin typeface="Times New Roman"/>
                <a:ea typeface="Times New Roman"/>
                <a:cs typeface="Times New Roman"/>
                <a:sym typeface="Times New Roman"/>
              </a:rPr>
              <a:t>Vgs</a:t>
            </a:r>
            <a:r>
              <a:rPr lang="en-IN" sz="2000" b="0" i="0" u="none" strike="noStrike" cap="none" dirty="0">
                <a:solidFill>
                  <a:schemeClr val="dk1"/>
                </a:solidFill>
                <a:latin typeface="Times New Roman"/>
                <a:ea typeface="Times New Roman"/>
                <a:cs typeface="Times New Roman"/>
                <a:sym typeface="Times New Roman"/>
              </a:rPr>
              <a:t>=-2.7 V. </a:t>
            </a:r>
            <a:endParaRPr dirty="0"/>
          </a:p>
          <a:p>
            <a:pPr marL="571500" marR="0" lvl="0" indent="-444500" algn="l" rtl="0">
              <a:lnSpc>
                <a:spcPct val="90000"/>
              </a:lnSpc>
              <a:spcBef>
                <a:spcPts val="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571500" marR="0" lvl="0" indent="-571500" algn="l" rtl="0">
              <a:lnSpc>
                <a:spcPct val="90000"/>
              </a:lnSpc>
              <a:spcBef>
                <a:spcPts val="0"/>
              </a:spcBef>
              <a:spcAft>
                <a:spcPts val="0"/>
              </a:spcAft>
              <a:buClr>
                <a:schemeClr val="dk1"/>
              </a:buClr>
              <a:buSzPts val="2000"/>
              <a:buFont typeface="Arial"/>
              <a:buChar char="•"/>
            </a:pPr>
            <a:r>
              <a:rPr lang="en-IN" sz="2000" b="0" i="0" u="none" strike="noStrike" cap="none" dirty="0">
                <a:solidFill>
                  <a:schemeClr val="dk1"/>
                </a:solidFill>
                <a:latin typeface="Times New Roman"/>
                <a:ea typeface="Times New Roman"/>
                <a:cs typeface="Times New Roman"/>
                <a:sym typeface="Times New Roman"/>
              </a:rPr>
              <a:t>Stability analysis: unconditional stability was achieved across the entire frequency range by incorporating a 5-ohm series resistor at the gate terminal of the device.</a:t>
            </a:r>
            <a:endParaRPr dirty="0"/>
          </a:p>
          <a:p>
            <a:pPr marL="571500" marR="0" lvl="0" indent="-444500" algn="l" rtl="0">
              <a:lnSpc>
                <a:spcPct val="90000"/>
              </a:lnSpc>
              <a:spcBef>
                <a:spcPts val="0"/>
              </a:spcBef>
              <a:spcAft>
                <a:spcPts val="0"/>
              </a:spcAft>
              <a:buClr>
                <a:schemeClr val="dk1"/>
              </a:buClr>
              <a:buSzPts val="2000"/>
              <a:buFont typeface="Arial"/>
              <a:buNone/>
            </a:pPr>
            <a:endParaRPr sz="2000" b="0" i="0" u="none" strike="noStrike" cap="none" dirty="0">
              <a:solidFill>
                <a:schemeClr val="dk1"/>
              </a:solidFill>
              <a:latin typeface="Times New Roman"/>
              <a:ea typeface="Times New Roman"/>
              <a:cs typeface="Times New Roman"/>
              <a:sym typeface="Times New Roman"/>
            </a:endParaRPr>
          </a:p>
          <a:p>
            <a:pPr marL="571500" marR="0" lvl="0" indent="-571500" algn="l" rtl="0">
              <a:lnSpc>
                <a:spcPct val="90000"/>
              </a:lnSpc>
              <a:spcBef>
                <a:spcPts val="0"/>
              </a:spcBef>
              <a:spcAft>
                <a:spcPts val="0"/>
              </a:spcAft>
              <a:buClr>
                <a:schemeClr val="dk1"/>
              </a:buClr>
              <a:buSzPts val="2000"/>
              <a:buFont typeface="Arial"/>
              <a:buChar char="•"/>
            </a:pPr>
            <a:r>
              <a:rPr lang="en-IN" sz="2000" dirty="0">
                <a:latin typeface="Times New Roman"/>
                <a:ea typeface="Times New Roman"/>
                <a:cs typeface="Times New Roman"/>
                <a:sym typeface="Times New Roman"/>
              </a:rPr>
              <a:t>L</a:t>
            </a:r>
            <a:r>
              <a:rPr lang="en-IN" sz="2000" b="0" i="0" u="none" strike="noStrike" cap="none" dirty="0">
                <a:solidFill>
                  <a:schemeClr val="dk1"/>
                </a:solidFill>
                <a:latin typeface="Times New Roman"/>
                <a:ea typeface="Times New Roman"/>
                <a:cs typeface="Times New Roman"/>
                <a:sym typeface="Times New Roman"/>
              </a:rPr>
              <a:t>oad-pull analysis to obtain optimal load and source impedance.</a:t>
            </a:r>
            <a:endParaRPr dirty="0"/>
          </a:p>
        </p:txBody>
      </p:sp>
      <p:sp>
        <p:nvSpPr>
          <p:cNvPr id="345" name="Google Shape;345;g2fe7588d65e_1_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a:t>
            </a:fld>
            <a:endParaRPr/>
          </a:p>
        </p:txBody>
      </p:sp>
      <p:sp>
        <p:nvSpPr>
          <p:cNvPr id="346" name="Google Shape;346;g2fe7588d65e_1_2"/>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47" name="Google Shape;347;g2fe7588d65e_1_2"/>
          <p:cNvPicPr preferRelativeResize="0"/>
          <p:nvPr/>
        </p:nvPicPr>
        <p:blipFill>
          <a:blip r:embed="rId3">
            <a:alphaModFix/>
          </a:blip>
          <a:stretch>
            <a:fillRect/>
          </a:stretch>
        </p:blipFill>
        <p:spPr>
          <a:xfrm>
            <a:off x="265575" y="859625"/>
            <a:ext cx="11887198" cy="3889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p39"/>
          <p:cNvSpPr txBox="1"/>
          <p:nvPr/>
        </p:nvSpPr>
        <p:spPr>
          <a:xfrm>
            <a:off x="591184" y="1086509"/>
            <a:ext cx="98787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P1dB compression point was analysed to understand the linear behaviour of PA.</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IN" sz="1800" b="0" i="0" u="none" strike="noStrike" dirty="0">
                <a:solidFill>
                  <a:srgbClr val="000000"/>
                </a:solidFill>
                <a:latin typeface="Times New Roman"/>
                <a:ea typeface="Times New Roman"/>
                <a:cs typeface="Times New Roman"/>
                <a:sym typeface="Times New Roman"/>
              </a:rPr>
              <a:t>It is found that increasing the input power level above 22.1 dBm introduces non-linearity, producing distortions.</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658" name="Google Shape;658;p39" descr="A graph of a function&#10;&#10;Description automatically generated"/>
          <p:cNvPicPr preferRelativeResize="0"/>
          <p:nvPr/>
        </p:nvPicPr>
        <p:blipFill rotWithShape="1">
          <a:blip r:embed="rId3">
            <a:alphaModFix/>
          </a:blip>
          <a:srcRect/>
          <a:stretch/>
        </p:blipFill>
        <p:spPr>
          <a:xfrm>
            <a:off x="1187006" y="2187131"/>
            <a:ext cx="8854851" cy="3527869"/>
          </a:xfrm>
          <a:prstGeom prst="rect">
            <a:avLst/>
          </a:prstGeom>
          <a:noFill/>
          <a:ln>
            <a:noFill/>
          </a:ln>
        </p:spPr>
      </p:pic>
      <p:sp>
        <p:nvSpPr>
          <p:cNvPr id="659" name="Google Shape;659;p3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30</a:t>
            </a:fld>
            <a:endParaRPr/>
          </a:p>
        </p:txBody>
      </p:sp>
      <p:sp>
        <p:nvSpPr>
          <p:cNvPr id="660" name="Google Shape;660;p39"/>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20AEAC05-B849-62F2-BBA2-B0001342C769}"/>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AB07FBB0-5EB2-8A57-75F8-7C2F174885F1}"/>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31</a:t>
            </a:fld>
            <a:endParaRPr/>
          </a:p>
        </p:txBody>
      </p:sp>
      <p:sp>
        <p:nvSpPr>
          <p:cNvPr id="660" name="Google Shape;660;p39">
            <a:extLst>
              <a:ext uri="{FF2B5EF4-FFF2-40B4-BE49-F238E27FC236}">
                <a16:creationId xmlns:a16="http://schemas.microsoft.com/office/drawing/2014/main" id="{08528CA8-06E2-8E6C-F46A-90839011A681}"/>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E76C2252-A79B-8077-1A23-2754DD01B9BA}"/>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pic>
        <p:nvPicPr>
          <p:cNvPr id="3" name="Picture 2">
            <a:extLst>
              <a:ext uri="{FF2B5EF4-FFF2-40B4-BE49-F238E27FC236}">
                <a16:creationId xmlns:a16="http://schemas.microsoft.com/office/drawing/2014/main" id="{7D5D33CB-2E9B-DBEC-33C0-B247012857CC}"/>
              </a:ext>
            </a:extLst>
          </p:cNvPr>
          <p:cNvPicPr>
            <a:picLocks noChangeAspect="1"/>
          </p:cNvPicPr>
          <p:nvPr/>
        </p:nvPicPr>
        <p:blipFill>
          <a:blip r:embed="rId4"/>
          <a:stretch>
            <a:fillRect/>
          </a:stretch>
        </p:blipFill>
        <p:spPr>
          <a:xfrm>
            <a:off x="1590120" y="1587187"/>
            <a:ext cx="9238108" cy="4772172"/>
          </a:xfrm>
          <a:prstGeom prst="rect">
            <a:avLst/>
          </a:prstGeom>
        </p:spPr>
      </p:pic>
      <p:sp>
        <p:nvSpPr>
          <p:cNvPr id="4" name="Google Shape;657;p39">
            <a:extLst>
              <a:ext uri="{FF2B5EF4-FFF2-40B4-BE49-F238E27FC236}">
                <a16:creationId xmlns:a16="http://schemas.microsoft.com/office/drawing/2014/main" id="{826D5338-33B8-5658-FA70-79F773C675D0}"/>
              </a:ext>
            </a:extLst>
          </p:cNvPr>
          <p:cNvSpPr txBox="1"/>
          <p:nvPr/>
        </p:nvSpPr>
        <p:spPr>
          <a:xfrm>
            <a:off x="571728"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INPUT MATCHING NETWORK WITH INTERCONNECTS</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2079512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10A2C897-425D-7D8C-1B96-56448819D6C6}"/>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CDD7E63E-B1F8-6540-A206-722C1C3B622B}"/>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32</a:t>
            </a:fld>
            <a:endParaRPr/>
          </a:p>
        </p:txBody>
      </p:sp>
      <p:sp>
        <p:nvSpPr>
          <p:cNvPr id="660" name="Google Shape;660;p39">
            <a:extLst>
              <a:ext uri="{FF2B5EF4-FFF2-40B4-BE49-F238E27FC236}">
                <a16:creationId xmlns:a16="http://schemas.microsoft.com/office/drawing/2014/main" id="{61F146CC-B5F9-5D3C-A4A0-24BEE751403C}"/>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24710143-19C6-96B9-982D-DDC9FC3FCB33}"/>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66656722-3389-B736-E9F4-14731A6CA94B}"/>
              </a:ext>
            </a:extLst>
          </p:cNvPr>
          <p:cNvSpPr txBox="1"/>
          <p:nvPr/>
        </p:nvSpPr>
        <p:spPr>
          <a:xfrm>
            <a:off x="571728"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OUTPUT MATCHING NETWORK WITH INTERCONNECTS</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BF614BA9-5B3D-5EE4-3825-32291F870F3F}"/>
              </a:ext>
            </a:extLst>
          </p:cNvPr>
          <p:cNvPicPr>
            <a:picLocks noChangeAspect="1"/>
          </p:cNvPicPr>
          <p:nvPr/>
        </p:nvPicPr>
        <p:blipFill>
          <a:blip r:embed="rId4"/>
          <a:stretch>
            <a:fillRect/>
          </a:stretch>
        </p:blipFill>
        <p:spPr>
          <a:xfrm>
            <a:off x="512302" y="1587187"/>
            <a:ext cx="11520985" cy="4411188"/>
          </a:xfrm>
          <a:prstGeom prst="rect">
            <a:avLst/>
          </a:prstGeom>
        </p:spPr>
      </p:pic>
    </p:spTree>
    <p:extLst>
      <p:ext uri="{BB962C8B-B14F-4D97-AF65-F5344CB8AC3E}">
        <p14:creationId xmlns:p14="http://schemas.microsoft.com/office/powerpoint/2010/main" val="3843702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49946748-3E71-DB21-34E0-B8961C5E89E2}"/>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67D6C379-61CE-5854-48FB-7B5BC282F58F}"/>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33</a:t>
            </a:fld>
            <a:endParaRPr/>
          </a:p>
        </p:txBody>
      </p:sp>
      <p:sp>
        <p:nvSpPr>
          <p:cNvPr id="660" name="Google Shape;660;p39">
            <a:extLst>
              <a:ext uri="{FF2B5EF4-FFF2-40B4-BE49-F238E27FC236}">
                <a16:creationId xmlns:a16="http://schemas.microsoft.com/office/drawing/2014/main" id="{2143F148-E4E7-126C-9395-DB53AC46CC03}"/>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E2FE1B1E-8321-A686-1D1E-F1BFEDB8DCBE}"/>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23889321-5F18-3D34-0BD2-5AE785A09F7A}"/>
              </a:ext>
            </a:extLst>
          </p:cNvPr>
          <p:cNvSpPr txBox="1"/>
          <p:nvPr/>
        </p:nvSpPr>
        <p:spPr>
          <a:xfrm>
            <a:off x="161067"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PA SCHEMATIC WITH INTERCONNECTS</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535F1F53-BF15-54A5-6739-E9616C91D20F}"/>
              </a:ext>
            </a:extLst>
          </p:cNvPr>
          <p:cNvPicPr>
            <a:picLocks noChangeAspect="1"/>
          </p:cNvPicPr>
          <p:nvPr/>
        </p:nvPicPr>
        <p:blipFill>
          <a:blip r:embed="rId4"/>
          <a:stretch>
            <a:fillRect/>
          </a:stretch>
        </p:blipFill>
        <p:spPr>
          <a:xfrm>
            <a:off x="161067" y="1822091"/>
            <a:ext cx="11979678" cy="3970364"/>
          </a:xfrm>
          <a:prstGeom prst="rect">
            <a:avLst/>
          </a:prstGeom>
        </p:spPr>
      </p:pic>
    </p:spTree>
    <p:extLst>
      <p:ext uri="{BB962C8B-B14F-4D97-AF65-F5344CB8AC3E}">
        <p14:creationId xmlns:p14="http://schemas.microsoft.com/office/powerpoint/2010/main" val="3437515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4DD8699A-FC6F-2106-F97F-54F6D4F3BA5A}"/>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A23846D8-AF1E-61B2-66B0-73FFF06C505D}"/>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34</a:t>
            </a:fld>
            <a:endParaRPr/>
          </a:p>
        </p:txBody>
      </p:sp>
      <p:sp>
        <p:nvSpPr>
          <p:cNvPr id="660" name="Google Shape;660;p39">
            <a:extLst>
              <a:ext uri="{FF2B5EF4-FFF2-40B4-BE49-F238E27FC236}">
                <a16:creationId xmlns:a16="http://schemas.microsoft.com/office/drawing/2014/main" id="{9B556A47-978C-ED4C-2553-78C08B000B2E}"/>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4990543D-9837-FD18-AA94-011E7BB79CFF}"/>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B5C02004-EC46-02ED-FF23-724AAE9FC54C}"/>
              </a:ext>
            </a:extLst>
          </p:cNvPr>
          <p:cNvSpPr txBox="1"/>
          <p:nvPr/>
        </p:nvSpPr>
        <p:spPr>
          <a:xfrm>
            <a:off x="371482"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dirty="0">
                <a:solidFill>
                  <a:srgbClr val="000000"/>
                </a:solidFill>
                <a:latin typeface="Times New Roman"/>
                <a:ea typeface="Times New Roman"/>
                <a:cs typeface="Times New Roman"/>
                <a:sym typeface="Times New Roman"/>
              </a:rPr>
              <a:t>SIMULATION RESULTS AND ANALYSIS</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7" name="Picture 6">
            <a:extLst>
              <a:ext uri="{FF2B5EF4-FFF2-40B4-BE49-F238E27FC236}">
                <a16:creationId xmlns:a16="http://schemas.microsoft.com/office/drawing/2014/main" id="{B3443542-1BE6-DEA1-4A32-DB6B3983D911}"/>
              </a:ext>
            </a:extLst>
          </p:cNvPr>
          <p:cNvPicPr>
            <a:picLocks noChangeAspect="1"/>
          </p:cNvPicPr>
          <p:nvPr/>
        </p:nvPicPr>
        <p:blipFill>
          <a:blip r:embed="rId4"/>
          <a:stretch>
            <a:fillRect/>
          </a:stretch>
        </p:blipFill>
        <p:spPr>
          <a:xfrm>
            <a:off x="205229" y="1473667"/>
            <a:ext cx="11781541" cy="1905165"/>
          </a:xfrm>
          <a:prstGeom prst="rect">
            <a:avLst/>
          </a:prstGeom>
        </p:spPr>
      </p:pic>
      <p:pic>
        <p:nvPicPr>
          <p:cNvPr id="9" name="Picture 8">
            <a:extLst>
              <a:ext uri="{FF2B5EF4-FFF2-40B4-BE49-F238E27FC236}">
                <a16:creationId xmlns:a16="http://schemas.microsoft.com/office/drawing/2014/main" id="{E8B16DB5-C7CF-3A42-873A-74E69E27E197}"/>
              </a:ext>
            </a:extLst>
          </p:cNvPr>
          <p:cNvPicPr>
            <a:picLocks noChangeAspect="1"/>
          </p:cNvPicPr>
          <p:nvPr/>
        </p:nvPicPr>
        <p:blipFill>
          <a:blip r:embed="rId5"/>
          <a:stretch>
            <a:fillRect/>
          </a:stretch>
        </p:blipFill>
        <p:spPr>
          <a:xfrm>
            <a:off x="371482" y="3026261"/>
            <a:ext cx="11209822" cy="3154455"/>
          </a:xfrm>
          <a:prstGeom prst="rect">
            <a:avLst/>
          </a:prstGeom>
        </p:spPr>
      </p:pic>
    </p:spTree>
    <p:extLst>
      <p:ext uri="{BB962C8B-B14F-4D97-AF65-F5344CB8AC3E}">
        <p14:creationId xmlns:p14="http://schemas.microsoft.com/office/powerpoint/2010/main" val="39425758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C84E88F1-28E5-987A-8A59-FF604A4E1045}"/>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00C2853A-2251-C171-BFCC-88B638CDBE7A}"/>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35</a:t>
            </a:fld>
            <a:endParaRPr/>
          </a:p>
        </p:txBody>
      </p:sp>
      <p:sp>
        <p:nvSpPr>
          <p:cNvPr id="660" name="Google Shape;660;p39">
            <a:extLst>
              <a:ext uri="{FF2B5EF4-FFF2-40B4-BE49-F238E27FC236}">
                <a16:creationId xmlns:a16="http://schemas.microsoft.com/office/drawing/2014/main" id="{4214F12E-E4CB-96DD-F011-E51E31DC91C3}"/>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E17F2432-A5FE-07EB-A655-DB7617FB0C4D}"/>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67D103A9-A143-4AE9-3127-76C04B9F7A93}"/>
              </a:ext>
            </a:extLst>
          </p:cNvPr>
          <p:cNvSpPr txBox="1"/>
          <p:nvPr/>
        </p:nvSpPr>
        <p:spPr>
          <a:xfrm>
            <a:off x="371482"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LAYOUT OF INPUT MATCHING NETWORK</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7E2B609A-D0D8-98AA-D036-BD6D3CF2BD73}"/>
              </a:ext>
            </a:extLst>
          </p:cNvPr>
          <p:cNvPicPr>
            <a:picLocks noChangeAspect="1"/>
          </p:cNvPicPr>
          <p:nvPr/>
        </p:nvPicPr>
        <p:blipFill>
          <a:blip r:embed="rId4"/>
          <a:stretch>
            <a:fillRect/>
          </a:stretch>
        </p:blipFill>
        <p:spPr>
          <a:xfrm>
            <a:off x="1935119" y="1689834"/>
            <a:ext cx="8321761" cy="4237087"/>
          </a:xfrm>
          <a:prstGeom prst="rect">
            <a:avLst/>
          </a:prstGeom>
        </p:spPr>
      </p:pic>
    </p:spTree>
    <p:extLst>
      <p:ext uri="{BB962C8B-B14F-4D97-AF65-F5344CB8AC3E}">
        <p14:creationId xmlns:p14="http://schemas.microsoft.com/office/powerpoint/2010/main" val="3742760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92A652B1-262A-7D4F-F6DC-F501B96CB4C1}"/>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6F7AE9AB-0AA3-4C6C-5481-F4F2A8CDF9EE}"/>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36</a:t>
            </a:fld>
            <a:endParaRPr/>
          </a:p>
        </p:txBody>
      </p:sp>
      <p:sp>
        <p:nvSpPr>
          <p:cNvPr id="660" name="Google Shape;660;p39">
            <a:extLst>
              <a:ext uri="{FF2B5EF4-FFF2-40B4-BE49-F238E27FC236}">
                <a16:creationId xmlns:a16="http://schemas.microsoft.com/office/drawing/2014/main" id="{2B384751-A371-EBF1-7932-FC2615B42CA4}"/>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503771FD-C72A-12F7-4176-1BF8669D9879}"/>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DE18D399-C971-E430-6067-FABAC5340680}"/>
              </a:ext>
            </a:extLst>
          </p:cNvPr>
          <p:cNvSpPr txBox="1"/>
          <p:nvPr/>
        </p:nvSpPr>
        <p:spPr>
          <a:xfrm>
            <a:off x="371482"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LAYOUT OF OUTPUT MATCHING NETWORK</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EFF1FE9D-0EB5-CC40-F824-1AFD72D844BD}"/>
              </a:ext>
            </a:extLst>
          </p:cNvPr>
          <p:cNvPicPr>
            <a:picLocks noChangeAspect="1"/>
          </p:cNvPicPr>
          <p:nvPr/>
        </p:nvPicPr>
        <p:blipFill>
          <a:blip r:embed="rId4"/>
          <a:stretch>
            <a:fillRect/>
          </a:stretch>
        </p:blipFill>
        <p:spPr>
          <a:xfrm>
            <a:off x="3614732" y="1587187"/>
            <a:ext cx="5188883" cy="5182299"/>
          </a:xfrm>
          <a:prstGeom prst="rect">
            <a:avLst/>
          </a:prstGeom>
        </p:spPr>
      </p:pic>
    </p:spTree>
    <p:extLst>
      <p:ext uri="{BB962C8B-B14F-4D97-AF65-F5344CB8AC3E}">
        <p14:creationId xmlns:p14="http://schemas.microsoft.com/office/powerpoint/2010/main" val="2350896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E4FF51E2-25B1-67CF-9A7B-9F0923C831A0}"/>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5C5B4D4F-7BFF-C588-667A-1A9C7D3BBA70}"/>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37</a:t>
            </a:fld>
            <a:endParaRPr/>
          </a:p>
        </p:txBody>
      </p:sp>
      <p:sp>
        <p:nvSpPr>
          <p:cNvPr id="660" name="Google Shape;660;p39">
            <a:extLst>
              <a:ext uri="{FF2B5EF4-FFF2-40B4-BE49-F238E27FC236}">
                <a16:creationId xmlns:a16="http://schemas.microsoft.com/office/drawing/2014/main" id="{81C34A96-069F-EA51-0222-F00705264BFB}"/>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2539BD09-D842-06FD-27AE-7E6D4F9CB321}"/>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F43E0E9D-29D9-30FD-BCE3-EBCD29C2DA6A}"/>
              </a:ext>
            </a:extLst>
          </p:cNvPr>
          <p:cNvSpPr txBox="1"/>
          <p:nvPr/>
        </p:nvSpPr>
        <p:spPr>
          <a:xfrm>
            <a:off x="371482"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b="0" i="0" dirty="0">
                <a:solidFill>
                  <a:srgbClr val="000000"/>
                </a:solidFill>
                <a:latin typeface="Times New Roman"/>
                <a:ea typeface="Times New Roman"/>
                <a:cs typeface="Times New Roman"/>
                <a:sym typeface="Times New Roman"/>
              </a:rPr>
              <a:t>PA LAYOUT</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ED4DB49-9E56-B409-D683-1356E8B31410}"/>
              </a:ext>
            </a:extLst>
          </p:cNvPr>
          <p:cNvPicPr>
            <a:picLocks noChangeAspect="1"/>
          </p:cNvPicPr>
          <p:nvPr/>
        </p:nvPicPr>
        <p:blipFill>
          <a:blip r:embed="rId4"/>
          <a:stretch>
            <a:fillRect/>
          </a:stretch>
        </p:blipFill>
        <p:spPr>
          <a:xfrm>
            <a:off x="3211717" y="1012043"/>
            <a:ext cx="5922555" cy="5737253"/>
          </a:xfrm>
          <a:prstGeom prst="rect">
            <a:avLst/>
          </a:prstGeom>
        </p:spPr>
      </p:pic>
    </p:spTree>
    <p:extLst>
      <p:ext uri="{BB962C8B-B14F-4D97-AF65-F5344CB8AC3E}">
        <p14:creationId xmlns:p14="http://schemas.microsoft.com/office/powerpoint/2010/main" val="9643284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9231DB4F-B3E8-5E1D-6480-70F109C6C297}"/>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47E22839-4C21-9CDF-8C0A-E4C8623AF121}"/>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38</a:t>
            </a:fld>
            <a:endParaRPr/>
          </a:p>
        </p:txBody>
      </p:sp>
      <p:sp>
        <p:nvSpPr>
          <p:cNvPr id="660" name="Google Shape;660;p39">
            <a:extLst>
              <a:ext uri="{FF2B5EF4-FFF2-40B4-BE49-F238E27FC236}">
                <a16:creationId xmlns:a16="http://schemas.microsoft.com/office/drawing/2014/main" id="{E74C7189-D65F-0271-2C7C-73E7318358A6}"/>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F2240F49-CB06-DDCB-7398-85BD821F1AD3}"/>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EE83C492-5370-5A64-27FC-D1898DFF6DF5}"/>
              </a:ext>
            </a:extLst>
          </p:cNvPr>
          <p:cNvSpPr txBox="1"/>
          <p:nvPr/>
        </p:nvSpPr>
        <p:spPr>
          <a:xfrm>
            <a:off x="371482"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EM COSIMULATION TESTBENCH</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82DC22BF-3FE3-F23E-CF4D-7A14F65E01A9}"/>
              </a:ext>
            </a:extLst>
          </p:cNvPr>
          <p:cNvPicPr>
            <a:picLocks noChangeAspect="1"/>
          </p:cNvPicPr>
          <p:nvPr/>
        </p:nvPicPr>
        <p:blipFill>
          <a:blip r:embed="rId4"/>
          <a:stretch>
            <a:fillRect/>
          </a:stretch>
        </p:blipFill>
        <p:spPr>
          <a:xfrm>
            <a:off x="3135432" y="1473667"/>
            <a:ext cx="6485223" cy="5213145"/>
          </a:xfrm>
          <a:prstGeom prst="rect">
            <a:avLst/>
          </a:prstGeom>
        </p:spPr>
      </p:pic>
    </p:spTree>
    <p:extLst>
      <p:ext uri="{BB962C8B-B14F-4D97-AF65-F5344CB8AC3E}">
        <p14:creationId xmlns:p14="http://schemas.microsoft.com/office/powerpoint/2010/main" val="78503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56">
          <a:extLst>
            <a:ext uri="{FF2B5EF4-FFF2-40B4-BE49-F238E27FC236}">
              <a16:creationId xmlns:a16="http://schemas.microsoft.com/office/drawing/2014/main" id="{AA3B4B08-B8C9-946F-8ACB-C0F6318A7C47}"/>
            </a:ext>
          </a:extLst>
        </p:cNvPr>
        <p:cNvGrpSpPr/>
        <p:nvPr/>
      </p:nvGrpSpPr>
      <p:grpSpPr>
        <a:xfrm>
          <a:off x="0" y="0"/>
          <a:ext cx="0" cy="0"/>
          <a:chOff x="0" y="0"/>
          <a:chExt cx="0" cy="0"/>
        </a:xfrm>
      </p:grpSpPr>
      <p:sp>
        <p:nvSpPr>
          <p:cNvPr id="659" name="Google Shape;659;p39">
            <a:extLst>
              <a:ext uri="{FF2B5EF4-FFF2-40B4-BE49-F238E27FC236}">
                <a16:creationId xmlns:a16="http://schemas.microsoft.com/office/drawing/2014/main" id="{1F53AE00-4372-9A6C-917A-1D4BB9C31AF7}"/>
              </a:ext>
            </a:extLst>
          </p:cNvPr>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39</a:t>
            </a:fld>
            <a:endParaRPr/>
          </a:p>
        </p:txBody>
      </p:sp>
      <p:sp>
        <p:nvSpPr>
          <p:cNvPr id="660" name="Google Shape;660;p39">
            <a:extLst>
              <a:ext uri="{FF2B5EF4-FFF2-40B4-BE49-F238E27FC236}">
                <a16:creationId xmlns:a16="http://schemas.microsoft.com/office/drawing/2014/main" id="{E9E329FE-311A-7C96-6F1B-FD837F4E2DBA}"/>
              </a:ext>
            </a:extLst>
          </p:cNvPr>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WORK PROGRESS</a:t>
            </a:r>
            <a:endParaRPr sz="3200">
              <a:solidFill>
                <a:srgbClr val="000000"/>
              </a:solidFill>
              <a:latin typeface="Arial"/>
              <a:ea typeface="Arial"/>
              <a:cs typeface="Arial"/>
              <a:sym typeface="Arial"/>
            </a:endParaRPr>
          </a:p>
        </p:txBody>
      </p:sp>
      <p:pic>
        <p:nvPicPr>
          <p:cNvPr id="661" name="Google Shape;661;p39">
            <a:extLst>
              <a:ext uri="{FF2B5EF4-FFF2-40B4-BE49-F238E27FC236}">
                <a16:creationId xmlns:a16="http://schemas.microsoft.com/office/drawing/2014/main" id="{3E339C81-5B4C-9EDA-D305-544C87E9B1BB}"/>
              </a:ext>
            </a:extLst>
          </p:cNvPr>
          <p:cNvPicPr preferRelativeResize="0"/>
          <p:nvPr/>
        </p:nvPicPr>
        <p:blipFill>
          <a:blip r:embed="rId3">
            <a:alphaModFix/>
          </a:blip>
          <a:stretch>
            <a:fillRect/>
          </a:stretch>
        </p:blipFill>
        <p:spPr>
          <a:xfrm>
            <a:off x="265575" y="859625"/>
            <a:ext cx="11887198" cy="38898"/>
          </a:xfrm>
          <a:prstGeom prst="rect">
            <a:avLst/>
          </a:prstGeom>
          <a:noFill/>
          <a:ln>
            <a:noFill/>
          </a:ln>
        </p:spPr>
      </p:pic>
      <p:sp>
        <p:nvSpPr>
          <p:cNvPr id="4" name="Google Shape;657;p39">
            <a:extLst>
              <a:ext uri="{FF2B5EF4-FFF2-40B4-BE49-F238E27FC236}">
                <a16:creationId xmlns:a16="http://schemas.microsoft.com/office/drawing/2014/main" id="{7F3FD5CF-8417-EA15-8526-EDB19CE7238C}"/>
              </a:ext>
            </a:extLst>
          </p:cNvPr>
          <p:cNvSpPr txBox="1"/>
          <p:nvPr/>
        </p:nvSpPr>
        <p:spPr>
          <a:xfrm>
            <a:off x="371482" y="1012043"/>
            <a:ext cx="10508076"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dirty="0">
                <a:latin typeface="Times New Roman"/>
                <a:ea typeface="Times New Roman"/>
                <a:cs typeface="Times New Roman"/>
                <a:sym typeface="Times New Roman"/>
              </a:rPr>
              <a:t>EM COSIMULATION SIMULATION AND RESULTS</a:t>
            </a:r>
            <a:r>
              <a:rPr lang="en-IN" sz="1800" b="0" i="0" dirty="0">
                <a:solidFill>
                  <a:srgbClr val="000000"/>
                </a:solidFill>
                <a:latin typeface="Times New Roman"/>
                <a:ea typeface="Times New Roman"/>
                <a:cs typeface="Times New Roman"/>
                <a:sym typeface="Times New Roman"/>
              </a:rPr>
              <a:t>​</a:t>
            </a:r>
            <a:endParaRPr sz="1800" b="0" i="0" dirty="0">
              <a:solidFill>
                <a:srgbClr val="000000"/>
              </a:solidFill>
              <a:latin typeface="Arial"/>
              <a:ea typeface="Arial"/>
              <a:cs typeface="Arial"/>
              <a:sym typeface="Arial"/>
            </a:endParaRPr>
          </a:p>
        </p:txBody>
      </p:sp>
      <p:pic>
        <p:nvPicPr>
          <p:cNvPr id="5" name="Picture 4">
            <a:extLst>
              <a:ext uri="{FF2B5EF4-FFF2-40B4-BE49-F238E27FC236}">
                <a16:creationId xmlns:a16="http://schemas.microsoft.com/office/drawing/2014/main" id="{B1E7B9FE-3680-41E4-B0B9-66A7872C702A}"/>
              </a:ext>
            </a:extLst>
          </p:cNvPr>
          <p:cNvPicPr>
            <a:picLocks noChangeAspect="1"/>
          </p:cNvPicPr>
          <p:nvPr/>
        </p:nvPicPr>
        <p:blipFill>
          <a:blip r:embed="rId4"/>
          <a:stretch>
            <a:fillRect/>
          </a:stretch>
        </p:blipFill>
        <p:spPr>
          <a:xfrm>
            <a:off x="710120" y="1473667"/>
            <a:ext cx="10418323" cy="4602422"/>
          </a:xfrm>
          <a:prstGeom prst="rect">
            <a:avLst/>
          </a:prstGeom>
        </p:spPr>
      </p:pic>
    </p:spTree>
    <p:extLst>
      <p:ext uri="{BB962C8B-B14F-4D97-AF65-F5344CB8AC3E}">
        <p14:creationId xmlns:p14="http://schemas.microsoft.com/office/powerpoint/2010/main" val="2013039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17"/>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Transistor choice</a:t>
            </a:r>
            <a:r>
              <a:rPr lang="en-IN" sz="2000" i="0" u="none" strike="noStrike" cap="none">
                <a:solidFill>
                  <a:schemeClr val="dk1"/>
                </a:solidFill>
                <a:latin typeface="Times New Roman"/>
                <a:ea typeface="Times New Roman"/>
                <a:cs typeface="Times New Roman"/>
                <a:sym typeface="Times New Roman"/>
              </a:rPr>
              <a:t>: GaN HEMT CGH40010F model from CREE</a:t>
            </a:r>
            <a:endParaRPr sz="20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Arial"/>
              <a:buNone/>
            </a:pPr>
            <a:endParaRPr sz="200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i="0" u="none" strike="noStrike" cap="none">
                <a:solidFill>
                  <a:schemeClr val="dk1"/>
                </a:solidFill>
                <a:latin typeface="Times New Roman"/>
                <a:ea typeface="Times New Roman"/>
                <a:cs typeface="Times New Roman"/>
                <a:sym typeface="Times New Roman"/>
              </a:rPr>
              <a:t>It’s superior characteristics:</a:t>
            </a:r>
            <a:endParaRPr sz="20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i="0" u="none" strike="noStrike" cap="none">
                <a:solidFill>
                  <a:schemeClr val="dk1"/>
                </a:solidFill>
                <a:latin typeface="Times New Roman"/>
                <a:ea typeface="Times New Roman"/>
                <a:cs typeface="Times New Roman"/>
                <a:sym typeface="Times New Roman"/>
              </a:rPr>
              <a:t> </a:t>
            </a:r>
            <a:endParaRPr sz="2000">
              <a:latin typeface="Times New Roman"/>
              <a:ea typeface="Times New Roman"/>
              <a:cs typeface="Times New Roman"/>
              <a:sym typeface="Times New Roman"/>
            </a:endParaRPr>
          </a:p>
          <a:p>
            <a:pPr marL="342900" marR="0" lvl="0" indent="-355600" algn="l" rtl="0">
              <a:lnSpc>
                <a:spcPct val="9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Wide bandgap, </a:t>
            </a:r>
            <a:endParaRPr sz="2000">
              <a:latin typeface="Times New Roman"/>
              <a:ea typeface="Times New Roman"/>
              <a:cs typeface="Times New Roman"/>
              <a:sym typeface="Times New Roman"/>
            </a:endParaRPr>
          </a:p>
          <a:p>
            <a:pPr marL="342900" marR="0" lvl="0" indent="-355600" algn="l" rtl="0">
              <a:lnSpc>
                <a:spcPct val="9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High breakdown voltage, </a:t>
            </a:r>
            <a:endParaRPr sz="2000">
              <a:latin typeface="Times New Roman"/>
              <a:ea typeface="Times New Roman"/>
              <a:cs typeface="Times New Roman"/>
              <a:sym typeface="Times New Roman"/>
            </a:endParaRPr>
          </a:p>
          <a:p>
            <a:pPr marL="342900" marR="0" lvl="0" indent="-355600" algn="l" rtl="0">
              <a:lnSpc>
                <a:spcPct val="9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Exceptional electron mobility, </a:t>
            </a:r>
            <a:endParaRPr sz="2000">
              <a:latin typeface="Times New Roman"/>
              <a:ea typeface="Times New Roman"/>
              <a:cs typeface="Times New Roman"/>
              <a:sym typeface="Times New Roman"/>
            </a:endParaRPr>
          </a:p>
          <a:p>
            <a:pPr marL="342900" marR="0" lvl="0" indent="-355600" algn="l" rtl="0">
              <a:lnSpc>
                <a:spcPct val="90000"/>
              </a:lnSpc>
              <a:spcBef>
                <a:spcPts val="0"/>
              </a:spcBef>
              <a:spcAft>
                <a:spcPts val="0"/>
              </a:spcAft>
              <a:buClr>
                <a:schemeClr val="dk1"/>
              </a:buClr>
              <a:buSzPts val="2000"/>
              <a:buFont typeface="Times New Roman"/>
              <a:buChar char="•"/>
            </a:pPr>
            <a:r>
              <a:rPr lang="en-IN" sz="2000" i="0" u="none" strike="noStrike" cap="none">
                <a:solidFill>
                  <a:schemeClr val="dk1"/>
                </a:solidFill>
                <a:latin typeface="Times New Roman"/>
                <a:ea typeface="Times New Roman"/>
                <a:cs typeface="Times New Roman"/>
                <a:sym typeface="Times New Roman"/>
              </a:rPr>
              <a:t>And high saturation velocity</a:t>
            </a:r>
            <a:endParaRPr sz="2000" i="0" u="none" strike="noStrike" cap="none">
              <a:solidFill>
                <a:schemeClr val="dk1"/>
              </a:solidFill>
              <a:latin typeface="Times New Roman"/>
              <a:ea typeface="Times New Roman"/>
              <a:cs typeface="Times New Roman"/>
              <a:sym typeface="Times New Roman"/>
            </a:endParaRPr>
          </a:p>
        </p:txBody>
      </p:sp>
      <p:pic>
        <p:nvPicPr>
          <p:cNvPr id="353" name="Google Shape;353;p17" descr="A close-up of a product&#10;&#10;Description automatically generated"/>
          <p:cNvPicPr preferRelativeResize="0"/>
          <p:nvPr/>
        </p:nvPicPr>
        <p:blipFill rotWithShape="1">
          <a:blip r:embed="rId3">
            <a:alphaModFix/>
          </a:blip>
          <a:srcRect/>
          <a:stretch/>
        </p:blipFill>
        <p:spPr>
          <a:xfrm>
            <a:off x="5861304" y="1821279"/>
            <a:ext cx="5879592" cy="4595118"/>
          </a:xfrm>
          <a:prstGeom prst="rect">
            <a:avLst/>
          </a:prstGeom>
          <a:noFill/>
          <a:ln>
            <a:noFill/>
          </a:ln>
        </p:spPr>
      </p:pic>
      <p:pic>
        <p:nvPicPr>
          <p:cNvPr id="354" name="Google Shape;354;p17"/>
          <p:cNvPicPr preferRelativeResize="0"/>
          <p:nvPr/>
        </p:nvPicPr>
        <p:blipFill rotWithShape="1">
          <a:blip r:embed="rId4">
            <a:alphaModFix/>
          </a:blip>
          <a:srcRect/>
          <a:stretch/>
        </p:blipFill>
        <p:spPr>
          <a:xfrm>
            <a:off x="973080" y="3755683"/>
            <a:ext cx="2563575" cy="2614932"/>
          </a:xfrm>
          <a:prstGeom prst="rect">
            <a:avLst/>
          </a:prstGeom>
          <a:noFill/>
          <a:ln>
            <a:noFill/>
          </a:ln>
        </p:spPr>
      </p:pic>
      <p:sp>
        <p:nvSpPr>
          <p:cNvPr id="355" name="Google Shape;355;p1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4</a:t>
            </a:fld>
            <a:endParaRPr/>
          </a:p>
        </p:txBody>
      </p:sp>
      <p:sp>
        <p:nvSpPr>
          <p:cNvPr id="356" name="Google Shape;356;p17"/>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57" name="Google Shape;357;p17"/>
          <p:cNvPicPr preferRelativeResize="0"/>
          <p:nvPr/>
        </p:nvPicPr>
        <p:blipFill>
          <a:blip r:embed="rId5">
            <a:alphaModFix/>
          </a:blip>
          <a:stretch>
            <a:fillRect/>
          </a:stretch>
        </p:blipFill>
        <p:spPr>
          <a:xfrm>
            <a:off x="265575" y="859625"/>
            <a:ext cx="11887198" cy="3889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18"/>
          <p:cNvSpPr txBox="1">
            <a:spLocks noGrp="1"/>
          </p:cNvSpPr>
          <p:nvPr>
            <p:ph type="body" idx="1"/>
          </p:nvPr>
        </p:nvSpPr>
        <p:spPr>
          <a:xfrm>
            <a:off x="609600" y="1238287"/>
            <a:ext cx="10972320" cy="4595118"/>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chemeClr val="dk1"/>
              </a:buClr>
              <a:buSzPts val="2000"/>
              <a:buFont typeface="Times New Roman"/>
              <a:buNone/>
            </a:pPr>
            <a:r>
              <a:rPr lang="en-IN" sz="2000" b="1" i="0" u="none" strike="noStrike" cap="none">
                <a:solidFill>
                  <a:schemeClr val="dk1"/>
                </a:solidFill>
                <a:latin typeface="Times New Roman"/>
                <a:ea typeface="Times New Roman"/>
                <a:cs typeface="Times New Roman"/>
                <a:sym typeface="Times New Roman"/>
              </a:rPr>
              <a:t>DC Biasing of the transistor:</a:t>
            </a:r>
            <a:endParaRPr sz="2000" b="1"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endParaRPr sz="20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i="0" u="none" strike="noStrike" cap="none">
                <a:solidFill>
                  <a:schemeClr val="dk1"/>
                </a:solidFill>
                <a:latin typeface="Times New Roman"/>
                <a:ea typeface="Times New Roman"/>
                <a:cs typeface="Times New Roman"/>
                <a:sym typeface="Times New Roman"/>
              </a:rPr>
              <a:t>The transistor is biased for </a:t>
            </a:r>
            <a:endParaRPr sz="20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i="0" u="none" strike="noStrike" cap="none">
                <a:solidFill>
                  <a:schemeClr val="dk1"/>
                </a:solidFill>
                <a:latin typeface="Times New Roman"/>
                <a:ea typeface="Times New Roman"/>
                <a:cs typeface="Times New Roman"/>
                <a:sym typeface="Times New Roman"/>
              </a:rPr>
              <a:t>Class AB operation</a:t>
            </a:r>
            <a:endParaRPr sz="20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i="0" u="none" strike="noStrike" cap="none">
                <a:solidFill>
                  <a:schemeClr val="dk1"/>
                </a:solidFill>
                <a:latin typeface="Times New Roman"/>
                <a:ea typeface="Times New Roman"/>
                <a:cs typeface="Times New Roman"/>
                <a:sym typeface="Times New Roman"/>
              </a:rPr>
              <a:t>At V1=-2.7V,  V2=28V.</a:t>
            </a:r>
            <a:endParaRPr sz="20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600"/>
              <a:buFont typeface="Calibri"/>
              <a:buNone/>
            </a:pPr>
            <a:endParaRPr sz="200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Times New Roman"/>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pic>
        <p:nvPicPr>
          <p:cNvPr id="363" name="Google Shape;363;p18"/>
          <p:cNvPicPr preferRelativeResize="0"/>
          <p:nvPr/>
        </p:nvPicPr>
        <p:blipFill rotWithShape="1">
          <a:blip r:embed="rId3">
            <a:alphaModFix/>
          </a:blip>
          <a:srcRect/>
          <a:stretch/>
        </p:blipFill>
        <p:spPr>
          <a:xfrm>
            <a:off x="182880" y="3224014"/>
            <a:ext cx="5196522" cy="2801881"/>
          </a:xfrm>
          <a:prstGeom prst="rect">
            <a:avLst/>
          </a:prstGeom>
          <a:noFill/>
          <a:ln>
            <a:noFill/>
          </a:ln>
        </p:spPr>
      </p:pic>
      <p:pic>
        <p:nvPicPr>
          <p:cNvPr id="364" name="Google Shape;364;p18"/>
          <p:cNvPicPr preferRelativeResize="0"/>
          <p:nvPr/>
        </p:nvPicPr>
        <p:blipFill rotWithShape="1">
          <a:blip r:embed="rId4">
            <a:alphaModFix/>
          </a:blip>
          <a:srcRect l="10122" r="16572"/>
          <a:stretch/>
        </p:blipFill>
        <p:spPr>
          <a:xfrm>
            <a:off x="5056233" y="1581913"/>
            <a:ext cx="6848856" cy="5276088"/>
          </a:xfrm>
          <a:prstGeom prst="rect">
            <a:avLst/>
          </a:prstGeom>
          <a:noFill/>
          <a:ln>
            <a:noFill/>
          </a:ln>
        </p:spPr>
      </p:pic>
      <p:sp>
        <p:nvSpPr>
          <p:cNvPr id="365" name="Google Shape;365;p18"/>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5</a:t>
            </a:fld>
            <a:endParaRPr/>
          </a:p>
        </p:txBody>
      </p:sp>
      <p:sp>
        <p:nvSpPr>
          <p:cNvPr id="366" name="Google Shape;366;p18"/>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67" name="Google Shape;367;p18"/>
          <p:cNvPicPr preferRelativeResize="0"/>
          <p:nvPr/>
        </p:nvPicPr>
        <p:blipFill>
          <a:blip r:embed="rId5">
            <a:alphaModFix/>
          </a:blip>
          <a:stretch>
            <a:fillRect/>
          </a:stretch>
        </p:blipFill>
        <p:spPr>
          <a:xfrm>
            <a:off x="265575" y="859625"/>
            <a:ext cx="11887198" cy="38898"/>
          </a:xfrm>
          <a:prstGeom prst="rect">
            <a:avLst/>
          </a:prstGeom>
          <a:noFill/>
          <a:ln>
            <a:noFill/>
          </a:ln>
        </p:spPr>
      </p:pic>
      <p:sp>
        <p:nvSpPr>
          <p:cNvPr id="368" name="Google Shape;368;p18"/>
          <p:cNvSpPr txBox="1"/>
          <p:nvPr/>
        </p:nvSpPr>
        <p:spPr>
          <a:xfrm>
            <a:off x="10124475" y="5713675"/>
            <a:ext cx="1704600" cy="8325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19"/>
          <p:cNvSpPr txBox="1">
            <a:spLocks noGrp="1"/>
          </p:cNvSpPr>
          <p:nvPr>
            <p:ph type="body" idx="1"/>
          </p:nvPr>
        </p:nvSpPr>
        <p:spPr>
          <a:xfrm>
            <a:off x="609600" y="1238275"/>
            <a:ext cx="4229400" cy="5268300"/>
          </a:xfrm>
          <a:prstGeom prst="rect">
            <a:avLst/>
          </a:prstGeom>
          <a:noFill/>
          <a:ln>
            <a:noFill/>
          </a:ln>
        </p:spPr>
        <p:txBody>
          <a:bodyPr spcFirstLastPara="1" wrap="square" lIns="0" tIns="0" rIns="0" bIns="0" anchor="t" anchorCtr="0">
            <a:normAutofit fontScale="62500" lnSpcReduction="20000"/>
          </a:bodyPr>
          <a:lstStyle/>
          <a:p>
            <a:pPr marL="0" marR="0" lvl="0" indent="0" algn="l" rtl="0">
              <a:lnSpc>
                <a:spcPct val="90000"/>
              </a:lnSpc>
              <a:spcBef>
                <a:spcPts val="0"/>
              </a:spcBef>
              <a:spcAft>
                <a:spcPts val="0"/>
              </a:spcAft>
              <a:buClr>
                <a:schemeClr val="dk1"/>
              </a:buClr>
              <a:buSzPct val="50000"/>
              <a:buFont typeface="Times New Roman"/>
              <a:buNone/>
            </a:pPr>
            <a:r>
              <a:rPr lang="en-IN" sz="3200" b="1" i="0" u="none" strike="noStrike" cap="none">
                <a:solidFill>
                  <a:schemeClr val="dk1"/>
                </a:solidFill>
                <a:latin typeface="Times New Roman"/>
                <a:ea typeface="Times New Roman"/>
                <a:cs typeface="Times New Roman"/>
                <a:sym typeface="Times New Roman"/>
              </a:rPr>
              <a:t>STABILITY ANALYSIS:</a:t>
            </a:r>
            <a:endParaRPr sz="3200" b="1">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ct val="74418"/>
              <a:buFont typeface="Calibri"/>
              <a:buNone/>
            </a:pPr>
            <a:endParaRPr sz="2150" i="0" u="none" strike="noStrike" cap="none">
              <a:solidFill>
                <a:schemeClr val="dk1"/>
              </a:solidFill>
              <a:latin typeface="Times New Roman"/>
              <a:ea typeface="Times New Roman"/>
              <a:cs typeface="Times New Roman"/>
              <a:sym typeface="Times New Roman"/>
            </a:endParaRPr>
          </a:p>
          <a:p>
            <a:pPr marL="285750" marR="0" lvl="0" indent="-293131" algn="l" rtl="0">
              <a:lnSpc>
                <a:spcPct val="90000"/>
              </a:lnSpc>
              <a:spcBef>
                <a:spcPts val="0"/>
              </a:spcBef>
              <a:spcAft>
                <a:spcPts val="0"/>
              </a:spcAft>
              <a:buClr>
                <a:schemeClr val="dk1"/>
              </a:buClr>
              <a:buSzPct val="100000"/>
              <a:buFont typeface="Times New Roman"/>
              <a:buChar char="•"/>
            </a:pPr>
            <a:r>
              <a:rPr lang="en-IN" sz="2850" i="0" u="none" strike="noStrike" cap="none">
                <a:solidFill>
                  <a:schemeClr val="dk1"/>
                </a:solidFill>
                <a:latin typeface="Times New Roman"/>
                <a:ea typeface="Times New Roman"/>
                <a:cs typeface="Times New Roman"/>
                <a:sym typeface="Times New Roman"/>
              </a:rPr>
              <a:t>A stability analysis was conducted on the device, examining Rollet's K factor. </a:t>
            </a:r>
            <a:endParaRPr sz="2850">
              <a:latin typeface="Times New Roman"/>
              <a:ea typeface="Times New Roman"/>
              <a:cs typeface="Times New Roman"/>
              <a:sym typeface="Times New Roman"/>
            </a:endParaRPr>
          </a:p>
          <a:p>
            <a:pPr marL="285750" marR="0" lvl="0" indent="-191770" algn="l" rtl="0">
              <a:lnSpc>
                <a:spcPct val="90000"/>
              </a:lnSpc>
              <a:spcBef>
                <a:spcPts val="0"/>
              </a:spcBef>
              <a:spcAft>
                <a:spcPts val="0"/>
              </a:spcAft>
              <a:buClr>
                <a:schemeClr val="dk1"/>
              </a:buClr>
              <a:buSzPct val="56140"/>
              <a:buFont typeface="Arial"/>
              <a:buNone/>
            </a:pPr>
            <a:endParaRPr sz="2850" i="0" u="none" strike="noStrike" cap="none">
              <a:solidFill>
                <a:schemeClr val="dk1"/>
              </a:solidFill>
              <a:latin typeface="Times New Roman"/>
              <a:ea typeface="Times New Roman"/>
              <a:cs typeface="Times New Roman"/>
              <a:sym typeface="Times New Roman"/>
            </a:endParaRPr>
          </a:p>
          <a:p>
            <a:pPr marL="285750" marR="0" lvl="0" indent="-293131" algn="l" rtl="0">
              <a:lnSpc>
                <a:spcPct val="90000"/>
              </a:lnSpc>
              <a:spcBef>
                <a:spcPts val="0"/>
              </a:spcBef>
              <a:spcAft>
                <a:spcPts val="0"/>
              </a:spcAft>
              <a:buClr>
                <a:schemeClr val="dk1"/>
              </a:buClr>
              <a:buSzPct val="100000"/>
              <a:buFont typeface="Times New Roman"/>
              <a:buChar char="•"/>
            </a:pPr>
            <a:r>
              <a:rPr lang="en-IN" sz="2850" i="0" u="none" strike="noStrike" cap="none">
                <a:solidFill>
                  <a:schemeClr val="dk1"/>
                </a:solidFill>
                <a:latin typeface="Times New Roman"/>
                <a:ea typeface="Times New Roman"/>
                <a:cs typeface="Times New Roman"/>
                <a:sym typeface="Times New Roman"/>
              </a:rPr>
              <a:t>The results indicated instability within the desired operating frequency range as K was found to be less than 1. </a:t>
            </a:r>
            <a:endParaRPr sz="2850">
              <a:latin typeface="Times New Roman"/>
              <a:ea typeface="Times New Roman"/>
              <a:cs typeface="Times New Roman"/>
              <a:sym typeface="Times New Roman"/>
            </a:endParaRPr>
          </a:p>
          <a:p>
            <a:pPr marL="285750" marR="0" lvl="0" indent="-191770" algn="l" rtl="0">
              <a:lnSpc>
                <a:spcPct val="90000"/>
              </a:lnSpc>
              <a:spcBef>
                <a:spcPts val="0"/>
              </a:spcBef>
              <a:spcAft>
                <a:spcPts val="0"/>
              </a:spcAft>
              <a:buClr>
                <a:schemeClr val="dk1"/>
              </a:buClr>
              <a:buSzPct val="56140"/>
              <a:buFont typeface="Arial"/>
              <a:buNone/>
            </a:pPr>
            <a:endParaRPr sz="2850" i="0" u="none" strike="noStrike" cap="none">
              <a:solidFill>
                <a:schemeClr val="dk1"/>
              </a:solidFill>
              <a:latin typeface="Times New Roman"/>
              <a:ea typeface="Times New Roman"/>
              <a:cs typeface="Times New Roman"/>
              <a:sym typeface="Times New Roman"/>
            </a:endParaRPr>
          </a:p>
          <a:p>
            <a:pPr marL="285750" marR="0" lvl="0" indent="-293131" algn="l" rtl="0">
              <a:lnSpc>
                <a:spcPct val="90000"/>
              </a:lnSpc>
              <a:spcBef>
                <a:spcPts val="0"/>
              </a:spcBef>
              <a:spcAft>
                <a:spcPts val="0"/>
              </a:spcAft>
              <a:buClr>
                <a:schemeClr val="dk1"/>
              </a:buClr>
              <a:buSzPct val="100000"/>
              <a:buFont typeface="Times New Roman"/>
              <a:buChar char="•"/>
            </a:pPr>
            <a:r>
              <a:rPr lang="en-IN" sz="2850" i="0" u="none" strike="noStrike" cap="none">
                <a:solidFill>
                  <a:schemeClr val="dk1"/>
                </a:solidFill>
                <a:latin typeface="Times New Roman"/>
                <a:ea typeface="Times New Roman"/>
                <a:cs typeface="Times New Roman"/>
                <a:sym typeface="Times New Roman"/>
              </a:rPr>
              <a:t>To address this, various stabilization methods were explored and the addition of a 5-ohm resistor was found to be optimal. </a:t>
            </a:r>
            <a:endParaRPr sz="2850">
              <a:latin typeface="Times New Roman"/>
              <a:ea typeface="Times New Roman"/>
              <a:cs typeface="Times New Roman"/>
              <a:sym typeface="Times New Roman"/>
            </a:endParaRPr>
          </a:p>
          <a:p>
            <a:pPr marL="285750" marR="0" lvl="0" indent="-191770" algn="l" rtl="0">
              <a:lnSpc>
                <a:spcPct val="90000"/>
              </a:lnSpc>
              <a:spcBef>
                <a:spcPts val="0"/>
              </a:spcBef>
              <a:spcAft>
                <a:spcPts val="0"/>
              </a:spcAft>
              <a:buClr>
                <a:schemeClr val="dk1"/>
              </a:buClr>
              <a:buSzPct val="56140"/>
              <a:buFont typeface="Arial"/>
              <a:buNone/>
            </a:pPr>
            <a:endParaRPr sz="2850" i="0" u="none" strike="noStrike" cap="none">
              <a:solidFill>
                <a:schemeClr val="dk1"/>
              </a:solidFill>
              <a:latin typeface="Times New Roman"/>
              <a:ea typeface="Times New Roman"/>
              <a:cs typeface="Times New Roman"/>
              <a:sym typeface="Times New Roman"/>
            </a:endParaRPr>
          </a:p>
          <a:p>
            <a:pPr marL="285750" marR="0" lvl="0" indent="-293131" algn="l" rtl="0">
              <a:lnSpc>
                <a:spcPct val="90000"/>
              </a:lnSpc>
              <a:spcBef>
                <a:spcPts val="0"/>
              </a:spcBef>
              <a:spcAft>
                <a:spcPts val="0"/>
              </a:spcAft>
              <a:buClr>
                <a:schemeClr val="dk1"/>
              </a:buClr>
              <a:buSzPct val="100000"/>
              <a:buFont typeface="Times New Roman"/>
              <a:buChar char="•"/>
            </a:pPr>
            <a:r>
              <a:rPr lang="en-IN" sz="2850" i="0" u="none" strike="noStrike" cap="none">
                <a:solidFill>
                  <a:schemeClr val="dk1"/>
                </a:solidFill>
                <a:latin typeface="Times New Roman"/>
                <a:ea typeface="Times New Roman"/>
                <a:cs typeface="Times New Roman"/>
                <a:sym typeface="Times New Roman"/>
              </a:rPr>
              <a:t>Thus, unconditional stability was achieved across the entire frequency range by incorporating a 5-ohm series resistor at the gate terminal of the device. </a:t>
            </a:r>
            <a:endParaRPr sz="2850">
              <a:latin typeface="Times New Roman"/>
              <a:ea typeface="Times New Roman"/>
              <a:cs typeface="Times New Roman"/>
              <a:sym typeface="Times New Roman"/>
            </a:endParaRPr>
          </a:p>
          <a:p>
            <a:pPr marL="285750" marR="0" lvl="0" indent="-191770" algn="l" rtl="0">
              <a:lnSpc>
                <a:spcPct val="90000"/>
              </a:lnSpc>
              <a:spcBef>
                <a:spcPts val="0"/>
              </a:spcBef>
              <a:spcAft>
                <a:spcPts val="0"/>
              </a:spcAft>
              <a:buClr>
                <a:schemeClr val="dk1"/>
              </a:buClr>
              <a:buSzPct val="56140"/>
              <a:buFont typeface="Arial"/>
              <a:buNone/>
            </a:pPr>
            <a:endParaRPr sz="2850" i="0" u="none" strike="noStrike" cap="none">
              <a:solidFill>
                <a:schemeClr val="dk1"/>
              </a:solidFill>
              <a:latin typeface="Times New Roman"/>
              <a:ea typeface="Times New Roman"/>
              <a:cs typeface="Times New Roman"/>
              <a:sym typeface="Times New Roman"/>
            </a:endParaRPr>
          </a:p>
          <a:p>
            <a:pPr marL="285750" marR="0" lvl="0" indent="-293131" algn="l" rtl="0">
              <a:lnSpc>
                <a:spcPct val="90000"/>
              </a:lnSpc>
              <a:spcBef>
                <a:spcPts val="0"/>
              </a:spcBef>
              <a:spcAft>
                <a:spcPts val="0"/>
              </a:spcAft>
              <a:buClr>
                <a:schemeClr val="dk1"/>
              </a:buClr>
              <a:buSzPct val="100000"/>
              <a:buFont typeface="Times New Roman"/>
              <a:buChar char="•"/>
            </a:pPr>
            <a:r>
              <a:rPr lang="en-IN" sz="2850" i="0" u="none" strike="noStrike" cap="none">
                <a:solidFill>
                  <a:schemeClr val="dk1"/>
                </a:solidFill>
                <a:latin typeface="Times New Roman"/>
                <a:ea typeface="Times New Roman"/>
                <a:cs typeface="Times New Roman"/>
                <a:sym typeface="Times New Roman"/>
              </a:rPr>
              <a:t>The stability factor (K) was confirmed to be greater than 1 throughout the operating band, ensuring reliable circuit performance. </a:t>
            </a:r>
            <a:endParaRPr sz="285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ct val="56140"/>
              <a:buFont typeface="Calibri"/>
              <a:buNone/>
            </a:pPr>
            <a:endParaRPr sz="285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ct val="56140"/>
              <a:buFont typeface="Calibri"/>
              <a:buNone/>
            </a:pPr>
            <a:endParaRPr sz="285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ct val="100000"/>
              <a:buFont typeface="Times New Roman"/>
              <a:buNone/>
            </a:pPr>
            <a:r>
              <a:rPr lang="en-IN" sz="2000" b="0" i="0" u="none" strike="noStrike" cap="none">
                <a:solidFill>
                  <a:schemeClr val="dk1"/>
                </a:solidFill>
                <a:latin typeface="Times New Roman"/>
                <a:ea typeface="Times New Roman"/>
                <a:cs typeface="Times New Roman"/>
                <a:sym typeface="Times New Roman"/>
              </a:rPr>
              <a:t>	</a:t>
            </a:r>
            <a:endParaRPr/>
          </a:p>
          <a:p>
            <a:pPr marL="0" marR="0" lvl="0" indent="0" algn="l" rtl="0">
              <a:lnSpc>
                <a:spcPct val="90000"/>
              </a:lnSpc>
              <a:spcBef>
                <a:spcPts val="0"/>
              </a:spcBef>
              <a:spcAft>
                <a:spcPts val="0"/>
              </a:spcAft>
              <a:buClr>
                <a:schemeClr val="dk1"/>
              </a:buClr>
              <a:buSzPct val="100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ct val="100000"/>
              <a:buFont typeface="Calibri"/>
              <a:buNone/>
            </a:pPr>
            <a:endParaRPr sz="20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ct val="100000"/>
              <a:buFont typeface="Calibri"/>
              <a:buNone/>
            </a:pPr>
            <a:endParaRPr sz="2000" b="0" i="0" u="none" strike="noStrike" cap="none">
              <a:solidFill>
                <a:schemeClr val="dk1"/>
              </a:solidFill>
              <a:latin typeface="Times New Roman"/>
              <a:ea typeface="Times New Roman"/>
              <a:cs typeface="Times New Roman"/>
              <a:sym typeface="Times New Roman"/>
            </a:endParaRPr>
          </a:p>
        </p:txBody>
      </p:sp>
      <p:pic>
        <p:nvPicPr>
          <p:cNvPr id="374" name="Google Shape;374;p19"/>
          <p:cNvPicPr preferRelativeResize="0"/>
          <p:nvPr/>
        </p:nvPicPr>
        <p:blipFill rotWithShape="1">
          <a:blip r:embed="rId3">
            <a:alphaModFix/>
          </a:blip>
          <a:srcRect/>
          <a:stretch/>
        </p:blipFill>
        <p:spPr>
          <a:xfrm>
            <a:off x="6012386" y="1404133"/>
            <a:ext cx="6179620" cy="3917584"/>
          </a:xfrm>
          <a:prstGeom prst="rect">
            <a:avLst/>
          </a:prstGeom>
          <a:noFill/>
          <a:ln>
            <a:noFill/>
          </a:ln>
        </p:spPr>
      </p:pic>
      <p:sp>
        <p:nvSpPr>
          <p:cNvPr id="375" name="Google Shape;375;p19"/>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6</a:t>
            </a:fld>
            <a:endParaRPr/>
          </a:p>
        </p:txBody>
      </p:sp>
      <p:sp>
        <p:nvSpPr>
          <p:cNvPr id="376" name="Google Shape;376;p19"/>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77" name="Google Shape;377;p19"/>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2" name="Google Shape;382;p20"/>
          <p:cNvSpPr txBox="1">
            <a:spLocks noGrp="1"/>
          </p:cNvSpPr>
          <p:nvPr>
            <p:ph type="body" idx="1"/>
          </p:nvPr>
        </p:nvSpPr>
        <p:spPr>
          <a:xfrm>
            <a:off x="609600" y="1238287"/>
            <a:ext cx="4794504" cy="4595118"/>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chemeClr val="dk1"/>
              </a:buClr>
              <a:buSzPts val="1600"/>
              <a:buFont typeface="Times New Roman"/>
              <a:buNone/>
            </a:pPr>
            <a:r>
              <a:rPr lang="en-IN" sz="2000" b="1" i="0" u="none" strike="noStrike" cap="none">
                <a:solidFill>
                  <a:schemeClr val="dk1"/>
                </a:solidFill>
                <a:latin typeface="Times New Roman"/>
                <a:ea typeface="Times New Roman"/>
                <a:cs typeface="Times New Roman"/>
                <a:sym typeface="Times New Roman"/>
              </a:rPr>
              <a:t> LOAD-PULL ANALYSIS:</a:t>
            </a:r>
            <a:endParaRPr sz="2000" b="1"/>
          </a:p>
          <a:p>
            <a:pPr marL="0" marR="0" lvl="0" indent="0" algn="l" rtl="0">
              <a:lnSpc>
                <a:spcPct val="9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Load pull analysis is conducted to determine the optimal impedance which when matched to a 50-ohm load, maximize power transfer while minimizing losses. </a:t>
            </a:r>
            <a:endParaRPr/>
          </a:p>
          <a:p>
            <a:pPr marL="0" marR="0" lvl="0" indent="0" algn="l" rtl="0">
              <a:lnSpc>
                <a:spcPct val="9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a:ea typeface="Times New Roman"/>
              <a:cs typeface="Times New Roman"/>
              <a:sym typeface="Times New Roman"/>
            </a:endParaRPr>
          </a:p>
          <a:p>
            <a:pPr marL="285750" marR="0" lvl="0" indent="-285750" algn="l" rtl="0">
              <a:lnSpc>
                <a:spcPct val="90000"/>
              </a:lnSpc>
              <a:spcBef>
                <a:spcPts val="0"/>
              </a:spcBef>
              <a:spcAft>
                <a:spcPts val="0"/>
              </a:spcAft>
              <a:buClr>
                <a:schemeClr val="dk1"/>
              </a:buClr>
              <a:buSzPts val="1800"/>
              <a:buFont typeface="Arial"/>
              <a:buChar char="•"/>
            </a:pPr>
            <a:r>
              <a:rPr lang="en-IN" sz="1800" b="0" i="0" u="none" strike="noStrike" cap="none">
                <a:solidFill>
                  <a:schemeClr val="dk1"/>
                </a:solidFill>
                <a:latin typeface="Times New Roman"/>
                <a:ea typeface="Times New Roman"/>
                <a:cs typeface="Times New Roman"/>
                <a:sym typeface="Times New Roman"/>
              </a:rPr>
              <a:t>The optimal load impedance thus obtained at fundamental, 2nd and 3rd harmonic frequencies were </a:t>
            </a:r>
            <a:endParaRPr/>
          </a:p>
          <a:p>
            <a:pPr marL="285750" lvl="3" indent="-285750" algn="l" rtl="0">
              <a:spcBef>
                <a:spcPts val="500"/>
              </a:spcBef>
              <a:spcAft>
                <a:spcPts val="0"/>
              </a:spcAft>
              <a:buSzPts val="100"/>
              <a:buFont typeface="Arial"/>
              <a:buChar char="•"/>
            </a:pPr>
            <a:r>
              <a:rPr lang="en-IN" sz="100">
                <a:latin typeface="Times New Roman"/>
                <a:ea typeface="Times New Roman"/>
                <a:cs typeface="Times New Roman"/>
                <a:sym typeface="Times New Roman"/>
              </a:rPr>
              <a:t>r</a:t>
            </a:r>
            <a:endParaRPr sz="100">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1600"/>
              <a:buFont typeface="Calibri"/>
              <a:buNone/>
            </a:pPr>
            <a:endParaRPr sz="1600" b="0" i="0" u="none" strike="noStrike" cap="none">
              <a:solidFill>
                <a:schemeClr val="dk1"/>
              </a:solidFill>
              <a:latin typeface="Times New Roman"/>
              <a:ea typeface="Times New Roman"/>
              <a:cs typeface="Times New Roman"/>
              <a:sym typeface="Times New Roman"/>
            </a:endParaRPr>
          </a:p>
          <a:p>
            <a:pPr marL="0" marR="0" lvl="0" indent="0" algn="l" rtl="0">
              <a:lnSpc>
                <a:spcPct val="9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a:ea typeface="Times New Roman"/>
              <a:cs typeface="Times New Roman"/>
              <a:sym typeface="Times New Roman"/>
            </a:endParaRPr>
          </a:p>
        </p:txBody>
      </p:sp>
      <p:pic>
        <p:nvPicPr>
          <p:cNvPr id="383" name="Google Shape;383;p20"/>
          <p:cNvPicPr preferRelativeResize="0"/>
          <p:nvPr/>
        </p:nvPicPr>
        <p:blipFill rotWithShape="1">
          <a:blip r:embed="rId3">
            <a:alphaModFix/>
          </a:blip>
          <a:srcRect/>
          <a:stretch/>
        </p:blipFill>
        <p:spPr>
          <a:xfrm>
            <a:off x="5734087" y="1012047"/>
            <a:ext cx="5848313" cy="5848313"/>
          </a:xfrm>
          <a:prstGeom prst="rect">
            <a:avLst/>
          </a:prstGeom>
          <a:noFill/>
          <a:ln>
            <a:noFill/>
          </a:ln>
        </p:spPr>
      </p:pic>
      <p:sp>
        <p:nvSpPr>
          <p:cNvPr id="384" name="Google Shape;384;p20"/>
          <p:cNvSpPr txBox="1"/>
          <p:nvPr/>
        </p:nvSpPr>
        <p:spPr>
          <a:xfrm>
            <a:off x="609600" y="3781634"/>
            <a:ext cx="4867800" cy="945600"/>
          </a:xfrm>
          <a:prstGeom prst="rect">
            <a:avLst/>
          </a:prstGeom>
          <a:blipFill rotWithShape="1">
            <a:blip r:embed="rId4">
              <a:alphaModFix/>
            </a:blip>
            <a:stretch>
              <a:fillRect t="-644" b="-967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800">
                <a:latin typeface="Calibri"/>
                <a:ea typeface="Calibri"/>
                <a:cs typeface="Calibri"/>
                <a:sym typeface="Calibri"/>
              </a:rPr>
              <a:t> </a:t>
            </a:r>
            <a:endParaRPr/>
          </a:p>
        </p:txBody>
      </p:sp>
      <p:sp>
        <p:nvSpPr>
          <p:cNvPr id="385" name="Google Shape;385;p20"/>
          <p:cNvSpPr txBox="1"/>
          <p:nvPr/>
        </p:nvSpPr>
        <p:spPr>
          <a:xfrm>
            <a:off x="530352" y="5084064"/>
            <a:ext cx="4712100" cy="92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In order to transform these impedance optimally, the impedance matching network (IMN) for the design of high efficiency PA is constructed. </a:t>
            </a:r>
            <a:endParaRPr sz="1800">
              <a:solidFill>
                <a:schemeClr val="dk1"/>
              </a:solidFill>
              <a:latin typeface="Calibri"/>
              <a:ea typeface="Calibri"/>
              <a:cs typeface="Calibri"/>
              <a:sym typeface="Calibri"/>
            </a:endParaRPr>
          </a:p>
        </p:txBody>
      </p:sp>
      <p:sp>
        <p:nvSpPr>
          <p:cNvPr id="386" name="Google Shape;386;p20"/>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7</a:t>
            </a:fld>
            <a:endParaRPr/>
          </a:p>
        </p:txBody>
      </p:sp>
      <p:sp>
        <p:nvSpPr>
          <p:cNvPr id="387" name="Google Shape;387;p20"/>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88" name="Google Shape;388;p20"/>
          <p:cNvPicPr preferRelativeResize="0"/>
          <p:nvPr/>
        </p:nvPicPr>
        <p:blipFill>
          <a:blip r:embed="rId5">
            <a:alphaModFix/>
          </a:blip>
          <a:stretch>
            <a:fillRect/>
          </a:stretch>
        </p:blipFill>
        <p:spPr>
          <a:xfrm>
            <a:off x="265575" y="859625"/>
            <a:ext cx="11887198" cy="3889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1"/>
          <p:cNvSpPr txBox="1"/>
          <p:nvPr/>
        </p:nvSpPr>
        <p:spPr>
          <a:xfrm>
            <a:off x="243840" y="1111093"/>
            <a:ext cx="5315700" cy="566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a:solidFill>
                  <a:schemeClr val="dk1"/>
                </a:solidFill>
                <a:latin typeface="Times New Roman"/>
                <a:ea typeface="Times New Roman"/>
                <a:cs typeface="Times New Roman"/>
                <a:sym typeface="Times New Roman"/>
              </a:rPr>
              <a:t>WHY IMPEDANCE MATCHING?</a:t>
            </a:r>
            <a:endParaRPr sz="2000" b="1">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The reason impedance matching is important in transmission lines is to ensure that a 5V signal sent down the line is seen as 5V signal at the end of the receiver. </a:t>
            </a:r>
            <a:endParaRPr>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If impedance between the load and source is mismatched, there will be some reflections when the signal is launched. As a result, some signal is lost and maximum power is not transferred to the receiver, which decreases efficiency.</a:t>
            </a:r>
            <a:endParaRPr>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When the source and load are matched, reflections are suppressed. As a result, the signal transmitted at the source is received at the load with minimal losses. </a:t>
            </a:r>
            <a:endParaRPr>
              <a:latin typeface="Times New Roman"/>
              <a:ea typeface="Times New Roman"/>
              <a:cs typeface="Times New Roman"/>
              <a:sym typeface="Times New Roman"/>
            </a:endParaRPr>
          </a:p>
          <a:p>
            <a:pPr marL="285750" marR="0" lvl="0" indent="-171450" algn="l" rtl="0">
              <a:spcBef>
                <a:spcPts val="0"/>
              </a:spcBef>
              <a:spcAft>
                <a:spcPts val="0"/>
              </a:spcAft>
              <a:buClr>
                <a:schemeClr val="dk1"/>
              </a:buClr>
              <a:buSzPts val="1800"/>
              <a:buFont typeface="Arial"/>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394" name="Google Shape;394;p21"/>
          <p:cNvPicPr preferRelativeResize="0"/>
          <p:nvPr/>
        </p:nvPicPr>
        <p:blipFill rotWithShape="1">
          <a:blip r:embed="rId3">
            <a:alphaModFix/>
          </a:blip>
          <a:srcRect l="14079" t="26670" r="6620" b="22220"/>
          <a:stretch/>
        </p:blipFill>
        <p:spPr>
          <a:xfrm>
            <a:off x="5509615" y="2770434"/>
            <a:ext cx="6533383" cy="2368494"/>
          </a:xfrm>
          <a:prstGeom prst="rect">
            <a:avLst/>
          </a:prstGeom>
          <a:noFill/>
          <a:ln>
            <a:noFill/>
          </a:ln>
        </p:spPr>
      </p:pic>
      <p:sp>
        <p:nvSpPr>
          <p:cNvPr id="395" name="Google Shape;395;p21"/>
          <p:cNvSpPr txBox="1">
            <a:spLocks noGrp="1"/>
          </p:cNvSpPr>
          <p:nvPr>
            <p:ph type="sldNum" idx="12"/>
          </p:nvPr>
        </p:nvSpPr>
        <p:spPr>
          <a:xfrm>
            <a:off x="11409045" y="6333134"/>
            <a:ext cx="731700" cy="5250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IN"/>
              <a:t>8</a:t>
            </a:fld>
            <a:endParaRPr/>
          </a:p>
        </p:txBody>
      </p:sp>
      <p:sp>
        <p:nvSpPr>
          <p:cNvPr id="396" name="Google Shape;396;p21"/>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397" name="Google Shape;397;p21"/>
          <p:cNvPicPr preferRelativeResize="0"/>
          <p:nvPr/>
        </p:nvPicPr>
        <p:blipFill>
          <a:blip r:embed="rId4">
            <a:alphaModFix/>
          </a:blip>
          <a:stretch>
            <a:fillRect/>
          </a:stretch>
        </p:blipFill>
        <p:spPr>
          <a:xfrm>
            <a:off x="265575" y="859625"/>
            <a:ext cx="11887198" cy="388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g28936aa91fd_0_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IN"/>
              <a:t>9</a:t>
            </a:fld>
            <a:endParaRPr/>
          </a:p>
        </p:txBody>
      </p:sp>
      <p:sp>
        <p:nvSpPr>
          <p:cNvPr id="416" name="Google Shape;416;g28936aa91fd_0_2"/>
          <p:cNvSpPr/>
          <p:nvPr/>
        </p:nvSpPr>
        <p:spPr>
          <a:xfrm>
            <a:off x="371482" y="256205"/>
            <a:ext cx="7424700" cy="489900"/>
          </a:xfrm>
          <a:prstGeom prst="rect">
            <a:avLst/>
          </a:prstGeom>
          <a:noFill/>
          <a:ln>
            <a:noFill/>
          </a:ln>
        </p:spPr>
        <p:txBody>
          <a:bodyPr spcFirstLastPara="1" wrap="square" lIns="90000" tIns="45000" rIns="90000" bIns="45000" anchor="ctr" anchorCtr="0">
            <a:noAutofit/>
          </a:bodyPr>
          <a:lstStyle/>
          <a:p>
            <a:pPr marL="0" marR="0" lvl="0" indent="0" algn="l" rtl="0">
              <a:lnSpc>
                <a:spcPct val="100000"/>
              </a:lnSpc>
              <a:spcBef>
                <a:spcPts val="0"/>
              </a:spcBef>
              <a:spcAft>
                <a:spcPts val="0"/>
              </a:spcAft>
              <a:buNone/>
            </a:pPr>
            <a:r>
              <a:rPr lang="en-IN" sz="3200" b="1">
                <a:latin typeface="Calibri"/>
                <a:ea typeface="Calibri"/>
                <a:cs typeface="Calibri"/>
                <a:sym typeface="Calibri"/>
              </a:rPr>
              <a:t>METHODOLOGY</a:t>
            </a:r>
            <a:r>
              <a:rPr lang="en-IN" sz="3200" u="sng">
                <a:solidFill>
                  <a:srgbClr val="000000"/>
                </a:solidFill>
                <a:latin typeface="Calibri"/>
                <a:ea typeface="Calibri"/>
                <a:cs typeface="Calibri"/>
                <a:sym typeface="Calibri"/>
              </a:rPr>
              <a:t> </a:t>
            </a:r>
            <a:endParaRPr sz="3200">
              <a:solidFill>
                <a:srgbClr val="000000"/>
              </a:solidFill>
              <a:latin typeface="Arial"/>
              <a:ea typeface="Arial"/>
              <a:cs typeface="Arial"/>
              <a:sym typeface="Arial"/>
            </a:endParaRPr>
          </a:p>
        </p:txBody>
      </p:sp>
      <p:pic>
        <p:nvPicPr>
          <p:cNvPr id="417" name="Google Shape;417;g28936aa91fd_0_2"/>
          <p:cNvPicPr preferRelativeResize="0"/>
          <p:nvPr/>
        </p:nvPicPr>
        <p:blipFill>
          <a:blip r:embed="rId3">
            <a:alphaModFix/>
          </a:blip>
          <a:stretch>
            <a:fillRect/>
          </a:stretch>
        </p:blipFill>
        <p:spPr>
          <a:xfrm>
            <a:off x="265575" y="859625"/>
            <a:ext cx="11887198" cy="38898"/>
          </a:xfrm>
          <a:prstGeom prst="rect">
            <a:avLst/>
          </a:prstGeom>
          <a:noFill/>
          <a:ln>
            <a:noFill/>
          </a:ln>
        </p:spPr>
      </p:pic>
      <p:pic>
        <p:nvPicPr>
          <p:cNvPr id="418" name="Google Shape;418;g28936aa91fd_0_2"/>
          <p:cNvPicPr preferRelativeResize="0"/>
          <p:nvPr/>
        </p:nvPicPr>
        <p:blipFill>
          <a:blip r:embed="rId4">
            <a:alphaModFix/>
          </a:blip>
          <a:stretch>
            <a:fillRect/>
          </a:stretch>
        </p:blipFill>
        <p:spPr>
          <a:xfrm>
            <a:off x="3268663" y="1012048"/>
            <a:ext cx="5654677" cy="565467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TotalTime>
  <Words>1442</Words>
  <Application>Microsoft Office PowerPoint</Application>
  <PresentationFormat>Widescreen</PresentationFormat>
  <Paragraphs>253</Paragraphs>
  <Slides>39</Slides>
  <Notes>39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Times New Roman</vt:lpstr>
      <vt:lpstr>Arial</vt:lpstr>
      <vt:lpstr>Calibri</vt:lpstr>
      <vt:lpstr>Quattrocento Sans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Schematic of PA with fundamental matching network</vt:lpstr>
      <vt:lpstr>PowerPoint Presentation</vt:lpstr>
      <vt:lpstr>PowerPoint Presentation</vt:lpstr>
      <vt:lpstr>PowerPoint Presentation</vt:lpstr>
      <vt:lpstr>PowerPoint Presentation</vt:lpstr>
      <vt:lpstr>PowerPoint Presentation</vt:lpstr>
      <vt:lpstr>PowerPoint Presentation</vt:lpstr>
      <vt:lpstr>TRANSMISSION ZERO</vt:lpstr>
      <vt:lpstr>PowerPoint Presentation</vt:lpstr>
      <vt:lpstr>PowerPoint Presentation</vt:lpstr>
      <vt:lpstr>PowerPoint Presentation</vt:lpstr>
      <vt:lpstr>PowerPoint Presentation</vt:lpstr>
      <vt:lpstr>PowerPoint Presentation</vt:lpstr>
      <vt:lpstr>PowerPoint Presentation</vt:lpstr>
      <vt:lpstr>Final Schematic of HT PA</vt:lpstr>
      <vt:lpstr>PowerPoint Presentation</vt:lpstr>
      <vt:lpstr>Smith chart for fundamental and harmonic impedances from load-pull simulation and designed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rajsekar</dc:creator>
  <cp:lastModifiedBy>Nagabhushan Deshpande</cp:lastModifiedBy>
  <cp:revision>9</cp:revision>
  <dcterms:created xsi:type="dcterms:W3CDTF">2019-11-18T15:45:27Z</dcterms:created>
  <dcterms:modified xsi:type="dcterms:W3CDTF">2024-12-11T04:27:06Z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4</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4</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