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6" r:id="rId1"/>
  </p:sldMasterIdLst>
  <p:sldIdLst>
    <p:sldId id="294" r:id="rId2"/>
    <p:sldId id="296" r:id="rId3"/>
    <p:sldId id="257" r:id="rId4"/>
    <p:sldId id="258" r:id="rId5"/>
    <p:sldId id="289" r:id="rId6"/>
    <p:sldId id="290" r:id="rId7"/>
    <p:sldId id="292" r:id="rId8"/>
    <p:sldId id="293" r:id="rId9"/>
    <p:sldId id="269" r:id="rId10"/>
    <p:sldId id="270" r:id="rId11"/>
    <p:sldId id="297" r:id="rId12"/>
    <p:sldId id="271" r:id="rId13"/>
    <p:sldId id="280" r:id="rId14"/>
    <p:sldId id="281" r:id="rId15"/>
    <p:sldId id="282" r:id="rId16"/>
    <p:sldId id="288" r:id="rId17"/>
    <p:sldId id="285" r:id="rId18"/>
    <p:sldId id="287" r:id="rId19"/>
    <p:sldId id="278" r:id="rId20"/>
    <p:sldId id="279" r:id="rId21"/>
    <p:sldId id="272" r:id="rId22"/>
    <p:sldId id="273" r:id="rId23"/>
    <p:sldId id="274" r:id="rId24"/>
    <p:sldId id="275" r:id="rId25"/>
    <p:sldId id="276" r:id="rId26"/>
    <p:sldId id="277" r:id="rId27"/>
    <p:sldId id="298" r:id="rId28"/>
    <p:sldId id="299" r:id="rId29"/>
    <p:sldId id="300"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660"/>
  </p:normalViewPr>
  <p:slideViewPr>
    <p:cSldViewPr snapToGrid="0">
      <p:cViewPr varScale="1">
        <p:scale>
          <a:sx n="78" d="100"/>
          <a:sy n="78" d="100"/>
        </p:scale>
        <p:origin x="118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5142A-FCFE-44BA-A0D1-4953FD233EE2}"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8A63C-0062-4640-8C11-2260A4A2E353}" type="slidenum">
              <a:rPr lang="en-IN" smtClean="0"/>
              <a:t>‹#›</a:t>
            </a:fld>
            <a:endParaRPr lang="en-IN"/>
          </a:p>
        </p:txBody>
      </p:sp>
    </p:spTree>
    <p:extLst>
      <p:ext uri="{BB962C8B-B14F-4D97-AF65-F5344CB8AC3E}">
        <p14:creationId xmlns:p14="http://schemas.microsoft.com/office/powerpoint/2010/main" val="368757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5142A-FCFE-44BA-A0D1-4953FD233EE2}"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8A63C-0062-4640-8C11-2260A4A2E353}" type="slidenum">
              <a:rPr lang="en-IN" smtClean="0"/>
              <a:t>‹#›</a:t>
            </a:fld>
            <a:endParaRPr lang="en-IN"/>
          </a:p>
        </p:txBody>
      </p:sp>
    </p:spTree>
    <p:extLst>
      <p:ext uri="{BB962C8B-B14F-4D97-AF65-F5344CB8AC3E}">
        <p14:creationId xmlns:p14="http://schemas.microsoft.com/office/powerpoint/2010/main" val="117999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5142A-FCFE-44BA-A0D1-4953FD233EE2}"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8A63C-0062-4640-8C11-2260A4A2E353}" type="slidenum">
              <a:rPr lang="en-IN" smtClean="0"/>
              <a:t>‹#›</a:t>
            </a:fld>
            <a:endParaRPr lang="en-IN"/>
          </a:p>
        </p:txBody>
      </p:sp>
    </p:spTree>
    <p:extLst>
      <p:ext uri="{BB962C8B-B14F-4D97-AF65-F5344CB8AC3E}">
        <p14:creationId xmlns:p14="http://schemas.microsoft.com/office/powerpoint/2010/main" val="12971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5142A-FCFE-44BA-A0D1-4953FD233EE2}"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8A63C-0062-4640-8C11-2260A4A2E353}" type="slidenum">
              <a:rPr lang="en-IN" smtClean="0"/>
              <a:t>‹#›</a:t>
            </a:fld>
            <a:endParaRPr lang="en-IN"/>
          </a:p>
        </p:txBody>
      </p:sp>
    </p:spTree>
    <p:extLst>
      <p:ext uri="{BB962C8B-B14F-4D97-AF65-F5344CB8AC3E}">
        <p14:creationId xmlns:p14="http://schemas.microsoft.com/office/powerpoint/2010/main" val="199650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15142A-FCFE-44BA-A0D1-4953FD233EE2}"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8A63C-0062-4640-8C11-2260A4A2E353}" type="slidenum">
              <a:rPr lang="en-IN" smtClean="0"/>
              <a:t>‹#›</a:t>
            </a:fld>
            <a:endParaRPr lang="en-IN"/>
          </a:p>
        </p:txBody>
      </p:sp>
    </p:spTree>
    <p:extLst>
      <p:ext uri="{BB962C8B-B14F-4D97-AF65-F5344CB8AC3E}">
        <p14:creationId xmlns:p14="http://schemas.microsoft.com/office/powerpoint/2010/main" val="390618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15142A-FCFE-44BA-A0D1-4953FD233EE2}"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8A63C-0062-4640-8C11-2260A4A2E353}" type="slidenum">
              <a:rPr lang="en-IN" smtClean="0"/>
              <a:t>‹#›</a:t>
            </a:fld>
            <a:endParaRPr lang="en-IN"/>
          </a:p>
        </p:txBody>
      </p:sp>
    </p:spTree>
    <p:extLst>
      <p:ext uri="{BB962C8B-B14F-4D97-AF65-F5344CB8AC3E}">
        <p14:creationId xmlns:p14="http://schemas.microsoft.com/office/powerpoint/2010/main" val="2236968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358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15142A-FCFE-44BA-A0D1-4953FD233EE2}" type="datetimeFigureOut">
              <a:rPr lang="en-IN" smtClean="0"/>
              <a:t>04-02-2025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68A63C-0062-4640-8C11-2260A4A2E353}" type="slidenum">
              <a:rPr lang="en-IN" smtClean="0"/>
              <a:t>‹#›</a:t>
            </a:fld>
            <a:endParaRPr lang="en-IN"/>
          </a:p>
        </p:txBody>
      </p:sp>
    </p:spTree>
    <p:extLst>
      <p:ext uri="{BB962C8B-B14F-4D97-AF65-F5344CB8AC3E}">
        <p14:creationId xmlns:p14="http://schemas.microsoft.com/office/powerpoint/2010/main" val="143544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5142A-FCFE-44BA-A0D1-4953FD233EE2}" type="datetimeFigureOut">
              <a:rPr lang="en-IN" smtClean="0"/>
              <a:t>04-02-2025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68A63C-0062-4640-8C11-2260A4A2E353}" type="slidenum">
              <a:rPr lang="en-IN" smtClean="0"/>
              <a:t>‹#›</a:t>
            </a:fld>
            <a:endParaRPr lang="en-IN"/>
          </a:p>
        </p:txBody>
      </p:sp>
    </p:spTree>
    <p:extLst>
      <p:ext uri="{BB962C8B-B14F-4D97-AF65-F5344CB8AC3E}">
        <p14:creationId xmlns:p14="http://schemas.microsoft.com/office/powerpoint/2010/main" val="3126765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5142A-FCFE-44BA-A0D1-4953FD233EE2}"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8A63C-0062-4640-8C11-2260A4A2E353}" type="slidenum">
              <a:rPr lang="en-IN" smtClean="0"/>
              <a:t>‹#›</a:t>
            </a:fld>
            <a:endParaRPr lang="en-IN"/>
          </a:p>
        </p:txBody>
      </p:sp>
    </p:spTree>
    <p:extLst>
      <p:ext uri="{BB962C8B-B14F-4D97-AF65-F5344CB8AC3E}">
        <p14:creationId xmlns:p14="http://schemas.microsoft.com/office/powerpoint/2010/main" val="49738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5142A-FCFE-44BA-A0D1-4953FD233EE2}"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8A63C-0062-4640-8C11-2260A4A2E353}" type="slidenum">
              <a:rPr lang="en-IN" smtClean="0"/>
              <a:t>‹#›</a:t>
            </a:fld>
            <a:endParaRPr lang="en-IN"/>
          </a:p>
        </p:txBody>
      </p:sp>
    </p:spTree>
    <p:extLst>
      <p:ext uri="{BB962C8B-B14F-4D97-AF65-F5344CB8AC3E}">
        <p14:creationId xmlns:p14="http://schemas.microsoft.com/office/powerpoint/2010/main" val="85078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2/4/2025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6292641"/>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Encryption" TargetMode="External"/><Relationship Id="rId2" Type="http://schemas.openxmlformats.org/officeDocument/2006/relationships/hyperlink" Target="http://en.wikipedia.org/wiki/Cryptograph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8FA99A-1A16-8E36-E848-9EA50D88BCE8}"/>
              </a:ext>
            </a:extLst>
          </p:cNvPr>
          <p:cNvSpPr txBox="1"/>
          <p:nvPr/>
        </p:nvSpPr>
        <p:spPr>
          <a:xfrm>
            <a:off x="1696063" y="608301"/>
            <a:ext cx="8799871" cy="132343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70AD47">
                    <a:lumMod val="75000"/>
                  </a:srgbClr>
                </a:solidFill>
                <a:effectLst/>
                <a:uLnTx/>
                <a:uFillTx/>
                <a:latin typeface="Times New Roman" panose="02020603050405020304" pitchFamily="18" charset="0"/>
                <a:ea typeface="+mn-ea"/>
                <a:cs typeface="Times New Roman" panose="02020603050405020304" pitchFamily="18" charset="0"/>
              </a:rPr>
              <a:t>RISE KRISHNA  SAI  PRAKASAM  GROUP OF INSTITUTIONS</a:t>
            </a:r>
            <a:endParaRPr kumimoji="0" lang="en-IN" sz="4000" b="0" i="0" u="none" strike="noStrike" kern="1200" cap="none" spc="0" normalizeH="0" baseline="0" noProof="0" dirty="0">
              <a:ln>
                <a:noFill/>
              </a:ln>
              <a:solidFill>
                <a:srgbClr val="70AD47">
                  <a:lumMod val="75000"/>
                </a:srgbClr>
              </a:solidFill>
              <a:effectLst/>
              <a:uLnTx/>
              <a:uFillTx/>
              <a:latin typeface="Times New Roman" panose="02020603050405020304" pitchFamily="18" charset="0"/>
              <a:ea typeface="+mn-ea"/>
              <a:cs typeface="Times New Roman" panose="02020603050405020304" pitchFamily="18" charset="0"/>
            </a:endParaRPr>
          </a:p>
        </p:txBody>
      </p:sp>
      <p:pic>
        <p:nvPicPr>
          <p:cNvPr id="12" name="Picture 11">
            <a:extLst>
              <a:ext uri="{FF2B5EF4-FFF2-40B4-BE49-F238E27FC236}">
                <a16:creationId xmlns:a16="http://schemas.microsoft.com/office/drawing/2014/main" id="{86272014-2930-1E51-B518-0F8304E6FC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020" y="564453"/>
            <a:ext cx="1395622" cy="1373193"/>
          </a:xfrm>
          <a:prstGeom prst="rect">
            <a:avLst/>
          </a:prstGeom>
          <a:noFill/>
          <a:ln>
            <a:noFill/>
          </a:ln>
        </p:spPr>
      </p:pic>
      <p:pic>
        <p:nvPicPr>
          <p:cNvPr id="13" name="Picture 5">
            <a:extLst>
              <a:ext uri="{FF2B5EF4-FFF2-40B4-BE49-F238E27FC236}">
                <a16:creationId xmlns:a16="http://schemas.microsoft.com/office/drawing/2014/main" id="{A65F13DD-AC87-3445-0080-078A88966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7978" y="675580"/>
            <a:ext cx="1863465" cy="123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4DB68D67-C62A-E90C-B252-593636A525D9}"/>
              </a:ext>
            </a:extLst>
          </p:cNvPr>
          <p:cNvSpPr txBox="1"/>
          <p:nvPr/>
        </p:nvSpPr>
        <p:spPr>
          <a:xfrm>
            <a:off x="2924046" y="1910950"/>
            <a:ext cx="6343903"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3EACF">
                    <a:lumMod val="10000"/>
                  </a:srgbClr>
                </a:solidFill>
                <a:effectLst/>
                <a:uLnTx/>
                <a:uFillTx/>
                <a:latin typeface="Times New Roman" panose="02020603050405020304" pitchFamily="18" charset="0"/>
                <a:ea typeface="+mn-ea"/>
                <a:cs typeface="Times New Roman" panose="02020603050405020304" pitchFamily="18" charset="0"/>
              </a:rPr>
              <a:t>Department of Electronics and communications Engineering</a:t>
            </a:r>
          </a:p>
        </p:txBody>
      </p:sp>
      <p:sp>
        <p:nvSpPr>
          <p:cNvPr id="17" name="TextBox 16">
            <a:extLst>
              <a:ext uri="{FF2B5EF4-FFF2-40B4-BE49-F238E27FC236}">
                <a16:creationId xmlns:a16="http://schemas.microsoft.com/office/drawing/2014/main" id="{67C49244-21AB-A0E7-D545-86049C61C06E}"/>
              </a:ext>
            </a:extLst>
          </p:cNvPr>
          <p:cNvSpPr txBox="1"/>
          <p:nvPr/>
        </p:nvSpPr>
        <p:spPr>
          <a:xfrm>
            <a:off x="1954020" y="2690380"/>
            <a:ext cx="8283959" cy="830997"/>
          </a:xfrm>
          <a:prstGeom prst="rect">
            <a:avLst/>
          </a:prstGeom>
          <a:noFill/>
        </p:spPr>
        <p:txBody>
          <a:bodyPr wrap="square">
            <a:spAutoFit/>
          </a:bodyPr>
          <a:lstStyle/>
          <a:p>
            <a:pPr marL="0" marR="270510" lvl="0" indent="0" algn="ctr" defTabSz="457200" rtl="0" eaLnBrk="1" fontAlgn="auto" latinLnBrk="0" hangingPunct="1">
              <a:lnSpc>
                <a:spcPct val="100000"/>
              </a:lnSpc>
              <a:spcBef>
                <a:spcPts val="825"/>
              </a:spcBef>
              <a:spcAft>
                <a:spcPts val="0"/>
              </a:spcAft>
              <a:buClrTx/>
              <a:buSzTx/>
              <a:buFontTx/>
              <a:buNone/>
              <a:tabLst/>
              <a:defRPr/>
            </a:pPr>
            <a:r>
              <a:rPr kumimoji="0" lang="en-US" sz="2400" b="1" i="0" u="none" strike="noStrike" kern="1200" cap="none" spc="-25" normalizeH="0" baseline="0" noProof="0" dirty="0">
                <a:ln>
                  <a:noFill/>
                </a:ln>
                <a:solidFill>
                  <a:prstClr val="black"/>
                </a:solidFill>
                <a:effectLst/>
                <a:uLnTx/>
                <a:uFillTx/>
                <a:latin typeface="Sitka Text Semibold" pitchFamily="2" charset="0"/>
                <a:ea typeface="+mn-ea"/>
                <a:cs typeface="Times New Roman"/>
              </a:rPr>
              <a:t>A REAL TIME IMPLEMENTATION OF DATA HIDING IN AUDIO FOR MILITARY APPLICATIONS</a:t>
            </a:r>
            <a:endParaRPr kumimoji="0" lang="en-IN" sz="2400" b="1" i="0" u="none" strike="noStrike" kern="1200" cap="none" spc="0" normalizeH="0" baseline="0" noProof="0" dirty="0">
              <a:ln>
                <a:noFill/>
              </a:ln>
              <a:solidFill>
                <a:prstClr val="black"/>
              </a:solidFill>
              <a:effectLst/>
              <a:uLnTx/>
              <a:uFillTx/>
              <a:latin typeface="Sitka Text Semibold" pitchFamily="2" charset="0"/>
              <a:ea typeface="+mn-ea"/>
              <a:cs typeface="+mn-cs"/>
            </a:endParaRPr>
          </a:p>
        </p:txBody>
      </p:sp>
      <p:sp>
        <p:nvSpPr>
          <p:cNvPr id="19" name="TextBox 18">
            <a:extLst>
              <a:ext uri="{FF2B5EF4-FFF2-40B4-BE49-F238E27FC236}">
                <a16:creationId xmlns:a16="http://schemas.microsoft.com/office/drawing/2014/main" id="{52AA35EC-20B6-FA5C-89E9-76005CBCB6CA}"/>
              </a:ext>
            </a:extLst>
          </p:cNvPr>
          <p:cNvSpPr txBox="1"/>
          <p:nvPr/>
        </p:nvSpPr>
        <p:spPr>
          <a:xfrm>
            <a:off x="1905642" y="4013403"/>
            <a:ext cx="6096000" cy="1846468"/>
          </a:xfrm>
          <a:prstGeom prst="rect">
            <a:avLst/>
          </a:prstGeom>
          <a:noFill/>
        </p:spPr>
        <p:txBody>
          <a:bodyPr wrap="square">
            <a:spAutoFit/>
          </a:bodyPr>
          <a:lstStyle/>
          <a:p>
            <a:pPr marL="0" marR="0" lvl="0" indent="0" algn="just" defTabSz="457200" rtl="0" eaLnBrk="1" fontAlgn="auto" latinLnBrk="0" hangingPunct="1">
              <a:lnSpc>
                <a:spcPct val="115000"/>
              </a:lnSpc>
              <a:spcBef>
                <a:spcPts val="650"/>
              </a:spcBef>
              <a:spcAft>
                <a:spcPts val="600"/>
              </a:spcAft>
              <a:buClrTx/>
              <a:buSzTx/>
              <a:buFont typeface="Wingdings 3" panose="05040102010807070707" pitchFamily="18" charset="2"/>
              <a:buNone/>
              <a:tabLst/>
              <a:defRPr/>
            </a:pP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 .Naga chaitanya		  (218A1A0442)</a:t>
            </a:r>
            <a:endParaRPr kumimoji="0" lang="en-IN"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endParaRPr>
          </a:p>
          <a:p>
            <a:pPr marL="0" marR="0" lvl="0" indent="0" algn="just" defTabSz="457200" rtl="0" eaLnBrk="1" fontAlgn="auto" latinLnBrk="0" hangingPunct="1">
              <a:lnSpc>
                <a:spcPct val="115000"/>
              </a:lnSpc>
              <a:spcBef>
                <a:spcPts val="650"/>
              </a:spcBef>
              <a:spcAft>
                <a:spcPts val="600"/>
              </a:spcAft>
              <a:buClrTx/>
              <a:buSzTx/>
              <a:buFont typeface="Wingdings 3" panose="05040102010807070707" pitchFamily="18" charset="2"/>
              <a:buNone/>
              <a:tabLst/>
              <a:defRPr/>
            </a:pP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a:t>
            </a:r>
            <a:r>
              <a:rPr lang="en-US" altLang="en-US" b="1" dirty="0">
                <a:solidFill>
                  <a:prstClr val="black"/>
                </a:solidFill>
                <a:latin typeface="Times New Roman" panose="02020603050405020304" pitchFamily="18" charset="0"/>
                <a:cs typeface="Times New Roman" panose="02020603050405020304" pitchFamily="18" charset="0"/>
              </a:rPr>
              <a:t> </a:t>
            </a:r>
            <a:r>
              <a:rPr kumimoji="0" lang="en-US" alt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Nithin</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(218A1A0438)</a:t>
            </a:r>
            <a:endParaRPr kumimoji="0" lang="en-IN"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endParaRPr>
          </a:p>
          <a:p>
            <a:pPr marL="0" marR="0" lvl="0" indent="0" algn="just" defTabSz="457200" rtl="0" eaLnBrk="1" fontAlgn="auto" latinLnBrk="0" hangingPunct="1">
              <a:lnSpc>
                <a:spcPct val="115000"/>
              </a:lnSpc>
              <a:spcBef>
                <a:spcPts val="650"/>
              </a:spcBef>
              <a:spcAft>
                <a:spcPts val="600"/>
              </a:spcAft>
              <a:buClrTx/>
              <a:buSzTx/>
              <a:buFont typeface="Wingdings 3" panose="05040102010807070707" pitchFamily="18" charset="2"/>
              <a:buNone/>
              <a:tabLst/>
              <a:defRPr/>
            </a:pP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  Harith </a:t>
            </a:r>
            <a:r>
              <a:rPr kumimoji="0" lang="en-US" alt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kumar</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reddy</a:t>
            </a:r>
            <a:r>
              <a:rPr lang="en-US" altLang="en-US" b="1" dirty="0">
                <a:solidFill>
                  <a:prstClr val="black"/>
                </a:solidFill>
                <a:latin typeface="Times New Roman" panose="02020603050405020304" pitchFamily="18" charset="0"/>
                <a:cs typeface="Times New Roman" panose="02020603050405020304" pitchFamily="18" charset="0"/>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(218A1A0439)</a:t>
            </a:r>
            <a:endParaRPr kumimoji="0" lang="en-IN"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endParaRPr>
          </a:p>
          <a:p>
            <a:pPr marL="0" marR="0" lvl="0" indent="0" algn="just" defTabSz="457200" rtl="0" eaLnBrk="1" fontAlgn="auto" latinLnBrk="0" hangingPunct="1">
              <a:lnSpc>
                <a:spcPct val="115000"/>
              </a:lnSpc>
              <a:spcBef>
                <a:spcPts val="650"/>
              </a:spcBef>
              <a:spcAft>
                <a:spcPts val="600"/>
              </a:spcAft>
              <a:buClrTx/>
              <a:buSzTx/>
              <a:buFont typeface="Wingdings 3" panose="05040102010807070707" pitchFamily="18" charset="2"/>
              <a:buNone/>
              <a:tabLst/>
              <a:defRPr/>
            </a:pP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 .Hemanth </a:t>
            </a:r>
            <a:r>
              <a:rPr kumimoji="0" lang="en-US" alt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kumar</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reddy</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(218A1A0440)</a:t>
            </a:r>
            <a:endParaRPr kumimoji="0" lang="en-IN"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endParaRPr>
          </a:p>
        </p:txBody>
      </p:sp>
      <p:sp>
        <p:nvSpPr>
          <p:cNvPr id="21" name="TextBox 20">
            <a:extLst>
              <a:ext uri="{FF2B5EF4-FFF2-40B4-BE49-F238E27FC236}">
                <a16:creationId xmlns:a16="http://schemas.microsoft.com/office/drawing/2014/main" id="{0D9DD972-F420-D215-3534-3332DD58C9C1}"/>
              </a:ext>
            </a:extLst>
          </p:cNvPr>
          <p:cNvSpPr txBox="1"/>
          <p:nvPr/>
        </p:nvSpPr>
        <p:spPr>
          <a:xfrm>
            <a:off x="8236005" y="4013403"/>
            <a:ext cx="4100706" cy="1809470"/>
          </a:xfrm>
          <a:prstGeom prst="rect">
            <a:avLst/>
          </a:prstGeom>
          <a:noFill/>
        </p:spPr>
        <p:txBody>
          <a:bodyPr wrap="square">
            <a:spAutoFit/>
          </a:bodyPr>
          <a:lstStyle/>
          <a:p>
            <a:pPr marL="0" marR="0" lvl="0" indent="0" algn="l" defTabSz="457200" rtl="0" eaLnBrk="1" fontAlgn="auto" latinLnBrk="0" hangingPunct="1">
              <a:lnSpc>
                <a:spcPct val="115000"/>
              </a:lnSpc>
              <a:spcBef>
                <a:spcPct val="0"/>
              </a:spcBef>
              <a:spcAft>
                <a:spcPts val="1000"/>
              </a:spcAft>
              <a:buClrTx/>
              <a:buSzTx/>
              <a:buFontTx/>
              <a:buNone/>
              <a:tabLst/>
              <a:defRPr/>
            </a:pPr>
            <a:r>
              <a:rPr kumimoji="0" lang="en-US" altLang="en-US" sz="1800" b="1" i="0" u="sng"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rPr>
              <a:t>PROJECT GUIDE</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rPr>
              <a:t>	</a:t>
            </a:r>
            <a:endParaRPr kumimoji="0" lang="en-IN"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endParaRPr>
          </a:p>
          <a:p>
            <a:pPr marL="0" marR="0" lvl="0" indent="0" algn="l" defTabSz="457200" rtl="0" eaLnBrk="1" fontAlgn="auto" latinLnBrk="0" hangingPunct="1">
              <a:lnSpc>
                <a:spcPct val="115000"/>
              </a:lnSpc>
              <a:spcBef>
                <a:spcPts val="200"/>
              </a:spcBef>
              <a:spcAft>
                <a:spcPts val="100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rPr>
              <a:t>Miss V. V. </a:t>
            </a:r>
            <a:r>
              <a:rPr kumimoji="0" lang="en-US" altLang="en-US" sz="18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Times New Roman" panose="02020603050405020304" pitchFamily="18" charset="0"/>
              </a:rPr>
              <a:t>Narayanamma</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rPr>
              <a:t> , M. Tech ,	 </a:t>
            </a:r>
          </a:p>
          <a:p>
            <a:pPr marL="0" marR="0" lvl="0" indent="0" algn="l" defTabSz="457200" rtl="0" eaLnBrk="1" fontAlgn="auto" latinLnBrk="0" hangingPunct="1">
              <a:lnSpc>
                <a:spcPct val="115000"/>
              </a:lnSpc>
              <a:spcBef>
                <a:spcPts val="200"/>
              </a:spcBef>
              <a:spcAft>
                <a:spcPts val="100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rPr>
              <a:t>Asst Professor </a:t>
            </a:r>
          </a:p>
          <a:p>
            <a:pPr marL="0" marR="0" lvl="0" indent="0" algn="l" defTabSz="457200" rtl="0" eaLnBrk="1" fontAlgn="auto" latinLnBrk="0" hangingPunct="1">
              <a:lnSpc>
                <a:spcPct val="115000"/>
              </a:lnSpc>
              <a:spcBef>
                <a:spcPts val="200"/>
              </a:spcBef>
              <a:spcAft>
                <a:spcPts val="100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rPr>
              <a:t>Dept. of ECE</a:t>
            </a:r>
            <a:endParaRPr kumimoji="0" lang="en-IN" alt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endParaRPr>
          </a:p>
        </p:txBody>
      </p:sp>
    </p:spTree>
    <p:extLst>
      <p:ext uri="{BB962C8B-B14F-4D97-AF65-F5344CB8AC3E}">
        <p14:creationId xmlns:p14="http://schemas.microsoft.com/office/powerpoint/2010/main" val="2892146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2A4B-D16F-8546-F5F5-687AC9FCE08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3A9675-1C93-0273-C41F-6EF1367AB338}"/>
              </a:ext>
            </a:extLst>
          </p:cNvPr>
          <p:cNvSpPr>
            <a:spLocks noGrp="1"/>
          </p:cNvSpPr>
          <p:nvPr>
            <p:ph idx="1"/>
          </p:nvPr>
        </p:nvSpPr>
        <p:spPr>
          <a:xfrm>
            <a:off x="1369694" y="1765936"/>
            <a:ext cx="9694545" cy="4283392"/>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objective of implementing real-time data hiding in audio for military applications is to develop a robust and secure method for transmitting sensitive information covertly within audio files, ensuring that the hidden data remains undetectable by unauthorized parties. This system should maintain the audio file's quality and usability, while allowing the embedded data to withstand various attacks or manipulations.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98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F2700-0B85-5C79-1916-B946944D4622}"/>
              </a:ext>
            </a:extLst>
          </p:cNvPr>
          <p:cNvSpPr>
            <a:spLocks noGrp="1"/>
          </p:cNvSpPr>
          <p:nvPr>
            <p:ph idx="1"/>
          </p:nvPr>
        </p:nvSpPr>
        <p:spPr>
          <a:xfrm>
            <a:off x="2589212" y="825911"/>
            <a:ext cx="8915400" cy="5810864"/>
          </a:xfrm>
        </p:spPr>
        <p:txBody>
          <a:bodyPr>
            <a:normAutofit/>
          </a:bodyPr>
          <a:lstStyle/>
          <a:p>
            <a:pPr marL="0" indent="0">
              <a:buNone/>
            </a:pPr>
            <a:r>
              <a:rPr lang="en-US" sz="3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Operating system 	: Windows 11</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Coding Language	: MATLAB</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spc="-20" dirty="0">
                <a:latin typeface="Times New Roman" panose="02020603050405020304" pitchFamily="18" charset="0"/>
                <a:cs typeface="Times New Roman" pitchFamily="18" charset="0"/>
              </a:rPr>
              <a:t> Tool</a:t>
            </a:r>
            <a:r>
              <a:rPr lang="en-US" sz="2000" dirty="0">
                <a:latin typeface="Times New Roman" panose="02020603050405020304" pitchFamily="18" charset="0"/>
                <a:cs typeface="Times New Roman" pitchFamily="18" charset="0"/>
              </a:rPr>
              <a:t>	                      :</a:t>
            </a:r>
            <a:r>
              <a:rPr lang="en-US" sz="2000" spc="-25" dirty="0">
                <a:latin typeface="Times New Roman" panose="02020603050405020304" pitchFamily="18" charset="0"/>
                <a:cs typeface="Times New Roman" pitchFamily="18" charset="0"/>
              </a:rPr>
              <a:t> </a:t>
            </a:r>
            <a:r>
              <a:rPr lang="en-US" sz="2000" spc="-10" dirty="0">
                <a:latin typeface="Times New Roman" panose="02020603050405020304" pitchFamily="18" charset="0"/>
                <a:cs typeface="Times New Roman" pitchFamily="18" charset="0"/>
              </a:rPr>
              <a:t>MATLAB</a:t>
            </a:r>
            <a:r>
              <a:rPr lang="en-US" sz="2000" spc="-5" dirty="0">
                <a:latin typeface="Times New Roman" panose="02020603050405020304" pitchFamily="18" charset="0"/>
                <a:cs typeface="Times New Roman" pitchFamily="18" charset="0"/>
              </a:rPr>
              <a:t> </a:t>
            </a:r>
            <a:r>
              <a:rPr lang="en-US" sz="2000" dirty="0">
                <a:latin typeface="Times New Roman" panose="02020603050405020304" pitchFamily="18" charset="0"/>
                <a:cs typeface="Times New Roman" pitchFamily="18" charset="0"/>
              </a:rPr>
              <a:t>R</a:t>
            </a:r>
            <a:r>
              <a:rPr lang="en-US" sz="2000" spc="-5" dirty="0">
                <a:latin typeface="Times New Roman" panose="02020603050405020304" pitchFamily="18" charset="0"/>
                <a:cs typeface="Times New Roman" pitchFamily="18" charset="0"/>
              </a:rPr>
              <a:t> </a:t>
            </a:r>
            <a:r>
              <a:rPr lang="en-US" sz="2000" dirty="0">
                <a:latin typeface="Times New Roman" panose="02020603050405020304" pitchFamily="18" charset="0"/>
                <a:cs typeface="Times New Roman" pitchFamily="18" charset="0"/>
              </a:rPr>
              <a:t>20013 </a:t>
            </a:r>
            <a:r>
              <a:rPr lang="en-US" sz="2000" spc="-20" dirty="0">
                <a:latin typeface="Times New Roman" panose="02020603050405020304" pitchFamily="18" charset="0"/>
                <a:cs typeface="Times New Roman" pitchFamily="18" charset="0"/>
              </a:rPr>
              <a:t>8.10</a:t>
            </a:r>
          </a:p>
          <a:p>
            <a:endParaRPr lang="en-US" sz="2000" spc="-20" dirty="0">
              <a:latin typeface="Times New Roman" panose="02020603050405020304" pitchFamily="18" charset="0"/>
              <a:cs typeface="Times New Roman" pitchFamily="18" charset="0"/>
            </a:endParaRPr>
          </a:p>
          <a:p>
            <a:pPr marL="0" indent="0">
              <a:buNone/>
            </a:pPr>
            <a:r>
              <a:rPr lang="en-US" sz="3200" dirty="0">
                <a:solidFill>
                  <a:schemeClr val="tx1"/>
                </a:solidFill>
                <a:latin typeface="Times New Roman"/>
                <a:cs typeface="Times New Roman"/>
              </a:rPr>
              <a:t>HARDWARE</a:t>
            </a:r>
            <a:r>
              <a:rPr lang="en-US" sz="3200" spc="-75" dirty="0">
                <a:solidFill>
                  <a:schemeClr val="tx1"/>
                </a:solidFill>
                <a:latin typeface="Times New Roman"/>
                <a:cs typeface="Times New Roman"/>
              </a:rPr>
              <a:t> </a:t>
            </a:r>
            <a:r>
              <a:rPr lang="en-US" sz="3200" spc="-10" dirty="0">
                <a:solidFill>
                  <a:schemeClr val="tx1"/>
                </a:solidFill>
                <a:latin typeface="Times New Roman"/>
                <a:cs typeface="Times New Roman"/>
              </a:rPr>
              <a:t>REQUIREMENTS:-</a:t>
            </a:r>
          </a:p>
          <a:p>
            <a:r>
              <a:rPr lang="en-US" sz="2000" spc="-10" dirty="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 Pentium </a:t>
            </a:r>
            <a:r>
              <a:rPr lang="en-US" sz="2000" dirty="0">
                <a:latin typeface="Times New Roman" panose="02020603050405020304" pitchFamily="18" charset="0"/>
                <a:cs typeface="Times New Roman" panose="02020603050405020304" pitchFamily="18" charset="0"/>
              </a:rPr>
              <a:t>IV</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2.4</a:t>
            </a:r>
            <a:r>
              <a:rPr lang="en-US" sz="2000" spc="15"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GHz</a:t>
            </a:r>
          </a:p>
          <a:p>
            <a:r>
              <a:rPr lang="en-US" sz="2000" dirty="0">
                <a:latin typeface="Times New Roman" panose="02020603050405020304" pitchFamily="18" charset="0"/>
                <a:cs typeface="Times New Roman" panose="02020603050405020304" pitchFamily="18" charset="0"/>
              </a:rPr>
              <a:t>Hard</a:t>
            </a:r>
            <a:r>
              <a:rPr lang="en-US" sz="2000" spc="-40"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Disk</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456</a:t>
            </a:r>
            <a:r>
              <a:rPr lang="en-US" sz="2000" spc="-20"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GB</a:t>
            </a:r>
          </a:p>
          <a:p>
            <a:r>
              <a:rPr lang="en-US" sz="2000" dirty="0">
                <a:latin typeface="Times New Roman" panose="02020603050405020304" pitchFamily="18" charset="0"/>
                <a:cs typeface="Times New Roman" panose="02020603050405020304" pitchFamily="18" charset="0"/>
              </a:rPr>
              <a:t>Floppy</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Drive</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1.44</a:t>
            </a:r>
            <a:r>
              <a:rPr lang="en-US" sz="2000" spc="-5"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Mb</a:t>
            </a:r>
          </a:p>
          <a:p>
            <a:r>
              <a:rPr lang="en-US" sz="2000" spc="-10" dirty="0">
                <a:latin typeface="Times New Roman" panose="02020603050405020304" pitchFamily="18" charset="0"/>
                <a:cs typeface="Times New Roman" panose="02020603050405020304" pitchFamily="18" charset="0"/>
              </a:rPr>
              <a:t>Monitor</a:t>
            </a:r>
            <a:r>
              <a:rPr lang="en-US" sz="2000"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14.6</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VGA</a:t>
            </a:r>
            <a:r>
              <a:rPr lang="en-US" sz="2000" spc="-25" dirty="0">
                <a:latin typeface="Times New Roman" panose="02020603050405020304" pitchFamily="18" charset="0"/>
                <a:cs typeface="Times New Roman" panose="02020603050405020304" pitchFamily="18" charset="0"/>
              </a:rPr>
              <a:t> </a:t>
            </a:r>
            <a:r>
              <a:rPr lang="en-US" sz="2000" spc="-25" dirty="0" err="1">
                <a:latin typeface="Times New Roman" panose="02020603050405020304" pitchFamily="18" charset="0"/>
                <a:cs typeface="Times New Roman" panose="02020603050405020304" pitchFamily="18" charset="0"/>
              </a:rPr>
              <a:t>colour</a:t>
            </a:r>
            <a:r>
              <a:rPr lang="en-US" sz="2000" spc="-25" dirty="0">
                <a:latin typeface="Times New Roman" panose="02020603050405020304" pitchFamily="18" charset="0"/>
                <a:cs typeface="Times New Roman" panose="02020603050405020304" pitchFamily="18" charset="0"/>
              </a:rPr>
              <a:t> </a:t>
            </a:r>
            <a:endParaRPr lang="en-US" sz="2000" spc="-10" dirty="0">
              <a:latin typeface="Times New Roman" panose="02020603050405020304" pitchFamily="18" charset="0"/>
              <a:cs typeface="Times New Roman" panose="02020603050405020304" pitchFamily="18" charset="0"/>
            </a:endParaRPr>
          </a:p>
          <a:p>
            <a:r>
              <a:rPr lang="en-US" sz="2000" spc="-25" dirty="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 8GB	</a:t>
            </a:r>
            <a:endParaRPr lang="en-US" sz="2000" dirty="0">
              <a:latin typeface="Times New Roman" panose="02020603050405020304" pitchFamily="18" charset="0"/>
              <a:cs typeface="Times New Roman" panose="02020603050405020304" pitchFamily="18" charset="0"/>
            </a:endParaRPr>
          </a:p>
          <a:p>
            <a:pPr marL="0" indent="0">
              <a:buNone/>
            </a:pPr>
            <a:endParaRPr lang="en-IN" sz="2000" b="1" spc="-10" dirty="0">
              <a:solidFill>
                <a:srgbClr val="C00000"/>
              </a:solidFill>
              <a:latin typeface="Times New Roman" panose="02020603050405020304" pitchFamily="18" charset="0"/>
              <a:cs typeface="Times New Roman" panose="02020603050405020304" pitchFamily="18" charset="0"/>
            </a:endParaRPr>
          </a:p>
          <a:p>
            <a:endParaRPr lang="en-US" sz="2000" b="1" spc="-10" dirty="0">
              <a:solidFill>
                <a:srgbClr val="C00000"/>
              </a:solidFill>
              <a:latin typeface="Times New Roman"/>
              <a:cs typeface="Times New Roman"/>
            </a:endParaRPr>
          </a:p>
        </p:txBody>
      </p:sp>
    </p:spTree>
    <p:extLst>
      <p:ext uri="{BB962C8B-B14F-4D97-AF65-F5344CB8AC3E}">
        <p14:creationId xmlns:p14="http://schemas.microsoft.com/office/powerpoint/2010/main" val="417336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68D6-924B-702C-D544-D3624651C8E8}"/>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Existing Method</a:t>
            </a:r>
            <a:endParaRPr lang="en-IN" sz="3600" dirty="0"/>
          </a:p>
        </p:txBody>
      </p:sp>
      <p:sp>
        <p:nvSpPr>
          <p:cNvPr id="3" name="Content Placeholder 2">
            <a:extLst>
              <a:ext uri="{FF2B5EF4-FFF2-40B4-BE49-F238E27FC236}">
                <a16:creationId xmlns:a16="http://schemas.microsoft.com/office/drawing/2014/main" id="{5F48D9A6-45C9-A3D7-E05C-A806C4ECAEC7}"/>
              </a:ext>
            </a:extLst>
          </p:cNvPr>
          <p:cNvSpPr>
            <a:spLocks noGrp="1"/>
          </p:cNvSpPr>
          <p:nvPr>
            <p:ph idx="1"/>
          </p:nvPr>
        </p:nvSpPr>
        <p:spPr>
          <a:xfrm>
            <a:off x="999203" y="1690688"/>
            <a:ext cx="10193594" cy="4465074"/>
          </a:xfrm>
        </p:spPr>
        <p:txBody>
          <a:bodyPr>
            <a:normAutofit/>
          </a:bodyPr>
          <a:lstStyle/>
          <a:p>
            <a:pPr marL="0" indent="0" algn="just">
              <a:lnSpc>
                <a:spcPct val="160000"/>
              </a:lnSpc>
              <a:buNone/>
            </a:pPr>
            <a:r>
              <a:rPr lang="en-US" sz="2000" dirty="0">
                <a:latin typeface="Times New Roman" panose="02020603050405020304" pitchFamily="18" charset="0"/>
                <a:cs typeface="Times New Roman" panose="02020603050405020304" pitchFamily="18" charset="0"/>
              </a:rPr>
              <a:t>Cryptography hides secret data within carrier files like images or audio, ensuring covert communication and confidentiality. Unlike encryption, it avoids detection, making it ideal for military, cybersecurity, law enforcement, and finance. Techniques include manipulating image pixels or embedding data in sound. The main challenges are preserving carrier quality and preventing detection by steganalysis.</a:t>
            </a:r>
            <a:r>
              <a:rPr lang="en-US" sz="2000" dirty="0">
                <a:effectLst/>
                <a:latin typeface="Times New Roman" panose="02020603050405020304" pitchFamily="18" charset="0"/>
                <a:ea typeface="Times New Roman" panose="02020603050405020304" pitchFamily="18" charset="0"/>
              </a:rPr>
              <a:t> Cryptography is the art or study of hiding information by inserting secret messages in other messages. Medium where information is inserted can be anything. This medium is called the cover object. Cryptography that is applied to hide information on the cover of digital objects is called Digital Cryptography. Cover objects that are used in digital cryptography can vary, for example in the image archive.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56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BE5B-9F7C-544F-3B94-521AD4B3A68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Flow chart of </a:t>
            </a:r>
            <a:r>
              <a:rPr lang="en-IN" sz="3600" b="1" dirty="0">
                <a:latin typeface="Times New Roman" panose="02020603050405020304" pitchFamily="18" charset="0"/>
                <a:cs typeface="Times New Roman" panose="02020603050405020304" pitchFamily="18" charset="0"/>
              </a:rPr>
              <a:t>existing method</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0CE612-76EF-467D-4B03-73A2EB15264C}"/>
              </a:ext>
            </a:extLst>
          </p:cNvPr>
          <p:cNvSpPr>
            <a:spLocks noGrp="1"/>
          </p:cNvSpPr>
          <p:nvPr>
            <p:ph idx="1"/>
          </p:nvPr>
        </p:nvSpPr>
        <p:spPr>
          <a:xfrm>
            <a:off x="889277" y="2002827"/>
            <a:ext cx="10515600" cy="4414865"/>
          </a:xfrm>
        </p:spPr>
        <p:txBody>
          <a:bodyPr/>
          <a:lstStyle/>
          <a:p>
            <a:pPr marL="0" indent="0">
              <a:buNone/>
            </a:pPr>
            <a:endParaRPr lang="en-US" dirty="0"/>
          </a:p>
          <a:p>
            <a:pPr marL="0" indent="0">
              <a:buNone/>
            </a:pPr>
            <a:endParaRPr lang="en-IN" dirty="0"/>
          </a:p>
        </p:txBody>
      </p:sp>
      <p:sp>
        <p:nvSpPr>
          <p:cNvPr id="4" name="Rectangle 3">
            <a:extLst>
              <a:ext uri="{FF2B5EF4-FFF2-40B4-BE49-F238E27FC236}">
                <a16:creationId xmlns:a16="http://schemas.microsoft.com/office/drawing/2014/main" id="{2259733B-871D-E24D-34D9-FC72F7ED2F4F}"/>
              </a:ext>
            </a:extLst>
          </p:cNvPr>
          <p:cNvSpPr/>
          <p:nvPr/>
        </p:nvSpPr>
        <p:spPr>
          <a:xfrm>
            <a:off x="2904068" y="2421653"/>
            <a:ext cx="2009574" cy="643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Information</a:t>
            </a:r>
            <a:endParaRPr lang="en-IN" sz="28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31812BC-D879-44A7-0F6D-1F4D4D5376C9}"/>
              </a:ext>
            </a:extLst>
          </p:cNvPr>
          <p:cNvSpPr/>
          <p:nvPr/>
        </p:nvSpPr>
        <p:spPr>
          <a:xfrm>
            <a:off x="5200020" y="2422485"/>
            <a:ext cx="1894115" cy="582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Encryption</a:t>
            </a:r>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41D0DA2-B97F-CE54-612C-0CCB49A23DDD}"/>
              </a:ext>
            </a:extLst>
          </p:cNvPr>
          <p:cNvSpPr/>
          <p:nvPr/>
        </p:nvSpPr>
        <p:spPr>
          <a:xfrm>
            <a:off x="7486022" y="2175933"/>
            <a:ext cx="2022045" cy="11299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Encrypted Information</a:t>
            </a:r>
            <a:endParaRPr lang="en-IN" sz="28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EAF5ADE-8A7F-4BA3-0FBB-724DE6746634}"/>
              </a:ext>
            </a:extLst>
          </p:cNvPr>
          <p:cNvSpPr/>
          <p:nvPr/>
        </p:nvSpPr>
        <p:spPr>
          <a:xfrm>
            <a:off x="4563533" y="3677697"/>
            <a:ext cx="2530603" cy="4538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Key Generator</a:t>
            </a:r>
            <a:endParaRPr lang="en-IN" sz="28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E2D5C83-AC58-6415-E266-C53A5B49AF58}"/>
              </a:ext>
            </a:extLst>
          </p:cNvPr>
          <p:cNvSpPr/>
          <p:nvPr/>
        </p:nvSpPr>
        <p:spPr>
          <a:xfrm>
            <a:off x="7486022" y="3677698"/>
            <a:ext cx="1894115" cy="5325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Public Key</a:t>
            </a:r>
            <a:endParaRPr lang="en-IN" sz="2800" dirty="0">
              <a:latin typeface="Times New Roman" panose="02020603050405020304" pitchFamily="18" charset="0"/>
              <a:cs typeface="Times New Roman" panose="02020603050405020304" pitchFamily="18" charset="0"/>
            </a:endParaRPr>
          </a:p>
        </p:txBody>
      </p:sp>
      <p:sp>
        <p:nvSpPr>
          <p:cNvPr id="13" name="Arrow: Right 12">
            <a:extLst>
              <a:ext uri="{FF2B5EF4-FFF2-40B4-BE49-F238E27FC236}">
                <a16:creationId xmlns:a16="http://schemas.microsoft.com/office/drawing/2014/main" id="{82F5F587-0ABE-F87A-7570-0BED50E598F6}"/>
              </a:ext>
            </a:extLst>
          </p:cNvPr>
          <p:cNvSpPr/>
          <p:nvPr/>
        </p:nvSpPr>
        <p:spPr>
          <a:xfrm>
            <a:off x="4913643" y="2644274"/>
            <a:ext cx="286377" cy="258880"/>
          </a:xfrm>
          <a:prstGeom prst="rightArrow">
            <a:avLst>
              <a:gd name="adj1" fmla="val 50000"/>
              <a:gd name="adj2" fmla="val 4649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Arrow: Right 13">
            <a:extLst>
              <a:ext uri="{FF2B5EF4-FFF2-40B4-BE49-F238E27FC236}">
                <a16:creationId xmlns:a16="http://schemas.microsoft.com/office/drawing/2014/main" id="{A219105A-C5D2-C22F-AC66-30623E8B74E5}"/>
              </a:ext>
            </a:extLst>
          </p:cNvPr>
          <p:cNvSpPr/>
          <p:nvPr/>
        </p:nvSpPr>
        <p:spPr>
          <a:xfrm rot="10800000">
            <a:off x="7094134" y="3797285"/>
            <a:ext cx="391888" cy="235919"/>
          </a:xfrm>
          <a:prstGeom prst="rightArrow">
            <a:avLst>
              <a:gd name="adj1" fmla="val 50000"/>
              <a:gd name="adj2" fmla="val 4649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Arrow: Right 14">
            <a:extLst>
              <a:ext uri="{FF2B5EF4-FFF2-40B4-BE49-F238E27FC236}">
                <a16:creationId xmlns:a16="http://schemas.microsoft.com/office/drawing/2014/main" id="{8938D033-A98C-1AE8-02BF-B193EAE42754}"/>
              </a:ext>
            </a:extLst>
          </p:cNvPr>
          <p:cNvSpPr/>
          <p:nvPr/>
        </p:nvSpPr>
        <p:spPr>
          <a:xfrm>
            <a:off x="7094134" y="2667234"/>
            <a:ext cx="391888" cy="235920"/>
          </a:xfrm>
          <a:prstGeom prst="rightArrow">
            <a:avLst>
              <a:gd name="adj1" fmla="val 50000"/>
              <a:gd name="adj2" fmla="val 4649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Arrow: Right 16">
            <a:extLst>
              <a:ext uri="{FF2B5EF4-FFF2-40B4-BE49-F238E27FC236}">
                <a16:creationId xmlns:a16="http://schemas.microsoft.com/office/drawing/2014/main" id="{B0D53C75-2B27-511B-8D7C-16642A192D1B}"/>
              </a:ext>
            </a:extLst>
          </p:cNvPr>
          <p:cNvSpPr/>
          <p:nvPr/>
        </p:nvSpPr>
        <p:spPr>
          <a:xfrm rot="16200000">
            <a:off x="5784643" y="3188538"/>
            <a:ext cx="643094" cy="335221"/>
          </a:xfrm>
          <a:prstGeom prst="rightArrow">
            <a:avLst>
              <a:gd name="adj1" fmla="val 50000"/>
              <a:gd name="adj2" fmla="val 4649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68919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4A4F-9DED-3527-9F91-5DD360469F4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Explanation of Flow chart </a:t>
            </a:r>
            <a:endParaRPr lang="en-IN" sz="3600" dirty="0"/>
          </a:p>
        </p:txBody>
      </p:sp>
      <p:sp>
        <p:nvSpPr>
          <p:cNvPr id="3" name="Content Placeholder 2">
            <a:extLst>
              <a:ext uri="{FF2B5EF4-FFF2-40B4-BE49-F238E27FC236}">
                <a16:creationId xmlns:a16="http://schemas.microsoft.com/office/drawing/2014/main" id="{417573B7-17A2-3C42-C264-C665403A124E}"/>
              </a:ext>
            </a:extLst>
          </p:cNvPr>
          <p:cNvSpPr>
            <a:spLocks noGrp="1"/>
          </p:cNvSpPr>
          <p:nvPr>
            <p:ph idx="1"/>
          </p:nvPr>
        </p:nvSpPr>
        <p:spPr>
          <a:xfrm>
            <a:off x="950042" y="1770778"/>
            <a:ext cx="10291916" cy="4384215"/>
          </a:xfrm>
        </p:spPr>
        <p:txBody>
          <a:bodyPr>
            <a:norm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Information: </a:t>
            </a:r>
            <a:r>
              <a:rPr lang="en-US" sz="2400" dirty="0">
                <a:latin typeface="Times New Roman" panose="02020603050405020304" pitchFamily="18" charset="0"/>
                <a:cs typeface="Times New Roman" panose="02020603050405020304" pitchFamily="18" charset="0"/>
              </a:rPr>
              <a:t>Raw data needing protection, called plaintext before encryption, includes text, audio, or video.</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Encryption: </a:t>
            </a:r>
            <a:r>
              <a:rPr lang="en-IN" sz="2400" dirty="0">
                <a:latin typeface="Times New Roman" panose="02020603050405020304" pitchFamily="18" charset="0"/>
                <a:cs typeface="Times New Roman" panose="02020603050405020304" pitchFamily="18" charset="0"/>
              </a:rPr>
              <a:t>Encryption converts plaintext into unreadable ciphertext, ensuring confidentiality using algorithms like symmetric (AES) or asymmetric (RSA) methods.</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Encrypted Information: </a:t>
            </a:r>
            <a:r>
              <a:rPr lang="en-US" sz="2400" dirty="0">
                <a:latin typeface="Times New Roman" panose="02020603050405020304" pitchFamily="18" charset="0"/>
                <a:cs typeface="Times New Roman" panose="02020603050405020304" pitchFamily="18" charset="0"/>
              </a:rPr>
              <a:t>Ciphertext, the output of encryption, is a random sequence decipherable only with the correct decryption key.</a:t>
            </a:r>
            <a:endParaRPr lang="en-IN" sz="2400" b="1" dirty="0">
              <a:latin typeface="Times New Roman" panose="02020603050405020304" pitchFamily="18" charset="0"/>
              <a:cs typeface="Times New Roman" panose="02020603050405020304" pitchFamily="18" charset="0"/>
            </a:endParaRPr>
          </a:p>
          <a:p>
            <a:pPr marL="0" indent="0" algn="just">
              <a:lnSpc>
                <a:spcPct val="100000"/>
              </a:lnSpc>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946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F9FD05-1D61-65DE-86D1-D93AF91E00B1}"/>
              </a:ext>
            </a:extLst>
          </p:cNvPr>
          <p:cNvSpPr>
            <a:spLocks noGrp="1"/>
          </p:cNvSpPr>
          <p:nvPr>
            <p:ph idx="1"/>
          </p:nvPr>
        </p:nvSpPr>
        <p:spPr>
          <a:xfrm>
            <a:off x="782893" y="931606"/>
            <a:ext cx="10626213" cy="4994787"/>
          </a:xfrm>
        </p:spPr>
        <p:txBody>
          <a:bodyPr>
            <a:no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Key Generator: </a:t>
            </a:r>
            <a:r>
              <a:rPr lang="en-US" sz="2400" dirty="0">
                <a:latin typeface="Times New Roman" panose="02020603050405020304" pitchFamily="18" charset="0"/>
                <a:cs typeface="Times New Roman" panose="02020603050405020304" pitchFamily="18" charset="0"/>
              </a:rPr>
              <a:t>A key generator creates cryptographic keys—one key for symmetric encryption or a public-private key pair for asymmetric encryption—using random or pseudorandom number generators to ensure security.</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Public Key: </a:t>
            </a:r>
            <a:r>
              <a:rPr lang="en-US" sz="2400" dirty="0">
                <a:latin typeface="Times New Roman" panose="02020603050405020304" pitchFamily="18" charset="0"/>
                <a:cs typeface="Times New Roman" panose="02020603050405020304" pitchFamily="18" charset="0"/>
              </a:rPr>
              <a:t>A public key is used for encryption, works with a private key for decryption, and includes a modulus and an exponent in RSA.</a:t>
            </a:r>
            <a:r>
              <a:rPr lang="en-US" sz="2400" dirty="0">
                <a:effectLst/>
                <a:latin typeface="Times New Roman" panose="02020603050405020304" pitchFamily="18" charset="0"/>
                <a:ea typeface="Times New Roman" panose="02020603050405020304" pitchFamily="18" charset="0"/>
              </a:rPr>
              <a:t> Public key encryption is the most secure type of steganography. It also has multiple levels of security in that unwanted parties must first suspect the use of steganography and then they would have to find a way to crack the algorithm used by the public key system before they could intercept the secret message.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66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0FDF-3DBC-B0F9-BD71-62DF8726543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Flow chart of </a:t>
            </a:r>
            <a:r>
              <a:rPr lang="en-IN" sz="3600" b="1" dirty="0">
                <a:latin typeface="Times New Roman" panose="02020603050405020304" pitchFamily="18" charset="0"/>
                <a:cs typeface="Times New Roman" panose="02020603050405020304" pitchFamily="18" charset="0"/>
              </a:rPr>
              <a:t>existing method</a:t>
            </a:r>
            <a:endParaRPr lang="en-IN" sz="3600" dirty="0"/>
          </a:p>
        </p:txBody>
      </p:sp>
      <p:sp>
        <p:nvSpPr>
          <p:cNvPr id="3" name="Content Placeholder 2">
            <a:extLst>
              <a:ext uri="{FF2B5EF4-FFF2-40B4-BE49-F238E27FC236}">
                <a16:creationId xmlns:a16="http://schemas.microsoft.com/office/drawing/2014/main" id="{FC4EC867-2A93-1543-CFB9-59D34F4A0176}"/>
              </a:ext>
            </a:extLst>
          </p:cNvPr>
          <p:cNvSpPr>
            <a:spLocks noGrp="1"/>
          </p:cNvSpPr>
          <p:nvPr>
            <p:ph idx="1"/>
          </p:nvPr>
        </p:nvSpPr>
        <p:spPr/>
        <p:txBody>
          <a:bodyPr/>
          <a:lstStyle/>
          <a:p>
            <a:pPr marL="0" indent="0">
              <a:buNone/>
            </a:pPr>
            <a:r>
              <a:rPr lang="en-US" dirty="0"/>
              <a:t> </a:t>
            </a:r>
            <a:endParaRPr lang="en-IN" dirty="0"/>
          </a:p>
        </p:txBody>
      </p:sp>
      <p:sp>
        <p:nvSpPr>
          <p:cNvPr id="5" name="Rectangle 4">
            <a:extLst>
              <a:ext uri="{FF2B5EF4-FFF2-40B4-BE49-F238E27FC236}">
                <a16:creationId xmlns:a16="http://schemas.microsoft.com/office/drawing/2014/main" id="{EF035B71-1D1C-7CC0-9BCA-FCC7803D17ED}"/>
              </a:ext>
            </a:extLst>
          </p:cNvPr>
          <p:cNvSpPr/>
          <p:nvPr/>
        </p:nvSpPr>
        <p:spPr>
          <a:xfrm>
            <a:off x="3273042" y="2754923"/>
            <a:ext cx="2071634" cy="8038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Encrypted Information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252C761-AD2E-D1CC-B0F4-3BB2418541B6}"/>
              </a:ext>
            </a:extLst>
          </p:cNvPr>
          <p:cNvSpPr/>
          <p:nvPr/>
        </p:nvSpPr>
        <p:spPr>
          <a:xfrm>
            <a:off x="5756660" y="2754924"/>
            <a:ext cx="1901858" cy="8038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Decryption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36BD89B-CC45-C50D-F0AE-43ECFEC8F2BF}"/>
              </a:ext>
            </a:extLst>
          </p:cNvPr>
          <p:cNvSpPr/>
          <p:nvPr/>
        </p:nvSpPr>
        <p:spPr>
          <a:xfrm>
            <a:off x="8240278" y="2754923"/>
            <a:ext cx="1901858" cy="8038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Information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6EADBA2-2BF4-1E51-9093-57E0452AE887}"/>
              </a:ext>
            </a:extLst>
          </p:cNvPr>
          <p:cNvSpPr/>
          <p:nvPr/>
        </p:nvSpPr>
        <p:spPr>
          <a:xfrm>
            <a:off x="8327364" y="3993556"/>
            <a:ext cx="1901858" cy="666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Public Key</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2C26E70-4BAC-A2E1-568C-A448555C48C5}"/>
              </a:ext>
            </a:extLst>
          </p:cNvPr>
          <p:cNvSpPr/>
          <p:nvPr/>
        </p:nvSpPr>
        <p:spPr>
          <a:xfrm>
            <a:off x="5586884" y="3999244"/>
            <a:ext cx="2321168" cy="666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Key Remover</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DED522CB-0FB6-C20A-2C91-99D90B1CA3BB}"/>
              </a:ext>
            </a:extLst>
          </p:cNvPr>
          <p:cNvSpPr/>
          <p:nvPr/>
        </p:nvSpPr>
        <p:spPr>
          <a:xfrm>
            <a:off x="5332532" y="2999851"/>
            <a:ext cx="424128" cy="31401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Arrow: Right 10">
            <a:extLst>
              <a:ext uri="{FF2B5EF4-FFF2-40B4-BE49-F238E27FC236}">
                <a16:creationId xmlns:a16="http://schemas.microsoft.com/office/drawing/2014/main" id="{6B892FAA-9F37-B8A7-CA90-704FB2F9F18E}"/>
              </a:ext>
            </a:extLst>
          </p:cNvPr>
          <p:cNvSpPr/>
          <p:nvPr/>
        </p:nvSpPr>
        <p:spPr>
          <a:xfrm rot="10800000">
            <a:off x="7898002" y="4235205"/>
            <a:ext cx="429361" cy="252884"/>
          </a:xfrm>
          <a:prstGeom prst="rightArrow">
            <a:avLst>
              <a:gd name="adj1" fmla="val 50000"/>
              <a:gd name="adj2" fmla="val 44926"/>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Arrow: Right 11">
            <a:extLst>
              <a:ext uri="{FF2B5EF4-FFF2-40B4-BE49-F238E27FC236}">
                <a16:creationId xmlns:a16="http://schemas.microsoft.com/office/drawing/2014/main" id="{B4792594-FA47-656A-629A-E78E00B073F3}"/>
              </a:ext>
            </a:extLst>
          </p:cNvPr>
          <p:cNvSpPr/>
          <p:nvPr/>
        </p:nvSpPr>
        <p:spPr>
          <a:xfrm rot="16200000">
            <a:off x="6663126" y="3628066"/>
            <a:ext cx="434765" cy="29621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Arrow: Right 12">
            <a:extLst>
              <a:ext uri="{FF2B5EF4-FFF2-40B4-BE49-F238E27FC236}">
                <a16:creationId xmlns:a16="http://schemas.microsoft.com/office/drawing/2014/main" id="{1220B012-C53A-8449-BA07-5D68933ADB32}"/>
              </a:ext>
            </a:extLst>
          </p:cNvPr>
          <p:cNvSpPr/>
          <p:nvPr/>
        </p:nvSpPr>
        <p:spPr>
          <a:xfrm>
            <a:off x="7658518" y="3060977"/>
            <a:ext cx="581760" cy="25288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64764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18FE-A04C-A619-C0DB-0F6991D39A9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Explanation of Flow chart </a:t>
            </a:r>
            <a:endParaRPr lang="en-IN" sz="3600" dirty="0"/>
          </a:p>
        </p:txBody>
      </p:sp>
      <p:sp>
        <p:nvSpPr>
          <p:cNvPr id="3" name="Content Placeholder 2">
            <a:extLst>
              <a:ext uri="{FF2B5EF4-FFF2-40B4-BE49-F238E27FC236}">
                <a16:creationId xmlns:a16="http://schemas.microsoft.com/office/drawing/2014/main" id="{4CCFB9A6-4413-FBFA-3FF3-21773FCEC455}"/>
              </a:ext>
            </a:extLst>
          </p:cNvPr>
          <p:cNvSpPr>
            <a:spLocks noGrp="1"/>
          </p:cNvSpPr>
          <p:nvPr>
            <p:ph idx="1"/>
          </p:nvPr>
        </p:nvSpPr>
        <p:spPr>
          <a:xfrm>
            <a:off x="1072945" y="1870640"/>
            <a:ext cx="10046110" cy="4127037"/>
          </a:xfrm>
        </p:spPr>
        <p:txBody>
          <a:bodyPr>
            <a:norm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Encrypted Information: </a:t>
            </a:r>
            <a:r>
              <a:rPr lang="en-US" sz="2400" dirty="0">
                <a:latin typeface="Times New Roman" panose="02020603050405020304" pitchFamily="18" charset="0"/>
                <a:cs typeface="Times New Roman" panose="02020603050405020304" pitchFamily="18" charset="0"/>
              </a:rPr>
              <a:t>Ciphertext, the output of encryption, is a random sequence decipherable only with the correct decryption key.</a:t>
            </a: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Decryption: </a:t>
            </a:r>
            <a:r>
              <a:rPr lang="en-US" sz="2400" dirty="0">
                <a:latin typeface="Times New Roman" panose="02020603050405020304" pitchFamily="18" charset="0"/>
                <a:cs typeface="Times New Roman" panose="02020603050405020304" pitchFamily="18" charset="0"/>
              </a:rPr>
              <a:t>Decryption converts encrypted data back to its original form using a key, ensuring secure access.</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Information: </a:t>
            </a:r>
            <a:r>
              <a:rPr lang="en-US" sz="2400" dirty="0">
                <a:latin typeface="Times New Roman" panose="02020603050405020304" pitchFamily="18" charset="0"/>
                <a:cs typeface="Times New Roman" panose="02020603050405020304" pitchFamily="18" charset="0"/>
              </a:rPr>
              <a:t>Raw data needing protection, called plaintext before encryption, includes text, audio, or video.</a:t>
            </a:r>
          </a:p>
          <a:p>
            <a:pPr marL="0" indent="0" algn="just">
              <a:lnSpc>
                <a:spcPct val="100000"/>
              </a:lnSpc>
              <a:buNone/>
            </a:pPr>
            <a:endParaRPr lang="en-IN" dirty="0"/>
          </a:p>
        </p:txBody>
      </p:sp>
    </p:spTree>
    <p:extLst>
      <p:ext uri="{BB962C8B-B14F-4D97-AF65-F5344CB8AC3E}">
        <p14:creationId xmlns:p14="http://schemas.microsoft.com/office/powerpoint/2010/main" val="3126414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5EA10-8994-DC59-DE7F-FD543089A3D6}"/>
              </a:ext>
            </a:extLst>
          </p:cNvPr>
          <p:cNvSpPr>
            <a:spLocks noGrp="1"/>
          </p:cNvSpPr>
          <p:nvPr>
            <p:ph idx="1"/>
          </p:nvPr>
        </p:nvSpPr>
        <p:spPr>
          <a:xfrm>
            <a:off x="1103151" y="866021"/>
            <a:ext cx="9985698" cy="5125957"/>
          </a:xfrm>
        </p:spPr>
        <p:txBody>
          <a:bodyPr>
            <a:no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Key Remover:</a:t>
            </a:r>
            <a:r>
              <a:rPr lang="en-US" sz="2400" dirty="0">
                <a:latin typeface="Times New Roman" panose="02020603050405020304" pitchFamily="18" charset="0"/>
                <a:cs typeface="Times New Roman" panose="02020603050405020304" pitchFamily="18" charset="0"/>
              </a:rPr>
              <a:t> A key remover is a tool or method used to extract, disable, or bypass keys in cryptographic systems, software licensing, or physical locks. Its use must adhere to legal and ethical standards.</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Public Key: </a:t>
            </a:r>
            <a:r>
              <a:rPr lang="en-US" sz="2400" dirty="0">
                <a:latin typeface="Times New Roman" panose="02020603050405020304" pitchFamily="18" charset="0"/>
                <a:cs typeface="Times New Roman" panose="02020603050405020304" pitchFamily="18" charset="0"/>
              </a:rPr>
              <a:t>A public key is used for encryption, works with a private key for decryption, and includes a modulus and an exponent in RSA.</a:t>
            </a:r>
            <a:r>
              <a:rPr lang="en-US" sz="2400" dirty="0">
                <a:effectLst/>
                <a:latin typeface="Times New Roman" panose="02020603050405020304" pitchFamily="18" charset="0"/>
                <a:ea typeface="Times New Roman" panose="02020603050405020304" pitchFamily="18" charset="0"/>
              </a:rPr>
              <a:t> It also has multiple levels of security in that unwanted parties must first suspect the use of steganography and then they would have to find a way to crack the algorithm used by the public key system before they could intercept the secret message.</a:t>
            </a: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46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8E81-6793-9149-9F75-1ACC41109BA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Drawbacks: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46BD8C-CC73-35D2-B713-E2BD1AC7E605}"/>
              </a:ext>
            </a:extLst>
          </p:cNvPr>
          <p:cNvSpPr>
            <a:spLocks noGrp="1"/>
          </p:cNvSpPr>
          <p:nvPr>
            <p:ph idx="1"/>
          </p:nvPr>
        </p:nvSpPr>
        <p:spPr>
          <a:xfrm>
            <a:off x="1093839" y="1690688"/>
            <a:ext cx="10515600" cy="4351338"/>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Transmission time for document encrypted using public key cryptography is significantly slower, in face transmission of very large documents is prohibitive.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The key sizes must be significantly large to achieve the high level of protection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Public key cryptography is susceptiable to impersonation affects.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EX:- Mobile assignments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40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978C-6BB2-71F8-A613-E8593B46CF17}"/>
              </a:ext>
            </a:extLst>
          </p:cNvPr>
          <p:cNvSpPr>
            <a:spLocks noGrp="1"/>
          </p:cNvSpPr>
          <p:nvPr>
            <p:ph type="title"/>
          </p:nvPr>
        </p:nvSpPr>
        <p:spPr>
          <a:xfrm>
            <a:off x="2592925" y="624110"/>
            <a:ext cx="8911687" cy="663916"/>
          </a:xfrm>
        </p:spPr>
        <p:txBody>
          <a:bodyPr>
            <a:normAutofit/>
          </a:bodyPr>
          <a:lstStyle/>
          <a:p>
            <a:r>
              <a:rPr lang="en-IN" sz="3200" dirty="0">
                <a:solidFill>
                  <a:schemeClr val="bg2">
                    <a:lumMod val="25000"/>
                  </a:schemeClr>
                </a:solidFill>
                <a:latin typeface="Times New Roman"/>
                <a:cs typeface="Times New Roman"/>
              </a:rPr>
              <a:t>CONTENTS</a:t>
            </a:r>
            <a:r>
              <a:rPr lang="en-IN" sz="3200" spc="-25" dirty="0">
                <a:solidFill>
                  <a:schemeClr val="bg2">
                    <a:lumMod val="25000"/>
                  </a:schemeClr>
                </a:solidFill>
                <a:latin typeface="Times New Roman"/>
                <a:cs typeface="Times New Roman"/>
              </a:rPr>
              <a:t>:-</a:t>
            </a:r>
            <a:endParaRPr lang="en-IN" sz="3200" dirty="0"/>
          </a:p>
        </p:txBody>
      </p:sp>
      <p:sp>
        <p:nvSpPr>
          <p:cNvPr id="3" name="Content Placeholder 2">
            <a:extLst>
              <a:ext uri="{FF2B5EF4-FFF2-40B4-BE49-F238E27FC236}">
                <a16:creationId xmlns:a16="http://schemas.microsoft.com/office/drawing/2014/main" id="{9C4913E8-4C23-0621-4DFB-58FDCDDDE18D}"/>
              </a:ext>
            </a:extLst>
          </p:cNvPr>
          <p:cNvSpPr>
            <a:spLocks noGrp="1"/>
          </p:cNvSpPr>
          <p:nvPr>
            <p:ph idx="1"/>
          </p:nvPr>
        </p:nvSpPr>
        <p:spPr>
          <a:xfrm>
            <a:off x="2589212" y="1641986"/>
            <a:ext cx="8915400" cy="4945627"/>
          </a:xfrm>
        </p:spPr>
        <p:txBody>
          <a:bodyPr>
            <a:normAutofit/>
          </a:bodyPr>
          <a:lstStyle/>
          <a:p>
            <a:r>
              <a:rPr lang="en-IN" sz="2000" dirty="0">
                <a:latin typeface="Times New Roman" panose="02020603050405020304" pitchFamily="18" charset="0"/>
                <a:cs typeface="Times New Roman" panose="02020603050405020304" pitchFamily="18" charset="0"/>
              </a:rPr>
              <a:t>ABSTRACT</a:t>
            </a:r>
          </a:p>
          <a:p>
            <a:r>
              <a:rPr lang="en-IN" sz="2000" dirty="0">
                <a:latin typeface="Times New Roman" panose="02020603050405020304" pitchFamily="18" charset="0"/>
                <a:cs typeface="Times New Roman" panose="02020603050405020304" pitchFamily="18" charset="0"/>
              </a:rPr>
              <a:t>INTRODUCTION</a:t>
            </a:r>
          </a:p>
          <a:p>
            <a:r>
              <a:rPr lang="en-IN" sz="2000" dirty="0">
                <a:latin typeface="Times New Roman" panose="02020603050405020304" pitchFamily="18" charset="0"/>
                <a:cs typeface="Times New Roman" panose="02020603050405020304" pitchFamily="18" charset="0"/>
              </a:rPr>
              <a:t>OBJECTIVE</a:t>
            </a:r>
          </a:p>
          <a:p>
            <a:r>
              <a:rPr lang="en-IN" sz="2000" dirty="0">
                <a:latin typeface="Times New Roman" panose="02020603050405020304" pitchFamily="18" charset="0"/>
                <a:cs typeface="Times New Roman" panose="02020603050405020304" pitchFamily="18" charset="0"/>
              </a:rPr>
              <a:t>SOFTWARE AND HARDWARE REQUIREMENTS</a:t>
            </a:r>
          </a:p>
          <a:p>
            <a:r>
              <a:rPr lang="en-IN" sz="2000" dirty="0">
                <a:latin typeface="Times New Roman" panose="02020603050405020304" pitchFamily="18" charset="0"/>
                <a:cs typeface="Times New Roman" panose="02020603050405020304" pitchFamily="18" charset="0"/>
              </a:rPr>
              <a:t>EXISTING SYSTEM</a:t>
            </a:r>
          </a:p>
          <a:p>
            <a:r>
              <a:rPr lang="en-IN" sz="2000" dirty="0">
                <a:latin typeface="Times New Roman" panose="02020603050405020304" pitchFamily="18" charset="0"/>
                <a:cs typeface="Times New Roman" panose="02020603050405020304" pitchFamily="18" charset="0"/>
              </a:rPr>
              <a:t>DRAWBACKS</a:t>
            </a:r>
          </a:p>
          <a:p>
            <a:r>
              <a:rPr lang="en-IN" sz="2000" dirty="0">
                <a:latin typeface="Times New Roman" panose="02020603050405020304" pitchFamily="18" charset="0"/>
                <a:cs typeface="Times New Roman" panose="02020603050405020304" pitchFamily="18" charset="0"/>
              </a:rPr>
              <a:t>PROPOSED SYSTEM</a:t>
            </a:r>
          </a:p>
          <a:p>
            <a:r>
              <a:rPr lang="en-IN" sz="2000" dirty="0">
                <a:latin typeface="Times New Roman" panose="02020603050405020304" pitchFamily="18" charset="0"/>
                <a:cs typeface="Times New Roman" panose="02020603050405020304" pitchFamily="18" charset="0"/>
              </a:rPr>
              <a:t>CONCLUSION</a:t>
            </a:r>
          </a:p>
          <a:p>
            <a:r>
              <a:rPr lang="en-IN" sz="2000" dirty="0">
                <a:latin typeface="Times New Roman" panose="02020603050405020304" pitchFamily="18" charset="0"/>
                <a:cs typeface="Times New Roman" panose="02020603050405020304" pitchFamily="18" charset="0"/>
              </a:rPr>
              <a:t>REFERENCES</a:t>
            </a: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6057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2C45-4B19-5666-3396-82C64B0C230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Proposed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77C9B6-C8D5-0949-DFBA-535A7222645B}"/>
              </a:ext>
            </a:extLst>
          </p:cNvPr>
          <p:cNvSpPr>
            <a:spLocks noGrp="1"/>
          </p:cNvSpPr>
          <p:nvPr>
            <p:ph idx="1"/>
          </p:nvPr>
        </p:nvSpPr>
        <p:spPr>
          <a:xfrm>
            <a:off x="1230261" y="1690688"/>
            <a:ext cx="9731477" cy="4144675"/>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LSB audio steganography hides secret information by modifying the least significant bits of audio samples, which minimally alters the audio quality. The secret message is converted to binary, embedded in the LSBs, and the modified file is saved. To extract the message, the LSBs are retrieved, converted back to binary, and decoded. This method allows covert communication and watermarking with minimal audio degradation but has limitations in data capacity and security.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996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C25F-E387-B26B-F144-34894FA45D61}"/>
              </a:ext>
            </a:extLst>
          </p:cNvPr>
          <p:cNvSpPr>
            <a:spLocks noGrp="1"/>
          </p:cNvSpPr>
          <p:nvPr>
            <p:ph type="title"/>
          </p:nvPr>
        </p:nvSpPr>
        <p:spPr>
          <a:xfrm>
            <a:off x="838200" y="365125"/>
            <a:ext cx="10515600" cy="1996109"/>
          </a:xfrm>
        </p:spPr>
        <p:txBody>
          <a:bodyPr/>
          <a:lstStyle/>
          <a:p>
            <a:r>
              <a:rPr lang="en-US" sz="3600" b="1" dirty="0">
                <a:latin typeface="Times New Roman" panose="02020603050405020304" pitchFamily="18" charset="0"/>
                <a:cs typeface="Times New Roman" panose="02020603050405020304" pitchFamily="18" charset="0"/>
              </a:rPr>
              <a:t>Flow chart of proposed system </a:t>
            </a:r>
            <a:endParaRPr lang="en-IN" sz="3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638531F-07D0-A288-C3D5-BB06AAACB349}"/>
              </a:ext>
            </a:extLst>
          </p:cNvPr>
          <p:cNvPicPr>
            <a:picLocks noGrp="1" noChangeAspect="1"/>
          </p:cNvPicPr>
          <p:nvPr>
            <p:ph idx="1"/>
          </p:nvPr>
        </p:nvPicPr>
        <p:blipFill>
          <a:blip r:embed="rId2"/>
          <a:stretch>
            <a:fillRect/>
          </a:stretch>
        </p:blipFill>
        <p:spPr>
          <a:xfrm>
            <a:off x="1930617" y="1825625"/>
            <a:ext cx="8330766" cy="4351338"/>
          </a:xfrm>
          <a:prstGeom prst="rect">
            <a:avLst/>
          </a:prstGeom>
        </p:spPr>
      </p:pic>
    </p:spTree>
    <p:extLst>
      <p:ext uri="{BB962C8B-B14F-4D97-AF65-F5344CB8AC3E}">
        <p14:creationId xmlns:p14="http://schemas.microsoft.com/office/powerpoint/2010/main" val="128540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F3B7-490E-AE80-A11F-8458E512B12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Explanation of Flow chart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08C344-A099-BE2F-A8F1-E37DF3542FEC}"/>
              </a:ext>
            </a:extLst>
          </p:cNvPr>
          <p:cNvSpPr>
            <a:spLocks noGrp="1"/>
          </p:cNvSpPr>
          <p:nvPr>
            <p:ph idx="1"/>
          </p:nvPr>
        </p:nvSpPr>
        <p:spPr>
          <a:xfrm>
            <a:off x="1099820" y="1690688"/>
            <a:ext cx="9992360" cy="4024364"/>
          </a:xfrm>
        </p:spPr>
        <p:txBody>
          <a:bodyPr>
            <a:norm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Audio Input: </a:t>
            </a:r>
            <a:r>
              <a:rPr lang="en-US" sz="2400" dirty="0">
                <a:latin typeface="Times New Roman" panose="02020603050405020304" pitchFamily="18" charset="0"/>
                <a:cs typeface="Times New Roman" panose="02020603050405020304" pitchFamily="18" charset="0"/>
              </a:rPr>
              <a:t>The audio input is the original file used as the cover medium, consisting of a header (metadata) and audio sample data.</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Separate Header and data: </a:t>
            </a:r>
            <a:r>
              <a:rPr lang="en-IN" sz="2400" dirty="0">
                <a:latin typeface="Times New Roman" panose="02020603050405020304" pitchFamily="18" charset="0"/>
                <a:cs typeface="Times New Roman" panose="02020603050405020304" pitchFamily="18" charset="0"/>
              </a:rPr>
              <a:t>The audio file is split into a header, containing metadata left unchanged, and a data section used for embedding the secret text.</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Secret Text:</a:t>
            </a:r>
            <a:r>
              <a:rPr lang="en-US" sz="2400" dirty="0">
                <a:latin typeface="Times New Roman" panose="02020603050405020304" pitchFamily="18" charset="0"/>
                <a:cs typeface="Times New Roman" panose="02020603050405020304" pitchFamily="18" charset="0"/>
              </a:rPr>
              <a:t> The secret text, representing sensitive information, is converted into binary form before being embedded into the audio data.</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86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B1FDA-5DD9-5A81-B96B-825CCDB9182E}"/>
              </a:ext>
            </a:extLst>
          </p:cNvPr>
          <p:cNvSpPr>
            <a:spLocks noGrp="1"/>
          </p:cNvSpPr>
          <p:nvPr>
            <p:ph idx="1"/>
          </p:nvPr>
        </p:nvSpPr>
        <p:spPr>
          <a:xfrm>
            <a:off x="838200" y="1577591"/>
            <a:ext cx="10515600" cy="3677697"/>
          </a:xfrm>
        </p:spPr>
        <p:txBody>
          <a:bodyPr>
            <a:noAutofit/>
          </a:bodyPr>
          <a:lstStyle/>
          <a:p>
            <a:pPr marL="0" indent="0" algn="just">
              <a:lnSpc>
                <a:spcPct val="100000"/>
              </a:lnSpc>
              <a:buNone/>
            </a:pPr>
            <a:r>
              <a:rPr lang="en-IN" b="1" dirty="0">
                <a:latin typeface="Times New Roman" panose="02020603050405020304" pitchFamily="18" charset="0"/>
                <a:cs typeface="Times New Roman" panose="02020603050405020304" pitchFamily="18" charset="0"/>
              </a:rPr>
              <a:t>Embedding Process: </a:t>
            </a:r>
            <a:r>
              <a:rPr lang="en-US" dirty="0">
                <a:latin typeface="Times New Roman" panose="02020603050405020304" pitchFamily="18" charset="0"/>
                <a:cs typeface="Times New Roman" panose="02020603050405020304" pitchFamily="18" charset="0"/>
              </a:rPr>
              <a:t>The embedding process hides the binary secret text in the Least Significant Bits (LSB) of the audio data by modifying alternate samples to enhance security and minimize impact on audio quality.</a:t>
            </a:r>
            <a:endParaRPr lang="en-IN" b="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b="1"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latin typeface="Times New Roman" panose="02020603050405020304" pitchFamily="18" charset="0"/>
                <a:cs typeface="Times New Roman" panose="02020603050405020304" pitchFamily="18" charset="0"/>
              </a:rPr>
              <a:t>Stego Audio: </a:t>
            </a:r>
            <a:r>
              <a:rPr lang="en-US" dirty="0">
                <a:latin typeface="Times New Roman" panose="02020603050405020304" pitchFamily="18" charset="0"/>
                <a:cs typeface="Times New Roman" panose="02020603050405020304" pitchFamily="18" charset="0"/>
              </a:rPr>
              <a:t>The stego audio, created by combining the original audio header with modified data, contains the hidden secret text while remaining indistinguishable from the original.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468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B7B1-CDBA-28DE-474B-87F1BC5892F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Flow chart of proposed system </a:t>
            </a:r>
            <a:endParaRPr lang="en-IN" sz="3600" dirty="0"/>
          </a:p>
        </p:txBody>
      </p:sp>
      <p:pic>
        <p:nvPicPr>
          <p:cNvPr id="4" name="Content Placeholder 3">
            <a:extLst>
              <a:ext uri="{FF2B5EF4-FFF2-40B4-BE49-F238E27FC236}">
                <a16:creationId xmlns:a16="http://schemas.microsoft.com/office/drawing/2014/main" id="{A93A7765-E6EA-FD95-4F5C-5E0C92963A15}"/>
              </a:ext>
            </a:extLst>
          </p:cNvPr>
          <p:cNvPicPr>
            <a:picLocks noGrp="1" noChangeAspect="1"/>
          </p:cNvPicPr>
          <p:nvPr>
            <p:ph idx="1"/>
          </p:nvPr>
        </p:nvPicPr>
        <p:blipFill>
          <a:blip r:embed="rId2"/>
          <a:stretch>
            <a:fillRect/>
          </a:stretch>
        </p:blipFill>
        <p:spPr>
          <a:xfrm>
            <a:off x="1885362" y="1929317"/>
            <a:ext cx="8421275" cy="4143953"/>
          </a:xfrm>
          <a:prstGeom prst="rect">
            <a:avLst/>
          </a:prstGeom>
        </p:spPr>
      </p:pic>
    </p:spTree>
    <p:extLst>
      <p:ext uri="{BB962C8B-B14F-4D97-AF65-F5344CB8AC3E}">
        <p14:creationId xmlns:p14="http://schemas.microsoft.com/office/powerpoint/2010/main" val="3654129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7799-7081-0379-0FF0-89DEDC98C3E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Explanation of Flow chart </a:t>
            </a:r>
            <a:endParaRPr lang="en-IN" sz="3600" b="1" dirty="0"/>
          </a:p>
        </p:txBody>
      </p:sp>
      <p:sp>
        <p:nvSpPr>
          <p:cNvPr id="3" name="Content Placeholder 2">
            <a:extLst>
              <a:ext uri="{FF2B5EF4-FFF2-40B4-BE49-F238E27FC236}">
                <a16:creationId xmlns:a16="http://schemas.microsoft.com/office/drawing/2014/main" id="{7EFEA268-81AB-9FE3-B132-896CC6CAC887}"/>
              </a:ext>
            </a:extLst>
          </p:cNvPr>
          <p:cNvSpPr>
            <a:spLocks noGrp="1"/>
          </p:cNvSpPr>
          <p:nvPr>
            <p:ph idx="1"/>
          </p:nvPr>
        </p:nvSpPr>
        <p:spPr>
          <a:xfrm>
            <a:off x="1107358" y="1521758"/>
            <a:ext cx="9977284" cy="4761055"/>
          </a:xfrm>
        </p:spPr>
        <p:txBody>
          <a:bodyPr>
            <a:norm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Stego Audio: </a:t>
            </a:r>
            <a:r>
              <a:rPr lang="en-US" sz="2400" dirty="0">
                <a:latin typeface="Times New Roman" panose="02020603050405020304" pitchFamily="18" charset="0"/>
                <a:cs typeface="Times New Roman" panose="02020603050405020304" pitchFamily="18" charset="0"/>
              </a:rPr>
              <a:t>The stego audio is the input file containing the hidden secret text embedded within the modified audio data.</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Separate Header and Data: </a:t>
            </a:r>
            <a:r>
              <a:rPr lang="en-US" sz="2400" dirty="0">
                <a:latin typeface="Times New Roman" panose="02020603050405020304" pitchFamily="18" charset="0"/>
                <a:cs typeface="Times New Roman" panose="02020603050405020304" pitchFamily="18" charset="0"/>
              </a:rPr>
              <a:t>The stego audio is divided into a header containing metadata and a data section with audio samples where the hidden binary data is embedded.</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Extraction Process:</a:t>
            </a:r>
            <a:r>
              <a:rPr lang="en-US" sz="2400" dirty="0">
                <a:latin typeface="Times New Roman" panose="02020603050405020304" pitchFamily="18" charset="0"/>
                <a:cs typeface="Times New Roman" panose="02020603050405020304" pitchFamily="18" charset="0"/>
              </a:rPr>
              <a:t>The LSBs of each audio sample are extracted and sequentially shifted left to reconstruct the hidden message, ensuring the binary data is correctly aligned for decoding.</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600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C90F7-91D2-FF3B-8B46-DE22FDD6D479}"/>
              </a:ext>
            </a:extLst>
          </p:cNvPr>
          <p:cNvSpPr>
            <a:spLocks noGrp="1"/>
          </p:cNvSpPr>
          <p:nvPr>
            <p:ph idx="1"/>
          </p:nvPr>
        </p:nvSpPr>
        <p:spPr>
          <a:xfrm>
            <a:off x="1550342" y="1266019"/>
            <a:ext cx="9091315" cy="4325961"/>
          </a:xfrm>
        </p:spPr>
        <p:txBody>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Convert Binary to ASCII:</a:t>
            </a:r>
            <a:r>
              <a:rPr lang="en-US" sz="2400" dirty="0">
                <a:latin typeface="Times New Roman" panose="02020603050405020304" pitchFamily="18" charset="0"/>
                <a:cs typeface="Times New Roman" panose="02020603050405020304" pitchFamily="18" charset="0"/>
              </a:rPr>
              <a:t>The aligned binary data is converted into ASCII characters by mapping each 8-bit chunk to a character, reconstructing the original secret message.</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Extracted Text: </a:t>
            </a:r>
            <a:r>
              <a:rPr lang="en-IN" sz="2400" dirty="0">
                <a:latin typeface="Times New Roman" panose="02020603050405020304" pitchFamily="18" charset="0"/>
                <a:cs typeface="Times New Roman" panose="02020603050405020304" pitchFamily="18" charset="0"/>
              </a:rPr>
              <a:t>The hidden message is successfully decoded and can now be used or interpreted as plain text.</a:t>
            </a:r>
            <a:endParaRPr lang="en-US" sz="2400" b="1" dirty="0">
              <a:latin typeface="Times New Roman" panose="02020603050405020304" pitchFamily="18" charset="0"/>
              <a:cs typeface="Times New Roman" panose="02020603050405020304" pitchFamily="18" charset="0"/>
            </a:endParaRPr>
          </a:p>
          <a:p>
            <a:pPr marL="0" indent="0" algn="just">
              <a:lnSpc>
                <a:spcPct val="100000"/>
              </a:lnSpc>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781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3A9F-C61C-F38A-8C08-A47195A8FB4C}"/>
              </a:ext>
            </a:extLst>
          </p:cNvPr>
          <p:cNvSpPr>
            <a:spLocks noGrp="1"/>
          </p:cNvSpPr>
          <p:nvPr>
            <p:ph type="title"/>
          </p:nvPr>
        </p:nvSpPr>
        <p:spPr>
          <a:xfrm>
            <a:off x="577850" y="317819"/>
            <a:ext cx="10515600" cy="708341"/>
          </a:xfrm>
        </p:spPr>
        <p:txBody>
          <a:bodyPr>
            <a:normAutofit/>
          </a:bodyPr>
          <a:lstStyle/>
          <a:p>
            <a:r>
              <a:rPr lang="en-US" sz="4400" b="1" dirty="0">
                <a:latin typeface="Times New Roman" panose="02020603050405020304" pitchFamily="18" charset="0"/>
                <a:cs typeface="Times New Roman" panose="02020603050405020304" pitchFamily="18" charset="0"/>
              </a:rPr>
              <a:t>Conclusion </a:t>
            </a:r>
            <a:endParaRPr lang="en-IN" sz="44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7728F37-B4CF-86C4-AE28-3B95CC689DFB}"/>
              </a:ext>
            </a:extLst>
          </p:cNvPr>
          <p:cNvSpPr>
            <a:spLocks noGrp="1"/>
          </p:cNvSpPr>
          <p:nvPr>
            <p:ph type="body" idx="1"/>
          </p:nvPr>
        </p:nvSpPr>
        <p:spPr>
          <a:xfrm>
            <a:off x="838200" y="1026161"/>
            <a:ext cx="10255250" cy="5323840"/>
          </a:xfrm>
        </p:spPr>
        <p:txBody>
          <a:bodyPr>
            <a:normAutofit fontScale="77500" lnSpcReduction="20000"/>
          </a:bodyPr>
          <a:lstStyle/>
          <a:p>
            <a:pPr algn="just">
              <a:lnSpc>
                <a:spcPct val="170000"/>
              </a:lnSpc>
              <a:spcAft>
                <a:spcPts val="1000"/>
              </a:spcAft>
            </a:pP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method of embedding text-based data into a host audio file using the method of bit modification has been presented in this paper. A procedure has been developed in which the data field is edited to embed intended data into the audio file. To proceed with this, the header section of the audio has been checked perfectly because a minimal change in the header section may leads to a corruption of whole audio file. </a:t>
            </a:r>
            <a:endPar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spcAft>
                <a:spcPts val="1000"/>
              </a:spcAft>
            </a:pP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algorithm, as an experiment first 50 bytes have been left untouched and starting from the 51st bytes every alternate sample has been modified to embed textual information. However a rough study was made to see how the changing of a specific bit field creates degradation in the host audio file and in which point it leads to perceptible change in the audible sound quality to any other third party other than the sender or receiver. </a:t>
            </a:r>
            <a:endParaRPr lang="en-IN" dirty="0">
              <a:solidFill>
                <a:schemeClr val="tx1"/>
              </a:solidFill>
            </a:endParaRPr>
          </a:p>
        </p:txBody>
      </p:sp>
    </p:spTree>
    <p:extLst>
      <p:ext uri="{BB962C8B-B14F-4D97-AF65-F5344CB8AC3E}">
        <p14:creationId xmlns:p14="http://schemas.microsoft.com/office/powerpoint/2010/main" val="2819633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61B8-AA32-34A3-6776-FFEACD5AE4A6}"/>
              </a:ext>
            </a:extLst>
          </p:cNvPr>
          <p:cNvSpPr>
            <a:spLocks noGrp="1"/>
          </p:cNvSpPr>
          <p:nvPr>
            <p:ph type="title"/>
          </p:nvPr>
        </p:nvSpPr>
        <p:spPr>
          <a:xfrm>
            <a:off x="838200" y="343059"/>
            <a:ext cx="10515600" cy="850582"/>
          </a:xfrm>
        </p:spPr>
        <p:txBody>
          <a:bodyPr>
            <a:normAutofit/>
          </a:bodyPr>
          <a:lstStyle/>
          <a:p>
            <a:r>
              <a:rPr lang="en-US" sz="4400" dirty="0">
                <a:latin typeface="Times New Roman" panose="02020603050405020304" pitchFamily="18" charset="0"/>
                <a:cs typeface="Times New Roman" panose="02020603050405020304" pitchFamily="18" charset="0"/>
              </a:rPr>
              <a:t>References :</a:t>
            </a:r>
            <a:endParaRPr lang="en-IN" sz="4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C3BC198-B2F3-B49B-C95B-E34A4C3E44C3}"/>
              </a:ext>
            </a:extLst>
          </p:cNvPr>
          <p:cNvSpPr>
            <a:spLocks noGrp="1"/>
          </p:cNvSpPr>
          <p:nvPr>
            <p:ph type="body" idx="1"/>
          </p:nvPr>
        </p:nvSpPr>
        <p:spPr>
          <a:xfrm>
            <a:off x="838200" y="1480503"/>
            <a:ext cx="10515600" cy="4727257"/>
          </a:xfrm>
        </p:spPr>
        <p:txBody>
          <a:bodyPr>
            <a:normAutofit/>
          </a:bodyPr>
          <a:lstStyle/>
          <a:p>
            <a:pPr algn="just">
              <a:lnSpc>
                <a:spcPct val="170000"/>
              </a:lnSpc>
              <a:spcAft>
                <a:spcPts val="1000"/>
              </a:spcAft>
            </a:pPr>
            <a:r>
              <a:rPr lang="en-US"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W. Bender, D. </a:t>
            </a:r>
            <a:r>
              <a:rPr lang="en-US" sz="2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Gruhl</a:t>
            </a:r>
            <a:r>
              <a:rPr lang="en-US"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 Morimoto, and A. Lu, "Techniques for data hiding", IBM Systems Journal, vol. 35, Issues 3&amp;4, 1996, pp. 313-336. </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spcAft>
                <a:spcPts val="1000"/>
              </a:spcAft>
            </a:pPr>
            <a:r>
              <a:rPr lang="en-US"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Kharrazi, M., </a:t>
            </a:r>
            <a:r>
              <a:rPr lang="en-US" sz="2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Sencar</a:t>
            </a:r>
            <a:r>
              <a:rPr lang="en-US"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Husrev</a:t>
            </a:r>
            <a:r>
              <a:rPr lang="en-US"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 and Memon, N., “Image Steganography: Concepts and Practice”, WSPC, April 22, 2004. </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spcAft>
                <a:spcPts val="1000"/>
              </a:spcAft>
            </a:pPr>
            <a:r>
              <a:rPr lang="en-US"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Stefan </a:t>
            </a:r>
            <a:r>
              <a:rPr lang="en-US" sz="2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Katzenbeisser</a:t>
            </a:r>
            <a:r>
              <a:rPr lang="en-US"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Fabien A. P. </a:t>
            </a:r>
            <a:r>
              <a:rPr lang="en-US" sz="2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Petitcolas</a:t>
            </a:r>
            <a:r>
              <a:rPr lang="en-US"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“Information Hiding Techniques for Steganography and Digital Watermarking”. Boston, Artech House, pp. 43 – 82. 2000. </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1768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CAA078-4AB4-034E-B63D-4C60097DB1A5}"/>
              </a:ext>
            </a:extLst>
          </p:cNvPr>
          <p:cNvSpPr txBox="1"/>
          <p:nvPr/>
        </p:nvSpPr>
        <p:spPr>
          <a:xfrm>
            <a:off x="1079500" y="995680"/>
            <a:ext cx="10033000" cy="3525132"/>
          </a:xfrm>
          <a:prstGeom prst="rect">
            <a:avLst/>
          </a:prstGeom>
          <a:noFill/>
        </p:spPr>
        <p:txBody>
          <a:bodyPr wrap="square" rtlCol="0">
            <a:spAutoFit/>
          </a:bodyPr>
          <a:lstStyle/>
          <a:p>
            <a:pPr algn="just">
              <a:lnSpc>
                <a:spcPct val="150000"/>
              </a:lnSpc>
              <a:spcAft>
                <a:spcPts val="10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K. Matsui and K. Tanaka. Video-steganography. In: IMA Intellectual Property Project Proceedings, volume 1, pp 187-206, 1994.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N.F. Johnson and S.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Jajodia</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“Exploring Steganography: Seeing the Unseen,” Computer, vol. 31, no. 2, pp. 26-34, IEEE, Feb. 1998.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Matsuoka, H., “Spread Spectrum Audio Steganography using Sub – band Phase Shifting”, Proceedings of the 2006 International Conference on Intelligent Information Hiding and Multimedia Signal Processing (IIHMSP' 06), IEEE, 2006.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809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CAF7E-E652-39D9-9842-324536ABC7CC}"/>
              </a:ext>
            </a:extLst>
          </p:cNvPr>
          <p:cNvSpPr>
            <a:spLocks noGrp="1"/>
          </p:cNvSpPr>
          <p:nvPr>
            <p:ph type="title"/>
          </p:nvPr>
        </p:nvSpPr>
        <p:spPr>
          <a:xfrm>
            <a:off x="796414" y="240891"/>
            <a:ext cx="10331834" cy="1157354"/>
          </a:xfrm>
        </p:spPr>
        <p:txBody>
          <a:bodyPr>
            <a:noAutofit/>
          </a:bodyPr>
          <a:lstStyle/>
          <a:p>
            <a:r>
              <a:rPr lang="en-US"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D0EA357-ECC1-3532-2810-E1ACD2BDAB67}"/>
              </a:ext>
            </a:extLst>
          </p:cNvPr>
          <p:cNvSpPr>
            <a:spLocks noGrp="1"/>
          </p:cNvSpPr>
          <p:nvPr>
            <p:ph idx="1"/>
          </p:nvPr>
        </p:nvSpPr>
        <p:spPr>
          <a:xfrm>
            <a:off x="1175036" y="1398245"/>
            <a:ext cx="9841927" cy="4677435"/>
          </a:xfrm>
        </p:spPr>
        <p:txBody>
          <a:bodyPr>
            <a:noAutofit/>
          </a:bodyPr>
          <a:lstStyle/>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In this paper we propose Secret communication through Audio with Textual Information using Steganography method. Steganography is an art of sending hidden data or secret messages over a public channel so that a third party cannot detect the presence of the secret messages. The goal of steganography is different from classical encryption, which seeks to conceal the content of secret messages; steganography is about hiding the very existence of the secret messages. Modern steganography is generally understood to deal with electronic media rather than physical objects. There have been numerous proposals for protocols to hide data in channels containing pictures, video, audio and even typeset text. This makes sense for a number of reasons.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531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693C-F72C-01D1-2083-850832B48328}"/>
              </a:ext>
            </a:extLst>
          </p:cNvPr>
          <p:cNvSpPr>
            <a:spLocks noGrp="1"/>
          </p:cNvSpPr>
          <p:nvPr>
            <p:ph type="title"/>
          </p:nvPr>
        </p:nvSpPr>
        <p:spPr>
          <a:xfrm>
            <a:off x="946355" y="2766218"/>
            <a:ext cx="10515600" cy="1325563"/>
          </a:xfrm>
        </p:spPr>
        <p:txBody>
          <a:bodyPr/>
          <a:lstStyle/>
          <a:p>
            <a:pPr algn="ct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236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1142-89A5-92B1-58D4-0ACD9AD6B491}"/>
              </a:ext>
            </a:extLst>
          </p:cNvPr>
          <p:cNvSpPr>
            <a:spLocks noGrp="1"/>
          </p:cNvSpPr>
          <p:nvPr>
            <p:ph type="title"/>
          </p:nvPr>
        </p:nvSpPr>
        <p:spPr>
          <a:xfrm>
            <a:off x="796414" y="484632"/>
            <a:ext cx="10331834" cy="1108194"/>
          </a:xfrm>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E6764FF-090A-92E3-F6F3-C80929CE2D5C}"/>
              </a:ext>
            </a:extLst>
          </p:cNvPr>
          <p:cNvSpPr>
            <a:spLocks noGrp="1"/>
          </p:cNvSpPr>
          <p:nvPr>
            <p:ph idx="1"/>
          </p:nvPr>
        </p:nvSpPr>
        <p:spPr>
          <a:xfrm>
            <a:off x="747780" y="1310147"/>
            <a:ext cx="10647806" cy="4608871"/>
          </a:xfrm>
        </p:spPr>
        <p:txBody>
          <a:bodyPr>
            <a:normAutofit fontScale="25000" lnSpcReduction="20000"/>
          </a:bodyPr>
          <a:lstStyle/>
          <a:p>
            <a:pPr marL="0" indent="0" algn="just">
              <a:lnSpc>
                <a:spcPct val="170000"/>
              </a:lnSpc>
              <a:buNone/>
            </a:pPr>
            <a:r>
              <a:rPr lang="en-US" sz="200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In today's digital landscape, the secure transmission of sensitive information is paramount, especially in military operations where information can be a critical asset. Traditional encryption methods, while effective, can sometimes reveal the existence of hidden information to potential adversaries. As a result, there has been growing interest in steganography—the practice of concealing data within other forms of media, such as images, videos, or audio signals.</a:t>
            </a:r>
            <a:endPar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70000"/>
              </a:lnSpc>
              <a:buNone/>
            </a:pPr>
            <a:r>
              <a:rPr lang="en-US" sz="8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advantage of steganography, over </a:t>
            </a:r>
            <a:r>
              <a:rPr lang="en-US" sz="8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cryptography</a:t>
            </a: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alone, is that messages do not attract attention to themselves. Plainly visible encrypted messages—no matter how unbreakable—will arouse suspicion, and may in themselves be incriminating in countries where </a:t>
            </a:r>
            <a:r>
              <a:rPr lang="en-US" sz="8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encryption</a:t>
            </a: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illegal. Therefore, whereas cryptography protects the contents of a message, steganography can be said to protect both messages and communicating parties. </a:t>
            </a:r>
            <a:endParaRPr lang="en-US" sz="8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8000" dirty="0">
                <a:latin typeface="Times New Roman" panose="02020603050405020304" pitchFamily="18" charset="0"/>
                <a:cs typeface="Times New Roman" panose="02020603050405020304" pitchFamily="18" charset="0"/>
              </a:rPr>
              <a:t>	</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01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E775-73B2-DBFB-F238-14CF4DD98470}"/>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Data hiding types:</a:t>
            </a:r>
          </a:p>
        </p:txBody>
      </p:sp>
      <p:sp>
        <p:nvSpPr>
          <p:cNvPr id="3" name="Content Placeholder 2">
            <a:extLst>
              <a:ext uri="{FF2B5EF4-FFF2-40B4-BE49-F238E27FC236}">
                <a16:creationId xmlns:a16="http://schemas.microsoft.com/office/drawing/2014/main" id="{32912780-377D-2D19-7CCD-F2C4EBF0AA4C}"/>
              </a:ext>
            </a:extLst>
          </p:cNvPr>
          <p:cNvSpPr>
            <a:spLocks noGrp="1"/>
          </p:cNvSpPr>
          <p:nvPr>
            <p:ph idx="1"/>
          </p:nvPr>
        </p:nvSpPr>
        <p:spPr>
          <a:xfrm>
            <a:off x="838200" y="1363508"/>
            <a:ext cx="10515600" cy="4791485"/>
          </a:xfrm>
        </p:spPr>
        <p:txBody>
          <a:bodyPr>
            <a:noAutofit/>
          </a:bodyPr>
          <a:lstStyle/>
          <a:p>
            <a:pPr algn="just">
              <a:lnSpc>
                <a:spcPct val="160000"/>
              </a:lnSpc>
            </a:pPr>
            <a:r>
              <a:rPr lang="en-IN" sz="2000" dirty="0">
                <a:latin typeface="Times New Roman" panose="02020603050405020304" pitchFamily="18" charset="0"/>
                <a:cs typeface="Times New Roman" panose="02020603050405020304" pitchFamily="18" charset="0"/>
              </a:rPr>
              <a:t>This project is used to secure communication between transmitter and receiver that not hack the third party by using real time audio data hiding technology in </a:t>
            </a:r>
            <a:r>
              <a:rPr lang="en-IN" sz="2000" dirty="0" err="1">
                <a:latin typeface="Times New Roman" panose="02020603050405020304" pitchFamily="18" charset="0"/>
                <a:cs typeface="Times New Roman" panose="02020603050405020304" pitchFamily="18" charset="0"/>
              </a:rPr>
              <a:t>defencive</a:t>
            </a:r>
            <a:r>
              <a:rPr lang="en-IN" sz="2000" dirty="0">
                <a:latin typeface="Times New Roman" panose="02020603050405020304" pitchFamily="18" charset="0"/>
                <a:cs typeface="Times New Roman" panose="02020603050405020304" pitchFamily="18" charset="0"/>
              </a:rPr>
              <a:t> or military application.</a:t>
            </a:r>
          </a:p>
          <a:p>
            <a:pPr algn="just">
              <a:lnSpc>
                <a:spcPct val="160000"/>
              </a:lnSpc>
            </a:pPr>
            <a:r>
              <a:rPr lang="en-IN" sz="2000" dirty="0">
                <a:latin typeface="Times New Roman" panose="02020603050405020304" pitchFamily="18" charset="0"/>
                <a:cs typeface="Times New Roman" panose="02020603050405020304" pitchFamily="18" charset="0"/>
              </a:rPr>
              <a:t>Data hides the information with the help of duplicate application.</a:t>
            </a:r>
          </a:p>
          <a:p>
            <a:pPr algn="just">
              <a:lnSpc>
                <a:spcPct val="160000"/>
              </a:lnSpc>
            </a:pPr>
            <a:r>
              <a:rPr lang="en-IN" sz="2000" dirty="0">
                <a:latin typeface="Times New Roman" panose="02020603050405020304" pitchFamily="18" charset="0"/>
                <a:cs typeface="Times New Roman" panose="02020603050405020304" pitchFamily="18" charset="0"/>
              </a:rPr>
              <a:t>Data hiding are two types:</a:t>
            </a:r>
          </a:p>
          <a:p>
            <a:pPr algn="just">
              <a:lnSpc>
                <a:spcPct val="160000"/>
              </a:lnSpc>
              <a:buNone/>
            </a:pPr>
            <a:r>
              <a:rPr lang="en-IN" sz="2000" dirty="0">
                <a:latin typeface="Times New Roman" panose="02020603050405020304" pitchFamily="18" charset="0"/>
                <a:cs typeface="Times New Roman" panose="02020603050405020304" pitchFamily="18" charset="0"/>
              </a:rPr>
              <a:t>			(1) Visible data hiding</a:t>
            </a:r>
          </a:p>
          <a:p>
            <a:pPr algn="just">
              <a:lnSpc>
                <a:spcPct val="160000"/>
              </a:lnSpc>
              <a:buNone/>
            </a:pPr>
            <a:r>
              <a:rPr lang="en-IN" sz="2000" dirty="0">
                <a:latin typeface="Times New Roman" panose="02020603050405020304" pitchFamily="18" charset="0"/>
                <a:cs typeface="Times New Roman" panose="02020603050405020304" pitchFamily="18" charset="0"/>
              </a:rPr>
              <a:t>			(2) Invisible data hiding</a:t>
            </a:r>
          </a:p>
          <a:p>
            <a:pPr marL="514350" indent="-514350" algn="just">
              <a:lnSpc>
                <a:spcPct val="160000"/>
              </a:lnSpc>
              <a:buAutoNum type="arabicParenBoth"/>
            </a:pPr>
            <a:r>
              <a:rPr lang="en-IN" sz="2000" b="1" dirty="0">
                <a:latin typeface="Times New Roman" panose="02020603050405020304" pitchFamily="18" charset="0"/>
                <a:cs typeface="Times New Roman" panose="02020603050405020304" pitchFamily="18" charset="0"/>
              </a:rPr>
              <a:t>Visible data hiding : </a:t>
            </a:r>
            <a:r>
              <a:rPr lang="en-IN" sz="2000" dirty="0">
                <a:latin typeface="Times New Roman" panose="02020603050405020304" pitchFamily="18" charset="0"/>
                <a:cs typeface="Times New Roman" panose="02020603050405020304" pitchFamily="18" charset="0"/>
              </a:rPr>
              <a:t>To display both duplicate information and secret information. This technology are used for publicity purpose. </a:t>
            </a:r>
          </a:p>
          <a:p>
            <a:pPr marL="514350" indent="-514350" algn="just">
              <a:lnSpc>
                <a:spcPct val="160000"/>
              </a:lnSpc>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32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748480" y="992917"/>
            <a:ext cx="10695039" cy="4872166"/>
          </a:xfrm>
        </p:spPr>
        <p:txBody>
          <a:bodyPr>
            <a:noAutofit/>
          </a:bodyPr>
          <a:lstStyle/>
          <a:p>
            <a:pPr>
              <a:lnSpc>
                <a:spcPct val="160000"/>
              </a:lnSpc>
              <a:buNone/>
            </a:pPr>
            <a:r>
              <a:rPr lang="en-US" sz="2000" b="1" dirty="0">
                <a:latin typeface="Times New Roman" panose="02020603050405020304" pitchFamily="18" charset="0"/>
                <a:cs typeface="Times New Roman" panose="02020603050405020304" pitchFamily="18" charset="0"/>
              </a:rPr>
              <a:t>		EX: </a:t>
            </a:r>
            <a:r>
              <a:rPr lang="en-US" sz="2000" dirty="0">
                <a:latin typeface="Times New Roman" panose="02020603050405020304" pitchFamily="18" charset="0"/>
                <a:cs typeface="Times New Roman" panose="02020603050405020304" pitchFamily="18" charset="0"/>
              </a:rPr>
              <a:t>college records </a:t>
            </a:r>
          </a:p>
          <a:p>
            <a:pPr lvl="1">
              <a:lnSpc>
                <a:spcPct val="150000"/>
              </a:lnSpc>
              <a:buNone/>
            </a:pPr>
            <a:r>
              <a:rPr lang="en-US" sz="2000" dirty="0">
                <a:latin typeface="Times New Roman" panose="02020603050405020304" pitchFamily="18" charset="0"/>
                <a:cs typeface="Times New Roman" panose="02020603050405020304" pitchFamily="18" charset="0"/>
              </a:rPr>
              <a:t>     	        Online question papers</a:t>
            </a:r>
          </a:p>
          <a:p>
            <a:pPr lvl="1">
              <a:lnSpc>
                <a:spcPct val="160000"/>
              </a:lnSpc>
              <a:buNone/>
            </a:pPr>
            <a:r>
              <a:rPr lang="en-US" sz="2000" dirty="0">
                <a:latin typeface="Times New Roman" panose="02020603050405020304" pitchFamily="18" charset="0"/>
                <a:cs typeface="Times New Roman" panose="02020603050405020304" pitchFamily="18" charset="0"/>
              </a:rPr>
              <a:t>     	        Some Google technology.</a:t>
            </a:r>
          </a:p>
          <a:p>
            <a:pPr lvl="1">
              <a:lnSpc>
                <a:spcPct val="160000"/>
              </a:lnSpc>
              <a:buNone/>
            </a:pPr>
            <a:r>
              <a:rPr lang="en-US" sz="2000" b="1" dirty="0">
                <a:latin typeface="Times New Roman" panose="02020603050405020304" pitchFamily="18" charset="0"/>
                <a:cs typeface="Times New Roman" panose="02020603050405020304" pitchFamily="18" charset="0"/>
              </a:rPr>
              <a:t>(2)Invisible data hiding: </a:t>
            </a:r>
            <a:r>
              <a:rPr lang="en-US" sz="2000" dirty="0">
                <a:latin typeface="Times New Roman" panose="02020603050405020304" pitchFamily="18" charset="0"/>
                <a:cs typeface="Times New Roman" panose="02020603050405020304" pitchFamily="18" charset="0"/>
              </a:rPr>
              <a:t>To display only duplicate information to hide the secret information. This technology is used in security applications .</a:t>
            </a:r>
          </a:p>
          <a:p>
            <a:pPr lvl="1">
              <a:lnSpc>
                <a:spcPct val="16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 </a:t>
            </a:r>
            <a:r>
              <a:rPr lang="en-US" sz="2000" dirty="0">
                <a:latin typeface="Times New Roman" panose="02020603050405020304" pitchFamily="18" charset="0"/>
                <a:cs typeface="Times New Roman" panose="02020603050405020304" pitchFamily="18" charset="0"/>
              </a:rPr>
              <a:t>Politics</a:t>
            </a:r>
          </a:p>
          <a:p>
            <a:pPr lvl="1">
              <a:lnSpc>
                <a:spcPct val="160000"/>
              </a:lnSpc>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Education system</a:t>
            </a:r>
          </a:p>
          <a:p>
            <a:pPr lvl="1">
              <a:lnSpc>
                <a:spcPct val="160000"/>
              </a:lnSpc>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Bank system</a:t>
            </a:r>
          </a:p>
          <a:p>
            <a:pPr lvl="1">
              <a:lnSpc>
                <a:spcPct val="160000"/>
              </a:lnSpc>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Satellite communication system.</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3200" b="1" dirty="0"/>
              <a:t>Invisible data hiding types:</a:t>
            </a:r>
          </a:p>
        </p:txBody>
      </p:sp>
      <p:sp>
        <p:nvSpPr>
          <p:cNvPr id="3" name="Content Placeholder 2"/>
          <p:cNvSpPr>
            <a:spLocks noGrp="1"/>
          </p:cNvSpPr>
          <p:nvPr>
            <p:ph idx="1"/>
          </p:nvPr>
        </p:nvSpPr>
        <p:spPr>
          <a:xfrm>
            <a:off x="910713" y="1690688"/>
            <a:ext cx="10370574" cy="4496517"/>
          </a:xfrm>
        </p:spPr>
        <p:txBody>
          <a:bodyPr>
            <a:normAutofit/>
          </a:bodyPr>
          <a:lstStyle/>
          <a:p>
            <a:pPr marL="514350" indent="-514350" algn="just">
              <a:lnSpc>
                <a:spcPct val="150000"/>
              </a:lnSpc>
              <a:buAutoNum type="arabicParenBoth"/>
            </a:pPr>
            <a:r>
              <a:rPr lang="en-US" sz="2000" b="1" dirty="0" err="1">
                <a:latin typeface="Times New Roman" panose="02020603050405020304" pitchFamily="18" charset="0"/>
                <a:cs typeface="Times New Roman" panose="02020603050405020304" pitchFamily="18" charset="0"/>
              </a:rPr>
              <a:t>Stegnography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defined as </a:t>
            </a:r>
            <a:r>
              <a:rPr lang="en-US" sz="2000" dirty="0" err="1">
                <a:latin typeface="Times New Roman" panose="02020603050405020304" pitchFamily="18" charset="0"/>
                <a:cs typeface="Times New Roman" panose="02020603050405020304" pitchFamily="18" charset="0"/>
              </a:rPr>
              <a:t>stegno</a:t>
            </a:r>
            <a:r>
              <a:rPr lang="en-US" sz="2000" dirty="0">
                <a:latin typeface="Times New Roman" panose="02020603050405020304" pitchFamily="18" charset="0"/>
                <a:cs typeface="Times New Roman" panose="02020603050405020304" pitchFamily="18" charset="0"/>
              </a:rPr>
              <a:t> which means similar and </a:t>
            </a:r>
            <a:r>
              <a:rPr lang="en-US" sz="2000" dirty="0" err="1">
                <a:latin typeface="Times New Roman" panose="02020603050405020304" pitchFamily="18" charset="0"/>
                <a:cs typeface="Times New Roman" panose="02020603050405020304" pitchFamily="18" charset="0"/>
              </a:rPr>
              <a:t>graphy</a:t>
            </a:r>
            <a:r>
              <a:rPr lang="en-US" sz="2000" dirty="0">
                <a:latin typeface="Times New Roman" panose="02020603050405020304" pitchFamily="18" charset="0"/>
                <a:cs typeface="Times New Roman" panose="02020603050405020304" pitchFamily="18" charset="0"/>
              </a:rPr>
              <a:t> means process. It is similar process.</a:t>
            </a:r>
          </a:p>
          <a:p>
            <a:pPr marL="514350" indent="-514350" algn="just">
              <a:lnSpc>
                <a:spcPct val="150000"/>
              </a:lnSpc>
              <a:buNone/>
            </a:pPr>
            <a:r>
              <a:rPr lang="en-US" sz="2000" b="1" dirty="0">
                <a:latin typeface="Times New Roman" panose="02020603050405020304" pitchFamily="18" charset="0"/>
                <a:cs typeface="Times New Roman" panose="02020603050405020304" pitchFamily="18" charset="0"/>
              </a:rPr>
              <a:t>EX: </a:t>
            </a:r>
            <a:r>
              <a:rPr lang="en-US" sz="2000" dirty="0">
                <a:latin typeface="Times New Roman" panose="02020603050405020304" pitchFamily="18" charset="0"/>
                <a:cs typeface="Times New Roman" panose="02020603050405020304" pitchFamily="18" charset="0"/>
              </a:rPr>
              <a:t>Earphones.</a:t>
            </a:r>
          </a:p>
          <a:p>
            <a:pPr marL="514350" indent="-514350" algn="just">
              <a:lnSpc>
                <a:spcPct val="150000"/>
              </a:lnSpc>
              <a:buNone/>
            </a:pPr>
            <a:r>
              <a:rPr lang="en-US" sz="2000" b="1" dirty="0">
                <a:latin typeface="Times New Roman" panose="02020603050405020304" pitchFamily="18" charset="0"/>
                <a:cs typeface="Times New Roman" panose="02020603050405020304" pitchFamily="18" charset="0"/>
              </a:rPr>
              <a:t>(2) Cryptography: </a:t>
            </a:r>
            <a:r>
              <a:rPr lang="en-US" sz="2000" dirty="0">
                <a:latin typeface="Times New Roman" panose="02020603050405020304" pitchFamily="18" charset="0"/>
                <a:cs typeface="Times New Roman" panose="02020603050405020304" pitchFamily="18" charset="0"/>
              </a:rPr>
              <a:t>It is defined as crypto which means heterogeneous and </a:t>
            </a:r>
            <a:r>
              <a:rPr lang="en-US" sz="2000" dirty="0" err="1">
                <a:latin typeface="Times New Roman" panose="02020603050405020304" pitchFamily="18" charset="0"/>
                <a:cs typeface="Times New Roman" panose="02020603050405020304" pitchFamily="18" charset="0"/>
              </a:rPr>
              <a:t>graphy</a:t>
            </a:r>
            <a:r>
              <a:rPr lang="en-US" sz="2000" dirty="0">
                <a:latin typeface="Times New Roman" panose="02020603050405020304" pitchFamily="18" charset="0"/>
                <a:cs typeface="Times New Roman" panose="02020603050405020304" pitchFamily="18" charset="0"/>
              </a:rPr>
              <a:t> means process. It is different process.</a:t>
            </a:r>
          </a:p>
          <a:p>
            <a:pPr marL="514350" indent="-514350" algn="just">
              <a:lnSpc>
                <a:spcPct val="150000"/>
              </a:lnSpc>
              <a:buNone/>
            </a:pPr>
            <a:r>
              <a:rPr lang="en-US" sz="2000" b="1" dirty="0">
                <a:latin typeface="Times New Roman" panose="02020603050405020304" pitchFamily="18" charset="0"/>
                <a:cs typeface="Times New Roman" panose="02020603050405020304" pitchFamily="18" charset="0"/>
              </a:rPr>
              <a:t>EX: </a:t>
            </a:r>
            <a:r>
              <a:rPr lang="en-US" sz="2000" dirty="0">
                <a:latin typeface="Times New Roman" panose="02020603050405020304" pitchFamily="18" charset="0"/>
                <a:cs typeface="Times New Roman" panose="02020603050405020304" pitchFamily="18" charset="0"/>
              </a:rPr>
              <a:t>QR Code.</a:t>
            </a:r>
          </a:p>
          <a:p>
            <a:pPr marL="514350" indent="-514350" algn="just">
              <a:lnSpc>
                <a:spcPct val="150000"/>
              </a:lnSpc>
              <a:buNone/>
            </a:pPr>
            <a:r>
              <a:rPr lang="en-US" sz="2000" b="1" dirty="0">
                <a:latin typeface="Times New Roman" panose="02020603050405020304" pitchFamily="18" charset="0"/>
                <a:cs typeface="Times New Roman" panose="02020603050405020304" pitchFamily="18" charset="0"/>
              </a:rPr>
              <a:t>(3)Water Marking: </a:t>
            </a:r>
            <a:r>
              <a:rPr lang="en-US" sz="2000" dirty="0">
                <a:latin typeface="Times New Roman" panose="02020603050405020304" pitchFamily="18" charset="0"/>
                <a:cs typeface="Times New Roman" panose="02020603050405020304" pitchFamily="18" charset="0"/>
              </a:rPr>
              <a:t>It is defined as marking at a particular specific point.</a:t>
            </a:r>
            <a:endParaRPr lang="en-US" sz="2000" b="1" dirty="0">
              <a:latin typeface="Times New Roman" panose="02020603050405020304" pitchFamily="18" charset="0"/>
              <a:cs typeface="Times New Roman" panose="02020603050405020304" pitchFamily="18" charset="0"/>
            </a:endParaRPr>
          </a:p>
          <a:p>
            <a:pPr marL="514350" indent="-514350">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6971" y="618971"/>
            <a:ext cx="10518058" cy="806706"/>
          </a:xfrm>
        </p:spPr>
        <p:txBody>
          <a:bodyPr>
            <a:noAutofit/>
          </a:bodyPr>
          <a:lstStyle/>
          <a:p>
            <a:r>
              <a:rPr lang="en-US" sz="3200" b="1" dirty="0"/>
              <a:t>Modified cryptography types:</a:t>
            </a:r>
            <a:br>
              <a:rPr lang="en-US" sz="3200" b="1" dirty="0"/>
            </a:br>
            <a:endParaRPr lang="en-US" sz="3200" dirty="0"/>
          </a:p>
        </p:txBody>
      </p:sp>
      <p:sp>
        <p:nvSpPr>
          <p:cNvPr id="3" name="Content Placeholder 2"/>
          <p:cNvSpPr>
            <a:spLocks noGrp="1"/>
          </p:cNvSpPr>
          <p:nvPr>
            <p:ph idx="1"/>
          </p:nvPr>
        </p:nvSpPr>
        <p:spPr>
          <a:xfrm>
            <a:off x="984455" y="1425677"/>
            <a:ext cx="10223090" cy="4260543"/>
          </a:xfrm>
        </p:spPr>
        <p:txBody>
          <a:bodyPr/>
          <a:lstStyle/>
          <a:p>
            <a:pPr algn="just">
              <a:lnSpc>
                <a:spcPct val="150000"/>
              </a:lnSpc>
              <a:buNone/>
            </a:pPr>
            <a:r>
              <a:rPr lang="en-US" sz="2000" b="1" dirty="0"/>
              <a:t>(1)</a:t>
            </a:r>
            <a:r>
              <a:rPr lang="en-US" sz="2000" b="1" dirty="0">
                <a:latin typeface="Times New Roman" panose="02020603050405020304" pitchFamily="18" charset="0"/>
                <a:cs typeface="Times New Roman" panose="02020603050405020304" pitchFamily="18" charset="0"/>
              </a:rPr>
              <a:t>Image Cryptography: </a:t>
            </a:r>
            <a:r>
              <a:rPr lang="en-US" sz="2000" dirty="0">
                <a:latin typeface="Times New Roman" panose="02020603050405020304" pitchFamily="18" charset="0"/>
                <a:cs typeface="Times New Roman" panose="02020603050405020304" pitchFamily="18" charset="0"/>
              </a:rPr>
              <a:t>It shows the process of forming image to image and image to text process.</a:t>
            </a:r>
          </a:p>
          <a:p>
            <a:pPr algn="just">
              <a:lnSpc>
                <a:spcPct val="150000"/>
              </a:lnSpc>
              <a:buNone/>
            </a:pPr>
            <a:r>
              <a:rPr lang="en-US" sz="2000" b="1" dirty="0">
                <a:latin typeface="Times New Roman" panose="02020603050405020304" pitchFamily="18" charset="0"/>
                <a:cs typeface="Times New Roman" panose="02020603050405020304" pitchFamily="18" charset="0"/>
              </a:rPr>
              <a:t>(2)Audio Cryptography: </a:t>
            </a:r>
            <a:r>
              <a:rPr lang="en-US" sz="2000" dirty="0">
                <a:latin typeface="Times New Roman" panose="02020603050405020304" pitchFamily="18" charset="0"/>
                <a:cs typeface="Times New Roman" panose="02020603050405020304" pitchFamily="18" charset="0"/>
              </a:rPr>
              <a:t>It shows the process of forming audio to audio and audio to text process.</a:t>
            </a:r>
          </a:p>
          <a:p>
            <a:pPr algn="just">
              <a:lnSpc>
                <a:spcPct val="150000"/>
              </a:lnSpc>
              <a:buNone/>
            </a:pPr>
            <a:r>
              <a:rPr lang="en-US" sz="2000" b="1" dirty="0">
                <a:latin typeface="Times New Roman" panose="02020603050405020304" pitchFamily="18" charset="0"/>
                <a:cs typeface="Times New Roman" panose="02020603050405020304" pitchFamily="18" charset="0"/>
              </a:rPr>
              <a:t>(3)Video Cryptography: </a:t>
            </a:r>
            <a:r>
              <a:rPr lang="en-US" sz="2000" dirty="0">
                <a:latin typeface="Times New Roman" panose="02020603050405020304" pitchFamily="18" charset="0"/>
                <a:cs typeface="Times New Roman" panose="02020603050405020304" pitchFamily="18" charset="0"/>
              </a:rPr>
              <a:t>It shows the process of forming video to video, video to image and video to text process.</a:t>
            </a:r>
          </a:p>
          <a:p>
            <a:pPr algn="just">
              <a:lnSpc>
                <a:spcPct val="150000"/>
              </a:lnSpc>
              <a:buNone/>
            </a:pPr>
            <a:r>
              <a:rPr lang="en-US" sz="2000" b="1" dirty="0">
                <a:latin typeface="Times New Roman" panose="02020603050405020304" pitchFamily="18" charset="0"/>
                <a:cs typeface="Times New Roman" panose="02020603050405020304" pitchFamily="18" charset="0"/>
              </a:rPr>
              <a:t>Here our project based on audio cryptography.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4594-1458-C3F1-F420-D16A1F1940F9}"/>
              </a:ext>
            </a:extLst>
          </p:cNvPr>
          <p:cNvSpPr>
            <a:spLocks noGrp="1"/>
          </p:cNvSpPr>
          <p:nvPr>
            <p:ph type="title"/>
          </p:nvPr>
        </p:nvSpPr>
        <p:spPr>
          <a:xfrm>
            <a:off x="838200" y="575187"/>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E9E19F-3DDC-D315-DDAE-1D16A6183D98}"/>
              </a:ext>
            </a:extLst>
          </p:cNvPr>
          <p:cNvSpPr>
            <a:spLocks noGrp="1"/>
          </p:cNvSpPr>
          <p:nvPr>
            <p:ph idx="1"/>
          </p:nvPr>
        </p:nvSpPr>
        <p:spPr>
          <a:xfrm>
            <a:off x="1151603" y="1900750"/>
            <a:ext cx="9888794" cy="4506350"/>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In the digital era, secure communication is critical for sensitive fields like banking, military, and e-commerce. Traditional encryption methods can be vulnerable to detection, prompting the need for data-hiding techniques. Steganography offers a solution by embedding secret information within innocent carrier files like images or audio. This project focuses on advancing steganography techniques to minimize detection risks and enhance data protection for security-sensitive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08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Custom 4">
      <a:dk1>
        <a:sysClr val="windowText" lastClr="000000"/>
      </a:dk1>
      <a:lt1>
        <a:srgbClr val="FFFFFF"/>
      </a:lt1>
      <a:dk2>
        <a:srgbClr val="44546A"/>
      </a:dk2>
      <a:lt2>
        <a:srgbClr val="F2F2F2"/>
      </a:lt2>
      <a:accent1>
        <a:srgbClr val="4472C4"/>
      </a:accent1>
      <a:accent2>
        <a:srgbClr val="C5E0B3"/>
      </a:accent2>
      <a:accent3>
        <a:srgbClr val="EDEDED"/>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904</TotalTime>
  <Words>2238</Words>
  <Application>Microsoft Office PowerPoint</Application>
  <PresentationFormat>Widescreen</PresentationFormat>
  <Paragraphs>129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Sitka Text Semibold</vt:lpstr>
      <vt:lpstr>Times New Roman</vt:lpstr>
      <vt:lpstr>Wingdings 3</vt:lpstr>
      <vt:lpstr>Office Theme</vt:lpstr>
      <vt:lpstr>PowerPoint Presentation</vt:lpstr>
      <vt:lpstr>CONTENTS:-</vt:lpstr>
      <vt:lpstr>Abstract</vt:lpstr>
      <vt:lpstr>Introduction</vt:lpstr>
      <vt:lpstr>Data hiding types:</vt:lpstr>
      <vt:lpstr> </vt:lpstr>
      <vt:lpstr>Invisible data hiding types:</vt:lpstr>
      <vt:lpstr>Modified cryptography types: </vt:lpstr>
      <vt:lpstr>Problem statement</vt:lpstr>
      <vt:lpstr>Objective</vt:lpstr>
      <vt:lpstr>PowerPoint Presentation</vt:lpstr>
      <vt:lpstr>Existing Method</vt:lpstr>
      <vt:lpstr>Flow chart of existing method</vt:lpstr>
      <vt:lpstr>Explanation of Flow chart </vt:lpstr>
      <vt:lpstr>PowerPoint Presentation</vt:lpstr>
      <vt:lpstr>Flow chart of existing method</vt:lpstr>
      <vt:lpstr>Explanation of Flow chart </vt:lpstr>
      <vt:lpstr>PowerPoint Presentation</vt:lpstr>
      <vt:lpstr>Drawbacks:</vt:lpstr>
      <vt:lpstr>Proposed System:</vt:lpstr>
      <vt:lpstr>Flow chart of proposed system </vt:lpstr>
      <vt:lpstr>Explanation of Flow chart </vt:lpstr>
      <vt:lpstr>PowerPoint Presentation</vt:lpstr>
      <vt:lpstr>Flow chart of proposed system </vt:lpstr>
      <vt:lpstr>Explanation of Flow chart </vt:lpstr>
      <vt:lpstr>PowerPoint Presentation</vt:lpstr>
      <vt:lpstr>Conclusion </vt:lpstr>
      <vt:lpstr>References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RISE Krishna Sai Gandhi Group Of Institutions Affiliated to JNTU, Kakinada NH-16, Valluru-523272, ONGOLE, Prakasam Dt., A.P.</dc:title>
  <dc:creator>Harsha Vardhan</dc:creator>
  <cp:lastModifiedBy>chandavolu naga chaitanya</cp:lastModifiedBy>
  <cp:revision>33</cp:revision>
  <dcterms:created xsi:type="dcterms:W3CDTF">2024-11-08T16:02:38Z</dcterms:created>
  <dcterms:modified xsi:type="dcterms:W3CDTF">2025-02-04T05:45:52Z</dcterms:modified>
</cp:coreProperties>
</file>