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615F-9D53-CAB9-18FE-C04DC0B09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12A388-161E-6A0C-83A3-19CBE644D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FEDF5-68E8-0E23-C66D-91A05CF7C0C7}"/>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81554006-4567-C352-A48E-3F95CCF9B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F0C28-6E81-0C60-3CE9-A889AC2A8091}"/>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9444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91B-C4E0-CC48-83D5-74E80FFD16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47FC4-CEE2-7207-2744-ADE3F01B8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6FB68-34FB-A44D-826E-E67E1604100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8CC6050D-4F1E-AE33-4ED5-0FF09C15A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4B0B2-65AB-5933-A50E-D99B1E0D7952}"/>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4706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9A58D-06ED-00CD-D697-D5B54046F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F9289-34D0-A019-A6B1-E3EF27ED8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5064C-88E0-AB86-B6CA-F75DB0E7EE9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3A1F77CD-1099-37C4-4653-10CFB57A7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938B9-0469-ED71-40A7-C32D16BB186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62964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5680-D851-D34F-899A-71955CD1B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742738-3766-AA99-F53D-10A725681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ADF09-04F0-A409-95D5-A344EE8A6712}"/>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9D129C1E-4BFB-604D-7304-5CD71BF09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12CDE-320A-6047-2C04-CF4088E24B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14119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425A-C55A-4EC6-9936-DFF931651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2C65B1-4B57-4894-4C3A-BC630FA36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45186-9227-70F7-7E99-6CE86F021A2F}"/>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D3CA9EEA-4DDD-6498-B43D-D3F68C9F2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5ADE3-52B3-BC97-BEFD-1C2C8B6D70BE}"/>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1420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4958-386E-408B-392C-52539B7E7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1F9387-ED90-EF39-B39F-2DA98400D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80EE3-F549-DE2C-F8F4-BF94E96FC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764FB6-1FC1-D47F-90D5-5E4478209B9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EE9E4E5F-2354-0F79-1C47-A63E31B6A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E18C8-1D20-32DF-B0BB-EEC964476D80}"/>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91956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ACC9-A9CC-CB56-C744-F2C9ED75B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5F75C-90DC-1B57-62E0-BFF34A399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4792A-580F-8423-7BB7-E9E9B30E6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2EEB35-80A9-4A8C-DC31-FE83075FA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EC8FE-B03C-58EF-94A1-3D817CFFA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DCF03-8C6A-3579-009F-D447777F182D}"/>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8" name="Footer Placeholder 7">
            <a:extLst>
              <a:ext uri="{FF2B5EF4-FFF2-40B4-BE49-F238E27FC236}">
                <a16:creationId xmlns:a16="http://schemas.microsoft.com/office/drawing/2014/main" id="{608AA928-B744-D8D8-75FD-CA8D5840A6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4EB30-6844-2135-4D21-CFED08446EC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6949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08F3-97E3-8253-02EF-7FBE34BE2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01C06F-D1D4-7C11-BC99-82D6B0B4450C}"/>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4" name="Footer Placeholder 3">
            <a:extLst>
              <a:ext uri="{FF2B5EF4-FFF2-40B4-BE49-F238E27FC236}">
                <a16:creationId xmlns:a16="http://schemas.microsoft.com/office/drawing/2014/main" id="{54AE0FC1-0B27-A6D6-8B1F-CE1D456CDC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2D29F9-5368-8A37-75EB-56C749742DE6}"/>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991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A0DAF-DE3E-1D83-4FD2-37BEFC25453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3" name="Footer Placeholder 2">
            <a:extLst>
              <a:ext uri="{FF2B5EF4-FFF2-40B4-BE49-F238E27FC236}">
                <a16:creationId xmlns:a16="http://schemas.microsoft.com/office/drawing/2014/main" id="{EF721090-91AD-51C8-8732-5227850D6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8522BE-0CF7-8314-D533-9FA01D75D52D}"/>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5688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EDD7-B8D7-E00A-8F19-E044E60D2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F7A4BC-40CB-1F49-57E3-935708D79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85F2D-97F8-7DF0-082C-08848B30F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3CC2-6828-B75E-54C7-B2294E4FBE8E}"/>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6BCAAA29-3110-1AA4-7153-557365953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BD2ED-0C13-1F27-2C85-2C83A5A8A7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4943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CF22-43CD-373D-2498-5181D7986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3F9ED7-9211-404E-B33E-48DF9FA24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AA51D-388B-54B0-7BA4-63F81082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D2465-FC29-AC0C-56B0-8390B1DA1920}"/>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2BB42F57-BE10-E158-1006-008E3BCA7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14EF7-AB1D-8DD5-6B36-12ED5E260FE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30321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C8506-C5E2-FE5F-7587-D43EE090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C641D-4567-1DA2-BEFC-E8C1942D0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64B5F-2C09-9730-599D-D46F3AF98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0F79C9A0-08DD-656A-C1EF-83C037DE0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1079D-8E78-4206-50DE-D70E88F0C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DD0D-0CAC-48B9-9B30-BD62D42D4D20}" type="slidenum">
              <a:rPr lang="en-IN" smtClean="0"/>
              <a:t>‹#›</a:t>
            </a:fld>
            <a:endParaRPr lang="en-IN"/>
          </a:p>
        </p:txBody>
      </p:sp>
    </p:spTree>
    <p:extLst>
      <p:ext uri="{BB962C8B-B14F-4D97-AF65-F5344CB8AC3E}">
        <p14:creationId xmlns:p14="http://schemas.microsoft.com/office/powerpoint/2010/main" val="175041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3817-AD01-A045-B21D-DD49167E6DF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AFC975B-1AAF-A674-F48C-324C47018E33}"/>
              </a:ext>
            </a:extLst>
          </p:cNvPr>
          <p:cNvSpPr>
            <a:spLocks noGrp="1"/>
          </p:cNvSpPr>
          <p:nvPr>
            <p:ph type="subTitle" idx="1"/>
          </p:nvPr>
        </p:nvSpPr>
        <p:spPr/>
        <p:txBody>
          <a:bodyPr>
            <a:normAutofit/>
          </a:bodyPr>
          <a:lstStyle/>
          <a:p>
            <a:r>
              <a:rPr lang="en-US" dirty="0"/>
              <a:t>PROJECT NAME:ECOMMERECE PLATFORM</a:t>
            </a:r>
          </a:p>
          <a:p>
            <a:r>
              <a:rPr lang="en-US" dirty="0"/>
              <a:t>NAME:G.KALYANI</a:t>
            </a:r>
          </a:p>
          <a:p>
            <a:r>
              <a:rPr lang="en-US" dirty="0"/>
              <a:t>REG NO:22AJ1A4418</a:t>
            </a:r>
          </a:p>
        </p:txBody>
      </p:sp>
      <p:pic>
        <p:nvPicPr>
          <p:cNvPr id="6" name="Picture 5">
            <a:extLst>
              <a:ext uri="{FF2B5EF4-FFF2-40B4-BE49-F238E27FC236}">
                <a16:creationId xmlns:a16="http://schemas.microsoft.com/office/drawing/2014/main" id="{2F7A21BB-0E0F-B20F-126D-EDC90244E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563" y="1030287"/>
            <a:ext cx="9534525" cy="2479675"/>
          </a:xfrm>
          <a:prstGeom prst="rect">
            <a:avLst/>
          </a:prstGeom>
        </p:spPr>
      </p:pic>
    </p:spTree>
    <p:extLst>
      <p:ext uri="{BB962C8B-B14F-4D97-AF65-F5344CB8AC3E}">
        <p14:creationId xmlns:p14="http://schemas.microsoft.com/office/powerpoint/2010/main" val="412731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A86-EE68-9215-1B66-14FEBD182EE3}"/>
              </a:ext>
            </a:extLst>
          </p:cNvPr>
          <p:cNvSpPr>
            <a:spLocks noGrp="1"/>
          </p:cNvSpPr>
          <p:nvPr>
            <p:ph type="title"/>
          </p:nvPr>
        </p:nvSpPr>
        <p:spPr/>
        <p:txBody>
          <a:bodyPr/>
          <a:lstStyle/>
          <a:p>
            <a:pPr algn="ctr"/>
            <a:r>
              <a:rPr lang="en-US" u="sng" dirty="0"/>
              <a:t>CONCLUSION</a:t>
            </a:r>
            <a:endParaRPr lang="en-IN" u="sng" dirty="0"/>
          </a:p>
        </p:txBody>
      </p:sp>
      <p:sp>
        <p:nvSpPr>
          <p:cNvPr id="3" name="Content Placeholder 2">
            <a:extLst>
              <a:ext uri="{FF2B5EF4-FFF2-40B4-BE49-F238E27FC236}">
                <a16:creationId xmlns:a16="http://schemas.microsoft.com/office/drawing/2014/main" id="{2AC99C97-3257-F86D-95BC-415329D975D7}"/>
              </a:ext>
            </a:extLst>
          </p:cNvPr>
          <p:cNvSpPr>
            <a:spLocks noGrp="1"/>
          </p:cNvSpPr>
          <p:nvPr>
            <p:ph idx="1"/>
          </p:nvPr>
        </p:nvSpPr>
        <p:spPr/>
        <p:txBody>
          <a:bodyPr>
            <a:normAutofit lnSpcReduction="10000"/>
          </a:bodyPr>
          <a:lstStyle/>
          <a:p>
            <a:pPr>
              <a:lnSpc>
                <a:spcPct val="107000"/>
              </a:lnSpc>
              <a:spcAft>
                <a:spcPts val="800"/>
              </a:spcAft>
            </a:pPr>
            <a:r>
              <a:rPr lang="en-US" sz="2400" dirty="0"/>
              <a:t>In conclusion, while e-commerce platforms offer numerous advantages such as global reach, 24/7 accessibility, lower operational costs, scalability, and enhanced customer insights, they also come with challenges. Security concerns, lack of personal interaction, technological dependencies, and logistical complexities need to be carefully managed. Despite these disadvantages, the benefits of an e-commerce platform often outweigh the drawbacks, making it a valuable solution for businesses seeking to expand their market presence and offer a convenient shopping experience to customers worldwide. By addressing potential limitations, businesses can leverage e-commerce platforms for long-term growth and success.</a:t>
            </a:r>
            <a:endParaRPr lang="en-IN"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412465540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E190-1F70-D2C7-3A94-D4B512AE959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80121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6D0-88A4-99C7-8067-A184808810E3}"/>
              </a:ext>
            </a:extLst>
          </p:cNvPr>
          <p:cNvSpPr>
            <a:spLocks noGrp="1"/>
          </p:cNvSpPr>
          <p:nvPr>
            <p:ph type="ctrTitle"/>
          </p:nvPr>
        </p:nvSpPr>
        <p:spPr/>
        <p:txBody>
          <a:bodyPr>
            <a:normAutofit/>
          </a:bodyPr>
          <a:lstStyle/>
          <a:p>
            <a:r>
              <a:rPr lang="en-US" sz="5400" dirty="0"/>
              <a:t>ECOMMERECE PLATFORM</a:t>
            </a:r>
            <a:endParaRPr lang="en-IN" sz="5400" dirty="0"/>
          </a:p>
        </p:txBody>
      </p:sp>
      <p:sp>
        <p:nvSpPr>
          <p:cNvPr id="3" name="Subtitle 2">
            <a:extLst>
              <a:ext uri="{FF2B5EF4-FFF2-40B4-BE49-F238E27FC236}">
                <a16:creationId xmlns:a16="http://schemas.microsoft.com/office/drawing/2014/main" id="{22C574B8-99F7-548C-CC22-9D7A9A9D26DA}"/>
              </a:ext>
            </a:extLst>
          </p:cNvPr>
          <p:cNvSpPr>
            <a:spLocks noGrp="1"/>
          </p:cNvSpPr>
          <p:nvPr>
            <p:ph type="subTitle" idx="1"/>
          </p:nvPr>
        </p:nvSpPr>
        <p:spPr/>
        <p:txBody>
          <a:bodyPr/>
          <a:lstStyle/>
          <a:p>
            <a:r>
              <a:rPr lang="en-US" dirty="0"/>
              <a:t>NAME:G.KALYANI</a:t>
            </a:r>
          </a:p>
          <a:p>
            <a:r>
              <a:rPr lang="en-US" dirty="0"/>
              <a:t>REG NO:22AJ1A4418</a:t>
            </a:r>
          </a:p>
          <a:p>
            <a:r>
              <a:rPr lang="en-US" dirty="0"/>
              <a:t>BRANCH:CSD</a:t>
            </a:r>
            <a:endParaRPr lang="en-IN" dirty="0"/>
          </a:p>
        </p:txBody>
      </p:sp>
    </p:spTree>
    <p:extLst>
      <p:ext uri="{BB962C8B-B14F-4D97-AF65-F5344CB8AC3E}">
        <p14:creationId xmlns:p14="http://schemas.microsoft.com/office/powerpoint/2010/main" val="1241152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DCE0-D975-FB41-C08E-B83654C8D1C7}"/>
              </a:ext>
            </a:extLst>
          </p:cNvPr>
          <p:cNvSpPr>
            <a:spLocks noGrp="1"/>
          </p:cNvSpPr>
          <p:nvPr>
            <p:ph type="title"/>
          </p:nvPr>
        </p:nvSpPr>
        <p:spPr/>
        <p:txBody>
          <a:bodyPr/>
          <a:lstStyle/>
          <a:p>
            <a:r>
              <a:rPr lang="en-US" u="sng" dirty="0"/>
              <a:t>E-commerce:</a:t>
            </a:r>
            <a:endParaRPr lang="en-IN" u="sng" dirty="0"/>
          </a:p>
        </p:txBody>
      </p:sp>
      <p:sp>
        <p:nvSpPr>
          <p:cNvPr id="3" name="Content Placeholder 2">
            <a:extLst>
              <a:ext uri="{FF2B5EF4-FFF2-40B4-BE49-F238E27FC236}">
                <a16:creationId xmlns:a16="http://schemas.microsoft.com/office/drawing/2014/main" id="{20359688-B674-634D-E8DF-94C11B90686E}"/>
              </a:ext>
            </a:extLst>
          </p:cNvPr>
          <p:cNvSpPr>
            <a:spLocks noGrp="1"/>
          </p:cNvSpPr>
          <p:nvPr>
            <p:ph idx="1"/>
          </p:nvPr>
        </p:nvSpPr>
        <p:spPr>
          <a:xfrm>
            <a:off x="838200" y="1825625"/>
            <a:ext cx="5149645" cy="4351338"/>
          </a:xfrm>
        </p:spPr>
        <p:txBody>
          <a:bodyPr>
            <a:normAutofit fontScale="92500" lnSpcReduction="20000"/>
          </a:bodyPr>
          <a:lstStyle/>
          <a:p>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a:p>
            <a:r>
              <a:rPr lang="en-US" sz="2400" b="1" dirty="0"/>
              <a:t>E-commerce apps</a:t>
            </a:r>
            <a:r>
              <a:rPr lang="en-US" sz="2400" dirty="0"/>
              <a:t> is an innovative e-commerce platform offering a curated selection of high-quality products across multiple categories such as fashion, electronics, home goods, and personal care. Our goal is to create a seamless shopping experience where customers can discover unique and trusted brands. With a focus on customer satisfaction, </a:t>
            </a:r>
            <a:r>
              <a:rPr lang="en-US" sz="2400" dirty="0" err="1"/>
              <a:t>Emmorce</a:t>
            </a:r>
            <a:r>
              <a:rPr lang="en-US" sz="2400" dirty="0"/>
              <a:t> Shop provides user-friendly navigation, secure payment options, and fast delivery services. Whether you're searching for the latest trends or everyday essentials, </a:t>
            </a:r>
            <a:r>
              <a:rPr lang="en-US" sz="2400" dirty="0" err="1"/>
              <a:t>Emmorce</a:t>
            </a:r>
            <a:r>
              <a:rPr lang="en-US" sz="2400" dirty="0"/>
              <a:t> Shop is your go-to online destination for premium shopping experiences</a:t>
            </a:r>
            <a:r>
              <a:rPr lang="en-US" sz="1400" dirty="0"/>
              <a:t>.</a:t>
            </a:r>
            <a:endParaRPr lang="en-IN" sz="2000" dirty="0"/>
          </a:p>
        </p:txBody>
      </p:sp>
      <p:pic>
        <p:nvPicPr>
          <p:cNvPr id="5" name="Picture 4">
            <a:extLst>
              <a:ext uri="{FF2B5EF4-FFF2-40B4-BE49-F238E27FC236}">
                <a16:creationId xmlns:a16="http://schemas.microsoft.com/office/drawing/2014/main" id="{EB44E09A-DB58-1546-B791-AEBFC769B2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41365" y="255640"/>
            <a:ext cx="4313426" cy="6469626"/>
          </a:xfrm>
          <a:prstGeom prst="rect">
            <a:avLst/>
          </a:prstGeom>
        </p:spPr>
      </p:pic>
    </p:spTree>
    <p:extLst>
      <p:ext uri="{BB962C8B-B14F-4D97-AF65-F5344CB8AC3E}">
        <p14:creationId xmlns:p14="http://schemas.microsoft.com/office/powerpoint/2010/main" val="34443650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81A3-0BAC-7794-9996-21FA37D77341}"/>
              </a:ext>
            </a:extLst>
          </p:cNvPr>
          <p:cNvSpPr>
            <a:spLocks noGrp="1"/>
          </p:cNvSpPr>
          <p:nvPr>
            <p:ph type="title"/>
          </p:nvPr>
        </p:nvSpPr>
        <p:spPr/>
        <p:txBody>
          <a:bodyPr/>
          <a:lstStyle/>
          <a:p>
            <a:r>
              <a:rPr lang="en-US" u="sng" dirty="0"/>
              <a:t>Stack Used:</a:t>
            </a:r>
            <a:endParaRPr lang="en-IN" u="sng" dirty="0"/>
          </a:p>
        </p:txBody>
      </p:sp>
      <p:sp>
        <p:nvSpPr>
          <p:cNvPr id="3" name="Content Placeholder 2">
            <a:extLst>
              <a:ext uri="{FF2B5EF4-FFF2-40B4-BE49-F238E27FC236}">
                <a16:creationId xmlns:a16="http://schemas.microsoft.com/office/drawing/2014/main" id="{5C84F95A-F489-932D-AEE7-2AD133EF036B}"/>
              </a:ext>
            </a:extLst>
          </p:cNvPr>
          <p:cNvSpPr>
            <a:spLocks noGrp="1"/>
          </p:cNvSpPr>
          <p:nvPr>
            <p:ph idx="1"/>
          </p:nvPr>
        </p:nvSpPr>
        <p:spPr>
          <a:xfrm>
            <a:off x="838200" y="1825625"/>
            <a:ext cx="5533103" cy="4351338"/>
          </a:xfrm>
        </p:spPr>
        <p:txBody>
          <a:bodyPr>
            <a:normAutofit/>
          </a:bodyPr>
          <a:lstStyle/>
          <a:p>
            <a:pPr marL="342900" lvl="0" indent="-342900">
              <a:lnSpc>
                <a:spcPct val="107000"/>
              </a:lnSpc>
              <a:spcAft>
                <a:spcPts val="800"/>
              </a:spcAft>
              <a:tabLst>
                <a:tab pos="457200" algn="l"/>
              </a:tabLst>
            </a:pPr>
            <a:r>
              <a:rPr lang="en-IN" sz="1800" b="1" kern="100" dirty="0">
                <a:latin typeface="Calibri" panose="020F0502020204030204" pitchFamily="34" charset="0"/>
                <a:ea typeface="Calibri" panose="020F0502020204030204" pitchFamily="34" charset="0"/>
                <a:cs typeface="Arial" panose="020B0604020202020204" pitchFamily="34" charset="0"/>
              </a:rPr>
              <a:t>Shopify</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Overview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latin typeface="Calibri" panose="020F0502020204030204" pitchFamily="34" charset="0"/>
                <a:ea typeface="Calibri" panose="020F0502020204030204" pitchFamily="34" charset="0"/>
                <a:cs typeface="Times New Roman" panose="02020603050405020304" pitchFamily="18" charset="0"/>
              </a:rPr>
              <a:t>Shoppify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an online code editor and social development environment primarily for front-end developers. It supports HTML, CSS, and JavaScript, allowing users to create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Features: </a:t>
            </a:r>
            <a:r>
              <a:rPr lang="en-US" sz="1800" dirty="0"/>
              <a:t>Supports various payment options like credit/debit cards, PayPal, Apple Pay, and others while ensuring secure transactions with encryption.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Limitations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Limited backend support, which can restrict full-stack development and the ability to handle server-side code.</a:t>
            </a:r>
          </a:p>
          <a:p>
            <a:endParaRPr lang="en-IN" sz="1800" dirty="0"/>
          </a:p>
        </p:txBody>
      </p:sp>
      <p:pic>
        <p:nvPicPr>
          <p:cNvPr id="5" name="Picture 4">
            <a:extLst>
              <a:ext uri="{FF2B5EF4-FFF2-40B4-BE49-F238E27FC236}">
                <a16:creationId xmlns:a16="http://schemas.microsoft.com/office/drawing/2014/main" id="{5A36D12A-6179-B8F4-804B-B8E2FF43C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928" y="476865"/>
            <a:ext cx="5447072" cy="6159909"/>
          </a:xfrm>
          <a:prstGeom prst="rect">
            <a:avLst/>
          </a:prstGeom>
        </p:spPr>
      </p:pic>
    </p:spTree>
    <p:extLst>
      <p:ext uri="{BB962C8B-B14F-4D97-AF65-F5344CB8AC3E}">
        <p14:creationId xmlns:p14="http://schemas.microsoft.com/office/powerpoint/2010/main" val="4843828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FC28-BE96-3B89-BC29-30346510ECEE}"/>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4937868-B8EB-FE31-0A9E-B418BD0168CD}"/>
              </a:ext>
            </a:extLst>
          </p:cNvPr>
          <p:cNvSpPr>
            <a:spLocks noGrp="1"/>
          </p:cNvSpPr>
          <p:nvPr>
            <p:ph idx="1"/>
          </p:nvPr>
        </p:nvSpPr>
        <p:spPr>
          <a:xfrm>
            <a:off x="838200" y="1943611"/>
            <a:ext cx="10515600" cy="4351338"/>
          </a:xfrm>
        </p:spPr>
        <p:txBody>
          <a:bodyPr>
            <a:normAutofit/>
          </a:bodyPr>
          <a:lstStyle/>
          <a:p>
            <a:pPr>
              <a:lnSpc>
                <a:spcPct val="107000"/>
              </a:lnSpc>
              <a:spcAft>
                <a:spcPts val="800"/>
              </a:spcAft>
            </a:pPr>
            <a:r>
              <a:rPr lang="en-IN" sz="1800" u="sng" kern="100" dirty="0">
                <a:effectLst/>
                <a:latin typeface="Calibri" panose="020F0502020204030204" pitchFamily="34" charset="0"/>
                <a:ea typeface="Calibri" panose="020F0502020204030204" pitchFamily="34" charset="0"/>
                <a:cs typeface="Arial" panose="020B0604020202020204" pitchFamily="34" charset="0"/>
              </a:rPr>
              <a:t>PROPOSED SYSTEM:</a:t>
            </a:r>
          </a:p>
          <a:p>
            <a:r>
              <a:rPr lang="en-US" sz="1800" b="1" dirty="0"/>
              <a:t>Shopping Cart &amp; Checkout</a:t>
            </a:r>
            <a:r>
              <a:rPr lang="en-US" sz="1800" dirty="0"/>
              <a:t>:</a:t>
            </a:r>
          </a:p>
          <a:p>
            <a:pPr>
              <a:buFont typeface="Arial" panose="020B0604020202020204" pitchFamily="34" charset="0"/>
              <a:buChar char="•"/>
            </a:pPr>
            <a:r>
              <a:rPr lang="en-US" sz="1800" dirty="0"/>
              <a:t>A persistent shopping cart that allows users to add/remove products and apply discount codes.</a:t>
            </a:r>
          </a:p>
          <a:p>
            <a:pPr>
              <a:buFont typeface="Arial" panose="020B0604020202020204" pitchFamily="34" charset="0"/>
              <a:buChar char="•"/>
            </a:pPr>
            <a:r>
              <a:rPr lang="en-US" sz="1800" dirty="0"/>
              <a:t>Multi-step checkout process supporting guest checkouts and account creation.</a:t>
            </a:r>
          </a:p>
          <a:p>
            <a:pPr>
              <a:buFont typeface="Arial" panose="020B0604020202020204" pitchFamily="34" charset="0"/>
              <a:buChar char="•"/>
            </a:pPr>
            <a:r>
              <a:rPr lang="en-US" sz="1800" dirty="0"/>
              <a:t>Integration with various payment gateways for secure and fast payments (e.g., credit cards, PayPal, etc.).</a:t>
            </a:r>
          </a:p>
          <a:p>
            <a:r>
              <a:rPr lang="en-US" sz="2000" b="1" dirty="0"/>
              <a:t>Order &amp; Inventory Management</a:t>
            </a:r>
            <a:r>
              <a:rPr lang="en-US" sz="2000" dirty="0"/>
              <a:t>:</a:t>
            </a:r>
          </a:p>
          <a:p>
            <a:pPr>
              <a:buFont typeface="Arial" panose="020B0604020202020204" pitchFamily="34" charset="0"/>
              <a:buChar char="•"/>
            </a:pPr>
            <a:r>
              <a:rPr lang="en-US" sz="2000" dirty="0"/>
              <a:t>Real-time inventory tracking and automatic stock level updates upon order placement.</a:t>
            </a:r>
          </a:p>
          <a:p>
            <a:pPr>
              <a:buFont typeface="Arial" panose="020B0604020202020204" pitchFamily="34" charset="0"/>
              <a:buChar char="•"/>
            </a:pPr>
            <a:r>
              <a:rPr lang="en-US" sz="2000" dirty="0"/>
              <a:t>Order tracking system that allows customers to check delivery status and receive notifications.</a:t>
            </a:r>
          </a:p>
          <a:p>
            <a:pPr>
              <a:buFont typeface="Arial" panose="020B0604020202020204" pitchFamily="34" charset="0"/>
              <a:buChar char="•"/>
            </a:pPr>
            <a:r>
              <a:rPr lang="en-US" sz="2000" dirty="0"/>
              <a:t>Return and refund management system</a:t>
            </a:r>
          </a:p>
          <a:p>
            <a:pPr marL="0" indent="0">
              <a:buNone/>
            </a:pPr>
            <a:endParaRPr lang="en-IN" dirty="0"/>
          </a:p>
        </p:txBody>
      </p:sp>
    </p:spTree>
    <p:extLst>
      <p:ext uri="{BB962C8B-B14F-4D97-AF65-F5344CB8AC3E}">
        <p14:creationId xmlns:p14="http://schemas.microsoft.com/office/powerpoint/2010/main" val="372749886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4AA-1A17-462E-A389-9E40DCFFDD3D}"/>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9BD07493-08A6-927D-0D77-04021E8BDE56}"/>
              </a:ext>
            </a:extLst>
          </p:cNvPr>
          <p:cNvSpPr>
            <a:spLocks noGrp="1"/>
          </p:cNvSpPr>
          <p:nvPr>
            <p:ph idx="1"/>
          </p:nvPr>
        </p:nvSpPr>
        <p:spPr/>
        <p:txBody>
          <a:bodyPr/>
          <a:lstStyle/>
          <a:p>
            <a:pPr marL="0" lvl="0" indent="0">
              <a:lnSpc>
                <a:spcPct val="107000"/>
              </a:lnSpc>
              <a:spcAft>
                <a:spcPts val="800"/>
              </a:spcAft>
              <a:buNone/>
              <a:tabLst>
                <a:tab pos="228600" algn="l"/>
              </a:tabLst>
            </a:pPr>
            <a:r>
              <a:rPr lang="en-IN" b="1" u="sng" kern="100" dirty="0">
                <a:effectLst/>
                <a:latin typeface="Calibri" panose="020F0502020204030204" pitchFamily="34" charset="0"/>
                <a:ea typeface="Calibri" panose="020F0502020204030204" pitchFamily="34" charset="0"/>
                <a:cs typeface="Arial" panose="020B0604020202020204" pitchFamily="34" charset="0"/>
              </a:rPr>
              <a:t>.Frontend Technologies</a:t>
            </a:r>
            <a:r>
              <a:rPr lang="en-IN"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HTML/CSS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structuring and styling the editor's user interface.</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JavaScript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implementing interactive features and real-time updates.</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Frameworks/Libraries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Advanced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Compnent</a:t>
            </a:r>
            <a:r>
              <a:rPr lang="en-IN" sz="2800" kern="100" dirty="0" err="1">
                <a:latin typeface="Calibri" panose="020F0502020204030204" pitchFamily="34" charset="0"/>
                <a:ea typeface="Calibri" panose="020F0502020204030204" pitchFamily="34" charset="0"/>
                <a:cs typeface="Times New Roman" panose="02020603050405020304" pitchFamily="18" charset="0"/>
              </a:rPr>
              <a:t>s</a:t>
            </a:r>
            <a:r>
              <a:rPr lang="en-IN" sz="2800" kern="100" dirty="0">
                <a:latin typeface="Calibri" panose="020F0502020204030204" pitchFamily="34" charset="0"/>
                <a:ea typeface="Calibri" panose="020F0502020204030204" pitchFamily="34" charset="0"/>
                <a:cs typeface="Times New Roman" panose="02020603050405020304" pitchFamily="18" charset="0"/>
              </a:rPr>
              <a:t> And Specified Features Used  Bootstrap and Tailwind </a:t>
            </a:r>
            <a:r>
              <a:rPr lang="en-IN" sz="2800" kern="100" dirty="0" err="1">
                <a:latin typeface="Calibri" panose="020F0502020204030204" pitchFamily="34" charset="0"/>
                <a:ea typeface="Calibri" panose="020F0502020204030204" pitchFamily="34" charset="0"/>
                <a:cs typeface="Times New Roman" panose="02020603050405020304" pitchFamily="18" charset="0"/>
              </a:rPr>
              <a:t>Css</a:t>
            </a:r>
            <a:endParaRPr lang="en-IN" dirty="0"/>
          </a:p>
        </p:txBody>
      </p:sp>
    </p:spTree>
    <p:extLst>
      <p:ext uri="{BB962C8B-B14F-4D97-AF65-F5344CB8AC3E}">
        <p14:creationId xmlns:p14="http://schemas.microsoft.com/office/powerpoint/2010/main" val="24163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85A7-581E-91C0-10E6-CDDE722E51A3}"/>
              </a:ext>
            </a:extLst>
          </p:cNvPr>
          <p:cNvSpPr>
            <a:spLocks noGrp="1"/>
          </p:cNvSpPr>
          <p:nvPr>
            <p:ph type="title"/>
          </p:nvPr>
        </p:nvSpPr>
        <p:spPr/>
        <p:txBody>
          <a:bodyPr>
            <a:normAutofit/>
          </a:bodyPr>
          <a:lstStyle/>
          <a:p>
            <a:pPr marL="342900" lvl="0" indent="-342900">
              <a:lnSpc>
                <a:spcPct val="107000"/>
              </a:lnSpc>
              <a:spcAft>
                <a:spcPts val="800"/>
              </a:spcAft>
              <a:tabLst>
                <a:tab pos="228600" algn="l"/>
              </a:tabLst>
            </a:pPr>
            <a:r>
              <a:rPr lang="en-IN" sz="2400" u="sng" kern="100" dirty="0">
                <a:latin typeface="Calibri" panose="020F0502020204030204" pitchFamily="34" charset="0"/>
                <a:ea typeface="Calibri" panose="020F0502020204030204" pitchFamily="34" charset="0"/>
                <a:cs typeface="Times New Roman" panose="02020603050405020304" pitchFamily="18" charset="0"/>
              </a:rPr>
              <a:t>HARDWARE REQUIREMENTS: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CB9398-E7F3-B3A3-D739-1AD5DC20476E}"/>
              </a:ext>
            </a:extLst>
          </p:cNvPr>
          <p:cNvSpPr>
            <a:spLocks noGrp="1"/>
          </p:cNvSpPr>
          <p:nvPr>
            <p:ph idx="1"/>
          </p:nvPr>
        </p:nvSpPr>
        <p:spPr/>
        <p:txBody>
          <a:bodyPr>
            <a:normAutofit lnSpcReduction="10000"/>
          </a:bodyPr>
          <a:lstStyle/>
          <a:p>
            <a:pPr>
              <a:lnSpc>
                <a:spcPct val="107000"/>
              </a:lnSpc>
              <a:spcAft>
                <a:spcPts val="800"/>
              </a:spcAft>
              <a:tabLst>
                <a:tab pos="228600" algn="l"/>
              </a:tabLst>
            </a:pPr>
            <a:r>
              <a:rPr lang="en-IN" sz="2400" b="1" kern="100" dirty="0">
                <a:effectLst/>
                <a:latin typeface="Calibri" panose="020F0502020204030204" pitchFamily="34" charset="0"/>
                <a:ea typeface="Calibri" panose="020F0502020204030204" pitchFamily="34" charset="0"/>
                <a:cs typeface="Arial" panose="020B0604020202020204" pitchFamily="34" charset="0"/>
              </a:rPr>
              <a:t>Server Specifications</a:t>
            </a:r>
            <a:r>
              <a:rPr lang="en-IN"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Processor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Multi-core processors (e.g., Intel Xeon or AMD EPYC) for handling multiple concurrent users.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Memory</a:t>
            </a:r>
            <a:r>
              <a:rPr lang="en-IN" kern="100" dirty="0">
                <a:effectLst/>
                <a:latin typeface="Calibri" panose="020F0502020204030204" pitchFamily="34" charset="0"/>
                <a:ea typeface="Calibri" panose="020F0502020204030204" pitchFamily="34" charset="0"/>
                <a:cs typeface="Times New Roman" panose="02020603050405020304" pitchFamily="18" charset="0"/>
              </a:rPr>
              <a:t>: Minimum 16GB RAM, scalable based on user load and application complexity.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Storage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SSDs with sufficient capacity to store user data, code snippets, and application logs.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Network</a:t>
            </a:r>
            <a:r>
              <a:rPr lang="en-IN" kern="100" dirty="0">
                <a:effectLst/>
                <a:latin typeface="Calibri" panose="020F0502020204030204" pitchFamily="34" charset="0"/>
                <a:ea typeface="Calibri" panose="020F0502020204030204" pitchFamily="34" charset="0"/>
                <a:cs typeface="Times New Roman" panose="02020603050405020304" pitchFamily="18" charset="0"/>
              </a:rPr>
              <a:t>: High-speed internet connectivity with load balancing and failover capabilities to ensure uptime and reliability.</a:t>
            </a:r>
          </a:p>
          <a:p>
            <a:endParaRPr lang="en-IN" dirty="0"/>
          </a:p>
        </p:txBody>
      </p:sp>
    </p:spTree>
    <p:extLst>
      <p:ext uri="{BB962C8B-B14F-4D97-AF65-F5344CB8AC3E}">
        <p14:creationId xmlns:p14="http://schemas.microsoft.com/office/powerpoint/2010/main" val="15136812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020-4BDA-C306-55F0-E84F7E3951AC}"/>
              </a:ext>
            </a:extLst>
          </p:cNvPr>
          <p:cNvSpPr>
            <a:spLocks noGrp="1"/>
          </p:cNvSpPr>
          <p:nvPr>
            <p:ph type="title"/>
          </p:nvPr>
        </p:nvSpPr>
        <p:spPr>
          <a:xfrm>
            <a:off x="838200" y="-524655"/>
            <a:ext cx="10515600" cy="1873770"/>
          </a:xfrm>
        </p:spPr>
        <p:txBody>
          <a:bodyPr>
            <a:normAutofit/>
          </a:bodyPr>
          <a:lstStyle/>
          <a:p>
            <a:pPr algn="ctr"/>
            <a:r>
              <a:rPr lang="en-US" sz="5400" u="sng" dirty="0"/>
              <a:t>ADVANTAGES</a:t>
            </a:r>
            <a:endParaRPr lang="en-IN" sz="5400" u="sng" dirty="0"/>
          </a:p>
        </p:txBody>
      </p:sp>
      <p:sp>
        <p:nvSpPr>
          <p:cNvPr id="3" name="Content Placeholder 2">
            <a:extLst>
              <a:ext uri="{FF2B5EF4-FFF2-40B4-BE49-F238E27FC236}">
                <a16:creationId xmlns:a16="http://schemas.microsoft.com/office/drawing/2014/main" id="{7DC4FE49-CFE8-55AE-1A79-5F014DF25DEE}"/>
              </a:ext>
            </a:extLst>
          </p:cNvPr>
          <p:cNvSpPr>
            <a:spLocks noGrp="1"/>
          </p:cNvSpPr>
          <p:nvPr>
            <p:ph idx="1"/>
          </p:nvPr>
        </p:nvSpPr>
        <p:spPr>
          <a:xfrm>
            <a:off x="838200" y="1349114"/>
            <a:ext cx="10515600" cy="5231567"/>
          </a:xfrm>
        </p:spPr>
        <p:txBody>
          <a:bodyPr/>
          <a:lstStyle/>
          <a:p>
            <a:r>
              <a:rPr lang="en-US" b="1" u="sng" dirty="0"/>
              <a:t>Advantages:</a:t>
            </a:r>
          </a:p>
          <a:p>
            <a:pPr marL="0" indent="0">
              <a:buNone/>
            </a:pPr>
            <a:r>
              <a:rPr lang="en-US" sz="1600" b="1" dirty="0"/>
              <a:t>Global Reach</a:t>
            </a:r>
            <a:r>
              <a:rPr lang="en-US" sz="1600" dirty="0"/>
              <a:t>: E-commerce allows businesses to sell to customers worldwide, breaking geographic boundaries and expanding their market.</a:t>
            </a:r>
            <a:endParaRPr lang="en-US" sz="1600" b="1" u="sng" dirty="0"/>
          </a:p>
          <a:p>
            <a:pPr marL="0" indent="0">
              <a:buNone/>
            </a:pPr>
            <a:r>
              <a:rPr lang="en-US" sz="1600" b="1" dirty="0"/>
              <a:t>24/7 Availability</a:t>
            </a:r>
            <a:r>
              <a:rPr lang="en-US" sz="1600" dirty="0"/>
              <a:t>: Online stores are accessible around the clock, enabling sales at any time without the limitations of store</a:t>
            </a:r>
          </a:p>
          <a:p>
            <a:pPr marL="0" indent="0">
              <a:buNone/>
            </a:pPr>
            <a:r>
              <a:rPr lang="en-US" sz="1600" dirty="0"/>
              <a:t> hours</a:t>
            </a:r>
          </a:p>
          <a:p>
            <a:pPr marL="0" indent="0">
              <a:buNone/>
            </a:pPr>
            <a:r>
              <a:rPr lang="en-US" sz="1600" b="1" dirty="0"/>
              <a:t>Lower Operational Costs</a:t>
            </a:r>
            <a:r>
              <a:rPr lang="en-US" sz="1600" dirty="0"/>
              <a:t>: E-commerce platforms reduce costs associated with physical stores, such as rent and staffing, ma</a:t>
            </a:r>
          </a:p>
          <a:p>
            <a:pPr marL="0" indent="0">
              <a:buNone/>
            </a:pPr>
            <a:r>
              <a:rPr lang="en-US" sz="1600" dirty="0"/>
              <a:t>king them more cost-efficient</a:t>
            </a:r>
          </a:p>
          <a:p>
            <a:pPr marL="0" indent="0">
              <a:buNone/>
            </a:pPr>
            <a:r>
              <a:rPr lang="en-US" sz="1600" b="1" dirty="0"/>
              <a:t>Scalability</a:t>
            </a:r>
            <a:r>
              <a:rPr lang="en-US" sz="1600" dirty="0"/>
              <a:t>: The platform can easily scale to handle growing product ranges, customer demands, and traffic, supporting business growth.</a:t>
            </a:r>
          </a:p>
          <a:p>
            <a:pPr marL="0" indent="0">
              <a:buNone/>
            </a:pPr>
            <a:r>
              <a:rPr lang="en-US" sz="2000" b="1" dirty="0"/>
              <a:t>Better Customer Insights and Personalization</a:t>
            </a:r>
            <a:r>
              <a:rPr lang="en-US" sz="2000" dirty="0"/>
              <a:t>: Access to detailed data on customer behavior allows for personalized recommendations and targeted marketing, enhancing the shopping experience and driving sales.</a:t>
            </a:r>
            <a:endParaRPr lang="en-IN" sz="2000" dirty="0"/>
          </a:p>
        </p:txBody>
      </p:sp>
    </p:spTree>
    <p:extLst>
      <p:ext uri="{BB962C8B-B14F-4D97-AF65-F5344CB8AC3E}">
        <p14:creationId xmlns:p14="http://schemas.microsoft.com/office/powerpoint/2010/main" val="1562408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3875-1839-0302-37E3-136B43DD59E2}"/>
              </a:ext>
            </a:extLst>
          </p:cNvPr>
          <p:cNvSpPr>
            <a:spLocks noGrp="1"/>
          </p:cNvSpPr>
          <p:nvPr>
            <p:ph type="title"/>
          </p:nvPr>
        </p:nvSpPr>
        <p:spPr/>
        <p:txBody>
          <a:bodyPr/>
          <a:lstStyle/>
          <a:p>
            <a:pPr algn="ctr"/>
            <a:r>
              <a:rPr lang="en-US" u="sng" dirty="0"/>
              <a:t>DISADVANTAGES</a:t>
            </a:r>
            <a:endParaRPr lang="en-IN" u="sng" dirty="0"/>
          </a:p>
        </p:txBody>
      </p:sp>
      <p:sp>
        <p:nvSpPr>
          <p:cNvPr id="4" name="Rectangle 1">
            <a:extLst>
              <a:ext uri="{FF2B5EF4-FFF2-40B4-BE49-F238E27FC236}">
                <a16:creationId xmlns:a16="http://schemas.microsoft.com/office/drawing/2014/main" id="{32C593C6-34A9-0645-289E-5C171AACDBAF}"/>
              </a:ext>
            </a:extLst>
          </p:cNvPr>
          <p:cNvSpPr>
            <a:spLocks noGrp="1" noChangeArrowheads="1"/>
          </p:cNvSpPr>
          <p:nvPr>
            <p:ph idx="1"/>
          </p:nvPr>
        </p:nvSpPr>
        <p:spPr bwMode="auto">
          <a:xfrm>
            <a:off x="838200" y="2416245"/>
            <a:ext cx="974131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Lack of Personal Interaction</a:t>
            </a:r>
            <a:r>
              <a:rPr lang="en-US" sz="1600" dirty="0"/>
              <a:t>: Unlike physical stores, e-commerce lacks face-to-face interaction, which can affect customer service and limit relationship-building opportunities</a:t>
            </a:r>
            <a:r>
              <a:rPr 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Security Concerns</a:t>
            </a:r>
            <a:r>
              <a:rPr lang="en-US" sz="1600" dirty="0"/>
              <a:t>: E-commerce platforms are prime targets for cyberattacks, making data protection, payment security, and privacy compliance critical but challenging.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Dependence on Technology</a:t>
            </a:r>
            <a:r>
              <a:rPr lang="en-US" sz="1600" dirty="0"/>
              <a:t>: The platform’s performance is heavily reliant on technology, meaning any downtime, slow website speeds, or technical issues can lead to lost sales and customer dissatisfaction.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Limited Physical Experience</a:t>
            </a:r>
            <a:r>
              <a:rPr lang="en-US" sz="1600" dirty="0"/>
              <a:t>: Customers cannot physically inspect, try, or experience the product before purchasing, which can lead to dissatisfaction or increased product returns.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265221"/>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764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PowerPoint Presentation</vt:lpstr>
      <vt:lpstr>ECOMMERECE PLATFORM</vt:lpstr>
      <vt:lpstr>E-commerce:</vt:lpstr>
      <vt:lpstr>Stack Used:</vt:lpstr>
      <vt:lpstr>PROPOSED SYSTEM</vt:lpstr>
      <vt:lpstr>SOFTWARE REQUIREMENTS</vt:lpstr>
      <vt:lpstr>HARDWARE REQUIREMENTS: </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 namalapuri</dc:creator>
  <cp:lastModifiedBy>navya namalapuri</cp:lastModifiedBy>
  <cp:revision>3</cp:revision>
  <dcterms:created xsi:type="dcterms:W3CDTF">2024-09-26T14:38:54Z</dcterms:created>
  <dcterms:modified xsi:type="dcterms:W3CDTF">2024-10-02T11:21:47Z</dcterms:modified>
</cp:coreProperties>
</file>