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59" r:id="rId5"/>
    <p:sldId id="262" r:id="rId6"/>
    <p:sldId id="275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892642C8-2B05-4FB2-B33D-B69E50162FD1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212AB76C-45C7-4499-9B51-0CAED252B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A3AA3-8B99-47DF-BADF-41AA1A2AF2CE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0EA10-83A8-46E7-942C-42AFE33EC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03EB9-63F5-4081-A8A3-34E814956CE9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A7FF-601C-4B8C-A91D-0A72504417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D1DF-6456-4527-8FDB-77BCF0572E94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BEF73-6202-4D5A-8D49-042E74740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435F-12AE-4FF6-8218-6FC9E13AA7D2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11C00-3410-463C-99B2-5CDDEE3E9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25C44-0BCC-43CD-9323-AAA41923F0A7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7A1E1-1F1B-4291-9374-ABCBBD0AB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2789C-C0C5-4592-BF81-D5B23A598F59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CC630-3B3F-4127-945A-17D424DE6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CFF05-5BE6-4D30-A0C6-DA0DCC15CE49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F6C6-0E1D-4765-A066-8CFA5EED7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C8C83-0265-4029-97AC-A861777BF155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7EB9-E86A-4579-A433-19D5B2E0C3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6468-6A42-4A32-B118-33E13EAFB117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66B38-F179-41C0-AF88-CA0E0222A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817F8-B3B0-4C09-B52F-442B8208615C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934CB-AF00-4607-BC81-285165B074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1F5B9-32E1-40A9-8DDF-0EC34D65955B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077DA-4634-4015-9038-484F6B139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5C496412-07BA-45EB-9F92-0AC1304233F0}" type="datetime1">
              <a:rPr lang="en-US"/>
              <a:pPr>
                <a:defRPr/>
              </a:pPr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-105" charset="0"/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B76644FC-B20B-402D-BA71-49452BCFE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5" charset="-128"/>
          <a:cs typeface="ＭＳ Ｐゴシック" pitchFamily="-10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5" charset="-128"/>
          <a:cs typeface="ＭＳ Ｐゴシック" pitchFamily="-10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34938"/>
            <a:ext cx="9144000" cy="2930525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70C0"/>
                </a:solidFill>
                <a:ea typeface="ＭＳ Ｐゴシック" pitchFamily="34" charset="-128"/>
              </a:rPr>
              <a:t>Chronic Kidney Disease Prediction</a:t>
            </a:r>
            <a:r>
              <a:rPr lang="en-US" altLang="en-US" sz="3600">
                <a:ea typeface="ＭＳ Ｐゴシック" pitchFamily="34" charset="-128"/>
              </a:rPr>
              <a:t> </a:t>
            </a:r>
            <a:br>
              <a:rPr lang="en-US" altLang="en-US" sz="3600">
                <a:ea typeface="ＭＳ Ｐゴシック" pitchFamily="34" charset="-128"/>
              </a:rPr>
            </a:br>
            <a:r>
              <a:rPr lang="en-US" altLang="en-US" sz="3600">
                <a:ea typeface="ＭＳ Ｐゴシック" pitchFamily="34" charset="-128"/>
              </a:rPr>
              <a:t>using Logistic Regression</a:t>
            </a:r>
            <a:br>
              <a:rPr lang="en-US" altLang="en-US" sz="3600">
                <a:ea typeface="ＭＳ Ｐゴシック" pitchFamily="34" charset="-128"/>
              </a:rPr>
            </a:br>
            <a:r>
              <a:rPr lang="en-US" altLang="en-US" sz="3600">
                <a:ea typeface="ＭＳ Ｐゴシック" pitchFamily="34" charset="-128"/>
              </a:rPr>
              <a:t>Machine Learning Algorithm</a:t>
            </a:r>
            <a:br>
              <a:rPr lang="en-US" altLang="en-US">
                <a:ea typeface="ＭＳ Ｐゴシック" pitchFamily="34" charset="-128"/>
              </a:rPr>
            </a:b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725" y="5491163"/>
            <a:ext cx="6889750" cy="13668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G.Nagadath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205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2775" y="3044825"/>
            <a:ext cx="2446338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347663" y="3449638"/>
            <a:ext cx="4224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After Missing Value Treatment:</a:t>
            </a:r>
          </a:p>
        </p:txBody>
      </p:sp>
      <p:pic>
        <p:nvPicPr>
          <p:cNvPr id="11267" name="Picture 4" descr="afternull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3817938"/>
            <a:ext cx="36385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4167188" y="4818063"/>
            <a:ext cx="4325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/>
              <a:t>It indicates that all the null values are removed(0.0) from the data.</a:t>
            </a:r>
            <a:endParaRPr lang="en-US" altLang="en-US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347663" y="6396038"/>
            <a:ext cx="7947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One more thing we have included in Data Wrangling is Visualization.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347663" y="587375"/>
            <a:ext cx="87058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#converting the string type into numeric data of the specific columns--pcv,rc,wc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for x in 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pcv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']: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    if type(x)!=float: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        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pcv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']=data['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pcv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'].replace(x,int(x))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for x in 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wc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']: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    if type(x)!=float: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        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wc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']=data['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wc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'].replace(x,int(x))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for x in 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']: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    if type(x)!=float:</a:t>
            </a:r>
          </a:p>
          <a:p>
            <a:r>
              <a:rPr lang="en-US" altLang="en-US">
                <a:latin typeface="Consolas" pitchFamily="49" charset="0"/>
                <a:cs typeface="Consolas" pitchFamily="49" charset="0"/>
              </a:rPr>
              <a:t>        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']=data['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en-US">
                <a:latin typeface="Consolas" pitchFamily="49" charset="0"/>
                <a:cs typeface="Consolas" pitchFamily="49" charset="0"/>
              </a:rPr>
              <a:t>'].replace(x,float(x))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438150" y="217488"/>
            <a:ext cx="6130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Converting Abnormal(String) values to Numerical Data: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322263" y="203200"/>
            <a:ext cx="42243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3600">
                <a:solidFill>
                  <a:srgbClr val="0070C0"/>
                </a:solidFill>
              </a:rPr>
              <a:t>Visualization: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22263" y="849313"/>
            <a:ext cx="78041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In visualization, we have shown the relation between the independent and dependent variables and based on the correlation (using the heat map) we have shown the dependency between them.</a:t>
            </a:r>
            <a:r>
              <a:rPr lang="en-IN"/>
              <a:t> Let us plot the attributes that influence more(like hemo,sg,su..)</a:t>
            </a:r>
            <a:endParaRPr lang="en-US" altLang="en-US"/>
          </a:p>
        </p:txBody>
      </p:sp>
      <p:pic>
        <p:nvPicPr>
          <p:cNvPr id="12292" name="Picture 3" descr="corel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0427" y="2300288"/>
            <a:ext cx="6885986" cy="4557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s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9263" y="2720612"/>
            <a:ext cx="4884737" cy="3998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5" name="Picture 7" descr="s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259263" cy="375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45874" y="809897"/>
            <a:ext cx="45330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High value of sugar tends to be a </a:t>
            </a:r>
            <a:r>
              <a:rPr lang="en-US" sz="2400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ckd</a:t>
            </a:r>
            <a:endParaRPr lang="en-US" sz="24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021163"/>
            <a:ext cx="453304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Specific gravity of range 1.02 and 1.025 tend to be </a:t>
            </a:r>
            <a:r>
              <a:rPr lang="en-US" sz="2400" cap="none" spc="0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notckd</a:t>
            </a:r>
            <a:endParaRPr lang="en-US" sz="2400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5362575"/>
            <a:ext cx="9053513" cy="1495425"/>
          </a:xfrm>
        </p:spPr>
        <p:txBody>
          <a:bodyPr/>
          <a:lstStyle/>
          <a:p>
            <a:r>
              <a:rPr lang="en-US" altLang="en-US" sz="2400" dirty="0">
                <a:ea typeface="ＭＳ Ｐゴシック" pitchFamily="34" charset="-128"/>
              </a:rPr>
              <a:t>From the above graphs, we have observed that some of the independent variables effects the dependent variables in a</a:t>
            </a:r>
            <a:r>
              <a:rPr lang="en-US" altLang="en-US" sz="2400" b="1" dirty="0">
                <a:ea typeface="ＭＳ Ｐゴシック" pitchFamily="34" charset="-128"/>
              </a:rPr>
              <a:t> </a:t>
            </a:r>
            <a:r>
              <a:rPr lang="en-US" altLang="en-US" sz="2400" b="1" dirty="0" err="1">
                <a:ea typeface="ＭＳ Ｐゴシック" pitchFamily="34" charset="-128"/>
              </a:rPr>
              <a:t>sigmoidic</a:t>
            </a:r>
            <a:r>
              <a:rPr lang="en-US" altLang="en-US" sz="2400" b="1" dirty="0">
                <a:ea typeface="ＭＳ Ｐゴシック" pitchFamily="34" charset="-128"/>
              </a:rPr>
              <a:t> fashion</a:t>
            </a:r>
            <a:r>
              <a:rPr lang="en-US" altLang="en-US" sz="2400" dirty="0">
                <a:ea typeface="ＭＳ Ｐゴシック" pitchFamily="34" charset="-128"/>
              </a:rPr>
              <a:t>. So, we have decided to choose </a:t>
            </a:r>
            <a:r>
              <a:rPr lang="en-US" altLang="en-US" sz="2400" b="1" dirty="0">
                <a:ea typeface="ＭＳ Ｐゴシック" pitchFamily="34" charset="-128"/>
              </a:rPr>
              <a:t>Logistic Regression </a:t>
            </a:r>
            <a:r>
              <a:rPr lang="en-US" altLang="en-US" sz="2400" dirty="0">
                <a:ea typeface="ＭＳ Ｐゴシック" pitchFamily="34" charset="-128"/>
              </a:rPr>
              <a:t>model as an algorithm for this project.</a:t>
            </a:r>
          </a:p>
        </p:txBody>
      </p:sp>
      <p:pic>
        <p:nvPicPr>
          <p:cNvPr id="14339" name="Picture 6" descr="h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9349"/>
            <a:ext cx="4404408" cy="338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9" descr="r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4895" y="1319349"/>
            <a:ext cx="4649105" cy="3225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858838"/>
            <a:ext cx="7913688" cy="741362"/>
          </a:xfrm>
        </p:spPr>
        <p:txBody>
          <a:bodyPr/>
          <a:lstStyle/>
          <a:p>
            <a:r>
              <a:rPr lang="en-US" altLang="en-US" sz="2000">
                <a:ea typeface="ＭＳ Ｐゴシック" pitchFamily="34" charset="-128"/>
              </a:rPr>
              <a:t>We have used Train-Test-Split as an resampling technique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0" y="334963"/>
            <a:ext cx="44688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1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Preparation: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11811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solidFill>
                  <a:srgbClr val="00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#x is input features and y is target variable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sklearn.cross_validation </a:t>
            </a: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train_test_split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X_train,X_test,Y_train,Y_test=train_test_split(x,y,test_size=</a:t>
            </a: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0.3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,random_state=</a:t>
            </a: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34938" y="3605213"/>
            <a:ext cx="8874125" cy="24161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sklearn.linear_model </a:t>
            </a: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LogisticRegression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lr=LogisticRegression()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lr.fit(X_train,Y_train)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prediction=lr.predict(X_test)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sklearn.metrics </a:t>
            </a: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accuracy_score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accuracy_score(Y_test,prediction)	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5366" name="Title 1"/>
          <p:cNvSpPr txBox="1">
            <a:spLocks/>
          </p:cNvSpPr>
          <p:nvPr/>
        </p:nvSpPr>
        <p:spPr bwMode="auto">
          <a:xfrm>
            <a:off x="134938" y="6021388"/>
            <a:ext cx="7913687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en-US" sz="2400" dirty="0">
                <a:latin typeface="Calibri" pitchFamily="34" charset="0"/>
              </a:rPr>
              <a:t>Accuracy Score given by this model is 96.667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34938" y="2965450"/>
            <a:ext cx="79136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5.a.Accuracy Check for Logistic Regression Model</a:t>
            </a:r>
            <a:br>
              <a:rPr lang="en-US" altLang="en-US" sz="2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69875" y="1135063"/>
            <a:ext cx="8604250" cy="17573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sklearn.metrics </a:t>
            </a:r>
            <a:r>
              <a:rPr lang="en-IN" altLang="en-US" sz="16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import</a:t>
            </a: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 confusion_matrix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600">
                <a:latin typeface="Consolas" pitchFamily="49" charset="0"/>
                <a:ea typeface="Calibri" pitchFamily="34" charset="0"/>
                <a:cs typeface="Times New Roman" pitchFamily="18" charset="0"/>
              </a:rPr>
              <a:t>confusion_matrix(Y_test,prediction)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atinLnBrk="1">
              <a:lnSpc>
                <a:spcPct val="115000"/>
              </a:lnSpc>
            </a:pPr>
            <a:r>
              <a:rPr lang="en-IN" altLang="en-US" sz="12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Times New Roman" pitchFamily="18" charset="0"/>
              </a:rPr>
              <a:t>Output: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atinLnBrk="1">
              <a:lnSpc>
                <a:spcPct val="115000"/>
              </a:lnSpc>
            </a:pPr>
            <a:r>
              <a:rPr lang="en-IN" altLang="en-US" sz="12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Times New Roman" pitchFamily="18" charset="0"/>
              </a:rPr>
              <a:t>	array([[49,  1],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atinLnBrk="1">
              <a:lnSpc>
                <a:spcPct val="115000"/>
              </a:lnSpc>
            </a:pPr>
            <a:r>
              <a:rPr lang="en-IN" altLang="en-US" sz="12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Times New Roman" pitchFamily="18" charset="0"/>
              </a:rPr>
              <a:t>	       [ 3, 67]], dtype=int64)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atinLnBrk="1">
              <a:lnSpc>
                <a:spcPct val="115000"/>
              </a:lnSpc>
            </a:pPr>
            <a:r>
              <a:rPr lang="en-IN" altLang="en-US" sz="120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Times New Roman" pitchFamily="18" charset="0"/>
              </a:rPr>
              <a:t> 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69875" y="3100388"/>
            <a:ext cx="6659563" cy="17319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alibri" pitchFamily="34" charset="0"/>
                <a:ea typeface="Calibri" pitchFamily="34" charset="0"/>
                <a:cs typeface="Consolas" pitchFamily="49" charset="0"/>
              </a:rPr>
              <a:t>Now,the accuracy is :</a:t>
            </a:r>
            <a:r>
              <a:rPr lang="en-IN" altLang="en-US" sz="140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IN" altLang="en-US">
                <a:latin typeface="Calibri" pitchFamily="34" charset="0"/>
                <a:ea typeface="Calibri" pitchFamily="34" charset="0"/>
                <a:cs typeface="Consolas" pitchFamily="49" charset="0"/>
              </a:rPr>
              <a:t>(49+67)/(49+1+3+67)=0.9667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alibri" pitchFamily="34" charset="0"/>
                <a:ea typeface="Calibri" pitchFamily="34" charset="0"/>
                <a:cs typeface="Consolas" pitchFamily="49" charset="0"/>
              </a:rPr>
              <a:t>	Error is :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alibri" pitchFamily="34" charset="0"/>
                <a:ea typeface="Calibri" pitchFamily="34" charset="0"/>
                <a:cs typeface="Consolas" pitchFamily="49" charset="0"/>
              </a:rPr>
              <a:t>	(1+3)/(49+1+3+67)=0.0333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122238" y="296863"/>
            <a:ext cx="7180262" cy="758825"/>
          </a:xfrm>
        </p:spPr>
        <p:txBody>
          <a:bodyPr/>
          <a:lstStyle/>
          <a:p>
            <a:pPr eaLnBrk="1" hangingPunct="1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5.b.Accuracy Check (Using Confusion matrix)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28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266700" y="849313"/>
            <a:ext cx="8351838" cy="547846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from watson_machine_learning_client import WatsonMachineLearningAPIClient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wml_credentials={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"url":"https://eu-gb.ml.cloud.ibm.com",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"access_key":"Cuti3KcdJ1id2wcyxhWWpDdOvkPkQIxn57cLrdZZ6QtV",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"username": "67bd1788-b2af-4125-9a54-0749f351a933",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"password": "11266c89-5eb2-48ce-8608-7ec3a2db7e1a",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"instance_id": "6529a811-fd68-4a82-8d1b-03a175a24ff2"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client=WatsonMachineLearningAPIClient(wml_credentials)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model_props={client.repository.ModelMetaNames.AUTHOR_NAME:"Nagadath_G",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         client.repository.ModelMetaNames.AUTHOR_EMAIL:"nagadath28@gmail.com",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             client.repository.ModelMetaNames.NAME:"Kidney Disease Prediction"}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model_artifact=client.repository.store_model(lr,meta_props=model_props)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published_model_uid=client.repository.get_model_uid(model_artifact)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deployment=client.deployments.create(published_model_uid,name="Kidney Disease Prediction")</a:t>
            </a:r>
          </a:p>
          <a:p>
            <a:r>
              <a:rPr lang="en-US" altLang="en-US" sz="1400">
                <a:latin typeface="Consolas" pitchFamily="49" charset="0"/>
                <a:cs typeface="Consolas" pitchFamily="49" charset="0"/>
              </a:rPr>
              <a:t>scoring_endpoint=client.deployments.get_scoring_url(deployment)</a:t>
            </a: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266700" y="3197225"/>
            <a:ext cx="7064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28588" y="3713163"/>
            <a:ext cx="9144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200025" y="171450"/>
            <a:ext cx="4224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Integrating with IBM Watson Studio: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25425" y="176206"/>
            <a:ext cx="8448675" cy="152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1600" dirty="0"/>
              <a:t>After the completion of integration, we’ll get a scoring end point which is used to gives permissions to other platforms to link with our model.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1600" dirty="0"/>
              <a:t>Then we used </a:t>
            </a:r>
            <a:r>
              <a:rPr lang="en-US" altLang="en-US" sz="1600" dirty="0" err="1"/>
              <a:t>NodeRed</a:t>
            </a:r>
            <a:r>
              <a:rPr lang="en-US" altLang="en-US" sz="1600" dirty="0"/>
              <a:t> to make a platform(UI) which allows user to interact with our model. 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1700213"/>
            <a:ext cx="8678863" cy="50498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"/>
          <p:cNvPicPr>
            <a:picLocks noChangeAspect="1" noChangeArrowheads="1"/>
          </p:cNvPicPr>
          <p:nvPr/>
        </p:nvPicPr>
        <p:blipFill>
          <a:blip r:embed="rId2"/>
          <a:srcRect l="12393" r="12068"/>
          <a:stretch>
            <a:fillRect/>
          </a:stretch>
        </p:blipFill>
        <p:spPr bwMode="auto">
          <a:xfrm>
            <a:off x="90488" y="992188"/>
            <a:ext cx="2730500" cy="5697537"/>
          </a:xfrm>
          <a:prstGeom prst="roundRect">
            <a:avLst>
              <a:gd name="adj" fmla="val 11405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6400" y="992188"/>
            <a:ext cx="2965450" cy="5697537"/>
          </a:xfrm>
          <a:prstGeom prst="roundRect">
            <a:avLst>
              <a:gd name="adj" fmla="val 11821"/>
            </a:avLst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5988" y="982663"/>
            <a:ext cx="2965450" cy="5707062"/>
          </a:xfrm>
          <a:prstGeom prst="roundRect">
            <a:avLst>
              <a:gd name="adj" fmla="val 10500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2965450" cy="758825"/>
          </a:xfrm>
        </p:spPr>
        <p:txBody>
          <a:bodyPr/>
          <a:lstStyle/>
          <a:p>
            <a:pPr eaLnBrk="1" hangingPunct="1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UI for our Model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28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IN" i="1" dirty="0">
                <a:latin typeface="French Script MT" pitchFamily="66" charset="0"/>
                <a:cs typeface="Times New Roman" pitchFamily="18" charset="0"/>
              </a:rPr>
              <a:t>	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This project is about predicting whether a person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>
                <a:latin typeface="Times New Roman" pitchFamily="18" charset="0"/>
                <a:cs typeface="Times New Roman" pitchFamily="18" charset="0"/>
              </a:rPr>
              <a:t>has chronic kidney disease or not.</a:t>
            </a:r>
            <a:r>
              <a:rPr lang="en-IN" i="1" dirty="0">
                <a:latin typeface="French Script MT" pitchFamily="66" charset="0"/>
                <a:cs typeface="Times New Roman" pitchFamily="18" charset="0"/>
              </a:rPr>
              <a:t> I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n this Project, we tried to provide a platform(website) for users to enter their symptoms and medical values as an input to predict the possibility of Chronic Kidney disease</a:t>
            </a:r>
          </a:p>
          <a:p>
            <a:pPr marL="0" indent="0">
              <a:buFont typeface="Arial" charset="0"/>
              <a:buNone/>
              <a:defRPr/>
            </a:pPr>
            <a:endParaRPr lang="en-US" sz="28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After applying all algorithms of Classification ,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came to conclusion that Logistic Regression is the good fit of all.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Thus, we have used it to predict the outcome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238"/>
            <a:ext cx="5260975" cy="600075"/>
          </a:xfrm>
        </p:spPr>
        <p:txBody>
          <a:bodyPr/>
          <a:lstStyle/>
          <a:p>
            <a:pPr>
              <a:defRPr/>
            </a:pP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Technical Description: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>
                <a:ea typeface="ＭＳ Ｐゴシック" pitchFamily="34" charset="-128"/>
              </a:rPr>
              <a:t>	</a:t>
            </a:r>
            <a:r>
              <a:rPr lang="en-IN">
                <a:ea typeface="ＭＳ Ｐゴシック" pitchFamily="34" charset="-128"/>
              </a:rPr>
              <a:t> </a:t>
            </a:r>
            <a:r>
              <a:rPr lang="en-IN" i="1">
                <a:ea typeface="ＭＳ Ｐゴシック" pitchFamily="34" charset="-128"/>
              </a:rPr>
              <a:t>Python community</a:t>
            </a:r>
            <a:r>
              <a:rPr lang="en-IN">
                <a:ea typeface="ＭＳ Ｐゴシック" pitchFamily="34" charset="-128"/>
              </a:rPr>
              <a:t> has developed many modules to help programmers implement machine learning.So,</a:t>
            </a:r>
            <a:r>
              <a:rPr lang="en-US" altLang="en-US">
                <a:ea typeface="ＭＳ Ｐゴシック" pitchFamily="34" charset="-128"/>
              </a:rPr>
              <a:t>We have used python-3 for implementing our model using various ML algorithms. After implementing our model, IBM Watson studio is used to integrate and deploy the code &amp; making it accessible in various user platforms. Then, NodeRed is used to created an Web UI.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rsonal\Pictures\Screenshots\logist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5025" y="1687513"/>
            <a:ext cx="7519988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209550" y="79375"/>
            <a:ext cx="871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36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Followed steps for implementing the code in </a:t>
            </a:r>
          </a:p>
          <a:p>
            <a:r>
              <a:rPr lang="en-US" altLang="en-US" sz="36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Python-3: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96863"/>
            <a:ext cx="2968625" cy="758825"/>
          </a:xfrm>
        </p:spPr>
        <p:txBody>
          <a:bodyPr/>
          <a:lstStyle/>
          <a:p>
            <a:pPr eaLnBrk="1" hangingPunct="1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1. Collecting Data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</a:br>
            <a:endParaRPr lang="en-US" altLang="en-US" sz="2800">
              <a:ea typeface="ＭＳ Ｐゴシック" pitchFamily="34" charset="-128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055688"/>
            <a:ext cx="8229600" cy="2189162"/>
          </a:xfrm>
        </p:spPr>
        <p:txBody>
          <a:bodyPr/>
          <a:lstStyle/>
          <a:p>
            <a:r>
              <a:rPr lang="en-IN">
                <a:ea typeface="ＭＳ Ｐゴシック" pitchFamily="34" charset="-128"/>
              </a:rPr>
              <a:t>I used the dataset from the UCI Machine Learning Repository named Chronic Kidney Disease. Total 400 instances of the dataset is used for the training to prediction algorithms</a:t>
            </a:r>
            <a:r>
              <a:rPr lang="en-US">
                <a:ea typeface="ＭＳ Ｐゴシック" pitchFamily="34" charset="-128"/>
              </a:rPr>
              <a:t>.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6148" name="Title 1"/>
          <p:cNvSpPr txBox="1">
            <a:spLocks/>
          </p:cNvSpPr>
          <p:nvPr/>
        </p:nvSpPr>
        <p:spPr bwMode="auto">
          <a:xfrm>
            <a:off x="327025" y="3429000"/>
            <a:ext cx="296703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 Analysing Data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28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6149" name="Content Placeholder 2"/>
          <p:cNvSpPr txBox="1">
            <a:spLocks/>
          </p:cNvSpPr>
          <p:nvPr/>
        </p:nvSpPr>
        <p:spPr bwMode="auto">
          <a:xfrm>
            <a:off x="587375" y="3951288"/>
            <a:ext cx="8229600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en-US" sz="3200">
                <a:latin typeface="Calibri" pitchFamily="34" charset="0"/>
              </a:rPr>
              <a:t>At first, we have verified whether there are any abnormal values or null values and then we tried to replace them with the appropriate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AT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013" y="261938"/>
            <a:ext cx="5895975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D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4740275"/>
            <a:ext cx="58959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heatnu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2663825"/>
            <a:ext cx="4835525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749425"/>
            <a:ext cx="5429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7350" y="5465763"/>
            <a:ext cx="5248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TextBox 10"/>
          <p:cNvSpPr txBox="1">
            <a:spLocks noChangeArrowheads="1"/>
          </p:cNvSpPr>
          <p:nvPr/>
        </p:nvSpPr>
        <p:spPr bwMode="auto">
          <a:xfrm>
            <a:off x="528638" y="627063"/>
            <a:ext cx="7804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Verifying the data to check the presence of null values or any abnormal values: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 txBox="1">
            <a:spLocks/>
          </p:cNvSpPr>
          <p:nvPr/>
        </p:nvSpPr>
        <p:spPr bwMode="auto">
          <a:xfrm>
            <a:off x="274638" y="409575"/>
            <a:ext cx="29686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Data Wrangling</a:t>
            </a:r>
            <a:br>
              <a:rPr lang="en-US" altLang="en-US" sz="2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280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-315913" y="2740025"/>
            <a:ext cx="9086851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rbc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normal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pc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normal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pcc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notpresent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ba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notpresent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htn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dm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cad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appet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good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	data['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ane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'].fillna('</a:t>
            </a:r>
            <a:r>
              <a:rPr lang="en-IN" altLang="en-US" sz="1400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',inplace=</a:t>
            </a:r>
            <a:r>
              <a:rPr lang="en-IN" altLang="en-US" sz="1400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 sz="1400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274638" y="984250"/>
            <a:ext cx="902811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Here we have retrieved the values from abnormal values and replaced all the null values to mean/mode of the column based on their type (categorical/continuous).</a:t>
            </a:r>
          </a:p>
          <a:p>
            <a:r>
              <a:rPr lang="en-US" altLang="en-US"/>
              <a:t>All the categorical values of a column are replaced with its respective mode of it .</a:t>
            </a:r>
            <a:r>
              <a:rPr lang="en-IN"/>
              <a:t>In columns of numerical data,we replaced the null values with mean values.</a:t>
            </a:r>
          </a:p>
          <a:p>
            <a:r>
              <a:rPr lang="en-US" altLang="en-US"/>
              <a:t>.</a:t>
            </a: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03188" y="2249488"/>
            <a:ext cx="422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Filling Null Values with Mode values: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534988" y="746125"/>
            <a:ext cx="568483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 sz="2000">
                <a:latin typeface="Calibri" pitchFamily="34" charset="0"/>
                <a:ea typeface="Calibri" pitchFamily="34" charset="0"/>
                <a:cs typeface="Consolas" pitchFamily="49" charset="0"/>
              </a:rPr>
              <a:t>data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.fillna(data.mean(),inplace=</a:t>
            </a:r>
            <a:r>
              <a:rPr lang="en-IN" altLang="en-US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 sz="160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534988" y="296863"/>
            <a:ext cx="4224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Filling Null Values(Mean):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334963" y="1908175"/>
            <a:ext cx="8847137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enc=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rbc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normal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abnormal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pcc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present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notpresent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htn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yes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dm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yes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0,"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\tno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":0,"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\tyes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":1," 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yes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":1},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cad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yes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0,"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\tno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":0},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appet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good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poor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ane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yes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1,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 0},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      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classification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":{"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ckd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":1,"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notckd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":0,"</a:t>
            </a:r>
            <a:r>
              <a:rPr lang="en-IN" altLang="en-US">
                <a:solidFill>
                  <a:srgbClr val="FF000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ckd\t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":1}}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data.replace(enc, inplace=</a:t>
            </a:r>
            <a:r>
              <a:rPr lang="en-IN" altLang="en-US">
                <a:solidFill>
                  <a:srgbClr val="00B050"/>
                </a:solidFill>
                <a:latin typeface="Consolas" pitchFamily="49" charset="0"/>
                <a:ea typeface="Calibri" pitchFamily="34" charset="0"/>
                <a:cs typeface="Times New Roman" pitchFamily="18" charset="0"/>
              </a:rPr>
              <a:t>True</a:t>
            </a:r>
            <a:r>
              <a:rPr lang="en-IN" altLang="en-US">
                <a:latin typeface="Consolas" pitchFamily="49" charset="0"/>
                <a:ea typeface="Calibri" pitchFamily="34" charset="0"/>
                <a:cs typeface="Times New Roman" pitchFamily="18" charset="0"/>
              </a:rPr>
              <a:t>)</a:t>
            </a:r>
            <a:endParaRPr lang="en-US" altLang="en-US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245" name="TextBox 7"/>
          <p:cNvSpPr txBox="1">
            <a:spLocks noChangeArrowheads="1"/>
          </p:cNvSpPr>
          <p:nvPr/>
        </p:nvSpPr>
        <p:spPr bwMode="auto">
          <a:xfrm>
            <a:off x="534988" y="1436688"/>
            <a:ext cx="422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70C0"/>
                </a:solidFill>
              </a:rPr>
              <a:t>Encoding the categorical data: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1369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Berlin Sans FB Demi</vt:lpstr>
      <vt:lpstr>Calibri</vt:lpstr>
      <vt:lpstr>Consolas</vt:lpstr>
      <vt:lpstr>Courier New</vt:lpstr>
      <vt:lpstr>French Script MT</vt:lpstr>
      <vt:lpstr>Times New Roman</vt:lpstr>
      <vt:lpstr>Wingdings</vt:lpstr>
      <vt:lpstr>Office Theme</vt:lpstr>
      <vt:lpstr>Chronic Kidney Disease Prediction  using Logistic Regression Machine Learning Algorithm </vt:lpstr>
      <vt:lpstr>Overview</vt:lpstr>
      <vt:lpstr>Technical Description:</vt:lpstr>
      <vt:lpstr>PowerPoint Presentation</vt:lpstr>
      <vt:lpstr>1. Collecting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the above graphs, we have observed that some of the independent variables effects the dependent variables in a sigmoidic fashion. So, we have decided to choose Logistic Regression model as an algorithm for this project.</vt:lpstr>
      <vt:lpstr>We have used Train-Test-Split as an resampling technique</vt:lpstr>
      <vt:lpstr>5.b.Accuracy Check (Using Confusion matrix) </vt:lpstr>
      <vt:lpstr>PowerPoint Presentation</vt:lpstr>
      <vt:lpstr>PowerPoint Presentation</vt:lpstr>
      <vt:lpstr>UI for our Model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</dc:title>
  <dc:creator>Ulysses Rosas</dc:creator>
  <cp:lastModifiedBy>NAGADATH GUMMADI</cp:lastModifiedBy>
  <cp:revision>43</cp:revision>
  <dcterms:created xsi:type="dcterms:W3CDTF">2012-05-08T16:45:12Z</dcterms:created>
  <dcterms:modified xsi:type="dcterms:W3CDTF">2020-11-18T04:43:45Z</dcterms:modified>
</cp:coreProperties>
</file>