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6" r:id="rId2"/>
    <p:sldId id="277" r:id="rId3"/>
    <p:sldId id="257" r:id="rId4"/>
    <p:sldId id="259" r:id="rId5"/>
    <p:sldId id="262" r:id="rId6"/>
    <p:sldId id="275" r:id="rId7"/>
    <p:sldId id="263" r:id="rId8"/>
    <p:sldId id="278" r:id="rId9"/>
    <p:sldId id="267" r:id="rId10"/>
    <p:sldId id="274" r:id="rId11"/>
    <p:sldId id="268" r:id="rId12"/>
    <p:sldId id="269" r:id="rId13"/>
    <p:sldId id="270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DA626F45-21F0-429C-BDD4-EA8A43FB814E}" type="datetime1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47A2DC4B-3ABD-4C04-9ADC-33486167E6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ＭＳ Ｐゴシック" pitchFamily="-10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422FE-06A4-4B3E-8E5B-2977EF33328F}" type="datetime1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EAF72-747A-4E95-8240-B8F8ED6608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3527B-1CAD-488D-B153-6777C621C7B6}" type="datetime1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B414C-BE07-4740-A581-2B5A24E9D7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D3130-7B5B-4858-A21F-6F96DCD3B847}" type="datetime1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7D747-803A-42B0-986B-BB7D7AABD3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1EEAE-93B4-45BE-94AD-8C0550191682}" type="datetime1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34957-A89D-43F4-8FA2-38F9C4EE80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6FF55-3BD4-4F69-9DA2-849B4A223FE3}" type="datetime1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5B61B-91CF-415B-B38A-203F708C8C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B5704-E6CA-402E-9F29-780FC934BE15}" type="datetime1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67FAC-0FAC-47AD-85AC-0E36DAF350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79B1D-92DD-40C4-B59D-93BF2AD8314D}" type="datetime1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0E90D-F6C9-4DA1-891D-64B27C3A07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DF7F3-C19E-4272-80E2-E6F3F72C23EB}" type="datetime1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9A192-E3CB-4FC1-9595-57890F19AD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2F62F-7298-4AC1-A833-7E0592AE10DD}" type="datetime1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3DC92-6A44-41E2-A537-5C2FB71145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B1833-0C73-4EDE-921E-722E142FA69B}" type="datetime1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DF93B-1B63-45DF-B575-DC1EDED5C7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AA437-A37F-4BD6-B1AF-190B33A8476C}" type="datetime1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998B0-1F43-45D5-9E5A-50CF8FC90D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3916E490-2C81-4C53-834B-E89A556A6710}" type="datetime1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BC6D634E-0ADB-4B58-BC34-990D63040A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inep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1588"/>
            <a:ext cx="9144000" cy="52864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13009" y="5897896"/>
            <a:ext cx="3361469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Team:RPTECHBYTES</a:t>
            </a:r>
            <a:endParaRPr lang="en-US" sz="2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2400" b="1" cap="none" spc="0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Nagadath.G</a:t>
            </a:r>
            <a:endParaRPr lang="en-US" sz="2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57161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85720" y="0"/>
            <a:ext cx="837761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dhabi" pitchFamily="2" charset="-78"/>
                <a:cs typeface="Aldhabi" pitchFamily="2" charset="-78"/>
              </a:rPr>
              <a:t>Prediction of quality of wine</a:t>
            </a:r>
            <a:endParaRPr lang="en-US" sz="8800" b="1" cap="none" spc="0" dirty="0">
              <a:ln w="10541" cmpd="sng">
                <a:solidFill>
                  <a:schemeClr val="tx1"/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dhabi" pitchFamily="2" charset="-78"/>
              <a:cs typeface="Aldhabi" pitchFamily="2" charset="-7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.PNG"/>
          <p:cNvPicPr>
            <a:picLocks noChangeAspect="1"/>
          </p:cNvPicPr>
          <p:nvPr/>
        </p:nvPicPr>
        <p:blipFill>
          <a:blip r:embed="rId2"/>
          <a:srcRect r="4853" b="142"/>
          <a:stretch>
            <a:fillRect/>
          </a:stretch>
        </p:blipFill>
        <p:spPr>
          <a:xfrm>
            <a:off x="352697" y="352697"/>
            <a:ext cx="4010297" cy="28738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373" y="3516507"/>
            <a:ext cx="4013616" cy="29626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572000" y="1071154"/>
            <a:ext cx="4572000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	It seems there’s positive relationship between alcohol and quality. High quality wines are more likely to have high percentage of alcohol.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0373" y="4963886"/>
            <a:ext cx="4572000" cy="87203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Composition of citric acid go higher as we go higher in the quality of the wine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470525" y="1413918"/>
            <a:ext cx="4833257" cy="1495425"/>
          </a:xfrm>
        </p:spPr>
        <p:txBody>
          <a:bodyPr/>
          <a:lstStyle/>
          <a:p>
            <a:r>
              <a:rPr lang="en-US" alt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Quality of wine increases as the volatile acidity decreases.</a:t>
            </a:r>
          </a:p>
        </p:txBody>
      </p:sp>
      <p:pic>
        <p:nvPicPr>
          <p:cNvPr id="5" name="Picture 4" descr="v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" y="666206"/>
            <a:ext cx="4143954" cy="27531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c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571" y="3880656"/>
            <a:ext cx="4020111" cy="26768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663177" y="4637314"/>
            <a:ext cx="4572000" cy="1420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000" dirty="0"/>
              <a:t>Quality of wine goes up as the composition of chlorides increases.</a:t>
            </a:r>
            <a:br>
              <a:rPr lang="en-US" altLang="en-US" sz="2000" dirty="0"/>
            </a:br>
            <a:endParaRPr lang="en-IN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0" y="858838"/>
            <a:ext cx="7913688" cy="741362"/>
          </a:xfrm>
        </p:spPr>
        <p:txBody>
          <a:bodyPr/>
          <a:lstStyle/>
          <a:p>
            <a:r>
              <a:rPr lang="en-US" altLang="en-US" sz="2000" dirty="0">
                <a:ea typeface="ＭＳ Ｐゴシック" pitchFamily="34" charset="-128"/>
              </a:rPr>
              <a:t>We have used Train-Test-Split as an </a:t>
            </a:r>
            <a:r>
              <a:rPr lang="en-US" altLang="en-US" sz="2000" dirty="0" err="1">
                <a:ea typeface="ＭＳ Ｐゴシック" pitchFamily="34" charset="-128"/>
              </a:rPr>
              <a:t>resampling</a:t>
            </a:r>
            <a:r>
              <a:rPr lang="en-US" altLang="en-US" sz="2000" dirty="0">
                <a:ea typeface="ＭＳ Ｐゴシック" pitchFamily="34" charset="-128"/>
              </a:rPr>
              <a:t> technique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1600200"/>
            <a:ext cx="9144000" cy="1325753"/>
          </a:xfrm>
          <a:prstGeom prst="flowChartAlternateProces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altLang="en-US" sz="1600" dirty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#x is input features and y is target variable</a:t>
            </a:r>
            <a:endParaRPr lang="en-US" altLang="en-US" sz="16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altLang="en-US" sz="1600" dirty="0">
                <a:solidFill>
                  <a:srgbClr val="00B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IN" altLang="en-US" sz="1600" dirty="0">
                <a:latin typeface="Consolas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IN" altLang="en-US" sz="1600" dirty="0" err="1">
                <a:latin typeface="Consolas" pitchFamily="49" charset="0"/>
                <a:ea typeface="Calibri" pitchFamily="34" charset="0"/>
                <a:cs typeface="Times New Roman" pitchFamily="18" charset="0"/>
              </a:rPr>
              <a:t>sklearn.cross_validation</a:t>
            </a:r>
            <a:r>
              <a:rPr lang="en-IN" altLang="en-US" sz="1600" dirty="0">
                <a:latin typeface="Consolas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IN" altLang="en-US" sz="1600" dirty="0">
                <a:solidFill>
                  <a:srgbClr val="00B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import</a:t>
            </a:r>
            <a:r>
              <a:rPr lang="en-IN" altLang="en-US" sz="1600" dirty="0">
                <a:latin typeface="Consolas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IN" altLang="en-US" sz="1600" dirty="0" err="1">
                <a:latin typeface="Consolas" pitchFamily="49" charset="0"/>
                <a:ea typeface="Calibri" pitchFamily="34" charset="0"/>
                <a:cs typeface="Times New Roman" pitchFamily="18" charset="0"/>
              </a:rPr>
              <a:t>train_test_split</a:t>
            </a:r>
            <a:endParaRPr lang="en-US" altLang="en-US" sz="16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altLang="en-US" sz="1600" dirty="0" err="1">
                <a:latin typeface="Consolas" pitchFamily="49" charset="0"/>
                <a:ea typeface="Calibri" pitchFamily="34" charset="0"/>
                <a:cs typeface="Times New Roman" pitchFamily="18" charset="0"/>
              </a:rPr>
              <a:t>X_train,X_test,Y_train,Y_test</a:t>
            </a:r>
            <a:r>
              <a:rPr lang="en-IN" altLang="en-US" sz="1600" dirty="0">
                <a:latin typeface="Consolas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lang="en-IN" altLang="en-US" sz="1600" dirty="0" err="1">
                <a:latin typeface="Consolas" pitchFamily="49" charset="0"/>
                <a:ea typeface="Calibri" pitchFamily="34" charset="0"/>
                <a:cs typeface="Times New Roman" pitchFamily="18" charset="0"/>
              </a:rPr>
              <a:t>train_test_split</a:t>
            </a:r>
            <a:r>
              <a:rPr lang="en-IN" altLang="en-US" sz="1600" dirty="0">
                <a:latin typeface="Consolas" pitchFamily="49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IN" altLang="en-US" sz="1600" dirty="0" err="1">
                <a:latin typeface="Consolas" pitchFamily="49" charset="0"/>
                <a:ea typeface="Calibri" pitchFamily="34" charset="0"/>
                <a:cs typeface="Times New Roman" pitchFamily="18" charset="0"/>
              </a:rPr>
              <a:t>x,y,test_size</a:t>
            </a:r>
            <a:r>
              <a:rPr lang="en-IN" altLang="en-US" sz="1600" dirty="0">
                <a:latin typeface="Consolas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lang="en-IN" altLang="en-US" sz="1600" dirty="0">
                <a:solidFill>
                  <a:srgbClr val="00B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0.3</a:t>
            </a:r>
            <a:r>
              <a:rPr lang="en-IN" altLang="en-US" sz="1600" dirty="0">
                <a:latin typeface="Consolas" pitchFamily="49" charset="0"/>
                <a:ea typeface="Calibri" pitchFamily="34" charset="0"/>
                <a:cs typeface="Times New Roman" pitchFamily="18" charset="0"/>
              </a:rPr>
              <a:t>,random_state=</a:t>
            </a:r>
            <a:r>
              <a:rPr lang="en-IN" altLang="en-US" sz="1600" dirty="0">
                <a:solidFill>
                  <a:srgbClr val="00B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1</a:t>
            </a:r>
            <a:endParaRPr lang="en-US" altLang="en-US" sz="16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14282" y="335618"/>
            <a:ext cx="29818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Data Preparation: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4282" y="3357154"/>
            <a:ext cx="89297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+mj-lt"/>
              </a:rPr>
              <a:t>The range of independent variables varies greatly, so before building the model I am going to  </a:t>
            </a:r>
            <a:r>
              <a:rPr lang="en-IN" sz="2000" dirty="0" err="1">
                <a:latin typeface="+mj-lt"/>
              </a:rPr>
              <a:t>preprocess</a:t>
            </a:r>
            <a:r>
              <a:rPr lang="en-IN" sz="2000" dirty="0">
                <a:latin typeface="+mj-lt"/>
              </a:rPr>
              <a:t> them to be within the same range using </a:t>
            </a:r>
            <a:r>
              <a:rPr lang="en-IN" sz="2000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StandardScaler</a:t>
            </a:r>
            <a:r>
              <a:rPr lang="en-IN" sz="2000" dirty="0">
                <a:latin typeface="+mj-lt"/>
              </a:rPr>
              <a:t> technique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062368" y="4572000"/>
            <a:ext cx="5743382" cy="2236073"/>
          </a:xfrm>
          <a:prstGeom prst="flowChartAlternateProces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en-US" sz="1600" dirty="0">
                <a:solidFill>
                  <a:srgbClr val="00B05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from</a:t>
            </a:r>
            <a:r>
              <a:rPr lang="en-US" altLang="en-US" sz="16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altLang="en-US" sz="16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sklearn.preprocessing</a:t>
            </a:r>
            <a:r>
              <a:rPr lang="en-US" altLang="en-US" sz="16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altLang="en-US" sz="1600" dirty="0">
                <a:solidFill>
                  <a:srgbClr val="00B05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lang="en-US" altLang="en-US" sz="16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altLang="en-US" sz="16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StandardScaler</a:t>
            </a:r>
            <a:endParaRPr lang="en-US" altLang="en-US" sz="1600" dirty="0"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en-US" sz="1600" dirty="0">
                <a:latin typeface="Consolas" pitchFamily="49" charset="0"/>
                <a:ea typeface="Calibri" pitchFamily="34" charset="0"/>
                <a:cs typeface="Consolas" pitchFamily="49" charset="0"/>
              </a:rPr>
              <a:t>sc=</a:t>
            </a:r>
            <a:r>
              <a:rPr lang="en-US" altLang="en-US" sz="16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StandardScaler</a:t>
            </a:r>
            <a:r>
              <a:rPr lang="en-US" altLang="en-US" sz="1600" dirty="0">
                <a:latin typeface="Consolas" pitchFamily="49" charset="0"/>
                <a:ea typeface="Calibri" pitchFamily="34" charset="0"/>
                <a:cs typeface="Consolas" pitchFamily="49" charset="0"/>
              </a:rPr>
              <a:t>()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en-US" sz="16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X_train</a:t>
            </a:r>
            <a:r>
              <a:rPr lang="en-US" altLang="en-US" sz="1600" dirty="0">
                <a:latin typeface="Consolas" pitchFamily="49" charset="0"/>
                <a:ea typeface="Calibri" pitchFamily="34" charset="0"/>
                <a:cs typeface="Consolas" pitchFamily="49" charset="0"/>
              </a:rPr>
              <a:t>=sc..</a:t>
            </a:r>
            <a:r>
              <a:rPr lang="en-US" altLang="en-US" sz="16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fit_transform</a:t>
            </a:r>
            <a:r>
              <a:rPr lang="en-US" altLang="en-US" sz="1600" dirty="0"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lang="en-US" altLang="en-US" sz="16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X_train</a:t>
            </a:r>
            <a:r>
              <a:rPr lang="en-US" altLang="en-US" sz="1600" dirty="0"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en-US" sz="16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Y_train</a:t>
            </a:r>
            <a:r>
              <a:rPr lang="en-US" altLang="en-US" sz="1600" dirty="0">
                <a:latin typeface="Consolas" pitchFamily="49" charset="0"/>
                <a:ea typeface="Calibri" pitchFamily="34" charset="0"/>
                <a:cs typeface="Consolas" pitchFamily="49" charset="0"/>
              </a:rPr>
              <a:t>=sc..</a:t>
            </a:r>
            <a:r>
              <a:rPr lang="en-US" altLang="en-US" sz="16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fit_transform</a:t>
            </a:r>
            <a:r>
              <a:rPr lang="en-US" altLang="en-US" sz="1600" dirty="0"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lang="en-US" altLang="en-US" sz="16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X_train</a:t>
            </a:r>
            <a:r>
              <a:rPr lang="en-US" altLang="en-US" sz="1600" dirty="0"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altLang="en-US" sz="1600" dirty="0">
              <a:latin typeface="Consolas" pitchFamily="49" charset="0"/>
              <a:ea typeface="Calibri" pitchFamily="34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57679" y="2860766"/>
            <a:ext cx="5715024" cy="184665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IN" sz="1600" dirty="0">
                <a:latin typeface="Consolas" pitchFamily="49" charset="0"/>
                <a:cs typeface="Consolas" pitchFamily="49" charset="0"/>
              </a:rPr>
              <a:t> sklearn.svm </a:t>
            </a:r>
            <a:r>
              <a:rPr lang="en-IN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IN" sz="1600" dirty="0">
                <a:latin typeface="Consolas" pitchFamily="49" charset="0"/>
                <a:cs typeface="Consolas" pitchFamily="49" charset="0"/>
              </a:rPr>
              <a:t> SVC</a:t>
            </a:r>
          </a:p>
          <a:p>
            <a:r>
              <a:rPr lang="en-IN" sz="1600" dirty="0">
                <a:latin typeface="Consolas" pitchFamily="49" charset="0"/>
                <a:cs typeface="Consolas" pitchFamily="49" charset="0"/>
              </a:rPr>
              <a:t>svc2 = SVC(C=</a:t>
            </a:r>
            <a:r>
              <a:rPr lang="en-IN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1.2</a:t>
            </a:r>
            <a:r>
              <a:rPr lang="en-IN" sz="1600" dirty="0">
                <a:latin typeface="Consolas" pitchFamily="49" charset="0"/>
                <a:cs typeface="Consolas" pitchFamily="49" charset="0"/>
              </a:rPr>
              <a:t>,gamma =</a:t>
            </a:r>
            <a:r>
              <a:rPr lang="en-IN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1.0</a:t>
            </a:r>
            <a:r>
              <a:rPr lang="en-IN" sz="1600" dirty="0">
                <a:latin typeface="Consolas" pitchFamily="49" charset="0"/>
                <a:cs typeface="Consolas" pitchFamily="49" charset="0"/>
              </a:rPr>
              <a:t>,kernel= </a:t>
            </a:r>
            <a:r>
              <a:rPr lang="en-I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IN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rbf</a:t>
            </a:r>
            <a:r>
              <a:rPr lang="en-I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IN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IN" sz="1600" dirty="0">
                <a:latin typeface="Consolas" pitchFamily="49" charset="0"/>
                <a:cs typeface="Consolas" pitchFamily="49" charset="0"/>
              </a:rPr>
              <a:t>svc2.fit(</a:t>
            </a:r>
            <a:r>
              <a:rPr lang="en-IN" sz="1600" dirty="0" err="1">
                <a:latin typeface="Consolas" pitchFamily="49" charset="0"/>
                <a:cs typeface="Consolas" pitchFamily="49" charset="0"/>
              </a:rPr>
              <a:t>X_train</a:t>
            </a:r>
            <a:r>
              <a:rPr lang="en-IN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IN" sz="1600" dirty="0" err="1">
                <a:latin typeface="Consolas" pitchFamily="49" charset="0"/>
                <a:cs typeface="Consolas" pitchFamily="49" charset="0"/>
              </a:rPr>
              <a:t>Y_train</a:t>
            </a:r>
            <a:r>
              <a:rPr lang="en-IN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IN" sz="1600" dirty="0">
                <a:latin typeface="Consolas" pitchFamily="49" charset="0"/>
                <a:cs typeface="Consolas" pitchFamily="49" charset="0"/>
              </a:rPr>
              <a:t>pred_svc2 = svc2.predict(</a:t>
            </a:r>
            <a:r>
              <a:rPr lang="en-IN" sz="1600" dirty="0" err="1">
                <a:latin typeface="Consolas" pitchFamily="49" charset="0"/>
                <a:cs typeface="Consolas" pitchFamily="49" charset="0"/>
              </a:rPr>
              <a:t>X_test</a:t>
            </a:r>
            <a:r>
              <a:rPr lang="en-IN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IN" sz="1600" dirty="0">
              <a:latin typeface="Consolas" pitchFamily="49" charset="0"/>
              <a:cs typeface="Consolas" pitchFamily="49" charset="0"/>
            </a:endParaRPr>
          </a:p>
          <a:p>
            <a:r>
              <a:rPr lang="en-IN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IN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1600" dirty="0" err="1">
                <a:latin typeface="Consolas" pitchFamily="49" charset="0"/>
                <a:cs typeface="Consolas" pitchFamily="49" charset="0"/>
              </a:rPr>
              <a:t>sklearn.metrics</a:t>
            </a:r>
            <a:r>
              <a:rPr lang="en-IN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import </a:t>
            </a:r>
            <a:r>
              <a:rPr lang="en-IN" sz="1600" dirty="0" err="1">
                <a:latin typeface="Consolas" pitchFamily="49" charset="0"/>
                <a:cs typeface="Consolas" pitchFamily="49" charset="0"/>
              </a:rPr>
              <a:t>accuracy_score</a:t>
            </a:r>
            <a:endParaRPr lang="en-IN" sz="1600" dirty="0">
              <a:latin typeface="Consolas" pitchFamily="49" charset="0"/>
              <a:cs typeface="Consolas" pitchFamily="49" charset="0"/>
            </a:endParaRPr>
          </a:p>
          <a:p>
            <a:r>
              <a:rPr lang="en-IN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IN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IN" sz="1600" dirty="0" err="1">
                <a:latin typeface="Consolas" pitchFamily="49" charset="0"/>
                <a:cs typeface="Consolas" pitchFamily="49" charset="0"/>
              </a:rPr>
              <a:t>accuracy_score</a:t>
            </a:r>
            <a:r>
              <a:rPr lang="en-IN" sz="1600" dirty="0">
                <a:latin typeface="Consolas" pitchFamily="49" charset="0"/>
                <a:cs typeface="Consolas" pitchFamily="49" charset="0"/>
              </a:rPr>
              <a:t>(pred_svc2,Y_test)*</a:t>
            </a:r>
            <a:r>
              <a:rPr lang="en-IN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IN" sz="16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417638"/>
            <a:ext cx="77867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>
                <a:latin typeface="+mn-lt"/>
              </a:rPr>
              <a:t>The highest accuracy is obtained in case of Support Vector Classifier with 93.91% accuracy 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>
                <a:latin typeface="+mn-lt"/>
              </a:rPr>
              <a:t>We found the best parameters of SVC using </a:t>
            </a:r>
            <a:r>
              <a:rPr lang="en-IN" sz="2000" dirty="0" err="1">
                <a:latin typeface="+mn-lt"/>
              </a:rPr>
              <a:t>GridSearchCV</a:t>
            </a:r>
            <a:r>
              <a:rPr lang="en-IN" sz="2000" dirty="0">
                <a:latin typeface="+mn-lt"/>
              </a:rPr>
              <a:t> method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70675" y="274638"/>
            <a:ext cx="8229600" cy="1143000"/>
          </a:xfrm>
        </p:spPr>
        <p:txBody>
          <a:bodyPr/>
          <a:lstStyle/>
          <a:p>
            <a:r>
              <a:rPr lang="en-IN" sz="4000" dirty="0"/>
              <a:t>Data Modelling: </a:t>
            </a:r>
          </a:p>
        </p:txBody>
      </p:sp>
      <p:sp>
        <p:nvSpPr>
          <p:cNvPr id="8" name="Rectangle 7"/>
          <p:cNvSpPr/>
          <p:nvPr/>
        </p:nvSpPr>
        <p:spPr>
          <a:xfrm>
            <a:off x="270675" y="5185954"/>
            <a:ext cx="8686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/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Web based application:</a:t>
            </a:r>
          </a:p>
          <a:p>
            <a:pPr lvl="0" defTabSz="914400"/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defTabSz="914400" eaLnBrk="0" hangingPunct="0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We incorporated a responsive web based frontend for better and easier </a:t>
            </a:r>
          </a:p>
          <a:p>
            <a:pPr lvl="0" defTabSz="914400" eaLnBrk="0" hangingPunct="0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experience for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users.They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could easily enter the values of the parameters and can see </a:t>
            </a:r>
          </a:p>
          <a:p>
            <a:pPr lvl="0" defTabSz="914400" eaLnBrk="0" hangingPunct="0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the predicted output.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298858" y="1469559"/>
            <a:ext cx="8448675" cy="872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Used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</a:rPr>
              <a:t>NodeRed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to make a platform(UI) which allows user to interact with our model. </a:t>
            </a:r>
          </a:p>
        </p:txBody>
      </p:sp>
      <p:pic>
        <p:nvPicPr>
          <p:cNvPr id="4" name="Picture 3" descr="Capturehack.PNG"/>
          <p:cNvPicPr>
            <a:picLocks noChangeAspect="1"/>
          </p:cNvPicPr>
          <p:nvPr/>
        </p:nvPicPr>
        <p:blipFill>
          <a:blip r:embed="rId2"/>
          <a:srcRect r="2622"/>
          <a:stretch>
            <a:fillRect/>
          </a:stretch>
        </p:blipFill>
        <p:spPr>
          <a:xfrm>
            <a:off x="0" y="2502590"/>
            <a:ext cx="9144000" cy="38211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500034" y="571480"/>
            <a:ext cx="387343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905"/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Node Red Flow: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le 1"/>
          <p:cNvSpPr>
            <a:spLocks noGrp="1"/>
          </p:cNvSpPr>
          <p:nvPr>
            <p:ph type="title"/>
          </p:nvPr>
        </p:nvSpPr>
        <p:spPr>
          <a:xfrm>
            <a:off x="457200" y="296863"/>
            <a:ext cx="2965450" cy="758825"/>
          </a:xfrm>
        </p:spPr>
        <p:txBody>
          <a:bodyPr/>
          <a:lstStyle/>
          <a:p>
            <a:pPr eaLnBrk="1" hangingPunct="1"/>
            <a:r>
              <a:rPr lang="en-US" altLang="en-US" sz="2800" b="1" i="1">
                <a:solidFill>
                  <a:schemeClr val="tx2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UI for our Model</a:t>
            </a:r>
            <a:br>
              <a:rPr lang="en-US" altLang="en-US" sz="2800" b="1" i="1">
                <a:solidFill>
                  <a:schemeClr val="tx2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</a:br>
            <a:endParaRPr lang="en-US" altLang="en-US" sz="2800">
              <a:ea typeface="ＭＳ Ｐゴシック" pitchFamily="34" charset="-128"/>
            </a:endParaRPr>
          </a:p>
        </p:txBody>
      </p:sp>
      <p:pic>
        <p:nvPicPr>
          <p:cNvPr id="6" name="Picture 5" descr="Screenshot (57).png"/>
          <p:cNvPicPr>
            <a:picLocks noChangeAspect="1"/>
          </p:cNvPicPr>
          <p:nvPr/>
        </p:nvPicPr>
        <p:blipFill>
          <a:blip r:embed="rId2"/>
          <a:srcRect l="39062" t="13871" r="40625"/>
          <a:stretch>
            <a:fillRect/>
          </a:stretch>
        </p:blipFill>
        <p:spPr>
          <a:xfrm>
            <a:off x="1763486" y="798041"/>
            <a:ext cx="2451323" cy="58437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Screenshot (58).png"/>
          <p:cNvPicPr>
            <a:picLocks noChangeAspect="1"/>
          </p:cNvPicPr>
          <p:nvPr/>
        </p:nvPicPr>
        <p:blipFill>
          <a:blip r:embed="rId3"/>
          <a:srcRect l="39844" t="13871" r="40625" b="2112"/>
          <a:stretch>
            <a:fillRect/>
          </a:stretch>
        </p:blipFill>
        <p:spPr>
          <a:xfrm>
            <a:off x="4405391" y="798041"/>
            <a:ext cx="2416280" cy="58437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" y="1201783"/>
            <a:ext cx="875211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Aharoni" pitchFamily="2" charset="-79"/>
                <a:cs typeface="Aharoni" pitchFamily="2" charset="-79"/>
              </a:rPr>
              <a:t>Health effects of wine depend on the quality of wine:</a:t>
            </a:r>
          </a:p>
          <a:p>
            <a:pPr algn="ctr"/>
            <a:endParaRPr lang="en-IN" sz="2800" b="1" dirty="0">
              <a:latin typeface="Aharoni" pitchFamily="2" charset="-79"/>
              <a:cs typeface="Aharoni" pitchFamily="2" charset="-79"/>
            </a:endParaRPr>
          </a:p>
          <a:p>
            <a:r>
              <a:rPr lang="en-IN" sz="2800" b="1" dirty="0">
                <a:latin typeface="Aharoni" pitchFamily="2" charset="-79"/>
                <a:cs typeface="Aharoni" pitchFamily="2" charset="-79"/>
              </a:rPr>
              <a:t>Benefits of good quality wine: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Cambria Math" pitchFamily="18" charset="0"/>
                <a:ea typeface="Cambria Math" pitchFamily="18" charset="0"/>
                <a:cs typeface="Arial Unicode MS" pitchFamily="34" charset="-128"/>
              </a:rPr>
              <a:t>It increases the bone density.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Cambria Math" pitchFamily="18" charset="0"/>
                <a:ea typeface="Cambria Math" pitchFamily="18" charset="0"/>
                <a:cs typeface="Arial Unicode MS" pitchFamily="34" charset="-128"/>
              </a:rPr>
              <a:t>It reduces the risk of heart disease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Cambria Math" pitchFamily="18" charset="0"/>
                <a:ea typeface="Cambria Math" pitchFamily="18" charset="0"/>
                <a:cs typeface="Arial Unicode MS" pitchFamily="34" charset="-128"/>
              </a:rPr>
              <a:t>It boosts the immune system.</a:t>
            </a:r>
            <a:endParaRPr lang="en-IN" sz="2400" cap="all" dirty="0">
              <a:latin typeface="Cambria Math" pitchFamily="18" charset="0"/>
              <a:ea typeface="Cambria Math" pitchFamily="18" charset="0"/>
              <a:cs typeface="Arial Unicode MS" pitchFamily="34" charset="-128"/>
            </a:endParaRPr>
          </a:p>
          <a:p>
            <a:r>
              <a:rPr lang="en-IN" sz="2800" dirty="0">
                <a:latin typeface="Aharoni" pitchFamily="2" charset="-79"/>
                <a:cs typeface="Aharoni" pitchFamily="2" charset="-79"/>
              </a:rPr>
              <a:t>ILL effects of bad quality wine: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Cambria Math" pitchFamily="18" charset="0"/>
                <a:ea typeface="Cambria Math" pitchFamily="18" charset="0"/>
                <a:cs typeface="Aharoni" pitchFamily="2" charset="-79"/>
              </a:rPr>
              <a:t>Cardio vascular diseases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Cambria Math" pitchFamily="18" charset="0"/>
                <a:ea typeface="Cambria Math" pitchFamily="18" charset="0"/>
                <a:cs typeface="Aharoni" pitchFamily="2" charset="-79"/>
              </a:rPr>
              <a:t>Headaches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Cambria Math" pitchFamily="18" charset="0"/>
                <a:ea typeface="Cambria Math" pitchFamily="18" charset="0"/>
                <a:cs typeface="Aharoni" pitchFamily="2" charset="-79"/>
              </a:rPr>
              <a:t>Decreasing bone density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Cambria Math" pitchFamily="18" charset="0"/>
                <a:ea typeface="Cambria Math" pitchFamily="18" charset="0"/>
                <a:cs typeface="Aharoni" pitchFamily="2" charset="-79"/>
              </a:rPr>
              <a:t>Mental stability decreases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2880" y="235131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600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we know the quality of wine??</a:t>
            </a:r>
            <a:endParaRPr kumimoji="0" lang="en-US" altLang="en-US" sz="3600" b="0" i="1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19594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79714"/>
            <a:ext cx="9144000" cy="5257800"/>
          </a:xfrm>
        </p:spPr>
        <p:txBody>
          <a:bodyPr/>
          <a:lstStyle/>
          <a:p>
            <a:pPr>
              <a:buNone/>
            </a:pPr>
            <a:r>
              <a:rPr lang="en-IN" i="1" dirty="0">
                <a:latin typeface="Times New Roman" pitchFamily="18" charset="0"/>
                <a:cs typeface="Times New Roman" pitchFamily="18" charset="0"/>
              </a:rPr>
              <a:t>	The purpose of this project was selecting right attributes for classifying wine into one of the quality categories: </a:t>
            </a:r>
            <a:r>
              <a:rPr lang="en-IN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bad,medium,good</a:t>
            </a:r>
            <a:r>
              <a:rPr lang="en-IN" i="1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i="1" dirty="0" err="1">
                <a:latin typeface="French Script MT" pitchFamily="66" charset="0"/>
                <a:cs typeface="Times New Roman" pitchFamily="18" charset="0"/>
              </a:rPr>
              <a:t>I</a:t>
            </a:r>
            <a:r>
              <a:rPr lang="en-IN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 this Project, we tried to provide a platform(website) for users to enter the contents of wine as input to predict the quality of wine.</a:t>
            </a:r>
          </a:p>
          <a:p>
            <a:pPr marL="0" indent="0">
              <a:buFont typeface="Arial" charset="0"/>
              <a:buNone/>
              <a:defRPr/>
            </a:pPr>
            <a:endParaRPr lang="en-US" sz="280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800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After applying all algorithms of Classification ,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Among all of them Support Vector Classifier has got an accuracy of </a:t>
            </a:r>
            <a:r>
              <a:rPr lang="en-IN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93.91%</a:t>
            </a:r>
          </a:p>
          <a:p>
            <a:pPr marL="0" indent="0">
              <a:buNone/>
              <a:defRPr/>
            </a:pPr>
            <a:r>
              <a:rPr lang="en-US" sz="2800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So, </a:t>
            </a:r>
            <a:r>
              <a:rPr lang="en-IN" sz="2800" dirty="0"/>
              <a:t>I have used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Support Vector Classifier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/>
              <a:t>to predict the quality of wine in these 3 categories.</a:t>
            </a:r>
          </a:p>
          <a:p>
            <a:pPr marL="0" indent="0">
              <a:buFont typeface="Arial" charset="0"/>
              <a:buNone/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Personal\Pictures\Screenshots\logisti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5025" y="1687513"/>
            <a:ext cx="7519988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209550" y="79375"/>
            <a:ext cx="8712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6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Followed steps for implementing the code in </a:t>
            </a:r>
          </a:p>
          <a:p>
            <a:r>
              <a:rPr lang="en-US" altLang="en-US" sz="36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Python-3: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296863"/>
            <a:ext cx="2968625" cy="758825"/>
          </a:xfrm>
        </p:spPr>
        <p:txBody>
          <a:bodyPr/>
          <a:lstStyle/>
          <a:p>
            <a:pPr eaLnBrk="1" hangingPunct="1"/>
            <a:r>
              <a:rPr lang="en-US" altLang="en-US" sz="2800" b="1" i="1">
                <a:solidFill>
                  <a:schemeClr val="tx2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1. Collecting Data</a:t>
            </a:r>
            <a:br>
              <a:rPr lang="en-US" altLang="en-US" sz="2800" b="1" i="1">
                <a:solidFill>
                  <a:schemeClr val="tx2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</a:br>
            <a:endParaRPr lang="en-US" altLang="en-US" sz="2800">
              <a:ea typeface="ＭＳ Ｐゴシック" pitchFamily="34" charset="-128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796833"/>
            <a:ext cx="8229600" cy="5716135"/>
          </a:xfrm>
        </p:spPr>
        <p:txBody>
          <a:bodyPr/>
          <a:lstStyle/>
          <a:p>
            <a:r>
              <a:rPr lang="en-US" sz="2400" b="1" i="1" cap="none" spc="150" dirty="0">
                <a:ln w="11430"/>
                <a:solidFill>
                  <a:schemeClr val="bg2">
                    <a:lumMod val="25000"/>
                  </a:schemeClr>
                </a:solidFill>
              </a:rPr>
              <a:t>I collected the datasets of both red wine and white wine.</a:t>
            </a:r>
          </a:p>
          <a:p>
            <a:r>
              <a:rPr lang="en-US" sz="2400" b="1" i="1" cap="none" spc="150" dirty="0">
                <a:ln w="11430"/>
                <a:solidFill>
                  <a:schemeClr val="bg2">
                    <a:lumMod val="25000"/>
                  </a:schemeClr>
                </a:solidFill>
              </a:rPr>
              <a:t>The </a:t>
            </a:r>
            <a:r>
              <a:rPr lang="en-US" sz="2400" b="1" i="1" cap="none" spc="150" dirty="0">
                <a:ln w="11430"/>
                <a:solidFill>
                  <a:schemeClr val="tx2"/>
                </a:solidFill>
              </a:rPr>
              <a:t>2 datasets </a:t>
            </a:r>
            <a:r>
              <a:rPr lang="en-US" sz="2400" b="1" i="1" spc="150" dirty="0">
                <a:ln w="11430"/>
                <a:solidFill>
                  <a:schemeClr val="bg2">
                    <a:lumMod val="25000"/>
                  </a:schemeClr>
                </a:solidFill>
              </a:rPr>
              <a:t>o</a:t>
            </a:r>
            <a:r>
              <a:rPr lang="en-US" sz="2400" b="1" i="1" cap="none" spc="150" dirty="0">
                <a:ln w="11430"/>
                <a:solidFill>
                  <a:schemeClr val="bg2">
                    <a:lumMod val="25000"/>
                  </a:schemeClr>
                </a:solidFill>
              </a:rPr>
              <a:t>f red and white wine a</a:t>
            </a:r>
            <a:r>
              <a:rPr lang="en-US" sz="2400" b="1" i="1" spc="150" dirty="0">
                <a:ln w="11430"/>
                <a:solidFill>
                  <a:schemeClr val="bg2">
                    <a:lumMod val="25000"/>
                  </a:schemeClr>
                </a:solidFill>
              </a:rPr>
              <a:t>re  joined into one larger dataset, With another additional column </a:t>
            </a:r>
            <a:r>
              <a:rPr lang="en-US" sz="2400" b="1" i="1" spc="150" dirty="0">
                <a:ln w="11430"/>
                <a:solidFill>
                  <a:schemeClr val="tx2"/>
                </a:solidFill>
              </a:rPr>
              <a:t>‘color’</a:t>
            </a:r>
          </a:p>
          <a:p>
            <a:r>
              <a:rPr lang="en-US" sz="2400" b="1" i="1" cap="none" spc="150" dirty="0">
                <a:ln w="11430"/>
                <a:solidFill>
                  <a:schemeClr val="bg2">
                    <a:lumMod val="25000"/>
                  </a:schemeClr>
                </a:solidFill>
              </a:rPr>
              <a:t>There are </a:t>
            </a:r>
            <a:r>
              <a:rPr lang="en-US" sz="2400" b="1" i="1" cap="none" spc="150" dirty="0">
                <a:ln w="11430"/>
                <a:solidFill>
                  <a:schemeClr val="tx2"/>
                </a:solidFill>
              </a:rPr>
              <a:t>12 features  </a:t>
            </a:r>
            <a:r>
              <a:rPr lang="en-US" sz="2400" b="1" i="1" cap="none" spc="150" dirty="0">
                <a:ln w="11430"/>
                <a:solidFill>
                  <a:schemeClr val="bg2">
                    <a:lumMod val="25000"/>
                  </a:schemeClr>
                </a:solidFill>
              </a:rPr>
              <a:t>involved in the data set.</a:t>
            </a:r>
          </a:p>
          <a:p>
            <a:r>
              <a:rPr lang="en-US" sz="2400" i="1" cap="none" spc="150" dirty="0">
                <a:ln w="11430"/>
              </a:rPr>
              <a:t>Columns are renamed as shown in the table</a:t>
            </a:r>
          </a:p>
          <a:p>
            <a:pPr marL="457200" indent="-457200">
              <a:lnSpc>
                <a:spcPct val="150000"/>
              </a:lnSpc>
            </a:pPr>
            <a:r>
              <a:rPr lang="en-IN" sz="2400" b="1" i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There were </a:t>
            </a:r>
            <a:r>
              <a:rPr lang="en-IN" sz="2400" b="1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6497</a:t>
            </a:r>
            <a:r>
              <a:rPr lang="en-IN" sz="2400" b="1" i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 observations in the dataset with </a:t>
            </a:r>
            <a:r>
              <a:rPr lang="en-IN" sz="2400" b="1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11</a:t>
            </a:r>
            <a:r>
              <a:rPr lang="en-IN" sz="2400" b="1" i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 physiochemical variables, </a:t>
            </a:r>
            <a:r>
              <a:rPr lang="en-IN" sz="2400" b="1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one </a:t>
            </a:r>
            <a:r>
              <a:rPr lang="en-IN" sz="2400" b="1" i="1" dirty="0" err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color</a:t>
            </a:r>
            <a:r>
              <a:rPr lang="en-IN" sz="2400" b="1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IN" sz="2400" b="1" i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attribute and one </a:t>
            </a:r>
            <a:r>
              <a:rPr lang="en-IN" sz="2400" b="1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output quality </a:t>
            </a:r>
            <a:r>
              <a:rPr lang="en-IN" sz="2400" b="1" i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variable measuring quality score.</a:t>
            </a:r>
          </a:p>
          <a:p>
            <a:endParaRPr lang="en-US" sz="2400" i="1" cap="none" spc="150" dirty="0">
              <a:ln w="11430"/>
            </a:endParaRPr>
          </a:p>
          <a:p>
            <a:pPr algn="ctr">
              <a:buNone/>
            </a:pPr>
            <a:endParaRPr lang="en-US" sz="2400" b="1" i="1" spc="150" dirty="0">
              <a:ln w="11430"/>
              <a:solidFill>
                <a:schemeClr val="bg2">
                  <a:lumMod val="25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>
              <a:buNone/>
            </a:pPr>
            <a:r>
              <a:rPr lang="en-US" sz="1800" b="1" cap="none" spc="150" dirty="0">
                <a:ln w="11430"/>
                <a:solidFill>
                  <a:schemeClr val="bg2">
                    <a:lumMod val="2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 </a:t>
            </a:r>
            <a:endParaRPr lang="en-US" sz="1800" b="1" spc="150" dirty="0">
              <a:ln w="11430"/>
              <a:solidFill>
                <a:schemeClr val="bg2">
                  <a:lumMod val="25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149" name="Content Placeholder 2"/>
          <p:cNvSpPr txBox="1">
            <a:spLocks/>
          </p:cNvSpPr>
          <p:nvPr/>
        </p:nvSpPr>
        <p:spPr bwMode="auto">
          <a:xfrm>
            <a:off x="457200" y="4323806"/>
            <a:ext cx="8229600" cy="218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en-US" sz="2400" b="1" i="1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46770" y="953588"/>
          <a:ext cx="4500594" cy="4810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77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4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Attribute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Fixed</a:t>
                      </a:r>
                      <a:r>
                        <a:rPr lang="en-IN" baseline="0" dirty="0"/>
                        <a:t> Acidity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fa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Volatile Acidity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Citric 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Residual Sugar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Chlorides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Free </a:t>
                      </a:r>
                      <a:r>
                        <a:rPr lang="en-IN" dirty="0" err="1"/>
                        <a:t>Sulphur</a:t>
                      </a:r>
                      <a:r>
                        <a:rPr lang="en-IN" baseline="0" dirty="0" err="1"/>
                        <a:t>dioxide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fsd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</a:t>
                      </a:r>
                      <a:r>
                        <a:rPr lang="en-IN" dirty="0" err="1"/>
                        <a:t>Sulphurdioxide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tsd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Sulphates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Alcohol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Quality(score between</a:t>
                      </a:r>
                      <a:r>
                        <a:rPr lang="en-IN" baseline="0" dirty="0"/>
                        <a:t> 0 to 10)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96833" y="222069"/>
            <a:ext cx="29302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Table of attributes: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u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595" y="2635011"/>
            <a:ext cx="3286148" cy="422298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167307" y="1296183"/>
            <a:ext cx="87154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It seems that the dataset is very clean, with no missing data and clear structure.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All variables are numeric.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range of independent variables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varies greatly, so when building the 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model I will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preprocess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them to be 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within the same range.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2766815" y="535770"/>
            <a:ext cx="3777676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2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en-US" sz="2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Analysing</a:t>
            </a:r>
            <a:r>
              <a:rPr lang="en-US" altLang="en-US" sz="2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the  Data</a:t>
            </a:r>
            <a:br>
              <a:rPr lang="en-US" altLang="en-US" sz="2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altLang="en-US" sz="2800" dirty="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4560" y="209006"/>
            <a:ext cx="381707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ngsana New" pitchFamily="18" charset="-34"/>
                <a:cs typeface="Angsana New" pitchFamily="18" charset="-34"/>
              </a:rPr>
              <a:t>Labeling the quality: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554480"/>
            <a:ext cx="5357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82000"/>
              <a:buFont typeface="Wingdings" pitchFamily="2" charset="2"/>
              <a:buChar char="q"/>
            </a:pPr>
            <a:r>
              <a:rPr lang="en-IN" sz="3200" dirty="0">
                <a:latin typeface="Angsana New" pitchFamily="18" charset="-34"/>
                <a:cs typeface="Angsana New" pitchFamily="18" charset="-34"/>
              </a:rPr>
              <a:t>Score under 5               : bad(0)</a:t>
            </a:r>
          </a:p>
          <a:p>
            <a:pPr>
              <a:buSzPct val="82000"/>
              <a:buFont typeface="Wingdings" pitchFamily="2" charset="2"/>
              <a:buChar char="q"/>
            </a:pPr>
            <a:r>
              <a:rPr lang="en-IN" sz="3200" dirty="0">
                <a:latin typeface="Angsana New" pitchFamily="18" charset="-34"/>
                <a:cs typeface="Angsana New" pitchFamily="18" charset="-34"/>
              </a:rPr>
              <a:t>Score between 5 and 7 : medium(1)</a:t>
            </a:r>
          </a:p>
          <a:p>
            <a:pPr>
              <a:buSzPct val="82000"/>
              <a:buFont typeface="Wingdings" pitchFamily="2" charset="2"/>
              <a:buChar char="q"/>
            </a:pPr>
            <a:r>
              <a:rPr lang="en-IN" sz="3200" dirty="0">
                <a:latin typeface="Angsana New" pitchFamily="18" charset="-34"/>
                <a:cs typeface="Angsana New" pitchFamily="18" charset="-34"/>
              </a:rPr>
              <a:t>Score above 7              : good(2)</a:t>
            </a:r>
          </a:p>
        </p:txBody>
      </p:sp>
      <p:pic>
        <p:nvPicPr>
          <p:cNvPr id="5" name="Picture 4" descr="qualityvalue.PNG"/>
          <p:cNvPicPr>
            <a:picLocks noChangeAspect="1"/>
          </p:cNvPicPr>
          <p:nvPr/>
        </p:nvPicPr>
        <p:blipFill>
          <a:blip r:embed="rId2"/>
          <a:srcRect l="11170" b="11553"/>
          <a:stretch>
            <a:fillRect/>
          </a:stretch>
        </p:blipFill>
        <p:spPr>
          <a:xfrm>
            <a:off x="313508" y="5012023"/>
            <a:ext cx="4438730" cy="15716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quality.PNG"/>
          <p:cNvPicPr>
            <a:picLocks noChangeAspect="1"/>
          </p:cNvPicPr>
          <p:nvPr/>
        </p:nvPicPr>
        <p:blipFill>
          <a:blip r:embed="rId3"/>
          <a:srcRect r="8192" b="5027"/>
          <a:stretch>
            <a:fillRect/>
          </a:stretch>
        </p:blipFill>
        <p:spPr>
          <a:xfrm>
            <a:off x="4420522" y="1554480"/>
            <a:ext cx="4723478" cy="30652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322263" y="203200"/>
            <a:ext cx="42243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6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Visualization:</a:t>
            </a:r>
          </a:p>
        </p:txBody>
      </p:sp>
      <p:sp>
        <p:nvSpPr>
          <p:cNvPr id="12291" name="TextBox 4"/>
          <p:cNvSpPr txBox="1">
            <a:spLocks noChangeArrowheads="1"/>
          </p:cNvSpPr>
          <p:nvPr/>
        </p:nvSpPr>
        <p:spPr bwMode="auto">
          <a:xfrm>
            <a:off x="322263" y="849313"/>
            <a:ext cx="78041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 dirty="0">
                <a:latin typeface="+mn-lt"/>
              </a:rPr>
              <a:t>	Based on the correlation (using the heat map) we have shown the dependency between different </a:t>
            </a:r>
            <a:r>
              <a:rPr lang="en-US" altLang="en-US" sz="2000" dirty="0" err="1">
                <a:latin typeface="+mn-lt"/>
              </a:rPr>
              <a:t>attributes.Lets</a:t>
            </a:r>
            <a:r>
              <a:rPr lang="en-US" altLang="en-US" sz="2000" dirty="0">
                <a:latin typeface="+mn-lt"/>
              </a:rPr>
              <a:t> study about attributes having more correlation..</a:t>
            </a:r>
          </a:p>
        </p:txBody>
      </p:sp>
      <p:pic>
        <p:nvPicPr>
          <p:cNvPr id="6" name="Picture 5" descr="covwine.PNG"/>
          <p:cNvPicPr>
            <a:picLocks noChangeAspect="1"/>
          </p:cNvPicPr>
          <p:nvPr/>
        </p:nvPicPr>
        <p:blipFill>
          <a:blip r:embed="rId2"/>
          <a:srcRect r="3400"/>
          <a:stretch>
            <a:fillRect/>
          </a:stretch>
        </p:blipFill>
        <p:spPr>
          <a:xfrm>
            <a:off x="21817" y="1998932"/>
            <a:ext cx="9122183" cy="43626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794</Words>
  <Application>Microsoft Office PowerPoint</Application>
  <PresentationFormat>On-screen Show (4:3)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Aharoni</vt:lpstr>
      <vt:lpstr>Aldhabi</vt:lpstr>
      <vt:lpstr>Angsana New</vt:lpstr>
      <vt:lpstr>Arial</vt:lpstr>
      <vt:lpstr>Calibri</vt:lpstr>
      <vt:lpstr>Cambria Math</vt:lpstr>
      <vt:lpstr>Consolas</vt:lpstr>
      <vt:lpstr>French Script MT</vt:lpstr>
      <vt:lpstr>Times New Roman</vt:lpstr>
      <vt:lpstr>Wingdings</vt:lpstr>
      <vt:lpstr>Office Theme</vt:lpstr>
      <vt:lpstr>PowerPoint Presentation</vt:lpstr>
      <vt:lpstr>PowerPoint Presentation</vt:lpstr>
      <vt:lpstr>Overview</vt:lpstr>
      <vt:lpstr>PowerPoint Presentation</vt:lpstr>
      <vt:lpstr>1. Collecting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Quality of wine increases as the volatile acidity decreases.</vt:lpstr>
      <vt:lpstr>We have used Train-Test-Split as an resampling technique</vt:lpstr>
      <vt:lpstr>Data Modelling: </vt:lpstr>
      <vt:lpstr>PowerPoint Presentation</vt:lpstr>
      <vt:lpstr>UI for our Model 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Chronic Kidney Disease</dc:title>
  <dc:creator>Ulysses Rosas</dc:creator>
  <cp:lastModifiedBy>NAGADATH GUMMADI</cp:lastModifiedBy>
  <cp:revision>45</cp:revision>
  <dcterms:created xsi:type="dcterms:W3CDTF">2012-05-08T16:45:12Z</dcterms:created>
  <dcterms:modified xsi:type="dcterms:W3CDTF">2020-11-18T04:44:22Z</dcterms:modified>
</cp:coreProperties>
</file>