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9"/>
  </p:notesMasterIdLst>
  <p:handoutMasterIdLst>
    <p:handoutMasterId r:id="rId20"/>
  </p:handoutMasterIdLst>
  <p:sldIdLst>
    <p:sldId id="256" r:id="rId5"/>
    <p:sldId id="276" r:id="rId6"/>
    <p:sldId id="723" r:id="rId7"/>
    <p:sldId id="277" r:id="rId8"/>
    <p:sldId id="278" r:id="rId9"/>
    <p:sldId id="726" r:id="rId10"/>
    <p:sldId id="727" r:id="rId11"/>
    <p:sldId id="734" r:id="rId12"/>
    <p:sldId id="731" r:id="rId13"/>
    <p:sldId id="729" r:id="rId14"/>
    <p:sldId id="732" r:id="rId15"/>
    <p:sldId id="730" r:id="rId16"/>
    <p:sldId id="733"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AE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0" autoAdjust="0"/>
    <p:restoredTop sz="87411" autoAdjust="0"/>
  </p:normalViewPr>
  <p:slideViewPr>
    <p:cSldViewPr snapToGrid="0" showGuides="1">
      <p:cViewPr varScale="1">
        <p:scale>
          <a:sx n="77" d="100"/>
          <a:sy n="77" d="100"/>
        </p:scale>
        <p:origin x="912" y="53"/>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PGDM%2009\II%20Year\Trim%204\Business%20Valuation\BV%20ASSIGNMENT\business%20valuation%20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Desktop\PGDM%2009\II%20Year\Trim%204\Business%20Valuation\BV%20ASSIGNMENT\business%20valuation%20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Desktop\TATAMOTORS.BO.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P\Desktop\TATAMOTORS.BO.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P\Desktop\TATAMOTORS.BO.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HP\Desktop\TATAMOTORS.BO.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HP\Desktop\TATAMOTORS.BO.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HP\Desktop\TATAMOTORS.BO.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4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r>
              <a:rPr lang="en-US" u="sng"/>
              <a:t>Total revenue</a:t>
            </a:r>
          </a:p>
        </c:rich>
      </c:tx>
      <c:layout/>
      <c:overlay val="0"/>
      <c:spPr>
        <a:noFill/>
        <a:ln>
          <a:noFill/>
        </a:ln>
        <a:effectLst/>
      </c:spPr>
      <c:txPr>
        <a:bodyPr rot="0" spcFirstLastPara="1" vertOverflow="ellipsis" vert="horz" wrap="square" anchor="ctr" anchorCtr="1"/>
        <a:lstStyle/>
        <a:p>
          <a:pPr>
            <a:defRPr sz="144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endParaRPr lang="en-US"/>
        </a:p>
      </c:txPr>
    </c:title>
    <c:autoTitleDeleted val="0"/>
    <c:plotArea>
      <c:layout/>
      <c:lineChart>
        <c:grouping val="standard"/>
        <c:varyColors val="0"/>
        <c:ser>
          <c:idx val="0"/>
          <c:order val="0"/>
          <c:tx>
            <c:strRef>
              <c:f>Sheet1!$A$4:$B$4</c:f>
              <c:strCache>
                <c:ptCount val="2"/>
                <c:pt idx="0">
                  <c:v>Total revenue</c:v>
                </c:pt>
              </c:strCache>
            </c:strRef>
          </c:tx>
          <c:spPr>
            <a:ln w="19050" cap="rnd" cmpd="sng" algn="ctr">
              <a:solidFill>
                <a:schemeClr val="accent4">
                  <a:shade val="95000"/>
                  <a:satMod val="105000"/>
                </a:schemeClr>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numRef>
              <c:f>Sheet1!$C$3:$F$3</c:f>
              <c:numCache>
                <c:formatCode>General</c:formatCode>
                <c:ptCount val="4"/>
                <c:pt idx="0">
                  <c:v>2016</c:v>
                </c:pt>
                <c:pt idx="1">
                  <c:v>2017</c:v>
                </c:pt>
                <c:pt idx="2">
                  <c:v>2018</c:v>
                </c:pt>
                <c:pt idx="3">
                  <c:v>2019</c:v>
                </c:pt>
              </c:numCache>
            </c:numRef>
          </c:cat>
          <c:val>
            <c:numRef>
              <c:f>Sheet1!$C$4:$F$4</c:f>
              <c:numCache>
                <c:formatCode>0.00%</c:formatCode>
                <c:ptCount val="4"/>
                <c:pt idx="0">
                  <c:v>3.7533466147231812E-2</c:v>
                </c:pt>
                <c:pt idx="1">
                  <c:v>5.3273162517320592E-3</c:v>
                </c:pt>
                <c:pt idx="2">
                  <c:v>7.6043917700492958E-2</c:v>
                </c:pt>
                <c:pt idx="3">
                  <c:v>-2.4013264427053828E-3</c:v>
                </c:pt>
              </c:numCache>
            </c:numRef>
          </c:val>
          <c:smooth val="0"/>
          <c:extLst>
            <c:ext xmlns:c16="http://schemas.microsoft.com/office/drawing/2014/chart" uri="{C3380CC4-5D6E-409C-BE32-E72D297353CC}">
              <c16:uniqueId val="{00000000-C68B-4D7B-8892-6ECFBF7485B5}"/>
            </c:ext>
          </c:extLst>
        </c:ser>
        <c:dLbls>
          <c:dLblPos val="ctr"/>
          <c:showLegendKey val="0"/>
          <c:showVal val="1"/>
          <c:showCatName val="0"/>
          <c:showSerName val="0"/>
          <c:showPercent val="0"/>
          <c:showBubbleSize val="0"/>
        </c:dLbls>
        <c:marker val="1"/>
        <c:smooth val="0"/>
        <c:axId val="559019088"/>
        <c:axId val="559020072"/>
      </c:lineChart>
      <c:catAx>
        <c:axId val="559019088"/>
        <c:scaling>
          <c:orientation val="minMax"/>
        </c:scaling>
        <c:delete val="0"/>
        <c:axPos val="b"/>
        <c:minorGridlines>
          <c:spPr>
            <a:ln>
              <a:solidFill>
                <a:schemeClr val="dk1">
                  <a:lumMod val="5000"/>
                  <a:lumOff val="95000"/>
                </a:schemeClr>
              </a:solidFill>
            </a:ln>
            <a:effectLst/>
          </c:spPr>
        </c:min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dk1">
                    <a:lumMod val="65000"/>
                    <a:lumOff val="35000"/>
                  </a:schemeClr>
                </a:solidFill>
                <a:latin typeface="+mn-lt"/>
                <a:ea typeface="+mn-ea"/>
                <a:cs typeface="+mn-cs"/>
              </a:defRPr>
            </a:pPr>
            <a:endParaRPr lang="en-US"/>
          </a:p>
        </c:txPr>
        <c:crossAx val="559020072"/>
        <c:crosses val="autoZero"/>
        <c:auto val="1"/>
        <c:lblAlgn val="ctr"/>
        <c:lblOffset val="100"/>
        <c:noMultiLvlLbl val="0"/>
      </c:catAx>
      <c:valAx>
        <c:axId val="559020072"/>
        <c:scaling>
          <c:orientation val="minMax"/>
        </c:scaling>
        <c:delete val="1"/>
        <c:axPos val="l"/>
        <c:numFmt formatCode="0.00%" sourceLinked="1"/>
        <c:majorTickMark val="none"/>
        <c:minorTickMark val="none"/>
        <c:tickLblPos val="nextTo"/>
        <c:crossAx val="5590190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9525" cap="flat" cmpd="sng" algn="ctr">
      <a:solidFill>
        <a:schemeClr val="accent3"/>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4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r>
              <a:rPr lang="en-US"/>
              <a:t>GDP Growth</a:t>
            </a:r>
          </a:p>
        </c:rich>
      </c:tx>
      <c:layout/>
      <c:overlay val="0"/>
      <c:spPr>
        <a:noFill/>
        <a:ln>
          <a:noFill/>
        </a:ln>
        <a:effectLst/>
      </c:spPr>
      <c:txPr>
        <a:bodyPr rot="0" spcFirstLastPara="1" vertOverflow="ellipsis" vert="horz" wrap="square" anchor="ctr" anchorCtr="1"/>
        <a:lstStyle/>
        <a:p>
          <a:pPr>
            <a:defRPr sz="144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endParaRPr lang="en-US"/>
        </a:p>
      </c:txPr>
    </c:title>
    <c:autoTitleDeleted val="0"/>
    <c:plotArea>
      <c:layout/>
      <c:lineChart>
        <c:grouping val="standard"/>
        <c:varyColors val="0"/>
        <c:ser>
          <c:idx val="0"/>
          <c:order val="0"/>
          <c:tx>
            <c:strRef>
              <c:f>Sheet1!$I$3:$J$3</c:f>
              <c:strCache>
                <c:ptCount val="2"/>
                <c:pt idx="0">
                  <c:v>GDP Growth</c:v>
                </c:pt>
              </c:strCache>
            </c:strRef>
          </c:tx>
          <c:spPr>
            <a:ln w="19050" cap="rnd" cmpd="sng" algn="ctr">
              <a:solidFill>
                <a:schemeClr val="accent4">
                  <a:shade val="95000"/>
                  <a:satMod val="105000"/>
                </a:schemeClr>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numRef>
              <c:f>Sheet1!$K$2:$N$2</c:f>
              <c:numCache>
                <c:formatCode>General</c:formatCode>
                <c:ptCount val="4"/>
                <c:pt idx="0">
                  <c:v>2016</c:v>
                </c:pt>
                <c:pt idx="1">
                  <c:v>2017</c:v>
                </c:pt>
                <c:pt idx="2">
                  <c:v>2018</c:v>
                </c:pt>
                <c:pt idx="3">
                  <c:v>2019</c:v>
                </c:pt>
              </c:numCache>
            </c:numRef>
          </c:cat>
          <c:val>
            <c:numRef>
              <c:f>Sheet1!$K$3:$N$3</c:f>
              <c:numCache>
                <c:formatCode>0.00%</c:formatCode>
                <c:ptCount val="4"/>
                <c:pt idx="0">
                  <c:v>7.0999999999999994E-2</c:v>
                </c:pt>
                <c:pt idx="1">
                  <c:v>6.6000000000000003E-2</c:v>
                </c:pt>
                <c:pt idx="2">
                  <c:v>6.8000000000000005E-2</c:v>
                </c:pt>
                <c:pt idx="3">
                  <c:v>6.2E-2</c:v>
                </c:pt>
              </c:numCache>
            </c:numRef>
          </c:val>
          <c:smooth val="0"/>
          <c:extLst>
            <c:ext xmlns:c16="http://schemas.microsoft.com/office/drawing/2014/chart" uri="{C3380CC4-5D6E-409C-BE32-E72D297353CC}">
              <c16:uniqueId val="{00000000-DB25-48C5-8F13-9FF83C672CFB}"/>
            </c:ext>
          </c:extLst>
        </c:ser>
        <c:dLbls>
          <c:dLblPos val="ctr"/>
          <c:showLegendKey val="0"/>
          <c:showVal val="1"/>
          <c:showCatName val="0"/>
          <c:showSerName val="0"/>
          <c:showPercent val="0"/>
          <c:showBubbleSize val="0"/>
        </c:dLbls>
        <c:marker val="1"/>
        <c:smooth val="0"/>
        <c:axId val="492920064"/>
        <c:axId val="492921376"/>
      </c:lineChart>
      <c:catAx>
        <c:axId val="492920064"/>
        <c:scaling>
          <c:orientation val="minMax"/>
        </c:scaling>
        <c:delete val="0"/>
        <c:axPos val="b"/>
        <c:minorGridlines>
          <c:spPr>
            <a:ln>
              <a:solidFill>
                <a:schemeClr val="dk1">
                  <a:lumMod val="5000"/>
                  <a:lumOff val="95000"/>
                </a:schemeClr>
              </a:solidFill>
            </a:ln>
            <a:effectLst/>
          </c:spPr>
        </c:min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dk1">
                    <a:lumMod val="65000"/>
                    <a:lumOff val="35000"/>
                  </a:schemeClr>
                </a:solidFill>
                <a:latin typeface="+mn-lt"/>
                <a:ea typeface="+mn-ea"/>
                <a:cs typeface="+mn-cs"/>
              </a:defRPr>
            </a:pPr>
            <a:endParaRPr lang="en-US"/>
          </a:p>
        </c:txPr>
        <c:crossAx val="492921376"/>
        <c:crosses val="autoZero"/>
        <c:auto val="1"/>
        <c:lblAlgn val="ctr"/>
        <c:lblOffset val="100"/>
        <c:noMultiLvlLbl val="0"/>
      </c:catAx>
      <c:valAx>
        <c:axId val="492921376"/>
        <c:scaling>
          <c:orientation val="minMax"/>
        </c:scaling>
        <c:delete val="1"/>
        <c:axPos val="l"/>
        <c:numFmt formatCode="0.00%" sourceLinked="1"/>
        <c:majorTickMark val="none"/>
        <c:minorTickMark val="none"/>
        <c:tickLblPos val="nextTo"/>
        <c:crossAx val="4929200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9525" cap="flat" cmpd="sng" algn="ctr">
      <a:solidFill>
        <a:schemeClr val="accent3"/>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38100" cap="rnd">
              <a:solidFill>
                <a:schemeClr val="accent4"/>
              </a:solidFill>
              <a:round/>
            </a:ln>
            <a:effectLst/>
          </c:spPr>
          <c:marker>
            <c:symbol val="none"/>
          </c:marker>
          <c:cat>
            <c:strRef>
              <c:f>Sheet3!$A$4:$A$7</c:f>
              <c:strCache>
                <c:ptCount val="4"/>
                <c:pt idx="0">
                  <c:v>FY 2015-16</c:v>
                </c:pt>
                <c:pt idx="1">
                  <c:v>FY 2016-17</c:v>
                </c:pt>
                <c:pt idx="2">
                  <c:v>FY 2017-18</c:v>
                </c:pt>
                <c:pt idx="3">
                  <c:v>FY 2018-19</c:v>
                </c:pt>
              </c:strCache>
            </c:strRef>
          </c:cat>
          <c:val>
            <c:numRef>
              <c:f>Sheet3!$B$4:$B$7</c:f>
              <c:numCache>
                <c:formatCode>0.0%</c:formatCode>
                <c:ptCount val="4"/>
                <c:pt idx="0">
                  <c:v>0.17997846259779918</c:v>
                </c:pt>
                <c:pt idx="1">
                  <c:v>0.21015263902585429</c:v>
                </c:pt>
                <c:pt idx="2">
                  <c:v>0.18019167110431805</c:v>
                </c:pt>
                <c:pt idx="3">
                  <c:v>4.2411196093447637E-2</c:v>
                </c:pt>
              </c:numCache>
            </c:numRef>
          </c:val>
          <c:smooth val="0"/>
          <c:extLst>
            <c:ext xmlns:c16="http://schemas.microsoft.com/office/drawing/2014/chart" uri="{C3380CC4-5D6E-409C-BE32-E72D297353CC}">
              <c16:uniqueId val="{00000000-3CA9-4C2A-ABC3-4CF10A584D15}"/>
            </c:ext>
          </c:extLst>
        </c:ser>
        <c:dLbls>
          <c:showLegendKey val="0"/>
          <c:showVal val="0"/>
          <c:showCatName val="0"/>
          <c:showSerName val="0"/>
          <c:showPercent val="0"/>
          <c:showBubbleSize val="0"/>
        </c:dLbls>
        <c:smooth val="0"/>
        <c:axId val="515969304"/>
        <c:axId val="515967992"/>
      </c:lineChart>
      <c:catAx>
        <c:axId val="515969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515967992"/>
        <c:crosses val="autoZero"/>
        <c:auto val="1"/>
        <c:lblAlgn val="ctr"/>
        <c:lblOffset val="100"/>
        <c:noMultiLvlLbl val="0"/>
      </c:catAx>
      <c:valAx>
        <c:axId val="515967992"/>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15969304"/>
        <c:crosses val="autoZero"/>
        <c:crossBetween val="between"/>
      </c:valAx>
      <c:spPr>
        <a:noFill/>
        <a:ln>
          <a:noFill/>
        </a:ln>
        <a:effectLst/>
      </c:spPr>
    </c:plotArea>
    <c:plotVisOnly val="1"/>
    <c:dispBlanksAs val="gap"/>
    <c:showDLblsOverMax val="0"/>
  </c:chart>
  <c:spPr>
    <a:noFill/>
    <a:ln>
      <a:solidFill>
        <a:schemeClr val="accent3"/>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287329584909742"/>
          <c:y val="5.774997369522103E-2"/>
          <c:w val="0.8545800429747602"/>
          <c:h val="0.89906219801606779"/>
        </c:manualLayout>
      </c:layout>
      <c:lineChart>
        <c:grouping val="standard"/>
        <c:varyColors val="0"/>
        <c:ser>
          <c:idx val="0"/>
          <c:order val="0"/>
          <c:spPr>
            <a:ln w="38100" cap="rnd">
              <a:solidFill>
                <a:schemeClr val="accent1"/>
              </a:solidFill>
              <a:round/>
            </a:ln>
            <a:effectLst/>
          </c:spPr>
          <c:marker>
            <c:symbol val="none"/>
          </c:marker>
          <c:cat>
            <c:strRef>
              <c:f>Sheet3!$A$7:$A$12</c:f>
              <c:strCache>
                <c:ptCount val="6"/>
                <c:pt idx="0">
                  <c:v>FY 2018-19</c:v>
                </c:pt>
                <c:pt idx="1">
                  <c:v>FY 2019-20</c:v>
                </c:pt>
                <c:pt idx="2">
                  <c:v>FY 2020-21</c:v>
                </c:pt>
                <c:pt idx="3">
                  <c:v>FY 2021-22</c:v>
                </c:pt>
                <c:pt idx="4">
                  <c:v>FY 2022-23</c:v>
                </c:pt>
                <c:pt idx="5">
                  <c:v>FY 2023-24</c:v>
                </c:pt>
              </c:strCache>
            </c:strRef>
          </c:cat>
          <c:val>
            <c:numRef>
              <c:f>Sheet3!$B$7:$B$12</c:f>
              <c:numCache>
                <c:formatCode>0.0%</c:formatCode>
                <c:ptCount val="6"/>
                <c:pt idx="0">
                  <c:v>4.2411196093447637E-2</c:v>
                </c:pt>
                <c:pt idx="1">
                  <c:v>-1.9999999999999955E-2</c:v>
                </c:pt>
                <c:pt idx="2">
                  <c:v>0.10000000000000006</c:v>
                </c:pt>
                <c:pt idx="3">
                  <c:v>0.10000000000000012</c:v>
                </c:pt>
                <c:pt idx="4">
                  <c:v>0.12000000000000002</c:v>
                </c:pt>
                <c:pt idx="5">
                  <c:v>0.12000000000000011</c:v>
                </c:pt>
              </c:numCache>
            </c:numRef>
          </c:val>
          <c:smooth val="0"/>
          <c:extLst>
            <c:ext xmlns:c16="http://schemas.microsoft.com/office/drawing/2014/chart" uri="{C3380CC4-5D6E-409C-BE32-E72D297353CC}">
              <c16:uniqueId val="{00000000-A07A-4989-A768-DF4868CB4526}"/>
            </c:ext>
          </c:extLst>
        </c:ser>
        <c:dLbls>
          <c:showLegendKey val="0"/>
          <c:showVal val="0"/>
          <c:showCatName val="0"/>
          <c:showSerName val="0"/>
          <c:showPercent val="0"/>
          <c:showBubbleSize val="0"/>
        </c:dLbls>
        <c:smooth val="0"/>
        <c:axId val="506261072"/>
        <c:axId val="506261400"/>
      </c:lineChart>
      <c:catAx>
        <c:axId val="506261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506261400"/>
        <c:crosses val="autoZero"/>
        <c:auto val="1"/>
        <c:lblAlgn val="ctr"/>
        <c:lblOffset val="100"/>
        <c:noMultiLvlLbl val="0"/>
      </c:catAx>
      <c:valAx>
        <c:axId val="506261400"/>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6261072"/>
        <c:crosses val="autoZero"/>
        <c:crossBetween val="between"/>
      </c:valAx>
      <c:spPr>
        <a:noFill/>
        <a:ln>
          <a:noFill/>
        </a:ln>
        <a:effectLst/>
      </c:spPr>
    </c:plotArea>
    <c:plotVisOnly val="1"/>
    <c:dispBlanksAs val="gap"/>
    <c:showDLblsOverMax val="0"/>
  </c:chart>
  <c:spPr>
    <a:noFill/>
    <a:ln>
      <a:solidFill>
        <a:schemeClr val="accent3"/>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Forecasted</a:t>
            </a:r>
            <a:r>
              <a:rPr lang="en-US" baseline="0"/>
              <a:t> PV and CV</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4522423298755362E-2"/>
          <c:y val="0.23336509150665094"/>
          <c:w val="0.84379199993238863"/>
          <c:h val="0.74747184687097956"/>
        </c:manualLayout>
      </c:layout>
      <c:lineChart>
        <c:grouping val="standard"/>
        <c:varyColors val="0"/>
        <c:ser>
          <c:idx val="0"/>
          <c:order val="0"/>
          <c:spPr>
            <a:ln w="28575" cap="rnd">
              <a:solidFill>
                <a:schemeClr val="accent4"/>
              </a:solidFill>
              <a:round/>
            </a:ln>
            <a:effectLst/>
          </c:spPr>
          <c:marker>
            <c:symbol val="none"/>
          </c:marker>
          <c:cat>
            <c:strRef>
              <c:f>Sheet3!$A$7:$A$12</c:f>
              <c:strCache>
                <c:ptCount val="6"/>
                <c:pt idx="0">
                  <c:v>FY 2018-19</c:v>
                </c:pt>
                <c:pt idx="1">
                  <c:v>FY 2019-20</c:v>
                </c:pt>
                <c:pt idx="2">
                  <c:v>FY 2020-21</c:v>
                </c:pt>
                <c:pt idx="3">
                  <c:v>FY 2021-22</c:v>
                </c:pt>
                <c:pt idx="4">
                  <c:v>FY 2022-23</c:v>
                </c:pt>
                <c:pt idx="5">
                  <c:v>FY 2023-24</c:v>
                </c:pt>
              </c:strCache>
            </c:strRef>
          </c:cat>
          <c:val>
            <c:numRef>
              <c:f>Sheet3!$B$7:$B$12</c:f>
              <c:numCache>
                <c:formatCode>0.0%</c:formatCode>
                <c:ptCount val="6"/>
                <c:pt idx="0">
                  <c:v>4.2411196093447637E-2</c:v>
                </c:pt>
                <c:pt idx="1">
                  <c:v>-1.9999999999999955E-2</c:v>
                </c:pt>
                <c:pt idx="2">
                  <c:v>0.10000000000000006</c:v>
                </c:pt>
                <c:pt idx="3">
                  <c:v>0.10000000000000012</c:v>
                </c:pt>
                <c:pt idx="4">
                  <c:v>0.12000000000000002</c:v>
                </c:pt>
                <c:pt idx="5">
                  <c:v>0.12000000000000011</c:v>
                </c:pt>
              </c:numCache>
            </c:numRef>
          </c:val>
          <c:smooth val="0"/>
          <c:extLst>
            <c:ext xmlns:c16="http://schemas.microsoft.com/office/drawing/2014/chart" uri="{C3380CC4-5D6E-409C-BE32-E72D297353CC}">
              <c16:uniqueId val="{00000000-936F-4E1E-9717-48581EA9BF13}"/>
            </c:ext>
          </c:extLst>
        </c:ser>
        <c:dLbls>
          <c:showLegendKey val="0"/>
          <c:showVal val="0"/>
          <c:showCatName val="0"/>
          <c:showSerName val="0"/>
          <c:showPercent val="0"/>
          <c:showBubbleSize val="0"/>
        </c:dLbls>
        <c:smooth val="0"/>
        <c:axId val="506261072"/>
        <c:axId val="506261400"/>
      </c:lineChart>
      <c:catAx>
        <c:axId val="506261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6261400"/>
        <c:crosses val="autoZero"/>
        <c:auto val="1"/>
        <c:lblAlgn val="ctr"/>
        <c:lblOffset val="100"/>
        <c:noMultiLvlLbl val="0"/>
      </c:catAx>
      <c:valAx>
        <c:axId val="506261400"/>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6261072"/>
        <c:crosses val="autoZero"/>
        <c:crossBetween val="between"/>
      </c:valAx>
      <c:spPr>
        <a:noFill/>
        <a:ln>
          <a:noFill/>
        </a:ln>
        <a:effectLst/>
      </c:spPr>
    </c:plotArea>
    <c:plotVisOnly val="1"/>
    <c:dispBlanksAs val="gap"/>
    <c:showDLblsOverMax val="0"/>
  </c:chart>
  <c:spPr>
    <a:noFill/>
    <a:ln>
      <a:solidFill>
        <a:schemeClr val="accent3"/>
      </a:solid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Historical</a:t>
            </a:r>
            <a:r>
              <a:rPr lang="en-US" baseline="0"/>
              <a:t> JLR growth</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dPt>
            <c:idx val="1"/>
            <c:marker>
              <c:symbol val="none"/>
            </c:marker>
            <c:bubble3D val="0"/>
            <c:spPr>
              <a:ln w="28575" cap="rnd">
                <a:solidFill>
                  <a:schemeClr val="accent3"/>
                </a:solidFill>
                <a:round/>
              </a:ln>
              <a:effectLst/>
            </c:spPr>
            <c:extLst>
              <c:ext xmlns:c16="http://schemas.microsoft.com/office/drawing/2014/chart" uri="{C3380CC4-5D6E-409C-BE32-E72D297353CC}">
                <c16:uniqueId val="{00000001-CD05-4AE2-83AD-F85513851169}"/>
              </c:ext>
            </c:extLst>
          </c:dPt>
          <c:dPt>
            <c:idx val="2"/>
            <c:marker>
              <c:symbol val="none"/>
            </c:marker>
            <c:bubble3D val="0"/>
            <c:spPr>
              <a:ln w="28575" cap="rnd">
                <a:solidFill>
                  <a:schemeClr val="accent3"/>
                </a:solidFill>
                <a:round/>
              </a:ln>
              <a:effectLst/>
            </c:spPr>
            <c:extLst>
              <c:ext xmlns:c16="http://schemas.microsoft.com/office/drawing/2014/chart" uri="{C3380CC4-5D6E-409C-BE32-E72D297353CC}">
                <c16:uniqueId val="{00000000-CD05-4AE2-83AD-F85513851169}"/>
              </c:ext>
            </c:extLst>
          </c:dPt>
          <c:dPt>
            <c:idx val="3"/>
            <c:marker>
              <c:symbol val="none"/>
            </c:marker>
            <c:bubble3D val="0"/>
            <c:spPr>
              <a:ln w="28575" cap="rnd">
                <a:solidFill>
                  <a:schemeClr val="accent3"/>
                </a:solidFill>
                <a:round/>
              </a:ln>
              <a:effectLst/>
            </c:spPr>
            <c:extLst>
              <c:ext xmlns:c16="http://schemas.microsoft.com/office/drawing/2014/chart" uri="{C3380CC4-5D6E-409C-BE32-E72D297353CC}">
                <c16:uniqueId val="{00000002-CD05-4AE2-83AD-F85513851169}"/>
              </c:ext>
            </c:extLst>
          </c:dPt>
          <c:cat>
            <c:strRef>
              <c:f>Sheet1!$G$20:$G$23</c:f>
              <c:strCache>
                <c:ptCount val="4"/>
                <c:pt idx="0">
                  <c:v>FY 2015-16</c:v>
                </c:pt>
                <c:pt idx="1">
                  <c:v>FY 2016-17</c:v>
                </c:pt>
                <c:pt idx="2">
                  <c:v>FY 2017-18</c:v>
                </c:pt>
                <c:pt idx="3">
                  <c:v>FY 2018-19</c:v>
                </c:pt>
              </c:strCache>
            </c:strRef>
          </c:cat>
          <c:val>
            <c:numRef>
              <c:f>Sheet1!$H$20:$H$23</c:f>
              <c:numCache>
                <c:formatCode>0.00%</c:formatCode>
                <c:ptCount val="4"/>
                <c:pt idx="0">
                  <c:v>1.2173373781991622E-2</c:v>
                </c:pt>
                <c:pt idx="1">
                  <c:v>-3.7184185992165955E-2</c:v>
                </c:pt>
                <c:pt idx="2">
                  <c:v>4.8875168319694053E-2</c:v>
                </c:pt>
                <c:pt idx="3">
                  <c:v>-1.5555024685319078E-2</c:v>
                </c:pt>
              </c:numCache>
            </c:numRef>
          </c:val>
          <c:smooth val="0"/>
          <c:extLst>
            <c:ext xmlns:c16="http://schemas.microsoft.com/office/drawing/2014/chart" uri="{C3380CC4-5D6E-409C-BE32-E72D297353CC}">
              <c16:uniqueId val="{00000000-2E7F-4A0C-9F3E-4F0CA243AE52}"/>
            </c:ext>
          </c:extLst>
        </c:ser>
        <c:dLbls>
          <c:showLegendKey val="0"/>
          <c:showVal val="0"/>
          <c:showCatName val="0"/>
          <c:showSerName val="0"/>
          <c:showPercent val="0"/>
          <c:showBubbleSize val="0"/>
        </c:dLbls>
        <c:smooth val="0"/>
        <c:axId val="506907000"/>
        <c:axId val="506914544"/>
      </c:lineChart>
      <c:catAx>
        <c:axId val="506907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6914544"/>
        <c:crosses val="autoZero"/>
        <c:auto val="1"/>
        <c:lblAlgn val="ctr"/>
        <c:lblOffset val="100"/>
        <c:noMultiLvlLbl val="0"/>
      </c:catAx>
      <c:valAx>
        <c:axId val="5069145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6907000"/>
        <c:crosses val="autoZero"/>
        <c:crossBetween val="between"/>
      </c:valAx>
      <c:spPr>
        <a:noFill/>
        <a:ln>
          <a:noFill/>
        </a:ln>
        <a:effectLst/>
      </c:spPr>
    </c:plotArea>
    <c:plotVisOnly val="1"/>
    <c:dispBlanksAs val="gap"/>
    <c:showDLblsOverMax val="0"/>
  </c:chart>
  <c:spPr>
    <a:noFill/>
    <a:ln>
      <a:solidFill>
        <a:schemeClr val="accent4"/>
      </a:solid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Forecasted</a:t>
            </a:r>
            <a:r>
              <a:rPr lang="en-US" baseline="0"/>
              <a:t> JLR growth</a:t>
            </a:r>
            <a:endParaRPr lang="en-US"/>
          </a:p>
        </c:rich>
      </c:tx>
      <c:layout>
        <c:manualLayout>
          <c:xMode val="edge"/>
          <c:yMode val="edge"/>
          <c:x val="0.30978455818022749"/>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3"/>
              </a:solidFill>
              <a:round/>
            </a:ln>
            <a:effectLst/>
          </c:spPr>
          <c:marker>
            <c:symbol val="none"/>
          </c:marker>
          <c:cat>
            <c:strRef>
              <c:f>Sheet1!$G$23:$G$28</c:f>
              <c:strCache>
                <c:ptCount val="6"/>
                <c:pt idx="0">
                  <c:v>FY 2018-19</c:v>
                </c:pt>
                <c:pt idx="1">
                  <c:v>FY 2019-20</c:v>
                </c:pt>
                <c:pt idx="2">
                  <c:v>FY 2020-21</c:v>
                </c:pt>
                <c:pt idx="3">
                  <c:v>FY 2021-22</c:v>
                </c:pt>
                <c:pt idx="4">
                  <c:v>FY 2022-23</c:v>
                </c:pt>
                <c:pt idx="5">
                  <c:v>FY 2023-24</c:v>
                </c:pt>
              </c:strCache>
            </c:strRef>
          </c:cat>
          <c:val>
            <c:numRef>
              <c:f>Sheet1!$H$23:$H$28</c:f>
              <c:numCache>
                <c:formatCode>0.00%</c:formatCode>
                <c:ptCount val="6"/>
                <c:pt idx="0">
                  <c:v>-1.5555024685319078E-2</c:v>
                </c:pt>
                <c:pt idx="1">
                  <c:v>-2.000000000000007E-2</c:v>
                </c:pt>
                <c:pt idx="2">
                  <c:v>2.0000000000000039E-2</c:v>
                </c:pt>
                <c:pt idx="3">
                  <c:v>1.9999999999999983E-2</c:v>
                </c:pt>
                <c:pt idx="4">
                  <c:v>2.0000000000000042E-2</c:v>
                </c:pt>
                <c:pt idx="5">
                  <c:v>2.0000000000000032E-2</c:v>
                </c:pt>
              </c:numCache>
            </c:numRef>
          </c:val>
          <c:smooth val="0"/>
          <c:extLst>
            <c:ext xmlns:c16="http://schemas.microsoft.com/office/drawing/2014/chart" uri="{C3380CC4-5D6E-409C-BE32-E72D297353CC}">
              <c16:uniqueId val="{00000000-9BFE-4593-8F50-F5527C38D4F6}"/>
            </c:ext>
          </c:extLst>
        </c:ser>
        <c:dLbls>
          <c:showLegendKey val="0"/>
          <c:showVal val="0"/>
          <c:showCatName val="0"/>
          <c:showSerName val="0"/>
          <c:showPercent val="0"/>
          <c:showBubbleSize val="0"/>
        </c:dLbls>
        <c:smooth val="0"/>
        <c:axId val="509282664"/>
        <c:axId val="509286272"/>
      </c:lineChart>
      <c:catAx>
        <c:axId val="509282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9286272"/>
        <c:crosses val="autoZero"/>
        <c:auto val="1"/>
        <c:lblAlgn val="ctr"/>
        <c:lblOffset val="100"/>
        <c:noMultiLvlLbl val="0"/>
      </c:catAx>
      <c:valAx>
        <c:axId val="5092862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9282664"/>
        <c:crosses val="autoZero"/>
        <c:crossBetween val="between"/>
      </c:valAx>
      <c:spPr>
        <a:noFill/>
        <a:ln>
          <a:noFill/>
        </a:ln>
        <a:effectLst/>
      </c:spPr>
    </c:plotArea>
    <c:plotVisOnly val="1"/>
    <c:dispBlanksAs val="gap"/>
    <c:showDLblsOverMax val="0"/>
  </c:chart>
  <c:spPr>
    <a:noFill/>
    <a:ln>
      <a:solidFill>
        <a:schemeClr val="accent4"/>
      </a:solid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Revenue CAGR</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2"/>
            </a:solidFill>
            <a:ln>
              <a:noFill/>
            </a:ln>
            <a:effectLst>
              <a:outerShdw blurRad="57150" dist="19050" dir="5400000" algn="ctr" rotWithShape="0">
                <a:srgbClr val="000000">
                  <a:alpha val="63000"/>
                </a:srgbClr>
              </a:outerShdw>
            </a:effectLst>
          </c:spPr>
          <c:invertIfNegative val="0"/>
          <c:dPt>
            <c:idx val="0"/>
            <c:invertIfNegative val="0"/>
            <c:bubble3D val="0"/>
            <c:spPr>
              <a:solidFill>
                <a:schemeClr val="accent4"/>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86FD-4F61-91AC-AA6E3A00B1CC}"/>
              </c:ext>
            </c:extLst>
          </c:dPt>
          <c:cat>
            <c:strRef>
              <c:f>Sheet2!$S$34:$S$35</c:f>
              <c:strCache>
                <c:ptCount val="2"/>
                <c:pt idx="0">
                  <c:v>Historical CAGR</c:v>
                </c:pt>
                <c:pt idx="1">
                  <c:v>Projected CAGR</c:v>
                </c:pt>
              </c:strCache>
            </c:strRef>
          </c:cat>
          <c:val>
            <c:numRef>
              <c:f>Sheet2!$T$34:$T$35</c:f>
              <c:numCache>
                <c:formatCode>0.00%</c:formatCode>
                <c:ptCount val="2"/>
                <c:pt idx="0">
                  <c:v>3.15E-2</c:v>
                </c:pt>
                <c:pt idx="1">
                  <c:v>4.4299999999999999E-2</c:v>
                </c:pt>
              </c:numCache>
            </c:numRef>
          </c:val>
          <c:extLst>
            <c:ext xmlns:c16="http://schemas.microsoft.com/office/drawing/2014/chart" uri="{C3380CC4-5D6E-409C-BE32-E72D297353CC}">
              <c16:uniqueId val="{00000000-ACDD-4DAF-943A-1D0A8781D538}"/>
            </c:ext>
          </c:extLst>
        </c:ser>
        <c:dLbls>
          <c:showLegendKey val="0"/>
          <c:showVal val="0"/>
          <c:showCatName val="0"/>
          <c:showSerName val="0"/>
          <c:showPercent val="0"/>
          <c:showBubbleSize val="0"/>
        </c:dLbls>
        <c:gapWidth val="115"/>
        <c:overlap val="-20"/>
        <c:axId val="587852560"/>
        <c:axId val="587849280"/>
      </c:barChart>
      <c:catAx>
        <c:axId val="587852560"/>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7849280"/>
        <c:crosses val="autoZero"/>
        <c:auto val="1"/>
        <c:lblAlgn val="ctr"/>
        <c:lblOffset val="100"/>
        <c:noMultiLvlLbl val="0"/>
      </c:catAx>
      <c:valAx>
        <c:axId val="587849280"/>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7852560"/>
        <c:crosses val="autoZero"/>
        <c:crossBetween val="between"/>
      </c:valAx>
      <c:spPr>
        <a:noFill/>
        <a:ln>
          <a:noFill/>
        </a:ln>
        <a:effectLst/>
      </c:spPr>
    </c:plotArea>
    <c:plotVisOnly val="1"/>
    <c:dispBlanksAs val="gap"/>
    <c:showDLblsOverMax val="0"/>
  </c:chart>
  <c:spPr>
    <a:noFill/>
    <a:ln>
      <a:solidFill>
        <a:schemeClr val="accent3"/>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withinLinear" id="17">
  <a:schemeClr val="accent4"/>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0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cs:styleClr val="auto"/>
    </cs:fontRef>
    <cs:spPr/>
    <cs:defRPr sz="900"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440"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0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cs:styleClr val="auto"/>
    </cs:fontRef>
    <cs:spPr/>
    <cs:defRPr sz="900"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440"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_rels/data2.xml.rels><?xml version="1.0" encoding="UTF-8" standalone="yes"?>
<Relationships xmlns="http://schemas.openxmlformats.org/package/2006/relationships"><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17F5C-340F-490A-AF36-AF738571E3EC}" type="doc">
      <dgm:prSet loTypeId="urn:microsoft.com/office/officeart/2005/8/layout/cycle8" loCatId="cycle" qsTypeId="urn:microsoft.com/office/officeart/2005/8/quickstyle/simple5" qsCatId="simple" csTypeId="urn:microsoft.com/office/officeart/2005/8/colors/colorful1" csCatId="colorful" phldr="1"/>
      <dgm:spPr/>
      <dgm:t>
        <a:bodyPr/>
        <a:lstStyle/>
        <a:p>
          <a:endParaRPr lang="en-IN"/>
        </a:p>
      </dgm:t>
    </dgm:pt>
    <dgm:pt modelId="{F113F891-54FB-4DFA-A75C-D7480A2AC197}">
      <dgm:prSet phldrT="[Text]" custT="1"/>
      <dgm:spPr/>
      <dgm:t>
        <a:bodyPr/>
        <a:lstStyle/>
        <a:p>
          <a:r>
            <a:rPr lang="en-IN" sz="1400" b="1" dirty="0"/>
            <a:t>BUYER POWER: High </a:t>
          </a:r>
        </a:p>
        <a:p>
          <a:r>
            <a:rPr lang="en-IN" sz="1400" dirty="0"/>
            <a:t>(Many options in the same price range)</a:t>
          </a:r>
        </a:p>
      </dgm:t>
    </dgm:pt>
    <dgm:pt modelId="{19867EBB-DE95-4702-8622-7BBA6071EF03}" type="parTrans" cxnId="{29DC5587-0AFC-47CB-86CA-6850F37256B4}">
      <dgm:prSet/>
      <dgm:spPr/>
      <dgm:t>
        <a:bodyPr/>
        <a:lstStyle/>
        <a:p>
          <a:endParaRPr lang="en-IN"/>
        </a:p>
      </dgm:t>
    </dgm:pt>
    <dgm:pt modelId="{90F91998-F74C-4CB8-9C84-A158812FEFEC}" type="sibTrans" cxnId="{29DC5587-0AFC-47CB-86CA-6850F37256B4}">
      <dgm:prSet/>
      <dgm:spPr/>
      <dgm:t>
        <a:bodyPr/>
        <a:lstStyle/>
        <a:p>
          <a:endParaRPr lang="en-IN"/>
        </a:p>
      </dgm:t>
    </dgm:pt>
    <dgm:pt modelId="{4930746C-C680-4305-8351-13C5DB8C9692}">
      <dgm:prSet phldrT="[Text]" custT="1"/>
      <dgm:spPr/>
      <dgm:t>
        <a:bodyPr/>
        <a:lstStyle/>
        <a:p>
          <a:pPr algn="ctr"/>
          <a:endParaRPr lang="en-IN" sz="800" b="1" dirty="0"/>
        </a:p>
        <a:p>
          <a:pPr algn="ctr"/>
          <a:endParaRPr lang="en-IN" sz="1300" b="1" dirty="0"/>
        </a:p>
        <a:p>
          <a:pPr algn="ctr"/>
          <a:r>
            <a:rPr lang="en-IN" sz="1300" b="1" dirty="0"/>
            <a:t>SUPPLIER POWER: Low </a:t>
          </a:r>
        </a:p>
        <a:p>
          <a:pPr algn="ctr"/>
          <a:r>
            <a:rPr lang="en-IN" sz="1200" dirty="0"/>
            <a:t>( suppliers in domestic country and cheap import of auto Components from China</a:t>
          </a:r>
          <a:r>
            <a:rPr lang="en-IN" sz="1300" dirty="0"/>
            <a:t>)</a:t>
          </a:r>
        </a:p>
      </dgm:t>
    </dgm:pt>
    <dgm:pt modelId="{A6450533-C6F9-4B3A-9A5A-E93B4DE3776F}" type="parTrans" cxnId="{4ED0B679-43B1-44D6-AB95-8A2EB83EA162}">
      <dgm:prSet/>
      <dgm:spPr/>
      <dgm:t>
        <a:bodyPr/>
        <a:lstStyle/>
        <a:p>
          <a:endParaRPr lang="en-IN"/>
        </a:p>
      </dgm:t>
    </dgm:pt>
    <dgm:pt modelId="{830E3997-5374-479E-9251-A90F699E7BB0}" type="sibTrans" cxnId="{4ED0B679-43B1-44D6-AB95-8A2EB83EA162}">
      <dgm:prSet/>
      <dgm:spPr/>
      <dgm:t>
        <a:bodyPr/>
        <a:lstStyle/>
        <a:p>
          <a:endParaRPr lang="en-IN"/>
        </a:p>
      </dgm:t>
    </dgm:pt>
    <dgm:pt modelId="{283318A6-B962-4DFE-BCAD-998C7826A07B}">
      <dgm:prSet phldrT="[Text]" custT="1"/>
      <dgm:spPr/>
      <dgm:t>
        <a:bodyPr/>
        <a:lstStyle/>
        <a:p>
          <a:r>
            <a:rPr lang="en-IN" sz="1400" b="1" dirty="0"/>
            <a:t>COMPETITION RIVALRY: High</a:t>
          </a:r>
        </a:p>
        <a:p>
          <a:r>
            <a:rPr lang="en-IN" sz="1400" dirty="0"/>
            <a:t>(Entry of foreign players)</a:t>
          </a:r>
        </a:p>
      </dgm:t>
    </dgm:pt>
    <dgm:pt modelId="{58318EB7-EB7C-4F48-B61F-2CCC1505ED3A}" type="parTrans" cxnId="{38D0032A-9435-44B4-8BCB-360BA6767100}">
      <dgm:prSet/>
      <dgm:spPr/>
      <dgm:t>
        <a:bodyPr/>
        <a:lstStyle/>
        <a:p>
          <a:endParaRPr lang="en-IN"/>
        </a:p>
      </dgm:t>
    </dgm:pt>
    <dgm:pt modelId="{58373C13-899D-46F3-BFD5-A2614C6A1707}" type="sibTrans" cxnId="{38D0032A-9435-44B4-8BCB-360BA6767100}">
      <dgm:prSet/>
      <dgm:spPr/>
      <dgm:t>
        <a:bodyPr/>
        <a:lstStyle/>
        <a:p>
          <a:endParaRPr lang="en-IN"/>
        </a:p>
      </dgm:t>
    </dgm:pt>
    <dgm:pt modelId="{A7B30133-AEC0-42FD-9A3E-5AA0E3F6010F}">
      <dgm:prSet phldrT="[Text]" custT="1"/>
      <dgm:spPr/>
      <dgm:t>
        <a:bodyPr/>
        <a:lstStyle/>
        <a:p>
          <a:r>
            <a:rPr lang="en-IN" sz="1300" b="1" dirty="0"/>
            <a:t>AVAILABILITY OF SUBSTITUTES: </a:t>
          </a:r>
          <a:r>
            <a:rPr lang="en-IN" sz="1400" b="1" dirty="0"/>
            <a:t>High</a:t>
          </a:r>
        </a:p>
        <a:p>
          <a:r>
            <a:rPr lang="en-IN" sz="1400" dirty="0"/>
            <a:t>(Passenger cars closest substitute to 2 wheelers)</a:t>
          </a:r>
        </a:p>
      </dgm:t>
    </dgm:pt>
    <dgm:pt modelId="{212D2F96-73DC-4FED-8B18-171B982D0F8C}" type="parTrans" cxnId="{C98AC4A1-325E-4330-9D37-EF95AF179823}">
      <dgm:prSet/>
      <dgm:spPr/>
      <dgm:t>
        <a:bodyPr/>
        <a:lstStyle/>
        <a:p>
          <a:endParaRPr lang="en-IN"/>
        </a:p>
      </dgm:t>
    </dgm:pt>
    <dgm:pt modelId="{5FBC940E-4683-4AA5-80DE-803F8BA9AC40}" type="sibTrans" cxnId="{C98AC4A1-325E-4330-9D37-EF95AF179823}">
      <dgm:prSet/>
      <dgm:spPr/>
      <dgm:t>
        <a:bodyPr/>
        <a:lstStyle/>
        <a:p>
          <a:endParaRPr lang="en-IN"/>
        </a:p>
      </dgm:t>
    </dgm:pt>
    <dgm:pt modelId="{26DDD8EF-117B-47BB-842F-16FD29C15E7A}">
      <dgm:prSet phldrT="[Text]" custT="1"/>
      <dgm:spPr/>
      <dgm:t>
        <a:bodyPr/>
        <a:lstStyle/>
        <a:p>
          <a:r>
            <a:rPr lang="en-IN" sz="1400" b="1" dirty="0"/>
            <a:t>THREAT OF NEW ENTRANTS: Low</a:t>
          </a:r>
        </a:p>
        <a:p>
          <a:r>
            <a:rPr lang="en-IN" sz="1400" dirty="0"/>
            <a:t>(Capital and Technology Intensive)</a:t>
          </a:r>
        </a:p>
      </dgm:t>
    </dgm:pt>
    <dgm:pt modelId="{B0A00A84-46BD-461C-92B7-1F84D1E9A18F}" type="parTrans" cxnId="{F396D8D3-9400-409F-A1F5-5CA91196FCD6}">
      <dgm:prSet/>
      <dgm:spPr/>
      <dgm:t>
        <a:bodyPr/>
        <a:lstStyle/>
        <a:p>
          <a:endParaRPr lang="en-IN"/>
        </a:p>
      </dgm:t>
    </dgm:pt>
    <dgm:pt modelId="{1CAB8A4B-48C7-458B-AA9D-4B002B2DFE58}" type="sibTrans" cxnId="{F396D8D3-9400-409F-A1F5-5CA91196FCD6}">
      <dgm:prSet/>
      <dgm:spPr/>
      <dgm:t>
        <a:bodyPr/>
        <a:lstStyle/>
        <a:p>
          <a:endParaRPr lang="en-IN"/>
        </a:p>
      </dgm:t>
    </dgm:pt>
    <dgm:pt modelId="{E0565A7D-869C-4113-933B-663842335A0D}" type="pres">
      <dgm:prSet presAssocID="{D6A17F5C-340F-490A-AF36-AF738571E3EC}" presName="compositeShape" presStyleCnt="0">
        <dgm:presLayoutVars>
          <dgm:chMax val="7"/>
          <dgm:dir/>
          <dgm:resizeHandles val="exact"/>
        </dgm:presLayoutVars>
      </dgm:prSet>
      <dgm:spPr/>
      <dgm:t>
        <a:bodyPr/>
        <a:lstStyle/>
        <a:p>
          <a:endParaRPr lang="en-US"/>
        </a:p>
      </dgm:t>
    </dgm:pt>
    <dgm:pt modelId="{032A6295-CB73-4A02-A6C3-C6B88B69B83B}" type="pres">
      <dgm:prSet presAssocID="{D6A17F5C-340F-490A-AF36-AF738571E3EC}" presName="wedge1" presStyleLbl="node1" presStyleIdx="0" presStyleCnt="5" custScaleX="111147" custScaleY="99005"/>
      <dgm:spPr/>
      <dgm:t>
        <a:bodyPr/>
        <a:lstStyle/>
        <a:p>
          <a:endParaRPr lang="en-US"/>
        </a:p>
      </dgm:t>
    </dgm:pt>
    <dgm:pt modelId="{069A26DB-1B47-4343-B616-0350D9B0E80F}" type="pres">
      <dgm:prSet presAssocID="{D6A17F5C-340F-490A-AF36-AF738571E3EC}" presName="dummy1a" presStyleCnt="0"/>
      <dgm:spPr/>
    </dgm:pt>
    <dgm:pt modelId="{22D6801A-1210-400E-AC9C-F45C527F957F}" type="pres">
      <dgm:prSet presAssocID="{D6A17F5C-340F-490A-AF36-AF738571E3EC}" presName="dummy1b" presStyleCnt="0"/>
      <dgm:spPr/>
    </dgm:pt>
    <dgm:pt modelId="{8918F62F-0719-49E9-8DE2-6A247B9A9AA0}" type="pres">
      <dgm:prSet presAssocID="{D6A17F5C-340F-490A-AF36-AF738571E3EC}" presName="wedge1Tx" presStyleLbl="node1" presStyleIdx="0" presStyleCnt="5">
        <dgm:presLayoutVars>
          <dgm:chMax val="0"/>
          <dgm:chPref val="0"/>
          <dgm:bulletEnabled val="1"/>
        </dgm:presLayoutVars>
      </dgm:prSet>
      <dgm:spPr/>
      <dgm:t>
        <a:bodyPr/>
        <a:lstStyle/>
        <a:p>
          <a:endParaRPr lang="en-US"/>
        </a:p>
      </dgm:t>
    </dgm:pt>
    <dgm:pt modelId="{5F0173B2-6C55-4655-AB17-3DCE1D95AB84}" type="pres">
      <dgm:prSet presAssocID="{D6A17F5C-340F-490A-AF36-AF738571E3EC}" presName="wedge2" presStyleLbl="node1" presStyleIdx="1" presStyleCnt="5" custScaleX="110511" custScaleY="101242"/>
      <dgm:spPr/>
      <dgm:t>
        <a:bodyPr/>
        <a:lstStyle/>
        <a:p>
          <a:endParaRPr lang="en-US"/>
        </a:p>
      </dgm:t>
    </dgm:pt>
    <dgm:pt modelId="{9D5C5495-A61B-4204-8D2F-AA112E3CFBC9}" type="pres">
      <dgm:prSet presAssocID="{D6A17F5C-340F-490A-AF36-AF738571E3EC}" presName="dummy2a" presStyleCnt="0"/>
      <dgm:spPr/>
    </dgm:pt>
    <dgm:pt modelId="{7CDD0DB3-C8C5-4235-91B1-AC4BBAF1F2E0}" type="pres">
      <dgm:prSet presAssocID="{D6A17F5C-340F-490A-AF36-AF738571E3EC}" presName="dummy2b" presStyleCnt="0"/>
      <dgm:spPr/>
    </dgm:pt>
    <dgm:pt modelId="{A0A6D582-25F1-4C3E-B3D5-99D83095362C}" type="pres">
      <dgm:prSet presAssocID="{D6A17F5C-340F-490A-AF36-AF738571E3EC}" presName="wedge2Tx" presStyleLbl="node1" presStyleIdx="1" presStyleCnt="5">
        <dgm:presLayoutVars>
          <dgm:chMax val="0"/>
          <dgm:chPref val="0"/>
          <dgm:bulletEnabled val="1"/>
        </dgm:presLayoutVars>
      </dgm:prSet>
      <dgm:spPr/>
      <dgm:t>
        <a:bodyPr/>
        <a:lstStyle/>
        <a:p>
          <a:endParaRPr lang="en-US"/>
        </a:p>
      </dgm:t>
    </dgm:pt>
    <dgm:pt modelId="{2DA1A4FE-0E11-4222-AFD6-948910B8AB5E}" type="pres">
      <dgm:prSet presAssocID="{D6A17F5C-340F-490A-AF36-AF738571E3EC}" presName="wedge3" presStyleLbl="node1" presStyleIdx="2" presStyleCnt="5"/>
      <dgm:spPr/>
      <dgm:t>
        <a:bodyPr/>
        <a:lstStyle/>
        <a:p>
          <a:endParaRPr lang="en-US"/>
        </a:p>
      </dgm:t>
    </dgm:pt>
    <dgm:pt modelId="{72AEF269-4C1F-4D79-89DA-302483E04DB0}" type="pres">
      <dgm:prSet presAssocID="{D6A17F5C-340F-490A-AF36-AF738571E3EC}" presName="dummy3a" presStyleCnt="0"/>
      <dgm:spPr/>
    </dgm:pt>
    <dgm:pt modelId="{7B77019E-E310-40E9-9986-826AEED942DB}" type="pres">
      <dgm:prSet presAssocID="{D6A17F5C-340F-490A-AF36-AF738571E3EC}" presName="dummy3b" presStyleCnt="0"/>
      <dgm:spPr/>
    </dgm:pt>
    <dgm:pt modelId="{49AD9711-9547-40DC-AFD7-AD50FEE4B721}" type="pres">
      <dgm:prSet presAssocID="{D6A17F5C-340F-490A-AF36-AF738571E3EC}" presName="wedge3Tx" presStyleLbl="node1" presStyleIdx="2" presStyleCnt="5">
        <dgm:presLayoutVars>
          <dgm:chMax val="0"/>
          <dgm:chPref val="0"/>
          <dgm:bulletEnabled val="1"/>
        </dgm:presLayoutVars>
      </dgm:prSet>
      <dgm:spPr/>
      <dgm:t>
        <a:bodyPr/>
        <a:lstStyle/>
        <a:p>
          <a:endParaRPr lang="en-US"/>
        </a:p>
      </dgm:t>
    </dgm:pt>
    <dgm:pt modelId="{268CD381-9259-414C-AB67-14D7B69730C8}" type="pres">
      <dgm:prSet presAssocID="{D6A17F5C-340F-490A-AF36-AF738571E3EC}" presName="wedge4" presStyleLbl="node1" presStyleIdx="3" presStyleCnt="5"/>
      <dgm:spPr/>
      <dgm:t>
        <a:bodyPr/>
        <a:lstStyle/>
        <a:p>
          <a:endParaRPr lang="en-US"/>
        </a:p>
      </dgm:t>
    </dgm:pt>
    <dgm:pt modelId="{482107BE-0B97-4FAD-9DD6-476D594C7484}" type="pres">
      <dgm:prSet presAssocID="{D6A17F5C-340F-490A-AF36-AF738571E3EC}" presName="dummy4a" presStyleCnt="0"/>
      <dgm:spPr/>
    </dgm:pt>
    <dgm:pt modelId="{631B4E77-C4C9-48D9-BCA3-E47E1C9C291A}" type="pres">
      <dgm:prSet presAssocID="{D6A17F5C-340F-490A-AF36-AF738571E3EC}" presName="dummy4b" presStyleCnt="0"/>
      <dgm:spPr/>
    </dgm:pt>
    <dgm:pt modelId="{6B3D58EF-5FA6-4A34-95F5-AA714F22997B}" type="pres">
      <dgm:prSet presAssocID="{D6A17F5C-340F-490A-AF36-AF738571E3EC}" presName="wedge4Tx" presStyleLbl="node1" presStyleIdx="3" presStyleCnt="5">
        <dgm:presLayoutVars>
          <dgm:chMax val="0"/>
          <dgm:chPref val="0"/>
          <dgm:bulletEnabled val="1"/>
        </dgm:presLayoutVars>
      </dgm:prSet>
      <dgm:spPr/>
      <dgm:t>
        <a:bodyPr/>
        <a:lstStyle/>
        <a:p>
          <a:endParaRPr lang="en-US"/>
        </a:p>
      </dgm:t>
    </dgm:pt>
    <dgm:pt modelId="{124DD802-ACAC-4AAD-B874-13E6D8470287}" type="pres">
      <dgm:prSet presAssocID="{D6A17F5C-340F-490A-AF36-AF738571E3EC}" presName="wedge5" presStyleLbl="node1" presStyleIdx="4" presStyleCnt="5"/>
      <dgm:spPr/>
      <dgm:t>
        <a:bodyPr/>
        <a:lstStyle/>
        <a:p>
          <a:endParaRPr lang="en-US"/>
        </a:p>
      </dgm:t>
    </dgm:pt>
    <dgm:pt modelId="{A6E6A5BD-901C-4A55-85E3-0BE8696E3303}" type="pres">
      <dgm:prSet presAssocID="{D6A17F5C-340F-490A-AF36-AF738571E3EC}" presName="dummy5a" presStyleCnt="0"/>
      <dgm:spPr/>
    </dgm:pt>
    <dgm:pt modelId="{E93AF536-2FC8-45D4-AA14-1B5C37925ADF}" type="pres">
      <dgm:prSet presAssocID="{D6A17F5C-340F-490A-AF36-AF738571E3EC}" presName="dummy5b" presStyleCnt="0"/>
      <dgm:spPr/>
    </dgm:pt>
    <dgm:pt modelId="{41360DC7-7DF9-4DFE-9118-4D40E9E22D8E}" type="pres">
      <dgm:prSet presAssocID="{D6A17F5C-340F-490A-AF36-AF738571E3EC}" presName="wedge5Tx" presStyleLbl="node1" presStyleIdx="4" presStyleCnt="5">
        <dgm:presLayoutVars>
          <dgm:chMax val="0"/>
          <dgm:chPref val="0"/>
          <dgm:bulletEnabled val="1"/>
        </dgm:presLayoutVars>
      </dgm:prSet>
      <dgm:spPr/>
      <dgm:t>
        <a:bodyPr/>
        <a:lstStyle/>
        <a:p>
          <a:endParaRPr lang="en-US"/>
        </a:p>
      </dgm:t>
    </dgm:pt>
    <dgm:pt modelId="{3DB9660E-B038-448B-80BF-80F4C57BEFD5}" type="pres">
      <dgm:prSet presAssocID="{90F91998-F74C-4CB8-9C84-A158812FEFEC}" presName="arrowWedge1" presStyleLbl="fgSibTrans2D1" presStyleIdx="0" presStyleCnt="5" custLinFactNeighborX="286" custLinFactNeighborY="-467"/>
      <dgm:spPr/>
    </dgm:pt>
    <dgm:pt modelId="{D9B6A643-D221-4E58-835C-E39FE5B491B2}" type="pres">
      <dgm:prSet presAssocID="{830E3997-5374-479E-9251-A90F699E7BB0}" presName="arrowWedge2" presStyleLbl="fgSibTrans2D1" presStyleIdx="1" presStyleCnt="5" custLinFactNeighborX="2842"/>
      <dgm:spPr/>
    </dgm:pt>
    <dgm:pt modelId="{6584350C-E8DE-4BEF-A14B-CCE86EF75C62}" type="pres">
      <dgm:prSet presAssocID="{58373C13-899D-46F3-BFD5-A2614C6A1707}" presName="arrowWedge3" presStyleLbl="fgSibTrans2D1" presStyleIdx="2" presStyleCnt="5"/>
      <dgm:spPr/>
    </dgm:pt>
    <dgm:pt modelId="{69B90201-EEE5-4B6B-85DE-F32C2EAE14A4}" type="pres">
      <dgm:prSet presAssocID="{5FBC940E-4683-4AA5-80DE-803F8BA9AC40}" presName="arrowWedge4" presStyleLbl="fgSibTrans2D1" presStyleIdx="3" presStyleCnt="5"/>
      <dgm:spPr/>
    </dgm:pt>
    <dgm:pt modelId="{0F679BFE-9DC2-4422-9B1F-949D7B38C052}" type="pres">
      <dgm:prSet presAssocID="{1CAB8A4B-48C7-458B-AA9D-4B002B2DFE58}" presName="arrowWedge5" presStyleLbl="fgSibTrans2D1" presStyleIdx="4" presStyleCnt="5"/>
      <dgm:spPr/>
    </dgm:pt>
  </dgm:ptLst>
  <dgm:cxnLst>
    <dgm:cxn modelId="{C7FED538-CC39-451D-8683-19CE594B2D72}" type="presOf" srcId="{26DDD8EF-117B-47BB-842F-16FD29C15E7A}" destId="{124DD802-ACAC-4AAD-B874-13E6D8470287}" srcOrd="0" destOrd="0" presId="urn:microsoft.com/office/officeart/2005/8/layout/cycle8"/>
    <dgm:cxn modelId="{B9C69783-2020-4225-9013-64B89C4981A7}" type="presOf" srcId="{A7B30133-AEC0-42FD-9A3E-5AA0E3F6010F}" destId="{268CD381-9259-414C-AB67-14D7B69730C8}" srcOrd="0" destOrd="0" presId="urn:microsoft.com/office/officeart/2005/8/layout/cycle8"/>
    <dgm:cxn modelId="{29DC5587-0AFC-47CB-86CA-6850F37256B4}" srcId="{D6A17F5C-340F-490A-AF36-AF738571E3EC}" destId="{F113F891-54FB-4DFA-A75C-D7480A2AC197}" srcOrd="0" destOrd="0" parTransId="{19867EBB-DE95-4702-8622-7BBA6071EF03}" sibTransId="{90F91998-F74C-4CB8-9C84-A158812FEFEC}"/>
    <dgm:cxn modelId="{AEFFDA24-01FE-44C5-976A-1C4C0305FA08}" type="presOf" srcId="{A7B30133-AEC0-42FD-9A3E-5AA0E3F6010F}" destId="{6B3D58EF-5FA6-4A34-95F5-AA714F22997B}" srcOrd="1" destOrd="0" presId="urn:microsoft.com/office/officeart/2005/8/layout/cycle8"/>
    <dgm:cxn modelId="{C98AC4A1-325E-4330-9D37-EF95AF179823}" srcId="{D6A17F5C-340F-490A-AF36-AF738571E3EC}" destId="{A7B30133-AEC0-42FD-9A3E-5AA0E3F6010F}" srcOrd="3" destOrd="0" parTransId="{212D2F96-73DC-4FED-8B18-171B982D0F8C}" sibTransId="{5FBC940E-4683-4AA5-80DE-803F8BA9AC40}"/>
    <dgm:cxn modelId="{7B577DCA-4531-4714-A9F9-836C560ED5CC}" type="presOf" srcId="{F113F891-54FB-4DFA-A75C-D7480A2AC197}" destId="{032A6295-CB73-4A02-A6C3-C6B88B69B83B}" srcOrd="0" destOrd="0" presId="urn:microsoft.com/office/officeart/2005/8/layout/cycle8"/>
    <dgm:cxn modelId="{4ED0B679-43B1-44D6-AB95-8A2EB83EA162}" srcId="{D6A17F5C-340F-490A-AF36-AF738571E3EC}" destId="{4930746C-C680-4305-8351-13C5DB8C9692}" srcOrd="1" destOrd="0" parTransId="{A6450533-C6F9-4B3A-9A5A-E93B4DE3776F}" sibTransId="{830E3997-5374-479E-9251-A90F699E7BB0}"/>
    <dgm:cxn modelId="{E7A49D8D-F269-4B46-9342-1B68EF883362}" type="presOf" srcId="{4930746C-C680-4305-8351-13C5DB8C9692}" destId="{A0A6D582-25F1-4C3E-B3D5-99D83095362C}" srcOrd="1" destOrd="0" presId="urn:microsoft.com/office/officeart/2005/8/layout/cycle8"/>
    <dgm:cxn modelId="{EB65CE5E-C828-4D1C-9909-C856CCABF915}" type="presOf" srcId="{4930746C-C680-4305-8351-13C5DB8C9692}" destId="{5F0173B2-6C55-4655-AB17-3DCE1D95AB84}" srcOrd="0" destOrd="0" presId="urn:microsoft.com/office/officeart/2005/8/layout/cycle8"/>
    <dgm:cxn modelId="{65230AC3-C066-457A-85FB-2C87D47D6B10}" type="presOf" srcId="{F113F891-54FB-4DFA-A75C-D7480A2AC197}" destId="{8918F62F-0719-49E9-8DE2-6A247B9A9AA0}" srcOrd="1" destOrd="0" presId="urn:microsoft.com/office/officeart/2005/8/layout/cycle8"/>
    <dgm:cxn modelId="{F396D8D3-9400-409F-A1F5-5CA91196FCD6}" srcId="{D6A17F5C-340F-490A-AF36-AF738571E3EC}" destId="{26DDD8EF-117B-47BB-842F-16FD29C15E7A}" srcOrd="4" destOrd="0" parTransId="{B0A00A84-46BD-461C-92B7-1F84D1E9A18F}" sibTransId="{1CAB8A4B-48C7-458B-AA9D-4B002B2DFE58}"/>
    <dgm:cxn modelId="{38D0032A-9435-44B4-8BCB-360BA6767100}" srcId="{D6A17F5C-340F-490A-AF36-AF738571E3EC}" destId="{283318A6-B962-4DFE-BCAD-998C7826A07B}" srcOrd="2" destOrd="0" parTransId="{58318EB7-EB7C-4F48-B61F-2CCC1505ED3A}" sibTransId="{58373C13-899D-46F3-BFD5-A2614C6A1707}"/>
    <dgm:cxn modelId="{BDD9D39A-C7CD-4F1F-A9B4-6B6344D1D123}" type="presOf" srcId="{283318A6-B962-4DFE-BCAD-998C7826A07B}" destId="{2DA1A4FE-0E11-4222-AFD6-948910B8AB5E}" srcOrd="0" destOrd="0" presId="urn:microsoft.com/office/officeart/2005/8/layout/cycle8"/>
    <dgm:cxn modelId="{DFD68B51-E11B-4A2D-81C5-5EE7EC345E4C}" type="presOf" srcId="{26DDD8EF-117B-47BB-842F-16FD29C15E7A}" destId="{41360DC7-7DF9-4DFE-9118-4D40E9E22D8E}" srcOrd="1" destOrd="0" presId="urn:microsoft.com/office/officeart/2005/8/layout/cycle8"/>
    <dgm:cxn modelId="{5F61A533-591A-427A-B9EE-6A1347DB03B2}" type="presOf" srcId="{D6A17F5C-340F-490A-AF36-AF738571E3EC}" destId="{E0565A7D-869C-4113-933B-663842335A0D}" srcOrd="0" destOrd="0" presId="urn:microsoft.com/office/officeart/2005/8/layout/cycle8"/>
    <dgm:cxn modelId="{06BAEC72-AF2F-4ECC-A63B-88CAC7D9BCE8}" type="presOf" srcId="{283318A6-B962-4DFE-BCAD-998C7826A07B}" destId="{49AD9711-9547-40DC-AFD7-AD50FEE4B721}" srcOrd="1" destOrd="0" presId="urn:microsoft.com/office/officeart/2005/8/layout/cycle8"/>
    <dgm:cxn modelId="{440D0CB2-34A2-4A47-AFE4-1D9347E4767E}" type="presParOf" srcId="{E0565A7D-869C-4113-933B-663842335A0D}" destId="{032A6295-CB73-4A02-A6C3-C6B88B69B83B}" srcOrd="0" destOrd="0" presId="urn:microsoft.com/office/officeart/2005/8/layout/cycle8"/>
    <dgm:cxn modelId="{AFD9D1BD-28D6-45E2-AB77-B8F8B26CE4B3}" type="presParOf" srcId="{E0565A7D-869C-4113-933B-663842335A0D}" destId="{069A26DB-1B47-4343-B616-0350D9B0E80F}" srcOrd="1" destOrd="0" presId="urn:microsoft.com/office/officeart/2005/8/layout/cycle8"/>
    <dgm:cxn modelId="{73F0903E-7506-43A9-B173-A1687D5B5653}" type="presParOf" srcId="{E0565A7D-869C-4113-933B-663842335A0D}" destId="{22D6801A-1210-400E-AC9C-F45C527F957F}" srcOrd="2" destOrd="0" presId="urn:microsoft.com/office/officeart/2005/8/layout/cycle8"/>
    <dgm:cxn modelId="{16152005-D97B-4805-A4AA-1D42F555BA56}" type="presParOf" srcId="{E0565A7D-869C-4113-933B-663842335A0D}" destId="{8918F62F-0719-49E9-8DE2-6A247B9A9AA0}" srcOrd="3" destOrd="0" presId="urn:microsoft.com/office/officeart/2005/8/layout/cycle8"/>
    <dgm:cxn modelId="{F40F8581-7AB2-434A-B6C1-761CF39D004C}" type="presParOf" srcId="{E0565A7D-869C-4113-933B-663842335A0D}" destId="{5F0173B2-6C55-4655-AB17-3DCE1D95AB84}" srcOrd="4" destOrd="0" presId="urn:microsoft.com/office/officeart/2005/8/layout/cycle8"/>
    <dgm:cxn modelId="{3D6E9E63-9BC3-401A-87AD-74019624C3C2}" type="presParOf" srcId="{E0565A7D-869C-4113-933B-663842335A0D}" destId="{9D5C5495-A61B-4204-8D2F-AA112E3CFBC9}" srcOrd="5" destOrd="0" presId="urn:microsoft.com/office/officeart/2005/8/layout/cycle8"/>
    <dgm:cxn modelId="{5E554E01-8F1A-499C-B484-1D4726FF2190}" type="presParOf" srcId="{E0565A7D-869C-4113-933B-663842335A0D}" destId="{7CDD0DB3-C8C5-4235-91B1-AC4BBAF1F2E0}" srcOrd="6" destOrd="0" presId="urn:microsoft.com/office/officeart/2005/8/layout/cycle8"/>
    <dgm:cxn modelId="{6AF67E26-591B-49A0-8FDD-301490FB9D30}" type="presParOf" srcId="{E0565A7D-869C-4113-933B-663842335A0D}" destId="{A0A6D582-25F1-4C3E-B3D5-99D83095362C}" srcOrd="7" destOrd="0" presId="urn:microsoft.com/office/officeart/2005/8/layout/cycle8"/>
    <dgm:cxn modelId="{D4ACA2DD-D01C-499D-9DA2-EE5703393581}" type="presParOf" srcId="{E0565A7D-869C-4113-933B-663842335A0D}" destId="{2DA1A4FE-0E11-4222-AFD6-948910B8AB5E}" srcOrd="8" destOrd="0" presId="urn:microsoft.com/office/officeart/2005/8/layout/cycle8"/>
    <dgm:cxn modelId="{8193C1AC-6206-4F12-8A94-3ABE8105086B}" type="presParOf" srcId="{E0565A7D-869C-4113-933B-663842335A0D}" destId="{72AEF269-4C1F-4D79-89DA-302483E04DB0}" srcOrd="9" destOrd="0" presId="urn:microsoft.com/office/officeart/2005/8/layout/cycle8"/>
    <dgm:cxn modelId="{C75DC104-22CC-463C-9F1B-396F7041528E}" type="presParOf" srcId="{E0565A7D-869C-4113-933B-663842335A0D}" destId="{7B77019E-E310-40E9-9986-826AEED942DB}" srcOrd="10" destOrd="0" presId="urn:microsoft.com/office/officeart/2005/8/layout/cycle8"/>
    <dgm:cxn modelId="{BBD449A5-92F6-4413-A34C-7AF779A6BD00}" type="presParOf" srcId="{E0565A7D-869C-4113-933B-663842335A0D}" destId="{49AD9711-9547-40DC-AFD7-AD50FEE4B721}" srcOrd="11" destOrd="0" presId="urn:microsoft.com/office/officeart/2005/8/layout/cycle8"/>
    <dgm:cxn modelId="{579776BE-E8F7-4131-9B4A-EC7A3ACCDC80}" type="presParOf" srcId="{E0565A7D-869C-4113-933B-663842335A0D}" destId="{268CD381-9259-414C-AB67-14D7B69730C8}" srcOrd="12" destOrd="0" presId="urn:microsoft.com/office/officeart/2005/8/layout/cycle8"/>
    <dgm:cxn modelId="{16F4737A-6D67-4676-9651-5BFF068BE24F}" type="presParOf" srcId="{E0565A7D-869C-4113-933B-663842335A0D}" destId="{482107BE-0B97-4FAD-9DD6-476D594C7484}" srcOrd="13" destOrd="0" presId="urn:microsoft.com/office/officeart/2005/8/layout/cycle8"/>
    <dgm:cxn modelId="{0F19B774-9996-49BE-B74D-ACB36AE58F9E}" type="presParOf" srcId="{E0565A7D-869C-4113-933B-663842335A0D}" destId="{631B4E77-C4C9-48D9-BCA3-E47E1C9C291A}" srcOrd="14" destOrd="0" presId="urn:microsoft.com/office/officeart/2005/8/layout/cycle8"/>
    <dgm:cxn modelId="{8610F3D8-9D80-48FA-8754-DDE601979778}" type="presParOf" srcId="{E0565A7D-869C-4113-933B-663842335A0D}" destId="{6B3D58EF-5FA6-4A34-95F5-AA714F22997B}" srcOrd="15" destOrd="0" presId="urn:microsoft.com/office/officeart/2005/8/layout/cycle8"/>
    <dgm:cxn modelId="{69E6046D-26D9-4698-B012-04490E8F998D}" type="presParOf" srcId="{E0565A7D-869C-4113-933B-663842335A0D}" destId="{124DD802-ACAC-4AAD-B874-13E6D8470287}" srcOrd="16" destOrd="0" presId="urn:microsoft.com/office/officeart/2005/8/layout/cycle8"/>
    <dgm:cxn modelId="{149978D0-3A8F-422A-BDCF-06EE1AD7886F}" type="presParOf" srcId="{E0565A7D-869C-4113-933B-663842335A0D}" destId="{A6E6A5BD-901C-4A55-85E3-0BE8696E3303}" srcOrd="17" destOrd="0" presId="urn:microsoft.com/office/officeart/2005/8/layout/cycle8"/>
    <dgm:cxn modelId="{AC5C51B3-EA78-458E-AA35-57BF5019E26B}" type="presParOf" srcId="{E0565A7D-869C-4113-933B-663842335A0D}" destId="{E93AF536-2FC8-45D4-AA14-1B5C37925ADF}" srcOrd="18" destOrd="0" presId="urn:microsoft.com/office/officeart/2005/8/layout/cycle8"/>
    <dgm:cxn modelId="{D45FF60C-CF7C-4296-83C6-959311407785}" type="presParOf" srcId="{E0565A7D-869C-4113-933B-663842335A0D}" destId="{41360DC7-7DF9-4DFE-9118-4D40E9E22D8E}" srcOrd="19" destOrd="0" presId="urn:microsoft.com/office/officeart/2005/8/layout/cycle8"/>
    <dgm:cxn modelId="{9489819E-50A0-4A41-BE4F-A822B79DF8C4}" type="presParOf" srcId="{E0565A7D-869C-4113-933B-663842335A0D}" destId="{3DB9660E-B038-448B-80BF-80F4C57BEFD5}" srcOrd="20" destOrd="0" presId="urn:microsoft.com/office/officeart/2005/8/layout/cycle8"/>
    <dgm:cxn modelId="{64EB6259-10D9-46F6-B528-6B694B6759DF}" type="presParOf" srcId="{E0565A7D-869C-4113-933B-663842335A0D}" destId="{D9B6A643-D221-4E58-835C-E39FE5B491B2}" srcOrd="21" destOrd="0" presId="urn:microsoft.com/office/officeart/2005/8/layout/cycle8"/>
    <dgm:cxn modelId="{A43EBDEB-8CC0-42FA-8C5F-484F3214B3B6}" type="presParOf" srcId="{E0565A7D-869C-4113-933B-663842335A0D}" destId="{6584350C-E8DE-4BEF-A14B-CCE86EF75C62}" srcOrd="22" destOrd="0" presId="urn:microsoft.com/office/officeart/2005/8/layout/cycle8"/>
    <dgm:cxn modelId="{0CDB3261-C67D-40A0-975A-30009D852385}" type="presParOf" srcId="{E0565A7D-869C-4113-933B-663842335A0D}" destId="{69B90201-EEE5-4B6B-85DE-F32C2EAE14A4}" srcOrd="23" destOrd="0" presId="urn:microsoft.com/office/officeart/2005/8/layout/cycle8"/>
    <dgm:cxn modelId="{66FE9FB1-CA7D-494A-8CF0-53ECAEC7E006}" type="presParOf" srcId="{E0565A7D-869C-4113-933B-663842335A0D}" destId="{0F679BFE-9DC2-4422-9B1F-949D7B38C052}" srcOrd="2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2758A0-A93F-4652-BEB5-875DE3A38599}" type="doc">
      <dgm:prSet loTypeId="urn:microsoft.com/office/officeart/2005/8/layout/orgChart1" loCatId="hierarchy" qsTypeId="urn:microsoft.com/office/officeart/2005/8/quickstyle/simple1" qsCatId="simple" csTypeId="urn:microsoft.com/office/officeart/2005/8/colors/accent3_2" csCatId="accent3" phldr="1"/>
      <dgm:spPr/>
      <dgm:t>
        <a:bodyPr/>
        <a:lstStyle/>
        <a:p>
          <a:endParaRPr lang="en-IN"/>
        </a:p>
      </dgm:t>
    </dgm:pt>
    <dgm:pt modelId="{44E7F06C-F367-440A-904F-56911DAF01B2}">
      <dgm:prSet phldrT="[Text]"/>
      <dgm:spPr>
        <a:solidFill>
          <a:schemeClr val="accent4"/>
        </a:solidFill>
      </dgm:spPr>
      <dgm:t>
        <a:bodyPr/>
        <a:lstStyle/>
        <a:p>
          <a:r>
            <a:rPr lang="en-US" dirty="0"/>
            <a:t>4 segments</a:t>
          </a:r>
          <a:endParaRPr lang="en-IN" dirty="0"/>
        </a:p>
      </dgm:t>
    </dgm:pt>
    <dgm:pt modelId="{B5254AEA-A348-4035-B535-D82F3A66F00C}" type="parTrans" cxnId="{D382F215-E012-4C0E-B244-145AB6CA3A00}">
      <dgm:prSet/>
      <dgm:spPr/>
      <dgm:t>
        <a:bodyPr/>
        <a:lstStyle/>
        <a:p>
          <a:endParaRPr lang="en-IN"/>
        </a:p>
      </dgm:t>
    </dgm:pt>
    <dgm:pt modelId="{A79CFD91-15C6-4F61-87EC-EC789C568D19}" type="sibTrans" cxnId="{D382F215-E012-4C0E-B244-145AB6CA3A00}">
      <dgm:prSet/>
      <dgm:spPr/>
      <dgm:t>
        <a:bodyPr/>
        <a:lstStyle/>
        <a:p>
          <a:endParaRPr lang="en-IN"/>
        </a:p>
      </dgm:t>
    </dgm:pt>
    <dgm:pt modelId="{68D92DAF-B5A2-413F-83B5-19E1A24A78F0}">
      <dgm:prSet phldrT="[Text]"/>
      <dgm:spPr/>
      <dgm:t>
        <a:bodyPr/>
        <a:lstStyle/>
        <a:p>
          <a:r>
            <a:rPr lang="en-US" dirty="0"/>
            <a:t>Passenger vehicles</a:t>
          </a:r>
          <a:endParaRPr lang="en-IN" dirty="0"/>
        </a:p>
      </dgm:t>
    </dgm:pt>
    <dgm:pt modelId="{AAE3B998-9FDB-41A6-B9AB-972569105FCC}" type="parTrans" cxnId="{CB938A0A-6E96-4EEE-8362-475EEA694206}">
      <dgm:prSet/>
      <dgm:spPr>
        <a:blipFill rotWithShape="0">
          <a:blip xmlns:r="http://schemas.openxmlformats.org/officeDocument/2006/relationships" r:embed="rId1"/>
          <a:srcRect/>
          <a:stretch>
            <a:fillRect l="-2558000" r="-2558000"/>
          </a:stretch>
        </a:blipFill>
      </dgm:spPr>
      <dgm:t>
        <a:bodyPr/>
        <a:lstStyle/>
        <a:p>
          <a:endParaRPr lang="en-IN"/>
        </a:p>
      </dgm:t>
    </dgm:pt>
    <dgm:pt modelId="{6B06A6F6-A022-4523-967A-9F9856BEA9D7}" type="sibTrans" cxnId="{CB938A0A-6E96-4EEE-8362-475EEA694206}">
      <dgm:prSet/>
      <dgm:spPr/>
      <dgm:t>
        <a:bodyPr/>
        <a:lstStyle/>
        <a:p>
          <a:endParaRPr lang="en-IN"/>
        </a:p>
      </dgm:t>
    </dgm:pt>
    <dgm:pt modelId="{1D15858D-CE9E-4D6D-8C82-5215E98FDB1A}">
      <dgm:prSet phldrT="[Text]"/>
      <dgm:spPr/>
      <dgm:t>
        <a:bodyPr/>
        <a:lstStyle/>
        <a:p>
          <a:pPr>
            <a:buFont typeface="Wingdings" panose="05000000000000000000" pitchFamily="2" charset="2"/>
            <a:buChar char="Ø"/>
          </a:pPr>
          <a:r>
            <a:rPr lang="en-US" dirty="0"/>
            <a:t>Commercial vehicles</a:t>
          </a:r>
          <a:endParaRPr lang="en-IN" dirty="0"/>
        </a:p>
      </dgm:t>
    </dgm:pt>
    <dgm:pt modelId="{846D64D3-9310-429E-9956-231AFBB2AC93}" type="parTrans" cxnId="{5F3BB5AB-B0FB-4EFC-85FF-850AB9CC1913}">
      <dgm:prSet/>
      <dgm:spPr/>
      <dgm:t>
        <a:bodyPr/>
        <a:lstStyle/>
        <a:p>
          <a:endParaRPr lang="en-IN"/>
        </a:p>
      </dgm:t>
    </dgm:pt>
    <dgm:pt modelId="{97B68324-FFC1-424B-890C-E8F277EE67EE}" type="sibTrans" cxnId="{5F3BB5AB-B0FB-4EFC-85FF-850AB9CC1913}">
      <dgm:prSet/>
      <dgm:spPr/>
      <dgm:t>
        <a:bodyPr/>
        <a:lstStyle/>
        <a:p>
          <a:endParaRPr lang="en-IN"/>
        </a:p>
      </dgm:t>
    </dgm:pt>
    <dgm:pt modelId="{2F2C9B17-5250-4AB7-90C3-DAE4AA09E8D9}">
      <dgm:prSet phldrT="[Text]"/>
      <dgm:spPr/>
      <dgm:t>
        <a:bodyPr/>
        <a:lstStyle/>
        <a:p>
          <a:pPr>
            <a:buFont typeface="Wingdings" panose="05000000000000000000" pitchFamily="2" charset="2"/>
            <a:buChar char="Ø"/>
          </a:pPr>
          <a:r>
            <a:rPr lang="en-US" dirty="0"/>
            <a:t>JLR( Jaguar Land Rover)</a:t>
          </a:r>
          <a:endParaRPr lang="en-IN" dirty="0"/>
        </a:p>
      </dgm:t>
    </dgm:pt>
    <dgm:pt modelId="{ABBCBB3D-55C3-4A6B-8D30-4553930A56ED}" type="parTrans" cxnId="{7A4E2D37-E3D0-4F2C-9860-7A9216F745F1}">
      <dgm:prSet/>
      <dgm:spPr/>
      <dgm:t>
        <a:bodyPr/>
        <a:lstStyle/>
        <a:p>
          <a:endParaRPr lang="en-IN"/>
        </a:p>
      </dgm:t>
    </dgm:pt>
    <dgm:pt modelId="{05754A05-E218-44A3-9EA6-D125D6D48139}" type="sibTrans" cxnId="{7A4E2D37-E3D0-4F2C-9860-7A9216F745F1}">
      <dgm:prSet/>
      <dgm:spPr/>
      <dgm:t>
        <a:bodyPr/>
        <a:lstStyle/>
        <a:p>
          <a:endParaRPr lang="en-IN"/>
        </a:p>
      </dgm:t>
    </dgm:pt>
    <dgm:pt modelId="{6EDAD62B-3489-4976-ABE9-6C630F97225B}">
      <dgm:prSet phldrT="[Text]"/>
      <dgm:spPr/>
      <dgm:t>
        <a:bodyPr/>
        <a:lstStyle/>
        <a:p>
          <a:pPr>
            <a:buFont typeface="Wingdings" panose="05000000000000000000" pitchFamily="2" charset="2"/>
            <a:buChar char="Ø"/>
          </a:pPr>
          <a:r>
            <a:rPr lang="en-US" dirty="0"/>
            <a:t>Vehicle finance and others</a:t>
          </a:r>
          <a:endParaRPr lang="en-IN" dirty="0"/>
        </a:p>
      </dgm:t>
    </dgm:pt>
    <dgm:pt modelId="{B31C9FC9-2A57-4BC7-B202-115556379967}" type="parTrans" cxnId="{630EB5B5-CFF3-40DB-BF6F-6E1FE672422F}">
      <dgm:prSet/>
      <dgm:spPr/>
      <dgm:t>
        <a:bodyPr/>
        <a:lstStyle/>
        <a:p>
          <a:endParaRPr lang="en-IN"/>
        </a:p>
      </dgm:t>
    </dgm:pt>
    <dgm:pt modelId="{D0ED34A3-EF16-4F32-8096-A6748F891D1C}" type="sibTrans" cxnId="{630EB5B5-CFF3-40DB-BF6F-6E1FE672422F}">
      <dgm:prSet/>
      <dgm:spPr/>
      <dgm:t>
        <a:bodyPr/>
        <a:lstStyle/>
        <a:p>
          <a:endParaRPr lang="en-IN"/>
        </a:p>
      </dgm:t>
    </dgm:pt>
    <dgm:pt modelId="{6555CA16-7C86-47A1-A2F9-00905D2BBB52}" type="pres">
      <dgm:prSet presAssocID="{2F2758A0-A93F-4652-BEB5-875DE3A38599}" presName="hierChild1" presStyleCnt="0">
        <dgm:presLayoutVars>
          <dgm:orgChart val="1"/>
          <dgm:chPref val="1"/>
          <dgm:dir/>
          <dgm:animOne val="branch"/>
          <dgm:animLvl val="lvl"/>
          <dgm:resizeHandles/>
        </dgm:presLayoutVars>
      </dgm:prSet>
      <dgm:spPr/>
      <dgm:t>
        <a:bodyPr/>
        <a:lstStyle/>
        <a:p>
          <a:endParaRPr lang="en-US"/>
        </a:p>
      </dgm:t>
    </dgm:pt>
    <dgm:pt modelId="{1FD889F8-96F0-421F-AEF5-A308FC97A68D}" type="pres">
      <dgm:prSet presAssocID="{44E7F06C-F367-440A-904F-56911DAF01B2}" presName="hierRoot1" presStyleCnt="0">
        <dgm:presLayoutVars>
          <dgm:hierBranch val="init"/>
        </dgm:presLayoutVars>
      </dgm:prSet>
      <dgm:spPr/>
    </dgm:pt>
    <dgm:pt modelId="{4F835BE2-4CDF-458C-A38B-0D4C1605635D}" type="pres">
      <dgm:prSet presAssocID="{44E7F06C-F367-440A-904F-56911DAF01B2}" presName="rootComposite1" presStyleCnt="0"/>
      <dgm:spPr/>
    </dgm:pt>
    <dgm:pt modelId="{C10018FC-DCDF-4465-89D5-17F9E0D50F41}" type="pres">
      <dgm:prSet presAssocID="{44E7F06C-F367-440A-904F-56911DAF01B2}" presName="rootText1" presStyleLbl="node0" presStyleIdx="0" presStyleCnt="1">
        <dgm:presLayoutVars>
          <dgm:chPref val="3"/>
        </dgm:presLayoutVars>
      </dgm:prSet>
      <dgm:spPr/>
      <dgm:t>
        <a:bodyPr/>
        <a:lstStyle/>
        <a:p>
          <a:endParaRPr lang="en-US"/>
        </a:p>
      </dgm:t>
    </dgm:pt>
    <dgm:pt modelId="{BF093292-0A5F-458A-A579-99A3F5323570}" type="pres">
      <dgm:prSet presAssocID="{44E7F06C-F367-440A-904F-56911DAF01B2}" presName="rootConnector1" presStyleLbl="node1" presStyleIdx="0" presStyleCnt="0"/>
      <dgm:spPr/>
      <dgm:t>
        <a:bodyPr/>
        <a:lstStyle/>
        <a:p>
          <a:endParaRPr lang="en-US"/>
        </a:p>
      </dgm:t>
    </dgm:pt>
    <dgm:pt modelId="{644BAC01-1969-4B2C-8422-AEDFE8B2FE43}" type="pres">
      <dgm:prSet presAssocID="{44E7F06C-F367-440A-904F-56911DAF01B2}" presName="hierChild2" presStyleCnt="0"/>
      <dgm:spPr/>
    </dgm:pt>
    <dgm:pt modelId="{469E90E0-D926-4B6C-AAC1-61A5A8C66B5D}" type="pres">
      <dgm:prSet presAssocID="{AAE3B998-9FDB-41A6-B9AB-972569105FCC}" presName="Name37" presStyleLbl="parChTrans1D2" presStyleIdx="0" presStyleCnt="4"/>
      <dgm:spPr/>
      <dgm:t>
        <a:bodyPr/>
        <a:lstStyle/>
        <a:p>
          <a:endParaRPr lang="en-US"/>
        </a:p>
      </dgm:t>
    </dgm:pt>
    <dgm:pt modelId="{CD031C61-2FD6-4C84-B3A3-CE9297586EA2}" type="pres">
      <dgm:prSet presAssocID="{68D92DAF-B5A2-413F-83B5-19E1A24A78F0}" presName="hierRoot2" presStyleCnt="0">
        <dgm:presLayoutVars>
          <dgm:hierBranch val="init"/>
        </dgm:presLayoutVars>
      </dgm:prSet>
      <dgm:spPr/>
    </dgm:pt>
    <dgm:pt modelId="{76908A6F-A0FF-4601-A64B-1FF1867837C4}" type="pres">
      <dgm:prSet presAssocID="{68D92DAF-B5A2-413F-83B5-19E1A24A78F0}" presName="rootComposite" presStyleCnt="0"/>
      <dgm:spPr/>
    </dgm:pt>
    <dgm:pt modelId="{BD15C22F-20FD-4A9A-A85D-AFFB9A85BFE6}" type="pres">
      <dgm:prSet presAssocID="{68D92DAF-B5A2-413F-83B5-19E1A24A78F0}" presName="rootText" presStyleLbl="node2" presStyleIdx="0" presStyleCnt="4">
        <dgm:presLayoutVars>
          <dgm:chPref val="3"/>
        </dgm:presLayoutVars>
      </dgm:prSet>
      <dgm:spPr/>
      <dgm:t>
        <a:bodyPr/>
        <a:lstStyle/>
        <a:p>
          <a:endParaRPr lang="en-US"/>
        </a:p>
      </dgm:t>
    </dgm:pt>
    <dgm:pt modelId="{DDB9D4C1-18E6-4A77-B144-CDABE5C8B1C0}" type="pres">
      <dgm:prSet presAssocID="{68D92DAF-B5A2-413F-83B5-19E1A24A78F0}" presName="rootConnector" presStyleLbl="node2" presStyleIdx="0" presStyleCnt="4"/>
      <dgm:spPr/>
      <dgm:t>
        <a:bodyPr/>
        <a:lstStyle/>
        <a:p>
          <a:endParaRPr lang="en-US"/>
        </a:p>
      </dgm:t>
    </dgm:pt>
    <dgm:pt modelId="{B0D023CF-F006-4E7B-AAD1-728BFD918D90}" type="pres">
      <dgm:prSet presAssocID="{68D92DAF-B5A2-413F-83B5-19E1A24A78F0}" presName="hierChild4" presStyleCnt="0"/>
      <dgm:spPr/>
    </dgm:pt>
    <dgm:pt modelId="{537731C4-64D4-44D2-8E92-042CCC0769E6}" type="pres">
      <dgm:prSet presAssocID="{68D92DAF-B5A2-413F-83B5-19E1A24A78F0}" presName="hierChild5" presStyleCnt="0"/>
      <dgm:spPr/>
    </dgm:pt>
    <dgm:pt modelId="{73EC733F-EC30-4A52-B18D-425C98C5540A}" type="pres">
      <dgm:prSet presAssocID="{846D64D3-9310-429E-9956-231AFBB2AC93}" presName="Name37" presStyleLbl="parChTrans1D2" presStyleIdx="1" presStyleCnt="4"/>
      <dgm:spPr/>
      <dgm:t>
        <a:bodyPr/>
        <a:lstStyle/>
        <a:p>
          <a:endParaRPr lang="en-US"/>
        </a:p>
      </dgm:t>
    </dgm:pt>
    <dgm:pt modelId="{9B3384FD-8701-43D6-9EFC-0171DA115B36}" type="pres">
      <dgm:prSet presAssocID="{1D15858D-CE9E-4D6D-8C82-5215E98FDB1A}" presName="hierRoot2" presStyleCnt="0">
        <dgm:presLayoutVars>
          <dgm:hierBranch val="init"/>
        </dgm:presLayoutVars>
      </dgm:prSet>
      <dgm:spPr/>
    </dgm:pt>
    <dgm:pt modelId="{0CC3FF27-7D8A-4AAB-A2BF-ACC9B5830326}" type="pres">
      <dgm:prSet presAssocID="{1D15858D-CE9E-4D6D-8C82-5215E98FDB1A}" presName="rootComposite" presStyleCnt="0"/>
      <dgm:spPr/>
    </dgm:pt>
    <dgm:pt modelId="{5F3A77C6-54D1-4DD2-8326-5E62CD7F5FD7}" type="pres">
      <dgm:prSet presAssocID="{1D15858D-CE9E-4D6D-8C82-5215E98FDB1A}" presName="rootText" presStyleLbl="node2" presStyleIdx="1" presStyleCnt="4">
        <dgm:presLayoutVars>
          <dgm:chPref val="3"/>
        </dgm:presLayoutVars>
      </dgm:prSet>
      <dgm:spPr/>
      <dgm:t>
        <a:bodyPr/>
        <a:lstStyle/>
        <a:p>
          <a:endParaRPr lang="en-US"/>
        </a:p>
      </dgm:t>
    </dgm:pt>
    <dgm:pt modelId="{866EF77A-076A-4347-8971-3D232BB28BE3}" type="pres">
      <dgm:prSet presAssocID="{1D15858D-CE9E-4D6D-8C82-5215E98FDB1A}" presName="rootConnector" presStyleLbl="node2" presStyleIdx="1" presStyleCnt="4"/>
      <dgm:spPr/>
      <dgm:t>
        <a:bodyPr/>
        <a:lstStyle/>
        <a:p>
          <a:endParaRPr lang="en-US"/>
        </a:p>
      </dgm:t>
    </dgm:pt>
    <dgm:pt modelId="{D0ED9F2D-67BD-454F-836C-19390CD7AE76}" type="pres">
      <dgm:prSet presAssocID="{1D15858D-CE9E-4D6D-8C82-5215E98FDB1A}" presName="hierChild4" presStyleCnt="0"/>
      <dgm:spPr/>
    </dgm:pt>
    <dgm:pt modelId="{7123C29A-8717-4FD9-96B6-92A28104EB64}" type="pres">
      <dgm:prSet presAssocID="{1D15858D-CE9E-4D6D-8C82-5215E98FDB1A}" presName="hierChild5" presStyleCnt="0"/>
      <dgm:spPr/>
    </dgm:pt>
    <dgm:pt modelId="{33D7DF20-AC72-4584-B4D8-935E07328C15}" type="pres">
      <dgm:prSet presAssocID="{ABBCBB3D-55C3-4A6B-8D30-4553930A56ED}" presName="Name37" presStyleLbl="parChTrans1D2" presStyleIdx="2" presStyleCnt="4"/>
      <dgm:spPr/>
      <dgm:t>
        <a:bodyPr/>
        <a:lstStyle/>
        <a:p>
          <a:endParaRPr lang="en-US"/>
        </a:p>
      </dgm:t>
    </dgm:pt>
    <dgm:pt modelId="{6C9BD0FC-4139-41A4-BCD1-B0ADE676B522}" type="pres">
      <dgm:prSet presAssocID="{2F2C9B17-5250-4AB7-90C3-DAE4AA09E8D9}" presName="hierRoot2" presStyleCnt="0">
        <dgm:presLayoutVars>
          <dgm:hierBranch val="init"/>
        </dgm:presLayoutVars>
      </dgm:prSet>
      <dgm:spPr/>
    </dgm:pt>
    <dgm:pt modelId="{C4772822-A76E-4F26-98B0-7DCD858AC550}" type="pres">
      <dgm:prSet presAssocID="{2F2C9B17-5250-4AB7-90C3-DAE4AA09E8D9}" presName="rootComposite" presStyleCnt="0"/>
      <dgm:spPr/>
    </dgm:pt>
    <dgm:pt modelId="{89E47E7D-880B-458C-AF46-E441E0C029CC}" type="pres">
      <dgm:prSet presAssocID="{2F2C9B17-5250-4AB7-90C3-DAE4AA09E8D9}" presName="rootText" presStyleLbl="node2" presStyleIdx="2" presStyleCnt="4">
        <dgm:presLayoutVars>
          <dgm:chPref val="3"/>
        </dgm:presLayoutVars>
      </dgm:prSet>
      <dgm:spPr/>
      <dgm:t>
        <a:bodyPr/>
        <a:lstStyle/>
        <a:p>
          <a:endParaRPr lang="en-US"/>
        </a:p>
      </dgm:t>
    </dgm:pt>
    <dgm:pt modelId="{0E1E7BA5-04E7-40BD-B1C5-55FB414D3211}" type="pres">
      <dgm:prSet presAssocID="{2F2C9B17-5250-4AB7-90C3-DAE4AA09E8D9}" presName="rootConnector" presStyleLbl="node2" presStyleIdx="2" presStyleCnt="4"/>
      <dgm:spPr/>
      <dgm:t>
        <a:bodyPr/>
        <a:lstStyle/>
        <a:p>
          <a:endParaRPr lang="en-US"/>
        </a:p>
      </dgm:t>
    </dgm:pt>
    <dgm:pt modelId="{6F757563-8ADC-48DA-B3E5-B5A901FFF7D8}" type="pres">
      <dgm:prSet presAssocID="{2F2C9B17-5250-4AB7-90C3-DAE4AA09E8D9}" presName="hierChild4" presStyleCnt="0"/>
      <dgm:spPr/>
    </dgm:pt>
    <dgm:pt modelId="{72B0F148-2BD1-4865-92B7-E1D07146982B}" type="pres">
      <dgm:prSet presAssocID="{2F2C9B17-5250-4AB7-90C3-DAE4AA09E8D9}" presName="hierChild5" presStyleCnt="0"/>
      <dgm:spPr/>
    </dgm:pt>
    <dgm:pt modelId="{F90003A5-4DBB-41AD-839F-2C69111810AA}" type="pres">
      <dgm:prSet presAssocID="{B31C9FC9-2A57-4BC7-B202-115556379967}" presName="Name37" presStyleLbl="parChTrans1D2" presStyleIdx="3" presStyleCnt="4"/>
      <dgm:spPr/>
      <dgm:t>
        <a:bodyPr/>
        <a:lstStyle/>
        <a:p>
          <a:endParaRPr lang="en-US"/>
        </a:p>
      </dgm:t>
    </dgm:pt>
    <dgm:pt modelId="{A51B9456-AD3D-4BE0-B433-6BB669D54EC7}" type="pres">
      <dgm:prSet presAssocID="{6EDAD62B-3489-4976-ABE9-6C630F97225B}" presName="hierRoot2" presStyleCnt="0">
        <dgm:presLayoutVars>
          <dgm:hierBranch val="init"/>
        </dgm:presLayoutVars>
      </dgm:prSet>
      <dgm:spPr/>
    </dgm:pt>
    <dgm:pt modelId="{469908FB-4A2E-41B8-8CD2-1130E747296B}" type="pres">
      <dgm:prSet presAssocID="{6EDAD62B-3489-4976-ABE9-6C630F97225B}" presName="rootComposite" presStyleCnt="0"/>
      <dgm:spPr/>
    </dgm:pt>
    <dgm:pt modelId="{D671ACB1-A847-468C-A726-051ECDDB2110}" type="pres">
      <dgm:prSet presAssocID="{6EDAD62B-3489-4976-ABE9-6C630F97225B}" presName="rootText" presStyleLbl="node2" presStyleIdx="3" presStyleCnt="4">
        <dgm:presLayoutVars>
          <dgm:chPref val="3"/>
        </dgm:presLayoutVars>
      </dgm:prSet>
      <dgm:spPr/>
      <dgm:t>
        <a:bodyPr/>
        <a:lstStyle/>
        <a:p>
          <a:endParaRPr lang="en-US"/>
        </a:p>
      </dgm:t>
    </dgm:pt>
    <dgm:pt modelId="{CB4CA1C4-1F91-4155-B336-EDA2E582C380}" type="pres">
      <dgm:prSet presAssocID="{6EDAD62B-3489-4976-ABE9-6C630F97225B}" presName="rootConnector" presStyleLbl="node2" presStyleIdx="3" presStyleCnt="4"/>
      <dgm:spPr/>
      <dgm:t>
        <a:bodyPr/>
        <a:lstStyle/>
        <a:p>
          <a:endParaRPr lang="en-US"/>
        </a:p>
      </dgm:t>
    </dgm:pt>
    <dgm:pt modelId="{DB7B61A2-C9E3-4571-9A43-84C434D62FBC}" type="pres">
      <dgm:prSet presAssocID="{6EDAD62B-3489-4976-ABE9-6C630F97225B}" presName="hierChild4" presStyleCnt="0"/>
      <dgm:spPr/>
    </dgm:pt>
    <dgm:pt modelId="{1CCBBBF3-78A6-4831-8954-1E4268C26935}" type="pres">
      <dgm:prSet presAssocID="{6EDAD62B-3489-4976-ABE9-6C630F97225B}" presName="hierChild5" presStyleCnt="0"/>
      <dgm:spPr/>
    </dgm:pt>
    <dgm:pt modelId="{D58C7464-DC85-4E6B-8168-7CD8C5864464}" type="pres">
      <dgm:prSet presAssocID="{44E7F06C-F367-440A-904F-56911DAF01B2}" presName="hierChild3" presStyleCnt="0"/>
      <dgm:spPr/>
    </dgm:pt>
  </dgm:ptLst>
  <dgm:cxnLst>
    <dgm:cxn modelId="{5FCDBCCD-5B36-46FB-8197-1BA4E9F294B1}" type="presOf" srcId="{2F2758A0-A93F-4652-BEB5-875DE3A38599}" destId="{6555CA16-7C86-47A1-A2F9-00905D2BBB52}" srcOrd="0" destOrd="0" presId="urn:microsoft.com/office/officeart/2005/8/layout/orgChart1"/>
    <dgm:cxn modelId="{5F3BB5AB-B0FB-4EFC-85FF-850AB9CC1913}" srcId="{44E7F06C-F367-440A-904F-56911DAF01B2}" destId="{1D15858D-CE9E-4D6D-8C82-5215E98FDB1A}" srcOrd="1" destOrd="0" parTransId="{846D64D3-9310-429E-9956-231AFBB2AC93}" sibTransId="{97B68324-FFC1-424B-890C-E8F277EE67EE}"/>
    <dgm:cxn modelId="{7F434E18-CCD8-4AF9-8827-0117F697A1F0}" type="presOf" srcId="{68D92DAF-B5A2-413F-83B5-19E1A24A78F0}" destId="{BD15C22F-20FD-4A9A-A85D-AFFB9A85BFE6}" srcOrd="0" destOrd="0" presId="urn:microsoft.com/office/officeart/2005/8/layout/orgChart1"/>
    <dgm:cxn modelId="{4056AAA6-E0B4-483F-B247-CF684052C2D1}" type="presOf" srcId="{6EDAD62B-3489-4976-ABE9-6C630F97225B}" destId="{D671ACB1-A847-468C-A726-051ECDDB2110}" srcOrd="0" destOrd="0" presId="urn:microsoft.com/office/officeart/2005/8/layout/orgChart1"/>
    <dgm:cxn modelId="{682E39CC-F92C-4B3C-8285-14583EA0C38A}" type="presOf" srcId="{44E7F06C-F367-440A-904F-56911DAF01B2}" destId="{BF093292-0A5F-458A-A579-99A3F5323570}" srcOrd="1" destOrd="0" presId="urn:microsoft.com/office/officeart/2005/8/layout/orgChart1"/>
    <dgm:cxn modelId="{1BC9DE5D-AA3A-4D97-84F1-C7B9BE5E59D4}" type="presOf" srcId="{1D15858D-CE9E-4D6D-8C82-5215E98FDB1A}" destId="{866EF77A-076A-4347-8971-3D232BB28BE3}" srcOrd="1" destOrd="0" presId="urn:microsoft.com/office/officeart/2005/8/layout/orgChart1"/>
    <dgm:cxn modelId="{6557B52B-FDB1-4708-B8C4-9D0D27878EEA}" type="presOf" srcId="{AAE3B998-9FDB-41A6-B9AB-972569105FCC}" destId="{469E90E0-D926-4B6C-AAC1-61A5A8C66B5D}" srcOrd="0" destOrd="0" presId="urn:microsoft.com/office/officeart/2005/8/layout/orgChart1"/>
    <dgm:cxn modelId="{AD0459D8-2950-4C7C-A66D-01977DEF493F}" type="presOf" srcId="{2F2C9B17-5250-4AB7-90C3-DAE4AA09E8D9}" destId="{0E1E7BA5-04E7-40BD-B1C5-55FB414D3211}" srcOrd="1" destOrd="0" presId="urn:microsoft.com/office/officeart/2005/8/layout/orgChart1"/>
    <dgm:cxn modelId="{2E912489-F67E-4B80-A4E0-537643DC5190}" type="presOf" srcId="{1D15858D-CE9E-4D6D-8C82-5215E98FDB1A}" destId="{5F3A77C6-54D1-4DD2-8326-5E62CD7F5FD7}" srcOrd="0" destOrd="0" presId="urn:microsoft.com/office/officeart/2005/8/layout/orgChart1"/>
    <dgm:cxn modelId="{62B9B1F2-0FDF-4E63-A332-4101B516C4B2}" type="presOf" srcId="{846D64D3-9310-429E-9956-231AFBB2AC93}" destId="{73EC733F-EC30-4A52-B18D-425C98C5540A}" srcOrd="0" destOrd="0" presId="urn:microsoft.com/office/officeart/2005/8/layout/orgChart1"/>
    <dgm:cxn modelId="{A8EC93EC-39EB-48C6-BFD5-08D40ABF76C6}" type="presOf" srcId="{ABBCBB3D-55C3-4A6B-8D30-4553930A56ED}" destId="{33D7DF20-AC72-4584-B4D8-935E07328C15}" srcOrd="0" destOrd="0" presId="urn:microsoft.com/office/officeart/2005/8/layout/orgChart1"/>
    <dgm:cxn modelId="{630EB5B5-CFF3-40DB-BF6F-6E1FE672422F}" srcId="{44E7F06C-F367-440A-904F-56911DAF01B2}" destId="{6EDAD62B-3489-4976-ABE9-6C630F97225B}" srcOrd="3" destOrd="0" parTransId="{B31C9FC9-2A57-4BC7-B202-115556379967}" sibTransId="{D0ED34A3-EF16-4F32-8096-A6748F891D1C}"/>
    <dgm:cxn modelId="{D382F215-E012-4C0E-B244-145AB6CA3A00}" srcId="{2F2758A0-A93F-4652-BEB5-875DE3A38599}" destId="{44E7F06C-F367-440A-904F-56911DAF01B2}" srcOrd="0" destOrd="0" parTransId="{B5254AEA-A348-4035-B535-D82F3A66F00C}" sibTransId="{A79CFD91-15C6-4F61-87EC-EC789C568D19}"/>
    <dgm:cxn modelId="{CB938A0A-6E96-4EEE-8362-475EEA694206}" srcId="{44E7F06C-F367-440A-904F-56911DAF01B2}" destId="{68D92DAF-B5A2-413F-83B5-19E1A24A78F0}" srcOrd="0" destOrd="0" parTransId="{AAE3B998-9FDB-41A6-B9AB-972569105FCC}" sibTransId="{6B06A6F6-A022-4523-967A-9F9856BEA9D7}"/>
    <dgm:cxn modelId="{2D189C2A-3150-4A73-A813-5EEE99286E6D}" type="presOf" srcId="{6EDAD62B-3489-4976-ABE9-6C630F97225B}" destId="{CB4CA1C4-1F91-4155-B336-EDA2E582C380}" srcOrd="1" destOrd="0" presId="urn:microsoft.com/office/officeart/2005/8/layout/orgChart1"/>
    <dgm:cxn modelId="{5EAE7085-CA43-4145-9D6F-09FA9DA89F55}" type="presOf" srcId="{44E7F06C-F367-440A-904F-56911DAF01B2}" destId="{C10018FC-DCDF-4465-89D5-17F9E0D50F41}" srcOrd="0" destOrd="0" presId="urn:microsoft.com/office/officeart/2005/8/layout/orgChart1"/>
    <dgm:cxn modelId="{0AEB2949-5108-467B-A3FD-6798C770D5EF}" type="presOf" srcId="{68D92DAF-B5A2-413F-83B5-19E1A24A78F0}" destId="{DDB9D4C1-18E6-4A77-B144-CDABE5C8B1C0}" srcOrd="1" destOrd="0" presId="urn:microsoft.com/office/officeart/2005/8/layout/orgChart1"/>
    <dgm:cxn modelId="{6B00CCD6-D690-4485-AA1E-3AADC7D675AC}" type="presOf" srcId="{2F2C9B17-5250-4AB7-90C3-DAE4AA09E8D9}" destId="{89E47E7D-880B-458C-AF46-E441E0C029CC}" srcOrd="0" destOrd="0" presId="urn:microsoft.com/office/officeart/2005/8/layout/orgChart1"/>
    <dgm:cxn modelId="{3A3A0E77-0DCE-45E4-A5E3-B85337A8C870}" type="presOf" srcId="{B31C9FC9-2A57-4BC7-B202-115556379967}" destId="{F90003A5-4DBB-41AD-839F-2C69111810AA}" srcOrd="0" destOrd="0" presId="urn:microsoft.com/office/officeart/2005/8/layout/orgChart1"/>
    <dgm:cxn modelId="{7A4E2D37-E3D0-4F2C-9860-7A9216F745F1}" srcId="{44E7F06C-F367-440A-904F-56911DAF01B2}" destId="{2F2C9B17-5250-4AB7-90C3-DAE4AA09E8D9}" srcOrd="2" destOrd="0" parTransId="{ABBCBB3D-55C3-4A6B-8D30-4553930A56ED}" sibTransId="{05754A05-E218-44A3-9EA6-D125D6D48139}"/>
    <dgm:cxn modelId="{C2769FAD-1EA6-4414-B234-9B22EFB0F9E3}" type="presParOf" srcId="{6555CA16-7C86-47A1-A2F9-00905D2BBB52}" destId="{1FD889F8-96F0-421F-AEF5-A308FC97A68D}" srcOrd="0" destOrd="0" presId="urn:microsoft.com/office/officeart/2005/8/layout/orgChart1"/>
    <dgm:cxn modelId="{A2461F66-B4B9-47FE-B05C-71B60467887B}" type="presParOf" srcId="{1FD889F8-96F0-421F-AEF5-A308FC97A68D}" destId="{4F835BE2-4CDF-458C-A38B-0D4C1605635D}" srcOrd="0" destOrd="0" presId="urn:microsoft.com/office/officeart/2005/8/layout/orgChart1"/>
    <dgm:cxn modelId="{099BF611-3B81-4CC9-898C-2EC3B4E895AC}" type="presParOf" srcId="{4F835BE2-4CDF-458C-A38B-0D4C1605635D}" destId="{C10018FC-DCDF-4465-89D5-17F9E0D50F41}" srcOrd="0" destOrd="0" presId="urn:microsoft.com/office/officeart/2005/8/layout/orgChart1"/>
    <dgm:cxn modelId="{824EAD61-E940-4FA5-B990-402A861E51B8}" type="presParOf" srcId="{4F835BE2-4CDF-458C-A38B-0D4C1605635D}" destId="{BF093292-0A5F-458A-A579-99A3F5323570}" srcOrd="1" destOrd="0" presId="urn:microsoft.com/office/officeart/2005/8/layout/orgChart1"/>
    <dgm:cxn modelId="{4FEDAB6C-989F-43D2-AC8A-550D8B0117D2}" type="presParOf" srcId="{1FD889F8-96F0-421F-AEF5-A308FC97A68D}" destId="{644BAC01-1969-4B2C-8422-AEDFE8B2FE43}" srcOrd="1" destOrd="0" presId="urn:microsoft.com/office/officeart/2005/8/layout/orgChart1"/>
    <dgm:cxn modelId="{0CABAA80-FA48-4872-A89B-18E9330E447A}" type="presParOf" srcId="{644BAC01-1969-4B2C-8422-AEDFE8B2FE43}" destId="{469E90E0-D926-4B6C-AAC1-61A5A8C66B5D}" srcOrd="0" destOrd="0" presId="urn:microsoft.com/office/officeart/2005/8/layout/orgChart1"/>
    <dgm:cxn modelId="{5C4A4CC4-1FDC-4185-B4C4-CE3E773280A2}" type="presParOf" srcId="{644BAC01-1969-4B2C-8422-AEDFE8B2FE43}" destId="{CD031C61-2FD6-4C84-B3A3-CE9297586EA2}" srcOrd="1" destOrd="0" presId="urn:microsoft.com/office/officeart/2005/8/layout/orgChart1"/>
    <dgm:cxn modelId="{C644BB1F-3BA9-42DE-BC94-2B310480AF2A}" type="presParOf" srcId="{CD031C61-2FD6-4C84-B3A3-CE9297586EA2}" destId="{76908A6F-A0FF-4601-A64B-1FF1867837C4}" srcOrd="0" destOrd="0" presId="urn:microsoft.com/office/officeart/2005/8/layout/orgChart1"/>
    <dgm:cxn modelId="{937330DF-7C1F-4E02-9F00-815B0CBB325A}" type="presParOf" srcId="{76908A6F-A0FF-4601-A64B-1FF1867837C4}" destId="{BD15C22F-20FD-4A9A-A85D-AFFB9A85BFE6}" srcOrd="0" destOrd="0" presId="urn:microsoft.com/office/officeart/2005/8/layout/orgChart1"/>
    <dgm:cxn modelId="{E451DBB4-96DE-45DD-A1DF-A43F1FECDF1E}" type="presParOf" srcId="{76908A6F-A0FF-4601-A64B-1FF1867837C4}" destId="{DDB9D4C1-18E6-4A77-B144-CDABE5C8B1C0}" srcOrd="1" destOrd="0" presId="urn:microsoft.com/office/officeart/2005/8/layout/orgChart1"/>
    <dgm:cxn modelId="{B1B8AC18-B3F7-4874-B0CF-63D49208467D}" type="presParOf" srcId="{CD031C61-2FD6-4C84-B3A3-CE9297586EA2}" destId="{B0D023CF-F006-4E7B-AAD1-728BFD918D90}" srcOrd="1" destOrd="0" presId="urn:microsoft.com/office/officeart/2005/8/layout/orgChart1"/>
    <dgm:cxn modelId="{1F492D9B-6C14-4A46-A203-23A9CE516105}" type="presParOf" srcId="{CD031C61-2FD6-4C84-B3A3-CE9297586EA2}" destId="{537731C4-64D4-44D2-8E92-042CCC0769E6}" srcOrd="2" destOrd="0" presId="urn:microsoft.com/office/officeart/2005/8/layout/orgChart1"/>
    <dgm:cxn modelId="{4B2E8A4C-9337-466D-9E9F-88C34FCBF37D}" type="presParOf" srcId="{644BAC01-1969-4B2C-8422-AEDFE8B2FE43}" destId="{73EC733F-EC30-4A52-B18D-425C98C5540A}" srcOrd="2" destOrd="0" presId="urn:microsoft.com/office/officeart/2005/8/layout/orgChart1"/>
    <dgm:cxn modelId="{0CA27D87-11A9-4004-BE99-6E18215A587A}" type="presParOf" srcId="{644BAC01-1969-4B2C-8422-AEDFE8B2FE43}" destId="{9B3384FD-8701-43D6-9EFC-0171DA115B36}" srcOrd="3" destOrd="0" presId="urn:microsoft.com/office/officeart/2005/8/layout/orgChart1"/>
    <dgm:cxn modelId="{9C6F21DA-0BD9-4C5A-B4E1-D7613580D7D1}" type="presParOf" srcId="{9B3384FD-8701-43D6-9EFC-0171DA115B36}" destId="{0CC3FF27-7D8A-4AAB-A2BF-ACC9B5830326}" srcOrd="0" destOrd="0" presId="urn:microsoft.com/office/officeart/2005/8/layout/orgChart1"/>
    <dgm:cxn modelId="{DB17530D-3011-437D-B9AF-734DC682A2A7}" type="presParOf" srcId="{0CC3FF27-7D8A-4AAB-A2BF-ACC9B5830326}" destId="{5F3A77C6-54D1-4DD2-8326-5E62CD7F5FD7}" srcOrd="0" destOrd="0" presId="urn:microsoft.com/office/officeart/2005/8/layout/orgChart1"/>
    <dgm:cxn modelId="{427FC4AB-72A1-44B1-BEA2-02C38160E74F}" type="presParOf" srcId="{0CC3FF27-7D8A-4AAB-A2BF-ACC9B5830326}" destId="{866EF77A-076A-4347-8971-3D232BB28BE3}" srcOrd="1" destOrd="0" presId="urn:microsoft.com/office/officeart/2005/8/layout/orgChart1"/>
    <dgm:cxn modelId="{E3D1D5F0-AD8A-478F-97AE-A13A5FFE6BE4}" type="presParOf" srcId="{9B3384FD-8701-43D6-9EFC-0171DA115B36}" destId="{D0ED9F2D-67BD-454F-836C-19390CD7AE76}" srcOrd="1" destOrd="0" presId="urn:microsoft.com/office/officeart/2005/8/layout/orgChart1"/>
    <dgm:cxn modelId="{7868833E-02CA-4276-9EB3-1C7A70B3E2F4}" type="presParOf" srcId="{9B3384FD-8701-43D6-9EFC-0171DA115B36}" destId="{7123C29A-8717-4FD9-96B6-92A28104EB64}" srcOrd="2" destOrd="0" presId="urn:microsoft.com/office/officeart/2005/8/layout/orgChart1"/>
    <dgm:cxn modelId="{BCEEAAC1-406F-4D18-9823-C99DA0EC7022}" type="presParOf" srcId="{644BAC01-1969-4B2C-8422-AEDFE8B2FE43}" destId="{33D7DF20-AC72-4584-B4D8-935E07328C15}" srcOrd="4" destOrd="0" presId="urn:microsoft.com/office/officeart/2005/8/layout/orgChart1"/>
    <dgm:cxn modelId="{81609E50-2831-486F-940B-CB5C4FDF6C12}" type="presParOf" srcId="{644BAC01-1969-4B2C-8422-AEDFE8B2FE43}" destId="{6C9BD0FC-4139-41A4-BCD1-B0ADE676B522}" srcOrd="5" destOrd="0" presId="urn:microsoft.com/office/officeart/2005/8/layout/orgChart1"/>
    <dgm:cxn modelId="{82815BDF-161D-4D1F-A253-563E3C4C6983}" type="presParOf" srcId="{6C9BD0FC-4139-41A4-BCD1-B0ADE676B522}" destId="{C4772822-A76E-4F26-98B0-7DCD858AC550}" srcOrd="0" destOrd="0" presId="urn:microsoft.com/office/officeart/2005/8/layout/orgChart1"/>
    <dgm:cxn modelId="{23CD38E0-6375-4B31-BB76-588D56837527}" type="presParOf" srcId="{C4772822-A76E-4F26-98B0-7DCD858AC550}" destId="{89E47E7D-880B-458C-AF46-E441E0C029CC}" srcOrd="0" destOrd="0" presId="urn:microsoft.com/office/officeart/2005/8/layout/orgChart1"/>
    <dgm:cxn modelId="{2641AABF-D3CD-4B06-81E4-1304C0F9F1FC}" type="presParOf" srcId="{C4772822-A76E-4F26-98B0-7DCD858AC550}" destId="{0E1E7BA5-04E7-40BD-B1C5-55FB414D3211}" srcOrd="1" destOrd="0" presId="urn:microsoft.com/office/officeart/2005/8/layout/orgChart1"/>
    <dgm:cxn modelId="{FB1090C8-075E-4D56-9E41-D44BEE6A7294}" type="presParOf" srcId="{6C9BD0FC-4139-41A4-BCD1-B0ADE676B522}" destId="{6F757563-8ADC-48DA-B3E5-B5A901FFF7D8}" srcOrd="1" destOrd="0" presId="urn:microsoft.com/office/officeart/2005/8/layout/orgChart1"/>
    <dgm:cxn modelId="{9DEAB1C2-433A-4FD1-A358-B4DE954EACD3}" type="presParOf" srcId="{6C9BD0FC-4139-41A4-BCD1-B0ADE676B522}" destId="{72B0F148-2BD1-4865-92B7-E1D07146982B}" srcOrd="2" destOrd="0" presId="urn:microsoft.com/office/officeart/2005/8/layout/orgChart1"/>
    <dgm:cxn modelId="{176F311F-47BB-40D7-9D83-E21C8C044AB4}" type="presParOf" srcId="{644BAC01-1969-4B2C-8422-AEDFE8B2FE43}" destId="{F90003A5-4DBB-41AD-839F-2C69111810AA}" srcOrd="6" destOrd="0" presId="urn:microsoft.com/office/officeart/2005/8/layout/orgChart1"/>
    <dgm:cxn modelId="{EA908620-AA0B-437D-860E-2EB9F701F0E3}" type="presParOf" srcId="{644BAC01-1969-4B2C-8422-AEDFE8B2FE43}" destId="{A51B9456-AD3D-4BE0-B433-6BB669D54EC7}" srcOrd="7" destOrd="0" presId="urn:microsoft.com/office/officeart/2005/8/layout/orgChart1"/>
    <dgm:cxn modelId="{76E4717C-7D4C-4E02-B81F-B37115BCF613}" type="presParOf" srcId="{A51B9456-AD3D-4BE0-B433-6BB669D54EC7}" destId="{469908FB-4A2E-41B8-8CD2-1130E747296B}" srcOrd="0" destOrd="0" presId="urn:microsoft.com/office/officeart/2005/8/layout/orgChart1"/>
    <dgm:cxn modelId="{4623CE89-9343-47D0-9393-88E3E5C9195E}" type="presParOf" srcId="{469908FB-4A2E-41B8-8CD2-1130E747296B}" destId="{D671ACB1-A847-468C-A726-051ECDDB2110}" srcOrd="0" destOrd="0" presId="urn:microsoft.com/office/officeart/2005/8/layout/orgChart1"/>
    <dgm:cxn modelId="{9092EEE6-C8B7-4C4B-809D-5608C7A68337}" type="presParOf" srcId="{469908FB-4A2E-41B8-8CD2-1130E747296B}" destId="{CB4CA1C4-1F91-4155-B336-EDA2E582C380}" srcOrd="1" destOrd="0" presId="urn:microsoft.com/office/officeart/2005/8/layout/orgChart1"/>
    <dgm:cxn modelId="{97C3043A-7454-4EBC-A265-7D6FF2228F6F}" type="presParOf" srcId="{A51B9456-AD3D-4BE0-B433-6BB669D54EC7}" destId="{DB7B61A2-C9E3-4571-9A43-84C434D62FBC}" srcOrd="1" destOrd="0" presId="urn:microsoft.com/office/officeart/2005/8/layout/orgChart1"/>
    <dgm:cxn modelId="{A81E7475-2498-44ED-A04D-E60A03A2A79D}" type="presParOf" srcId="{A51B9456-AD3D-4BE0-B433-6BB669D54EC7}" destId="{1CCBBBF3-78A6-4831-8954-1E4268C26935}" srcOrd="2" destOrd="0" presId="urn:microsoft.com/office/officeart/2005/8/layout/orgChart1"/>
    <dgm:cxn modelId="{3296E31C-C106-475C-99C6-6E93F2303D58}" type="presParOf" srcId="{1FD889F8-96F0-421F-AEF5-A308FC97A68D}" destId="{D58C7464-DC85-4E6B-8168-7CD8C586446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2A6295-CB73-4A02-A6C3-C6B88B69B83B}">
      <dsp:nvSpPr>
        <dsp:cNvPr id="0" name=""/>
        <dsp:cNvSpPr/>
      </dsp:nvSpPr>
      <dsp:spPr>
        <a:xfrm>
          <a:off x="1798363" y="370701"/>
          <a:ext cx="5237660" cy="4665484"/>
        </a:xfrm>
        <a:prstGeom prst="pie">
          <a:avLst>
            <a:gd name="adj1" fmla="val 16200000"/>
            <a:gd name="adj2" fmla="val 2052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b="1" kern="1200" dirty="0"/>
            <a:t>BUYER POWER: High </a:t>
          </a:r>
        </a:p>
        <a:p>
          <a:pPr lvl="0" algn="ctr" defTabSz="622300">
            <a:lnSpc>
              <a:spcPct val="90000"/>
            </a:lnSpc>
            <a:spcBef>
              <a:spcPct val="0"/>
            </a:spcBef>
            <a:spcAft>
              <a:spcPct val="35000"/>
            </a:spcAft>
          </a:pPr>
          <a:r>
            <a:rPr lang="en-IN" sz="1400" kern="1200" dirty="0"/>
            <a:t>(Many options in the same price range)</a:t>
          </a:r>
        </a:p>
      </dsp:txBody>
      <dsp:txXfrm>
        <a:off x="4530675" y="1154946"/>
        <a:ext cx="1683533" cy="999746"/>
      </dsp:txXfrm>
    </dsp:sp>
    <dsp:sp modelId="{5F0173B2-6C55-4655-AB17-3DCE1D95AB84}">
      <dsp:nvSpPr>
        <dsp:cNvPr id="0" name=""/>
        <dsp:cNvSpPr/>
      </dsp:nvSpPr>
      <dsp:spPr>
        <a:xfrm>
          <a:off x="1853740" y="443656"/>
          <a:ext cx="5207689" cy="4770899"/>
        </a:xfrm>
        <a:prstGeom prst="pie">
          <a:avLst>
            <a:gd name="adj1" fmla="val 20520000"/>
            <a:gd name="adj2" fmla="val 324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endParaRPr lang="en-IN" sz="800" b="1" kern="1200" dirty="0"/>
        </a:p>
        <a:p>
          <a:pPr lvl="0" algn="ctr" defTabSz="355600">
            <a:lnSpc>
              <a:spcPct val="90000"/>
            </a:lnSpc>
            <a:spcBef>
              <a:spcPct val="0"/>
            </a:spcBef>
            <a:spcAft>
              <a:spcPct val="35000"/>
            </a:spcAft>
          </a:pPr>
          <a:endParaRPr lang="en-IN" sz="1300" b="1" kern="1200" dirty="0"/>
        </a:p>
        <a:p>
          <a:pPr lvl="0" algn="ctr" defTabSz="355600">
            <a:lnSpc>
              <a:spcPct val="90000"/>
            </a:lnSpc>
            <a:spcBef>
              <a:spcPct val="0"/>
            </a:spcBef>
            <a:spcAft>
              <a:spcPct val="35000"/>
            </a:spcAft>
          </a:pPr>
          <a:r>
            <a:rPr lang="en-IN" sz="1300" b="1" kern="1200" dirty="0"/>
            <a:t>SUPPLIER POWER: Low </a:t>
          </a:r>
        </a:p>
        <a:p>
          <a:pPr lvl="0" algn="ctr" defTabSz="355600">
            <a:lnSpc>
              <a:spcPct val="90000"/>
            </a:lnSpc>
            <a:spcBef>
              <a:spcPct val="0"/>
            </a:spcBef>
            <a:spcAft>
              <a:spcPct val="35000"/>
            </a:spcAft>
          </a:pPr>
          <a:r>
            <a:rPr lang="en-IN" sz="1200" kern="1200" dirty="0"/>
            <a:t>( suppliers in domestic country and cheap import of auto Components from China</a:t>
          </a:r>
          <a:r>
            <a:rPr lang="en-IN" sz="1300" kern="1200" dirty="0"/>
            <a:t>)</a:t>
          </a:r>
        </a:p>
      </dsp:txBody>
      <dsp:txXfrm>
        <a:off x="5207740" y="2623503"/>
        <a:ext cx="1549907" cy="1135928"/>
      </dsp:txXfrm>
    </dsp:sp>
    <dsp:sp modelId="{2DA1A4FE-0E11-4222-AFD6-948910B8AB5E}">
      <dsp:nvSpPr>
        <dsp:cNvPr id="0" name=""/>
        <dsp:cNvSpPr/>
      </dsp:nvSpPr>
      <dsp:spPr>
        <a:xfrm>
          <a:off x="1994809" y="550337"/>
          <a:ext cx="4712372" cy="4712372"/>
        </a:xfrm>
        <a:prstGeom prst="pie">
          <a:avLst>
            <a:gd name="adj1" fmla="val 3240000"/>
            <a:gd name="adj2" fmla="val 756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b="1" kern="1200" dirty="0"/>
            <a:t>COMPETITION RIVALRY: High</a:t>
          </a:r>
        </a:p>
        <a:p>
          <a:pPr lvl="0" algn="ctr" defTabSz="622300">
            <a:lnSpc>
              <a:spcPct val="90000"/>
            </a:lnSpc>
            <a:spcBef>
              <a:spcPct val="0"/>
            </a:spcBef>
            <a:spcAft>
              <a:spcPct val="35000"/>
            </a:spcAft>
          </a:pPr>
          <a:r>
            <a:rPr lang="en-IN" sz="1400" kern="1200" dirty="0"/>
            <a:t>(Entry of foreign players)</a:t>
          </a:r>
        </a:p>
      </dsp:txBody>
      <dsp:txXfrm>
        <a:off x="3677799" y="3860218"/>
        <a:ext cx="1346392" cy="1234192"/>
      </dsp:txXfrm>
    </dsp:sp>
    <dsp:sp modelId="{268CD381-9259-414C-AB67-14D7B69730C8}">
      <dsp:nvSpPr>
        <dsp:cNvPr id="0" name=""/>
        <dsp:cNvSpPr/>
      </dsp:nvSpPr>
      <dsp:spPr>
        <a:xfrm>
          <a:off x="1888220" y="472920"/>
          <a:ext cx="4712372" cy="4712372"/>
        </a:xfrm>
        <a:prstGeom prst="pie">
          <a:avLst>
            <a:gd name="adj1" fmla="val 7560000"/>
            <a:gd name="adj2" fmla="val 1188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IN" sz="1300" b="1" kern="1200" dirty="0"/>
            <a:t>AVAILABILITY OF SUBSTITUTES: </a:t>
          </a:r>
          <a:r>
            <a:rPr lang="en-IN" sz="1400" b="1" kern="1200" dirty="0"/>
            <a:t>High</a:t>
          </a:r>
        </a:p>
        <a:p>
          <a:pPr lvl="0" algn="ctr" defTabSz="577850">
            <a:lnSpc>
              <a:spcPct val="90000"/>
            </a:lnSpc>
            <a:spcBef>
              <a:spcPct val="0"/>
            </a:spcBef>
            <a:spcAft>
              <a:spcPct val="35000"/>
            </a:spcAft>
          </a:pPr>
          <a:r>
            <a:rPr lang="en-IN" sz="1400" kern="1200" dirty="0"/>
            <a:t>(Passenger cars closest substitute to 2 wheelers)</a:t>
          </a:r>
        </a:p>
      </dsp:txBody>
      <dsp:txXfrm>
        <a:off x="2163108" y="2626025"/>
        <a:ext cx="1402491" cy="1121993"/>
      </dsp:txXfrm>
    </dsp:sp>
    <dsp:sp modelId="{124DD802-ACAC-4AAD-B874-13E6D8470287}">
      <dsp:nvSpPr>
        <dsp:cNvPr id="0" name=""/>
        <dsp:cNvSpPr/>
      </dsp:nvSpPr>
      <dsp:spPr>
        <a:xfrm>
          <a:off x="1928611" y="347256"/>
          <a:ext cx="4712372" cy="4712372"/>
        </a:xfrm>
        <a:prstGeom prst="pie">
          <a:avLst>
            <a:gd name="adj1" fmla="val 11880000"/>
            <a:gd name="adj2" fmla="val 1620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b="1" kern="1200" dirty="0"/>
            <a:t>THREAT OF NEW ENTRANTS: Low</a:t>
          </a:r>
        </a:p>
        <a:p>
          <a:pPr lvl="0" algn="ctr" defTabSz="622300">
            <a:lnSpc>
              <a:spcPct val="90000"/>
            </a:lnSpc>
            <a:spcBef>
              <a:spcPct val="0"/>
            </a:spcBef>
            <a:spcAft>
              <a:spcPct val="35000"/>
            </a:spcAft>
          </a:pPr>
          <a:r>
            <a:rPr lang="en-IN" sz="1400" kern="1200" dirty="0"/>
            <a:t>(Capital and Technology Intensive)</a:t>
          </a:r>
        </a:p>
      </dsp:txBody>
      <dsp:txXfrm>
        <a:off x="2668005" y="1139384"/>
        <a:ext cx="1514691" cy="1009794"/>
      </dsp:txXfrm>
    </dsp:sp>
    <dsp:sp modelId="{3DB9660E-B038-448B-80BF-80F4C57BEFD5}">
      <dsp:nvSpPr>
        <dsp:cNvPr id="0" name=""/>
        <dsp:cNvSpPr/>
      </dsp:nvSpPr>
      <dsp:spPr>
        <a:xfrm>
          <a:off x="1781982" y="30984"/>
          <a:ext cx="5295808" cy="5295808"/>
        </a:xfrm>
        <a:prstGeom prst="circularArrow">
          <a:avLst>
            <a:gd name="adj1" fmla="val 5085"/>
            <a:gd name="adj2" fmla="val 327528"/>
            <a:gd name="adj3" fmla="val 20192361"/>
            <a:gd name="adj4" fmla="val 16200324"/>
            <a:gd name="adj5" fmla="val 5932"/>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9B6A643-D221-4E58-835C-E39FE5B491B2}">
      <dsp:nvSpPr>
        <dsp:cNvPr id="0" name=""/>
        <dsp:cNvSpPr/>
      </dsp:nvSpPr>
      <dsp:spPr>
        <a:xfrm>
          <a:off x="1958422" y="180934"/>
          <a:ext cx="5295808" cy="5295808"/>
        </a:xfrm>
        <a:prstGeom prst="circularArrow">
          <a:avLst>
            <a:gd name="adj1" fmla="val 5085"/>
            <a:gd name="adj2" fmla="val 327528"/>
            <a:gd name="adj3" fmla="val 2912753"/>
            <a:gd name="adj4" fmla="val 20519953"/>
            <a:gd name="adj5" fmla="val 5932"/>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584350C-E8DE-4BEF-A14B-CCE86EF75C62}">
      <dsp:nvSpPr>
        <dsp:cNvPr id="0" name=""/>
        <dsp:cNvSpPr/>
      </dsp:nvSpPr>
      <dsp:spPr>
        <a:xfrm>
          <a:off x="1703091" y="258814"/>
          <a:ext cx="5295808" cy="5295808"/>
        </a:xfrm>
        <a:prstGeom prst="circularArrow">
          <a:avLst>
            <a:gd name="adj1" fmla="val 5085"/>
            <a:gd name="adj2" fmla="val 327528"/>
            <a:gd name="adj3" fmla="val 7232777"/>
            <a:gd name="adj4" fmla="val 3239695"/>
            <a:gd name="adj5" fmla="val 5932"/>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9B90201-EEE5-4B6B-85DE-F32C2EAE14A4}">
      <dsp:nvSpPr>
        <dsp:cNvPr id="0" name=""/>
        <dsp:cNvSpPr/>
      </dsp:nvSpPr>
      <dsp:spPr>
        <a:xfrm>
          <a:off x="1596176" y="181160"/>
          <a:ext cx="5295808" cy="5295808"/>
        </a:xfrm>
        <a:prstGeom prst="circularArrow">
          <a:avLst>
            <a:gd name="adj1" fmla="val 5085"/>
            <a:gd name="adj2" fmla="val 327528"/>
            <a:gd name="adj3" fmla="val 11552519"/>
            <a:gd name="adj4" fmla="val 7559718"/>
            <a:gd name="adj5" fmla="val 5932"/>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F679BFE-9DC2-4422-9B1F-949D7B38C052}">
      <dsp:nvSpPr>
        <dsp:cNvPr id="0" name=""/>
        <dsp:cNvSpPr/>
      </dsp:nvSpPr>
      <dsp:spPr>
        <a:xfrm>
          <a:off x="1637115" y="55538"/>
          <a:ext cx="5295808" cy="5295808"/>
        </a:xfrm>
        <a:prstGeom prst="circularArrow">
          <a:avLst>
            <a:gd name="adj1" fmla="val 5085"/>
            <a:gd name="adj2" fmla="val 327528"/>
            <a:gd name="adj3" fmla="val 15872148"/>
            <a:gd name="adj4" fmla="val 11880111"/>
            <a:gd name="adj5" fmla="val 5932"/>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003A5-4DBB-41AD-839F-2C69111810AA}">
      <dsp:nvSpPr>
        <dsp:cNvPr id="0" name=""/>
        <dsp:cNvSpPr/>
      </dsp:nvSpPr>
      <dsp:spPr>
        <a:xfrm>
          <a:off x="4740812" y="2009194"/>
          <a:ext cx="3713033" cy="429607"/>
        </a:xfrm>
        <a:custGeom>
          <a:avLst/>
          <a:gdLst/>
          <a:ahLst/>
          <a:cxnLst/>
          <a:rect l="0" t="0" r="0" b="0"/>
          <a:pathLst>
            <a:path>
              <a:moveTo>
                <a:pt x="0" y="0"/>
              </a:moveTo>
              <a:lnTo>
                <a:pt x="0" y="214803"/>
              </a:lnTo>
              <a:lnTo>
                <a:pt x="3713033" y="214803"/>
              </a:lnTo>
              <a:lnTo>
                <a:pt x="3713033" y="429607"/>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D7DF20-AC72-4584-B4D8-935E07328C15}">
      <dsp:nvSpPr>
        <dsp:cNvPr id="0" name=""/>
        <dsp:cNvSpPr/>
      </dsp:nvSpPr>
      <dsp:spPr>
        <a:xfrm>
          <a:off x="4740812" y="2009194"/>
          <a:ext cx="1237677" cy="429607"/>
        </a:xfrm>
        <a:custGeom>
          <a:avLst/>
          <a:gdLst/>
          <a:ahLst/>
          <a:cxnLst/>
          <a:rect l="0" t="0" r="0" b="0"/>
          <a:pathLst>
            <a:path>
              <a:moveTo>
                <a:pt x="0" y="0"/>
              </a:moveTo>
              <a:lnTo>
                <a:pt x="0" y="214803"/>
              </a:lnTo>
              <a:lnTo>
                <a:pt x="1237677" y="214803"/>
              </a:lnTo>
              <a:lnTo>
                <a:pt x="1237677" y="429607"/>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EC733F-EC30-4A52-B18D-425C98C5540A}">
      <dsp:nvSpPr>
        <dsp:cNvPr id="0" name=""/>
        <dsp:cNvSpPr/>
      </dsp:nvSpPr>
      <dsp:spPr>
        <a:xfrm>
          <a:off x="3503134" y="2009194"/>
          <a:ext cx="1237677" cy="429607"/>
        </a:xfrm>
        <a:custGeom>
          <a:avLst/>
          <a:gdLst/>
          <a:ahLst/>
          <a:cxnLst/>
          <a:rect l="0" t="0" r="0" b="0"/>
          <a:pathLst>
            <a:path>
              <a:moveTo>
                <a:pt x="1237677" y="0"/>
              </a:moveTo>
              <a:lnTo>
                <a:pt x="1237677" y="214803"/>
              </a:lnTo>
              <a:lnTo>
                <a:pt x="0" y="214803"/>
              </a:lnTo>
              <a:lnTo>
                <a:pt x="0" y="429607"/>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9E90E0-D926-4B6C-AAC1-61A5A8C66B5D}">
      <dsp:nvSpPr>
        <dsp:cNvPr id="0" name=""/>
        <dsp:cNvSpPr/>
      </dsp:nvSpPr>
      <dsp:spPr>
        <a:xfrm>
          <a:off x="1027778" y="2009194"/>
          <a:ext cx="3713033" cy="429607"/>
        </a:xfrm>
        <a:custGeom>
          <a:avLst/>
          <a:gdLst/>
          <a:ahLst/>
          <a:cxnLst/>
          <a:rect l="0" t="0" r="0" b="0"/>
          <a:pathLst>
            <a:path>
              <a:moveTo>
                <a:pt x="3713033" y="0"/>
              </a:moveTo>
              <a:lnTo>
                <a:pt x="3713033" y="214803"/>
              </a:lnTo>
              <a:lnTo>
                <a:pt x="0" y="214803"/>
              </a:lnTo>
              <a:lnTo>
                <a:pt x="0" y="429607"/>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10018FC-DCDF-4465-89D5-17F9E0D50F41}">
      <dsp:nvSpPr>
        <dsp:cNvPr id="0" name=""/>
        <dsp:cNvSpPr/>
      </dsp:nvSpPr>
      <dsp:spPr>
        <a:xfrm>
          <a:off x="3717937" y="986320"/>
          <a:ext cx="2045748" cy="1022874"/>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a:t>4 segments</a:t>
          </a:r>
          <a:endParaRPr lang="en-IN" sz="2200" kern="1200" dirty="0"/>
        </a:p>
      </dsp:txBody>
      <dsp:txXfrm>
        <a:off x="3717937" y="986320"/>
        <a:ext cx="2045748" cy="1022874"/>
      </dsp:txXfrm>
    </dsp:sp>
    <dsp:sp modelId="{BD15C22F-20FD-4A9A-A85D-AFFB9A85BFE6}">
      <dsp:nvSpPr>
        <dsp:cNvPr id="0" name=""/>
        <dsp:cNvSpPr/>
      </dsp:nvSpPr>
      <dsp:spPr>
        <a:xfrm>
          <a:off x="4904" y="2438801"/>
          <a:ext cx="2045748" cy="102287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a:t>Passenger vehicles</a:t>
          </a:r>
          <a:endParaRPr lang="en-IN" sz="2200" kern="1200" dirty="0"/>
        </a:p>
      </dsp:txBody>
      <dsp:txXfrm>
        <a:off x="4904" y="2438801"/>
        <a:ext cx="2045748" cy="1022874"/>
      </dsp:txXfrm>
    </dsp:sp>
    <dsp:sp modelId="{5F3A77C6-54D1-4DD2-8326-5E62CD7F5FD7}">
      <dsp:nvSpPr>
        <dsp:cNvPr id="0" name=""/>
        <dsp:cNvSpPr/>
      </dsp:nvSpPr>
      <dsp:spPr>
        <a:xfrm>
          <a:off x="2480260" y="2438801"/>
          <a:ext cx="2045748" cy="102287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buFont typeface="Wingdings" panose="05000000000000000000" pitchFamily="2" charset="2"/>
            <a:buChar char="Ø"/>
          </a:pPr>
          <a:r>
            <a:rPr lang="en-US" sz="2200" kern="1200" dirty="0"/>
            <a:t>Commercial vehicles</a:t>
          </a:r>
          <a:endParaRPr lang="en-IN" sz="2200" kern="1200" dirty="0"/>
        </a:p>
      </dsp:txBody>
      <dsp:txXfrm>
        <a:off x="2480260" y="2438801"/>
        <a:ext cx="2045748" cy="1022874"/>
      </dsp:txXfrm>
    </dsp:sp>
    <dsp:sp modelId="{89E47E7D-880B-458C-AF46-E441E0C029CC}">
      <dsp:nvSpPr>
        <dsp:cNvPr id="0" name=""/>
        <dsp:cNvSpPr/>
      </dsp:nvSpPr>
      <dsp:spPr>
        <a:xfrm>
          <a:off x="4955615" y="2438801"/>
          <a:ext cx="2045748" cy="102287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buFont typeface="Wingdings" panose="05000000000000000000" pitchFamily="2" charset="2"/>
            <a:buChar char="Ø"/>
          </a:pPr>
          <a:r>
            <a:rPr lang="en-US" sz="2200" kern="1200" dirty="0"/>
            <a:t>JLR( Jaguar Land Rover)</a:t>
          </a:r>
          <a:endParaRPr lang="en-IN" sz="2200" kern="1200" dirty="0"/>
        </a:p>
      </dsp:txBody>
      <dsp:txXfrm>
        <a:off x="4955615" y="2438801"/>
        <a:ext cx="2045748" cy="1022874"/>
      </dsp:txXfrm>
    </dsp:sp>
    <dsp:sp modelId="{D671ACB1-A847-468C-A726-051ECDDB2110}">
      <dsp:nvSpPr>
        <dsp:cNvPr id="0" name=""/>
        <dsp:cNvSpPr/>
      </dsp:nvSpPr>
      <dsp:spPr>
        <a:xfrm>
          <a:off x="7430971" y="2438801"/>
          <a:ext cx="2045748" cy="102287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buFont typeface="Wingdings" panose="05000000000000000000" pitchFamily="2" charset="2"/>
            <a:buChar char="Ø"/>
          </a:pPr>
          <a:r>
            <a:rPr lang="en-US" sz="2200" kern="1200" dirty="0"/>
            <a:t>Vehicle finance and others</a:t>
          </a:r>
          <a:endParaRPr lang="en-IN" sz="2200" kern="1200" dirty="0"/>
        </a:p>
      </dsp:txBody>
      <dsp:txXfrm>
        <a:off x="7430971" y="2438801"/>
        <a:ext cx="2045748" cy="1022874"/>
      </dsp:txXfrm>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10/6/2020</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10/6/2020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220CB7-DCA5-4E5B-97F1-300CDD8D2AAB}" type="slidenum">
              <a:rPr lang="en-US" smtClean="0"/>
              <a:t>3</a:t>
            </a:fld>
            <a:endParaRPr lang="en-US" dirty="0"/>
          </a:p>
        </p:txBody>
      </p:sp>
    </p:spTree>
    <p:extLst>
      <p:ext uri="{BB962C8B-B14F-4D97-AF65-F5344CB8AC3E}">
        <p14:creationId xmlns:p14="http://schemas.microsoft.com/office/powerpoint/2010/main" val="3637990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10/6/2020</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10/6/2020</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10/6/2020</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1EF1-BFC9-4361-B215-2D83B16ABB4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958459919"/>
      </p:ext>
    </p:extLst>
  </p:cSld>
  <p:clrMapOvr>
    <a:masterClrMapping/>
  </p:clrMapOvr>
  <p:transition spd="slow">
    <p:push dir="u"/>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10/6/2020</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10/6/2020</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10/6/2020</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10/6/2020</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10/6/2020</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10/6/2020</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10/6/2020</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10/6/2020</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10/6/2020</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190368" y="1999122"/>
            <a:ext cx="9144000" cy="1384995"/>
          </a:xfrm>
        </p:spPr>
        <p:txBody>
          <a:bodyPr lIns="0" tIns="0" rIns="0" bIns="0" anchor="t">
            <a:spAutoFit/>
          </a:bodyPr>
          <a:lstStyle/>
          <a:p>
            <a:r>
              <a:rPr lang="en-US" b="1" dirty="0">
                <a:solidFill>
                  <a:schemeClr val="bg1"/>
                </a:solidFill>
              </a:rPr>
              <a:t>Valuation Analysis</a:t>
            </a:r>
            <a:r>
              <a:rPr lang="en-US" dirty="0">
                <a:solidFill>
                  <a:schemeClr val="bg1"/>
                </a:solidFill>
              </a:rPr>
              <a:t/>
            </a:r>
            <a:br>
              <a:rPr lang="en-US" dirty="0">
                <a:solidFill>
                  <a:schemeClr val="bg1"/>
                </a:solidFill>
              </a:rPr>
            </a:br>
            <a:r>
              <a:rPr lang="en-US" sz="4000" b="1" dirty="0">
                <a:solidFill>
                  <a:schemeClr val="accent4"/>
                </a:solidFill>
              </a:rPr>
              <a:t>TATA MOTORS LTD.</a:t>
            </a:r>
            <a:endParaRPr lang="en-US" b="1"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284549780"/>
              </p:ext>
            </p:extLst>
          </p:nvPr>
        </p:nvGraphicFramePr>
        <p:xfrm>
          <a:off x="4403188" y="792479"/>
          <a:ext cx="7788812" cy="6065520"/>
        </p:xfrm>
        <a:graphic>
          <a:graphicData uri="http://schemas.openxmlformats.org/drawingml/2006/table">
            <a:tbl>
              <a:tblPr firstRow="1" bandRow="1">
                <a:tableStyleId>{00A15C55-8517-42AA-B614-E9B94910E393}</a:tableStyleId>
              </a:tblPr>
              <a:tblGrid>
                <a:gridCol w="2307101">
                  <a:extLst>
                    <a:ext uri="{9D8B030D-6E8A-4147-A177-3AD203B41FA5}">
                      <a16:colId xmlns:a16="http://schemas.microsoft.com/office/drawing/2014/main" val="2706525529"/>
                    </a:ext>
                  </a:extLst>
                </a:gridCol>
                <a:gridCol w="2405576">
                  <a:extLst>
                    <a:ext uri="{9D8B030D-6E8A-4147-A177-3AD203B41FA5}">
                      <a16:colId xmlns:a16="http://schemas.microsoft.com/office/drawing/2014/main" val="2549949407"/>
                    </a:ext>
                  </a:extLst>
                </a:gridCol>
                <a:gridCol w="3076135">
                  <a:extLst>
                    <a:ext uri="{9D8B030D-6E8A-4147-A177-3AD203B41FA5}">
                      <a16:colId xmlns:a16="http://schemas.microsoft.com/office/drawing/2014/main" val="3438043788"/>
                    </a:ext>
                  </a:extLst>
                </a:gridCol>
              </a:tblGrid>
              <a:tr h="327021">
                <a:tc>
                  <a:txBody>
                    <a:bodyPr/>
                    <a:lstStyle/>
                    <a:p>
                      <a:pPr algn="ctr"/>
                      <a:r>
                        <a:rPr lang="en-US" dirty="0"/>
                        <a:t>Date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Line item growth rate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Assumptions</a:t>
                      </a:r>
                    </a:p>
                  </a:txBody>
                  <a:tcPr/>
                </a:tc>
                <a:extLst>
                  <a:ext uri="{0D108BD9-81ED-4DB2-BD59-A6C34878D82A}">
                    <a16:rowId xmlns:a16="http://schemas.microsoft.com/office/drawing/2014/main" val="234957450"/>
                  </a:ext>
                </a:extLst>
              </a:tr>
              <a:tr h="5096072">
                <a:tc>
                  <a:txBody>
                    <a:bodyPr/>
                    <a:lstStyle/>
                    <a:p>
                      <a:r>
                        <a:rPr lang="en-US" sz="1600" dirty="0"/>
                        <a:t>FY 2019-2020</a:t>
                      </a:r>
                    </a:p>
                    <a:p>
                      <a:endParaRPr lang="en-US" sz="1600" dirty="0"/>
                    </a:p>
                    <a:p>
                      <a:endParaRPr lang="en-US" sz="1600" dirty="0"/>
                    </a:p>
                    <a:p>
                      <a:endParaRPr lang="en-US" sz="1600" dirty="0"/>
                    </a:p>
                    <a:p>
                      <a:endParaRPr lang="en-US" sz="1600" dirty="0"/>
                    </a:p>
                    <a:p>
                      <a:r>
                        <a:rPr lang="en-US" sz="1600" dirty="0"/>
                        <a:t>FY 2020-2021</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FY 2022-2023</a:t>
                      </a:r>
                      <a:endParaRPr lang="en-US" sz="16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Revenue from PV and</a:t>
                      </a:r>
                      <a:r>
                        <a:rPr lang="en-US" sz="1600" baseline="0" dirty="0"/>
                        <a:t> CV</a:t>
                      </a:r>
                      <a:endParaRPr lang="en-US" sz="1600" dirty="0">
                        <a:latin typeface="+mn-lt"/>
                      </a:endParaRPr>
                    </a:p>
                  </a:txBody>
                  <a:tcPr/>
                </a:tc>
                <a:tc>
                  <a:txBody>
                    <a:bodyPr/>
                    <a:lstStyle/>
                    <a:p>
                      <a:pPr marL="285750" indent="-285750">
                        <a:buFont typeface="Wingdings" panose="05000000000000000000" pitchFamily="2" charset="2"/>
                        <a:buChar char="Ø"/>
                      </a:pPr>
                      <a:r>
                        <a:rPr lang="en-US" sz="1600" dirty="0"/>
                        <a:t>The automotive industry is expected to see a fall at least 2%</a:t>
                      </a:r>
                    </a:p>
                    <a:p>
                      <a:r>
                        <a:rPr lang="en-US" sz="1600" dirty="0"/>
                        <a:t>Source: Management discussion and analysis and also various news sources</a:t>
                      </a:r>
                    </a:p>
                    <a:p>
                      <a:pPr marL="285750" indent="-285750">
                        <a:buFont typeface="Wingdings" panose="05000000000000000000" pitchFamily="2" charset="2"/>
                        <a:buChar char="Ø"/>
                      </a:pPr>
                      <a:r>
                        <a:rPr lang="en-US" sz="1600" dirty="0"/>
                        <a:t>Tata Motors is planning to launch different BS6 variants and also sales are expected to raise because of the push given by govt( soon there may be GST drop) meeting with the finance ministry on 7th august</a:t>
                      </a:r>
                    </a:p>
                    <a:p>
                      <a:pPr marL="0" indent="0">
                        <a:buFont typeface="Wingdings" panose="05000000000000000000" pitchFamily="2" charset="2"/>
                        <a:buNone/>
                      </a:pPr>
                      <a:r>
                        <a:rPr lang="en-US" sz="1600" dirty="0"/>
                        <a:t>Source: News</a:t>
                      </a:r>
                    </a:p>
                    <a:p>
                      <a:pPr marL="285750" indent="-285750">
                        <a:buFont typeface="Wingdings" panose="05000000000000000000" pitchFamily="2" charset="2"/>
                        <a:buChar char="Ø"/>
                      </a:pPr>
                      <a:r>
                        <a:rPr lang="en-US" sz="1600" dirty="0"/>
                        <a:t>As there is target for the govt to reach 5 trillion dollar economy. The govt might try to push the demand through various</a:t>
                      </a:r>
                      <a:r>
                        <a:rPr lang="en-US" sz="1600" baseline="0" dirty="0"/>
                        <a:t> </a:t>
                      </a:r>
                      <a:r>
                        <a:rPr lang="en-US" sz="1600" dirty="0"/>
                        <a:t>schemes. So the demand might increase by 3% which is  a reasonable. </a:t>
                      </a:r>
                    </a:p>
                    <a:p>
                      <a:pPr marL="0" indent="0">
                        <a:buFont typeface="Wingdings" panose="05000000000000000000" pitchFamily="2" charset="2"/>
                        <a:buNone/>
                      </a:pPr>
                      <a:r>
                        <a:rPr lang="en-US" sz="1600" dirty="0"/>
                        <a:t>Source : Union budget and news</a:t>
                      </a:r>
                      <a:endParaRPr lang="en-US" sz="1600" dirty="0">
                        <a:latin typeface="+mn-lt"/>
                      </a:endParaRPr>
                    </a:p>
                  </a:txBody>
                  <a:tcPr/>
                </a:tc>
                <a:extLst>
                  <a:ext uri="{0D108BD9-81ED-4DB2-BD59-A6C34878D82A}">
                    <a16:rowId xmlns:a16="http://schemas.microsoft.com/office/drawing/2014/main" val="1263877905"/>
                  </a:ext>
                </a:extLst>
              </a:tr>
            </a:tbl>
          </a:graphicData>
        </a:graphic>
      </p:graphicFrame>
      <p:graphicFrame>
        <p:nvGraphicFramePr>
          <p:cNvPr id="7" name="Chart 6"/>
          <p:cNvGraphicFramePr>
            <a:graphicFrameLocks/>
          </p:cNvGraphicFramePr>
          <p:nvPr>
            <p:extLst>
              <p:ext uri="{D42A27DB-BD31-4B8C-83A1-F6EECF244321}">
                <p14:modId xmlns:p14="http://schemas.microsoft.com/office/powerpoint/2010/main" val="1663246038"/>
              </p:ext>
            </p:extLst>
          </p:nvPr>
        </p:nvGraphicFramePr>
        <p:xfrm>
          <a:off x="0" y="792479"/>
          <a:ext cx="4403188" cy="3807650"/>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126609" y="5190979"/>
            <a:ext cx="4149969" cy="1077218"/>
          </a:xfrm>
          <a:prstGeom prst="rect">
            <a:avLst/>
          </a:prstGeom>
          <a:noFill/>
        </p:spPr>
        <p:txBody>
          <a:bodyPr wrap="square" rtlCol="0">
            <a:spAutoFit/>
          </a:bodyPr>
          <a:lstStyle/>
          <a:p>
            <a:pPr algn="ctr"/>
            <a:r>
              <a:rPr lang="en-US" sz="1600" dirty="0"/>
              <a:t>Note : Though assumptions are based on exhaustive analysis of various reports and expert’s opinion(both industry and economy), they are subjective.</a:t>
            </a:r>
          </a:p>
        </p:txBody>
      </p:sp>
      <p:cxnSp>
        <p:nvCxnSpPr>
          <p:cNvPr id="6" name="Straight Connector 5">
            <a:extLst>
              <a:ext uri="{FF2B5EF4-FFF2-40B4-BE49-F238E27FC236}">
                <a16:creationId xmlns:a16="http://schemas.microsoft.com/office/drawing/2014/main" id="{69CF1D84-927E-4466-BF89-59F586260688}"/>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1D872571-8C89-4BDB-BD51-DD07CF06950E}"/>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Assumptions</a:t>
            </a:r>
          </a:p>
        </p:txBody>
      </p:sp>
      <p:cxnSp>
        <p:nvCxnSpPr>
          <p:cNvPr id="9" name="Straight Connector 8">
            <a:extLst>
              <a:ext uri="{FF2B5EF4-FFF2-40B4-BE49-F238E27FC236}">
                <a16:creationId xmlns:a16="http://schemas.microsoft.com/office/drawing/2014/main" id="{349725C1-EBD2-4176-AC5B-9B16A71D0F5F}"/>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12158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019958099"/>
              </p:ext>
            </p:extLst>
          </p:nvPr>
        </p:nvGraphicFramePr>
        <p:xfrm>
          <a:off x="0" y="1463040"/>
          <a:ext cx="5991498" cy="53949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504553119"/>
              </p:ext>
            </p:extLst>
          </p:nvPr>
        </p:nvGraphicFramePr>
        <p:xfrm>
          <a:off x="6200503" y="1463039"/>
          <a:ext cx="5991497" cy="5394957"/>
        </p:xfrm>
        <a:graphic>
          <a:graphicData uri="http://schemas.openxmlformats.org/drawingml/2006/chart">
            <c:chart xmlns:c="http://schemas.openxmlformats.org/drawingml/2006/chart" xmlns:r="http://schemas.openxmlformats.org/officeDocument/2006/relationships" r:id="rId3"/>
          </a:graphicData>
        </a:graphic>
      </p:graphicFrame>
      <p:sp>
        <p:nvSpPr>
          <p:cNvPr id="7" name="Title 1">
            <a:extLst>
              <a:ext uri="{FF2B5EF4-FFF2-40B4-BE49-F238E27FC236}">
                <a16:creationId xmlns:a16="http://schemas.microsoft.com/office/drawing/2014/main" id="{E1BC05E1-F4C0-4A3C-BEC8-A8E898C918BC}"/>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JLR Growth Rate</a:t>
            </a:r>
          </a:p>
        </p:txBody>
      </p:sp>
      <p:cxnSp>
        <p:nvCxnSpPr>
          <p:cNvPr id="8" name="Straight Connector 7">
            <a:extLst>
              <a:ext uri="{FF2B5EF4-FFF2-40B4-BE49-F238E27FC236}">
                <a16:creationId xmlns:a16="http://schemas.microsoft.com/office/drawing/2014/main" id="{51FC2848-6BC0-479B-B904-008BDC35789E}"/>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BDF8D8C-16EC-46AE-BD1B-AF92BA6232D9}"/>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27157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142308288"/>
              </p:ext>
            </p:extLst>
          </p:nvPr>
        </p:nvGraphicFramePr>
        <p:xfrm>
          <a:off x="492369" y="1910030"/>
          <a:ext cx="11338560" cy="3956197"/>
        </p:xfrm>
        <a:graphic>
          <a:graphicData uri="http://schemas.openxmlformats.org/drawingml/2006/table">
            <a:tbl>
              <a:tblPr firstRow="1" bandRow="1">
                <a:tableStyleId>{F5AB1C69-6EDB-4FF4-983F-18BD219EF322}</a:tableStyleId>
              </a:tblPr>
              <a:tblGrid>
                <a:gridCol w="3779520">
                  <a:extLst>
                    <a:ext uri="{9D8B030D-6E8A-4147-A177-3AD203B41FA5}">
                      <a16:colId xmlns:a16="http://schemas.microsoft.com/office/drawing/2014/main" val="2576625189"/>
                    </a:ext>
                  </a:extLst>
                </a:gridCol>
                <a:gridCol w="3779520">
                  <a:extLst>
                    <a:ext uri="{9D8B030D-6E8A-4147-A177-3AD203B41FA5}">
                      <a16:colId xmlns:a16="http://schemas.microsoft.com/office/drawing/2014/main" val="2705352827"/>
                    </a:ext>
                  </a:extLst>
                </a:gridCol>
                <a:gridCol w="3779520">
                  <a:extLst>
                    <a:ext uri="{9D8B030D-6E8A-4147-A177-3AD203B41FA5}">
                      <a16:colId xmlns:a16="http://schemas.microsoft.com/office/drawing/2014/main" val="2164620063"/>
                    </a:ext>
                  </a:extLst>
                </a:gridCol>
              </a:tblGrid>
              <a:tr h="535735">
                <a:tc>
                  <a:txBody>
                    <a:bodyPr/>
                    <a:lstStyle/>
                    <a:p>
                      <a:pPr algn="ctr"/>
                      <a:r>
                        <a:rPr lang="en-US" sz="2000"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Line item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Assumptions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3069613"/>
                  </a:ext>
                </a:extLst>
              </a:tr>
              <a:tr h="3420462">
                <a:tc>
                  <a:txBody>
                    <a:bodyPr/>
                    <a:lstStyle/>
                    <a:p>
                      <a:r>
                        <a:rPr lang="en-US" sz="2000" dirty="0"/>
                        <a:t>FY 2019-2020</a:t>
                      </a:r>
                    </a:p>
                    <a:p>
                      <a:endParaRPr lang="en-US" sz="2000" dirty="0"/>
                    </a:p>
                    <a:p>
                      <a:endParaRPr lang="en-US" sz="2000" dirty="0"/>
                    </a:p>
                    <a:p>
                      <a:endParaRPr lang="en-US" sz="2000" dirty="0"/>
                    </a:p>
                    <a:p>
                      <a:r>
                        <a:rPr lang="en-US" sz="2000" dirty="0"/>
                        <a:t>FY 2020-2021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JLR Revenue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Ø"/>
                      </a:pPr>
                      <a:r>
                        <a:rPr lang="en-US" sz="2000" dirty="0"/>
                        <a:t>The JLR</a:t>
                      </a:r>
                      <a:r>
                        <a:rPr lang="en-US" sz="2000" baseline="0" dirty="0"/>
                        <a:t> sales are also expected to fall as PV and CV.</a:t>
                      </a:r>
                    </a:p>
                    <a:p>
                      <a:pPr marL="285750" indent="-285750">
                        <a:buFont typeface="Wingdings" panose="05000000000000000000" pitchFamily="2" charset="2"/>
                        <a:buChar char="Ø"/>
                      </a:pPr>
                      <a:endParaRPr lang="en-US" sz="2000" baseline="0" dirty="0"/>
                    </a:p>
                    <a:p>
                      <a:pPr marL="285750" indent="-285750">
                        <a:buFont typeface="Wingdings" panose="05000000000000000000" pitchFamily="2" charset="2"/>
                        <a:buChar char="Ø"/>
                      </a:pPr>
                      <a:r>
                        <a:rPr lang="en-US" sz="2000" dirty="0"/>
                        <a:t>JLR sales increase because company is planning to launch new variants in JLR. So the revenue from JLR picks up </a:t>
                      </a:r>
                    </a:p>
                    <a:p>
                      <a:pPr marL="0" indent="0">
                        <a:buFont typeface="Wingdings" panose="05000000000000000000" pitchFamily="2" charset="2"/>
                        <a:buNone/>
                      </a:pPr>
                      <a:r>
                        <a:rPr lang="en-US" sz="2000" dirty="0"/>
                        <a:t>Source: Management discussion and analysis 2019.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9277785"/>
                  </a:ext>
                </a:extLst>
              </a:tr>
            </a:tbl>
          </a:graphicData>
        </a:graphic>
      </p:graphicFrame>
      <p:cxnSp>
        <p:nvCxnSpPr>
          <p:cNvPr id="4" name="Straight Connector 3">
            <a:extLst>
              <a:ext uri="{FF2B5EF4-FFF2-40B4-BE49-F238E27FC236}">
                <a16:creationId xmlns:a16="http://schemas.microsoft.com/office/drawing/2014/main" id="{3A4A255E-AEAD-43DE-80F9-4C59ABEEF88B}"/>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73035A3-FF55-4810-AD73-A6B01C86D5C6}"/>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Assumptions</a:t>
            </a:r>
          </a:p>
        </p:txBody>
      </p:sp>
      <p:cxnSp>
        <p:nvCxnSpPr>
          <p:cNvPr id="7" name="Straight Connector 6">
            <a:extLst>
              <a:ext uri="{FF2B5EF4-FFF2-40B4-BE49-F238E27FC236}">
                <a16:creationId xmlns:a16="http://schemas.microsoft.com/office/drawing/2014/main" id="{0A438A58-1CC9-4BE3-9171-E0BC498BC1E6}"/>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6883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91993876"/>
              </p:ext>
            </p:extLst>
          </p:nvPr>
        </p:nvGraphicFramePr>
        <p:xfrm>
          <a:off x="576775" y="1083212"/>
          <a:ext cx="11141613" cy="5584288"/>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1">
            <a:extLst>
              <a:ext uri="{FF2B5EF4-FFF2-40B4-BE49-F238E27FC236}">
                <a16:creationId xmlns:a16="http://schemas.microsoft.com/office/drawing/2014/main" id="{A8DC2D56-1E4E-4299-8BF0-1759020DB5F9}"/>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Total Revenue CAGR</a:t>
            </a:r>
          </a:p>
        </p:txBody>
      </p:sp>
      <p:cxnSp>
        <p:nvCxnSpPr>
          <p:cNvPr id="6" name="Straight Connector 5">
            <a:extLst>
              <a:ext uri="{FF2B5EF4-FFF2-40B4-BE49-F238E27FC236}">
                <a16:creationId xmlns:a16="http://schemas.microsoft.com/office/drawing/2014/main" id="{3775C48F-F49F-43B3-BD82-7A62566E699A}"/>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27FA4C9-8794-4605-95BC-674E21EF809F}"/>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8362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xmlns=""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1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xmlns=""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39380"/>
            <a:ext cx="11734800" cy="7201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1">
                    <a:lumMod val="75000"/>
                    <a:lumOff val="25000"/>
                  </a:schemeClr>
                </a:solidFill>
              </a:rPr>
              <a:t>Automobile Industry</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xmlns="" val="1"/>
              </a:ext>
            </a:extLst>
          </p:cNvPr>
          <p:cNvSpPr/>
          <p:nvPr/>
        </p:nvSpPr>
        <p:spPr>
          <a:xfrm>
            <a:off x="5260632"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KEY POINTS</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xmlns=""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 of  Automobiles sold from FY13 to FY19   increased at a CAGR of 6.71%.</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xmlns=""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xmlns=""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      Rise in middle class and young population may result in </a:t>
            </a:r>
          </a:p>
          <a:p>
            <a:pPr algn="ctr"/>
            <a:r>
              <a:rPr lang="en-US" sz="1600" dirty="0"/>
              <a:t>strong growth</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xmlns=""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xmlns="" val="1"/>
              </a:ext>
            </a:extLst>
          </p:cNvPr>
          <p:cNvSpPr/>
          <p:nvPr/>
        </p:nvSpPr>
        <p:spPr>
          <a:xfrm>
            <a:off x="7312105" y="5154978"/>
            <a:ext cx="3600371"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dirty="0"/>
              <a:t>. Indian auto industry is expected to see 8-12 per cent increase in its </a:t>
            </a:r>
          </a:p>
          <a:p>
            <a:pPr algn="r"/>
            <a:r>
              <a:rPr lang="en-US" sz="1600" dirty="0"/>
              <a:t>hiring during FY19</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xmlns=""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xmlns="" val="1"/>
              </a:ext>
            </a:extLst>
          </p:cNvPr>
          <p:cNvSpPr/>
          <p:nvPr/>
        </p:nvSpPr>
        <p:spPr>
          <a:xfrm>
            <a:off x="1651654" y="1630204"/>
            <a:ext cx="3291023"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4th largest in the world with   sales increasing 9.5 per cent  year-on-year </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xmlns=""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xmlns="" val="1"/>
              </a:ext>
            </a:extLst>
          </p:cNvPr>
          <p:cNvSpPr/>
          <p:nvPr/>
        </p:nvSpPr>
        <p:spPr>
          <a:xfrm>
            <a:off x="593125" y="3334727"/>
            <a:ext cx="3660776"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Automobile exports grew 14.5% during FY 2019. It is expected to grow at a </a:t>
            </a:r>
          </a:p>
          <a:p>
            <a:r>
              <a:rPr lang="en-US" sz="1400" dirty="0"/>
              <a:t>CAGR of 3.05 per cent during 2026.</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xmlns=""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xmlns="" val="1"/>
              </a:ext>
            </a:extLst>
          </p:cNvPr>
          <p:cNvSpPr/>
          <p:nvPr/>
        </p:nvSpPr>
        <p:spPr>
          <a:xfrm>
            <a:off x="1149178" y="5154978"/>
            <a:ext cx="3772017" cy="84039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Under (NATRIP), 5 testing and </a:t>
            </a:r>
          </a:p>
          <a:p>
            <a:r>
              <a:rPr lang="en-US" sz="1600" dirty="0"/>
              <a:t>research centers have been</a:t>
            </a:r>
          </a:p>
          <a:p>
            <a:r>
              <a:rPr lang="en-US" sz="1600" dirty="0"/>
              <a:t> established in the country since 2015.</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xmlns=""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1"/>
                                        </p:tgtEl>
                                      </p:cBhvr>
                                    </p:animEffect>
                                    <p:animScale>
                                      <p:cBhvr>
                                        <p:cTn id="7"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descr="Column 1"/>
          <p:cNvGrpSpPr/>
          <p:nvPr/>
        </p:nvGrpSpPr>
        <p:grpSpPr>
          <a:xfrm>
            <a:off x="902009" y="2187952"/>
            <a:ext cx="1889764" cy="1019056"/>
            <a:chOff x="2506976" y="1891784"/>
            <a:chExt cx="1889764" cy="1019056"/>
          </a:xfrm>
        </p:grpSpPr>
        <p:grpSp>
          <p:nvGrpSpPr>
            <p:cNvPr id="7" name="Group 6"/>
            <p:cNvGrpSpPr/>
            <p:nvPr/>
          </p:nvGrpSpPr>
          <p:grpSpPr>
            <a:xfrm>
              <a:off x="2506980" y="1912620"/>
              <a:ext cx="1889760" cy="998220"/>
              <a:chOff x="960120" y="1737360"/>
              <a:chExt cx="1889760" cy="998220"/>
            </a:xfrm>
          </p:grpSpPr>
          <p:sp>
            <p:nvSpPr>
              <p:cNvPr id="5" name="Rectangle 4">
                <a:extLst>
                  <a:ext uri="{C183D7F6-B498-43B3-948B-1728B52AA6E4}">
                    <adec:decorative xmlns:adec="http://schemas.microsoft.com/office/drawing/2017/decorative" xmlns="" val="1"/>
                  </a:ext>
                </a:extLst>
              </p:cNvPr>
              <p:cNvSpPr/>
              <p:nvPr/>
            </p:nvSpPr>
            <p:spPr>
              <a:xfrm>
                <a:off x="960120" y="1737360"/>
                <a:ext cx="1889760" cy="3276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p:txBody>
          </p:sp>
          <p:sp>
            <p:nvSpPr>
              <p:cNvPr id="51" name="Rectangle 50">
                <a:extLst>
                  <a:ext uri="{C183D7F6-B498-43B3-948B-1728B52AA6E4}">
                    <adec:decorative xmlns:adec="http://schemas.microsoft.com/office/drawing/2017/decorative" xmlns="" val="1"/>
                  </a:ext>
                </a:extLst>
              </p:cNvPr>
              <p:cNvSpPr/>
              <p:nvPr/>
            </p:nvSpPr>
            <p:spPr>
              <a:xfrm>
                <a:off x="960120" y="2065020"/>
                <a:ext cx="1889760" cy="67056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p:txBody>
          </p:sp>
        </p:grpSp>
        <p:sp>
          <p:nvSpPr>
            <p:cNvPr id="8" name="TextBox 7"/>
            <p:cNvSpPr txBox="1"/>
            <p:nvPr/>
          </p:nvSpPr>
          <p:spPr>
            <a:xfrm>
              <a:off x="3088328" y="1891784"/>
              <a:ext cx="684804" cy="369332"/>
            </a:xfrm>
            <a:prstGeom prst="rect">
              <a:avLst/>
            </a:prstGeom>
            <a:noFill/>
          </p:spPr>
          <p:txBody>
            <a:bodyPr wrap="none" rtlCol="0">
              <a:spAutoFit/>
            </a:bodyPr>
            <a:lstStyle/>
            <a:p>
              <a:pPr algn="ctr"/>
              <a:r>
                <a:rPr lang="en-US" dirty="0">
                  <a:solidFill>
                    <a:schemeClr val="bg1"/>
                  </a:solidFill>
                  <a:latin typeface="Lato Black" panose="020F0502020204030203" pitchFamily="34" charset="0"/>
                  <a:ea typeface="Lato Black" panose="020F0502020204030203" pitchFamily="34" charset="0"/>
                  <a:cs typeface="Lato Black" panose="020F0502020204030203" pitchFamily="34" charset="0"/>
                </a:rPr>
                <a:t>1945</a:t>
              </a:r>
            </a:p>
          </p:txBody>
        </p:sp>
        <p:sp>
          <p:nvSpPr>
            <p:cNvPr id="54" name="TextBox 53"/>
            <p:cNvSpPr txBox="1"/>
            <p:nvPr/>
          </p:nvSpPr>
          <p:spPr>
            <a:xfrm>
              <a:off x="2506976" y="2324368"/>
              <a:ext cx="1889760" cy="523220"/>
            </a:xfrm>
            <a:prstGeom prst="rect">
              <a:avLst/>
            </a:prstGeom>
            <a:noFill/>
          </p:spPr>
          <p:txBody>
            <a:bodyPr wrap="square" rtlCol="0">
              <a:spAutoFit/>
            </a:bodyPr>
            <a:lstStyle/>
            <a:p>
              <a:pPr algn="ctr"/>
              <a:r>
                <a:rPr lang="en-US" sz="1400" dirty="0">
                  <a:solidFill>
                    <a:schemeClr val="tx2"/>
                  </a:solidFill>
                  <a:latin typeface="Lato" panose="020F0502020204030203" pitchFamily="34" charset="0"/>
                  <a:ea typeface="Lato" panose="020F0502020204030203" pitchFamily="34" charset="0"/>
                  <a:cs typeface="Lato" panose="020F0502020204030203" pitchFamily="34" charset="0"/>
                </a:rPr>
                <a:t>Established under Tata Group</a:t>
              </a:r>
            </a:p>
          </p:txBody>
        </p:sp>
      </p:grpSp>
      <p:grpSp>
        <p:nvGrpSpPr>
          <p:cNvPr id="56" name="Group 55" descr="Column 2"/>
          <p:cNvGrpSpPr/>
          <p:nvPr/>
        </p:nvGrpSpPr>
        <p:grpSpPr>
          <a:xfrm>
            <a:off x="3027993" y="2187952"/>
            <a:ext cx="1889760" cy="1019056"/>
            <a:chOff x="2506980" y="1891784"/>
            <a:chExt cx="1889760" cy="1019056"/>
          </a:xfrm>
        </p:grpSpPr>
        <p:grpSp>
          <p:nvGrpSpPr>
            <p:cNvPr id="57" name="Group 56"/>
            <p:cNvGrpSpPr/>
            <p:nvPr/>
          </p:nvGrpSpPr>
          <p:grpSpPr>
            <a:xfrm>
              <a:off x="2506980" y="1912620"/>
              <a:ext cx="1889760" cy="998220"/>
              <a:chOff x="960120" y="1737360"/>
              <a:chExt cx="1889760" cy="998220"/>
            </a:xfrm>
          </p:grpSpPr>
          <p:sp>
            <p:nvSpPr>
              <p:cNvPr id="60" name="Rectangle 59">
                <a:extLst>
                  <a:ext uri="{C183D7F6-B498-43B3-948B-1728B52AA6E4}">
                    <adec:decorative xmlns:adec="http://schemas.microsoft.com/office/drawing/2017/decorative" xmlns="" val="1"/>
                  </a:ext>
                </a:extLst>
              </p:cNvPr>
              <p:cNvSpPr/>
              <p:nvPr/>
            </p:nvSpPr>
            <p:spPr>
              <a:xfrm>
                <a:off x="960120" y="1737360"/>
                <a:ext cx="1889760" cy="3276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p:txBody>
          </p:sp>
          <p:sp>
            <p:nvSpPr>
              <p:cNvPr id="61" name="Rectangle 60">
                <a:extLst>
                  <a:ext uri="{C183D7F6-B498-43B3-948B-1728B52AA6E4}">
                    <adec:decorative xmlns:adec="http://schemas.microsoft.com/office/drawing/2017/decorative" xmlns="" val="1"/>
                  </a:ext>
                </a:extLst>
              </p:cNvPr>
              <p:cNvSpPr/>
              <p:nvPr/>
            </p:nvSpPr>
            <p:spPr>
              <a:xfrm>
                <a:off x="960120" y="2065020"/>
                <a:ext cx="1889760" cy="67056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p:txBody>
          </p:sp>
        </p:grpSp>
        <p:sp>
          <p:nvSpPr>
            <p:cNvPr id="58" name="TextBox 57"/>
            <p:cNvSpPr txBox="1"/>
            <p:nvPr/>
          </p:nvSpPr>
          <p:spPr>
            <a:xfrm>
              <a:off x="3025812" y="1891784"/>
              <a:ext cx="809838" cy="369332"/>
            </a:xfrm>
            <a:prstGeom prst="rect">
              <a:avLst/>
            </a:prstGeom>
            <a:noFill/>
          </p:spPr>
          <p:txBody>
            <a:bodyPr wrap="none" rtlCol="0">
              <a:spAutoFit/>
            </a:bodyPr>
            <a:lstStyle/>
            <a:p>
              <a:pPr algn="ctr"/>
              <a:r>
                <a:rPr lang="en-US" dirty="0">
                  <a:solidFill>
                    <a:schemeClr val="bg1"/>
                  </a:solidFill>
                  <a:latin typeface="Lato Black" panose="020F0502020204030203" pitchFamily="34" charset="0"/>
                  <a:ea typeface="Lato Black" panose="020F0502020204030203" pitchFamily="34" charset="0"/>
                  <a:cs typeface="Lato Black" panose="020F0502020204030203" pitchFamily="34" charset="0"/>
                </a:rPr>
                <a:t>81090</a:t>
              </a:r>
            </a:p>
          </p:txBody>
        </p:sp>
        <p:sp>
          <p:nvSpPr>
            <p:cNvPr id="59" name="TextBox 58"/>
            <p:cNvSpPr txBox="1"/>
            <p:nvPr/>
          </p:nvSpPr>
          <p:spPr>
            <a:xfrm>
              <a:off x="2748415" y="2324368"/>
              <a:ext cx="1364628" cy="523220"/>
            </a:xfrm>
            <a:prstGeom prst="rect">
              <a:avLst/>
            </a:prstGeom>
            <a:noFill/>
          </p:spPr>
          <p:txBody>
            <a:bodyPr wrap="square" rtlCol="0">
              <a:spAutoFit/>
            </a:bodyPr>
            <a:lstStyle/>
            <a:p>
              <a:pPr algn="ctr"/>
              <a:r>
                <a:rPr lang="en-US" sz="1400" dirty="0">
                  <a:solidFill>
                    <a:schemeClr val="tx2"/>
                  </a:solidFill>
                  <a:latin typeface="Lato" panose="020F0502020204030203" pitchFamily="34" charset="0"/>
                  <a:ea typeface="Lato" panose="020F0502020204030203" pitchFamily="34" charset="0"/>
                  <a:cs typeface="Lato" panose="020F0502020204030203" pitchFamily="34" charset="0"/>
                </a:rPr>
                <a:t>Employee Strength</a:t>
              </a:r>
            </a:p>
          </p:txBody>
        </p:sp>
      </p:grpSp>
      <p:grpSp>
        <p:nvGrpSpPr>
          <p:cNvPr id="62" name="Group 61" descr="Column 3"/>
          <p:cNvGrpSpPr/>
          <p:nvPr/>
        </p:nvGrpSpPr>
        <p:grpSpPr>
          <a:xfrm>
            <a:off x="5153973" y="2187952"/>
            <a:ext cx="1889760" cy="1019056"/>
            <a:chOff x="2506980" y="1891784"/>
            <a:chExt cx="1889760" cy="1019056"/>
          </a:xfrm>
        </p:grpSpPr>
        <p:grpSp>
          <p:nvGrpSpPr>
            <p:cNvPr id="63" name="Group 62"/>
            <p:cNvGrpSpPr/>
            <p:nvPr/>
          </p:nvGrpSpPr>
          <p:grpSpPr>
            <a:xfrm>
              <a:off x="2506980" y="1912620"/>
              <a:ext cx="1889760" cy="998220"/>
              <a:chOff x="960120" y="1737360"/>
              <a:chExt cx="1889760" cy="998220"/>
            </a:xfrm>
          </p:grpSpPr>
          <p:sp>
            <p:nvSpPr>
              <p:cNvPr id="66" name="Rectangle 65">
                <a:extLst>
                  <a:ext uri="{C183D7F6-B498-43B3-948B-1728B52AA6E4}">
                    <adec:decorative xmlns:adec="http://schemas.microsoft.com/office/drawing/2017/decorative" xmlns="" val="1"/>
                  </a:ext>
                </a:extLst>
              </p:cNvPr>
              <p:cNvSpPr/>
              <p:nvPr/>
            </p:nvSpPr>
            <p:spPr>
              <a:xfrm>
                <a:off x="960120" y="1737360"/>
                <a:ext cx="1889760" cy="3276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p:txBody>
          </p:sp>
          <p:sp>
            <p:nvSpPr>
              <p:cNvPr id="67" name="Rectangle 66">
                <a:extLst>
                  <a:ext uri="{C183D7F6-B498-43B3-948B-1728B52AA6E4}">
                    <adec:decorative xmlns:adec="http://schemas.microsoft.com/office/drawing/2017/decorative" xmlns="" val="1"/>
                  </a:ext>
                </a:extLst>
              </p:cNvPr>
              <p:cNvSpPr/>
              <p:nvPr/>
            </p:nvSpPr>
            <p:spPr>
              <a:xfrm>
                <a:off x="960120" y="2065020"/>
                <a:ext cx="1889760" cy="67056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p:txBody>
          </p:sp>
        </p:grpSp>
        <p:sp>
          <p:nvSpPr>
            <p:cNvPr id="64" name="TextBox 63"/>
            <p:cNvSpPr txBox="1"/>
            <p:nvPr/>
          </p:nvSpPr>
          <p:spPr>
            <a:xfrm>
              <a:off x="3118787" y="1891784"/>
              <a:ext cx="623889" cy="369332"/>
            </a:xfrm>
            <a:prstGeom prst="rect">
              <a:avLst/>
            </a:prstGeom>
            <a:noFill/>
          </p:spPr>
          <p:txBody>
            <a:bodyPr wrap="none" rtlCol="0">
              <a:spAutoFit/>
            </a:bodyPr>
            <a:lstStyle/>
            <a:p>
              <a:pPr algn="ctr"/>
              <a:r>
                <a:rPr lang="en-US" dirty="0">
                  <a:solidFill>
                    <a:schemeClr val="bg1"/>
                  </a:solidFill>
                  <a:latin typeface="Lato Black" panose="020F0502020204030203" pitchFamily="34" charset="0"/>
                  <a:ea typeface="Lato Black" panose="020F0502020204030203" pitchFamily="34" charset="0"/>
                  <a:cs typeface="Lato Black" panose="020F0502020204030203" pitchFamily="34" charset="0"/>
                </a:rPr>
                <a:t>44%</a:t>
              </a:r>
            </a:p>
          </p:txBody>
        </p:sp>
        <p:sp>
          <p:nvSpPr>
            <p:cNvPr id="65" name="TextBox 64"/>
            <p:cNvSpPr txBox="1"/>
            <p:nvPr/>
          </p:nvSpPr>
          <p:spPr>
            <a:xfrm>
              <a:off x="2748415" y="2324368"/>
              <a:ext cx="1364628" cy="523220"/>
            </a:xfrm>
            <a:prstGeom prst="rect">
              <a:avLst/>
            </a:prstGeom>
            <a:noFill/>
          </p:spPr>
          <p:txBody>
            <a:bodyPr wrap="square" rtlCol="0">
              <a:spAutoFit/>
            </a:bodyPr>
            <a:lstStyle/>
            <a:p>
              <a:pPr algn="ctr"/>
              <a:r>
                <a:rPr lang="en-US" sz="1400" dirty="0">
                  <a:solidFill>
                    <a:schemeClr val="tx2"/>
                  </a:solidFill>
                  <a:latin typeface="Lato" panose="020F0502020204030203" pitchFamily="34" charset="0"/>
                  <a:ea typeface="Lato" panose="020F0502020204030203" pitchFamily="34" charset="0"/>
                  <a:cs typeface="Lato" panose="020F0502020204030203" pitchFamily="34" charset="0"/>
                </a:rPr>
                <a:t>Market share in FY18.</a:t>
              </a:r>
            </a:p>
          </p:txBody>
        </p:sp>
      </p:grpSp>
      <p:grpSp>
        <p:nvGrpSpPr>
          <p:cNvPr id="68" name="Group 67" descr="Column 4"/>
          <p:cNvGrpSpPr/>
          <p:nvPr/>
        </p:nvGrpSpPr>
        <p:grpSpPr>
          <a:xfrm>
            <a:off x="7279953" y="2187952"/>
            <a:ext cx="1889760" cy="1019056"/>
            <a:chOff x="2506980" y="1891784"/>
            <a:chExt cx="1889760" cy="1019056"/>
          </a:xfrm>
        </p:grpSpPr>
        <p:grpSp>
          <p:nvGrpSpPr>
            <p:cNvPr id="69" name="Group 68"/>
            <p:cNvGrpSpPr/>
            <p:nvPr/>
          </p:nvGrpSpPr>
          <p:grpSpPr>
            <a:xfrm>
              <a:off x="2506980" y="1912620"/>
              <a:ext cx="1889760" cy="998220"/>
              <a:chOff x="960120" y="1737360"/>
              <a:chExt cx="1889760" cy="998220"/>
            </a:xfrm>
          </p:grpSpPr>
          <p:sp>
            <p:nvSpPr>
              <p:cNvPr id="72" name="Rectangle 71">
                <a:extLst>
                  <a:ext uri="{C183D7F6-B498-43B3-948B-1728B52AA6E4}">
                    <adec:decorative xmlns:adec="http://schemas.microsoft.com/office/drawing/2017/decorative" xmlns="" val="1"/>
                  </a:ext>
                </a:extLst>
              </p:cNvPr>
              <p:cNvSpPr/>
              <p:nvPr/>
            </p:nvSpPr>
            <p:spPr>
              <a:xfrm>
                <a:off x="960120" y="1737360"/>
                <a:ext cx="1889760" cy="3276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p:txBody>
          </p:sp>
          <p:sp>
            <p:nvSpPr>
              <p:cNvPr id="73" name="Rectangle 72">
                <a:extLst>
                  <a:ext uri="{C183D7F6-B498-43B3-948B-1728B52AA6E4}">
                    <adec:decorative xmlns:adec="http://schemas.microsoft.com/office/drawing/2017/decorative" xmlns="" val="1"/>
                  </a:ext>
                </a:extLst>
              </p:cNvPr>
              <p:cNvSpPr/>
              <p:nvPr/>
            </p:nvSpPr>
            <p:spPr>
              <a:xfrm>
                <a:off x="960120" y="2065020"/>
                <a:ext cx="1889760" cy="67056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p:txBody>
          </p:sp>
        </p:grpSp>
        <p:sp>
          <p:nvSpPr>
            <p:cNvPr id="70" name="TextBox 69"/>
            <p:cNvSpPr txBox="1"/>
            <p:nvPr/>
          </p:nvSpPr>
          <p:spPr>
            <a:xfrm>
              <a:off x="3150847" y="1891784"/>
              <a:ext cx="559769" cy="369332"/>
            </a:xfrm>
            <a:prstGeom prst="rect">
              <a:avLst/>
            </a:prstGeom>
            <a:noFill/>
          </p:spPr>
          <p:txBody>
            <a:bodyPr wrap="none" rtlCol="0">
              <a:spAutoFit/>
            </a:bodyPr>
            <a:lstStyle/>
            <a:p>
              <a:pPr algn="ctr"/>
              <a:r>
                <a:rPr lang="en-US" dirty="0">
                  <a:solidFill>
                    <a:schemeClr val="bg1"/>
                  </a:solidFill>
                  <a:latin typeface="Lato Black" panose="020F0502020204030203" pitchFamily="34" charset="0"/>
                  <a:ea typeface="Lato Black" panose="020F0502020204030203" pitchFamily="34" charset="0"/>
                  <a:cs typeface="Lato Black" panose="020F0502020204030203" pitchFamily="34" charset="0"/>
                </a:rPr>
                <a:t>175</a:t>
              </a:r>
            </a:p>
          </p:txBody>
        </p:sp>
        <p:sp>
          <p:nvSpPr>
            <p:cNvPr id="71" name="TextBox 70"/>
            <p:cNvSpPr txBox="1"/>
            <p:nvPr/>
          </p:nvSpPr>
          <p:spPr>
            <a:xfrm>
              <a:off x="2748415" y="2324368"/>
              <a:ext cx="1364628" cy="523220"/>
            </a:xfrm>
            <a:prstGeom prst="rect">
              <a:avLst/>
            </a:prstGeom>
            <a:noFill/>
          </p:spPr>
          <p:txBody>
            <a:bodyPr wrap="square" rtlCol="0">
              <a:spAutoFit/>
            </a:bodyPr>
            <a:lstStyle/>
            <a:p>
              <a:pPr algn="ctr"/>
              <a:r>
                <a:rPr lang="en-US" sz="1400" dirty="0">
                  <a:solidFill>
                    <a:schemeClr val="tx2"/>
                  </a:solidFill>
                  <a:latin typeface="Lato" panose="020F0502020204030203" pitchFamily="34" charset="0"/>
                  <a:ea typeface="Lato" panose="020F0502020204030203" pitchFamily="34" charset="0"/>
                  <a:cs typeface="Lato" panose="020F0502020204030203" pitchFamily="34" charset="0"/>
                </a:rPr>
                <a:t>Presence in countries</a:t>
              </a:r>
            </a:p>
          </p:txBody>
        </p:sp>
      </p:grpSp>
      <p:grpSp>
        <p:nvGrpSpPr>
          <p:cNvPr id="74" name="Group 73" descr="Column 5"/>
          <p:cNvGrpSpPr/>
          <p:nvPr/>
        </p:nvGrpSpPr>
        <p:grpSpPr>
          <a:xfrm>
            <a:off x="9363676" y="2173889"/>
            <a:ext cx="2016891" cy="1053955"/>
            <a:chOff x="2470429" y="1856885"/>
            <a:chExt cx="2016891" cy="1053955"/>
          </a:xfrm>
        </p:grpSpPr>
        <p:grpSp>
          <p:nvGrpSpPr>
            <p:cNvPr id="75" name="Group 74"/>
            <p:cNvGrpSpPr/>
            <p:nvPr/>
          </p:nvGrpSpPr>
          <p:grpSpPr>
            <a:xfrm>
              <a:off x="2506980" y="1912620"/>
              <a:ext cx="1889760" cy="998220"/>
              <a:chOff x="960120" y="1737360"/>
              <a:chExt cx="1889760" cy="998220"/>
            </a:xfrm>
          </p:grpSpPr>
          <p:sp>
            <p:nvSpPr>
              <p:cNvPr id="78" name="Rectangle 77">
                <a:extLst>
                  <a:ext uri="{C183D7F6-B498-43B3-948B-1728B52AA6E4}">
                    <adec:decorative xmlns:adec="http://schemas.microsoft.com/office/drawing/2017/decorative" xmlns="" val="1"/>
                  </a:ext>
                </a:extLst>
              </p:cNvPr>
              <p:cNvSpPr/>
              <p:nvPr/>
            </p:nvSpPr>
            <p:spPr>
              <a:xfrm>
                <a:off x="960120" y="1737360"/>
                <a:ext cx="1889760" cy="3276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p:txBody>
          </p:sp>
          <p:sp>
            <p:nvSpPr>
              <p:cNvPr id="79" name="Rectangle 78">
                <a:extLst>
                  <a:ext uri="{C183D7F6-B498-43B3-948B-1728B52AA6E4}">
                    <adec:decorative xmlns:adec="http://schemas.microsoft.com/office/drawing/2017/decorative" xmlns="" val="1"/>
                  </a:ext>
                </a:extLst>
              </p:cNvPr>
              <p:cNvSpPr/>
              <p:nvPr/>
            </p:nvSpPr>
            <p:spPr>
              <a:xfrm>
                <a:off x="960120" y="2065020"/>
                <a:ext cx="1889760" cy="67056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p:txBody>
          </p:sp>
        </p:grpSp>
        <p:sp>
          <p:nvSpPr>
            <p:cNvPr id="76" name="TextBox 75"/>
            <p:cNvSpPr txBox="1"/>
            <p:nvPr/>
          </p:nvSpPr>
          <p:spPr>
            <a:xfrm>
              <a:off x="3101642" y="1856885"/>
              <a:ext cx="684804" cy="369332"/>
            </a:xfrm>
            <a:prstGeom prst="rect">
              <a:avLst/>
            </a:prstGeom>
            <a:noFill/>
          </p:spPr>
          <p:txBody>
            <a:bodyPr wrap="none" rtlCol="0">
              <a:spAutoFit/>
            </a:bodyPr>
            <a:lstStyle/>
            <a:p>
              <a:pPr algn="ctr"/>
              <a:r>
                <a:rPr lang="en-US" dirty="0">
                  <a:solidFill>
                    <a:schemeClr val="bg1"/>
                  </a:solidFill>
                  <a:latin typeface="Lato Black" panose="020F0502020204030203" pitchFamily="34" charset="0"/>
                  <a:ea typeface="Lato Black" panose="020F0502020204030203" pitchFamily="34" charset="0"/>
                  <a:cs typeface="Lato Black" panose="020F0502020204030203" pitchFamily="34" charset="0"/>
                </a:rPr>
                <a:t>2018</a:t>
              </a:r>
            </a:p>
          </p:txBody>
        </p:sp>
        <p:sp>
          <p:nvSpPr>
            <p:cNvPr id="77" name="TextBox 76"/>
            <p:cNvSpPr txBox="1"/>
            <p:nvPr/>
          </p:nvSpPr>
          <p:spPr>
            <a:xfrm>
              <a:off x="2470429" y="2202164"/>
              <a:ext cx="2016891" cy="669414"/>
            </a:xfrm>
            <a:prstGeom prst="rect">
              <a:avLst/>
            </a:prstGeom>
            <a:noFill/>
          </p:spPr>
          <p:txBody>
            <a:bodyPr wrap="square" rtlCol="0">
              <a:spAutoFit/>
            </a:bodyPr>
            <a:lstStyle/>
            <a:p>
              <a:pPr algn="ctr"/>
              <a:r>
                <a:rPr lang="en-US" sz="1250" dirty="0">
                  <a:solidFill>
                    <a:schemeClr val="tx2"/>
                  </a:solidFill>
                  <a:latin typeface="Lato" panose="020F0502020204030203" pitchFamily="34" charset="0"/>
                  <a:ea typeface="Lato" panose="020F0502020204030203" pitchFamily="34" charset="0"/>
                  <a:cs typeface="Lato" panose="020F0502020204030203" pitchFamily="34" charset="0"/>
                </a:rPr>
                <a:t>Created separate vertical to tap into Electrical vehicle segment.</a:t>
              </a:r>
            </a:p>
          </p:txBody>
        </p:sp>
      </p:grpSp>
      <p:grpSp>
        <p:nvGrpSpPr>
          <p:cNvPr id="83" name="Group 82" descr="Button text"/>
          <p:cNvGrpSpPr/>
          <p:nvPr/>
        </p:nvGrpSpPr>
        <p:grpSpPr>
          <a:xfrm>
            <a:off x="4422085" y="4660751"/>
            <a:ext cx="3412075" cy="606936"/>
            <a:chOff x="2670968" y="1912620"/>
            <a:chExt cx="1561785" cy="327660"/>
          </a:xfrm>
          <a:solidFill>
            <a:schemeClr val="accent4"/>
          </a:solidFill>
        </p:grpSpPr>
        <p:sp>
          <p:nvSpPr>
            <p:cNvPr id="87" name="Rectangle 86">
              <a:extLst>
                <a:ext uri="{C183D7F6-B498-43B3-948B-1728B52AA6E4}">
                  <adec:decorative xmlns:adec="http://schemas.microsoft.com/office/drawing/2017/decorative" xmlns="" val="1"/>
                </a:ext>
              </a:extLst>
            </p:cNvPr>
            <p:cNvSpPr/>
            <p:nvPr/>
          </p:nvSpPr>
          <p:spPr>
            <a:xfrm>
              <a:off x="2670968" y="1912620"/>
              <a:ext cx="1561785" cy="3276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Lato Black" panose="020F0502020204030203" pitchFamily="34" charset="0"/>
                <a:ea typeface="Lato Black" panose="020F0502020204030203" pitchFamily="34" charset="0"/>
                <a:cs typeface="Lato Black" panose="020F0502020204030203" pitchFamily="34" charset="0"/>
              </a:endParaRPr>
            </a:p>
          </p:txBody>
        </p:sp>
        <p:sp>
          <p:nvSpPr>
            <p:cNvPr id="85" name="TextBox 84"/>
            <p:cNvSpPr txBox="1"/>
            <p:nvPr/>
          </p:nvSpPr>
          <p:spPr>
            <a:xfrm>
              <a:off x="2901396" y="1925691"/>
              <a:ext cx="1100930" cy="272802"/>
            </a:xfrm>
            <a:prstGeom prst="rect">
              <a:avLst/>
            </a:prstGeom>
            <a:grpFill/>
          </p:spPr>
          <p:txBody>
            <a:bodyPr wrap="none" rtlCol="0">
              <a:spAutoFit/>
            </a:bodyPr>
            <a:lstStyle/>
            <a:p>
              <a:pPr algn="ctr"/>
              <a:r>
                <a:rPr lang="en-US" sz="3200" dirty="0">
                  <a:solidFill>
                    <a:schemeClr val="bg1"/>
                  </a:solidFill>
                  <a:latin typeface="Lato Black" panose="020F0502020204030203" pitchFamily="34" charset="0"/>
                  <a:ea typeface="Lato Black" panose="020F0502020204030203" pitchFamily="34" charset="0"/>
                  <a:cs typeface="Lato Black" panose="020F0502020204030203" pitchFamily="34" charset="0"/>
                </a:rPr>
                <a:t>KEY POINTS</a:t>
              </a:r>
            </a:p>
          </p:txBody>
        </p:sp>
      </p:grpSp>
      <p:cxnSp>
        <p:nvCxnSpPr>
          <p:cNvPr id="14" name="Elbow Connector 13">
            <a:extLst>
              <a:ext uri="{C183D7F6-B498-43B3-948B-1728B52AA6E4}">
                <adec:decorative xmlns:adec="http://schemas.microsoft.com/office/drawing/2017/decorative" xmlns="" val="1"/>
              </a:ext>
            </a:extLst>
          </p:cNvPr>
          <p:cNvCxnSpPr>
            <a:stCxn id="51" idx="2"/>
            <a:endCxn id="79" idx="2"/>
          </p:cNvCxnSpPr>
          <p:nvPr/>
        </p:nvCxnSpPr>
        <p:spPr>
          <a:xfrm rot="16200000" flipH="1">
            <a:off x="6085582" y="-1031681"/>
            <a:ext cx="20836" cy="8498214"/>
          </a:xfrm>
          <a:prstGeom prst="bentConnector3">
            <a:avLst>
              <a:gd name="adj1" fmla="val 3720561"/>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C183D7F6-B498-43B3-948B-1728B52AA6E4}">
                <adec:decorative xmlns:adec="http://schemas.microsoft.com/office/drawing/2017/decorative" xmlns="" val="1"/>
              </a:ext>
            </a:extLst>
          </p:cNvPr>
          <p:cNvCxnSpPr>
            <a:stCxn id="67" idx="2"/>
          </p:cNvCxnSpPr>
          <p:nvPr/>
        </p:nvCxnSpPr>
        <p:spPr>
          <a:xfrm>
            <a:off x="6098853" y="3207008"/>
            <a:ext cx="0" cy="776347"/>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C183D7F6-B498-43B3-948B-1728B52AA6E4}">
                <adec:decorative xmlns:adec="http://schemas.microsoft.com/office/drawing/2017/decorative" xmlns="" val="1"/>
              </a:ext>
            </a:extLst>
          </p:cNvPr>
          <p:cNvCxnSpPr/>
          <p:nvPr/>
        </p:nvCxnSpPr>
        <p:spPr>
          <a:xfrm>
            <a:off x="3965058" y="3207005"/>
            <a:ext cx="0" cy="776347"/>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C183D7F6-B498-43B3-948B-1728B52AA6E4}">
                <adec:decorative xmlns:adec="http://schemas.microsoft.com/office/drawing/2017/decorative" xmlns="" val="1"/>
              </a:ext>
            </a:extLst>
          </p:cNvPr>
          <p:cNvCxnSpPr/>
          <p:nvPr/>
        </p:nvCxnSpPr>
        <p:spPr>
          <a:xfrm>
            <a:off x="8224833" y="3207006"/>
            <a:ext cx="0" cy="776347"/>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C183D7F6-B498-43B3-948B-1728B52AA6E4}">
                <adec:decorative xmlns:adec="http://schemas.microsoft.com/office/drawing/2017/decorative" xmlns="" val="1"/>
              </a:ext>
            </a:extLst>
          </p:cNvPr>
          <p:cNvCxnSpPr/>
          <p:nvPr/>
        </p:nvCxnSpPr>
        <p:spPr>
          <a:xfrm>
            <a:off x="6095999" y="3983352"/>
            <a:ext cx="0" cy="606936"/>
          </a:xfrm>
          <a:prstGeom prst="straightConnector1">
            <a:avLst/>
          </a:prstGeom>
          <a:ln w="127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hidden="1">
            <a:extLst>
              <a:ext uri="{FF2B5EF4-FFF2-40B4-BE49-F238E27FC236}">
                <a16:creationId xmlns:a16="http://schemas.microsoft.com/office/drawing/2014/main" id="{6BE13EF6-C310-4B5C-82B9-B423DA069543}"/>
              </a:ext>
            </a:extLst>
          </p:cNvPr>
          <p:cNvSpPr>
            <a:spLocks noGrp="1"/>
          </p:cNvSpPr>
          <p:nvPr>
            <p:ph type="title"/>
          </p:nvPr>
        </p:nvSpPr>
        <p:spPr/>
        <p:txBody>
          <a:bodyPr/>
          <a:lstStyle/>
          <a:p>
            <a:r>
              <a:rPr lang="en-US" dirty="0"/>
              <a:t>Slide 3</a:t>
            </a:r>
          </a:p>
        </p:txBody>
      </p:sp>
      <p:sp>
        <p:nvSpPr>
          <p:cNvPr id="45" name="Title 1">
            <a:extLst>
              <a:ext uri="{FF2B5EF4-FFF2-40B4-BE49-F238E27FC236}">
                <a16:creationId xmlns:a16="http://schemas.microsoft.com/office/drawing/2014/main" id="{9E260587-9902-4A5E-A32A-E819301DDD5D}"/>
              </a:ext>
            </a:extLst>
          </p:cNvPr>
          <p:cNvSpPr txBox="1">
            <a:spLocks/>
          </p:cNvSpPr>
          <p:nvPr/>
        </p:nvSpPr>
        <p:spPr>
          <a:xfrm>
            <a:off x="228600" y="339380"/>
            <a:ext cx="11734800" cy="7201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1">
                    <a:lumMod val="75000"/>
                    <a:lumOff val="25000"/>
                  </a:schemeClr>
                </a:solidFill>
              </a:rPr>
              <a:t>Tata Motors Ltd.</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46" name="Straight Connector 45">
            <a:extLst>
              <a:ext uri="{FF2B5EF4-FFF2-40B4-BE49-F238E27FC236}">
                <a16:creationId xmlns:a16="http://schemas.microsoft.com/office/drawing/2014/main" id="{0AE23B1A-5F97-4B3D-B3B3-DA0B4A834B1D}"/>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4668DCF-C6A1-41E8-948E-BFF61DE06A83}"/>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52861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childTnLst>
                                </p:cTn>
                              </p:par>
                              <p:par>
                                <p:cTn id="8" presetID="10" presetClass="entr" presetSubtype="0" fill="hold" nodeType="withEffect">
                                  <p:stCondLst>
                                    <p:cond delay="50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750"/>
                                        <p:tgtEl>
                                          <p:spTgt spid="56"/>
                                        </p:tgtEl>
                                      </p:cBhvr>
                                    </p:animEffect>
                                  </p:childTnLst>
                                </p:cTn>
                              </p:par>
                              <p:par>
                                <p:cTn id="11" presetID="10" presetClass="entr" presetSubtype="0" fill="hold" nodeType="withEffect">
                                  <p:stCondLst>
                                    <p:cond delay="50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750"/>
                                        <p:tgtEl>
                                          <p:spTgt spid="62"/>
                                        </p:tgtEl>
                                      </p:cBhvr>
                                    </p:animEffect>
                                  </p:childTnLst>
                                </p:cTn>
                              </p:par>
                              <p:par>
                                <p:cTn id="14" presetID="10" presetClass="entr" presetSubtype="0" fill="hold" nodeType="withEffect">
                                  <p:stCondLst>
                                    <p:cond delay="500"/>
                                  </p:stCondLst>
                                  <p:childTnLst>
                                    <p:set>
                                      <p:cBhvr>
                                        <p:cTn id="15" dur="1" fill="hold">
                                          <p:stCondLst>
                                            <p:cond delay="0"/>
                                          </p:stCondLst>
                                        </p:cTn>
                                        <p:tgtEl>
                                          <p:spTgt spid="68"/>
                                        </p:tgtEl>
                                        <p:attrNameLst>
                                          <p:attrName>style.visibility</p:attrName>
                                        </p:attrNameLst>
                                      </p:cBhvr>
                                      <p:to>
                                        <p:strVal val="visible"/>
                                      </p:to>
                                    </p:set>
                                    <p:animEffect transition="in" filter="fade">
                                      <p:cBhvr>
                                        <p:cTn id="16" dur="750"/>
                                        <p:tgtEl>
                                          <p:spTgt spid="68"/>
                                        </p:tgtEl>
                                      </p:cBhvr>
                                    </p:animEffect>
                                  </p:childTnLst>
                                </p:cTn>
                              </p:par>
                              <p:par>
                                <p:cTn id="17" presetID="10" presetClass="entr" presetSubtype="0" fill="hold" nodeType="withEffect">
                                  <p:stCondLst>
                                    <p:cond delay="500"/>
                                  </p:stCondLst>
                                  <p:childTnLst>
                                    <p:set>
                                      <p:cBhvr>
                                        <p:cTn id="18" dur="1" fill="hold">
                                          <p:stCondLst>
                                            <p:cond delay="0"/>
                                          </p:stCondLst>
                                        </p:cTn>
                                        <p:tgtEl>
                                          <p:spTgt spid="74"/>
                                        </p:tgtEl>
                                        <p:attrNameLst>
                                          <p:attrName>style.visibility</p:attrName>
                                        </p:attrNameLst>
                                      </p:cBhvr>
                                      <p:to>
                                        <p:strVal val="visible"/>
                                      </p:to>
                                    </p:set>
                                    <p:animEffect transition="in" filter="fade">
                                      <p:cBhvr>
                                        <p:cTn id="19" dur="750"/>
                                        <p:tgtEl>
                                          <p:spTgt spid="74"/>
                                        </p:tgtEl>
                                      </p:cBhvr>
                                    </p:animEffect>
                                  </p:childTnLst>
                                </p:cTn>
                              </p:par>
                            </p:childTnLst>
                          </p:cTn>
                        </p:par>
                        <p:par>
                          <p:cTn id="20" fill="hold">
                            <p:stCondLst>
                              <p:cond delay="1250"/>
                            </p:stCondLst>
                            <p:childTnLst>
                              <p:par>
                                <p:cTn id="21" presetID="16" presetClass="entr" presetSubtype="21"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arn(inVertical)">
                                      <p:cBhvr>
                                        <p:cTn id="23" dur="1000"/>
                                        <p:tgtEl>
                                          <p:spTgt spid="14"/>
                                        </p:tgtEl>
                                      </p:cBhvr>
                                    </p:animEffect>
                                  </p:childTnLst>
                                </p:cTn>
                              </p:par>
                              <p:par>
                                <p:cTn id="24" presetID="22" presetClass="entr" presetSubtype="1" fill="hold" nodeType="withEffect">
                                  <p:stCondLst>
                                    <p:cond delay="250"/>
                                  </p:stCondLst>
                                  <p:childTnLst>
                                    <p:set>
                                      <p:cBhvr>
                                        <p:cTn id="25" dur="1" fill="hold">
                                          <p:stCondLst>
                                            <p:cond delay="0"/>
                                          </p:stCondLst>
                                        </p:cTn>
                                        <p:tgtEl>
                                          <p:spTgt spid="102"/>
                                        </p:tgtEl>
                                        <p:attrNameLst>
                                          <p:attrName>style.visibility</p:attrName>
                                        </p:attrNameLst>
                                      </p:cBhvr>
                                      <p:to>
                                        <p:strVal val="visible"/>
                                      </p:to>
                                    </p:set>
                                    <p:animEffect transition="in" filter="wipe(up)">
                                      <p:cBhvr>
                                        <p:cTn id="26" dur="500"/>
                                        <p:tgtEl>
                                          <p:spTgt spid="102"/>
                                        </p:tgtEl>
                                      </p:cBhvr>
                                    </p:animEffect>
                                  </p:childTnLst>
                                </p:cTn>
                              </p:par>
                              <p:par>
                                <p:cTn id="27" presetID="22" presetClass="entr" presetSubtype="1" fill="hold" nodeType="withEffect">
                                  <p:stCondLst>
                                    <p:cond delay="250"/>
                                  </p:stCondLst>
                                  <p:childTnLst>
                                    <p:set>
                                      <p:cBhvr>
                                        <p:cTn id="28" dur="1" fill="hold">
                                          <p:stCondLst>
                                            <p:cond delay="0"/>
                                          </p:stCondLst>
                                        </p:cTn>
                                        <p:tgtEl>
                                          <p:spTgt spid="103"/>
                                        </p:tgtEl>
                                        <p:attrNameLst>
                                          <p:attrName>style.visibility</p:attrName>
                                        </p:attrNameLst>
                                      </p:cBhvr>
                                      <p:to>
                                        <p:strVal val="visible"/>
                                      </p:to>
                                    </p:set>
                                    <p:animEffect transition="in" filter="wipe(up)">
                                      <p:cBhvr>
                                        <p:cTn id="29" dur="500"/>
                                        <p:tgtEl>
                                          <p:spTgt spid="103"/>
                                        </p:tgtEl>
                                      </p:cBhvr>
                                    </p:animEffect>
                                  </p:childTnLst>
                                </p:cTn>
                              </p:par>
                              <p:par>
                                <p:cTn id="30" presetID="22" presetClass="entr" presetSubtype="1" fill="hold" nodeType="withEffect">
                                  <p:stCondLst>
                                    <p:cond delay="500"/>
                                  </p:stCondLst>
                                  <p:childTnLst>
                                    <p:set>
                                      <p:cBhvr>
                                        <p:cTn id="31" dur="1" fill="hold">
                                          <p:stCondLst>
                                            <p:cond delay="0"/>
                                          </p:stCondLst>
                                        </p:cTn>
                                        <p:tgtEl>
                                          <p:spTgt spid="24"/>
                                        </p:tgtEl>
                                        <p:attrNameLst>
                                          <p:attrName>style.visibility</p:attrName>
                                        </p:attrNameLst>
                                      </p:cBhvr>
                                      <p:to>
                                        <p:strVal val="visible"/>
                                      </p:to>
                                    </p:set>
                                    <p:animEffect transition="in" filter="wipe(up)">
                                      <p:cBhvr>
                                        <p:cTn id="32" dur="500"/>
                                        <p:tgtEl>
                                          <p:spTgt spid="24"/>
                                        </p:tgtEl>
                                      </p:cBhvr>
                                    </p:animEffect>
                                  </p:childTnLst>
                                </p:cTn>
                              </p:par>
                            </p:childTnLst>
                          </p:cTn>
                        </p:par>
                        <p:par>
                          <p:cTn id="33" fill="hold">
                            <p:stCondLst>
                              <p:cond delay="2250"/>
                            </p:stCondLst>
                            <p:childTnLst>
                              <p:par>
                                <p:cTn id="34" presetID="22" presetClass="entr" presetSubtype="1" fill="hold" nodeType="after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up)">
                                      <p:cBhvr>
                                        <p:cTn id="36" dur="500"/>
                                        <p:tgtEl>
                                          <p:spTgt spid="27"/>
                                        </p:tgtEl>
                                      </p:cBhvr>
                                    </p:animEffect>
                                  </p:childTnLst>
                                </p:cTn>
                              </p:par>
                            </p:childTnLst>
                          </p:cTn>
                        </p:par>
                        <p:par>
                          <p:cTn id="37" fill="hold">
                            <p:stCondLst>
                              <p:cond delay="2750"/>
                            </p:stCondLst>
                            <p:childTnLst>
                              <p:par>
                                <p:cTn id="38" presetID="53" presetClass="entr" presetSubtype="16" fill="hold" nodeType="afterEffect">
                                  <p:stCondLst>
                                    <p:cond delay="0"/>
                                  </p:stCondLst>
                                  <p:childTnLst>
                                    <p:set>
                                      <p:cBhvr>
                                        <p:cTn id="39" dur="1" fill="hold">
                                          <p:stCondLst>
                                            <p:cond delay="0"/>
                                          </p:stCondLst>
                                        </p:cTn>
                                        <p:tgtEl>
                                          <p:spTgt spid="83"/>
                                        </p:tgtEl>
                                        <p:attrNameLst>
                                          <p:attrName>style.visibility</p:attrName>
                                        </p:attrNameLst>
                                      </p:cBhvr>
                                      <p:to>
                                        <p:strVal val="visible"/>
                                      </p:to>
                                    </p:set>
                                    <p:anim calcmode="lin" valueType="num">
                                      <p:cBhvr>
                                        <p:cTn id="40" dur="500" fill="hold"/>
                                        <p:tgtEl>
                                          <p:spTgt spid="83"/>
                                        </p:tgtEl>
                                        <p:attrNameLst>
                                          <p:attrName>ppt_w</p:attrName>
                                        </p:attrNameLst>
                                      </p:cBhvr>
                                      <p:tavLst>
                                        <p:tav tm="0">
                                          <p:val>
                                            <p:fltVal val="0"/>
                                          </p:val>
                                        </p:tav>
                                        <p:tav tm="100000">
                                          <p:val>
                                            <p:strVal val="#ppt_w"/>
                                          </p:val>
                                        </p:tav>
                                      </p:tavLst>
                                    </p:anim>
                                    <p:anim calcmode="lin" valueType="num">
                                      <p:cBhvr>
                                        <p:cTn id="41" dur="500" fill="hold"/>
                                        <p:tgtEl>
                                          <p:spTgt spid="83"/>
                                        </p:tgtEl>
                                        <p:attrNameLst>
                                          <p:attrName>ppt_h</p:attrName>
                                        </p:attrNameLst>
                                      </p:cBhvr>
                                      <p:tavLst>
                                        <p:tav tm="0">
                                          <p:val>
                                            <p:fltVal val="0"/>
                                          </p:val>
                                        </p:tav>
                                        <p:tav tm="100000">
                                          <p:val>
                                            <p:strVal val="#ppt_h"/>
                                          </p:val>
                                        </p:tav>
                                      </p:tavLst>
                                    </p:anim>
                                    <p:animEffect transition="in" filter="fade">
                                      <p:cBhvr>
                                        <p:cTn id="42" dur="500"/>
                                        <p:tgtEl>
                                          <p:spTgt spid="83"/>
                                        </p:tgtEl>
                                      </p:cBhvr>
                                    </p:animEffect>
                                  </p:childTnLst>
                                </p:cTn>
                              </p:par>
                            </p:childTnLst>
                          </p:cTn>
                        </p:par>
                      </p:childTnLst>
                    </p:cTn>
                  </p:par>
                  <p:par>
                    <p:cTn id="43" fill="hold">
                      <p:stCondLst>
                        <p:cond delay="indefinite"/>
                      </p:stCondLst>
                      <p:childTnLst>
                        <p:par>
                          <p:cTn id="44" fill="hold">
                            <p:stCondLst>
                              <p:cond delay="0"/>
                            </p:stCondLst>
                            <p:childTnLst>
                              <p:par>
                                <p:cTn id="45" presetID="26" presetClass="emph" presetSubtype="0" fill="hold" grpId="0" nodeType="clickEffect">
                                  <p:stCondLst>
                                    <p:cond delay="0"/>
                                  </p:stCondLst>
                                  <p:childTnLst>
                                    <p:animEffect transition="out" filter="fade">
                                      <p:cBhvr>
                                        <p:cTn id="46" dur="500" tmFilter="0, 0; .2, .5; .8, .5; 1, 0"/>
                                        <p:tgtEl>
                                          <p:spTgt spid="45"/>
                                        </p:tgtEl>
                                      </p:cBhvr>
                                    </p:animEffect>
                                    <p:animScale>
                                      <p:cBhvr>
                                        <p:cTn id="4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Economic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xmlns="" val="1"/>
              </a:ext>
            </a:extLst>
          </p:cNvPr>
          <p:cNvSpPr/>
          <p:nvPr/>
        </p:nvSpPr>
        <p:spPr>
          <a:xfrm rot="5400000">
            <a:off x="1447836" y="2580894"/>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xmlns="" val="1"/>
              </a:ext>
            </a:extLst>
          </p:cNvPr>
          <p:cNvSpPr/>
          <p:nvPr/>
        </p:nvSpPr>
        <p:spPr>
          <a:xfrm rot="5400000">
            <a:off x="3791115" y="260193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xmlns="" val="1"/>
              </a:ext>
            </a:extLst>
          </p:cNvPr>
          <p:cNvSpPr/>
          <p:nvPr/>
        </p:nvSpPr>
        <p:spPr>
          <a:xfrm rot="5400000">
            <a:off x="6160355" y="2631260"/>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xmlns="" val="1"/>
              </a:ext>
            </a:extLst>
          </p:cNvPr>
          <p:cNvSpPr/>
          <p:nvPr/>
        </p:nvSpPr>
        <p:spPr>
          <a:xfrm rot="5400000">
            <a:off x="8541584" y="2673358"/>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2930107" y="2823274"/>
            <a:ext cx="1371600" cy="492443"/>
          </a:xfrm>
          <a:prstGeom prst="rect">
            <a:avLst/>
          </a:prstGeom>
        </p:spPr>
        <p:txBody>
          <a:bodyPr wrap="square" lIns="0" tIns="0" rIns="0" bIns="0">
            <a:spAutoFit/>
          </a:bodyPr>
          <a:lstStyle/>
          <a:p>
            <a:pPr algn="ctr"/>
            <a:r>
              <a:rPr lang="en-US" sz="1600" b="1" dirty="0">
                <a:solidFill>
                  <a:schemeClr val="bg1"/>
                </a:solidFill>
              </a:rPr>
              <a:t>GDP GROWTH RATE</a:t>
            </a:r>
          </a:p>
        </p:txBody>
      </p:sp>
      <p:sp>
        <p:nvSpPr>
          <p:cNvPr id="47" name="Rectangle 46">
            <a:extLst>
              <a:ext uri="{FF2B5EF4-FFF2-40B4-BE49-F238E27FC236}">
                <a16:creationId xmlns:a16="http://schemas.microsoft.com/office/drawing/2014/main" id="{1751D31D-3535-411D-8BAC-95CCC90AB185}"/>
              </a:ext>
            </a:extLst>
          </p:cNvPr>
          <p:cNvSpPr/>
          <p:nvPr/>
        </p:nvSpPr>
        <p:spPr>
          <a:xfrm>
            <a:off x="5273386" y="2867425"/>
            <a:ext cx="1371600" cy="246221"/>
          </a:xfrm>
          <a:prstGeom prst="rect">
            <a:avLst/>
          </a:prstGeom>
        </p:spPr>
        <p:txBody>
          <a:bodyPr wrap="square" lIns="0" tIns="0" rIns="0" bIns="0">
            <a:spAutoFit/>
          </a:bodyPr>
          <a:lstStyle/>
          <a:p>
            <a:pPr algn="ctr"/>
            <a:r>
              <a:rPr lang="en-US" sz="1600" b="1" dirty="0">
                <a:solidFill>
                  <a:schemeClr val="bg1"/>
                </a:solidFill>
              </a:rPr>
              <a:t>INFLATION</a:t>
            </a:r>
          </a:p>
        </p:txBody>
      </p:sp>
      <p:sp>
        <p:nvSpPr>
          <p:cNvPr id="48" name="Rectangle 47">
            <a:extLst>
              <a:ext uri="{FF2B5EF4-FFF2-40B4-BE49-F238E27FC236}">
                <a16:creationId xmlns:a16="http://schemas.microsoft.com/office/drawing/2014/main" id="{FA4D735A-8F75-4E2A-8F1A-CC303B0718BA}"/>
              </a:ext>
            </a:extLst>
          </p:cNvPr>
          <p:cNvSpPr/>
          <p:nvPr/>
        </p:nvSpPr>
        <p:spPr>
          <a:xfrm>
            <a:off x="7654615" y="2874846"/>
            <a:ext cx="1549832" cy="246221"/>
          </a:xfrm>
          <a:prstGeom prst="rect">
            <a:avLst/>
          </a:prstGeom>
        </p:spPr>
        <p:txBody>
          <a:bodyPr wrap="square" lIns="0" tIns="0" rIns="0" bIns="0">
            <a:spAutoFit/>
          </a:bodyPr>
          <a:lstStyle/>
          <a:p>
            <a:pPr algn="ctr"/>
            <a:r>
              <a:rPr lang="en-US" sz="1600" b="1" dirty="0">
                <a:solidFill>
                  <a:schemeClr val="bg1"/>
                </a:solidFill>
              </a:rPr>
              <a:t>UNEMPLOYMENT</a:t>
            </a:r>
          </a:p>
        </p:txBody>
      </p:sp>
      <p:sp>
        <p:nvSpPr>
          <p:cNvPr id="49" name="Rectangle 48">
            <a:extLst>
              <a:ext uri="{FF2B5EF4-FFF2-40B4-BE49-F238E27FC236}">
                <a16:creationId xmlns:a16="http://schemas.microsoft.com/office/drawing/2014/main" id="{54AB9282-0505-49EB-AABF-998083225E3A}"/>
              </a:ext>
            </a:extLst>
          </p:cNvPr>
          <p:cNvSpPr/>
          <p:nvPr/>
        </p:nvSpPr>
        <p:spPr>
          <a:xfrm>
            <a:off x="9878532" y="2823275"/>
            <a:ext cx="1752042" cy="492443"/>
          </a:xfrm>
          <a:prstGeom prst="rect">
            <a:avLst/>
          </a:prstGeom>
        </p:spPr>
        <p:txBody>
          <a:bodyPr wrap="square" lIns="0" tIns="0" rIns="0" bIns="0">
            <a:spAutoFit/>
          </a:bodyPr>
          <a:lstStyle/>
          <a:p>
            <a:pPr algn="ctr"/>
            <a:r>
              <a:rPr lang="en-US" sz="1600" b="1" dirty="0">
                <a:solidFill>
                  <a:schemeClr val="bg1"/>
                </a:solidFill>
              </a:rPr>
              <a:t>FOREIGN DIRECT INVESTMENT</a:t>
            </a:r>
          </a:p>
        </p:txBody>
      </p:sp>
      <p:sp>
        <p:nvSpPr>
          <p:cNvPr id="51" name="Rectangle 50">
            <a:extLst>
              <a:ext uri="{FF2B5EF4-FFF2-40B4-BE49-F238E27FC236}">
                <a16:creationId xmlns:a16="http://schemas.microsoft.com/office/drawing/2014/main" id="{8AA18108-5B8B-4147-84A7-D30A16BEC4EA}"/>
              </a:ext>
            </a:extLst>
          </p:cNvPr>
          <p:cNvSpPr/>
          <p:nvPr/>
        </p:nvSpPr>
        <p:spPr>
          <a:xfrm>
            <a:off x="2739886" y="3653602"/>
            <a:ext cx="1752042" cy="1685333"/>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 GDP Growth has declined in Ongoing credit crunch, Low consumer spending have negative impact on 2019 revenue growth </a:t>
            </a:r>
          </a:p>
        </p:txBody>
      </p:sp>
      <p:sp>
        <p:nvSpPr>
          <p:cNvPr id="52" name="Rectangle 51">
            <a:extLst>
              <a:ext uri="{FF2B5EF4-FFF2-40B4-BE49-F238E27FC236}">
                <a16:creationId xmlns:a16="http://schemas.microsoft.com/office/drawing/2014/main" id="{A8534162-B6E2-4579-9DAD-AD8DE07459BC}"/>
              </a:ext>
            </a:extLst>
          </p:cNvPr>
          <p:cNvSpPr/>
          <p:nvPr/>
        </p:nvSpPr>
        <p:spPr>
          <a:xfrm>
            <a:off x="4962804" y="3121067"/>
            <a:ext cx="2006735" cy="2172646"/>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Interest rates remained firm thus making it difficult to purchase consumer durable items on finance. High costs of borrowing and elevated CPI adversely affected household consumer sentiment and spending </a:t>
            </a:r>
          </a:p>
        </p:txBody>
      </p:sp>
      <p:sp>
        <p:nvSpPr>
          <p:cNvPr id="53" name="Rectangle 52">
            <a:extLst>
              <a:ext uri="{FF2B5EF4-FFF2-40B4-BE49-F238E27FC236}">
                <a16:creationId xmlns:a16="http://schemas.microsoft.com/office/drawing/2014/main" id="{E1535E1C-6EBC-45D8-BCE1-D5B947A61FB6}"/>
              </a:ext>
            </a:extLst>
          </p:cNvPr>
          <p:cNvSpPr/>
          <p:nvPr/>
        </p:nvSpPr>
        <p:spPr>
          <a:xfrm>
            <a:off x="7452405" y="3603237"/>
            <a:ext cx="1752042" cy="1685333"/>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Tata Motors had to face continuous shutdowns in recent past. around 350,000 workers have been rendered off their jobs since April 2019</a:t>
            </a:r>
          </a:p>
        </p:txBody>
      </p:sp>
      <p:sp>
        <p:nvSpPr>
          <p:cNvPr id="54" name="Rectangle 53">
            <a:extLst>
              <a:ext uri="{FF2B5EF4-FFF2-40B4-BE49-F238E27FC236}">
                <a16:creationId xmlns:a16="http://schemas.microsoft.com/office/drawing/2014/main" id="{28FF18A5-7B4E-4493-B38D-E732E033F82F}"/>
              </a:ext>
            </a:extLst>
          </p:cNvPr>
          <p:cNvSpPr/>
          <p:nvPr/>
        </p:nvSpPr>
        <p:spPr>
          <a:xfrm>
            <a:off x="9675323" y="3315717"/>
            <a:ext cx="2044686" cy="2172646"/>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Reduced Consolidated EBITDA because lower wholesales, higher incentive and warranty costs. Company’s rating</a:t>
            </a:r>
          </a:p>
          <a:p>
            <a:pPr algn="ctr">
              <a:lnSpc>
                <a:spcPts val="1900"/>
              </a:lnSpc>
            </a:pPr>
            <a:r>
              <a:rPr lang="en-US" sz="1400" dirty="0">
                <a:solidFill>
                  <a:schemeClr val="bg1"/>
                </a:solidFill>
                <a:cs typeface="Segoe UI" panose="020B0502040204020203" pitchFamily="34" charset="0"/>
              </a:rPr>
              <a:t> for foreign currency borrowings was downgraded to “Ba2”/Negative.</a:t>
            </a: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8153417" y="2232726"/>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10518431" y="2273931"/>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aphicFrame>
        <p:nvGraphicFramePr>
          <p:cNvPr id="73" name="Chart 72">
            <a:extLst>
              <a:ext uri="{FF2B5EF4-FFF2-40B4-BE49-F238E27FC236}">
                <a16:creationId xmlns:a16="http://schemas.microsoft.com/office/drawing/2014/main" id="{8454D14B-DBC3-4931-A9A9-52C94E8BD82F}"/>
              </a:ext>
            </a:extLst>
          </p:cNvPr>
          <p:cNvGraphicFramePr/>
          <p:nvPr>
            <p:extLst>
              <p:ext uri="{D42A27DB-BD31-4B8C-83A1-F6EECF244321}">
                <p14:modId xmlns:p14="http://schemas.microsoft.com/office/powerpoint/2010/main" val="2516081001"/>
              </p:ext>
            </p:extLst>
          </p:nvPr>
        </p:nvGraphicFramePr>
        <p:xfrm>
          <a:off x="0" y="685799"/>
          <a:ext cx="2511283" cy="277806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4" name="Chart 73">
            <a:extLst>
              <a:ext uri="{FF2B5EF4-FFF2-40B4-BE49-F238E27FC236}">
                <a16:creationId xmlns:a16="http://schemas.microsoft.com/office/drawing/2014/main" id="{E29875E4-F2A0-4CBB-9C4E-E05B2DD53830}"/>
              </a:ext>
            </a:extLst>
          </p:cNvPr>
          <p:cNvGraphicFramePr/>
          <p:nvPr>
            <p:extLst>
              <p:ext uri="{D42A27DB-BD31-4B8C-83A1-F6EECF244321}">
                <p14:modId xmlns:p14="http://schemas.microsoft.com/office/powerpoint/2010/main" val="1555985239"/>
              </p:ext>
            </p:extLst>
          </p:nvPr>
        </p:nvGraphicFramePr>
        <p:xfrm>
          <a:off x="0" y="3659806"/>
          <a:ext cx="2511283" cy="2778064"/>
        </p:xfrm>
        <a:graphic>
          <a:graphicData uri="http://schemas.openxmlformats.org/drawingml/2006/chart">
            <c:chart xmlns:c="http://schemas.openxmlformats.org/drawingml/2006/chart" xmlns:r="http://schemas.openxmlformats.org/officeDocument/2006/relationships" r:id="rId4"/>
          </a:graphicData>
        </a:graphic>
      </p:graphicFrame>
      <p:grpSp>
        <p:nvGrpSpPr>
          <p:cNvPr id="75" name="Group 74" descr="Icons of bar chart and line graph.">
            <a:extLst>
              <a:ext uri="{FF2B5EF4-FFF2-40B4-BE49-F238E27FC236}">
                <a16:creationId xmlns:a16="http://schemas.microsoft.com/office/drawing/2014/main" id="{81C57E92-CE4A-48AF-8384-8DE148E4DE89}"/>
              </a:ext>
            </a:extLst>
          </p:cNvPr>
          <p:cNvGrpSpPr/>
          <p:nvPr/>
        </p:nvGrpSpPr>
        <p:grpSpPr>
          <a:xfrm>
            <a:off x="3342402" y="2291314"/>
            <a:ext cx="347679" cy="347679"/>
            <a:chOff x="4319588" y="2492375"/>
            <a:chExt cx="287338" cy="287338"/>
          </a:xfrm>
          <a:solidFill>
            <a:schemeClr val="bg1"/>
          </a:solidFill>
        </p:grpSpPr>
        <p:sp>
          <p:nvSpPr>
            <p:cNvPr id="76" name="Freeform 372">
              <a:extLst>
                <a:ext uri="{FF2B5EF4-FFF2-40B4-BE49-F238E27FC236}">
                  <a16:creationId xmlns:a16="http://schemas.microsoft.com/office/drawing/2014/main" id="{592E46F3-DB32-4689-9F89-C1BF2519392C}"/>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373">
              <a:extLst>
                <a:ext uri="{FF2B5EF4-FFF2-40B4-BE49-F238E27FC236}">
                  <a16:creationId xmlns:a16="http://schemas.microsoft.com/office/drawing/2014/main" id="{755E8C26-8628-40AF-9A67-FDFF5AC67A5B}"/>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8" name="Group 77" descr="Icon of money. ">
            <a:extLst>
              <a:ext uri="{FF2B5EF4-FFF2-40B4-BE49-F238E27FC236}">
                <a16:creationId xmlns:a16="http://schemas.microsoft.com/office/drawing/2014/main" id="{5E0253FA-C69B-4D90-BE60-779BF286863A}"/>
              </a:ext>
            </a:extLst>
          </p:cNvPr>
          <p:cNvGrpSpPr/>
          <p:nvPr/>
        </p:nvGrpSpPr>
        <p:grpSpPr>
          <a:xfrm>
            <a:off x="5715666" y="2268648"/>
            <a:ext cx="380334" cy="382447"/>
            <a:chOff x="3746500" y="1344613"/>
            <a:chExt cx="285750" cy="287338"/>
          </a:xfrm>
          <a:solidFill>
            <a:schemeClr val="bg1"/>
          </a:solidFill>
        </p:grpSpPr>
        <p:sp>
          <p:nvSpPr>
            <p:cNvPr id="79" name="Freeform 497">
              <a:extLst>
                <a:ext uri="{FF2B5EF4-FFF2-40B4-BE49-F238E27FC236}">
                  <a16:creationId xmlns:a16="http://schemas.microsoft.com/office/drawing/2014/main" id="{97FF1F4A-B0BD-4C36-8C84-67AB70096803}"/>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98">
              <a:extLst>
                <a:ext uri="{FF2B5EF4-FFF2-40B4-BE49-F238E27FC236}">
                  <a16:creationId xmlns:a16="http://schemas.microsoft.com/office/drawing/2014/main" id="{45CF7003-13F0-4452-9761-403960BB5CFD}"/>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499">
              <a:extLst>
                <a:ext uri="{FF2B5EF4-FFF2-40B4-BE49-F238E27FC236}">
                  <a16:creationId xmlns:a16="http://schemas.microsoft.com/office/drawing/2014/main" id="{2AD33FA3-A9E2-4C0B-8DBD-C3BFF075FDB7}"/>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500">
              <a:extLst>
                <a:ext uri="{FF2B5EF4-FFF2-40B4-BE49-F238E27FC236}">
                  <a16:creationId xmlns:a16="http://schemas.microsoft.com/office/drawing/2014/main" id="{26C7B329-2210-4D15-97D4-76ECE96386E7}"/>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501">
              <a:extLst>
                <a:ext uri="{FF2B5EF4-FFF2-40B4-BE49-F238E27FC236}">
                  <a16:creationId xmlns:a16="http://schemas.microsoft.com/office/drawing/2014/main" id="{BA63C331-2719-4DA6-BDB6-1A971B869271}"/>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502">
              <a:extLst>
                <a:ext uri="{FF2B5EF4-FFF2-40B4-BE49-F238E27FC236}">
                  <a16:creationId xmlns:a16="http://schemas.microsoft.com/office/drawing/2014/main" id="{0FDBECEA-6E8E-4FC7-BE76-719967DB3428}"/>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503">
              <a:extLst>
                <a:ext uri="{FF2B5EF4-FFF2-40B4-BE49-F238E27FC236}">
                  <a16:creationId xmlns:a16="http://schemas.microsoft.com/office/drawing/2014/main" id="{B7D97928-98D6-4974-AE33-F25ACD2A37E2}"/>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504">
              <a:extLst>
                <a:ext uri="{FF2B5EF4-FFF2-40B4-BE49-F238E27FC236}">
                  <a16:creationId xmlns:a16="http://schemas.microsoft.com/office/drawing/2014/main" id="{DD73DB26-A2A4-42E3-AF7C-88D09E50439B}"/>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8225691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1"/>
                                        </p:tgtEl>
                                      </p:cBhvr>
                                    </p:animEffect>
                                    <p:animScale>
                                      <p:cBhvr>
                                        <p:cTn id="7" dur="250" autoRev="1" fill="hold"/>
                                        <p:tgtEl>
                                          <p:spTgt spid="11"/>
                                        </p:tgtEl>
                                      </p:cBhvr>
                                      <p:by x="105000" y="105000"/>
                                    </p:animScale>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73"/>
                                        </p:tgtEl>
                                        <p:attrNameLst>
                                          <p:attrName>style.visibility</p:attrName>
                                        </p:attrNameLst>
                                      </p:cBhvr>
                                      <p:to>
                                        <p:strVal val="visible"/>
                                      </p:to>
                                    </p:set>
                                    <p:anim calcmode="lin" valueType="num">
                                      <p:cBhvr additive="base">
                                        <p:cTn id="11" dur="500" fill="hold"/>
                                        <p:tgtEl>
                                          <p:spTgt spid="73"/>
                                        </p:tgtEl>
                                        <p:attrNameLst>
                                          <p:attrName>ppt_x</p:attrName>
                                        </p:attrNameLst>
                                      </p:cBhvr>
                                      <p:tavLst>
                                        <p:tav tm="0">
                                          <p:val>
                                            <p:strVal val="0-#ppt_w/2"/>
                                          </p:val>
                                        </p:tav>
                                        <p:tav tm="100000">
                                          <p:val>
                                            <p:strVal val="#ppt_x"/>
                                          </p:val>
                                        </p:tav>
                                      </p:tavLst>
                                    </p:anim>
                                    <p:anim calcmode="lin" valueType="num">
                                      <p:cBhvr additive="base">
                                        <p:cTn id="12" dur="500" fill="hold"/>
                                        <p:tgtEl>
                                          <p:spTgt spid="7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74"/>
                                        </p:tgtEl>
                                        <p:attrNameLst>
                                          <p:attrName>style.visibility</p:attrName>
                                        </p:attrNameLst>
                                      </p:cBhvr>
                                      <p:to>
                                        <p:strVal val="visible"/>
                                      </p:to>
                                    </p:set>
                                    <p:anim calcmode="lin" valueType="num">
                                      <p:cBhvr additive="base">
                                        <p:cTn id="16" dur="500" fill="hold"/>
                                        <p:tgtEl>
                                          <p:spTgt spid="74"/>
                                        </p:tgtEl>
                                        <p:attrNameLst>
                                          <p:attrName>ppt_x</p:attrName>
                                        </p:attrNameLst>
                                      </p:cBhvr>
                                      <p:tavLst>
                                        <p:tav tm="0">
                                          <p:val>
                                            <p:strVal val="0-#ppt_w/2"/>
                                          </p:val>
                                        </p:tav>
                                        <p:tav tm="100000">
                                          <p:val>
                                            <p:strVal val="#ppt_x"/>
                                          </p:val>
                                        </p:tav>
                                      </p:tavLst>
                                    </p:anim>
                                    <p:anim calcmode="lin" valueType="num">
                                      <p:cBhvr additive="base">
                                        <p:cTn id="17" dur="500" fill="hold"/>
                                        <p:tgtEl>
                                          <p:spTgt spid="74"/>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16" presetClass="entr" presetSubtype="21"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arn(inVertical)">
                                      <p:cBhvr>
                                        <p:cTn id="21" dur="500"/>
                                        <p:tgtEl>
                                          <p:spTgt spid="2"/>
                                        </p:tgtEl>
                                      </p:cBhvr>
                                    </p:animEffect>
                                  </p:childTnLst>
                                </p:cTn>
                              </p:par>
                            </p:childTnLst>
                          </p:cTn>
                        </p:par>
                        <p:par>
                          <p:cTn id="22" fill="hold">
                            <p:stCondLst>
                              <p:cond delay="2000"/>
                            </p:stCondLst>
                            <p:childTnLst>
                              <p:par>
                                <p:cTn id="23" presetID="16" presetClass="entr" presetSubtype="21"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barn(inVertical)">
                                      <p:cBhvr>
                                        <p:cTn id="25" dur="500"/>
                                        <p:tgtEl>
                                          <p:spTgt spid="43"/>
                                        </p:tgtEl>
                                      </p:cBhvr>
                                    </p:animEffect>
                                  </p:childTnLst>
                                </p:cTn>
                              </p:par>
                            </p:childTnLst>
                          </p:cTn>
                        </p:par>
                        <p:par>
                          <p:cTn id="26" fill="hold">
                            <p:stCondLst>
                              <p:cond delay="2500"/>
                            </p:stCondLst>
                            <p:childTnLst>
                              <p:par>
                                <p:cTn id="27" presetID="16" presetClass="entr" presetSubtype="21" fill="hold" grpId="0" nodeType="after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barn(inVertical)">
                                      <p:cBhvr>
                                        <p:cTn id="29" dur="500"/>
                                        <p:tgtEl>
                                          <p:spTgt spid="44"/>
                                        </p:tgtEl>
                                      </p:cBhvr>
                                    </p:animEffect>
                                  </p:childTnLst>
                                </p:cTn>
                              </p:par>
                            </p:childTnLst>
                          </p:cTn>
                        </p:par>
                        <p:par>
                          <p:cTn id="30" fill="hold">
                            <p:stCondLst>
                              <p:cond delay="3000"/>
                            </p:stCondLst>
                            <p:childTnLst>
                              <p:par>
                                <p:cTn id="31" presetID="16" presetClass="entr" presetSubtype="21" fill="hold" grpId="0" nodeType="after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barn(inVertical)">
                                      <p:cBhvr>
                                        <p:cTn id="3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animBg="1"/>
      <p:bldP spid="43" grpId="0" animBg="1"/>
      <p:bldP spid="44" grpId="0" animBg="1"/>
      <p:bldP spid="45" grpId="0" animBg="1"/>
      <p:bldGraphic spid="73" grpId="0">
        <p:bldAsOne/>
      </p:bldGraphic>
      <p:bldGraphic spid="7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xmlns="" val="1"/>
              </a:ext>
            </a:extLst>
          </p:cNvPr>
          <p:cNvSpPr/>
          <p:nvPr/>
        </p:nvSpPr>
        <p:spPr>
          <a:xfrm>
            <a:off x="1558878" y="202469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xmlns="" val="1"/>
              </a:ext>
            </a:extLst>
          </p:cNvPr>
          <p:cNvSpPr/>
          <p:nvPr/>
        </p:nvSpPr>
        <p:spPr>
          <a:xfrm>
            <a:off x="1578258" y="3709781"/>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xmlns=""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xmlns=""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xmlns=""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xmlns=""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xmlns=""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xmlns=""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xmlns=""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xmlns=""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666828" y="2758204"/>
            <a:ext cx="1371600" cy="246221"/>
          </a:xfrm>
          <a:prstGeom prst="rect">
            <a:avLst/>
          </a:prstGeom>
        </p:spPr>
        <p:txBody>
          <a:bodyPr wrap="square" lIns="0" tIns="0" rIns="0" bIns="0" anchor="ctr">
            <a:spAutoFit/>
          </a:bodyPr>
          <a:lstStyle/>
          <a:p>
            <a:pPr algn="ctr"/>
            <a:r>
              <a:rPr lang="en-US" sz="1600" dirty="0">
                <a:solidFill>
                  <a:schemeClr val="bg1"/>
                </a:solidFill>
              </a:rPr>
              <a:t>Key Players</a:t>
            </a:r>
          </a:p>
        </p:txBody>
      </p:sp>
      <p:sp>
        <p:nvSpPr>
          <p:cNvPr id="81" name="Rectangle 80">
            <a:extLst>
              <a:ext uri="{FF2B5EF4-FFF2-40B4-BE49-F238E27FC236}">
                <a16:creationId xmlns:a16="http://schemas.microsoft.com/office/drawing/2014/main" id="{D4EC02E4-F054-4111-9038-AE0BDA4C8060}"/>
              </a:ext>
            </a:extLst>
          </p:cNvPr>
          <p:cNvSpPr/>
          <p:nvPr/>
        </p:nvSpPr>
        <p:spPr>
          <a:xfrm>
            <a:off x="1659336" y="4270092"/>
            <a:ext cx="1371600" cy="492443"/>
          </a:xfrm>
          <a:prstGeom prst="rect">
            <a:avLst/>
          </a:prstGeom>
        </p:spPr>
        <p:txBody>
          <a:bodyPr wrap="square" lIns="0" tIns="0" rIns="0" bIns="0" anchor="ctr">
            <a:spAutoFit/>
          </a:bodyPr>
          <a:lstStyle/>
          <a:p>
            <a:pPr algn="ctr"/>
            <a:r>
              <a:rPr lang="en-US" sz="1600" dirty="0">
                <a:solidFill>
                  <a:schemeClr val="bg1"/>
                </a:solidFill>
              </a:rPr>
              <a:t>Porter’s 5 Forces Model</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INDUSTRY ANALYSIS</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COMPANY ANALYSIS</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Business Model</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655361"/>
            <a:ext cx="1371600" cy="492443"/>
          </a:xfrm>
          <a:prstGeom prst="rect">
            <a:avLst/>
          </a:prstGeom>
        </p:spPr>
        <p:txBody>
          <a:bodyPr wrap="square" lIns="0" tIns="0" rIns="0" bIns="0" anchor="ctr">
            <a:spAutoFit/>
          </a:bodyPr>
          <a:lstStyle/>
          <a:p>
            <a:pPr algn="ctr"/>
            <a:r>
              <a:rPr lang="en-US" sz="1600" dirty="0">
                <a:solidFill>
                  <a:schemeClr val="bg1"/>
                </a:solidFill>
              </a:rPr>
              <a:t>Shareholding Pattern</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4762535"/>
            <a:ext cx="1371600" cy="1231106"/>
          </a:xfrm>
          <a:prstGeom prst="rect">
            <a:avLst/>
          </a:prstGeom>
        </p:spPr>
        <p:txBody>
          <a:bodyPr wrap="square" lIns="0" tIns="0" rIns="0" bIns="0" anchor="ctr">
            <a:spAutoFit/>
          </a:bodyPr>
          <a:lstStyle/>
          <a:p>
            <a:pPr algn="ctr"/>
            <a:r>
              <a:rPr lang="en-US" sz="1600" dirty="0">
                <a:solidFill>
                  <a:schemeClr val="bg1"/>
                </a:solidFill>
              </a:rPr>
              <a:t>Capital structure, Dividend History and DuPont Analysis</a:t>
            </a:r>
          </a:p>
        </p:txBody>
      </p:sp>
      <p:cxnSp>
        <p:nvCxnSpPr>
          <p:cNvPr id="33" name="Connector: Elbow 32">
            <a:extLst>
              <a:ext uri="{FF2B5EF4-FFF2-40B4-BE49-F238E27FC236}">
                <a16:creationId xmlns:a16="http://schemas.microsoft.com/office/drawing/2014/main" id="{D22C218E-3FFE-4272-9905-8E618B31EAA3}"/>
              </a:ext>
              <a:ext uri="{C183D7F6-B498-43B3-948B-1728B52AA6E4}">
                <adec:decorative xmlns:adec="http://schemas.microsoft.com/office/drawing/2017/decorative" xmlns="" val="1"/>
              </a:ext>
            </a:extLst>
          </p:cNvPr>
          <p:cNvCxnSpPr>
            <a:cxnSpLocks/>
          </p:cNvCxnSpPr>
          <p:nvPr/>
        </p:nvCxnSpPr>
        <p:spPr>
          <a:xfrm>
            <a:off x="3250407" y="4401032"/>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39B5EFCB-8F2D-40CD-8F35-ABDDF90D51F9}"/>
              </a:ext>
              <a:ext uri="{C183D7F6-B498-43B3-948B-1728B52AA6E4}">
                <adec:decorative xmlns:adec="http://schemas.microsoft.com/office/drawing/2017/decorative" xmlns="" val="1"/>
              </a:ext>
            </a:extLst>
          </p:cNvPr>
          <p:cNvCxnSpPr>
            <a:cxnSpLocks/>
          </p:cNvCxnSpPr>
          <p:nvPr/>
        </p:nvCxnSpPr>
        <p:spPr>
          <a:xfrm rot="16200000" flipH="1">
            <a:off x="2980653" y="3883940"/>
            <a:ext cx="1006231" cy="1"/>
          </a:xfrm>
          <a:prstGeom prst="bentConnector3">
            <a:avLst>
              <a:gd name="adj1" fmla="val 5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3E8511D0-DC47-45B9-903D-C0E317FA0FF7}"/>
              </a:ext>
              <a:ext uri="{C183D7F6-B498-43B3-948B-1728B52AA6E4}">
                <adec:decorative xmlns:adec="http://schemas.microsoft.com/office/drawing/2017/decorative" xmlns="" val="1"/>
              </a:ext>
            </a:extLst>
          </p:cNvPr>
          <p:cNvCxnSpPr>
            <a:cxnSpLocks/>
          </p:cNvCxnSpPr>
          <p:nvPr/>
        </p:nvCxnSpPr>
        <p:spPr>
          <a:xfrm>
            <a:off x="3254328" y="1095801"/>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9E7346C0-7651-4F77-9851-B1AC650BD16E}"/>
              </a:ext>
              <a:ext uri="{C183D7F6-B498-43B3-948B-1728B52AA6E4}">
                <adec:decorative xmlns:adec="http://schemas.microsoft.com/office/drawing/2017/decorative" xmlns="" val="1"/>
              </a:ext>
            </a:extLst>
          </p:cNvPr>
          <p:cNvSpPr/>
          <p:nvPr/>
        </p:nvSpPr>
        <p:spPr>
          <a:xfrm>
            <a:off x="1578258" y="5494257"/>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EA2FD5FF-7E58-4DD5-9DB1-FA3D440FF0B1}"/>
              </a:ext>
              <a:ext uri="{C183D7F6-B498-43B3-948B-1728B52AA6E4}">
                <adec:decorative xmlns:adec="http://schemas.microsoft.com/office/drawing/2017/decorative" xmlns="" val="1"/>
              </a:ext>
            </a:extLst>
          </p:cNvPr>
          <p:cNvSpPr/>
          <p:nvPr/>
        </p:nvSpPr>
        <p:spPr>
          <a:xfrm>
            <a:off x="1558878" y="311028"/>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D9E158FE-3D3C-4865-948E-EC05013FD7F2}"/>
              </a:ext>
            </a:extLst>
          </p:cNvPr>
          <p:cNvSpPr/>
          <p:nvPr/>
        </p:nvSpPr>
        <p:spPr>
          <a:xfrm>
            <a:off x="1654128" y="960099"/>
            <a:ext cx="1371600" cy="246221"/>
          </a:xfrm>
          <a:prstGeom prst="rect">
            <a:avLst/>
          </a:prstGeom>
        </p:spPr>
        <p:txBody>
          <a:bodyPr wrap="square" lIns="0" tIns="0" rIns="0" bIns="0" anchor="ctr">
            <a:spAutoFit/>
          </a:bodyPr>
          <a:lstStyle/>
          <a:p>
            <a:pPr algn="ctr"/>
            <a:r>
              <a:rPr lang="en-US" sz="1600" dirty="0">
                <a:solidFill>
                  <a:schemeClr val="bg1"/>
                </a:solidFill>
              </a:rPr>
              <a:t>Segmentation</a:t>
            </a:r>
          </a:p>
        </p:txBody>
      </p:sp>
      <p:sp>
        <p:nvSpPr>
          <p:cNvPr id="51" name="Rectangle 50">
            <a:extLst>
              <a:ext uri="{FF2B5EF4-FFF2-40B4-BE49-F238E27FC236}">
                <a16:creationId xmlns:a16="http://schemas.microsoft.com/office/drawing/2014/main" id="{EA5B977C-3341-4206-9E3F-2ECC8D1B69CC}"/>
              </a:ext>
            </a:extLst>
          </p:cNvPr>
          <p:cNvSpPr/>
          <p:nvPr/>
        </p:nvSpPr>
        <p:spPr>
          <a:xfrm>
            <a:off x="1647476" y="6211991"/>
            <a:ext cx="1371600" cy="246221"/>
          </a:xfrm>
          <a:prstGeom prst="rect">
            <a:avLst/>
          </a:prstGeom>
        </p:spPr>
        <p:txBody>
          <a:bodyPr wrap="square" lIns="0" tIns="0" rIns="0" bIns="0" anchor="ctr">
            <a:spAutoFit/>
          </a:bodyPr>
          <a:lstStyle/>
          <a:p>
            <a:pPr algn="ctr"/>
            <a:r>
              <a:rPr lang="en-US" sz="1600" dirty="0">
                <a:solidFill>
                  <a:schemeClr val="bg1"/>
                </a:solidFill>
              </a:rPr>
              <a:t>SWOT Analysis</a:t>
            </a:r>
          </a:p>
        </p:txBody>
      </p:sp>
    </p:spTree>
    <p:extLst>
      <p:ext uri="{BB962C8B-B14F-4D97-AF65-F5344CB8AC3E}">
        <p14:creationId xmlns:p14="http://schemas.microsoft.com/office/powerpoint/2010/main" val="8437681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11"/>
                                        </p:tgtEl>
                                      </p:cBhvr>
                                    </p:animEffect>
                                    <p:animScale>
                                      <p:cBhvr>
                                        <p:cTn id="7" dur="250" autoRev="1" fill="hold"/>
                                        <p:tgtEl>
                                          <p:spTgt spid="11"/>
                                        </p:tgtEl>
                                      </p:cBhvr>
                                      <p:by x="105000" y="105000"/>
                                    </p:animScale>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500" fill="hold"/>
                                        <p:tgtEl>
                                          <p:spTgt spid="47"/>
                                        </p:tgtEl>
                                        <p:attrNameLst>
                                          <p:attrName>ppt_x</p:attrName>
                                        </p:attrNameLst>
                                      </p:cBhvr>
                                      <p:tavLst>
                                        <p:tav tm="0">
                                          <p:val>
                                            <p:strVal val="#ppt_x"/>
                                          </p:val>
                                        </p:tav>
                                        <p:tav tm="100000">
                                          <p:val>
                                            <p:strVal val="#ppt_x"/>
                                          </p:val>
                                        </p:tav>
                                      </p:tavLst>
                                    </p:anim>
                                    <p:anim calcmode="lin" valueType="num">
                                      <p:cBhvr additive="base">
                                        <p:cTn id="12" dur="500" fill="hold"/>
                                        <p:tgtEl>
                                          <p:spTgt spid="4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500" fill="hold"/>
                                        <p:tgtEl>
                                          <p:spTgt spid="41"/>
                                        </p:tgtEl>
                                        <p:attrNameLst>
                                          <p:attrName>ppt_x</p:attrName>
                                        </p:attrNameLst>
                                      </p:cBhvr>
                                      <p:tavLst>
                                        <p:tav tm="0">
                                          <p:val>
                                            <p:strVal val="#ppt_x"/>
                                          </p:val>
                                        </p:tav>
                                        <p:tav tm="100000">
                                          <p:val>
                                            <p:strVal val="#ppt_x"/>
                                          </p:val>
                                        </p:tav>
                                      </p:tavLst>
                                    </p:anim>
                                    <p:anim calcmode="lin" valueType="num">
                                      <p:cBhvr additive="base">
                                        <p:cTn id="20" dur="500" fill="hold"/>
                                        <p:tgtEl>
                                          <p:spTgt spid="4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additive="base">
                                        <p:cTn id="23" dur="500" fill="hold"/>
                                        <p:tgtEl>
                                          <p:spTgt spid="46"/>
                                        </p:tgtEl>
                                        <p:attrNameLst>
                                          <p:attrName>ppt_x</p:attrName>
                                        </p:attrNameLst>
                                      </p:cBhvr>
                                      <p:tavLst>
                                        <p:tav tm="0">
                                          <p:val>
                                            <p:strVal val="#ppt_x"/>
                                          </p:val>
                                        </p:tav>
                                        <p:tav tm="100000">
                                          <p:val>
                                            <p:strVal val="#ppt_x"/>
                                          </p:val>
                                        </p:tav>
                                      </p:tavLst>
                                    </p:anim>
                                    <p:anim calcmode="lin" valueType="num">
                                      <p:cBhvr additive="base">
                                        <p:cTn id="24" dur="500" fill="hold"/>
                                        <p:tgtEl>
                                          <p:spTgt spid="4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ppt_x"/>
                                          </p:val>
                                        </p:tav>
                                        <p:tav tm="100000">
                                          <p:val>
                                            <p:strVal val="#ppt_x"/>
                                          </p:val>
                                        </p:tav>
                                      </p:tavLst>
                                    </p:anim>
                                    <p:anim calcmode="lin" valueType="num">
                                      <p:cBhvr additive="base">
                                        <p:cTn id="28" dur="5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additive="base">
                                        <p:cTn id="35" dur="500" fill="hold"/>
                                        <p:tgtEl>
                                          <p:spTgt spid="33"/>
                                        </p:tgtEl>
                                        <p:attrNameLst>
                                          <p:attrName>ppt_x</p:attrName>
                                        </p:attrNameLst>
                                      </p:cBhvr>
                                      <p:tavLst>
                                        <p:tav tm="0">
                                          <p:val>
                                            <p:strVal val="#ppt_x"/>
                                          </p:val>
                                        </p:tav>
                                        <p:tav tm="100000">
                                          <p:val>
                                            <p:strVal val="#ppt_x"/>
                                          </p:val>
                                        </p:tav>
                                      </p:tavLst>
                                    </p:anim>
                                    <p:anim calcmode="lin" valueType="num">
                                      <p:cBhvr additive="base">
                                        <p:cTn id="36" dur="500" fill="hold"/>
                                        <p:tgtEl>
                                          <p:spTgt spid="3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anim calcmode="lin" valueType="num">
                                      <p:cBhvr additive="base">
                                        <p:cTn id="39" dur="500" fill="hold"/>
                                        <p:tgtEl>
                                          <p:spTgt spid="36"/>
                                        </p:tgtEl>
                                        <p:attrNameLst>
                                          <p:attrName>ppt_x</p:attrName>
                                        </p:attrNameLst>
                                      </p:cBhvr>
                                      <p:tavLst>
                                        <p:tav tm="0">
                                          <p:val>
                                            <p:strVal val="#ppt_x"/>
                                          </p:val>
                                        </p:tav>
                                        <p:tav tm="100000">
                                          <p:val>
                                            <p:strVal val="#ppt_x"/>
                                          </p:val>
                                        </p:tav>
                                      </p:tavLst>
                                    </p:anim>
                                    <p:anim calcmode="lin" valueType="num">
                                      <p:cBhvr additive="base">
                                        <p:cTn id="40" dur="500" fill="hold"/>
                                        <p:tgtEl>
                                          <p:spTgt spid="3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anim calcmode="lin" valueType="num">
                                      <p:cBhvr additive="base">
                                        <p:cTn id="43" dur="500" fill="hold"/>
                                        <p:tgtEl>
                                          <p:spTgt spid="43"/>
                                        </p:tgtEl>
                                        <p:attrNameLst>
                                          <p:attrName>ppt_x</p:attrName>
                                        </p:attrNameLst>
                                      </p:cBhvr>
                                      <p:tavLst>
                                        <p:tav tm="0">
                                          <p:val>
                                            <p:strVal val="#ppt_x"/>
                                          </p:val>
                                        </p:tav>
                                        <p:tav tm="100000">
                                          <p:val>
                                            <p:strVal val="#ppt_x"/>
                                          </p:val>
                                        </p:tav>
                                      </p:tavLst>
                                    </p:anim>
                                    <p:anim calcmode="lin" valueType="num">
                                      <p:cBhvr additive="base">
                                        <p:cTn id="44" dur="500" fill="hold"/>
                                        <p:tgtEl>
                                          <p:spTgt spid="43"/>
                                        </p:tgtEl>
                                        <p:attrNameLst>
                                          <p:attrName>ppt_y</p:attrName>
                                        </p:attrNameLst>
                                      </p:cBhvr>
                                      <p:tavLst>
                                        <p:tav tm="0">
                                          <p:val>
                                            <p:strVal val="1+#ppt_h/2"/>
                                          </p:val>
                                        </p:tav>
                                        <p:tav tm="100000">
                                          <p:val>
                                            <p:strVal val="#ppt_y"/>
                                          </p:val>
                                        </p:tav>
                                      </p:tavLst>
                                    </p:anim>
                                  </p:childTnLst>
                                </p:cTn>
                              </p:par>
                            </p:childTnLst>
                          </p:cTn>
                        </p:par>
                        <p:par>
                          <p:cTn id="45" fill="hold">
                            <p:stCondLst>
                              <p:cond delay="1000"/>
                            </p:stCondLst>
                            <p:childTnLst>
                              <p:par>
                                <p:cTn id="46" presetID="2" presetClass="entr" presetSubtype="4" fill="hold" grpId="0" nodeType="afterEffect">
                                  <p:stCondLst>
                                    <p:cond delay="0"/>
                                  </p:stCondLst>
                                  <p:childTnLst>
                                    <p:set>
                                      <p:cBhvr>
                                        <p:cTn id="47" dur="1" fill="hold">
                                          <p:stCondLst>
                                            <p:cond delay="0"/>
                                          </p:stCondLst>
                                        </p:cTn>
                                        <p:tgtEl>
                                          <p:spTgt spid="73"/>
                                        </p:tgtEl>
                                        <p:attrNameLst>
                                          <p:attrName>style.visibility</p:attrName>
                                        </p:attrNameLst>
                                      </p:cBhvr>
                                      <p:to>
                                        <p:strVal val="visible"/>
                                      </p:to>
                                    </p:set>
                                    <p:anim calcmode="lin" valueType="num">
                                      <p:cBhvr additive="base">
                                        <p:cTn id="48" dur="500" fill="hold"/>
                                        <p:tgtEl>
                                          <p:spTgt spid="73"/>
                                        </p:tgtEl>
                                        <p:attrNameLst>
                                          <p:attrName>ppt_x</p:attrName>
                                        </p:attrNameLst>
                                      </p:cBhvr>
                                      <p:tavLst>
                                        <p:tav tm="0">
                                          <p:val>
                                            <p:strVal val="#ppt_x"/>
                                          </p:val>
                                        </p:tav>
                                        <p:tav tm="100000">
                                          <p:val>
                                            <p:strVal val="#ppt_x"/>
                                          </p:val>
                                        </p:tav>
                                      </p:tavLst>
                                    </p:anim>
                                    <p:anim calcmode="lin" valueType="num">
                                      <p:cBhvr additive="base">
                                        <p:cTn id="49" dur="500" fill="hold"/>
                                        <p:tgtEl>
                                          <p:spTgt spid="73"/>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500" fill="hold"/>
                                        <p:tgtEl>
                                          <p:spTgt spid="21"/>
                                        </p:tgtEl>
                                        <p:attrNameLst>
                                          <p:attrName>ppt_x</p:attrName>
                                        </p:attrNameLst>
                                      </p:cBhvr>
                                      <p:tavLst>
                                        <p:tav tm="0">
                                          <p:val>
                                            <p:strVal val="#ppt_x"/>
                                          </p:val>
                                        </p:tav>
                                        <p:tav tm="100000">
                                          <p:val>
                                            <p:strVal val="#ppt_x"/>
                                          </p:val>
                                        </p:tav>
                                      </p:tavLst>
                                    </p:anim>
                                    <p:anim calcmode="lin" valueType="num">
                                      <p:cBhvr additive="base">
                                        <p:cTn id="53" dur="500" fill="hold"/>
                                        <p:tgtEl>
                                          <p:spTgt spid="21"/>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76"/>
                                        </p:tgtEl>
                                        <p:attrNameLst>
                                          <p:attrName>style.visibility</p:attrName>
                                        </p:attrNameLst>
                                      </p:cBhvr>
                                      <p:to>
                                        <p:strVal val="visible"/>
                                      </p:to>
                                    </p:set>
                                    <p:anim calcmode="lin" valueType="num">
                                      <p:cBhvr additive="base">
                                        <p:cTn id="56" dur="500" fill="hold"/>
                                        <p:tgtEl>
                                          <p:spTgt spid="76"/>
                                        </p:tgtEl>
                                        <p:attrNameLst>
                                          <p:attrName>ppt_x</p:attrName>
                                        </p:attrNameLst>
                                      </p:cBhvr>
                                      <p:tavLst>
                                        <p:tav tm="0">
                                          <p:val>
                                            <p:strVal val="#ppt_x"/>
                                          </p:val>
                                        </p:tav>
                                        <p:tav tm="100000">
                                          <p:val>
                                            <p:strVal val="#ppt_x"/>
                                          </p:val>
                                        </p:tav>
                                      </p:tavLst>
                                    </p:anim>
                                    <p:anim calcmode="lin" valueType="num">
                                      <p:cBhvr additive="base">
                                        <p:cTn id="57" dur="500" fill="hold"/>
                                        <p:tgtEl>
                                          <p:spTgt spid="76"/>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75"/>
                                        </p:tgtEl>
                                        <p:attrNameLst>
                                          <p:attrName>style.visibility</p:attrName>
                                        </p:attrNameLst>
                                      </p:cBhvr>
                                      <p:to>
                                        <p:strVal val="visible"/>
                                      </p:to>
                                    </p:set>
                                    <p:anim calcmode="lin" valueType="num">
                                      <p:cBhvr additive="base">
                                        <p:cTn id="60" dur="500" fill="hold"/>
                                        <p:tgtEl>
                                          <p:spTgt spid="75"/>
                                        </p:tgtEl>
                                        <p:attrNameLst>
                                          <p:attrName>ppt_x</p:attrName>
                                        </p:attrNameLst>
                                      </p:cBhvr>
                                      <p:tavLst>
                                        <p:tav tm="0">
                                          <p:val>
                                            <p:strVal val="#ppt_x"/>
                                          </p:val>
                                        </p:tav>
                                        <p:tav tm="100000">
                                          <p:val>
                                            <p:strVal val="#ppt_x"/>
                                          </p:val>
                                        </p:tav>
                                      </p:tavLst>
                                    </p:anim>
                                    <p:anim calcmode="lin" valueType="num">
                                      <p:cBhvr additive="base">
                                        <p:cTn id="61" dur="500" fill="hold"/>
                                        <p:tgtEl>
                                          <p:spTgt spid="75"/>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86"/>
                                        </p:tgtEl>
                                        <p:attrNameLst>
                                          <p:attrName>style.visibility</p:attrName>
                                        </p:attrNameLst>
                                      </p:cBhvr>
                                      <p:to>
                                        <p:strVal val="visible"/>
                                      </p:to>
                                    </p:set>
                                    <p:anim calcmode="lin" valueType="num">
                                      <p:cBhvr additive="base">
                                        <p:cTn id="64" dur="500" fill="hold"/>
                                        <p:tgtEl>
                                          <p:spTgt spid="86"/>
                                        </p:tgtEl>
                                        <p:attrNameLst>
                                          <p:attrName>ppt_x</p:attrName>
                                        </p:attrNameLst>
                                      </p:cBhvr>
                                      <p:tavLst>
                                        <p:tav tm="0">
                                          <p:val>
                                            <p:strVal val="#ppt_x"/>
                                          </p:val>
                                        </p:tav>
                                        <p:tav tm="100000">
                                          <p:val>
                                            <p:strVal val="#ppt_x"/>
                                          </p:val>
                                        </p:tav>
                                      </p:tavLst>
                                    </p:anim>
                                    <p:anim calcmode="lin" valueType="num">
                                      <p:cBhvr additive="base">
                                        <p:cTn id="65" dur="500" fill="hold"/>
                                        <p:tgtEl>
                                          <p:spTgt spid="86"/>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79"/>
                                        </p:tgtEl>
                                        <p:attrNameLst>
                                          <p:attrName>style.visibility</p:attrName>
                                        </p:attrNameLst>
                                      </p:cBhvr>
                                      <p:to>
                                        <p:strVal val="visible"/>
                                      </p:to>
                                    </p:set>
                                    <p:anim calcmode="lin" valueType="num">
                                      <p:cBhvr additive="base">
                                        <p:cTn id="68" dur="500" fill="hold"/>
                                        <p:tgtEl>
                                          <p:spTgt spid="79"/>
                                        </p:tgtEl>
                                        <p:attrNameLst>
                                          <p:attrName>ppt_x</p:attrName>
                                        </p:attrNameLst>
                                      </p:cBhvr>
                                      <p:tavLst>
                                        <p:tav tm="0">
                                          <p:val>
                                            <p:strVal val="#ppt_x"/>
                                          </p:val>
                                        </p:tav>
                                        <p:tav tm="100000">
                                          <p:val>
                                            <p:strVal val="#ppt_x"/>
                                          </p:val>
                                        </p:tav>
                                      </p:tavLst>
                                    </p:anim>
                                    <p:anim calcmode="lin" valueType="num">
                                      <p:cBhvr additive="base">
                                        <p:cTn id="69" dur="500" fill="hold"/>
                                        <p:tgtEl>
                                          <p:spTgt spid="79"/>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77"/>
                                        </p:tgtEl>
                                        <p:attrNameLst>
                                          <p:attrName>style.visibility</p:attrName>
                                        </p:attrNameLst>
                                      </p:cBhvr>
                                      <p:to>
                                        <p:strVal val="visible"/>
                                      </p:to>
                                    </p:set>
                                    <p:anim calcmode="lin" valueType="num">
                                      <p:cBhvr additive="base">
                                        <p:cTn id="72" dur="500" fill="hold"/>
                                        <p:tgtEl>
                                          <p:spTgt spid="77"/>
                                        </p:tgtEl>
                                        <p:attrNameLst>
                                          <p:attrName>ppt_x</p:attrName>
                                        </p:attrNameLst>
                                      </p:cBhvr>
                                      <p:tavLst>
                                        <p:tav tm="0">
                                          <p:val>
                                            <p:strVal val="#ppt_x"/>
                                          </p:val>
                                        </p:tav>
                                        <p:tav tm="100000">
                                          <p:val>
                                            <p:strVal val="#ppt_x"/>
                                          </p:val>
                                        </p:tav>
                                      </p:tavLst>
                                    </p:anim>
                                    <p:anim calcmode="lin" valueType="num">
                                      <p:cBhvr additive="base">
                                        <p:cTn id="73"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animBg="1"/>
      <p:bldP spid="41" grpId="0" animBg="1"/>
      <p:bldP spid="42" grpId="0" animBg="1"/>
      <p:bldP spid="73" grpId="0" animBg="1"/>
      <p:bldP spid="75" grpId="0" animBg="1"/>
      <p:bldP spid="76" grpId="0" animBg="1"/>
      <p:bldP spid="77" grpId="0" animBg="1"/>
      <p:bldP spid="86" grpId="0"/>
      <p:bldP spid="46" grpId="0" animBg="1"/>
      <p:bldP spid="4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33B2E66-6C9A-4476-B8E3-7A41DC0EBB30}"/>
              </a:ext>
            </a:extLst>
          </p:cNvPr>
          <p:cNvGrpSpPr/>
          <p:nvPr/>
        </p:nvGrpSpPr>
        <p:grpSpPr>
          <a:xfrm>
            <a:off x="0" y="0"/>
            <a:ext cx="12192000" cy="512579"/>
            <a:chOff x="0" y="0"/>
            <a:chExt cx="12192000" cy="512579"/>
          </a:xfrm>
        </p:grpSpPr>
        <p:sp>
          <p:nvSpPr>
            <p:cNvPr id="3" name="Rectangle 2">
              <a:extLst>
                <a:ext uri="{FF2B5EF4-FFF2-40B4-BE49-F238E27FC236}">
                  <a16:creationId xmlns:a16="http://schemas.microsoft.com/office/drawing/2014/main" id="{F920DD03-15EC-4562-B687-286D7DFE4A70}"/>
                </a:ext>
              </a:extLst>
            </p:cNvPr>
            <p:cNvSpPr/>
            <p:nvPr/>
          </p:nvSpPr>
          <p:spPr>
            <a:xfrm>
              <a:off x="0" y="0"/>
              <a:ext cx="12192000" cy="512579"/>
            </a:xfrm>
            <a:prstGeom prst="rect">
              <a:avLst/>
            </a:prstGeom>
            <a:solidFill>
              <a:schemeClr val="accent3">
                <a:alpha val="3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800">
                <a:solidFill>
                  <a:prstClr val="white"/>
                </a:solidFill>
                <a:latin typeface="Calibri" panose="020F0502020204030204"/>
              </a:endParaRPr>
            </a:p>
          </p:txBody>
        </p:sp>
        <p:sp>
          <p:nvSpPr>
            <p:cNvPr id="4" name="TextBox 3">
              <a:extLst>
                <a:ext uri="{FF2B5EF4-FFF2-40B4-BE49-F238E27FC236}">
                  <a16:creationId xmlns:a16="http://schemas.microsoft.com/office/drawing/2014/main" id="{75256DBE-4E19-4ED2-8A65-29E16C12009E}"/>
                </a:ext>
              </a:extLst>
            </p:cNvPr>
            <p:cNvSpPr txBox="1"/>
            <p:nvPr/>
          </p:nvSpPr>
          <p:spPr>
            <a:xfrm>
              <a:off x="538840" y="87459"/>
              <a:ext cx="1537533" cy="338554"/>
            </a:xfrm>
            <a:prstGeom prst="rect">
              <a:avLst/>
            </a:prstGeom>
            <a:noFill/>
          </p:spPr>
          <p:txBody>
            <a:bodyPr wrap="square" rtlCol="0">
              <a:spAutoFit/>
            </a:bodyPr>
            <a:lstStyle/>
            <a:p>
              <a:pPr algn="ctr" defTabSz="228554"/>
              <a:r>
                <a:rPr lang="en-US" sz="1600" dirty="0">
                  <a:solidFill>
                    <a:schemeClr val="accent3"/>
                  </a:solidFill>
                  <a:latin typeface="Calibri" panose="020F0502020204030204"/>
                </a:rPr>
                <a:t>SEGMENTATION</a:t>
              </a:r>
            </a:p>
          </p:txBody>
        </p:sp>
        <p:sp>
          <p:nvSpPr>
            <p:cNvPr id="5" name="TextBox 4">
              <a:extLst>
                <a:ext uri="{FF2B5EF4-FFF2-40B4-BE49-F238E27FC236}">
                  <a16:creationId xmlns:a16="http://schemas.microsoft.com/office/drawing/2014/main" id="{1DFD0C81-A9F5-4A8B-8CCC-925AF80E6D2C}"/>
                </a:ext>
              </a:extLst>
            </p:cNvPr>
            <p:cNvSpPr txBox="1"/>
            <p:nvPr/>
          </p:nvSpPr>
          <p:spPr>
            <a:xfrm>
              <a:off x="2615213" y="87459"/>
              <a:ext cx="3078345" cy="338554"/>
            </a:xfrm>
            <a:prstGeom prst="rect">
              <a:avLst/>
            </a:prstGeom>
            <a:noFill/>
          </p:spPr>
          <p:txBody>
            <a:bodyPr wrap="square" rtlCol="0">
              <a:spAutoFit/>
            </a:bodyPr>
            <a:lstStyle/>
            <a:p>
              <a:pPr algn="ctr" defTabSz="228554"/>
              <a:r>
                <a:rPr lang="en-US" sz="1600" dirty="0">
                  <a:solidFill>
                    <a:schemeClr val="accent3"/>
                  </a:solidFill>
                  <a:latin typeface="Calibri" panose="020F0502020204030204"/>
                </a:rPr>
                <a:t>KEY</a:t>
              </a:r>
              <a:r>
                <a:rPr lang="en-US" sz="1600" b="1" dirty="0">
                  <a:solidFill>
                    <a:schemeClr val="accent3">
                      <a:lumMod val="50000"/>
                    </a:schemeClr>
                  </a:solidFill>
                  <a:latin typeface="Calibri" panose="020F0502020204030204"/>
                </a:rPr>
                <a:t> </a:t>
              </a:r>
              <a:r>
                <a:rPr lang="en-US" sz="1600" dirty="0">
                  <a:solidFill>
                    <a:schemeClr val="accent3"/>
                  </a:solidFill>
                  <a:latin typeface="Calibri" panose="020F0502020204030204"/>
                </a:rPr>
                <a:t>PLAYERS</a:t>
              </a:r>
            </a:p>
          </p:txBody>
        </p:sp>
        <p:sp>
          <p:nvSpPr>
            <p:cNvPr id="6" name="TextBox 5">
              <a:extLst>
                <a:ext uri="{FF2B5EF4-FFF2-40B4-BE49-F238E27FC236}">
                  <a16:creationId xmlns:a16="http://schemas.microsoft.com/office/drawing/2014/main" id="{B7C4C257-E05D-434A-A9CA-6419FFEB9AD3}"/>
                </a:ext>
              </a:extLst>
            </p:cNvPr>
            <p:cNvSpPr txBox="1"/>
            <p:nvPr/>
          </p:nvSpPr>
          <p:spPr>
            <a:xfrm>
              <a:off x="5855146" y="88421"/>
              <a:ext cx="2626293" cy="338554"/>
            </a:xfrm>
            <a:prstGeom prst="rect">
              <a:avLst/>
            </a:prstGeom>
            <a:noFill/>
          </p:spPr>
          <p:txBody>
            <a:bodyPr wrap="square" rtlCol="0">
              <a:spAutoFit/>
            </a:bodyPr>
            <a:lstStyle/>
            <a:p>
              <a:pPr algn="ctr" defTabSz="228554"/>
              <a:r>
                <a:rPr lang="en-US" sz="1600" b="1" dirty="0">
                  <a:solidFill>
                    <a:schemeClr val="accent3">
                      <a:lumMod val="50000"/>
                    </a:schemeClr>
                  </a:solidFill>
                  <a:latin typeface="Calibri" panose="020F0502020204030204"/>
                </a:rPr>
                <a:t>PORTER’S 5 FORCES MODEL</a:t>
              </a:r>
            </a:p>
          </p:txBody>
        </p:sp>
        <p:sp>
          <p:nvSpPr>
            <p:cNvPr id="7" name="TextBox 6">
              <a:extLst>
                <a:ext uri="{FF2B5EF4-FFF2-40B4-BE49-F238E27FC236}">
                  <a16:creationId xmlns:a16="http://schemas.microsoft.com/office/drawing/2014/main" id="{344913E2-D0E3-45AE-B498-8AA8E7B3B28E}"/>
                </a:ext>
              </a:extLst>
            </p:cNvPr>
            <p:cNvSpPr txBox="1"/>
            <p:nvPr/>
          </p:nvSpPr>
          <p:spPr>
            <a:xfrm>
              <a:off x="9079023" y="87459"/>
              <a:ext cx="2515393" cy="338554"/>
            </a:xfrm>
            <a:prstGeom prst="rect">
              <a:avLst/>
            </a:prstGeom>
            <a:noFill/>
          </p:spPr>
          <p:txBody>
            <a:bodyPr wrap="square" rtlCol="0">
              <a:spAutoFit/>
            </a:bodyPr>
            <a:lstStyle/>
            <a:p>
              <a:pPr algn="ctr" defTabSz="228554"/>
              <a:r>
                <a:rPr lang="en-US" sz="1600" dirty="0">
                  <a:solidFill>
                    <a:schemeClr val="accent3"/>
                  </a:solidFill>
                  <a:latin typeface="Calibri" panose="020F0502020204030204"/>
                </a:rPr>
                <a:t>SWOT</a:t>
              </a:r>
              <a:r>
                <a:rPr lang="en-US" sz="1600" b="1" dirty="0">
                  <a:solidFill>
                    <a:schemeClr val="accent3"/>
                  </a:solidFill>
                  <a:latin typeface="Calibri" panose="020F0502020204030204"/>
                </a:rPr>
                <a:t> </a:t>
              </a:r>
              <a:r>
                <a:rPr lang="en-US" sz="1600" dirty="0">
                  <a:solidFill>
                    <a:schemeClr val="accent3"/>
                  </a:solidFill>
                  <a:latin typeface="Calibri" panose="020F0502020204030204"/>
                </a:rPr>
                <a:t>ANALYSIS</a:t>
              </a:r>
            </a:p>
          </p:txBody>
        </p:sp>
      </p:grpSp>
      <p:graphicFrame>
        <p:nvGraphicFramePr>
          <p:cNvPr id="14" name="Diagram 13">
            <a:extLst>
              <a:ext uri="{FF2B5EF4-FFF2-40B4-BE49-F238E27FC236}">
                <a16:creationId xmlns:a16="http://schemas.microsoft.com/office/drawing/2014/main" id="{4D49CD67-5C42-4E08-945B-ACE88A8A01C2}"/>
              </a:ext>
            </a:extLst>
          </p:cNvPr>
          <p:cNvGraphicFramePr/>
          <p:nvPr>
            <p:extLst>
              <p:ext uri="{D42A27DB-BD31-4B8C-83A1-F6EECF244321}">
                <p14:modId xmlns:p14="http://schemas.microsoft.com/office/powerpoint/2010/main" val="729768901"/>
              </p:ext>
            </p:extLst>
          </p:nvPr>
        </p:nvGraphicFramePr>
        <p:xfrm>
          <a:off x="1666103" y="864972"/>
          <a:ext cx="8859793" cy="56099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067456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5EA0771-0F54-4E94-A275-D01CEDAE5915}"/>
              </a:ext>
            </a:extLst>
          </p:cNvPr>
          <p:cNvGrpSpPr/>
          <p:nvPr/>
        </p:nvGrpSpPr>
        <p:grpSpPr>
          <a:xfrm>
            <a:off x="0" y="0"/>
            <a:ext cx="12192000" cy="512579"/>
            <a:chOff x="0" y="0"/>
            <a:chExt cx="12192000" cy="512579"/>
          </a:xfrm>
        </p:grpSpPr>
        <p:sp>
          <p:nvSpPr>
            <p:cNvPr id="5" name="Rectangle 4">
              <a:extLst>
                <a:ext uri="{FF2B5EF4-FFF2-40B4-BE49-F238E27FC236}">
                  <a16:creationId xmlns:a16="http://schemas.microsoft.com/office/drawing/2014/main" id="{54D49F9D-7FD4-4569-B149-3CCD902C3B35}"/>
                </a:ext>
              </a:extLst>
            </p:cNvPr>
            <p:cNvSpPr/>
            <p:nvPr/>
          </p:nvSpPr>
          <p:spPr>
            <a:xfrm>
              <a:off x="0" y="0"/>
              <a:ext cx="12192000" cy="512579"/>
            </a:xfrm>
            <a:prstGeom prst="rect">
              <a:avLst/>
            </a:prstGeom>
            <a:solidFill>
              <a:schemeClr val="accent3">
                <a:alpha val="3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800">
                <a:solidFill>
                  <a:prstClr val="white"/>
                </a:solidFill>
                <a:latin typeface="Calibri" panose="020F0502020204030204"/>
              </a:endParaRPr>
            </a:p>
          </p:txBody>
        </p:sp>
        <p:sp>
          <p:nvSpPr>
            <p:cNvPr id="6" name="TextBox 5">
              <a:extLst>
                <a:ext uri="{FF2B5EF4-FFF2-40B4-BE49-F238E27FC236}">
                  <a16:creationId xmlns:a16="http://schemas.microsoft.com/office/drawing/2014/main" id="{9BACE90B-AF64-4905-BC2A-EEFEE3C1BB44}"/>
                </a:ext>
              </a:extLst>
            </p:cNvPr>
            <p:cNvSpPr txBox="1"/>
            <p:nvPr/>
          </p:nvSpPr>
          <p:spPr>
            <a:xfrm>
              <a:off x="538840" y="87459"/>
              <a:ext cx="1537533" cy="338554"/>
            </a:xfrm>
            <a:prstGeom prst="rect">
              <a:avLst/>
            </a:prstGeom>
            <a:noFill/>
          </p:spPr>
          <p:txBody>
            <a:bodyPr wrap="square" rtlCol="0">
              <a:spAutoFit/>
            </a:bodyPr>
            <a:lstStyle/>
            <a:p>
              <a:pPr algn="ctr" defTabSz="228554"/>
              <a:r>
                <a:rPr lang="en-US" sz="1600" dirty="0">
                  <a:solidFill>
                    <a:schemeClr val="accent3"/>
                  </a:solidFill>
                  <a:latin typeface="Calibri" panose="020F0502020204030204"/>
                </a:rPr>
                <a:t>SEGMENTATION</a:t>
              </a:r>
            </a:p>
          </p:txBody>
        </p:sp>
        <p:sp>
          <p:nvSpPr>
            <p:cNvPr id="7" name="TextBox 6">
              <a:extLst>
                <a:ext uri="{FF2B5EF4-FFF2-40B4-BE49-F238E27FC236}">
                  <a16:creationId xmlns:a16="http://schemas.microsoft.com/office/drawing/2014/main" id="{2B3A7580-91BC-4CBD-A0DA-B911F0036F9B}"/>
                </a:ext>
              </a:extLst>
            </p:cNvPr>
            <p:cNvSpPr txBox="1"/>
            <p:nvPr/>
          </p:nvSpPr>
          <p:spPr>
            <a:xfrm>
              <a:off x="2615213" y="87459"/>
              <a:ext cx="3078345" cy="338554"/>
            </a:xfrm>
            <a:prstGeom prst="rect">
              <a:avLst/>
            </a:prstGeom>
            <a:noFill/>
          </p:spPr>
          <p:txBody>
            <a:bodyPr wrap="square" rtlCol="0">
              <a:spAutoFit/>
            </a:bodyPr>
            <a:lstStyle/>
            <a:p>
              <a:pPr algn="ctr" defTabSz="228554"/>
              <a:r>
                <a:rPr lang="en-US" sz="1600" dirty="0">
                  <a:solidFill>
                    <a:schemeClr val="accent3"/>
                  </a:solidFill>
                  <a:latin typeface="Calibri" panose="020F0502020204030204"/>
                </a:rPr>
                <a:t>KEY</a:t>
              </a:r>
              <a:r>
                <a:rPr lang="en-US" sz="1600" b="1" dirty="0">
                  <a:solidFill>
                    <a:schemeClr val="accent3">
                      <a:lumMod val="50000"/>
                    </a:schemeClr>
                  </a:solidFill>
                  <a:latin typeface="Calibri" panose="020F0502020204030204"/>
                </a:rPr>
                <a:t> </a:t>
              </a:r>
              <a:r>
                <a:rPr lang="en-US" sz="1600" dirty="0">
                  <a:solidFill>
                    <a:schemeClr val="accent3"/>
                  </a:solidFill>
                  <a:latin typeface="Calibri" panose="020F0502020204030204"/>
                </a:rPr>
                <a:t>PLAYERS</a:t>
              </a:r>
            </a:p>
          </p:txBody>
        </p:sp>
        <p:sp>
          <p:nvSpPr>
            <p:cNvPr id="8" name="TextBox 7">
              <a:extLst>
                <a:ext uri="{FF2B5EF4-FFF2-40B4-BE49-F238E27FC236}">
                  <a16:creationId xmlns:a16="http://schemas.microsoft.com/office/drawing/2014/main" id="{38BE4065-6000-4C5F-83C5-537F1A5A4251}"/>
                </a:ext>
              </a:extLst>
            </p:cNvPr>
            <p:cNvSpPr txBox="1"/>
            <p:nvPr/>
          </p:nvSpPr>
          <p:spPr>
            <a:xfrm>
              <a:off x="5855146" y="88421"/>
              <a:ext cx="2626293" cy="338554"/>
            </a:xfrm>
            <a:prstGeom prst="rect">
              <a:avLst/>
            </a:prstGeom>
            <a:noFill/>
          </p:spPr>
          <p:txBody>
            <a:bodyPr wrap="square" rtlCol="0">
              <a:spAutoFit/>
            </a:bodyPr>
            <a:lstStyle/>
            <a:p>
              <a:pPr algn="ctr" defTabSz="228554"/>
              <a:r>
                <a:rPr lang="en-US" sz="1600" dirty="0">
                  <a:solidFill>
                    <a:schemeClr val="accent3"/>
                  </a:solidFill>
                  <a:latin typeface="Calibri" panose="020F0502020204030204"/>
                </a:rPr>
                <a:t>PORTER’S 5 FORCES MODEL</a:t>
              </a:r>
            </a:p>
          </p:txBody>
        </p:sp>
        <p:sp>
          <p:nvSpPr>
            <p:cNvPr id="9" name="TextBox 8">
              <a:extLst>
                <a:ext uri="{FF2B5EF4-FFF2-40B4-BE49-F238E27FC236}">
                  <a16:creationId xmlns:a16="http://schemas.microsoft.com/office/drawing/2014/main" id="{6B64145F-E3BD-4B23-A103-BB189CB5A06B}"/>
                </a:ext>
              </a:extLst>
            </p:cNvPr>
            <p:cNvSpPr txBox="1"/>
            <p:nvPr/>
          </p:nvSpPr>
          <p:spPr>
            <a:xfrm>
              <a:off x="9079023" y="87459"/>
              <a:ext cx="2515393" cy="338554"/>
            </a:xfrm>
            <a:prstGeom prst="rect">
              <a:avLst/>
            </a:prstGeom>
            <a:noFill/>
          </p:spPr>
          <p:txBody>
            <a:bodyPr wrap="square" rtlCol="0">
              <a:spAutoFit/>
            </a:bodyPr>
            <a:lstStyle/>
            <a:p>
              <a:pPr algn="ctr" defTabSz="228554"/>
              <a:r>
                <a:rPr lang="en-US" sz="1600" b="1" dirty="0">
                  <a:solidFill>
                    <a:schemeClr val="accent3">
                      <a:lumMod val="50000"/>
                    </a:schemeClr>
                  </a:solidFill>
                  <a:latin typeface="Calibri" panose="020F0502020204030204"/>
                </a:rPr>
                <a:t>SWOT ANALYSIS</a:t>
              </a:r>
            </a:p>
          </p:txBody>
        </p:sp>
      </p:grpSp>
      <p:sp>
        <p:nvSpPr>
          <p:cNvPr id="10" name="Rectangle: Rounded Corners 9">
            <a:extLst>
              <a:ext uri="{FF2B5EF4-FFF2-40B4-BE49-F238E27FC236}">
                <a16:creationId xmlns:a16="http://schemas.microsoft.com/office/drawing/2014/main" id="{BBB27141-F393-4B45-915A-5F55A7750860}"/>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11" name="Rectangle: Rounded Corners 10">
            <a:extLst>
              <a:ext uri="{FF2B5EF4-FFF2-40B4-BE49-F238E27FC236}">
                <a16:creationId xmlns:a16="http://schemas.microsoft.com/office/drawing/2014/main" id="{896732E4-45C3-44A9-BA53-87E1DEA50B70}"/>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12" name="Rectangle: Rounded Corners 11">
            <a:extLst>
              <a:ext uri="{FF2B5EF4-FFF2-40B4-BE49-F238E27FC236}">
                <a16:creationId xmlns:a16="http://schemas.microsoft.com/office/drawing/2014/main" id="{7ECE4C5D-0342-4F62-A320-B4D2414850E5}"/>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13" name="Rectangle: Rounded Corners 12">
            <a:extLst>
              <a:ext uri="{FF2B5EF4-FFF2-40B4-BE49-F238E27FC236}">
                <a16:creationId xmlns:a16="http://schemas.microsoft.com/office/drawing/2014/main" id="{1199016F-FA56-46B3-A5AC-DBE0CD9A38FE}"/>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14" name="Straight Connector 13">
            <a:extLst>
              <a:ext uri="{FF2B5EF4-FFF2-40B4-BE49-F238E27FC236}">
                <a16:creationId xmlns:a16="http://schemas.microsoft.com/office/drawing/2014/main" id="{24DC06E1-80E5-4F63-9606-30FD465C668B}"/>
              </a:ext>
              <a:ext uri="{C183D7F6-B498-43B3-948B-1728B52AA6E4}">
                <adec:decorative xmlns:adec="http://schemas.microsoft.com/office/drawing/2017/decorative" xmlns=""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819203F-2E19-4087-B416-9C3F5571ECC2}"/>
              </a:ext>
              <a:ext uri="{C183D7F6-B498-43B3-948B-1728B52AA6E4}">
                <adec:decorative xmlns:adec="http://schemas.microsoft.com/office/drawing/2017/decorative" xmlns=""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FCFDBA6-ED36-450F-97D3-A99AA336475B}"/>
              </a:ext>
            </a:extLst>
          </p:cNvPr>
          <p:cNvSpPr/>
          <p:nvPr/>
        </p:nvSpPr>
        <p:spPr>
          <a:xfrm>
            <a:off x="1632408" y="2604468"/>
            <a:ext cx="4162870" cy="1046440"/>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600" dirty="0">
                <a:solidFill>
                  <a:schemeClr val="tx1">
                    <a:lumMod val="75000"/>
                    <a:lumOff val="25000"/>
                  </a:schemeClr>
                </a:solidFill>
                <a:cs typeface="Segoe UI" panose="020B0502040204020203" pitchFamily="34" charset="0"/>
              </a:rPr>
              <a:t>Evolving Industry</a:t>
            </a:r>
          </a:p>
          <a:p>
            <a:pPr marL="171450" indent="-171450">
              <a:spcBef>
                <a:spcPts val="1200"/>
              </a:spcBef>
              <a:buClr>
                <a:schemeClr val="tx2"/>
              </a:buClr>
              <a:buFont typeface="Segoe UI Light" panose="020B0502040204020203" pitchFamily="34" charset="0"/>
              <a:buChar char="›"/>
            </a:pPr>
            <a:r>
              <a:rPr lang="en-US" sz="1600" dirty="0">
                <a:solidFill>
                  <a:schemeClr val="tx1">
                    <a:lumMod val="75000"/>
                    <a:lumOff val="25000"/>
                  </a:schemeClr>
                </a:solidFill>
                <a:cs typeface="Segoe UI" panose="020B0502040204020203" pitchFamily="34" charset="0"/>
              </a:rPr>
              <a:t>Constant product innovation.</a:t>
            </a:r>
          </a:p>
          <a:p>
            <a:pPr marL="171450" indent="-171450">
              <a:spcBef>
                <a:spcPts val="1200"/>
              </a:spcBef>
              <a:buClr>
                <a:schemeClr val="tx2"/>
              </a:buClr>
              <a:buFont typeface="Segoe UI Light" panose="020B0502040204020203" pitchFamily="34" charset="0"/>
              <a:buChar char="›"/>
            </a:pPr>
            <a:r>
              <a:rPr lang="en-US" sz="1600" dirty="0">
                <a:solidFill>
                  <a:schemeClr val="tx1">
                    <a:lumMod val="75000"/>
                    <a:lumOff val="25000"/>
                  </a:schemeClr>
                </a:solidFill>
                <a:cs typeface="Segoe UI" panose="020B0502040204020203" pitchFamily="34" charset="0"/>
              </a:rPr>
              <a:t>Facilities in developing nations.</a:t>
            </a:r>
          </a:p>
        </p:txBody>
      </p:sp>
      <p:sp>
        <p:nvSpPr>
          <p:cNvPr id="17" name="Rectangle 16">
            <a:extLst>
              <a:ext uri="{FF2B5EF4-FFF2-40B4-BE49-F238E27FC236}">
                <a16:creationId xmlns:a16="http://schemas.microsoft.com/office/drawing/2014/main" id="{63F85A99-49CA-4768-A793-F0F658F95B1E}"/>
              </a:ext>
            </a:extLst>
          </p:cNvPr>
          <p:cNvSpPr/>
          <p:nvPr/>
        </p:nvSpPr>
        <p:spPr>
          <a:xfrm>
            <a:off x="6716039" y="2604468"/>
            <a:ext cx="4162870" cy="1046440"/>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600" dirty="0">
                <a:solidFill>
                  <a:schemeClr val="tx1">
                    <a:lumMod val="75000"/>
                    <a:lumOff val="25000"/>
                  </a:schemeClr>
                </a:solidFill>
                <a:cs typeface="Segoe UI" panose="020B0502040204020203" pitchFamily="34" charset="0"/>
              </a:rPr>
              <a:t>Bargaining Power of consumers.</a:t>
            </a:r>
          </a:p>
          <a:p>
            <a:pPr marL="171450" indent="-171450">
              <a:spcBef>
                <a:spcPts val="1200"/>
              </a:spcBef>
              <a:buClr>
                <a:schemeClr val="tx2"/>
              </a:buClr>
              <a:buFont typeface="Segoe UI Light" panose="020B0502040204020203" pitchFamily="34" charset="0"/>
              <a:buChar char="›"/>
            </a:pPr>
            <a:r>
              <a:rPr lang="en-US" sz="1600" dirty="0">
                <a:solidFill>
                  <a:schemeClr val="tx1">
                    <a:lumMod val="75000"/>
                    <a:lumOff val="25000"/>
                  </a:schemeClr>
                </a:solidFill>
                <a:cs typeface="Segoe UI" panose="020B0502040204020203" pitchFamily="34" charset="0"/>
              </a:rPr>
              <a:t>Government regulation.</a:t>
            </a:r>
          </a:p>
          <a:p>
            <a:pPr marL="171450" indent="-171450">
              <a:spcBef>
                <a:spcPts val="1200"/>
              </a:spcBef>
              <a:buClr>
                <a:schemeClr val="tx2"/>
              </a:buClr>
              <a:buFont typeface="Segoe UI Light" panose="020B0502040204020203" pitchFamily="34" charset="0"/>
              <a:buChar char="›"/>
            </a:pPr>
            <a:r>
              <a:rPr lang="en-US" sz="1600" dirty="0">
                <a:solidFill>
                  <a:schemeClr val="tx1">
                    <a:lumMod val="75000"/>
                    <a:lumOff val="25000"/>
                  </a:schemeClr>
                </a:solidFill>
                <a:cs typeface="Segoe UI" panose="020B0502040204020203" pitchFamily="34" charset="0"/>
              </a:rPr>
              <a:t>High employee turnover</a:t>
            </a:r>
          </a:p>
        </p:txBody>
      </p:sp>
      <p:sp>
        <p:nvSpPr>
          <p:cNvPr id="18" name="Rectangle 17">
            <a:extLst>
              <a:ext uri="{FF2B5EF4-FFF2-40B4-BE49-F238E27FC236}">
                <a16:creationId xmlns:a16="http://schemas.microsoft.com/office/drawing/2014/main" id="{5E8C864B-605E-4D34-B45E-C138563B50C9}"/>
              </a:ext>
            </a:extLst>
          </p:cNvPr>
          <p:cNvSpPr/>
          <p:nvPr/>
        </p:nvSpPr>
        <p:spPr>
          <a:xfrm>
            <a:off x="1632408" y="4710220"/>
            <a:ext cx="4162870" cy="1046440"/>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600" dirty="0">
                <a:solidFill>
                  <a:schemeClr val="tx1">
                    <a:lumMod val="75000"/>
                    <a:lumOff val="25000"/>
                  </a:schemeClr>
                </a:solidFill>
                <a:cs typeface="Segoe UI" panose="020B0502040204020203" pitchFamily="34" charset="0"/>
              </a:rPr>
              <a:t>Fuel efficient vehicles.</a:t>
            </a:r>
          </a:p>
          <a:p>
            <a:pPr marL="171450" indent="-171450">
              <a:spcBef>
                <a:spcPts val="1200"/>
              </a:spcBef>
              <a:buClr>
                <a:schemeClr val="tx2"/>
              </a:buClr>
              <a:buFont typeface="Segoe UI Light" panose="020B0502040204020203" pitchFamily="34" charset="0"/>
              <a:buChar char="›"/>
            </a:pPr>
            <a:r>
              <a:rPr lang="en-US" sz="1600" dirty="0">
                <a:solidFill>
                  <a:schemeClr val="tx1">
                    <a:lumMod val="75000"/>
                    <a:lumOff val="25000"/>
                  </a:schemeClr>
                </a:solidFill>
                <a:cs typeface="Segoe UI" panose="020B0502040204020203" pitchFamily="34" charset="0"/>
              </a:rPr>
              <a:t>Changing lifestyle and consumer groups.</a:t>
            </a:r>
          </a:p>
          <a:p>
            <a:pPr marL="171450" indent="-171450">
              <a:spcBef>
                <a:spcPts val="1200"/>
              </a:spcBef>
              <a:buClr>
                <a:schemeClr val="tx2"/>
              </a:buClr>
              <a:buFont typeface="Segoe UI Light" panose="020B0502040204020203" pitchFamily="34" charset="0"/>
              <a:buChar char="›"/>
            </a:pPr>
            <a:r>
              <a:rPr lang="en-US" sz="1600" dirty="0">
                <a:solidFill>
                  <a:schemeClr val="tx1">
                    <a:lumMod val="75000"/>
                    <a:lumOff val="25000"/>
                  </a:schemeClr>
                </a:solidFill>
                <a:cs typeface="Segoe UI" panose="020B0502040204020203" pitchFamily="34" charset="0"/>
              </a:rPr>
              <a:t>Market expansion.</a:t>
            </a:r>
          </a:p>
        </p:txBody>
      </p:sp>
      <p:sp>
        <p:nvSpPr>
          <p:cNvPr id="19" name="Rectangle 18">
            <a:extLst>
              <a:ext uri="{FF2B5EF4-FFF2-40B4-BE49-F238E27FC236}">
                <a16:creationId xmlns:a16="http://schemas.microsoft.com/office/drawing/2014/main" id="{B09A5805-2158-42E4-9D97-3643BE5A3EC9}"/>
              </a:ext>
            </a:extLst>
          </p:cNvPr>
          <p:cNvSpPr/>
          <p:nvPr/>
        </p:nvSpPr>
        <p:spPr>
          <a:xfrm>
            <a:off x="6716039" y="4710220"/>
            <a:ext cx="4162870" cy="1415772"/>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600" dirty="0">
                <a:solidFill>
                  <a:schemeClr val="tx1">
                    <a:lumMod val="75000"/>
                    <a:lumOff val="25000"/>
                  </a:schemeClr>
                </a:solidFill>
                <a:cs typeface="Segoe UI" panose="020B0502040204020203" pitchFamily="34" charset="0"/>
              </a:rPr>
              <a:t>Rising competition.</a:t>
            </a:r>
          </a:p>
          <a:p>
            <a:pPr marL="171450" indent="-171450">
              <a:spcBef>
                <a:spcPts val="1200"/>
              </a:spcBef>
              <a:buClr>
                <a:schemeClr val="tx2"/>
              </a:buClr>
              <a:buFont typeface="Segoe UI Light" panose="020B0502040204020203" pitchFamily="34" charset="0"/>
              <a:buChar char="›"/>
            </a:pPr>
            <a:r>
              <a:rPr lang="en-US" sz="1600" dirty="0">
                <a:solidFill>
                  <a:schemeClr val="tx1">
                    <a:lumMod val="75000"/>
                    <a:lumOff val="25000"/>
                  </a:schemeClr>
                </a:solidFill>
                <a:cs typeface="Segoe UI" panose="020B0502040204020203" pitchFamily="34" charset="0"/>
              </a:rPr>
              <a:t>Sluggish economy.</a:t>
            </a:r>
          </a:p>
          <a:p>
            <a:pPr marL="171450" indent="-171450">
              <a:spcBef>
                <a:spcPts val="1200"/>
              </a:spcBef>
              <a:buClr>
                <a:schemeClr val="tx2"/>
              </a:buClr>
              <a:buFont typeface="Segoe UI Light" panose="020B0502040204020203" pitchFamily="34" charset="0"/>
              <a:buChar char="›"/>
            </a:pPr>
            <a:r>
              <a:rPr lang="en-US" sz="1600" dirty="0">
                <a:solidFill>
                  <a:schemeClr val="tx1">
                    <a:lumMod val="75000"/>
                    <a:lumOff val="25000"/>
                  </a:schemeClr>
                </a:solidFill>
                <a:cs typeface="Segoe UI" panose="020B0502040204020203" pitchFamily="34" charset="0"/>
              </a:rPr>
              <a:t>Volatility in the fuel prices.</a:t>
            </a:r>
          </a:p>
          <a:p>
            <a:pPr marL="171450" indent="-171450">
              <a:spcBef>
                <a:spcPts val="1200"/>
              </a:spcBef>
              <a:buClr>
                <a:schemeClr val="tx2"/>
              </a:buClr>
              <a:buFont typeface="Segoe UI Light" panose="020B0502040204020203" pitchFamily="34" charset="0"/>
              <a:buChar char="›"/>
            </a:pPr>
            <a:endParaRPr lang="en-US" sz="1400" dirty="0">
              <a:solidFill>
                <a:schemeClr val="tx1">
                  <a:lumMod val="75000"/>
                  <a:lumOff val="25000"/>
                </a:schemeClr>
              </a:solidFill>
              <a:cs typeface="Segoe UI" panose="020B0502040204020203" pitchFamily="34" charset="0"/>
            </a:endParaRPr>
          </a:p>
        </p:txBody>
      </p:sp>
      <p:sp>
        <p:nvSpPr>
          <p:cNvPr id="20" name="Rectangle 19">
            <a:extLst>
              <a:ext uri="{FF2B5EF4-FFF2-40B4-BE49-F238E27FC236}">
                <a16:creationId xmlns:a16="http://schemas.microsoft.com/office/drawing/2014/main" id="{E0CDC284-B5F8-48AE-9E71-0942A92E223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21" name="Rectangle 20">
            <a:extLst>
              <a:ext uri="{FF2B5EF4-FFF2-40B4-BE49-F238E27FC236}">
                <a16:creationId xmlns:a16="http://schemas.microsoft.com/office/drawing/2014/main" id="{A6CEF9C3-688C-4D76-894B-14F5E9CC678E}"/>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22" name="Rectangle 21">
            <a:extLst>
              <a:ext uri="{FF2B5EF4-FFF2-40B4-BE49-F238E27FC236}">
                <a16:creationId xmlns:a16="http://schemas.microsoft.com/office/drawing/2014/main" id="{24BAE6D2-1439-4D5B-BB7E-60295BB170B8}"/>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23" name="Rectangle 22">
            <a:extLst>
              <a:ext uri="{FF2B5EF4-FFF2-40B4-BE49-F238E27FC236}">
                <a16:creationId xmlns:a16="http://schemas.microsoft.com/office/drawing/2014/main" id="{CF982344-612F-41A3-A58F-4C4C726CDE41}"/>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33962405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73526"/>
            <a:ext cx="10275277" cy="1703436"/>
          </a:xfrm>
        </p:spPr>
        <p:txBody>
          <a:bodyPr>
            <a:normAutofit/>
          </a:bodyPr>
          <a:lstStyle/>
          <a:p>
            <a:pPr marL="0" indent="0" algn="just">
              <a:buNone/>
            </a:pPr>
            <a:endParaRPr lang="en-US" sz="2400" dirty="0"/>
          </a:p>
          <a:p>
            <a:pPr marL="0" indent="0" algn="ctr">
              <a:buNone/>
            </a:pPr>
            <a:r>
              <a:rPr lang="en-US" sz="2400" dirty="0"/>
              <a:t>Tata Motors gets almost 75% of revenue from JLR sales and the rest from remaining segments.</a:t>
            </a:r>
          </a:p>
        </p:txBody>
      </p:sp>
      <p:sp>
        <p:nvSpPr>
          <p:cNvPr id="4" name="Title 1">
            <a:extLst>
              <a:ext uri="{FF2B5EF4-FFF2-40B4-BE49-F238E27FC236}">
                <a16:creationId xmlns:a16="http://schemas.microsoft.com/office/drawing/2014/main" id="{164DB4C5-3200-4359-92A6-478DE1C899CB}"/>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Revenue Drivers</a:t>
            </a:r>
            <a:r>
              <a:rPr lang="en-US" sz="2800" dirty="0">
                <a:solidFill>
                  <a:schemeClr val="tx1">
                    <a:lumMod val="75000"/>
                    <a:lumOff val="25000"/>
                  </a:schemeClr>
                </a:solidFill>
              </a:rPr>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5" name="Straight Connector 4">
            <a:extLst>
              <a:ext uri="{FF2B5EF4-FFF2-40B4-BE49-F238E27FC236}">
                <a16:creationId xmlns:a16="http://schemas.microsoft.com/office/drawing/2014/main" id="{E575C0D4-4163-4D56-ABDD-B2A6C7CEC18A}"/>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8E7225D-A7D3-47CA-8573-9D9435F6A4D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graphicFrame>
        <p:nvGraphicFramePr>
          <p:cNvPr id="9" name="Diagram 8">
            <a:extLst>
              <a:ext uri="{FF2B5EF4-FFF2-40B4-BE49-F238E27FC236}">
                <a16:creationId xmlns:a16="http://schemas.microsoft.com/office/drawing/2014/main" id="{0BA02F0D-B71A-43A6-8F53-B5C3F612D3F1}"/>
              </a:ext>
            </a:extLst>
          </p:cNvPr>
          <p:cNvGraphicFramePr/>
          <p:nvPr>
            <p:extLst>
              <p:ext uri="{D42A27DB-BD31-4B8C-83A1-F6EECF244321}">
                <p14:modId xmlns:p14="http://schemas.microsoft.com/office/powerpoint/2010/main" val="4205595411"/>
              </p:ext>
            </p:extLst>
          </p:nvPr>
        </p:nvGraphicFramePr>
        <p:xfrm>
          <a:off x="1294228" y="970671"/>
          <a:ext cx="9481624" cy="4447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184588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8417626"/>
              </p:ext>
            </p:extLst>
          </p:nvPr>
        </p:nvGraphicFramePr>
        <p:xfrm>
          <a:off x="6698" y="2419642"/>
          <a:ext cx="6089302" cy="443835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3137506242"/>
              </p:ext>
            </p:extLst>
          </p:nvPr>
        </p:nvGraphicFramePr>
        <p:xfrm>
          <a:off x="6096000" y="2419642"/>
          <a:ext cx="6089302" cy="4438357"/>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Straight Connector 5">
            <a:extLst>
              <a:ext uri="{FF2B5EF4-FFF2-40B4-BE49-F238E27FC236}">
                <a16:creationId xmlns:a16="http://schemas.microsoft.com/office/drawing/2014/main" id="{FD650EFD-09C9-4C8D-912C-42EF5CC21A59}"/>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0C782F85-51B6-4EA3-AFEE-92C84E5473DB}"/>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PV &amp; CV Growth Rate</a:t>
            </a:r>
          </a:p>
          <a:p>
            <a:pPr algn="ctr"/>
            <a:endParaRPr lang="en-US" sz="2800" dirty="0">
              <a:solidFill>
                <a:schemeClr val="tx1">
                  <a:lumMod val="75000"/>
                  <a:lumOff val="25000"/>
                </a:schemeClr>
              </a:solidFill>
            </a:endParaRPr>
          </a:p>
        </p:txBody>
      </p:sp>
      <p:cxnSp>
        <p:nvCxnSpPr>
          <p:cNvPr id="8" name="Straight Connector 7">
            <a:extLst>
              <a:ext uri="{FF2B5EF4-FFF2-40B4-BE49-F238E27FC236}">
                <a16:creationId xmlns:a16="http://schemas.microsoft.com/office/drawing/2014/main" id="{2FBF6BAA-43F1-47C5-86F8-4A21B5802C90}"/>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FE8A1B6-46AD-45FE-8D16-9CB5CA121116}"/>
              </a:ext>
            </a:extLst>
          </p:cNvPr>
          <p:cNvSpPr txBox="1"/>
          <p:nvPr/>
        </p:nvSpPr>
        <p:spPr>
          <a:xfrm>
            <a:off x="1434465" y="1614150"/>
            <a:ext cx="5303520" cy="430887"/>
          </a:xfrm>
          <a:prstGeom prst="rect">
            <a:avLst/>
          </a:prstGeom>
          <a:noFill/>
        </p:spPr>
        <p:txBody>
          <a:bodyPr wrap="square" rtlCol="0">
            <a:spAutoFit/>
          </a:bodyPr>
          <a:lstStyle/>
          <a:p>
            <a:r>
              <a:rPr lang="en-US" sz="2200" dirty="0"/>
              <a:t>Historical PV &amp; CV Growth Rate</a:t>
            </a:r>
          </a:p>
        </p:txBody>
      </p:sp>
      <p:sp>
        <p:nvSpPr>
          <p:cNvPr id="10" name="TextBox 9">
            <a:extLst>
              <a:ext uri="{FF2B5EF4-FFF2-40B4-BE49-F238E27FC236}">
                <a16:creationId xmlns:a16="http://schemas.microsoft.com/office/drawing/2014/main" id="{5BCAB16D-2FD2-4393-9117-5214F993B879}"/>
              </a:ext>
            </a:extLst>
          </p:cNvPr>
          <p:cNvSpPr txBox="1"/>
          <p:nvPr/>
        </p:nvSpPr>
        <p:spPr>
          <a:xfrm>
            <a:off x="6949440" y="1543015"/>
            <a:ext cx="4642339" cy="430887"/>
          </a:xfrm>
          <a:prstGeom prst="rect">
            <a:avLst/>
          </a:prstGeom>
          <a:noFill/>
        </p:spPr>
        <p:txBody>
          <a:bodyPr wrap="square" rtlCol="0">
            <a:spAutoFit/>
          </a:bodyPr>
          <a:lstStyle/>
          <a:p>
            <a:pPr algn="ctr">
              <a:defRPr sz="2200" b="0" i="0" u="none" strike="noStrike" kern="1200" cap="none" spc="0" normalizeH="0" baseline="0">
                <a:solidFill>
                  <a:srgbClr val="000000">
                    <a:lumMod val="65000"/>
                    <a:lumOff val="35000"/>
                  </a:srgbClr>
                </a:solidFill>
                <a:latin typeface="+mj-lt"/>
                <a:ea typeface="+mj-ea"/>
                <a:cs typeface="+mj-cs"/>
              </a:defRPr>
            </a:pPr>
            <a:r>
              <a:rPr lang="en-US" dirty="0">
                <a:solidFill>
                  <a:srgbClr val="000000">
                    <a:lumMod val="65000"/>
                    <a:lumOff val="35000"/>
                  </a:srgbClr>
                </a:solidFill>
              </a:rPr>
              <a:t>Forecasted PV &amp; CV</a:t>
            </a:r>
          </a:p>
        </p:txBody>
      </p:sp>
    </p:spTree>
    <p:extLst>
      <p:ext uri="{BB962C8B-B14F-4D97-AF65-F5344CB8AC3E}">
        <p14:creationId xmlns:p14="http://schemas.microsoft.com/office/powerpoint/2010/main" val="484487276"/>
      </p:ext>
    </p:extLst>
  </p:cSld>
  <p:clrMapOvr>
    <a:masterClrMapping/>
  </p:clrMapOvr>
  <p:transition spd="slow">
    <p:push dir="u"/>
  </p:transition>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609EDA-869E-4BE5-AE5D-B898C584B6FF}">
  <ds:schemaRefs>
    <ds:schemaRef ds:uri="16c05727-aa75-4e4a-9b5f-8a80a1165891"/>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Organic</Template>
  <TotalTime>0</TotalTime>
  <Words>727</Words>
  <Application>Microsoft Office PowerPoint</Application>
  <PresentationFormat>Widescreen</PresentationFormat>
  <Paragraphs>156</Paragraphs>
  <Slides>14</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Century Gothic</vt:lpstr>
      <vt:lpstr>Lato</vt:lpstr>
      <vt:lpstr>Lato Black</vt:lpstr>
      <vt:lpstr>Segoe UI</vt:lpstr>
      <vt:lpstr>Segoe UI Light</vt:lpstr>
      <vt:lpstr>Wingdings</vt:lpstr>
      <vt:lpstr>Office Theme</vt:lpstr>
      <vt:lpstr>Valuation Analysis TATA MOTORS LTD.</vt:lpstr>
      <vt:lpstr>Project analysis slide 2</vt:lpstr>
      <vt:lpstr>Slide 3</vt:lpstr>
      <vt:lpstr>Project analysis slide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2019-08-11T18:14:16Z</dcterms:created>
  <dcterms:modified xsi:type="dcterms:W3CDTF">2020-10-06T17:02:14Z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