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7f574fe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7f574f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7f574fe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7f574fe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7f574fe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7f574fe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7f574fe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7f574fe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1">
  <p:cSld name="TITLE_1">
    <p:bg>
      <p:bgPr>
        <a:solidFill>
          <a:srgbClr val="00053A"/>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カスタム レイアウト 1">
  <p:cSld name="CUSTOM">
    <p:bg>
      <p:bgPr>
        <a:solidFill>
          <a:srgbClr val="EFEFEF"/>
        </a:solidFill>
      </p:bgPr>
    </p:bg>
    <p:spTree>
      <p:nvGrpSpPr>
        <p:cNvPr id="52" name="Shape 52"/>
        <p:cNvGrpSpPr/>
        <p:nvPr/>
      </p:nvGrpSpPr>
      <p:grpSpPr>
        <a:xfrm>
          <a:off x="0" y="0"/>
          <a:ext cx="0" cy="0"/>
          <a:chOff x="0" y="0"/>
          <a:chExt cx="0" cy="0"/>
        </a:xfrm>
      </p:grpSpPr>
      <p:sp>
        <p:nvSpPr>
          <p:cNvPr id="53" name="Google Shape;53;p14"/>
          <p:cNvSpPr txBox="1"/>
          <p:nvPr>
            <p:ph idx="12" type="sldNum"/>
          </p:nvPr>
        </p:nvSpPr>
        <p:spPr>
          <a:xfrm>
            <a:off x="8545125" y="4779824"/>
            <a:ext cx="548700" cy="3636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ja"/>
              <a:t>‹#›</a:t>
            </a:fld>
            <a:endParaRPr/>
          </a:p>
        </p:txBody>
      </p:sp>
      <p:cxnSp>
        <p:nvCxnSpPr>
          <p:cNvPr id="54" name="Google Shape;54;p14"/>
          <p:cNvCxnSpPr/>
          <p:nvPr/>
        </p:nvCxnSpPr>
        <p:spPr>
          <a:xfrm>
            <a:off x="154050" y="362850"/>
            <a:ext cx="8835900" cy="0"/>
          </a:xfrm>
          <a:prstGeom prst="straightConnector1">
            <a:avLst/>
          </a:prstGeom>
          <a:noFill/>
          <a:ln cap="flat" cmpd="sng" w="9525">
            <a:solidFill>
              <a:srgbClr val="D9D9D9"/>
            </a:solidFill>
            <a:prstDash val="solid"/>
            <a:round/>
            <a:headEnd len="med" w="med" type="none"/>
            <a:tailEnd len="med" w="med" type="none"/>
          </a:ln>
        </p:spPr>
      </p:cxnSp>
      <p:sp>
        <p:nvSpPr>
          <p:cNvPr id="55" name="Google Shape;55;p14"/>
          <p:cNvSpPr txBox="1"/>
          <p:nvPr>
            <p:ph type="title"/>
          </p:nvPr>
        </p:nvSpPr>
        <p:spPr>
          <a:xfrm>
            <a:off x="50125" y="10800"/>
            <a:ext cx="4005900" cy="329700"/>
          </a:xfrm>
          <a:prstGeom prst="rect">
            <a:avLst/>
          </a:prstGeom>
        </p:spPr>
        <p:txBody>
          <a:bodyPr anchorCtr="0" anchor="t" bIns="91425" lIns="91425" spcFirstLastPara="1" rIns="91425" wrap="square" tIns="91425">
            <a:noAutofit/>
          </a:bodyPr>
          <a:lstStyle>
            <a:lvl1pPr lvl="0" rtl="0">
              <a:spcBef>
                <a:spcPts val="0"/>
              </a:spcBef>
              <a:spcAft>
                <a:spcPts val="0"/>
              </a:spcAft>
              <a:buSzPts val="1100"/>
              <a:buNone/>
              <a:defRPr b="1" sz="11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pic>
        <p:nvPicPr>
          <p:cNvPr id="56" name="Google Shape;56;p14"/>
          <p:cNvPicPr preferRelativeResize="0"/>
          <p:nvPr/>
        </p:nvPicPr>
        <p:blipFill>
          <a:blip r:embed="rId2">
            <a:alphaModFix/>
          </a:blip>
          <a:stretch>
            <a:fillRect/>
          </a:stretch>
        </p:blipFill>
        <p:spPr>
          <a:xfrm>
            <a:off x="8324375" y="100463"/>
            <a:ext cx="665574" cy="150375"/>
          </a:xfrm>
          <a:prstGeom prst="rect">
            <a:avLst/>
          </a:prstGeom>
          <a:noFill/>
          <a:ln>
            <a:noFill/>
          </a:ln>
        </p:spPr>
      </p:pic>
      <p:sp>
        <p:nvSpPr>
          <p:cNvPr id="57" name="Google Shape;57;p14"/>
          <p:cNvSpPr txBox="1"/>
          <p:nvPr/>
        </p:nvSpPr>
        <p:spPr>
          <a:xfrm>
            <a:off x="50125" y="4843200"/>
            <a:ext cx="1023900" cy="3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600">
                <a:latin typeface="HiraKakuProN-W3"/>
                <a:ea typeface="HiraKakuProN-W3"/>
                <a:cs typeface="HiraKakuProN-W3"/>
                <a:sym typeface="HiraKakuProN-W3"/>
              </a:rPr>
              <a:t>©︎ 2020 estra, inc.</a:t>
            </a:r>
            <a:endParaRPr b="1" sz="600">
              <a:latin typeface="HiraKakuProN-W3"/>
              <a:ea typeface="HiraKakuProN-W3"/>
              <a:cs typeface="HiraKakuProN-W3"/>
              <a:sym typeface="HiraKakuProN-W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nvSpPr>
        <p:spPr>
          <a:xfrm>
            <a:off x="1149900" y="2079150"/>
            <a:ext cx="6844200" cy="6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2800">
                <a:solidFill>
                  <a:srgbClr val="FFFFFF"/>
                </a:solidFill>
                <a:latin typeface="HiraKakuProN-W3"/>
                <a:ea typeface="HiraKakuProN-W3"/>
                <a:cs typeface="HiraKakuProN-W3"/>
                <a:sym typeface="HiraKakuProN-W3"/>
              </a:rPr>
              <a:t>問題(JavaScript、Vue.js</a:t>
            </a:r>
            <a:r>
              <a:rPr b="1" lang="ja" sz="2800">
                <a:solidFill>
                  <a:srgbClr val="FFFFFF"/>
                </a:solidFill>
                <a:latin typeface="HiraKakuProN-W3"/>
                <a:ea typeface="HiraKakuProN-W3"/>
                <a:cs typeface="HiraKakuProN-W3"/>
                <a:sym typeface="HiraKakuProN-W3"/>
              </a:rPr>
              <a:t>入門</a:t>
            </a:r>
            <a:r>
              <a:rPr b="1" lang="ja" sz="2800">
                <a:solidFill>
                  <a:srgbClr val="FFFFFF"/>
                </a:solidFill>
                <a:latin typeface="HiraKakuProN-W3"/>
                <a:ea typeface="HiraKakuProN-W3"/>
                <a:cs typeface="HiraKakuProN-W3"/>
                <a:sym typeface="HiraKakuProN-W3"/>
              </a:rPr>
              <a:t>)</a:t>
            </a:r>
            <a:endParaRPr b="1" sz="2800">
              <a:solidFill>
                <a:srgbClr val="FFFFFF"/>
              </a:solidFill>
              <a:latin typeface="HiraKakuProN-W3"/>
              <a:ea typeface="HiraKakuProN-W3"/>
              <a:cs typeface="HiraKakuProN-W3"/>
              <a:sym typeface="HiraKakuProN-W3"/>
            </a:endParaRPr>
          </a:p>
        </p:txBody>
      </p:sp>
      <p:sp>
        <p:nvSpPr>
          <p:cNvPr id="63" name="Google Shape;63;p15"/>
          <p:cNvSpPr txBox="1"/>
          <p:nvPr/>
        </p:nvSpPr>
        <p:spPr>
          <a:xfrm>
            <a:off x="1149900" y="2703750"/>
            <a:ext cx="6844200" cy="36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a:solidFill>
                  <a:srgbClr val="FFFFFF"/>
                </a:solidFill>
                <a:latin typeface="HiraKakuProN-W3"/>
                <a:ea typeface="HiraKakuProN-W3"/>
                <a:cs typeface="HiraKakuProN-W3"/>
                <a:sym typeface="HiraKakuProN-W3"/>
              </a:rPr>
              <a:t>制限時間：1時間</a:t>
            </a:r>
            <a:endParaRPr b="1">
              <a:solidFill>
                <a:srgbClr val="FFFFFF"/>
              </a:solidFill>
              <a:latin typeface="HiraKakuProN-W3"/>
              <a:ea typeface="HiraKakuProN-W3"/>
              <a:cs typeface="HiraKakuProN-W3"/>
              <a:sym typeface="HiraKakuProN-W3"/>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6"/>
          <p:cNvSpPr txBox="1"/>
          <p:nvPr/>
        </p:nvSpPr>
        <p:spPr>
          <a:xfrm>
            <a:off x="1149900" y="490025"/>
            <a:ext cx="6844200" cy="62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2800">
                <a:solidFill>
                  <a:srgbClr val="FFFFFF"/>
                </a:solidFill>
                <a:latin typeface="HiraKakuProN-W3"/>
                <a:ea typeface="HiraKakuProN-W3"/>
                <a:cs typeface="HiraKakuProN-W3"/>
                <a:sym typeface="HiraKakuProN-W3"/>
              </a:rPr>
              <a:t>目的</a:t>
            </a:r>
            <a:endParaRPr b="1" sz="2800">
              <a:solidFill>
                <a:srgbClr val="FFFFFF"/>
              </a:solidFill>
              <a:latin typeface="HiraKakuProN-W3"/>
              <a:ea typeface="HiraKakuProN-W3"/>
              <a:cs typeface="HiraKakuProN-W3"/>
              <a:sym typeface="HiraKakuProN-W3"/>
            </a:endParaRPr>
          </a:p>
        </p:txBody>
      </p:sp>
      <p:sp>
        <p:nvSpPr>
          <p:cNvPr id="69" name="Google Shape;69;p16"/>
          <p:cNvSpPr txBox="1"/>
          <p:nvPr/>
        </p:nvSpPr>
        <p:spPr>
          <a:xfrm>
            <a:off x="1149900" y="1689300"/>
            <a:ext cx="6844200" cy="176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ja" sz="2400">
                <a:solidFill>
                  <a:srgbClr val="FFFFFF"/>
                </a:solidFill>
                <a:latin typeface="HiraKakuProN-W3"/>
                <a:ea typeface="HiraKakuProN-W3"/>
                <a:cs typeface="HiraKakuProN-W3"/>
                <a:sym typeface="HiraKakuProN-W3"/>
              </a:rPr>
              <a:t>・JavaScriptの基本文法の理解度把握</a:t>
            </a:r>
            <a:endParaRPr b="1" sz="2400">
              <a:solidFill>
                <a:srgbClr val="FFFFFF"/>
              </a:solidFill>
              <a:latin typeface="HiraKakuProN-W3"/>
              <a:ea typeface="HiraKakuProN-W3"/>
              <a:cs typeface="HiraKakuProN-W3"/>
              <a:sym typeface="HiraKakuProN-W3"/>
            </a:endParaRPr>
          </a:p>
          <a:p>
            <a:pPr indent="0" lvl="0" marL="0" rtl="0" algn="l">
              <a:lnSpc>
                <a:spcPct val="115000"/>
              </a:lnSpc>
              <a:spcBef>
                <a:spcPts val="0"/>
              </a:spcBef>
              <a:spcAft>
                <a:spcPts val="0"/>
              </a:spcAft>
              <a:buNone/>
            </a:pPr>
            <a:r>
              <a:rPr b="1" lang="ja" sz="2400">
                <a:solidFill>
                  <a:srgbClr val="FFFFFF"/>
                </a:solidFill>
                <a:latin typeface="HiraKakuProN-W3"/>
                <a:ea typeface="HiraKakuProN-W3"/>
                <a:cs typeface="HiraKakuProN-W3"/>
                <a:sym typeface="HiraKakuProN-W3"/>
              </a:rPr>
              <a:t>・</a:t>
            </a:r>
            <a:r>
              <a:rPr b="1" lang="ja" sz="2400">
                <a:solidFill>
                  <a:schemeClr val="lt1"/>
                </a:solidFill>
                <a:latin typeface="HiraKakuProN-W3"/>
                <a:ea typeface="HiraKakuProN-W3"/>
                <a:cs typeface="HiraKakuProN-W3"/>
                <a:sym typeface="HiraKakuProN-W3"/>
              </a:rPr>
              <a:t>Vue CLI</a:t>
            </a:r>
            <a:r>
              <a:rPr b="1" lang="ja" sz="2400">
                <a:solidFill>
                  <a:schemeClr val="lt1"/>
                </a:solidFill>
                <a:latin typeface="HiraKakuProN-W3"/>
                <a:ea typeface="HiraKakuProN-W3"/>
                <a:cs typeface="HiraKakuProN-W3"/>
                <a:sym typeface="HiraKakuProN-W3"/>
              </a:rPr>
              <a:t>の理解度把握</a:t>
            </a:r>
            <a:endParaRPr b="1" sz="2400">
              <a:solidFill>
                <a:srgbClr val="FFFFFF"/>
              </a:solidFill>
              <a:latin typeface="HiraKakuProN-W3"/>
              <a:ea typeface="HiraKakuProN-W3"/>
              <a:cs typeface="HiraKakuProN-W3"/>
              <a:sym typeface="HiraKakuProN-W3"/>
            </a:endParaRPr>
          </a:p>
          <a:p>
            <a:pPr indent="0" lvl="0" marL="0" rtl="0" algn="l">
              <a:lnSpc>
                <a:spcPct val="115000"/>
              </a:lnSpc>
              <a:spcBef>
                <a:spcPts val="0"/>
              </a:spcBef>
              <a:spcAft>
                <a:spcPts val="0"/>
              </a:spcAft>
              <a:buNone/>
            </a:pPr>
            <a:r>
              <a:rPr b="1" lang="ja" sz="2400">
                <a:solidFill>
                  <a:srgbClr val="FFFFFF"/>
                </a:solidFill>
                <a:latin typeface="HiraKakuProN-W3"/>
                <a:ea typeface="HiraKakuProN-W3"/>
                <a:cs typeface="HiraKakuProN-W3"/>
                <a:sym typeface="HiraKakuProN-W3"/>
              </a:rPr>
              <a:t>・Vue.jsの</a:t>
            </a:r>
            <a:r>
              <a:rPr b="1" lang="ja" sz="2400">
                <a:solidFill>
                  <a:srgbClr val="FFFFFF"/>
                </a:solidFill>
                <a:latin typeface="HiraKakuProN-W3"/>
                <a:ea typeface="HiraKakuProN-W3"/>
                <a:cs typeface="HiraKakuProN-W3"/>
                <a:sym typeface="HiraKakuProN-W3"/>
              </a:rPr>
              <a:t>基本文法</a:t>
            </a:r>
            <a:r>
              <a:rPr b="1" lang="ja" sz="2400">
                <a:solidFill>
                  <a:srgbClr val="FFFFFF"/>
                </a:solidFill>
                <a:latin typeface="HiraKakuProN-W3"/>
                <a:ea typeface="HiraKakuProN-W3"/>
                <a:cs typeface="HiraKakuProN-W3"/>
                <a:sym typeface="HiraKakuProN-W3"/>
              </a:rPr>
              <a:t>の理解度把握</a:t>
            </a:r>
            <a:endParaRPr b="1" sz="2400">
              <a:solidFill>
                <a:srgbClr val="FFFFFF"/>
              </a:solidFill>
              <a:latin typeface="HiraKakuProN-W3"/>
              <a:ea typeface="HiraKakuProN-W3"/>
              <a:cs typeface="HiraKakuProN-W3"/>
              <a:sym typeface="HiraKakuProN-W3"/>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50125" y="10800"/>
            <a:ext cx="4005900" cy="3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問題１</a:t>
            </a:r>
            <a:endParaRPr/>
          </a:p>
        </p:txBody>
      </p:sp>
      <p:sp>
        <p:nvSpPr>
          <p:cNvPr id="75" name="Google Shape;75;p17"/>
          <p:cNvSpPr txBox="1"/>
          <p:nvPr/>
        </p:nvSpPr>
        <p:spPr>
          <a:xfrm>
            <a:off x="50125" y="447625"/>
            <a:ext cx="7738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1600">
                <a:latin typeface="HiraKakuProN-W3"/>
                <a:ea typeface="HiraKakuProN-W3"/>
                <a:cs typeface="HiraKakuProN-W3"/>
                <a:sym typeface="HiraKakuProN-W3"/>
              </a:rPr>
              <a:t>JavaScript</a:t>
            </a:r>
            <a:r>
              <a:rPr b="1" lang="ja" sz="1600">
                <a:latin typeface="HiraKakuProN-W3"/>
                <a:ea typeface="HiraKakuProN-W3"/>
                <a:cs typeface="HiraKakuProN-W3"/>
                <a:sym typeface="HiraKakuProN-W3"/>
              </a:rPr>
              <a:t>を利用して以下の</a:t>
            </a:r>
            <a:r>
              <a:rPr b="1" lang="ja" sz="1600">
                <a:latin typeface="HiraKakuProN-W3"/>
                <a:ea typeface="HiraKakuProN-W3"/>
                <a:cs typeface="HiraKakuProN-W3"/>
                <a:sym typeface="HiraKakuProN-W3"/>
              </a:rPr>
              <a:t>問題に答えてください。</a:t>
            </a:r>
            <a:endParaRPr b="1" sz="1600">
              <a:solidFill>
                <a:srgbClr val="000000"/>
              </a:solidFill>
              <a:latin typeface="HiraKakuProN-W3"/>
              <a:ea typeface="HiraKakuProN-W3"/>
              <a:cs typeface="HiraKakuProN-W3"/>
              <a:sym typeface="HiraKakuProN-W3"/>
            </a:endParaRPr>
          </a:p>
          <a:p>
            <a:pPr indent="0" lvl="0" marL="0" rtl="0" algn="l">
              <a:spcBef>
                <a:spcPts val="0"/>
              </a:spcBef>
              <a:spcAft>
                <a:spcPts val="0"/>
              </a:spcAft>
              <a:buNone/>
            </a:pPr>
            <a:r>
              <a:t/>
            </a:r>
            <a:endParaRPr b="1" sz="1600">
              <a:latin typeface="HiraKakuProN-W3"/>
              <a:ea typeface="HiraKakuProN-W3"/>
              <a:cs typeface="HiraKakuProN-W3"/>
              <a:sym typeface="HiraKakuProN-W3"/>
            </a:endParaRPr>
          </a:p>
        </p:txBody>
      </p:sp>
      <p:sp>
        <p:nvSpPr>
          <p:cNvPr id="76" name="Google Shape;76;p17"/>
          <p:cNvSpPr/>
          <p:nvPr/>
        </p:nvSpPr>
        <p:spPr>
          <a:xfrm>
            <a:off x="166800" y="928850"/>
            <a:ext cx="8810400" cy="3844200"/>
          </a:xfrm>
          <a:prstGeom prst="roundRect">
            <a:avLst>
              <a:gd fmla="val 2630" name="adj"/>
            </a:avLst>
          </a:prstGeom>
          <a:solidFill>
            <a:srgbClr val="FFFFFF"/>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100">
              <a:latin typeface="HiraKakuProN-W3"/>
              <a:ea typeface="HiraKakuProN-W3"/>
              <a:cs typeface="HiraKakuProN-W3"/>
              <a:sym typeface="HiraKakuProN-W3"/>
            </a:endParaRPr>
          </a:p>
        </p:txBody>
      </p:sp>
      <p:sp>
        <p:nvSpPr>
          <p:cNvPr id="77" name="Google Shape;77;p17"/>
          <p:cNvSpPr txBox="1"/>
          <p:nvPr>
            <p:ph idx="12" type="sldNum"/>
          </p:nvPr>
        </p:nvSpPr>
        <p:spPr>
          <a:xfrm>
            <a:off x="8545125" y="4779824"/>
            <a:ext cx="548700" cy="36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sz="600">
                <a:solidFill>
                  <a:srgbClr val="000000"/>
                </a:solidFill>
              </a:rPr>
              <a:t>‹#›</a:t>
            </a:fld>
            <a:endParaRPr sz="600">
              <a:solidFill>
                <a:srgbClr val="000000"/>
              </a:solidFill>
            </a:endParaRPr>
          </a:p>
        </p:txBody>
      </p:sp>
      <p:sp>
        <p:nvSpPr>
          <p:cNvPr id="78" name="Google Shape;78;p17"/>
          <p:cNvSpPr txBox="1"/>
          <p:nvPr/>
        </p:nvSpPr>
        <p:spPr>
          <a:xfrm>
            <a:off x="2012250" y="1596500"/>
            <a:ext cx="5119500" cy="250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1100"/>
              <a:t>2020年と2021年がうるう年かどうかを判定するコードを記述してください。</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lang="ja" sz="1100"/>
              <a:t>条件としては以下の5つが挙げられます。</a:t>
            </a:r>
            <a:endParaRPr sz="1100"/>
          </a:p>
          <a:p>
            <a:pPr indent="0" lvl="0" marL="0" rtl="0" algn="l">
              <a:spcBef>
                <a:spcPts val="0"/>
              </a:spcBef>
              <a:spcAft>
                <a:spcPts val="0"/>
              </a:spcAft>
              <a:buNone/>
            </a:pPr>
            <a:r>
              <a:rPr lang="ja" sz="1100"/>
              <a:t>①if文を使用する</a:t>
            </a:r>
            <a:endParaRPr sz="1100"/>
          </a:p>
          <a:p>
            <a:pPr indent="0" lvl="0" marL="0" rtl="0" algn="l">
              <a:spcBef>
                <a:spcPts val="0"/>
              </a:spcBef>
              <a:spcAft>
                <a:spcPts val="0"/>
              </a:spcAft>
              <a:buNone/>
            </a:pPr>
            <a:r>
              <a:rPr lang="ja" sz="1100"/>
              <a:t>②leapYearという関数を使用する</a:t>
            </a:r>
            <a:endParaRPr sz="1100"/>
          </a:p>
          <a:p>
            <a:pPr indent="0" lvl="0" marL="0" rtl="0" algn="l">
              <a:spcBef>
                <a:spcPts val="0"/>
              </a:spcBef>
              <a:spcAft>
                <a:spcPts val="0"/>
              </a:spcAft>
              <a:buNone/>
            </a:pPr>
            <a:r>
              <a:rPr lang="ja" sz="1100"/>
              <a:t>③引数に西暦を渡す</a:t>
            </a:r>
            <a:endParaRPr sz="1100"/>
          </a:p>
          <a:p>
            <a:pPr indent="0" lvl="0" marL="0" rtl="0" algn="l">
              <a:spcBef>
                <a:spcPts val="0"/>
              </a:spcBef>
              <a:spcAft>
                <a:spcPts val="0"/>
              </a:spcAft>
              <a:buNone/>
            </a:pPr>
            <a:r>
              <a:rPr lang="ja" sz="1100"/>
              <a:t>④返り値を使用する</a:t>
            </a:r>
            <a:endParaRPr sz="1100"/>
          </a:p>
          <a:p>
            <a:pPr indent="0" lvl="0" marL="0" rtl="0" algn="l">
              <a:spcBef>
                <a:spcPts val="0"/>
              </a:spcBef>
              <a:spcAft>
                <a:spcPts val="0"/>
              </a:spcAft>
              <a:buNone/>
            </a:pPr>
            <a:r>
              <a:rPr lang="ja" sz="1100"/>
              <a:t>⑤結果はコンソールに出力する</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a:t>
            </a:r>
            <a:r>
              <a:rPr lang="ja" sz="1100"/>
              <a:t>うるう</a:t>
            </a:r>
            <a:r>
              <a:rPr lang="ja" sz="1100"/>
              <a:t>年は以下のように定義されます。</a:t>
            </a:r>
            <a:endParaRPr sz="1100"/>
          </a:p>
          <a:p>
            <a:pPr indent="0" lvl="0" marL="0" rtl="0" algn="l">
              <a:spcBef>
                <a:spcPts val="0"/>
              </a:spcBef>
              <a:spcAft>
                <a:spcPts val="0"/>
              </a:spcAft>
              <a:buNone/>
            </a:pPr>
            <a:r>
              <a:rPr lang="ja" sz="1100"/>
              <a:t>①西暦が4で割り切れるかつ100で割り切れない</a:t>
            </a:r>
            <a:endParaRPr sz="1100"/>
          </a:p>
          <a:p>
            <a:pPr indent="0" lvl="0" marL="0" rtl="0" algn="l">
              <a:spcBef>
                <a:spcPts val="0"/>
              </a:spcBef>
              <a:spcAft>
                <a:spcPts val="0"/>
              </a:spcAft>
              <a:buNone/>
            </a:pPr>
            <a:r>
              <a:rPr lang="ja" sz="1100"/>
              <a:t>②西暦が400で割り切れる</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50125" y="10800"/>
            <a:ext cx="4005900" cy="3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問題２</a:t>
            </a:r>
            <a:endParaRPr/>
          </a:p>
        </p:txBody>
      </p:sp>
      <p:sp>
        <p:nvSpPr>
          <p:cNvPr id="84" name="Google Shape;84;p18"/>
          <p:cNvSpPr txBox="1"/>
          <p:nvPr/>
        </p:nvSpPr>
        <p:spPr>
          <a:xfrm>
            <a:off x="50125" y="447625"/>
            <a:ext cx="7738800" cy="3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ja" sz="1600">
                <a:latin typeface="HiraKakuProN-W3"/>
                <a:ea typeface="HiraKakuProN-W3"/>
                <a:cs typeface="HiraKakuProN-W3"/>
                <a:sym typeface="HiraKakuProN-W3"/>
              </a:rPr>
              <a:t>Vue.jsを利用して以下のようなアコーディオンメニューを作成してください</a:t>
            </a:r>
            <a:r>
              <a:rPr b="1" lang="ja" sz="1600">
                <a:latin typeface="HiraKakuProN-W3"/>
                <a:ea typeface="HiraKakuProN-W3"/>
                <a:cs typeface="HiraKakuProN-W3"/>
                <a:sym typeface="HiraKakuProN-W3"/>
              </a:rPr>
              <a:t>。</a:t>
            </a:r>
            <a:endParaRPr b="1" sz="1600">
              <a:solidFill>
                <a:srgbClr val="000000"/>
              </a:solidFill>
              <a:latin typeface="HiraKakuProN-W3"/>
              <a:ea typeface="HiraKakuProN-W3"/>
              <a:cs typeface="HiraKakuProN-W3"/>
              <a:sym typeface="HiraKakuProN-W3"/>
            </a:endParaRPr>
          </a:p>
          <a:p>
            <a:pPr indent="0" lvl="0" marL="0" rtl="0" algn="l">
              <a:spcBef>
                <a:spcPts val="0"/>
              </a:spcBef>
              <a:spcAft>
                <a:spcPts val="0"/>
              </a:spcAft>
              <a:buNone/>
            </a:pPr>
            <a:r>
              <a:t/>
            </a:r>
            <a:endParaRPr b="1" sz="1600">
              <a:latin typeface="HiraKakuProN-W3"/>
              <a:ea typeface="HiraKakuProN-W3"/>
              <a:cs typeface="HiraKakuProN-W3"/>
              <a:sym typeface="HiraKakuProN-W3"/>
            </a:endParaRPr>
          </a:p>
        </p:txBody>
      </p:sp>
      <p:sp>
        <p:nvSpPr>
          <p:cNvPr id="85" name="Google Shape;85;p18"/>
          <p:cNvSpPr/>
          <p:nvPr/>
        </p:nvSpPr>
        <p:spPr>
          <a:xfrm>
            <a:off x="166800" y="928850"/>
            <a:ext cx="8810400" cy="3844200"/>
          </a:xfrm>
          <a:prstGeom prst="roundRect">
            <a:avLst>
              <a:gd fmla="val 2630" name="adj"/>
            </a:avLst>
          </a:prstGeom>
          <a:solidFill>
            <a:srgbClr val="FFFFFF"/>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100">
              <a:latin typeface="HiraKakuProN-W3"/>
              <a:ea typeface="HiraKakuProN-W3"/>
              <a:cs typeface="HiraKakuProN-W3"/>
              <a:sym typeface="HiraKakuProN-W3"/>
            </a:endParaRPr>
          </a:p>
        </p:txBody>
      </p:sp>
      <p:sp>
        <p:nvSpPr>
          <p:cNvPr id="86" name="Google Shape;86;p18"/>
          <p:cNvSpPr txBox="1"/>
          <p:nvPr>
            <p:ph idx="12" type="sldNum"/>
          </p:nvPr>
        </p:nvSpPr>
        <p:spPr>
          <a:xfrm>
            <a:off x="8545125" y="4779824"/>
            <a:ext cx="548700" cy="36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sz="600">
                <a:solidFill>
                  <a:srgbClr val="000000"/>
                </a:solidFill>
              </a:rPr>
              <a:t>‹#›</a:t>
            </a:fld>
            <a:endParaRPr sz="600">
              <a:solidFill>
                <a:srgbClr val="000000"/>
              </a:solidFill>
            </a:endParaRPr>
          </a:p>
        </p:txBody>
      </p:sp>
      <p:pic>
        <p:nvPicPr>
          <p:cNvPr id="87" name="Google Shape;87;p18"/>
          <p:cNvPicPr preferRelativeResize="0"/>
          <p:nvPr/>
        </p:nvPicPr>
        <p:blipFill>
          <a:blip r:embed="rId3">
            <a:alphaModFix/>
          </a:blip>
          <a:stretch>
            <a:fillRect/>
          </a:stretch>
        </p:blipFill>
        <p:spPr>
          <a:xfrm>
            <a:off x="774125" y="1529100"/>
            <a:ext cx="3467050" cy="561850"/>
          </a:xfrm>
          <a:prstGeom prst="rect">
            <a:avLst/>
          </a:prstGeom>
          <a:noFill/>
          <a:ln>
            <a:noFill/>
          </a:ln>
        </p:spPr>
      </p:pic>
      <p:pic>
        <p:nvPicPr>
          <p:cNvPr id="88" name="Google Shape;88;p18"/>
          <p:cNvPicPr preferRelativeResize="0"/>
          <p:nvPr/>
        </p:nvPicPr>
        <p:blipFill>
          <a:blip r:embed="rId4">
            <a:alphaModFix/>
          </a:blip>
          <a:stretch>
            <a:fillRect/>
          </a:stretch>
        </p:blipFill>
        <p:spPr>
          <a:xfrm>
            <a:off x="796425" y="3086925"/>
            <a:ext cx="3422450" cy="1145357"/>
          </a:xfrm>
          <a:prstGeom prst="rect">
            <a:avLst/>
          </a:prstGeom>
          <a:noFill/>
          <a:ln>
            <a:noFill/>
          </a:ln>
        </p:spPr>
      </p:pic>
      <p:cxnSp>
        <p:nvCxnSpPr>
          <p:cNvPr id="89" name="Google Shape;89;p18"/>
          <p:cNvCxnSpPr/>
          <p:nvPr/>
        </p:nvCxnSpPr>
        <p:spPr>
          <a:xfrm>
            <a:off x="2307400" y="2267938"/>
            <a:ext cx="0" cy="6420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8"/>
          <p:cNvCxnSpPr/>
          <p:nvPr/>
        </p:nvCxnSpPr>
        <p:spPr>
          <a:xfrm rot="10800000">
            <a:off x="2707900" y="2267938"/>
            <a:ext cx="0" cy="6420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8"/>
          <p:cNvSpPr txBox="1"/>
          <p:nvPr/>
        </p:nvSpPr>
        <p:spPr>
          <a:xfrm>
            <a:off x="5293125" y="2069000"/>
            <a:ext cx="3183900" cy="156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ja" sz="1100">
                <a:latin typeface="HiraKakuProN-W3"/>
                <a:ea typeface="HiraKakuProN-W3"/>
                <a:cs typeface="HiraKakuProN-W3"/>
                <a:sym typeface="HiraKakuProN-W3"/>
              </a:rPr>
              <a:t>今回はVue CLIで「accordion」というプロジェクトを作成してください。</a:t>
            </a:r>
            <a:endParaRPr sz="1100">
              <a:latin typeface="HiraKakuProN-W3"/>
              <a:ea typeface="HiraKakuProN-W3"/>
              <a:cs typeface="HiraKakuProN-W3"/>
              <a:sym typeface="HiraKakuProN-W3"/>
            </a:endParaRPr>
          </a:p>
          <a:p>
            <a:pPr indent="0" lvl="0" marL="0" marR="0" rtl="0" algn="l">
              <a:lnSpc>
                <a:spcPct val="100000"/>
              </a:lnSpc>
              <a:spcBef>
                <a:spcPts val="0"/>
              </a:spcBef>
              <a:spcAft>
                <a:spcPts val="0"/>
              </a:spcAft>
              <a:buClr>
                <a:srgbClr val="000000"/>
              </a:buClr>
              <a:buSzPts val="1100"/>
              <a:buFont typeface="Arial"/>
              <a:buNone/>
            </a:pPr>
            <a:r>
              <a:t/>
            </a:r>
            <a:endParaRPr b="1" sz="1100">
              <a:latin typeface="HiraKakuProN-W3"/>
              <a:ea typeface="HiraKakuProN-W3"/>
              <a:cs typeface="HiraKakuProN-W3"/>
              <a:sym typeface="HiraKakuProN-W3"/>
            </a:endParaRPr>
          </a:p>
          <a:p>
            <a:pPr indent="0" lvl="0" marL="0" marR="0" rtl="0" algn="l">
              <a:lnSpc>
                <a:spcPct val="100000"/>
              </a:lnSpc>
              <a:spcBef>
                <a:spcPts val="0"/>
              </a:spcBef>
              <a:spcAft>
                <a:spcPts val="0"/>
              </a:spcAft>
              <a:buClr>
                <a:srgbClr val="000000"/>
              </a:buClr>
              <a:buSzPts val="1100"/>
              <a:buFont typeface="Arial"/>
              <a:buNone/>
            </a:pPr>
            <a:r>
              <a:rPr b="1" lang="ja" sz="1100">
                <a:latin typeface="HiraKakuProN-W3"/>
                <a:ea typeface="HiraKakuProN-W3"/>
                <a:cs typeface="HiraKakuProN-W3"/>
                <a:sym typeface="HiraKakuProN-W3"/>
              </a:rPr>
              <a:t>アコーディオンメニュー</a:t>
            </a:r>
            <a:r>
              <a:rPr lang="ja" sz="1100">
                <a:latin typeface="HiraKakuProN-W3"/>
                <a:ea typeface="HiraKakuProN-W3"/>
                <a:cs typeface="HiraKakuProN-W3"/>
                <a:sym typeface="HiraKakuProN-W3"/>
              </a:rPr>
              <a:t>とは選択した項目がその場で広がって詳細な内容を表示する形式のメニューのことです。</a:t>
            </a:r>
            <a:endParaRPr sz="1100">
              <a:latin typeface="HiraKakuProN-W3"/>
              <a:ea typeface="HiraKakuProN-W3"/>
              <a:cs typeface="HiraKakuProN-W3"/>
              <a:sym typeface="HiraKakuProN-W3"/>
            </a:endParaRPr>
          </a:p>
          <a:p>
            <a:pPr indent="0" lvl="0" marL="0" marR="0" rtl="0" algn="l">
              <a:lnSpc>
                <a:spcPct val="100000"/>
              </a:lnSpc>
              <a:spcBef>
                <a:spcPts val="0"/>
              </a:spcBef>
              <a:spcAft>
                <a:spcPts val="0"/>
              </a:spcAft>
              <a:buClr>
                <a:srgbClr val="000000"/>
              </a:buClr>
              <a:buSzPts val="1100"/>
              <a:buFont typeface="Arial"/>
              <a:buNone/>
            </a:pPr>
            <a:r>
              <a:t/>
            </a:r>
            <a:endParaRPr sz="1100">
              <a:latin typeface="HiraKakuProN-W3"/>
              <a:ea typeface="HiraKakuProN-W3"/>
              <a:cs typeface="HiraKakuProN-W3"/>
              <a:sym typeface="HiraKakuProN-W3"/>
            </a:endParaRPr>
          </a:p>
          <a:p>
            <a:pPr indent="0" lvl="0" marL="0" marR="0" rtl="0" algn="l">
              <a:lnSpc>
                <a:spcPct val="100000"/>
              </a:lnSpc>
              <a:spcBef>
                <a:spcPts val="0"/>
              </a:spcBef>
              <a:spcAft>
                <a:spcPts val="0"/>
              </a:spcAft>
              <a:buClr>
                <a:srgbClr val="000000"/>
              </a:buClr>
              <a:buSzPts val="1100"/>
              <a:buFont typeface="Arial"/>
              <a:buNone/>
            </a:pPr>
            <a:r>
              <a:rPr lang="ja" sz="1100">
                <a:latin typeface="HiraKakuProN-W3"/>
                <a:ea typeface="HiraKakuProN-W3"/>
                <a:cs typeface="HiraKakuProN-W3"/>
                <a:sym typeface="HiraKakuProN-W3"/>
              </a:rPr>
              <a:t>「アコーディオン」と書かれているグレーの部分を選択することで下側の「アコーディオンの中身が入ります」という部分が開閉されます。</a:t>
            </a:r>
            <a:endParaRPr i="0" sz="1100" u="none" cap="none" strike="noStrike">
              <a:solidFill>
                <a:srgbClr val="000000"/>
              </a:solidFill>
              <a:latin typeface="HiraKakuProN-W3"/>
              <a:ea typeface="HiraKakuProN-W3"/>
              <a:cs typeface="HiraKakuProN-W3"/>
              <a:sym typeface="HiraKakuProN-W3"/>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