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D45BEC-A97B-49B0-9953-0B4EE64A1555}" v="5" dt="2024-04-13T03:02:39.4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56" y="-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vva Naga Jyothi" userId="ca45308bf719ecec" providerId="LiveId" clId="{41D45BEC-A97B-49B0-9953-0B4EE64A1555}"/>
    <pc:docChg chg="modSld">
      <pc:chgData name="Muvva Naga Jyothi" userId="ca45308bf719ecec" providerId="LiveId" clId="{41D45BEC-A97B-49B0-9953-0B4EE64A1555}" dt="2024-04-13T03:59:05.809" v="122" actId="20577"/>
      <pc:docMkLst>
        <pc:docMk/>
      </pc:docMkLst>
      <pc:sldChg chg="modSp mod">
        <pc:chgData name="Muvva Naga Jyothi" userId="ca45308bf719ecec" providerId="LiveId" clId="{41D45BEC-A97B-49B0-9953-0B4EE64A1555}" dt="2024-04-13T03:59:05.809" v="122" actId="20577"/>
        <pc:sldMkLst>
          <pc:docMk/>
          <pc:sldMk cId="2173064674" sldId="278"/>
        </pc:sldMkLst>
        <pc:graphicFrameChg chg="modGraphic">
          <ac:chgData name="Muvva Naga Jyothi" userId="ca45308bf719ecec" providerId="LiveId" clId="{41D45BEC-A97B-49B0-9953-0B4EE64A1555}" dt="2024-04-13T03:59:05.809" v="122" actId="20577"/>
          <ac:graphicFrameMkLst>
            <pc:docMk/>
            <pc:sldMk cId="2173064674" sldId="278"/>
            <ac:graphicFrameMk id="4" creationId="{8B1FF3A1-1BFF-9425-510A-5311174DD19F}"/>
          </ac:graphicFrameMkLst>
        </pc:graphicFrameChg>
      </pc:sldChg>
      <pc:sldChg chg="addSp modSp mod">
        <pc:chgData name="Muvva Naga Jyothi" userId="ca45308bf719ecec" providerId="LiveId" clId="{41D45BEC-A97B-49B0-9953-0B4EE64A1555}" dt="2024-04-13T03:02:39.487" v="8" actId="14100"/>
        <pc:sldMkLst>
          <pc:docMk/>
          <pc:sldMk cId="3334821608" sldId="279"/>
        </pc:sldMkLst>
        <pc:graphicFrameChg chg="mod modGraphic">
          <ac:chgData name="Muvva Naga Jyothi" userId="ca45308bf719ecec" providerId="LiveId" clId="{41D45BEC-A97B-49B0-9953-0B4EE64A1555}" dt="2024-04-13T02:58:17.737" v="3" actId="14100"/>
          <ac:graphicFrameMkLst>
            <pc:docMk/>
            <pc:sldMk cId="3334821608" sldId="279"/>
            <ac:graphicFrameMk id="4" creationId="{5F8D5085-F834-110E-46AB-24727C10119A}"/>
          </ac:graphicFrameMkLst>
        </pc:graphicFrameChg>
        <pc:picChg chg="add mod">
          <ac:chgData name="Muvva Naga Jyothi" userId="ca45308bf719ecec" providerId="LiveId" clId="{41D45BEC-A97B-49B0-9953-0B4EE64A1555}" dt="2024-04-13T03:02:39.487" v="8" actId="14100"/>
          <ac:picMkLst>
            <pc:docMk/>
            <pc:sldMk cId="3334821608" sldId="279"/>
            <ac:picMk id="1026" creationId="{EA77F511-8FC4-B5A0-C1C9-2B4980ED3803}"/>
          </ac:picMkLst>
        </pc:picChg>
      </pc:sldChg>
      <pc:sldChg chg="modSp mod">
        <pc:chgData name="Muvva Naga Jyothi" userId="ca45308bf719ecec" providerId="LiveId" clId="{41D45BEC-A97B-49B0-9953-0B4EE64A1555}" dt="2024-04-13T03:13:39.505" v="119" actId="14100"/>
        <pc:sldMkLst>
          <pc:docMk/>
          <pc:sldMk cId="2420210643" sldId="280"/>
        </pc:sldMkLst>
        <pc:spChg chg="mod">
          <ac:chgData name="Muvva Naga Jyothi" userId="ca45308bf719ecec" providerId="LiveId" clId="{41D45BEC-A97B-49B0-9953-0B4EE64A1555}" dt="2024-04-13T03:04:34.670" v="82" actId="20577"/>
          <ac:spMkLst>
            <pc:docMk/>
            <pc:sldMk cId="2420210643" sldId="280"/>
            <ac:spMk id="8" creationId="{74F73566-9E2B-15E3-D2EC-0A9B1982DC79}"/>
          </ac:spMkLst>
        </pc:spChg>
        <pc:graphicFrameChg chg="mod modGraphic">
          <ac:chgData name="Muvva Naga Jyothi" userId="ca45308bf719ecec" providerId="LiveId" clId="{41D45BEC-A97B-49B0-9953-0B4EE64A1555}" dt="2024-04-13T03:13:39.505" v="119" actId="14100"/>
          <ac:graphicFrameMkLst>
            <pc:docMk/>
            <pc:sldMk cId="2420210643" sldId="280"/>
            <ac:graphicFrameMk id="6" creationId="{8525560A-D0DA-A152-8450-18D0C8E50025}"/>
          </ac:graphicFrameMkLst>
        </pc:graphicFrameChg>
      </pc:sldChg>
      <pc:sldChg chg="modSp mod">
        <pc:chgData name="Muvva Naga Jyothi" userId="ca45308bf719ecec" providerId="LiveId" clId="{41D45BEC-A97B-49B0-9953-0B4EE64A1555}" dt="2024-04-13T03:28:23.798" v="120" actId="20577"/>
        <pc:sldMkLst>
          <pc:docMk/>
          <pc:sldMk cId="1363048501" sldId="282"/>
        </pc:sldMkLst>
        <pc:spChg chg="mod">
          <ac:chgData name="Muvva Naga Jyothi" userId="ca45308bf719ecec" providerId="LiveId" clId="{41D45BEC-A97B-49B0-9953-0B4EE64A1555}" dt="2024-04-13T03:28:23.798" v="120" actId="20577"/>
          <ac:spMkLst>
            <pc:docMk/>
            <pc:sldMk cId="1363048501" sldId="282"/>
            <ac:spMk id="5" creationId="{C05B403C-8AC4-4F90-6D7D-5176EA1D459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F435B-7CD4-7E3A-0B73-8303E3D18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CC985-F193-F407-5585-473AD0F06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A43BF-82DD-D8FA-2BEE-014C2767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AAF5-EDCE-4CD6-894A-7F7CA22DAD9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50779-8880-C77D-D270-5759AB59D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616F1-F972-B2CA-EF2B-A8913EB9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CC9F-4C93-4124-99D6-977D01845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9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3FE85-9FC0-8217-9B3B-D688F71E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CF546-3306-B3F7-2DB4-AF61A3F39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FE4AD-9DDE-135F-5E24-8A268F98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AAF5-EDCE-4CD6-894A-7F7CA22DAD9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35F5C-1E22-37FD-DABB-CD0F4F81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8B0D2-EEA1-D814-C349-891DAA49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CC9F-4C93-4124-99D6-977D01845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648361-E8E1-5193-5108-2A128DC50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A4669-DD19-4B32-F29A-5087CB1FC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603C3-AEF7-7DE5-9A74-3138C2A09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AAF5-EDCE-4CD6-894A-7F7CA22DAD9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7343E-5C75-B9DD-2ACC-DEF61463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7F371-C274-8074-E793-1121A8BCA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CC9F-4C93-4124-99D6-977D01845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3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F7E00-041C-A5F8-11D2-52202BD0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1517F-EC03-2F34-8002-E4A689458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9C2EA-313C-9D4A-32D4-CD787481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AAF5-EDCE-4CD6-894A-7F7CA22DAD9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86626-82E0-F6E2-6A2C-CF8BDB5A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0406A-52BA-9BDE-B05F-4B54D664E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CC9F-4C93-4124-99D6-977D01845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0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DDB05-62E8-3479-7C0F-92F78E37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B0FBC-900F-9742-9789-5AF5A7975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743D4-8D35-15F6-9680-6E6C9744C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AAF5-EDCE-4CD6-894A-7F7CA22DAD9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19B31-501E-81F5-AD90-8FFA313E2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F94AB-ACBC-00A8-8FC0-442D1AD4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CC9F-4C93-4124-99D6-977D01845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CDAC-DD5A-D113-E7BB-03BDD95A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F2DF3-CAF8-5C2B-15F7-AC0159705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754CD-23F4-CADF-098E-F769A2CAE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4A098-5BBC-BA09-2C19-F15D932C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AAF5-EDCE-4CD6-894A-7F7CA22DAD9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CDE11-7575-FBD8-D900-24F9116C9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169D5-B34F-34BB-7BDE-6271E18EA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CC9F-4C93-4124-99D6-977D01845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0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8CE8A-189E-8230-E184-01DD332B9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A4BE7-2C3B-7525-2B72-2562DBCF3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CE36A-FCD0-E261-BE32-B5703C19E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A6350D-B863-8629-7C2F-3C9747281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12D6E-719A-3235-0B18-905EF2A71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E03552-8C1A-56C1-8F7F-F85802453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AAF5-EDCE-4CD6-894A-7F7CA22DAD9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0187B-CF13-5701-8BE6-A724D084F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D938A-15D1-5125-96D2-6F8A239E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CC9F-4C93-4124-99D6-977D01845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6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0BE4-EE2A-E7AC-542E-79981CD9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0A439-3828-99F3-5AE3-0A57674C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AAF5-EDCE-4CD6-894A-7F7CA22DAD9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C78A4-9A4F-C180-B862-88C78CBE7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B57E6-A734-421C-21A1-97AAE7E1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CC9F-4C93-4124-99D6-977D01845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4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3FB1C-7BD6-683A-1974-70D3AC9BA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AAF5-EDCE-4CD6-894A-7F7CA22DAD9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566F59-DB92-02E8-9208-E80B7F9F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0D625-6FEF-796E-C86F-FDB8BCD1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CC9F-4C93-4124-99D6-977D01845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8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E4E16-85E1-2674-20B1-DC191A4EB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3B1F8-6A8D-5232-8C8E-3360BAC23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5C4AD-2738-6CCC-C047-96C2AFB8D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2D8B7-6716-FDAD-F411-C982A7D3A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AAF5-EDCE-4CD6-894A-7F7CA22DAD9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7B161-C65B-6E08-77EA-97FE611B6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13353-6AF1-5532-4E94-CB4F8BA0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CC9F-4C93-4124-99D6-977D01845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0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E1F82-0920-5654-30E8-5A22E29B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CEC572-E82A-1E23-9726-4C4DE8A2F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74F3B-73E8-36F1-19B1-452E4D948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EA2B8-DB30-158A-0424-322F8E17D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AAF5-EDCE-4CD6-894A-7F7CA22DAD9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87B62-C6E8-10E9-4B23-8A2677523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30A95-73AF-539D-8FBA-1B580028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CC9F-4C93-4124-99D6-977D01845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7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A54C20-F064-83A0-C896-F58DEC267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A1805-5966-B0B2-EC3C-EA63EEB37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5533B-84B1-16AA-725D-C326141DE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E2AAF5-EDCE-4CD6-894A-7F7CA22DAD9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D9B76-0CDA-C26D-7844-B460482D1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EA913-A60D-B61A-847F-956AD5A32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EFCC9F-4C93-4124-99D6-977D01845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9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2650C-9375-3F91-664C-D42532727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87502"/>
          </a:xfrm>
        </p:spPr>
        <p:txBody>
          <a:bodyPr/>
          <a:lstStyle/>
          <a:p>
            <a:pPr algn="ctr"/>
            <a:r>
              <a:rPr lang="en-US"/>
              <a:t>Credit Risk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029D1-0C9E-374A-DFD4-A5467D991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10845"/>
            <a:ext cx="10515600" cy="306611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Project by</a:t>
            </a:r>
          </a:p>
          <a:p>
            <a:pPr marL="0" indent="0" algn="ctr">
              <a:buNone/>
            </a:pPr>
            <a:r>
              <a:rPr lang="en-US" sz="2000" dirty="0"/>
              <a:t>Naga Jyothi Muvva</a:t>
            </a:r>
          </a:p>
          <a:p>
            <a:pPr marL="0" indent="0" algn="ctr">
              <a:buNone/>
            </a:pPr>
            <a:r>
              <a:rPr lang="en-US" sz="2000" dirty="0"/>
              <a:t>Sai Niketh Mulakala</a:t>
            </a:r>
          </a:p>
          <a:p>
            <a:pPr marL="0" indent="0" algn="ctr">
              <a:buNone/>
            </a:pPr>
            <a:r>
              <a:rPr lang="en-US" sz="2000" dirty="0"/>
              <a:t>Anzar Aslam shah</a:t>
            </a:r>
          </a:p>
          <a:p>
            <a:pPr marL="0" indent="0" algn="ctr">
              <a:buNone/>
            </a:pPr>
            <a:r>
              <a:rPr lang="en-US" sz="2000" dirty="0"/>
              <a:t>Group - 07</a:t>
            </a:r>
          </a:p>
        </p:txBody>
      </p:sp>
    </p:spTree>
    <p:extLst>
      <p:ext uri="{BB962C8B-B14F-4D97-AF65-F5344CB8AC3E}">
        <p14:creationId xmlns:p14="http://schemas.microsoft.com/office/powerpoint/2010/main" val="3699822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EBAFE-8D26-9EB6-63C7-2587F7209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– Final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BBA634-B66C-2345-C111-AFF1860A3C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5336"/>
              </p:ext>
            </p:extLst>
          </p:nvPr>
        </p:nvGraphicFramePr>
        <p:xfrm>
          <a:off x="1239520" y="2072640"/>
          <a:ext cx="5466080" cy="26619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3040">
                  <a:extLst>
                    <a:ext uri="{9D8B030D-6E8A-4147-A177-3AD203B41FA5}">
                      <a16:colId xmlns:a16="http://schemas.microsoft.com/office/drawing/2014/main" val="4122129232"/>
                    </a:ext>
                  </a:extLst>
                </a:gridCol>
                <a:gridCol w="2733040">
                  <a:extLst>
                    <a:ext uri="{9D8B030D-6E8A-4147-A177-3AD203B41FA5}">
                      <a16:colId xmlns:a16="http://schemas.microsoft.com/office/drawing/2014/main" val="1768786472"/>
                    </a:ext>
                  </a:extLst>
                </a:gridCol>
              </a:tblGrid>
              <a:tr h="4436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Parameters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0282624"/>
                  </a:ext>
                </a:extLst>
              </a:tr>
              <a:tr h="4436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 of trees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98654539"/>
                  </a:ext>
                </a:extLst>
              </a:tr>
              <a:tr h="4436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Learning rate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55078927"/>
                  </a:ext>
                </a:extLst>
              </a:tr>
              <a:tr h="4436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Subsample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5942175"/>
                  </a:ext>
                </a:extLst>
              </a:tr>
              <a:tr h="4436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 Features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70006203"/>
                  </a:ext>
                </a:extLst>
              </a:tr>
              <a:tr h="4436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Weight of default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4406968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962F2C-66BF-6B15-B127-6687C8DC7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206207"/>
              </p:ext>
            </p:extLst>
          </p:nvPr>
        </p:nvGraphicFramePr>
        <p:xfrm>
          <a:off x="7223760" y="2072640"/>
          <a:ext cx="3484880" cy="2661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2440">
                  <a:extLst>
                    <a:ext uri="{9D8B030D-6E8A-4147-A177-3AD203B41FA5}">
                      <a16:colId xmlns:a16="http://schemas.microsoft.com/office/drawing/2014/main" val="2178782520"/>
                    </a:ext>
                  </a:extLst>
                </a:gridCol>
                <a:gridCol w="1742440">
                  <a:extLst>
                    <a:ext uri="{9D8B030D-6E8A-4147-A177-3AD203B41FA5}">
                      <a16:colId xmlns:a16="http://schemas.microsoft.com/office/drawing/2014/main" val="3179719852"/>
                    </a:ext>
                  </a:extLst>
                </a:gridCol>
              </a:tblGrid>
              <a:tr h="6654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Area Under Curve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125125"/>
                  </a:ext>
                </a:extLst>
              </a:tr>
              <a:tr h="665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9805279"/>
                  </a:ext>
                </a:extLst>
              </a:tr>
              <a:tr h="665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7035498"/>
                  </a:ext>
                </a:extLst>
              </a:tr>
              <a:tr h="665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6059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140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F99D-5BF5-B168-B8A7-F692D6C41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– SHAP Analysis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B564531-B78E-2802-7530-D65C70AA10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825625"/>
            <a:ext cx="695451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16C055-F674-3963-A557-3F6500331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105796"/>
              </p:ext>
            </p:extLst>
          </p:nvPr>
        </p:nvGraphicFramePr>
        <p:xfrm>
          <a:off x="8016240" y="1825625"/>
          <a:ext cx="3413760" cy="1805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13760">
                  <a:extLst>
                    <a:ext uri="{9D8B030D-6E8A-4147-A177-3AD203B41FA5}">
                      <a16:colId xmlns:a16="http://schemas.microsoft.com/office/drawing/2014/main" val="1500308599"/>
                    </a:ext>
                  </a:extLst>
                </a:gridCol>
              </a:tblGrid>
              <a:tr h="4913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 5 Important Features based on SHAP Analysis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0502338"/>
                  </a:ext>
                </a:extLst>
              </a:tr>
              <a:tr h="2620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P_2_last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92184572"/>
                  </a:ext>
                </a:extLst>
              </a:tr>
              <a:tr h="2620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B_1_last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6667102"/>
                  </a:ext>
                </a:extLst>
              </a:tr>
              <a:tr h="2620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B_4_last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0489484"/>
                  </a:ext>
                </a:extLst>
              </a:tr>
              <a:tr h="2620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B_2_last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6877936"/>
                  </a:ext>
                </a:extLst>
              </a:tr>
              <a:tr h="2620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D_41_last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467986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B76F0E6-96DB-659A-775F-4CD350DC5576}"/>
              </a:ext>
            </a:extLst>
          </p:cNvPr>
          <p:cNvSpPr txBox="1"/>
          <p:nvPr/>
        </p:nvSpPr>
        <p:spPr>
          <a:xfrm>
            <a:off x="8026400" y="3992880"/>
            <a:ext cx="3667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P_2_last has a negative impact on prediction(negatively affect the output).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other features have a positive impact on prediction.</a:t>
            </a:r>
          </a:p>
        </p:txBody>
      </p:sp>
    </p:spTree>
    <p:extLst>
      <p:ext uri="{BB962C8B-B14F-4D97-AF65-F5344CB8AC3E}">
        <p14:creationId xmlns:p14="http://schemas.microsoft.com/office/powerpoint/2010/main" val="3513599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A65F-5381-F170-C15F-016A0E39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– SHAP Analysis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C223BDB-B006-391E-C3E4-BA3921BE4B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081" y="1825625"/>
            <a:ext cx="6451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281859-1F6D-1AA7-3FA0-55BB84D1C0D6}"/>
              </a:ext>
            </a:extLst>
          </p:cNvPr>
          <p:cNvSpPr txBox="1"/>
          <p:nvPr/>
        </p:nvSpPr>
        <p:spPr>
          <a:xfrm>
            <a:off x="7792720" y="1825625"/>
            <a:ext cx="40436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The sum of all SHAP values will be equal to E[f(x)] — f(x).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SHAP values are valid for the 150</a:t>
            </a:r>
            <a:r>
              <a:rPr lang="en-US" baseline="30000" dirty="0"/>
              <a:t>th</a:t>
            </a:r>
            <a:r>
              <a:rPr lang="en-US" dirty="0"/>
              <a:t> index observation only.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P_2_last gives the most positive contribution to the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B_4_last, B_2_last, B_1_last are showing negative impact on the output.</a:t>
            </a:r>
          </a:p>
        </p:txBody>
      </p:sp>
    </p:spTree>
    <p:extLst>
      <p:ext uri="{BB962C8B-B14F-4D97-AF65-F5344CB8AC3E}">
        <p14:creationId xmlns:p14="http://schemas.microsoft.com/office/powerpoint/2010/main" val="2198163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49B4A-D39B-5185-D249-A619A76EA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– 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FE03-7524-91D1-EA5C-420615245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Outlier treatment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We modified the outliers to the 99 percentile value 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after checking our data using normalization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Normalize data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we have normalized the data using the standard scaler function from 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the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sklearn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library in Python</a:t>
            </a:r>
          </a:p>
          <a:p>
            <a:pPr marL="0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Replace missing values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All the missing values were replaced with 0.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Grid search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Hyperparameters were selected after data was processed with grid search and the model was trained after the data processing.</a:t>
            </a:r>
          </a:p>
          <a:p>
            <a:pPr marL="0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CC81C4-EC83-076B-FA29-84E5B7A67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799840"/>
            <a:ext cx="4094480" cy="924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A9C3BC-F147-F096-0D99-67824FD98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440" y="2800350"/>
            <a:ext cx="4658360" cy="924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F73E17-5470-C282-9C73-BF29F6AA0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690687"/>
            <a:ext cx="4658359" cy="97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80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88E64-3ACD-6012-EA5E-B4F8E6C3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- Grid Search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64F51F-CE62-8003-E4FC-FEE59A4B6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716788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E32850-7018-3EEB-7CFA-22746DD5E537}"/>
              </a:ext>
            </a:extLst>
          </p:cNvPr>
          <p:cNvSpPr txBox="1"/>
          <p:nvPr/>
        </p:nvSpPr>
        <p:spPr>
          <a:xfrm>
            <a:off x="8158480" y="1950720"/>
            <a:ext cx="334264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u="sng" dirty="0">
                <a:latin typeface="Calibri" panose="020F0502020204030204" pitchFamily="34" charset="0"/>
                <a:cs typeface="Calibri" panose="020F0502020204030204" pitchFamily="34" charset="0"/>
              </a:rPr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32 models were trained.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Adjacent code is used for both 2 and 4 hidden layers.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i="1" u="sng" dirty="0">
                <a:latin typeface="Calibri" panose="020F0502020204030204" pitchFamily="34" charset="0"/>
                <a:cs typeface="Calibri" panose="020F0502020204030204" pitchFamily="34" charset="0"/>
              </a:rPr>
              <a:t>Model details: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 of hidden layers: 2,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nodes in each hidden layer: 4,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Activation function for hidden layers: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Tanh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Dropout regularization for hidden layers: 50%, 100% (no dropout)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 size: 100, 10000</a:t>
            </a:r>
          </a:p>
        </p:txBody>
      </p:sp>
    </p:spTree>
    <p:extLst>
      <p:ext uri="{BB962C8B-B14F-4D97-AF65-F5344CB8AC3E}">
        <p14:creationId xmlns:p14="http://schemas.microsoft.com/office/powerpoint/2010/main" val="1171197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57CB-F9B1-0930-E4D3-918ACD9F7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1762"/>
          </a:xfrm>
        </p:spPr>
        <p:txBody>
          <a:bodyPr/>
          <a:lstStyle/>
          <a:p>
            <a:r>
              <a:rPr lang="en-US" dirty="0"/>
              <a:t>Neural Network - Grid Search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EDBF2DA-C3A4-951B-BDC9-5261C8FD14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93131"/>
            <a:ext cx="5572760" cy="359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F8B45653-EBA9-6341-F094-8CE30D6FD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593129"/>
            <a:ext cx="4886960" cy="359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578681-B5C6-28B5-AD52-3741154BABA7}"/>
              </a:ext>
            </a:extLst>
          </p:cNvPr>
          <p:cNvSpPr txBox="1"/>
          <p:nvPr/>
        </p:nvSpPr>
        <p:spPr>
          <a:xfrm>
            <a:off x="1178560" y="5415280"/>
            <a:ext cx="10383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selected the model with the highest AUC and minimal difference in variance between the training and test datasets to enhance the model’s predictive capability.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sample vs test 2 sample gives the highest AUC value. Thus, selecting it gives the best Neural Network model.</a:t>
            </a:r>
          </a:p>
        </p:txBody>
      </p:sp>
    </p:spTree>
    <p:extLst>
      <p:ext uri="{BB962C8B-B14F-4D97-AF65-F5344CB8AC3E}">
        <p14:creationId xmlns:p14="http://schemas.microsoft.com/office/powerpoint/2010/main" val="1549651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F57DC-E853-D400-D08E-EED030FB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– Final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9F01F0-5E3D-E441-63A4-536A180C6B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1626329"/>
              </p:ext>
            </p:extLst>
          </p:nvPr>
        </p:nvGraphicFramePr>
        <p:xfrm>
          <a:off x="1127760" y="1930400"/>
          <a:ext cx="5927090" cy="26195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8684">
                  <a:extLst>
                    <a:ext uri="{9D8B030D-6E8A-4147-A177-3AD203B41FA5}">
                      <a16:colId xmlns:a16="http://schemas.microsoft.com/office/drawing/2014/main" val="566638012"/>
                    </a:ext>
                  </a:extLst>
                </a:gridCol>
                <a:gridCol w="2708406">
                  <a:extLst>
                    <a:ext uri="{9D8B030D-6E8A-4147-A177-3AD203B41FA5}">
                      <a16:colId xmlns:a16="http://schemas.microsoft.com/office/drawing/2014/main" val="2521134109"/>
                    </a:ext>
                  </a:extLst>
                </a:gridCol>
              </a:tblGrid>
              <a:tr h="436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Parameters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4290268"/>
                  </a:ext>
                </a:extLst>
              </a:tr>
              <a:tr h="436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of layers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3006612"/>
                  </a:ext>
                </a:extLst>
              </a:tr>
              <a:tr h="436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of nodes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54530722"/>
                  </a:ext>
                </a:extLst>
              </a:tr>
              <a:tr h="436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Activation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tanh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370284"/>
                  </a:ext>
                </a:extLst>
              </a:tr>
              <a:tr h="436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Dropout rate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06686665"/>
                  </a:ext>
                </a:extLst>
              </a:tr>
              <a:tr h="436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Batch size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3355954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DCF1DE-CD0F-17D1-881A-70D66FB3A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200915"/>
              </p:ext>
            </p:extLst>
          </p:nvPr>
        </p:nvGraphicFramePr>
        <p:xfrm>
          <a:off x="7620000" y="1930400"/>
          <a:ext cx="3098800" cy="26195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1186979956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3125611774"/>
                    </a:ext>
                  </a:extLst>
                </a:gridCol>
              </a:tblGrid>
              <a:tr h="65488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Area under curve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414318"/>
                  </a:ext>
                </a:extLst>
              </a:tr>
              <a:tr h="654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1566512"/>
                  </a:ext>
                </a:extLst>
              </a:tr>
              <a:tr h="654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98852273"/>
                  </a:ext>
                </a:extLst>
              </a:tr>
              <a:tr h="654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12637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269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DF541-D58F-5671-72CB-29AB32812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75379DEF-2636-09A3-4095-FEA46EE682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041" y="1930174"/>
            <a:ext cx="5161280" cy="414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5C240F-FF05-2918-1749-256B1BA517C4}"/>
              </a:ext>
            </a:extLst>
          </p:cNvPr>
          <p:cNvSpPr txBox="1"/>
          <p:nvPr/>
        </p:nvSpPr>
        <p:spPr>
          <a:xfrm>
            <a:off x="7823200" y="2194560"/>
            <a:ext cx="3530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The higher the AUC, the better the model is at predicting 0 classes as 0 and 1 classes as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AUC scores are observed on Train, Test 1 and Test 2 samples for </a:t>
            </a:r>
            <a:r>
              <a:rPr lang="en-US" dirty="0" err="1"/>
              <a:t>XGBoost</a:t>
            </a:r>
            <a:r>
              <a:rPr lang="en-US" dirty="0"/>
              <a:t>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</a:t>
            </a:r>
            <a:r>
              <a:rPr lang="en-US" dirty="0" err="1"/>
              <a:t>XGBoost</a:t>
            </a:r>
            <a:r>
              <a:rPr lang="en-US" dirty="0"/>
              <a:t> model is the great choice for this dataset.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507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4A660-AB1C-DC2F-0AB9-597EE54D4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1506"/>
          </a:xfrm>
        </p:spPr>
        <p:txBody>
          <a:bodyPr/>
          <a:lstStyle/>
          <a:p>
            <a:r>
              <a:rPr lang="en-US" dirty="0"/>
              <a:t>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8DA960-BF2C-52F7-D88A-E19E4A1BC0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6632"/>
                <a:ext cx="10515600" cy="4970331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have chosen S_3_mean as the spending variable and B_2_mean as the balance variable. </a:t>
                </a:r>
              </a:p>
              <a:p>
                <a:pPr algn="just"/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used the following formula to calculate the Revenue:</a:t>
                </a:r>
              </a:p>
              <a:p>
                <a:pPr algn="just"/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Revenue = </a:t>
                </a:r>
                <a14:m>
                  <m:oMath xmlns:m="http://schemas.openxmlformats.org/officeDocument/2006/math"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𝑆𝑢𝑚</m:t>
                    </m:r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𝑜𝑓</m:t>
                    </m:r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𝐵𝑎𝑙𝑎𝑛𝑐𝑒</m:t>
                    </m:r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𝐹𝑒𝑎𝑡𝑢𝑟𝑒</m:t>
                    </m:r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×0.02+</m:t>
                    </m:r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𝑆𝑢𝑚</m:t>
                    </m:r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𝑜𝑓</m:t>
                    </m:r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𝑆𝑝𝑒𝑛𝑑</m:t>
                    </m:r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𝐹𝑒𝑎𝑡𝑢𝑟𝑒</m:t>
                    </m:r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×0.001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8DA960-BF2C-52F7-D88A-E19E4A1BC0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6632"/>
                <a:ext cx="10515600" cy="4970331"/>
              </a:xfrm>
              <a:blipFill>
                <a:blip r:embed="rId2"/>
                <a:stretch>
                  <a:fillRect l="-232" t="-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EB146A-70E2-7568-0F9B-56571307C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143972"/>
              </p:ext>
            </p:extLst>
          </p:nvPr>
        </p:nvGraphicFramePr>
        <p:xfrm>
          <a:off x="838199" y="2469824"/>
          <a:ext cx="10515600" cy="40230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372782477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8830518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67329074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4978077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42577754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7514093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36379605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67223403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83964977"/>
                    </a:ext>
                  </a:extLst>
                </a:gridCol>
              </a:tblGrid>
              <a:tr h="31247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Train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894085"/>
                  </a:ext>
                </a:extLst>
              </a:tr>
              <a:tr h="5858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Threshold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Default rate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Revenue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Threshold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Default rate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Revenue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Threshold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Default rate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Revenue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066384"/>
                  </a:ext>
                </a:extLst>
              </a:tr>
              <a:tr h="3124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0.158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71714$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15378$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15387$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25881"/>
                  </a:ext>
                </a:extLst>
              </a:tr>
              <a:tr h="3124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0.508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77612$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0.585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16629$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16643$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119642"/>
                  </a:ext>
                </a:extLst>
              </a:tr>
              <a:tr h="3124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81747$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1.164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17500$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1.184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17558$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799080"/>
                  </a:ext>
                </a:extLst>
              </a:tr>
              <a:tr h="3124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1.909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85242$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2.081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18262$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18306$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794493"/>
                  </a:ext>
                </a:extLst>
              </a:tr>
              <a:tr h="3124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88705$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3.374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19009$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3.363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19055$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322552"/>
                  </a:ext>
                </a:extLst>
              </a:tr>
              <a:tr h="3124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4.864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92215$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5.066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19765$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5.094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19819$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258008"/>
                  </a:ext>
                </a:extLst>
              </a:tr>
              <a:tr h="3124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7.245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96033$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7.421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20592$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7.508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20658$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307285"/>
                  </a:ext>
                </a:extLst>
              </a:tr>
              <a:tr h="3124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10.544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100472$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10.683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21548$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10.834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21633$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4883776"/>
                  </a:ext>
                </a:extLst>
              </a:tr>
              <a:tr h="3124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15.063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106005$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15.108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22720$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15.212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22797$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861809"/>
                  </a:ext>
                </a:extLst>
              </a:tr>
              <a:tr h="3124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24.65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117286$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24.665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25132$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24.629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25178$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4907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1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8015B-8955-AF31-D4C1-9EFCCF24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C03EF-F521-E038-A436-25D46DEC5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557"/>
            <a:ext cx="10515600" cy="231899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Objective:</a:t>
            </a:r>
          </a:p>
          <a:p>
            <a:pPr marL="0" indent="0" algn="just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 have to outline an aggressive and conservative strategy that allows lenders, here credit card companies i.e., Amex to optimize lending decisions, which leads to a better customer experience and sound risk strategy, based on revenue generated.</a:t>
            </a:r>
          </a:p>
          <a:p>
            <a:pPr marL="0" indent="0" algn="just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algorithm formulates a better risk strategy based on its performance metrics when compared with the performance of the Neural Network algorithm. 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EAC167-49D3-62FA-781E-941FC88BC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872496"/>
              </p:ext>
            </p:extLst>
          </p:nvPr>
        </p:nvGraphicFramePr>
        <p:xfrm>
          <a:off x="810705" y="3544478"/>
          <a:ext cx="10543094" cy="2686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276">
                  <a:extLst>
                    <a:ext uri="{9D8B030D-6E8A-4147-A177-3AD203B41FA5}">
                      <a16:colId xmlns:a16="http://schemas.microsoft.com/office/drawing/2014/main" val="3712250821"/>
                    </a:ext>
                  </a:extLst>
                </a:gridCol>
                <a:gridCol w="999242">
                  <a:extLst>
                    <a:ext uri="{9D8B030D-6E8A-4147-A177-3AD203B41FA5}">
                      <a16:colId xmlns:a16="http://schemas.microsoft.com/office/drawing/2014/main" val="2117432108"/>
                    </a:ext>
                  </a:extLst>
                </a:gridCol>
                <a:gridCol w="1140643">
                  <a:extLst>
                    <a:ext uri="{9D8B030D-6E8A-4147-A177-3AD203B41FA5}">
                      <a16:colId xmlns:a16="http://schemas.microsoft.com/office/drawing/2014/main" val="569182519"/>
                    </a:ext>
                  </a:extLst>
                </a:gridCol>
                <a:gridCol w="895546">
                  <a:extLst>
                    <a:ext uri="{9D8B030D-6E8A-4147-A177-3AD203B41FA5}">
                      <a16:colId xmlns:a16="http://schemas.microsoft.com/office/drawing/2014/main" val="3831078609"/>
                    </a:ext>
                  </a:extLst>
                </a:gridCol>
                <a:gridCol w="942681">
                  <a:extLst>
                    <a:ext uri="{9D8B030D-6E8A-4147-A177-3AD203B41FA5}">
                      <a16:colId xmlns:a16="http://schemas.microsoft.com/office/drawing/2014/main" val="364757610"/>
                    </a:ext>
                  </a:extLst>
                </a:gridCol>
                <a:gridCol w="1150070">
                  <a:extLst>
                    <a:ext uri="{9D8B030D-6E8A-4147-A177-3AD203B41FA5}">
                      <a16:colId xmlns:a16="http://schemas.microsoft.com/office/drawing/2014/main" val="3755438467"/>
                    </a:ext>
                  </a:extLst>
                </a:gridCol>
                <a:gridCol w="923827">
                  <a:extLst>
                    <a:ext uri="{9D8B030D-6E8A-4147-A177-3AD203B41FA5}">
                      <a16:colId xmlns:a16="http://schemas.microsoft.com/office/drawing/2014/main" val="2597521971"/>
                    </a:ext>
                  </a:extLst>
                </a:gridCol>
                <a:gridCol w="1074655">
                  <a:extLst>
                    <a:ext uri="{9D8B030D-6E8A-4147-A177-3AD203B41FA5}">
                      <a16:colId xmlns:a16="http://schemas.microsoft.com/office/drawing/2014/main" val="574813556"/>
                    </a:ext>
                  </a:extLst>
                </a:gridCol>
                <a:gridCol w="933254">
                  <a:extLst>
                    <a:ext uri="{9D8B030D-6E8A-4147-A177-3AD203B41FA5}">
                      <a16:colId xmlns:a16="http://schemas.microsoft.com/office/drawing/2014/main" val="3977612204"/>
                    </a:ext>
                  </a:extLst>
                </a:gridCol>
                <a:gridCol w="908900">
                  <a:extLst>
                    <a:ext uri="{9D8B030D-6E8A-4147-A177-3AD203B41FA5}">
                      <a16:colId xmlns:a16="http://schemas.microsoft.com/office/drawing/2014/main" val="845887989"/>
                    </a:ext>
                  </a:extLst>
                </a:gridCol>
              </a:tblGrid>
              <a:tr h="6716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Train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252431"/>
                  </a:ext>
                </a:extLst>
              </a:tr>
              <a:tr h="6716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Default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Default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Default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973546"/>
                  </a:ext>
                </a:extLst>
              </a:tr>
              <a:tr h="67166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Conservative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1.909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85242$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2.081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18262$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18306$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6786932"/>
                  </a:ext>
                </a:extLst>
              </a:tr>
              <a:tr h="67166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Aggressive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7.245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96033$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7.421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20592$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7.508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20658$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431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816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CBBD9-8F4C-D10F-DD54-C668C63C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1FF3A1-1BFF-9425-510A-5311174DD1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7698300"/>
              </p:ext>
            </p:extLst>
          </p:nvPr>
        </p:nvGraphicFramePr>
        <p:xfrm>
          <a:off x="4958080" y="2062480"/>
          <a:ext cx="6624320" cy="3688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49974">
                  <a:extLst>
                    <a:ext uri="{9D8B030D-6E8A-4147-A177-3AD203B41FA5}">
                      <a16:colId xmlns:a16="http://schemas.microsoft.com/office/drawing/2014/main" val="1847976102"/>
                    </a:ext>
                  </a:extLst>
                </a:gridCol>
                <a:gridCol w="1560903">
                  <a:extLst>
                    <a:ext uri="{9D8B030D-6E8A-4147-A177-3AD203B41FA5}">
                      <a16:colId xmlns:a16="http://schemas.microsoft.com/office/drawing/2014/main" val="2176902553"/>
                    </a:ext>
                  </a:extLst>
                </a:gridCol>
                <a:gridCol w="1313443">
                  <a:extLst>
                    <a:ext uri="{9D8B030D-6E8A-4147-A177-3AD203B41FA5}">
                      <a16:colId xmlns:a16="http://schemas.microsoft.com/office/drawing/2014/main" val="1250044703"/>
                    </a:ext>
                  </a:extLst>
                </a:gridCol>
              </a:tblGrid>
              <a:tr h="247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Category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of Observations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Default Rate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75540494"/>
                  </a:ext>
                </a:extLst>
              </a:tr>
              <a:tr h="14944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 Applications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91783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24.84</a:t>
                      </a:r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9135660"/>
                  </a:ext>
                </a:extLst>
              </a:tr>
              <a:tr h="247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Applications with 13 months of historical data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77348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22.94%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18127883"/>
                  </a:ext>
                </a:extLst>
              </a:tr>
              <a:tr h="247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Applications with 12 months of historical data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37.87%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6930411"/>
                  </a:ext>
                </a:extLst>
              </a:tr>
              <a:tr h="247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Applications with 11 months of historical data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44.08%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864127"/>
                  </a:ext>
                </a:extLst>
              </a:tr>
              <a:tr h="247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Applications with 10 months of historical data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46.57%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97387487"/>
                  </a:ext>
                </a:extLst>
              </a:tr>
              <a:tr h="247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Applications with 9 months of historical data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43.58%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6491047"/>
                  </a:ext>
                </a:extLst>
              </a:tr>
              <a:tr h="247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Applications with 8 months of historical data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45.08%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44364510"/>
                  </a:ext>
                </a:extLst>
              </a:tr>
              <a:tr h="247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Applications with 7 months of historical data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1046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41.49%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58162716"/>
                  </a:ext>
                </a:extLst>
              </a:tr>
              <a:tr h="247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Applications with 6 months of historical data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41.29%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56470375"/>
                  </a:ext>
                </a:extLst>
              </a:tr>
              <a:tr h="247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Applications with 5 months of historical data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39.44%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77011321"/>
                  </a:ext>
                </a:extLst>
              </a:tr>
              <a:tr h="247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Applications with 4 months of historical data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938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43.07%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57023488"/>
                  </a:ext>
                </a:extLst>
              </a:tr>
              <a:tr h="247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Applications with 3 months of historical data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35.75%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5831160"/>
                  </a:ext>
                </a:extLst>
              </a:tr>
              <a:tr h="247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Applications with 2 months of historical data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31.22%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0987456"/>
                  </a:ext>
                </a:extLst>
              </a:tr>
              <a:tr h="247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Applications with 1 months of historical data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33.13%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012670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9D6A42C-C348-D5A2-2B73-9B85593C6AFF}"/>
              </a:ext>
            </a:extLst>
          </p:cNvPr>
          <p:cNvSpPr txBox="1"/>
          <p:nvPr/>
        </p:nvSpPr>
        <p:spPr>
          <a:xfrm>
            <a:off x="599440" y="1778000"/>
            <a:ext cx="38506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has 91783 unique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includes 13 months of historical data including credit card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looking at these values most of the customers have 13 months of historical data from April 2018 originations.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06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B2664-A2D3-4BD0-E888-C630B8F8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8D5085-F834-110E-46AB-24727C1011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6422685"/>
              </p:ext>
            </p:extLst>
          </p:nvPr>
        </p:nvGraphicFramePr>
        <p:xfrm>
          <a:off x="1247614" y="2733040"/>
          <a:ext cx="4848386" cy="285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24193">
                  <a:extLst>
                    <a:ext uri="{9D8B030D-6E8A-4147-A177-3AD203B41FA5}">
                      <a16:colId xmlns:a16="http://schemas.microsoft.com/office/drawing/2014/main" val="1108847335"/>
                    </a:ext>
                  </a:extLst>
                </a:gridCol>
                <a:gridCol w="2424193">
                  <a:extLst>
                    <a:ext uri="{9D8B030D-6E8A-4147-A177-3AD203B41FA5}">
                      <a16:colId xmlns:a16="http://schemas.microsoft.com/office/drawing/2014/main" val="2955262538"/>
                    </a:ext>
                  </a:extLst>
                </a:gridCol>
              </a:tblGrid>
              <a:tr h="4778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Category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of features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3597445"/>
                  </a:ext>
                </a:extLst>
              </a:tr>
              <a:tr h="465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Delinquency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9681523"/>
                  </a:ext>
                </a:extLst>
              </a:tr>
              <a:tr h="4778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Balance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4919997"/>
                  </a:ext>
                </a:extLst>
              </a:tr>
              <a:tr h="4778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Risk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44037617"/>
                  </a:ext>
                </a:extLst>
              </a:tr>
              <a:tr h="4778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Spend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9525953"/>
                  </a:ext>
                </a:extLst>
              </a:tr>
              <a:tr h="4778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533855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DA831D7-BDF3-9354-5C12-8DA951133BD9}"/>
              </a:ext>
            </a:extLst>
          </p:cNvPr>
          <p:cNvSpPr txBox="1"/>
          <p:nvPr/>
        </p:nvSpPr>
        <p:spPr>
          <a:xfrm>
            <a:off x="1036320" y="1554480"/>
            <a:ext cx="8676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data includes different categories like Delinquency, Balance, Risk, Spend and Payment.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77F511-8FC4-B5A0-C1C9-2B4980ED3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793" y="2733040"/>
            <a:ext cx="5261676" cy="297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821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E6D1D-EB7C-290A-C501-0EC13FBEA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BAD5A8-C674-106E-F868-CB0E139378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9223965"/>
              </p:ext>
            </p:extLst>
          </p:nvPr>
        </p:nvGraphicFramePr>
        <p:xfrm>
          <a:off x="924560" y="1690688"/>
          <a:ext cx="4500880" cy="17383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0440">
                  <a:extLst>
                    <a:ext uri="{9D8B030D-6E8A-4147-A177-3AD203B41FA5}">
                      <a16:colId xmlns:a16="http://schemas.microsoft.com/office/drawing/2014/main" val="3395883571"/>
                    </a:ext>
                  </a:extLst>
                </a:gridCol>
                <a:gridCol w="2250440">
                  <a:extLst>
                    <a:ext uri="{9D8B030D-6E8A-4147-A177-3AD203B41FA5}">
                      <a16:colId xmlns:a16="http://schemas.microsoft.com/office/drawing/2014/main" val="114872177"/>
                    </a:ext>
                  </a:extLst>
                </a:gridCol>
              </a:tblGrid>
              <a:tr h="289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Category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of features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87239559"/>
                  </a:ext>
                </a:extLst>
              </a:tr>
              <a:tr h="289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Delinquency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68585692"/>
                  </a:ext>
                </a:extLst>
              </a:tr>
              <a:tr h="289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Balance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1186160"/>
                  </a:ext>
                </a:extLst>
              </a:tr>
              <a:tr h="289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Risk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5912955"/>
                  </a:ext>
                </a:extLst>
              </a:tr>
              <a:tr h="289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82212473"/>
                  </a:ext>
                </a:extLst>
              </a:tr>
              <a:tr h="289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Payment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917829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525560A-D0DA-A152-8450-18D0C8E50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356506"/>
              </p:ext>
            </p:extLst>
          </p:nvPr>
        </p:nvGraphicFramePr>
        <p:xfrm>
          <a:off x="924560" y="4246536"/>
          <a:ext cx="10778427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704">
                  <a:extLst>
                    <a:ext uri="{9D8B030D-6E8A-4147-A177-3AD203B41FA5}">
                      <a16:colId xmlns:a16="http://schemas.microsoft.com/office/drawing/2014/main" val="2366701155"/>
                    </a:ext>
                  </a:extLst>
                </a:gridCol>
                <a:gridCol w="1332855">
                  <a:extLst>
                    <a:ext uri="{9D8B030D-6E8A-4147-A177-3AD203B41FA5}">
                      <a16:colId xmlns:a16="http://schemas.microsoft.com/office/drawing/2014/main" val="798164790"/>
                    </a:ext>
                  </a:extLst>
                </a:gridCol>
                <a:gridCol w="1032748">
                  <a:extLst>
                    <a:ext uri="{9D8B030D-6E8A-4147-A177-3AD203B41FA5}">
                      <a16:colId xmlns:a16="http://schemas.microsoft.com/office/drawing/2014/main" val="1072041945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1597443912"/>
                    </a:ext>
                  </a:extLst>
                </a:gridCol>
                <a:gridCol w="966533">
                  <a:extLst>
                    <a:ext uri="{9D8B030D-6E8A-4147-A177-3AD203B41FA5}">
                      <a16:colId xmlns:a16="http://schemas.microsoft.com/office/drawing/2014/main" val="1249612627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301259247"/>
                    </a:ext>
                  </a:extLst>
                </a:gridCol>
                <a:gridCol w="1076960">
                  <a:extLst>
                    <a:ext uri="{9D8B030D-6E8A-4147-A177-3AD203B41FA5}">
                      <a16:colId xmlns:a16="http://schemas.microsoft.com/office/drawing/2014/main" val="74997978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18284430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23572336"/>
                    </a:ext>
                  </a:extLst>
                </a:gridCol>
                <a:gridCol w="892747">
                  <a:extLst>
                    <a:ext uri="{9D8B030D-6E8A-4147-A177-3AD203B41FA5}">
                      <a16:colId xmlns:a16="http://schemas.microsoft.com/office/drawing/2014/main" val="2550275003"/>
                    </a:ext>
                  </a:extLst>
                </a:gridCol>
              </a:tblGrid>
              <a:tr h="57816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1600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</a:t>
                      </a: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Percentile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r>
                        <a:rPr lang="en-US" sz="1600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</a:t>
                      </a: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Percentile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</a:t>
                      </a:r>
                      <a:r>
                        <a:rPr lang="en-US" sz="1600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</a:t>
                      </a: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Percentile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</a:t>
                      </a:r>
                      <a:r>
                        <a:rPr lang="en-US" sz="1600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</a:t>
                      </a: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Percentile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%Missing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019721"/>
                  </a:ext>
                </a:extLst>
              </a:tr>
              <a:tr h="3347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P_2_last_12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-3.915x10^-1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-0.080750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0.135433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0.694409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0.978846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1.006341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1.009994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0.643250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257590"/>
                  </a:ext>
                </a:extLst>
              </a:tr>
              <a:tr h="3347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B_1_last_12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-3.610x10^-1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0.002091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0.031745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0.655259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1.052372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1.323996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0.135610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296050"/>
                  </a:ext>
                </a:extLst>
              </a:tr>
              <a:tr h="3347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B_4_last_12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4.238x10^-7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0.003851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0.091879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0.689480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1.103397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3.483551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0.191710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260556"/>
                  </a:ext>
                </a:extLst>
              </a:tr>
              <a:tr h="3347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B_2_last_12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2.317x10^-6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0.001756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0.008880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0.813630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1.008452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1.009707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0.596552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621138"/>
                  </a:ext>
                </a:extLst>
              </a:tr>
              <a:tr h="57816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D_41_last_12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1.859x10^-7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0.006009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0.648679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1.562106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8.988807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0.101419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04056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B17CF28-CBAF-1551-764E-33B923759ABF}"/>
              </a:ext>
            </a:extLst>
          </p:cNvPr>
          <p:cNvSpPr txBox="1"/>
          <p:nvPr/>
        </p:nvSpPr>
        <p:spPr>
          <a:xfrm>
            <a:off x="924560" y="3749040"/>
            <a:ext cx="678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 5 features with highest SHAP values in the best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XGBoost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model: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F73566-9E2B-15E3-D2EC-0A9B1982DC79}"/>
              </a:ext>
            </a:extLst>
          </p:cNvPr>
          <p:cNvSpPr txBox="1"/>
          <p:nvPr/>
        </p:nvSpPr>
        <p:spPr>
          <a:xfrm>
            <a:off x="6248400" y="1778000"/>
            <a:ext cx="5212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Numerical features are defined through aggregate functions like mean, min, max, last values of 12 months.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Categorical features are defined through Response rate in last 12 months.</a:t>
            </a:r>
          </a:p>
        </p:txBody>
      </p:sp>
    </p:spTree>
    <p:extLst>
      <p:ext uri="{BB962C8B-B14F-4D97-AF65-F5344CB8AC3E}">
        <p14:creationId xmlns:p14="http://schemas.microsoft.com/office/powerpoint/2010/main" val="242021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F67FF-E954-A961-A1BF-5EADD0748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/ One-Hot Encoding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AA6E1E-6409-0EC7-D2FF-2E3DF517D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9"/>
            <a:ext cx="10515600" cy="283051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FEEA36-FC66-B6FC-2563-7985BBDA2CCE}"/>
              </a:ext>
            </a:extLst>
          </p:cNvPr>
          <p:cNvSpPr txBox="1"/>
          <p:nvPr/>
        </p:nvSpPr>
        <p:spPr>
          <a:xfrm>
            <a:off x="838200" y="4886960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includes 11 categorical features with different categories.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one hot encoding, 45 new features were created.</a:t>
            </a:r>
          </a:p>
        </p:txBody>
      </p:sp>
    </p:spTree>
    <p:extLst>
      <p:ext uri="{BB962C8B-B14F-4D97-AF65-F5344CB8AC3E}">
        <p14:creationId xmlns:p14="http://schemas.microsoft.com/office/powerpoint/2010/main" val="2192841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064C-4BD5-44E2-64A8-5B1227E3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8F2BA57-E4A9-284F-C110-9F69EE259F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706158"/>
              </p:ext>
            </p:extLst>
          </p:nvPr>
        </p:nvGraphicFramePr>
        <p:xfrm>
          <a:off x="838200" y="3901440"/>
          <a:ext cx="5166360" cy="2316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2120">
                  <a:extLst>
                    <a:ext uri="{9D8B030D-6E8A-4147-A177-3AD203B41FA5}">
                      <a16:colId xmlns:a16="http://schemas.microsoft.com/office/drawing/2014/main" val="960018152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3798870941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4008272654"/>
                    </a:ext>
                  </a:extLst>
                </a:gridCol>
              </a:tblGrid>
              <a:tr h="386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Category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of features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Selected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43906406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Delinquency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35428886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Balance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02560461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Risk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6175253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18965134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Payment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5609563"/>
                  </a:ext>
                </a:extLst>
              </a:tr>
            </a:tbl>
          </a:graphicData>
        </a:graphic>
      </p:graphicFrame>
      <p:pic>
        <p:nvPicPr>
          <p:cNvPr id="5122" name="Picture 2">
            <a:extLst>
              <a:ext uri="{FF2B5EF4-FFF2-40B4-BE49-F238E27FC236}">
                <a16:creationId xmlns:a16="http://schemas.microsoft.com/office/drawing/2014/main" id="{A8EF3795-D50D-3038-072E-7510C527B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442" y="365124"/>
            <a:ext cx="5821678" cy="61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5B403C-8AC4-4F90-6D7D-5176EA1D4595}"/>
              </a:ext>
            </a:extLst>
          </p:cNvPr>
          <p:cNvSpPr txBox="1"/>
          <p:nvPr/>
        </p:nvSpPr>
        <p:spPr>
          <a:xfrm>
            <a:off x="934720" y="1574800"/>
            <a:ext cx="4866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running </a:t>
            </a:r>
            <a:r>
              <a:rPr lang="en-US" dirty="0" err="1"/>
              <a:t>Xgb</a:t>
            </a:r>
            <a:r>
              <a:rPr lang="en-US" dirty="0"/>
              <a:t> models using the training dataset(70% from split), important features were selected which has feature importance greater than 0.5%.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selected important features were used to run the grid search.</a:t>
            </a:r>
          </a:p>
        </p:txBody>
      </p:sp>
    </p:spTree>
    <p:extLst>
      <p:ext uri="{BB962C8B-B14F-4D97-AF65-F5344CB8AC3E}">
        <p14:creationId xmlns:p14="http://schemas.microsoft.com/office/powerpoint/2010/main" val="1363048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A1D3-ED2F-F8EA-1FA2-4B427746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- Grid Search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481BC8-C63A-E8C5-E5E7-EB04A1F19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4800"/>
            <a:ext cx="7858760" cy="469392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BD6E9D-3DFB-FF8F-1943-6AFDC3D9FD10}"/>
              </a:ext>
            </a:extLst>
          </p:cNvPr>
          <p:cNvSpPr txBox="1"/>
          <p:nvPr/>
        </p:nvSpPr>
        <p:spPr>
          <a:xfrm>
            <a:off x="8859520" y="1690688"/>
            <a:ext cx="31191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/>
              <a:t>The following parameters are used for the best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trees: 50, 100, and 300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 Rate: 0.01, 0.1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Percentage of observations used in each tree: 50%, 80%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Percentage of features used in each tree: 50%, 100%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Weight of default observations: 1, 5,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Based on # the parameters,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72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models are trained.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90279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AF9FF-00F3-23BF-D773-46C2D8D82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6030"/>
          </a:xfrm>
        </p:spPr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- Grid Search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2034DE0-AF88-111D-DAD7-34042A0BFF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7"/>
            <a:ext cx="5674360" cy="365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E6DB778-B8B4-912F-C898-3328FED91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560" y="1690687"/>
            <a:ext cx="4841240" cy="365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E5A41D-4713-C063-D52B-25D4EDD2F794}"/>
              </a:ext>
            </a:extLst>
          </p:cNvPr>
          <p:cNvSpPr txBox="1"/>
          <p:nvPr/>
        </p:nvSpPr>
        <p:spPr>
          <a:xfrm>
            <a:off x="1097280" y="5496560"/>
            <a:ext cx="10586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selected the model with the highest AUC and minimal difference in variance between the training and test datasets to enhance the model’s predictive capability.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sample vs test 2 sample gives the highest AUC value. Thus, selecting it gives the best </a:t>
            </a:r>
            <a:r>
              <a:rPr lang="en-US" dirty="0" err="1"/>
              <a:t>XGBoost</a:t>
            </a:r>
            <a:r>
              <a:rPr lang="en-US" dirty="0"/>
              <a:t> model.</a:t>
            </a:r>
          </a:p>
        </p:txBody>
      </p:sp>
    </p:spTree>
    <p:extLst>
      <p:ext uri="{BB962C8B-B14F-4D97-AF65-F5344CB8AC3E}">
        <p14:creationId xmlns:p14="http://schemas.microsoft.com/office/powerpoint/2010/main" val="2266935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1381</Words>
  <Application>Microsoft Office PowerPoint</Application>
  <PresentationFormat>Widescreen</PresentationFormat>
  <Paragraphs>411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Cambria Math</vt:lpstr>
      <vt:lpstr>source-serif-pro</vt:lpstr>
      <vt:lpstr>Wingdings</vt:lpstr>
      <vt:lpstr>Office Theme</vt:lpstr>
      <vt:lpstr>Credit Risk Model</vt:lpstr>
      <vt:lpstr>Executive Summary</vt:lpstr>
      <vt:lpstr>Data</vt:lpstr>
      <vt:lpstr>Features</vt:lpstr>
      <vt:lpstr>Feature Engineering</vt:lpstr>
      <vt:lpstr>Data Processing / One-Hot Encoding</vt:lpstr>
      <vt:lpstr>Feature Selection</vt:lpstr>
      <vt:lpstr>XGBoost - Grid Search</vt:lpstr>
      <vt:lpstr>XGBoost - Grid Search</vt:lpstr>
      <vt:lpstr>XGBoost – Final Model</vt:lpstr>
      <vt:lpstr>XGBoost – SHAP Analysis</vt:lpstr>
      <vt:lpstr>XGBoost – SHAP Analysis</vt:lpstr>
      <vt:lpstr>Neural Network – Data Processing</vt:lpstr>
      <vt:lpstr>Neural Network - Grid Search</vt:lpstr>
      <vt:lpstr>Neural Network - Grid Search</vt:lpstr>
      <vt:lpstr>Neural Network – Final Model</vt:lpstr>
      <vt:lpstr>Final Model</vt:lpstr>
      <vt:lpstr>Strategy</vt:lpstr>
    </vt:vector>
  </TitlesOfParts>
  <Company>The Universtiy of Texas at Dallas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 Model</dc:title>
  <dc:creator>Muvva, Naga Jyothi</dc:creator>
  <cp:lastModifiedBy>Muvva Naga Jyothi</cp:lastModifiedBy>
  <cp:revision>13</cp:revision>
  <dcterms:created xsi:type="dcterms:W3CDTF">2024-04-07T02:01:23Z</dcterms:created>
  <dcterms:modified xsi:type="dcterms:W3CDTF">2024-04-13T03:59:07Z</dcterms:modified>
</cp:coreProperties>
</file>