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70" r:id="rId6"/>
    <p:sldId id="269" r:id="rId7"/>
    <p:sldId id="264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7778" autoAdjust="0"/>
  </p:normalViewPr>
  <p:slideViewPr>
    <p:cSldViewPr snapToGrid="0" snapToObjects="1"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125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</a:t>
            </a:r>
          </a:p>
          <a:p>
            <a:pPr algn="just">
              <a:buNone/>
            </a:pPr>
            <a:r>
              <a:rPr lang="en-US" sz="2400" dirty="0"/>
              <a:t>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 </a:t>
            </a:r>
            <a:r>
              <a:rPr lang="en-US" sz="2400" dirty="0"/>
              <a:t>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5B5C-FA49-CBB0-116A-AB82EA6E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Hypothesis Testing 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6F83-0365-15FE-6DA0-850A517B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600" dirty="0" err="1"/>
              <a:t>TeleCall</a:t>
            </a:r>
            <a:r>
              <a:rPr lang="en-US" sz="26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</a:t>
            </a:r>
            <a:r>
              <a:rPr lang="en-US" sz="2600" dirty="0" err="1"/>
              <a:t>centre</a:t>
            </a:r>
            <a:r>
              <a:rPr lang="en-US" sz="2600" dirty="0"/>
              <a:t>. Please analyze the data at </a:t>
            </a:r>
            <a:r>
              <a:rPr lang="en-US" sz="2600" i="1" dirty="0"/>
              <a:t>5% </a:t>
            </a:r>
            <a:r>
              <a:rPr lang="en-US" sz="2600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68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F6348-AE4C-B60D-1404-CE9D669CE319}"/>
              </a:ext>
            </a:extLst>
          </p:cNvPr>
          <p:cNvSpPr txBox="1"/>
          <p:nvPr/>
        </p:nvSpPr>
        <p:spPr>
          <a:xfrm>
            <a:off x="781878" y="689788"/>
            <a:ext cx="752723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We are going to conduct a Test of Independence using Chi-Square χ2 test with Contingency table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We need to check whether the mean of any of these samples are different or the same?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var(--jp-content-font-family)"/>
            </a:endParaRPr>
          </a:p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  <a:latin typeface="+mj-lt"/>
              </a:rPr>
              <a:t>Step 1 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Making the two Hypothesis one contradicting to other.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The Null Hypothesis </a:t>
            </a:r>
            <a:r>
              <a:rPr lang="en-US" sz="2000" dirty="0">
                <a:solidFill>
                  <a:srgbClr val="000000"/>
                </a:solidFill>
              </a:rPr>
              <a:t>that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we want to prove 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Null Hypothesis: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μ1=μ2 = μ3 = μ4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The Alternative Hypothesis that we want to prove is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Alternative Hypothesis: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Atleast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One of them is Different from each other.</a:t>
            </a:r>
          </a:p>
          <a:p>
            <a:pPr algn="l"/>
            <a:endParaRPr lang="en-US" sz="2400" b="0" i="0" u="sng" dirty="0">
              <a:solidFill>
                <a:schemeClr val="tx2"/>
              </a:solidFill>
              <a:effectLst/>
              <a:latin typeface="+mj-lt"/>
            </a:endParaRPr>
          </a:p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  <a:latin typeface="+mj-lt"/>
              </a:rPr>
              <a:t>Step 2 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Decide a cut-off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Significance 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alpha = 0.05</a:t>
            </a:r>
          </a:p>
        </p:txBody>
      </p:sp>
    </p:spTree>
    <p:extLst>
      <p:ext uri="{BB962C8B-B14F-4D97-AF65-F5344CB8AC3E}">
        <p14:creationId xmlns:p14="http://schemas.microsoft.com/office/powerpoint/2010/main" val="78323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0D651-046A-4BAA-834C-D47897D679FC}"/>
              </a:ext>
            </a:extLst>
          </p:cNvPr>
          <p:cNvSpPr txBox="1"/>
          <p:nvPr/>
        </p:nvSpPr>
        <p:spPr>
          <a:xfrm>
            <a:off x="874643" y="1595423"/>
            <a:ext cx="744772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</a:rPr>
              <a:t>Step 3 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 Step 3  is in </a:t>
            </a:r>
            <a:r>
              <a:rPr lang="en-US" sz="2000" dirty="0" err="1"/>
              <a:t>Jupyter</a:t>
            </a:r>
            <a:r>
              <a:rPr lang="en-US" sz="2000" dirty="0"/>
              <a:t>  </a:t>
            </a:r>
            <a:r>
              <a:rPr lang="en-US" sz="2000" dirty="0" err="1"/>
              <a:t>NoteBook</a:t>
            </a:r>
            <a:r>
              <a:rPr lang="en-US" sz="1800" dirty="0"/>
              <a:t>.</a:t>
            </a:r>
          </a:p>
          <a:p>
            <a:pPr algn="l"/>
            <a:endParaRPr lang="en-US" dirty="0"/>
          </a:p>
          <a:p>
            <a:r>
              <a:rPr lang="en-US" sz="2400" b="1" u="sng" dirty="0">
                <a:solidFill>
                  <a:schemeClr val="tx2"/>
                </a:solidFill>
              </a:rPr>
              <a:t>Step 4 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Compare 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p_value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with 'α '(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Significane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Level)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If p≠α we failed to reject Null Hypothesis because of lack of evidence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If p=α we reject Null Hypothesis</a:t>
            </a:r>
          </a:p>
          <a:p>
            <a:pPr algn="l"/>
            <a:endParaRPr lang="en-US" sz="2000" dirty="0">
              <a:solidFill>
                <a:srgbClr val="000000"/>
              </a:solidFill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</a:endParaRPr>
          </a:p>
          <a:p>
            <a:r>
              <a:rPr lang="en-US" sz="2000" i="0" dirty="0">
                <a:effectLst/>
              </a:rPr>
              <a:t>We fail to reject Null Hypothesis because of lack of evidence.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4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B93CF-94A7-86FA-AA0D-D91753F2AFDC}"/>
              </a:ext>
            </a:extLst>
          </p:cNvPr>
          <p:cNvSpPr txBox="1"/>
          <p:nvPr/>
        </p:nvSpPr>
        <p:spPr>
          <a:xfrm>
            <a:off x="539750" y="969097"/>
            <a:ext cx="80645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We are going to conduct a 2 tailed t-Test on 2 Independent samples with Numerical Data.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We need to check whether the mean of both samples are different 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i="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And also to check whether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there is any significance difference between the two samples?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000" b="1" i="0" u="sng" dirty="0">
                <a:solidFill>
                  <a:schemeClr val="tx2"/>
                </a:solidFill>
                <a:effectLst/>
              </a:rPr>
              <a:t>Step 1 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Making the two Hypothesis that one contradicting to other.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The Null Hypothesis </a:t>
            </a:r>
            <a:r>
              <a:rPr lang="en-US" sz="2000" dirty="0">
                <a:solidFill>
                  <a:srgbClr val="000000"/>
                </a:solidFill>
              </a:rPr>
              <a:t>that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we want to prove is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Null Hypothesis: μ1=μ2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The Alternative Hypothesis that we want prove is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Alternative Hypothesis: μ1≠μ2</a:t>
            </a:r>
          </a:p>
          <a:p>
            <a:pPr algn="l"/>
            <a:endParaRPr lang="en-US" sz="2000" b="1" i="0" u="sng" dirty="0">
              <a:solidFill>
                <a:schemeClr val="tx2"/>
              </a:solidFill>
              <a:effectLst/>
            </a:endParaRPr>
          </a:p>
          <a:p>
            <a:pPr algn="l"/>
            <a:r>
              <a:rPr lang="en-US" sz="2000" b="1" i="0" u="sng" dirty="0">
                <a:solidFill>
                  <a:schemeClr val="tx2"/>
                </a:solidFill>
                <a:effectLst/>
              </a:rPr>
              <a:t>Step 2 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Decide a cut-off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Significance 5%</a:t>
            </a:r>
          </a:p>
          <a:p>
            <a:pPr algn="l"/>
            <a:endParaRPr lang="en-US" sz="28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52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FC8563-5EF4-BDB4-AF3D-EDA692EDF9F4}"/>
              </a:ext>
            </a:extLst>
          </p:cNvPr>
          <p:cNvSpPr txBox="1"/>
          <p:nvPr/>
        </p:nvSpPr>
        <p:spPr>
          <a:xfrm>
            <a:off x="711200" y="862496"/>
            <a:ext cx="75057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alpha = 0.05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As it is a two-tailed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alpha/2 = 0.025</a:t>
            </a:r>
          </a:p>
          <a:p>
            <a:pPr algn="l"/>
            <a:endParaRPr lang="en-US" sz="2000" b="1" i="0" u="sng" dirty="0">
              <a:solidFill>
                <a:schemeClr val="tx2"/>
              </a:solidFill>
              <a:effectLst/>
            </a:endParaRPr>
          </a:p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</a:rPr>
              <a:t>Step 3 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 Step 3  is in </a:t>
            </a:r>
            <a:r>
              <a:rPr lang="en-US" sz="2000" dirty="0" err="1"/>
              <a:t>Jupyter</a:t>
            </a:r>
            <a:r>
              <a:rPr lang="en-US" sz="2000" dirty="0"/>
              <a:t> </a:t>
            </a:r>
            <a:r>
              <a:rPr lang="en-US" sz="2000" dirty="0" err="1"/>
              <a:t>NoteBook</a:t>
            </a:r>
            <a:r>
              <a:rPr lang="en-US" sz="2000" dirty="0"/>
              <a:t> .</a:t>
            </a:r>
          </a:p>
          <a:p>
            <a:pPr algn="l"/>
            <a:endParaRPr lang="en-US" sz="2000" dirty="0"/>
          </a:p>
          <a:p>
            <a:pPr algn="l"/>
            <a:r>
              <a:rPr lang="en-US" sz="2400" b="1" u="sng" dirty="0">
                <a:solidFill>
                  <a:schemeClr val="tx2"/>
                </a:solidFill>
              </a:rPr>
              <a:t>Step 4 :</a:t>
            </a:r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Compare 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p_value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with 'α '(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Significane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Level)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If p≠α we failed to reject Null Hypothesis because of lack of evidence.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If p=α we reject Null Hypothesis.</a:t>
            </a:r>
          </a:p>
          <a:p>
            <a:pPr algn="l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0" dirty="0">
                <a:effectLst/>
              </a:rPr>
              <a:t>Hence, We fail to reject Null Hypothesis because of lack of evidence, there is no significant difference between the two samples.</a:t>
            </a:r>
          </a:p>
          <a:p>
            <a:pPr algn="l"/>
            <a:endParaRPr lang="en-US" sz="28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341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26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600" dirty="0"/>
              <a:t>   </a:t>
            </a:r>
          </a:p>
          <a:p>
            <a:pPr algn="just">
              <a:buNone/>
            </a:pPr>
            <a:r>
              <a:rPr lang="en-US" sz="26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2600" dirty="0"/>
              <a:t> </a:t>
            </a:r>
          </a:p>
          <a:p>
            <a:pPr>
              <a:buNone/>
            </a:pPr>
            <a:r>
              <a:rPr lang="en-US" sz="2600" dirty="0"/>
              <a:t> </a:t>
            </a:r>
          </a:p>
          <a:p>
            <a:pPr>
              <a:buNone/>
            </a:pPr>
            <a:r>
              <a:rPr lang="en-US" sz="2600" dirty="0"/>
              <a:t>    Minitab File: </a:t>
            </a:r>
            <a:r>
              <a:rPr lang="en-US" sz="2600" b="1" dirty="0"/>
              <a:t>LabTAT.mtw</a:t>
            </a:r>
            <a:endParaRPr lang="en-US" sz="26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452628-8812-9D11-EDB9-61D01D73EDC9}"/>
              </a:ext>
            </a:extLst>
          </p:cNvPr>
          <p:cNvSpPr txBox="1"/>
          <p:nvPr/>
        </p:nvSpPr>
        <p:spPr>
          <a:xfrm>
            <a:off x="520700" y="643622"/>
            <a:ext cx="79883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We are going to conduct a ANOVA Test on 4 Independent samples with Numerical Data.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We need to check whether the mean of any of these samples are different or the same?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</a:rPr>
              <a:t>Step 1 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Making the two Hypothesis that one contradicting to other.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The Null Hypothesis </a:t>
            </a:r>
            <a:r>
              <a:rPr lang="en-US" sz="2000" dirty="0">
                <a:solidFill>
                  <a:srgbClr val="000000"/>
                </a:solidFill>
              </a:rPr>
              <a:t>that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we want to prove is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Null Hypothesis: μ1=μ2 = μ3 = μ4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The Alternative Hypothesis that we want to prove is</a:t>
            </a:r>
            <a:endParaRPr lang="en-US" sz="200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Alternative Hypothesis: 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Atleast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One of them is Different from each other.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 </a:t>
            </a:r>
            <a:endParaRPr lang="en-US" sz="240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</a:rPr>
              <a:t>Step 2 : 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Decide a cut-off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Significance 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alpha = 0.05</a:t>
            </a:r>
          </a:p>
          <a:p>
            <a:br>
              <a:rPr lang="en-US" sz="2800" i="0" dirty="0">
                <a:solidFill>
                  <a:srgbClr val="000000"/>
                </a:solidFill>
                <a:effectLst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053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83937D-0AE9-9A7B-B6FF-47FE38D82736}"/>
              </a:ext>
            </a:extLst>
          </p:cNvPr>
          <p:cNvSpPr txBox="1"/>
          <p:nvPr/>
        </p:nvSpPr>
        <p:spPr>
          <a:xfrm>
            <a:off x="812800" y="1231900"/>
            <a:ext cx="74803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</a:rPr>
              <a:t>Step 3 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 Step 3  is in </a:t>
            </a:r>
            <a:r>
              <a:rPr lang="en-US" sz="2000" dirty="0" err="1"/>
              <a:t>Jupyter</a:t>
            </a:r>
            <a:r>
              <a:rPr lang="en-US" sz="2000" dirty="0"/>
              <a:t>  </a:t>
            </a:r>
            <a:r>
              <a:rPr lang="en-US" sz="2000" dirty="0" err="1"/>
              <a:t>NoteBook</a:t>
            </a:r>
            <a:r>
              <a:rPr lang="en-US" sz="2000" dirty="0"/>
              <a:t>.</a:t>
            </a:r>
          </a:p>
          <a:p>
            <a:pPr algn="l"/>
            <a:endParaRPr lang="en-US" sz="2000" dirty="0"/>
          </a:p>
          <a:p>
            <a:r>
              <a:rPr lang="en-US" sz="2400" b="1" u="sng" dirty="0">
                <a:solidFill>
                  <a:schemeClr val="tx2"/>
                </a:solidFill>
              </a:rPr>
              <a:t>Step 4 :</a:t>
            </a:r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000" dirty="0"/>
              <a:t>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Compare 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p_value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with 'α '(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Significane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Level)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If p≠α we failed to reject Null Hypothesis because of lack of evidence.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If p=α we reject Null Hypothesis.</a:t>
            </a:r>
          </a:p>
          <a:p>
            <a:pPr algn="l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0" dirty="0">
                <a:effectLst/>
              </a:rPr>
              <a:t>Hence, We fail to reject Null Hypothesis because of lack evidence, there is no significant difference between the samples.</a:t>
            </a:r>
          </a:p>
          <a:p>
            <a:pPr algn="l"/>
            <a:endParaRPr lang="en-US" sz="2800" i="0" dirty="0">
              <a:solidFill>
                <a:srgbClr val="000000"/>
              </a:solidFill>
              <a:effectLst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92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6A1DA-7663-2714-AB50-A22380C640CE}"/>
              </a:ext>
            </a:extLst>
          </p:cNvPr>
          <p:cNvSpPr txBox="1"/>
          <p:nvPr/>
        </p:nvSpPr>
        <p:spPr>
          <a:xfrm>
            <a:off x="254000" y="243512"/>
            <a:ext cx="85471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We are going to conduct a Test of significance using Chi-Square χ2 test with Contingency table.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We need to check whether the proportion of any of these samples are different or the same?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</a:rPr>
              <a:t>Step 1 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Making the two Hypothesis that one contradicting to other.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Null Hypothesis </a:t>
            </a:r>
            <a:r>
              <a:rPr lang="en-US" sz="2000" dirty="0">
                <a:solidFill>
                  <a:srgbClr val="000000"/>
                </a:solidFill>
              </a:rPr>
              <a:t>that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we want to prove 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Null Hypothesis: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There is no association or dependency between the gender based buyer rations across regions.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</a:rPr>
              <a:t>Alternative Hypothesis that we want to prove is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Alternative Hypothesis: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There is a significant association or dependency between the gender based buyer rations across regions.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  <a:latin typeface="+mj-lt"/>
              </a:rPr>
              <a:t>Step 2 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Decide a cut-off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Significance 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alpha = 0.05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As it is a one-tailed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alpha = 1-0.95 = 0.05</a:t>
            </a:r>
          </a:p>
        </p:txBody>
      </p:sp>
    </p:spTree>
    <p:extLst>
      <p:ext uri="{BB962C8B-B14F-4D97-AF65-F5344CB8AC3E}">
        <p14:creationId xmlns:p14="http://schemas.microsoft.com/office/powerpoint/2010/main" val="2914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BA956F-10B6-5FA2-FD0D-0E3500AC27D8}"/>
              </a:ext>
            </a:extLst>
          </p:cNvPr>
          <p:cNvSpPr txBox="1"/>
          <p:nvPr/>
        </p:nvSpPr>
        <p:spPr>
          <a:xfrm>
            <a:off x="583096" y="1675777"/>
            <a:ext cx="809707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tx2"/>
                </a:solidFill>
                <a:effectLst/>
              </a:rPr>
              <a:t>Step 3 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 Step 3  is in </a:t>
            </a:r>
            <a:r>
              <a:rPr lang="en-US" sz="2000" dirty="0" err="1"/>
              <a:t>Jupyter</a:t>
            </a:r>
            <a:r>
              <a:rPr lang="en-US" sz="2000" dirty="0"/>
              <a:t>  </a:t>
            </a:r>
            <a:r>
              <a:rPr lang="en-US" sz="2000" dirty="0" err="1"/>
              <a:t>NoteBook</a:t>
            </a:r>
            <a:r>
              <a:rPr lang="en-US" sz="2000" dirty="0"/>
              <a:t>.</a:t>
            </a:r>
          </a:p>
          <a:p>
            <a:pPr algn="l"/>
            <a:endParaRPr lang="en-US" dirty="0"/>
          </a:p>
          <a:p>
            <a:r>
              <a:rPr lang="en-US" sz="2400" b="1" u="sng" dirty="0">
                <a:solidFill>
                  <a:schemeClr val="tx2"/>
                </a:solidFill>
              </a:rPr>
              <a:t>Step 4 :</a:t>
            </a:r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</a:rPr>
              <a:t>Compare 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p_value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with 'α '(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Significane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Level)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If p≠α we failed to reject Null Hypothesis because of lack of evidence.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If p=α we reject Null Hypothesis.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var(--jp-content-font-family)"/>
            </a:endParaRPr>
          </a:p>
          <a:p>
            <a:r>
              <a:rPr lang="en-US" sz="2000" i="0" dirty="0">
                <a:effectLst/>
              </a:rPr>
              <a:t>We fail to reject Null Hypothesis because of lack evidence. Therefore, there is no association or dependency between male-female buyers rations and are similar across regions. Hence, Independent samples</a:t>
            </a:r>
          </a:p>
          <a:p>
            <a:pPr algn="l"/>
            <a:endParaRPr lang="en-US" sz="1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087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267</TotalTime>
  <Words>1044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var(--jp-content-font-family)</vt:lpstr>
      <vt:lpstr>Wingdings</vt:lpstr>
      <vt:lpstr>Office Theme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 </cp:lastModifiedBy>
  <cp:revision>5</cp:revision>
  <dcterms:created xsi:type="dcterms:W3CDTF">2015-11-14T12:07:48Z</dcterms:created>
  <dcterms:modified xsi:type="dcterms:W3CDTF">2022-12-24T16:12:10Z</dcterms:modified>
</cp:coreProperties>
</file>