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8" r:id="rId3"/>
    <p:sldId id="269" r:id="rId4"/>
    <p:sldId id="259" r:id="rId5"/>
    <p:sldId id="275" r:id="rId6"/>
    <p:sldId id="274" r:id="rId7"/>
    <p:sldId id="273" r:id="rId8"/>
    <p:sldId id="272" r:id="rId9"/>
    <p:sldId id="278" r:id="rId10"/>
    <p:sldId id="267" r:id="rId11"/>
    <p:sldId id="264" r:id="rId12"/>
    <p:sldId id="292" r:id="rId13"/>
    <p:sldId id="283" r:id="rId14"/>
    <p:sldId id="287" r:id="rId15"/>
    <p:sldId id="288" r:id="rId16"/>
    <p:sldId id="289" r:id="rId17"/>
    <p:sldId id="282" r:id="rId18"/>
    <p:sldId id="271" r:id="rId19"/>
    <p:sldId id="280" r:id="rId20"/>
    <p:sldId id="281" r:id="rId21"/>
    <p:sldId id="279" r:id="rId22"/>
    <p:sldId id="277" r:id="rId23"/>
    <p:sldId id="284" r:id="rId24"/>
    <p:sldId id="290" r:id="rId25"/>
    <p:sldId id="263" r:id="rId26"/>
    <p:sldId id="285" r:id="rId27"/>
    <p:sldId id="291" r:id="rId28"/>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9900CC"/>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3D8D8-72CA-4333-8E39-7E2F5D0950A8}" v="34" dt="2024-02-17T09:24:46.538"/>
    <p1510:client id="{5C1C90C7-1971-4C2D-83F9-58BECAC3E136}" v="1687" dt="2024-02-17T09:12:53.995"/>
    <p1510:client id="{C4597915-7A5B-4C2F-9423-6008DD5674F2}" v="26" dt="2024-02-17T10:43:10.177"/>
    <p1510:client id="{E74D2E15-A72E-4DAD-859F-A9B057640D25}" v="54" dt="2024-02-17T10:53:06.4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073C2E-EF86-4783-BC5B-51E83A479F57}" type="doc">
      <dgm:prSet loTypeId="urn:microsoft.com/office/officeart/2005/8/layout/process2" loCatId="process" qsTypeId="urn:microsoft.com/office/officeart/2005/8/quickstyle/simple1" qsCatId="simple" csTypeId="urn:microsoft.com/office/officeart/2005/8/colors/accent1_2" csCatId="accent1" phldr="1"/>
      <dgm:spPr/>
    </dgm:pt>
    <dgm:pt modelId="{1FDFDCFD-66D3-4D03-AFC5-B06924102E4D}">
      <dgm:prSet phldrT="[Text]" phldr="0"/>
      <dgm:spPr/>
      <dgm:t>
        <a:bodyPr/>
        <a:lstStyle/>
        <a:p>
          <a:pPr rtl="0"/>
          <a:r>
            <a:rPr lang="en-US" dirty="0">
              <a:latin typeface="Calibri"/>
            </a:rPr>
            <a:t>Data collection</a:t>
          </a:r>
          <a:endParaRPr lang="en-US" dirty="0"/>
        </a:p>
      </dgm:t>
    </dgm:pt>
    <dgm:pt modelId="{7F605E57-132D-4BD5-95B4-131D8A183EDF}" type="parTrans" cxnId="{D6534AE5-4EAF-47A4-AE56-6CE0A74C6063}">
      <dgm:prSet/>
      <dgm:spPr/>
      <dgm:t>
        <a:bodyPr/>
        <a:lstStyle/>
        <a:p>
          <a:endParaRPr lang="en-IN"/>
        </a:p>
      </dgm:t>
    </dgm:pt>
    <dgm:pt modelId="{1FE2B9FC-CC52-45CC-AFAD-62D25F7FD997}" type="sibTrans" cxnId="{D6534AE5-4EAF-47A4-AE56-6CE0A74C6063}">
      <dgm:prSet/>
      <dgm:spPr/>
      <dgm:t>
        <a:bodyPr/>
        <a:lstStyle/>
        <a:p>
          <a:endParaRPr lang="en-US"/>
        </a:p>
      </dgm:t>
    </dgm:pt>
    <dgm:pt modelId="{EEBBD759-B277-4A15-99EF-296C4ADEC108}">
      <dgm:prSet phldrT="[Text]" phldr="0"/>
      <dgm:spPr/>
      <dgm:t>
        <a:bodyPr/>
        <a:lstStyle/>
        <a:p>
          <a:r>
            <a:rPr lang="en-US" dirty="0">
              <a:latin typeface="Calibri"/>
            </a:rPr>
            <a:t>Preprocessing</a:t>
          </a:r>
          <a:endParaRPr lang="en-US" dirty="0"/>
        </a:p>
      </dgm:t>
    </dgm:pt>
    <dgm:pt modelId="{A5D092AA-A125-4527-A9C4-17911F8C62F1}" type="parTrans" cxnId="{21F1986B-59B2-4AB1-8141-2BA462961C52}">
      <dgm:prSet/>
      <dgm:spPr/>
      <dgm:t>
        <a:bodyPr/>
        <a:lstStyle/>
        <a:p>
          <a:endParaRPr lang="en-IN"/>
        </a:p>
      </dgm:t>
    </dgm:pt>
    <dgm:pt modelId="{F1BAC648-FB62-4ED0-9CB7-A09A9D8B4107}" type="sibTrans" cxnId="{21F1986B-59B2-4AB1-8141-2BA462961C52}">
      <dgm:prSet/>
      <dgm:spPr/>
      <dgm:t>
        <a:bodyPr/>
        <a:lstStyle/>
        <a:p>
          <a:endParaRPr lang="en-US"/>
        </a:p>
      </dgm:t>
    </dgm:pt>
    <dgm:pt modelId="{1B458532-01A0-4C04-A878-82ACB5CA0E92}">
      <dgm:prSet phldrT="[Text]" phldr="0"/>
      <dgm:spPr/>
      <dgm:t>
        <a:bodyPr/>
        <a:lstStyle/>
        <a:p>
          <a:pPr rtl="0"/>
          <a:r>
            <a:rPr lang="en-US" dirty="0">
              <a:latin typeface="Calibri"/>
            </a:rPr>
            <a:t>Feature extraction </a:t>
          </a:r>
        </a:p>
      </dgm:t>
    </dgm:pt>
    <dgm:pt modelId="{8948D228-0821-47E9-AD37-5F366B4F553F}" type="parTrans" cxnId="{E894D073-CFA4-4004-AFC6-1D609884DB76}">
      <dgm:prSet/>
      <dgm:spPr/>
      <dgm:t>
        <a:bodyPr/>
        <a:lstStyle/>
        <a:p>
          <a:endParaRPr lang="en-IN"/>
        </a:p>
      </dgm:t>
    </dgm:pt>
    <dgm:pt modelId="{E9C97125-9068-43E6-A59C-3982EEBBFEE4}" type="sibTrans" cxnId="{E894D073-CFA4-4004-AFC6-1D609884DB76}">
      <dgm:prSet/>
      <dgm:spPr/>
      <dgm:t>
        <a:bodyPr/>
        <a:lstStyle/>
        <a:p>
          <a:endParaRPr lang="en-US"/>
        </a:p>
      </dgm:t>
    </dgm:pt>
    <dgm:pt modelId="{1A78EFEC-573F-4185-9D93-65E18FE84EBA}">
      <dgm:prSet phldr="0"/>
      <dgm:spPr/>
      <dgm:t>
        <a:bodyPr/>
        <a:lstStyle/>
        <a:p>
          <a:pPr rtl="0"/>
          <a:r>
            <a:rPr lang="en-US" dirty="0">
              <a:latin typeface="Calibri"/>
            </a:rPr>
            <a:t>Feature Selection</a:t>
          </a:r>
          <a:endParaRPr lang="en-US" dirty="0"/>
        </a:p>
      </dgm:t>
    </dgm:pt>
    <dgm:pt modelId="{98142902-A7B1-4B99-921E-B754097DF7E5}" type="parTrans" cxnId="{2E44435F-1902-45C1-84EF-A6F5D695B9ED}">
      <dgm:prSet/>
      <dgm:spPr/>
      <dgm:t>
        <a:bodyPr/>
        <a:lstStyle/>
        <a:p>
          <a:endParaRPr lang="en-IN"/>
        </a:p>
      </dgm:t>
    </dgm:pt>
    <dgm:pt modelId="{268F4951-64EB-42FD-AE1F-314A9B4F1D20}" type="sibTrans" cxnId="{2E44435F-1902-45C1-84EF-A6F5D695B9ED}">
      <dgm:prSet/>
      <dgm:spPr/>
      <dgm:t>
        <a:bodyPr/>
        <a:lstStyle/>
        <a:p>
          <a:endParaRPr lang="en-US"/>
        </a:p>
      </dgm:t>
    </dgm:pt>
    <dgm:pt modelId="{07043174-ECA8-4A98-917D-0643E9DBBCB7}">
      <dgm:prSet phldr="0"/>
      <dgm:spPr/>
      <dgm:t>
        <a:bodyPr/>
        <a:lstStyle/>
        <a:p>
          <a:pPr rtl="0"/>
          <a:r>
            <a:rPr lang="en-US" dirty="0">
              <a:latin typeface="Calibri"/>
            </a:rPr>
            <a:t>Model Training</a:t>
          </a:r>
        </a:p>
      </dgm:t>
    </dgm:pt>
    <dgm:pt modelId="{14EB276C-6C48-43E9-8906-BC2ED45C6514}" type="parTrans" cxnId="{2D4B798B-2F8F-4677-91EC-115BCDD09095}">
      <dgm:prSet/>
      <dgm:spPr/>
      <dgm:t>
        <a:bodyPr/>
        <a:lstStyle/>
        <a:p>
          <a:endParaRPr lang="en-IN"/>
        </a:p>
      </dgm:t>
    </dgm:pt>
    <dgm:pt modelId="{273AD1DD-27F6-4FA9-A7B4-051A6C9D294C}" type="sibTrans" cxnId="{2D4B798B-2F8F-4677-91EC-115BCDD09095}">
      <dgm:prSet/>
      <dgm:spPr/>
      <dgm:t>
        <a:bodyPr/>
        <a:lstStyle/>
        <a:p>
          <a:endParaRPr lang="en-US"/>
        </a:p>
      </dgm:t>
    </dgm:pt>
    <dgm:pt modelId="{1F01E4E0-4F24-4C0B-AF0B-8F88ED2FD751}">
      <dgm:prSet phldr="0"/>
      <dgm:spPr/>
      <dgm:t>
        <a:bodyPr/>
        <a:lstStyle/>
        <a:p>
          <a:pPr rtl="0"/>
          <a:r>
            <a:rPr lang="en-US" dirty="0">
              <a:latin typeface="Calibri"/>
            </a:rPr>
            <a:t>Model Evalution</a:t>
          </a:r>
        </a:p>
      </dgm:t>
    </dgm:pt>
    <dgm:pt modelId="{7AF360E4-3BBF-4567-A89F-8F54FCC55560}" type="parTrans" cxnId="{DFA4CF36-81C8-4FE8-8E87-9BE9630EA821}">
      <dgm:prSet/>
      <dgm:spPr/>
      <dgm:t>
        <a:bodyPr/>
        <a:lstStyle/>
        <a:p>
          <a:endParaRPr lang="en-IN"/>
        </a:p>
      </dgm:t>
    </dgm:pt>
    <dgm:pt modelId="{54F0D096-4C76-4E5F-B43C-279F7F2A6F19}" type="sibTrans" cxnId="{DFA4CF36-81C8-4FE8-8E87-9BE9630EA821}">
      <dgm:prSet/>
      <dgm:spPr/>
      <dgm:t>
        <a:bodyPr/>
        <a:lstStyle/>
        <a:p>
          <a:endParaRPr lang="en-US"/>
        </a:p>
      </dgm:t>
    </dgm:pt>
    <dgm:pt modelId="{A6155DB9-8C6C-41D2-9413-C01EEC1DEB05}">
      <dgm:prSet phldr="0"/>
      <dgm:spPr/>
      <dgm:t>
        <a:bodyPr/>
        <a:lstStyle/>
        <a:p>
          <a:pPr rtl="0"/>
          <a:r>
            <a:rPr lang="en-US" dirty="0">
              <a:latin typeface="Calibri"/>
            </a:rPr>
            <a:t>Model Optimization</a:t>
          </a:r>
        </a:p>
      </dgm:t>
    </dgm:pt>
    <dgm:pt modelId="{28B8530E-ED56-4745-B099-A336EB730E20}" type="parTrans" cxnId="{545FFD14-F5D3-40E4-BC7A-770898D96F40}">
      <dgm:prSet/>
      <dgm:spPr/>
      <dgm:t>
        <a:bodyPr/>
        <a:lstStyle/>
        <a:p>
          <a:endParaRPr lang="en-IN"/>
        </a:p>
      </dgm:t>
    </dgm:pt>
    <dgm:pt modelId="{5C35F61A-40DA-49F6-9216-59A2495883D7}" type="sibTrans" cxnId="{545FFD14-F5D3-40E4-BC7A-770898D96F40}">
      <dgm:prSet/>
      <dgm:spPr/>
      <dgm:t>
        <a:bodyPr/>
        <a:lstStyle/>
        <a:p>
          <a:endParaRPr lang="en-US"/>
        </a:p>
      </dgm:t>
    </dgm:pt>
    <dgm:pt modelId="{989A728B-67A6-44A1-8B99-11196BF966A2}">
      <dgm:prSet phldr="0"/>
      <dgm:spPr/>
      <dgm:t>
        <a:bodyPr/>
        <a:lstStyle/>
        <a:p>
          <a:pPr rtl="0"/>
          <a:r>
            <a:rPr lang="en-US" dirty="0">
              <a:latin typeface="Calibri"/>
            </a:rPr>
            <a:t>Integration and deployment</a:t>
          </a:r>
        </a:p>
      </dgm:t>
    </dgm:pt>
    <dgm:pt modelId="{C30E03F1-55CF-4CCD-B84D-9914BF601302}" type="parTrans" cxnId="{3E7D6C62-558B-43D9-AAC9-2990CE516508}">
      <dgm:prSet/>
      <dgm:spPr/>
      <dgm:t>
        <a:bodyPr/>
        <a:lstStyle/>
        <a:p>
          <a:endParaRPr lang="en-IN"/>
        </a:p>
      </dgm:t>
    </dgm:pt>
    <dgm:pt modelId="{30969EF8-4B11-411F-ADD9-0B009A7C64C9}" type="sibTrans" cxnId="{3E7D6C62-558B-43D9-AAC9-2990CE516508}">
      <dgm:prSet/>
      <dgm:spPr/>
      <dgm:t>
        <a:bodyPr/>
        <a:lstStyle/>
        <a:p>
          <a:endParaRPr lang="en-US"/>
        </a:p>
      </dgm:t>
    </dgm:pt>
    <dgm:pt modelId="{CC0E7CB5-9A7A-4059-A710-9EC8D0360D02}" type="pres">
      <dgm:prSet presAssocID="{F7073C2E-EF86-4783-BC5B-51E83A479F57}" presName="linearFlow" presStyleCnt="0">
        <dgm:presLayoutVars>
          <dgm:resizeHandles val="exact"/>
        </dgm:presLayoutVars>
      </dgm:prSet>
      <dgm:spPr/>
    </dgm:pt>
    <dgm:pt modelId="{42BB7409-F48F-4015-B00F-945DEA8B56F1}" type="pres">
      <dgm:prSet presAssocID="{1FDFDCFD-66D3-4D03-AFC5-B06924102E4D}" presName="node" presStyleLbl="node1" presStyleIdx="0" presStyleCnt="8">
        <dgm:presLayoutVars>
          <dgm:bulletEnabled val="1"/>
        </dgm:presLayoutVars>
      </dgm:prSet>
      <dgm:spPr/>
    </dgm:pt>
    <dgm:pt modelId="{EA09BC1C-6B25-4297-A2DD-3973FC79ADE1}" type="pres">
      <dgm:prSet presAssocID="{1FE2B9FC-CC52-45CC-AFAD-62D25F7FD997}" presName="sibTrans" presStyleLbl="sibTrans2D1" presStyleIdx="0" presStyleCnt="7"/>
      <dgm:spPr/>
    </dgm:pt>
    <dgm:pt modelId="{72C938DC-6BA1-46F0-8F89-44461137F356}" type="pres">
      <dgm:prSet presAssocID="{1FE2B9FC-CC52-45CC-AFAD-62D25F7FD997}" presName="connectorText" presStyleLbl="sibTrans2D1" presStyleIdx="0" presStyleCnt="7"/>
      <dgm:spPr/>
    </dgm:pt>
    <dgm:pt modelId="{9A5FAF8E-A0D0-407B-88E9-92C77FEC17A8}" type="pres">
      <dgm:prSet presAssocID="{EEBBD759-B277-4A15-99EF-296C4ADEC108}" presName="node" presStyleLbl="node1" presStyleIdx="1" presStyleCnt="8">
        <dgm:presLayoutVars>
          <dgm:bulletEnabled val="1"/>
        </dgm:presLayoutVars>
      </dgm:prSet>
      <dgm:spPr/>
    </dgm:pt>
    <dgm:pt modelId="{3D1E7C4B-2198-4E54-A0A3-36AF3B096E05}" type="pres">
      <dgm:prSet presAssocID="{F1BAC648-FB62-4ED0-9CB7-A09A9D8B4107}" presName="sibTrans" presStyleLbl="sibTrans2D1" presStyleIdx="1" presStyleCnt="7"/>
      <dgm:spPr/>
    </dgm:pt>
    <dgm:pt modelId="{153DA201-4801-4D78-B624-1EFA349D546D}" type="pres">
      <dgm:prSet presAssocID="{F1BAC648-FB62-4ED0-9CB7-A09A9D8B4107}" presName="connectorText" presStyleLbl="sibTrans2D1" presStyleIdx="1" presStyleCnt="7"/>
      <dgm:spPr/>
    </dgm:pt>
    <dgm:pt modelId="{79C3BBFC-E75D-4302-B192-1069936F8FE4}" type="pres">
      <dgm:prSet presAssocID="{1B458532-01A0-4C04-A878-82ACB5CA0E92}" presName="node" presStyleLbl="node1" presStyleIdx="2" presStyleCnt="8">
        <dgm:presLayoutVars>
          <dgm:bulletEnabled val="1"/>
        </dgm:presLayoutVars>
      </dgm:prSet>
      <dgm:spPr/>
    </dgm:pt>
    <dgm:pt modelId="{9E67F703-C8D0-4D28-8EDD-AA8C137CF784}" type="pres">
      <dgm:prSet presAssocID="{E9C97125-9068-43E6-A59C-3982EEBBFEE4}" presName="sibTrans" presStyleLbl="sibTrans2D1" presStyleIdx="2" presStyleCnt="7"/>
      <dgm:spPr/>
    </dgm:pt>
    <dgm:pt modelId="{BB678C8F-AEB3-4EA5-B650-EE79F5FB6131}" type="pres">
      <dgm:prSet presAssocID="{E9C97125-9068-43E6-A59C-3982EEBBFEE4}" presName="connectorText" presStyleLbl="sibTrans2D1" presStyleIdx="2" presStyleCnt="7"/>
      <dgm:spPr/>
    </dgm:pt>
    <dgm:pt modelId="{BDD2EEC7-98EE-4CF0-88CA-23F8E7E57F96}" type="pres">
      <dgm:prSet presAssocID="{1A78EFEC-573F-4185-9D93-65E18FE84EBA}" presName="node" presStyleLbl="node1" presStyleIdx="3" presStyleCnt="8">
        <dgm:presLayoutVars>
          <dgm:bulletEnabled val="1"/>
        </dgm:presLayoutVars>
      </dgm:prSet>
      <dgm:spPr/>
    </dgm:pt>
    <dgm:pt modelId="{BA8109F9-6D7D-4589-BEBC-75D97DA41392}" type="pres">
      <dgm:prSet presAssocID="{268F4951-64EB-42FD-AE1F-314A9B4F1D20}" presName="sibTrans" presStyleLbl="sibTrans2D1" presStyleIdx="3" presStyleCnt="7"/>
      <dgm:spPr/>
    </dgm:pt>
    <dgm:pt modelId="{C6995FE5-B0CE-4915-A9C6-CA06A7B45C86}" type="pres">
      <dgm:prSet presAssocID="{268F4951-64EB-42FD-AE1F-314A9B4F1D20}" presName="connectorText" presStyleLbl="sibTrans2D1" presStyleIdx="3" presStyleCnt="7"/>
      <dgm:spPr/>
    </dgm:pt>
    <dgm:pt modelId="{A0F2ED4C-7B41-4990-B185-0E4F8670ED48}" type="pres">
      <dgm:prSet presAssocID="{07043174-ECA8-4A98-917D-0643E9DBBCB7}" presName="node" presStyleLbl="node1" presStyleIdx="4" presStyleCnt="8">
        <dgm:presLayoutVars>
          <dgm:bulletEnabled val="1"/>
        </dgm:presLayoutVars>
      </dgm:prSet>
      <dgm:spPr/>
    </dgm:pt>
    <dgm:pt modelId="{5077E285-D9B6-4BF9-9577-8A5D829021F4}" type="pres">
      <dgm:prSet presAssocID="{273AD1DD-27F6-4FA9-A7B4-051A6C9D294C}" presName="sibTrans" presStyleLbl="sibTrans2D1" presStyleIdx="4" presStyleCnt="7"/>
      <dgm:spPr/>
    </dgm:pt>
    <dgm:pt modelId="{A8203E24-F435-4AB0-9487-ACC910A0ABE7}" type="pres">
      <dgm:prSet presAssocID="{273AD1DD-27F6-4FA9-A7B4-051A6C9D294C}" presName="connectorText" presStyleLbl="sibTrans2D1" presStyleIdx="4" presStyleCnt="7"/>
      <dgm:spPr/>
    </dgm:pt>
    <dgm:pt modelId="{5E171170-A6EE-4D18-935E-85EACF627091}" type="pres">
      <dgm:prSet presAssocID="{1F01E4E0-4F24-4C0B-AF0B-8F88ED2FD751}" presName="node" presStyleLbl="node1" presStyleIdx="5" presStyleCnt="8">
        <dgm:presLayoutVars>
          <dgm:bulletEnabled val="1"/>
        </dgm:presLayoutVars>
      </dgm:prSet>
      <dgm:spPr/>
    </dgm:pt>
    <dgm:pt modelId="{434D8ABF-FC62-4EB2-AD1B-4E37C3CF7FB7}" type="pres">
      <dgm:prSet presAssocID="{54F0D096-4C76-4E5F-B43C-279F7F2A6F19}" presName="sibTrans" presStyleLbl="sibTrans2D1" presStyleIdx="5" presStyleCnt="7"/>
      <dgm:spPr/>
    </dgm:pt>
    <dgm:pt modelId="{89DCA5ED-274E-4C6A-B4C5-C3E02A269B48}" type="pres">
      <dgm:prSet presAssocID="{54F0D096-4C76-4E5F-B43C-279F7F2A6F19}" presName="connectorText" presStyleLbl="sibTrans2D1" presStyleIdx="5" presStyleCnt="7"/>
      <dgm:spPr/>
    </dgm:pt>
    <dgm:pt modelId="{89A1EA63-D903-4339-8A5B-34C2BF49B7B9}" type="pres">
      <dgm:prSet presAssocID="{A6155DB9-8C6C-41D2-9413-C01EEC1DEB05}" presName="node" presStyleLbl="node1" presStyleIdx="6" presStyleCnt="8">
        <dgm:presLayoutVars>
          <dgm:bulletEnabled val="1"/>
        </dgm:presLayoutVars>
      </dgm:prSet>
      <dgm:spPr/>
    </dgm:pt>
    <dgm:pt modelId="{21933387-C3BB-4A8A-96A9-671B69F173A5}" type="pres">
      <dgm:prSet presAssocID="{5C35F61A-40DA-49F6-9216-59A2495883D7}" presName="sibTrans" presStyleLbl="sibTrans2D1" presStyleIdx="6" presStyleCnt="7"/>
      <dgm:spPr/>
    </dgm:pt>
    <dgm:pt modelId="{E9095695-EDA1-40B9-A1F5-2F09B61F9E6F}" type="pres">
      <dgm:prSet presAssocID="{5C35F61A-40DA-49F6-9216-59A2495883D7}" presName="connectorText" presStyleLbl="sibTrans2D1" presStyleIdx="6" presStyleCnt="7"/>
      <dgm:spPr/>
    </dgm:pt>
    <dgm:pt modelId="{2F1DC2A5-B90B-4150-A34E-0CCF0B61FA11}" type="pres">
      <dgm:prSet presAssocID="{989A728B-67A6-44A1-8B99-11196BF966A2}" presName="node" presStyleLbl="node1" presStyleIdx="7" presStyleCnt="8">
        <dgm:presLayoutVars>
          <dgm:bulletEnabled val="1"/>
        </dgm:presLayoutVars>
      </dgm:prSet>
      <dgm:spPr/>
    </dgm:pt>
  </dgm:ptLst>
  <dgm:cxnLst>
    <dgm:cxn modelId="{C3646E0A-6B89-4525-BB7D-D6E4C7ACA626}" type="presOf" srcId="{1A78EFEC-573F-4185-9D93-65E18FE84EBA}" destId="{BDD2EEC7-98EE-4CF0-88CA-23F8E7E57F96}" srcOrd="0" destOrd="0" presId="urn:microsoft.com/office/officeart/2005/8/layout/process2"/>
    <dgm:cxn modelId="{E0EE6C14-1977-4176-BA78-0DA0E2199CA7}" type="presOf" srcId="{1B458532-01A0-4C04-A878-82ACB5CA0E92}" destId="{79C3BBFC-E75D-4302-B192-1069936F8FE4}" srcOrd="0" destOrd="0" presId="urn:microsoft.com/office/officeart/2005/8/layout/process2"/>
    <dgm:cxn modelId="{545FFD14-F5D3-40E4-BC7A-770898D96F40}" srcId="{F7073C2E-EF86-4783-BC5B-51E83A479F57}" destId="{A6155DB9-8C6C-41D2-9413-C01EEC1DEB05}" srcOrd="6" destOrd="0" parTransId="{28B8530E-ED56-4745-B099-A336EB730E20}" sibTransId="{5C35F61A-40DA-49F6-9216-59A2495883D7}"/>
    <dgm:cxn modelId="{30A82F17-F493-4E6E-9944-DAD2A53FF523}" type="presOf" srcId="{1FDFDCFD-66D3-4D03-AFC5-B06924102E4D}" destId="{42BB7409-F48F-4015-B00F-945DEA8B56F1}" srcOrd="0" destOrd="0" presId="urn:microsoft.com/office/officeart/2005/8/layout/process2"/>
    <dgm:cxn modelId="{ABFF3030-BD64-475D-8B3F-045B0E3F7D37}" type="presOf" srcId="{989A728B-67A6-44A1-8B99-11196BF966A2}" destId="{2F1DC2A5-B90B-4150-A34E-0CCF0B61FA11}" srcOrd="0" destOrd="0" presId="urn:microsoft.com/office/officeart/2005/8/layout/process2"/>
    <dgm:cxn modelId="{39EC6C33-15BE-4AC2-B26A-7379CA1F72CE}" type="presOf" srcId="{273AD1DD-27F6-4FA9-A7B4-051A6C9D294C}" destId="{5077E285-D9B6-4BF9-9577-8A5D829021F4}" srcOrd="0" destOrd="0" presId="urn:microsoft.com/office/officeart/2005/8/layout/process2"/>
    <dgm:cxn modelId="{DFA4CF36-81C8-4FE8-8E87-9BE9630EA821}" srcId="{F7073C2E-EF86-4783-BC5B-51E83A479F57}" destId="{1F01E4E0-4F24-4C0B-AF0B-8F88ED2FD751}" srcOrd="5" destOrd="0" parTransId="{7AF360E4-3BBF-4567-A89F-8F54FCC55560}" sibTransId="{54F0D096-4C76-4E5F-B43C-279F7F2A6F19}"/>
    <dgm:cxn modelId="{2E44435F-1902-45C1-84EF-A6F5D695B9ED}" srcId="{F7073C2E-EF86-4783-BC5B-51E83A479F57}" destId="{1A78EFEC-573F-4185-9D93-65E18FE84EBA}" srcOrd="3" destOrd="0" parTransId="{98142902-A7B1-4B99-921E-B754097DF7E5}" sibTransId="{268F4951-64EB-42FD-AE1F-314A9B4F1D20}"/>
    <dgm:cxn modelId="{3E7D6C62-558B-43D9-AAC9-2990CE516508}" srcId="{F7073C2E-EF86-4783-BC5B-51E83A479F57}" destId="{989A728B-67A6-44A1-8B99-11196BF966A2}" srcOrd="7" destOrd="0" parTransId="{C30E03F1-55CF-4CCD-B84D-9914BF601302}" sibTransId="{30969EF8-4B11-411F-ADD9-0B009A7C64C9}"/>
    <dgm:cxn modelId="{6829E866-0976-442E-A6BF-A920612378BC}" type="presOf" srcId="{273AD1DD-27F6-4FA9-A7B4-051A6C9D294C}" destId="{A8203E24-F435-4AB0-9487-ACC910A0ABE7}" srcOrd="1" destOrd="0" presId="urn:microsoft.com/office/officeart/2005/8/layout/process2"/>
    <dgm:cxn modelId="{65A42A67-E37E-4020-8454-73DBFE689A25}" type="presOf" srcId="{268F4951-64EB-42FD-AE1F-314A9B4F1D20}" destId="{BA8109F9-6D7D-4589-BEBC-75D97DA41392}" srcOrd="0" destOrd="0" presId="urn:microsoft.com/office/officeart/2005/8/layout/process2"/>
    <dgm:cxn modelId="{A2DF9469-3186-45AE-A323-0FFDFA0184E4}" type="presOf" srcId="{E9C97125-9068-43E6-A59C-3982EEBBFEE4}" destId="{BB678C8F-AEB3-4EA5-B650-EE79F5FB6131}" srcOrd="1" destOrd="0" presId="urn:microsoft.com/office/officeart/2005/8/layout/process2"/>
    <dgm:cxn modelId="{21F1986B-59B2-4AB1-8141-2BA462961C52}" srcId="{F7073C2E-EF86-4783-BC5B-51E83A479F57}" destId="{EEBBD759-B277-4A15-99EF-296C4ADEC108}" srcOrd="1" destOrd="0" parTransId="{A5D092AA-A125-4527-A9C4-17911F8C62F1}" sibTransId="{F1BAC648-FB62-4ED0-9CB7-A09A9D8B4107}"/>
    <dgm:cxn modelId="{470F284E-AC3F-4C60-957F-7F26A21DE345}" type="presOf" srcId="{F1BAC648-FB62-4ED0-9CB7-A09A9D8B4107}" destId="{153DA201-4801-4D78-B624-1EFA349D546D}" srcOrd="1" destOrd="0" presId="urn:microsoft.com/office/officeart/2005/8/layout/process2"/>
    <dgm:cxn modelId="{DDA23F71-B5D9-472C-A970-B845DC0244B0}" type="presOf" srcId="{1FE2B9FC-CC52-45CC-AFAD-62D25F7FD997}" destId="{72C938DC-6BA1-46F0-8F89-44461137F356}" srcOrd="1" destOrd="0" presId="urn:microsoft.com/office/officeart/2005/8/layout/process2"/>
    <dgm:cxn modelId="{E894D073-CFA4-4004-AFC6-1D609884DB76}" srcId="{F7073C2E-EF86-4783-BC5B-51E83A479F57}" destId="{1B458532-01A0-4C04-A878-82ACB5CA0E92}" srcOrd="2" destOrd="0" parTransId="{8948D228-0821-47E9-AD37-5F366B4F553F}" sibTransId="{E9C97125-9068-43E6-A59C-3982EEBBFEE4}"/>
    <dgm:cxn modelId="{1A5E727C-1F7D-4FF9-9B2A-CE1CF4C3F75C}" type="presOf" srcId="{07043174-ECA8-4A98-917D-0643E9DBBCB7}" destId="{A0F2ED4C-7B41-4990-B185-0E4F8670ED48}" srcOrd="0" destOrd="0" presId="urn:microsoft.com/office/officeart/2005/8/layout/process2"/>
    <dgm:cxn modelId="{92BADC7D-AA5D-4427-9567-DCA2269C03A9}" type="presOf" srcId="{E9C97125-9068-43E6-A59C-3982EEBBFEE4}" destId="{9E67F703-C8D0-4D28-8EDD-AA8C137CF784}" srcOrd="0" destOrd="0" presId="urn:microsoft.com/office/officeart/2005/8/layout/process2"/>
    <dgm:cxn modelId="{2D4B798B-2F8F-4677-91EC-115BCDD09095}" srcId="{F7073C2E-EF86-4783-BC5B-51E83A479F57}" destId="{07043174-ECA8-4A98-917D-0643E9DBBCB7}" srcOrd="4" destOrd="0" parTransId="{14EB276C-6C48-43E9-8906-BC2ED45C6514}" sibTransId="{273AD1DD-27F6-4FA9-A7B4-051A6C9D294C}"/>
    <dgm:cxn modelId="{67605D8F-A5B0-4CD4-B8C3-82AE5828B836}" type="presOf" srcId="{A6155DB9-8C6C-41D2-9413-C01EEC1DEB05}" destId="{89A1EA63-D903-4339-8A5B-34C2BF49B7B9}" srcOrd="0" destOrd="0" presId="urn:microsoft.com/office/officeart/2005/8/layout/process2"/>
    <dgm:cxn modelId="{1B5E1797-58AA-4CF7-8C2F-BCC8B4B45866}" type="presOf" srcId="{268F4951-64EB-42FD-AE1F-314A9B4F1D20}" destId="{C6995FE5-B0CE-4915-A9C6-CA06A7B45C86}" srcOrd="1" destOrd="0" presId="urn:microsoft.com/office/officeart/2005/8/layout/process2"/>
    <dgm:cxn modelId="{2C9ABBA3-27B3-46E1-B4A9-FF1163BEB14A}" type="presOf" srcId="{EEBBD759-B277-4A15-99EF-296C4ADEC108}" destId="{9A5FAF8E-A0D0-407B-88E9-92C77FEC17A8}" srcOrd="0" destOrd="0" presId="urn:microsoft.com/office/officeart/2005/8/layout/process2"/>
    <dgm:cxn modelId="{7E3EBDAB-E557-4E25-ABA7-CB9E0F56B1EC}" type="presOf" srcId="{54F0D096-4C76-4E5F-B43C-279F7F2A6F19}" destId="{434D8ABF-FC62-4EB2-AD1B-4E37C3CF7FB7}" srcOrd="0" destOrd="0" presId="urn:microsoft.com/office/officeart/2005/8/layout/process2"/>
    <dgm:cxn modelId="{954F6DAD-2378-4CAC-BA8F-759850C2948D}" type="presOf" srcId="{1F01E4E0-4F24-4C0B-AF0B-8F88ED2FD751}" destId="{5E171170-A6EE-4D18-935E-85EACF627091}" srcOrd="0" destOrd="0" presId="urn:microsoft.com/office/officeart/2005/8/layout/process2"/>
    <dgm:cxn modelId="{8EED5EC8-4641-4E52-9A77-C862271BCDE9}" type="presOf" srcId="{5C35F61A-40DA-49F6-9216-59A2495883D7}" destId="{E9095695-EDA1-40B9-A1F5-2F09B61F9E6F}" srcOrd="1" destOrd="0" presId="urn:microsoft.com/office/officeart/2005/8/layout/process2"/>
    <dgm:cxn modelId="{D6534AE5-4EAF-47A4-AE56-6CE0A74C6063}" srcId="{F7073C2E-EF86-4783-BC5B-51E83A479F57}" destId="{1FDFDCFD-66D3-4D03-AFC5-B06924102E4D}" srcOrd="0" destOrd="0" parTransId="{7F605E57-132D-4BD5-95B4-131D8A183EDF}" sibTransId="{1FE2B9FC-CC52-45CC-AFAD-62D25F7FD997}"/>
    <dgm:cxn modelId="{EE6301EF-59DA-4A74-9938-B25830C22196}" type="presOf" srcId="{1FE2B9FC-CC52-45CC-AFAD-62D25F7FD997}" destId="{EA09BC1C-6B25-4297-A2DD-3973FC79ADE1}" srcOrd="0" destOrd="0" presId="urn:microsoft.com/office/officeart/2005/8/layout/process2"/>
    <dgm:cxn modelId="{57BCC6F1-95B6-4F1F-BC87-D92991D28265}" type="presOf" srcId="{F7073C2E-EF86-4783-BC5B-51E83A479F57}" destId="{CC0E7CB5-9A7A-4059-A710-9EC8D0360D02}" srcOrd="0" destOrd="0" presId="urn:microsoft.com/office/officeart/2005/8/layout/process2"/>
    <dgm:cxn modelId="{3CC747F2-437B-44AF-B0D2-947A5265E653}" type="presOf" srcId="{5C35F61A-40DA-49F6-9216-59A2495883D7}" destId="{21933387-C3BB-4A8A-96A9-671B69F173A5}" srcOrd="0" destOrd="0" presId="urn:microsoft.com/office/officeart/2005/8/layout/process2"/>
    <dgm:cxn modelId="{301069FC-CBB4-4131-9AD0-E28E35A9F704}" type="presOf" srcId="{54F0D096-4C76-4E5F-B43C-279F7F2A6F19}" destId="{89DCA5ED-274E-4C6A-B4C5-C3E02A269B48}" srcOrd="1" destOrd="0" presId="urn:microsoft.com/office/officeart/2005/8/layout/process2"/>
    <dgm:cxn modelId="{F8E6D2FC-9597-4255-9879-F892706B021D}" type="presOf" srcId="{F1BAC648-FB62-4ED0-9CB7-A09A9D8B4107}" destId="{3D1E7C4B-2198-4E54-A0A3-36AF3B096E05}" srcOrd="0" destOrd="0" presId="urn:microsoft.com/office/officeart/2005/8/layout/process2"/>
    <dgm:cxn modelId="{B288E665-D4F5-4EB7-95B4-8FABD279CC3C}" type="presParOf" srcId="{CC0E7CB5-9A7A-4059-A710-9EC8D0360D02}" destId="{42BB7409-F48F-4015-B00F-945DEA8B56F1}" srcOrd="0" destOrd="0" presId="urn:microsoft.com/office/officeart/2005/8/layout/process2"/>
    <dgm:cxn modelId="{13B2856A-1CA6-48F0-8E67-0C1F361ACC6A}" type="presParOf" srcId="{CC0E7CB5-9A7A-4059-A710-9EC8D0360D02}" destId="{EA09BC1C-6B25-4297-A2DD-3973FC79ADE1}" srcOrd="1" destOrd="0" presId="urn:microsoft.com/office/officeart/2005/8/layout/process2"/>
    <dgm:cxn modelId="{4972CDAB-BE53-40B7-B509-ADC6583F9DE8}" type="presParOf" srcId="{EA09BC1C-6B25-4297-A2DD-3973FC79ADE1}" destId="{72C938DC-6BA1-46F0-8F89-44461137F356}" srcOrd="0" destOrd="0" presId="urn:microsoft.com/office/officeart/2005/8/layout/process2"/>
    <dgm:cxn modelId="{B6352077-C994-4AF2-9964-CCEDC1EA9439}" type="presParOf" srcId="{CC0E7CB5-9A7A-4059-A710-9EC8D0360D02}" destId="{9A5FAF8E-A0D0-407B-88E9-92C77FEC17A8}" srcOrd="2" destOrd="0" presId="urn:microsoft.com/office/officeart/2005/8/layout/process2"/>
    <dgm:cxn modelId="{5D5E74C6-91B8-4B97-B730-E0DBBE8F40BF}" type="presParOf" srcId="{CC0E7CB5-9A7A-4059-A710-9EC8D0360D02}" destId="{3D1E7C4B-2198-4E54-A0A3-36AF3B096E05}" srcOrd="3" destOrd="0" presId="urn:microsoft.com/office/officeart/2005/8/layout/process2"/>
    <dgm:cxn modelId="{E038BA7D-2269-4A0F-A358-507AE2A62921}" type="presParOf" srcId="{3D1E7C4B-2198-4E54-A0A3-36AF3B096E05}" destId="{153DA201-4801-4D78-B624-1EFA349D546D}" srcOrd="0" destOrd="0" presId="urn:microsoft.com/office/officeart/2005/8/layout/process2"/>
    <dgm:cxn modelId="{F30ACC1B-90AC-4AC5-9918-9B2255F312F7}" type="presParOf" srcId="{CC0E7CB5-9A7A-4059-A710-9EC8D0360D02}" destId="{79C3BBFC-E75D-4302-B192-1069936F8FE4}" srcOrd="4" destOrd="0" presId="urn:microsoft.com/office/officeart/2005/8/layout/process2"/>
    <dgm:cxn modelId="{5872C7F8-815D-4FA1-B2E6-877EE53A3037}" type="presParOf" srcId="{CC0E7CB5-9A7A-4059-A710-9EC8D0360D02}" destId="{9E67F703-C8D0-4D28-8EDD-AA8C137CF784}" srcOrd="5" destOrd="0" presId="urn:microsoft.com/office/officeart/2005/8/layout/process2"/>
    <dgm:cxn modelId="{768F563D-B949-4923-A858-156F80D1A7AC}" type="presParOf" srcId="{9E67F703-C8D0-4D28-8EDD-AA8C137CF784}" destId="{BB678C8F-AEB3-4EA5-B650-EE79F5FB6131}" srcOrd="0" destOrd="0" presId="urn:microsoft.com/office/officeart/2005/8/layout/process2"/>
    <dgm:cxn modelId="{B7097BC1-BDBC-4FCD-81FC-6E722EBEBBB8}" type="presParOf" srcId="{CC0E7CB5-9A7A-4059-A710-9EC8D0360D02}" destId="{BDD2EEC7-98EE-4CF0-88CA-23F8E7E57F96}" srcOrd="6" destOrd="0" presId="urn:microsoft.com/office/officeart/2005/8/layout/process2"/>
    <dgm:cxn modelId="{488C2A1A-122E-4FC3-B3CD-41A45C90A421}" type="presParOf" srcId="{CC0E7CB5-9A7A-4059-A710-9EC8D0360D02}" destId="{BA8109F9-6D7D-4589-BEBC-75D97DA41392}" srcOrd="7" destOrd="0" presId="urn:microsoft.com/office/officeart/2005/8/layout/process2"/>
    <dgm:cxn modelId="{FD617C1C-FF18-40ED-AA78-2B6992819601}" type="presParOf" srcId="{BA8109F9-6D7D-4589-BEBC-75D97DA41392}" destId="{C6995FE5-B0CE-4915-A9C6-CA06A7B45C86}" srcOrd="0" destOrd="0" presId="urn:microsoft.com/office/officeart/2005/8/layout/process2"/>
    <dgm:cxn modelId="{705319C0-3F85-43AD-B95B-B93E5822EDC9}" type="presParOf" srcId="{CC0E7CB5-9A7A-4059-A710-9EC8D0360D02}" destId="{A0F2ED4C-7B41-4990-B185-0E4F8670ED48}" srcOrd="8" destOrd="0" presId="urn:microsoft.com/office/officeart/2005/8/layout/process2"/>
    <dgm:cxn modelId="{9856CE99-73E4-4FD6-B86B-101EAB0BDB49}" type="presParOf" srcId="{CC0E7CB5-9A7A-4059-A710-9EC8D0360D02}" destId="{5077E285-D9B6-4BF9-9577-8A5D829021F4}" srcOrd="9" destOrd="0" presId="urn:microsoft.com/office/officeart/2005/8/layout/process2"/>
    <dgm:cxn modelId="{CE86B24D-65A8-482E-8B6D-267FF6B83FB0}" type="presParOf" srcId="{5077E285-D9B6-4BF9-9577-8A5D829021F4}" destId="{A8203E24-F435-4AB0-9487-ACC910A0ABE7}" srcOrd="0" destOrd="0" presId="urn:microsoft.com/office/officeart/2005/8/layout/process2"/>
    <dgm:cxn modelId="{5F414961-0942-4956-A0F2-A68811AD4938}" type="presParOf" srcId="{CC0E7CB5-9A7A-4059-A710-9EC8D0360D02}" destId="{5E171170-A6EE-4D18-935E-85EACF627091}" srcOrd="10" destOrd="0" presId="urn:microsoft.com/office/officeart/2005/8/layout/process2"/>
    <dgm:cxn modelId="{8CB4F9E1-C82E-40EA-B5A9-5E03C956742D}" type="presParOf" srcId="{CC0E7CB5-9A7A-4059-A710-9EC8D0360D02}" destId="{434D8ABF-FC62-4EB2-AD1B-4E37C3CF7FB7}" srcOrd="11" destOrd="0" presId="urn:microsoft.com/office/officeart/2005/8/layout/process2"/>
    <dgm:cxn modelId="{616C85C7-F492-4699-AE48-6E74A909AB9B}" type="presParOf" srcId="{434D8ABF-FC62-4EB2-AD1B-4E37C3CF7FB7}" destId="{89DCA5ED-274E-4C6A-B4C5-C3E02A269B48}" srcOrd="0" destOrd="0" presId="urn:microsoft.com/office/officeart/2005/8/layout/process2"/>
    <dgm:cxn modelId="{C3692B28-66BA-47FF-B0F5-D6D66817408B}" type="presParOf" srcId="{CC0E7CB5-9A7A-4059-A710-9EC8D0360D02}" destId="{89A1EA63-D903-4339-8A5B-34C2BF49B7B9}" srcOrd="12" destOrd="0" presId="urn:microsoft.com/office/officeart/2005/8/layout/process2"/>
    <dgm:cxn modelId="{6FB223D5-200C-45EE-9324-4C7443AF377A}" type="presParOf" srcId="{CC0E7CB5-9A7A-4059-A710-9EC8D0360D02}" destId="{21933387-C3BB-4A8A-96A9-671B69F173A5}" srcOrd="13" destOrd="0" presId="urn:microsoft.com/office/officeart/2005/8/layout/process2"/>
    <dgm:cxn modelId="{50F9BE19-70E0-4995-A824-4645664DA1A7}" type="presParOf" srcId="{21933387-C3BB-4A8A-96A9-671B69F173A5}" destId="{E9095695-EDA1-40B9-A1F5-2F09B61F9E6F}" srcOrd="0" destOrd="0" presId="urn:microsoft.com/office/officeart/2005/8/layout/process2"/>
    <dgm:cxn modelId="{3DB5BECD-B5BE-4584-BA4D-EA8E8BEFD96A}" type="presParOf" srcId="{CC0E7CB5-9A7A-4059-A710-9EC8D0360D02}" destId="{2F1DC2A5-B90B-4150-A34E-0CCF0B61FA11}" srcOrd="1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B7409-F48F-4015-B00F-945DEA8B56F1}">
      <dsp:nvSpPr>
        <dsp:cNvPr id="0" name=""/>
        <dsp:cNvSpPr/>
      </dsp:nvSpPr>
      <dsp:spPr>
        <a:xfrm>
          <a:off x="3908008" y="1198"/>
          <a:ext cx="988653" cy="4265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alibri"/>
            </a:rPr>
            <a:t>Data collection</a:t>
          </a:r>
          <a:endParaRPr lang="en-US" sz="1100" kern="1200" dirty="0"/>
        </a:p>
      </dsp:txBody>
      <dsp:txXfrm>
        <a:off x="3920501" y="13691"/>
        <a:ext cx="963667" cy="401567"/>
      </dsp:txXfrm>
    </dsp:sp>
    <dsp:sp modelId="{EA09BC1C-6B25-4297-A2DD-3973FC79ADE1}">
      <dsp:nvSpPr>
        <dsp:cNvPr id="0" name=""/>
        <dsp:cNvSpPr/>
      </dsp:nvSpPr>
      <dsp:spPr>
        <a:xfrm rot="5400000">
          <a:off x="4322356" y="438415"/>
          <a:ext cx="159957" cy="1919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344751" y="454411"/>
        <a:ext cx="115168" cy="111970"/>
      </dsp:txXfrm>
    </dsp:sp>
    <dsp:sp modelId="{9A5FAF8E-A0D0-407B-88E9-92C77FEC17A8}">
      <dsp:nvSpPr>
        <dsp:cNvPr id="0" name=""/>
        <dsp:cNvSpPr/>
      </dsp:nvSpPr>
      <dsp:spPr>
        <a:xfrm>
          <a:off x="3908008" y="641027"/>
          <a:ext cx="988653" cy="4265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a:rPr>
            <a:t>Preprocessing</a:t>
          </a:r>
          <a:endParaRPr lang="en-US" sz="1100" kern="1200" dirty="0"/>
        </a:p>
      </dsp:txBody>
      <dsp:txXfrm>
        <a:off x="3920501" y="653520"/>
        <a:ext cx="963667" cy="401567"/>
      </dsp:txXfrm>
    </dsp:sp>
    <dsp:sp modelId="{3D1E7C4B-2198-4E54-A0A3-36AF3B096E05}">
      <dsp:nvSpPr>
        <dsp:cNvPr id="0" name=""/>
        <dsp:cNvSpPr/>
      </dsp:nvSpPr>
      <dsp:spPr>
        <a:xfrm rot="5400000">
          <a:off x="4322356" y="1078244"/>
          <a:ext cx="159957" cy="1919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344751" y="1094240"/>
        <a:ext cx="115168" cy="111970"/>
      </dsp:txXfrm>
    </dsp:sp>
    <dsp:sp modelId="{79C3BBFC-E75D-4302-B192-1069936F8FE4}">
      <dsp:nvSpPr>
        <dsp:cNvPr id="0" name=""/>
        <dsp:cNvSpPr/>
      </dsp:nvSpPr>
      <dsp:spPr>
        <a:xfrm>
          <a:off x="3908008" y="1280857"/>
          <a:ext cx="988653" cy="4265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alibri"/>
            </a:rPr>
            <a:t>Feature extraction </a:t>
          </a:r>
        </a:p>
      </dsp:txBody>
      <dsp:txXfrm>
        <a:off x="3920501" y="1293350"/>
        <a:ext cx="963667" cy="401567"/>
      </dsp:txXfrm>
    </dsp:sp>
    <dsp:sp modelId="{9E67F703-C8D0-4D28-8EDD-AA8C137CF784}">
      <dsp:nvSpPr>
        <dsp:cNvPr id="0" name=""/>
        <dsp:cNvSpPr/>
      </dsp:nvSpPr>
      <dsp:spPr>
        <a:xfrm rot="5400000">
          <a:off x="4322356" y="1718074"/>
          <a:ext cx="159957" cy="1919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344751" y="1734070"/>
        <a:ext cx="115168" cy="111970"/>
      </dsp:txXfrm>
    </dsp:sp>
    <dsp:sp modelId="{BDD2EEC7-98EE-4CF0-88CA-23F8E7E57F96}">
      <dsp:nvSpPr>
        <dsp:cNvPr id="0" name=""/>
        <dsp:cNvSpPr/>
      </dsp:nvSpPr>
      <dsp:spPr>
        <a:xfrm>
          <a:off x="3908008" y="1920686"/>
          <a:ext cx="988653" cy="4265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alibri"/>
            </a:rPr>
            <a:t>Feature Selection</a:t>
          </a:r>
          <a:endParaRPr lang="en-US" sz="1100" kern="1200" dirty="0"/>
        </a:p>
      </dsp:txBody>
      <dsp:txXfrm>
        <a:off x="3920501" y="1933179"/>
        <a:ext cx="963667" cy="401567"/>
      </dsp:txXfrm>
    </dsp:sp>
    <dsp:sp modelId="{BA8109F9-6D7D-4589-BEBC-75D97DA41392}">
      <dsp:nvSpPr>
        <dsp:cNvPr id="0" name=""/>
        <dsp:cNvSpPr/>
      </dsp:nvSpPr>
      <dsp:spPr>
        <a:xfrm rot="5400000">
          <a:off x="4322356" y="2357903"/>
          <a:ext cx="159957" cy="1919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344751" y="2373899"/>
        <a:ext cx="115168" cy="111970"/>
      </dsp:txXfrm>
    </dsp:sp>
    <dsp:sp modelId="{A0F2ED4C-7B41-4990-B185-0E4F8670ED48}">
      <dsp:nvSpPr>
        <dsp:cNvPr id="0" name=""/>
        <dsp:cNvSpPr/>
      </dsp:nvSpPr>
      <dsp:spPr>
        <a:xfrm>
          <a:off x="3908008" y="2560516"/>
          <a:ext cx="988653" cy="4265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alibri"/>
            </a:rPr>
            <a:t>Model Training</a:t>
          </a:r>
        </a:p>
      </dsp:txBody>
      <dsp:txXfrm>
        <a:off x="3920501" y="2573009"/>
        <a:ext cx="963667" cy="401567"/>
      </dsp:txXfrm>
    </dsp:sp>
    <dsp:sp modelId="{5077E285-D9B6-4BF9-9577-8A5D829021F4}">
      <dsp:nvSpPr>
        <dsp:cNvPr id="0" name=""/>
        <dsp:cNvSpPr/>
      </dsp:nvSpPr>
      <dsp:spPr>
        <a:xfrm rot="5400000">
          <a:off x="4322356" y="2997733"/>
          <a:ext cx="159957" cy="1919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344751" y="3013729"/>
        <a:ext cx="115168" cy="111970"/>
      </dsp:txXfrm>
    </dsp:sp>
    <dsp:sp modelId="{5E171170-A6EE-4D18-935E-85EACF627091}">
      <dsp:nvSpPr>
        <dsp:cNvPr id="0" name=""/>
        <dsp:cNvSpPr/>
      </dsp:nvSpPr>
      <dsp:spPr>
        <a:xfrm>
          <a:off x="3908008" y="3200345"/>
          <a:ext cx="988653" cy="4265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alibri"/>
            </a:rPr>
            <a:t>Model Evalution</a:t>
          </a:r>
        </a:p>
      </dsp:txBody>
      <dsp:txXfrm>
        <a:off x="3920501" y="3212838"/>
        <a:ext cx="963667" cy="401567"/>
      </dsp:txXfrm>
    </dsp:sp>
    <dsp:sp modelId="{434D8ABF-FC62-4EB2-AD1B-4E37C3CF7FB7}">
      <dsp:nvSpPr>
        <dsp:cNvPr id="0" name=""/>
        <dsp:cNvSpPr/>
      </dsp:nvSpPr>
      <dsp:spPr>
        <a:xfrm rot="5400000">
          <a:off x="4322356" y="3637562"/>
          <a:ext cx="159957" cy="1919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344751" y="3653558"/>
        <a:ext cx="115168" cy="111970"/>
      </dsp:txXfrm>
    </dsp:sp>
    <dsp:sp modelId="{89A1EA63-D903-4339-8A5B-34C2BF49B7B9}">
      <dsp:nvSpPr>
        <dsp:cNvPr id="0" name=""/>
        <dsp:cNvSpPr/>
      </dsp:nvSpPr>
      <dsp:spPr>
        <a:xfrm>
          <a:off x="3908008" y="3840175"/>
          <a:ext cx="988653" cy="4265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alibri"/>
            </a:rPr>
            <a:t>Model Optimization</a:t>
          </a:r>
        </a:p>
      </dsp:txBody>
      <dsp:txXfrm>
        <a:off x="3920501" y="3852668"/>
        <a:ext cx="963667" cy="401567"/>
      </dsp:txXfrm>
    </dsp:sp>
    <dsp:sp modelId="{21933387-C3BB-4A8A-96A9-671B69F173A5}">
      <dsp:nvSpPr>
        <dsp:cNvPr id="0" name=""/>
        <dsp:cNvSpPr/>
      </dsp:nvSpPr>
      <dsp:spPr>
        <a:xfrm rot="5400000">
          <a:off x="4322356" y="4277392"/>
          <a:ext cx="159957" cy="1919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344751" y="4293388"/>
        <a:ext cx="115168" cy="111970"/>
      </dsp:txXfrm>
    </dsp:sp>
    <dsp:sp modelId="{2F1DC2A5-B90B-4150-A34E-0CCF0B61FA11}">
      <dsp:nvSpPr>
        <dsp:cNvPr id="0" name=""/>
        <dsp:cNvSpPr/>
      </dsp:nvSpPr>
      <dsp:spPr>
        <a:xfrm>
          <a:off x="3908008" y="4480004"/>
          <a:ext cx="988653" cy="4265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Calibri"/>
            </a:rPr>
            <a:t>Integration and deployment</a:t>
          </a:r>
        </a:p>
      </dsp:txBody>
      <dsp:txXfrm>
        <a:off x="3920501" y="4492497"/>
        <a:ext cx="963667" cy="4015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49F64B62-CD35-41AC-90B9-4A1CA4345478}" type="datetimeFigureOut">
              <a:rPr lang="en-US" smtClean="0"/>
              <a:t>3/12/2024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88A3AF0-A02F-4179-B264-416BD48770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8A3AF0-A02F-4179-B264-416BD4877069}" type="slidenum">
              <a:rPr lang="en-US" smtClean="0"/>
              <a:t>19</a:t>
            </a:fld>
            <a:endParaRPr lang="en-US"/>
          </a:p>
        </p:txBody>
      </p:sp>
    </p:spTree>
    <p:extLst>
      <p:ext uri="{BB962C8B-B14F-4D97-AF65-F5344CB8AC3E}">
        <p14:creationId xmlns:p14="http://schemas.microsoft.com/office/powerpoint/2010/main" val="77272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8A3AF0-A02F-4179-B264-416BD4877069}" type="slidenum">
              <a:rPr lang="en-US" smtClean="0"/>
              <a:t>20</a:t>
            </a:fld>
            <a:endParaRPr lang="en-US"/>
          </a:p>
        </p:txBody>
      </p:sp>
    </p:spTree>
    <p:extLst>
      <p:ext uri="{BB962C8B-B14F-4D97-AF65-F5344CB8AC3E}">
        <p14:creationId xmlns:p14="http://schemas.microsoft.com/office/powerpoint/2010/main" val="2784836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800" b="1" i="0">
                <a:solidFill>
                  <a:srgbClr val="FCEADA"/>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812291"/>
          </a:xfrm>
          <a:prstGeom prst="rect">
            <a:avLst/>
          </a:prstGeom>
        </p:spPr>
      </p:pic>
      <p:sp>
        <p:nvSpPr>
          <p:cNvPr id="2" name="Holder 2"/>
          <p:cNvSpPr>
            <a:spLocks noGrp="1"/>
          </p:cNvSpPr>
          <p:nvPr>
            <p:ph type="title"/>
          </p:nvPr>
        </p:nvSpPr>
        <p:spPr/>
        <p:txBody>
          <a:bodyPr lIns="0" tIns="0" rIns="0" bIns="0"/>
          <a:lstStyle>
            <a:lvl1pPr>
              <a:defRPr sz="2800" b="1" i="0">
                <a:solidFill>
                  <a:srgbClr val="FCEADA"/>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CEADA"/>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106640" y="162028"/>
            <a:ext cx="808759" cy="808759"/>
          </a:xfrm>
          <a:prstGeom prst="rect">
            <a:avLst/>
          </a:prstGeom>
        </p:spPr>
      </p:pic>
      <p:pic>
        <p:nvPicPr>
          <p:cNvPr id="17" name="bg object 17"/>
          <p:cNvPicPr/>
          <p:nvPr/>
        </p:nvPicPr>
        <p:blipFill>
          <a:blip r:embed="rId3" cstate="print"/>
          <a:stretch>
            <a:fillRect/>
          </a:stretch>
        </p:blipFill>
        <p:spPr>
          <a:xfrm>
            <a:off x="6905105" y="6347925"/>
            <a:ext cx="1704109" cy="377371"/>
          </a:xfrm>
          <a:prstGeom prst="rect">
            <a:avLst/>
          </a:prstGeom>
        </p:spPr>
      </p:pic>
      <p:pic>
        <p:nvPicPr>
          <p:cNvPr id="18" name="bg object 18"/>
          <p:cNvPicPr/>
          <p:nvPr/>
        </p:nvPicPr>
        <p:blipFill>
          <a:blip r:embed="rId4" cstate="print"/>
          <a:stretch>
            <a:fillRect/>
          </a:stretch>
        </p:blipFill>
        <p:spPr>
          <a:xfrm>
            <a:off x="305561" y="972311"/>
            <a:ext cx="8534400" cy="39750"/>
          </a:xfrm>
          <a:prstGeom prst="rect">
            <a:avLst/>
          </a:prstGeom>
        </p:spPr>
      </p:pic>
      <p:pic>
        <p:nvPicPr>
          <p:cNvPr id="19" name="bg object 19"/>
          <p:cNvPicPr/>
          <p:nvPr/>
        </p:nvPicPr>
        <p:blipFill>
          <a:blip r:embed="rId5" cstate="print"/>
          <a:stretch>
            <a:fillRect/>
          </a:stretch>
        </p:blipFill>
        <p:spPr>
          <a:xfrm>
            <a:off x="0" y="1066799"/>
            <a:ext cx="9144000" cy="5181600"/>
          </a:xfrm>
          <a:prstGeom prst="rect">
            <a:avLst/>
          </a:prstGeom>
        </p:spPr>
      </p:pic>
      <p:pic>
        <p:nvPicPr>
          <p:cNvPr id="20" name="bg object 20"/>
          <p:cNvPicPr/>
          <p:nvPr/>
        </p:nvPicPr>
        <p:blipFill>
          <a:blip r:embed="rId6" cstate="print"/>
          <a:stretch>
            <a:fillRect/>
          </a:stretch>
        </p:blipFill>
        <p:spPr>
          <a:xfrm>
            <a:off x="2913888" y="938783"/>
            <a:ext cx="3349752" cy="1118615"/>
          </a:xfrm>
          <a:prstGeom prst="rect">
            <a:avLst/>
          </a:prstGeom>
        </p:spPr>
      </p:pic>
      <p:sp>
        <p:nvSpPr>
          <p:cNvPr id="2" name="Holder 2"/>
          <p:cNvSpPr>
            <a:spLocks noGrp="1"/>
          </p:cNvSpPr>
          <p:nvPr>
            <p:ph type="title"/>
          </p:nvPr>
        </p:nvSpPr>
        <p:spPr/>
        <p:txBody>
          <a:bodyPr lIns="0" tIns="0" rIns="0" bIns="0"/>
          <a:lstStyle>
            <a:lvl1pPr>
              <a:defRPr sz="2800" b="1" i="0">
                <a:solidFill>
                  <a:srgbClr val="FCEADA"/>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106640" y="162028"/>
            <a:ext cx="808759" cy="808759"/>
          </a:xfrm>
          <a:prstGeom prst="rect">
            <a:avLst/>
          </a:prstGeom>
        </p:spPr>
      </p:pic>
      <p:pic>
        <p:nvPicPr>
          <p:cNvPr id="17" name="bg object 17"/>
          <p:cNvPicPr/>
          <p:nvPr/>
        </p:nvPicPr>
        <p:blipFill>
          <a:blip r:embed="rId8" cstate="print"/>
          <a:stretch>
            <a:fillRect/>
          </a:stretch>
        </p:blipFill>
        <p:spPr>
          <a:xfrm>
            <a:off x="6905105" y="6347925"/>
            <a:ext cx="1704109" cy="377371"/>
          </a:xfrm>
          <a:prstGeom prst="rect">
            <a:avLst/>
          </a:prstGeom>
        </p:spPr>
      </p:pic>
      <p:pic>
        <p:nvPicPr>
          <p:cNvPr id="18" name="bg object 18"/>
          <p:cNvPicPr/>
          <p:nvPr/>
        </p:nvPicPr>
        <p:blipFill>
          <a:blip r:embed="rId9" cstate="print"/>
          <a:stretch>
            <a:fillRect/>
          </a:stretch>
        </p:blipFill>
        <p:spPr>
          <a:xfrm>
            <a:off x="305561" y="972311"/>
            <a:ext cx="8534400" cy="39750"/>
          </a:xfrm>
          <a:prstGeom prst="rect">
            <a:avLst/>
          </a:prstGeom>
        </p:spPr>
      </p:pic>
      <p:sp>
        <p:nvSpPr>
          <p:cNvPr id="2" name="Holder 2"/>
          <p:cNvSpPr>
            <a:spLocks noGrp="1"/>
          </p:cNvSpPr>
          <p:nvPr>
            <p:ph type="title"/>
          </p:nvPr>
        </p:nvSpPr>
        <p:spPr>
          <a:xfrm>
            <a:off x="289966" y="172923"/>
            <a:ext cx="8003540" cy="452120"/>
          </a:xfrm>
          <a:prstGeom prst="rect">
            <a:avLst/>
          </a:prstGeom>
        </p:spPr>
        <p:txBody>
          <a:bodyPr wrap="square" lIns="0" tIns="0" rIns="0" bIns="0">
            <a:spAutoFit/>
          </a:bodyPr>
          <a:lstStyle>
            <a:lvl1pPr>
              <a:defRPr sz="2800" b="1" i="0">
                <a:solidFill>
                  <a:srgbClr val="FCEADA"/>
                </a:solidFill>
                <a:latin typeface="Times New Roman"/>
                <a:cs typeface="Times New Roman"/>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3/12/2024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810190"/>
            <a:ext cx="8077199" cy="5696431"/>
          </a:xfrm>
          <a:prstGeom prst="rect">
            <a:avLst/>
          </a:prstGeom>
        </p:spPr>
        <p:txBody>
          <a:bodyPr vert="horz" wrap="square" lIns="0" tIns="12700" rIns="0" bIns="0" rtlCol="0" anchor="t">
            <a:spAutoFit/>
          </a:bodyPr>
          <a:lstStyle/>
          <a:p>
            <a:pPr marL="1270" algn="ctr">
              <a:lnSpc>
                <a:spcPct val="100000"/>
              </a:lnSpc>
              <a:spcBef>
                <a:spcPts val="100"/>
              </a:spcBef>
            </a:pPr>
            <a:endParaRPr lang="en-IN" sz="2400" dirty="0">
              <a:solidFill>
                <a:srgbClr val="6F2F9F"/>
              </a:solidFill>
              <a:latin typeface="Times New Roman"/>
              <a:cs typeface="Times New Roman"/>
            </a:endParaRPr>
          </a:p>
          <a:p>
            <a:pPr marL="1270" algn="ctr">
              <a:lnSpc>
                <a:spcPct val="100000"/>
              </a:lnSpc>
              <a:spcBef>
                <a:spcPts val="100"/>
              </a:spcBef>
            </a:pPr>
            <a:r>
              <a:rPr lang="en-IN" sz="2400" dirty="0">
                <a:solidFill>
                  <a:srgbClr val="6F2F9F"/>
                </a:solidFill>
                <a:latin typeface="Times New Roman"/>
                <a:cs typeface="Times New Roman"/>
              </a:rPr>
              <a:t>EMOTION RECOGNITION USING SPEECH PROCESSING</a:t>
            </a:r>
          </a:p>
          <a:p>
            <a:pPr marL="1270" algn="ctr">
              <a:lnSpc>
                <a:spcPct val="100000"/>
              </a:lnSpc>
              <a:spcBef>
                <a:spcPts val="100"/>
              </a:spcBef>
            </a:pPr>
            <a:r>
              <a:rPr lang="en-IN" sz="1400" spc="-25" dirty="0">
                <a:latin typeface="Times New Roman"/>
                <a:cs typeface="Times New Roman"/>
              </a:rPr>
              <a:t>BY</a:t>
            </a:r>
          </a:p>
          <a:p>
            <a:pPr marL="1270" algn="ctr">
              <a:lnSpc>
                <a:spcPct val="100000"/>
              </a:lnSpc>
            </a:pPr>
            <a:r>
              <a:rPr lang="en-IN" sz="1400" dirty="0">
                <a:solidFill>
                  <a:srgbClr val="00AF50"/>
                </a:solidFill>
                <a:latin typeface="Times New Roman"/>
                <a:cs typeface="Times New Roman"/>
              </a:rPr>
              <a:t>      M . Nagalakshmi (20U41A0541)</a:t>
            </a:r>
          </a:p>
          <a:p>
            <a:pPr marL="1270" algn="ctr"/>
            <a:r>
              <a:rPr lang="en-IN" sz="1400" spc="-10" dirty="0">
                <a:solidFill>
                  <a:srgbClr val="00AF50"/>
                </a:solidFill>
                <a:latin typeface="Times New Roman"/>
                <a:cs typeface="Times New Roman"/>
              </a:rPr>
              <a:t>                 A. Mahitha Sri Varshini</a:t>
            </a:r>
            <a:r>
              <a:rPr lang="en-IN" sz="1400" dirty="0">
                <a:solidFill>
                  <a:srgbClr val="00AF50"/>
                </a:solidFill>
                <a:latin typeface="Times New Roman"/>
                <a:cs typeface="Times New Roman"/>
              </a:rPr>
              <a:t> (20U41A0537)</a:t>
            </a:r>
          </a:p>
          <a:p>
            <a:pPr marL="1270" algn="ctr"/>
            <a:r>
              <a:rPr lang="en-IN" sz="1400" dirty="0">
                <a:solidFill>
                  <a:srgbClr val="00AF50"/>
                </a:solidFill>
                <a:latin typeface="Times New Roman"/>
                <a:cs typeface="Times New Roman"/>
              </a:rPr>
              <a:t>D . Saathvika (20U41A0554)</a:t>
            </a:r>
          </a:p>
          <a:p>
            <a:pPr marL="1270" algn="ctr"/>
            <a:r>
              <a:rPr lang="en-IN" sz="1400" spc="-10" dirty="0">
                <a:solidFill>
                  <a:srgbClr val="00AF50"/>
                </a:solidFill>
                <a:latin typeface="Times New Roman"/>
                <a:cs typeface="Times New Roman"/>
              </a:rPr>
              <a:t>B . Bhargavi</a:t>
            </a:r>
            <a:r>
              <a:rPr lang="en-IN" sz="1400" dirty="0">
                <a:solidFill>
                  <a:srgbClr val="00AF50"/>
                </a:solidFill>
                <a:latin typeface="Times New Roman"/>
                <a:cs typeface="Times New Roman"/>
              </a:rPr>
              <a:t>(20U41A0544)</a:t>
            </a:r>
          </a:p>
          <a:p>
            <a:pPr algn="ctr">
              <a:lnSpc>
                <a:spcPct val="100000"/>
              </a:lnSpc>
            </a:pPr>
            <a:endParaRPr lang="en-IN" sz="1400" dirty="0">
              <a:solidFill>
                <a:srgbClr val="00AF50"/>
              </a:solidFill>
              <a:latin typeface="Times New Roman"/>
              <a:cs typeface="Times New Roman"/>
            </a:endParaRPr>
          </a:p>
          <a:p>
            <a:pPr algn="ctr"/>
            <a:r>
              <a:rPr lang="en-US" sz="1400" dirty="0">
                <a:solidFill>
                  <a:srgbClr val="00AF50"/>
                </a:solidFill>
                <a:latin typeface="Times New Roman"/>
                <a:cs typeface="Times New Roman"/>
              </a:rPr>
              <a:t> </a:t>
            </a:r>
            <a:r>
              <a:rPr sz="1400" dirty="0">
                <a:latin typeface="Times New Roman"/>
                <a:cs typeface="Times New Roman"/>
              </a:rPr>
              <a:t>Under</a:t>
            </a:r>
            <a:r>
              <a:rPr sz="1400" spc="-30" dirty="0">
                <a:latin typeface="Times New Roman"/>
                <a:cs typeface="Times New Roman"/>
              </a:rPr>
              <a:t> </a:t>
            </a:r>
            <a:r>
              <a:rPr sz="1400" dirty="0">
                <a:latin typeface="Times New Roman"/>
                <a:cs typeface="Times New Roman"/>
              </a:rPr>
              <a:t>the</a:t>
            </a:r>
            <a:r>
              <a:rPr sz="1400" spc="-30" dirty="0">
                <a:latin typeface="Times New Roman"/>
                <a:cs typeface="Times New Roman"/>
              </a:rPr>
              <a:t> </a:t>
            </a:r>
            <a:r>
              <a:rPr sz="1400" dirty="0">
                <a:latin typeface="Times New Roman"/>
                <a:cs typeface="Times New Roman"/>
              </a:rPr>
              <a:t>Supervision</a:t>
            </a:r>
            <a:r>
              <a:rPr sz="1400" spc="-55" dirty="0">
                <a:latin typeface="Times New Roman"/>
                <a:cs typeface="Times New Roman"/>
              </a:rPr>
              <a:t> </a:t>
            </a:r>
            <a:r>
              <a:rPr sz="1400" spc="-25" dirty="0">
                <a:latin typeface="Times New Roman"/>
                <a:cs typeface="Times New Roman"/>
              </a:rPr>
              <a:t>of</a:t>
            </a:r>
            <a:r>
              <a:rPr lang="en-US" sz="1400" spc="-25" dirty="0">
                <a:latin typeface="Times New Roman"/>
                <a:cs typeface="Times New Roman"/>
              </a:rPr>
              <a:t> </a:t>
            </a:r>
            <a:endParaRPr lang="en-IN" sz="1400" dirty="0">
              <a:solidFill>
                <a:srgbClr val="000000"/>
              </a:solidFill>
              <a:latin typeface="Times New Roman"/>
              <a:cs typeface="Times New Roman"/>
            </a:endParaRPr>
          </a:p>
          <a:p>
            <a:pPr algn="ctr"/>
            <a:r>
              <a:rPr lang="en-IN" sz="1400" spc="-10" dirty="0">
                <a:solidFill>
                  <a:srgbClr val="6F2F9F"/>
                </a:solidFill>
                <a:latin typeface="Times New Roman"/>
                <a:cs typeface="Times New Roman"/>
              </a:rPr>
              <a:t>P. Uday Bhaskar , Assistant Professor,</a:t>
            </a:r>
            <a:r>
              <a:rPr sz="1400" spc="-10" dirty="0">
                <a:solidFill>
                  <a:srgbClr val="6F2F9F"/>
                </a:solidFill>
                <a:latin typeface="Times New Roman"/>
                <a:cs typeface="Times New Roman"/>
              </a:rPr>
              <a:t> </a:t>
            </a:r>
            <a:r>
              <a:rPr lang="en-IN" sz="1400" spc="-10" dirty="0">
                <a:solidFill>
                  <a:srgbClr val="6F2F9F"/>
                </a:solidFill>
                <a:latin typeface="Times New Roman"/>
                <a:cs typeface="Times New Roman"/>
              </a:rPr>
              <a:t>CSE</a:t>
            </a:r>
            <a:endParaRPr lang="en-IN" sz="1400" dirty="0">
              <a:solidFill>
                <a:srgbClr val="000000"/>
              </a:solidFill>
              <a:latin typeface="Times New Roman"/>
              <a:cs typeface="Times New Roman"/>
            </a:endParaRPr>
          </a:p>
          <a:p>
            <a:pPr algn="ctr"/>
            <a:r>
              <a:rPr lang="en-IN" sz="1400" dirty="0">
                <a:solidFill>
                  <a:srgbClr val="000000"/>
                </a:solidFill>
                <a:latin typeface="Times New Roman"/>
                <a:cs typeface="Times New Roman"/>
              </a:rPr>
              <a:t>Dadi</a:t>
            </a:r>
            <a:r>
              <a:rPr lang="en-IN" sz="1400" dirty="0">
                <a:latin typeface="Times New Roman"/>
                <a:cs typeface="Times New Roman"/>
              </a:rPr>
              <a:t> Institute of Engineering &amp; Technology </a:t>
            </a:r>
          </a:p>
          <a:p>
            <a:pPr marL="1380490" marR="1376045" algn="ctr">
              <a:lnSpc>
                <a:spcPct val="100000"/>
              </a:lnSpc>
            </a:pPr>
            <a:endParaRPr lang="en-IN" sz="1400" dirty="0">
              <a:latin typeface="Times New Roman"/>
              <a:cs typeface="Times New Roman"/>
            </a:endParaRPr>
          </a:p>
          <a:p>
            <a:pPr marL="1380490" marR="1376045" algn="ctr">
              <a:lnSpc>
                <a:spcPct val="100000"/>
              </a:lnSpc>
            </a:pPr>
            <a:endParaRPr lang="en-IN" sz="1400" dirty="0">
              <a:latin typeface="Times New Roman"/>
              <a:cs typeface="Times New Roman"/>
            </a:endParaRPr>
          </a:p>
          <a:p>
            <a:pPr marL="1380490" marR="1376045" algn="ctr">
              <a:lnSpc>
                <a:spcPct val="100000"/>
              </a:lnSpc>
            </a:pPr>
            <a:endParaRPr lang="en-IN" sz="1400" dirty="0">
              <a:latin typeface="Times New Roman"/>
              <a:cs typeface="Times New Roman"/>
            </a:endParaRPr>
          </a:p>
          <a:p>
            <a:pPr marL="1380490" marR="1376045" algn="ctr">
              <a:lnSpc>
                <a:spcPct val="100000"/>
              </a:lnSpc>
            </a:pPr>
            <a:endParaRPr lang="en-IN" sz="1400" dirty="0">
              <a:latin typeface="Times New Roman"/>
              <a:cs typeface="Times New Roman"/>
            </a:endParaRPr>
          </a:p>
          <a:p>
            <a:pPr marL="1380490" marR="1376045" algn="ctr">
              <a:lnSpc>
                <a:spcPct val="100000"/>
              </a:lnSpc>
            </a:pPr>
            <a:endParaRPr lang="en-IN" sz="1400" dirty="0">
              <a:latin typeface="Times New Roman"/>
              <a:cs typeface="Times New Roman"/>
            </a:endParaRPr>
          </a:p>
          <a:p>
            <a:pPr algn="ctr">
              <a:lnSpc>
                <a:spcPts val="2145"/>
              </a:lnSpc>
            </a:pPr>
            <a:endParaRPr lang="en-IN" sz="1800" b="1" spc="-10" dirty="0">
              <a:solidFill>
                <a:srgbClr val="001F5F"/>
              </a:solidFill>
              <a:latin typeface="Times New Roman"/>
              <a:cs typeface="Times New Roman"/>
            </a:endParaRPr>
          </a:p>
          <a:p>
            <a:pPr algn="ctr">
              <a:lnSpc>
                <a:spcPts val="2145"/>
              </a:lnSpc>
            </a:pPr>
            <a:endParaRPr lang="en-IN" b="1" spc="-10" dirty="0">
              <a:solidFill>
                <a:srgbClr val="001F5F"/>
              </a:solidFill>
              <a:latin typeface="Times New Roman"/>
              <a:cs typeface="Times New Roman"/>
            </a:endParaRPr>
          </a:p>
          <a:p>
            <a:pPr algn="ctr">
              <a:lnSpc>
                <a:spcPts val="2145"/>
              </a:lnSpc>
            </a:pPr>
            <a:r>
              <a:rPr lang="en-US" sz="1800" b="1" spc="-10" dirty="0">
                <a:solidFill>
                  <a:srgbClr val="001F5F"/>
                </a:solidFill>
                <a:latin typeface="Times New Roman"/>
                <a:cs typeface="Times New Roman"/>
              </a:rPr>
              <a:t>DEPARTMENT OF ELECTRONICS &amp; COMMUNICATION ENGINEERING</a:t>
            </a:r>
            <a:endParaRPr lang="en-US" sz="1800" dirty="0">
              <a:latin typeface="Times New Roman"/>
              <a:cs typeface="Times New Roman"/>
            </a:endParaRPr>
          </a:p>
          <a:p>
            <a:pPr algn="ctr">
              <a:lnSpc>
                <a:spcPct val="100000"/>
              </a:lnSpc>
            </a:pPr>
            <a:r>
              <a:rPr lang="en-US" sz="1800" b="1" dirty="0">
                <a:solidFill>
                  <a:srgbClr val="001F5F"/>
                </a:solidFill>
                <a:latin typeface="Times New Roman"/>
                <a:cs typeface="Times New Roman"/>
              </a:rPr>
              <a:t>DADI INSTITUTE OF ENGINEERING &amp; TECHNOLOGY</a:t>
            </a:r>
          </a:p>
          <a:p>
            <a:pPr algn="ctr">
              <a:lnSpc>
                <a:spcPct val="100000"/>
              </a:lnSpc>
            </a:pPr>
            <a:r>
              <a:rPr lang="en-US" sz="1800" b="1" spc="-10" dirty="0">
                <a:solidFill>
                  <a:srgbClr val="001F5F"/>
                </a:solidFill>
                <a:latin typeface="Times New Roman"/>
                <a:cs typeface="Times New Roman"/>
              </a:rPr>
              <a:t>(AN AUTONOMOUS INSTITUTE) </a:t>
            </a:r>
          </a:p>
          <a:p>
            <a:pPr algn="ctr">
              <a:lnSpc>
                <a:spcPct val="100000"/>
              </a:lnSpc>
            </a:pPr>
            <a:r>
              <a:rPr lang="en-US" sz="1800" b="1" spc="-10" dirty="0">
                <a:solidFill>
                  <a:srgbClr val="001F5F"/>
                </a:solidFill>
                <a:latin typeface="Times New Roman"/>
                <a:cs typeface="Times New Roman"/>
              </a:rPr>
              <a:t>ANAKAPALLE - 531002, VISAKHAPATNAM, A.P. </a:t>
            </a:r>
          </a:p>
          <a:p>
            <a:pPr algn="ctr">
              <a:lnSpc>
                <a:spcPct val="100000"/>
              </a:lnSpc>
            </a:pPr>
            <a:r>
              <a:rPr lang="en-US" sz="1800" b="1" spc="-10" dirty="0">
                <a:solidFill>
                  <a:srgbClr val="001F5F"/>
                </a:solidFill>
                <a:latin typeface="Times New Roman"/>
                <a:cs typeface="Times New Roman"/>
              </a:rPr>
              <a:t>MARCH - 2024</a:t>
            </a:r>
            <a:endParaRPr lang="en-US" sz="1800" dirty="0">
              <a:latin typeface="Times New Roman"/>
              <a:cs typeface="Times New Roman"/>
            </a:endParaRPr>
          </a:p>
        </p:txBody>
      </p:sp>
      <p:pic>
        <p:nvPicPr>
          <p:cNvPr id="9" name="Picture 8" descr="LOGO">
            <a:extLst>
              <a:ext uri="{FF2B5EF4-FFF2-40B4-BE49-F238E27FC236}">
                <a16:creationId xmlns:a16="http://schemas.microsoft.com/office/drawing/2014/main" id="{84CEAC1F-4F08-164D-EF3A-3F4DFCD14650}"/>
              </a:ext>
            </a:extLst>
          </p:cNvPr>
          <p:cNvPicPr>
            <a:picLocks noChangeAspect="1"/>
          </p:cNvPicPr>
          <p:nvPr/>
        </p:nvPicPr>
        <p:blipFill>
          <a:blip r:embed="rId2" cstate="print"/>
          <a:srcRect/>
          <a:stretch>
            <a:fillRect/>
          </a:stretch>
        </p:blipFill>
        <p:spPr bwMode="auto">
          <a:xfrm>
            <a:off x="8281281" y="0"/>
            <a:ext cx="855345" cy="626110"/>
          </a:xfrm>
          <a:prstGeom prst="rect">
            <a:avLst/>
          </a:prstGeom>
          <a:noFill/>
        </p:spPr>
      </p:pic>
      <p:sp>
        <p:nvSpPr>
          <p:cNvPr id="10" name="TextBox 9">
            <a:extLst>
              <a:ext uri="{FF2B5EF4-FFF2-40B4-BE49-F238E27FC236}">
                <a16:creationId xmlns:a16="http://schemas.microsoft.com/office/drawing/2014/main" id="{557BFB2C-1677-292F-9B46-528F0DAA1507}"/>
              </a:ext>
            </a:extLst>
          </p:cNvPr>
          <p:cNvSpPr txBox="1"/>
          <p:nvPr/>
        </p:nvSpPr>
        <p:spPr>
          <a:xfrm>
            <a:off x="135255" y="138393"/>
            <a:ext cx="8170545" cy="461665"/>
          </a:xfrm>
          <a:prstGeom prst="rect">
            <a:avLst/>
          </a:prstGeom>
          <a:noFill/>
        </p:spPr>
        <p:txBody>
          <a:bodyPr wrap="square" rtlCol="0">
            <a:spAutoFit/>
          </a:bodyPr>
          <a:lstStyle/>
          <a:p>
            <a:r>
              <a:rPr lang="en-IN" sz="2400" b="1">
                <a:solidFill>
                  <a:schemeClr val="bg1"/>
                </a:solidFill>
                <a:latin typeface="Times New Roman" panose="02020603050405020304" pitchFamily="18" charset="0"/>
                <a:cs typeface="Times New Roman" panose="02020603050405020304" pitchFamily="18" charset="0"/>
              </a:rPr>
              <a:t>DADI INSTITUTE OF ENGINEERING &amp; TECHNOLOGY</a:t>
            </a:r>
          </a:p>
        </p:txBody>
      </p:sp>
      <p:pic>
        <p:nvPicPr>
          <p:cNvPr id="11" name="Picture 10" descr="LOGO">
            <a:extLst>
              <a:ext uri="{FF2B5EF4-FFF2-40B4-BE49-F238E27FC236}">
                <a16:creationId xmlns:a16="http://schemas.microsoft.com/office/drawing/2014/main" id="{6AFDDEF7-3D5C-79B0-14E9-4B1428DA98CA}"/>
              </a:ext>
            </a:extLst>
          </p:cNvPr>
          <p:cNvPicPr>
            <a:picLocks noChangeAspect="1"/>
          </p:cNvPicPr>
          <p:nvPr/>
        </p:nvPicPr>
        <p:blipFill>
          <a:blip r:embed="rId2" cstate="print"/>
          <a:srcRect/>
          <a:stretch>
            <a:fillRect/>
          </a:stretch>
        </p:blipFill>
        <p:spPr bwMode="auto">
          <a:xfrm>
            <a:off x="4038600" y="3886200"/>
            <a:ext cx="1699931" cy="124434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6B71091-48D8-BC35-7E5E-CA10C02058DC}"/>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id="{16E51CE3-6B37-7554-75B5-FAF4C0C8A074}"/>
              </a:ext>
            </a:extLst>
          </p:cNvPr>
          <p:cNvSpPr txBox="1"/>
          <p:nvPr/>
        </p:nvSpPr>
        <p:spPr>
          <a:xfrm>
            <a:off x="638608" y="1038393"/>
            <a:ext cx="7871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solidFill>
                  <a:srgbClr val="000000"/>
                </a:solidFill>
                <a:latin typeface="Times New Roman"/>
                <a:cs typeface="Times New Roman"/>
              </a:rPr>
              <a:t> </a:t>
            </a:r>
            <a:r>
              <a:rPr lang="en-US" sz="2000" b="1" dirty="0">
                <a:solidFill>
                  <a:schemeClr val="accent2">
                    <a:lumMod val="50000"/>
                  </a:schemeClr>
                </a:solidFill>
                <a:latin typeface="Times New Roman"/>
                <a:cs typeface="Times New Roman"/>
              </a:rPr>
              <a:t>Developing an emotion recognition system using speech processing </a:t>
            </a:r>
          </a:p>
        </p:txBody>
      </p:sp>
      <p:graphicFrame>
        <p:nvGraphicFramePr>
          <p:cNvPr id="3" name="Diagram 2">
            <a:extLst>
              <a:ext uri="{FF2B5EF4-FFF2-40B4-BE49-F238E27FC236}">
                <a16:creationId xmlns:a16="http://schemas.microsoft.com/office/drawing/2014/main" id="{4D395A3E-6478-A69F-D04C-F81A5A303EBE}"/>
              </a:ext>
            </a:extLst>
          </p:cNvPr>
          <p:cNvGraphicFramePr/>
          <p:nvPr>
            <p:extLst>
              <p:ext uri="{D42A27DB-BD31-4B8C-83A1-F6EECF244321}">
                <p14:modId xmlns:p14="http://schemas.microsoft.com/office/powerpoint/2010/main" val="3120883941"/>
              </p:ext>
            </p:extLst>
          </p:nvPr>
        </p:nvGraphicFramePr>
        <p:xfrm>
          <a:off x="-52192" y="1515184"/>
          <a:ext cx="8804671" cy="49077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173977F2-B543-9D5A-E863-5B6E833930DC}"/>
              </a:ext>
            </a:extLst>
          </p:cNvPr>
          <p:cNvSpPr txBox="1"/>
          <p:nvPr/>
        </p:nvSpPr>
        <p:spPr>
          <a:xfrm>
            <a:off x="3113879" y="362686"/>
            <a:ext cx="431439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PROCESS FLOW</a:t>
            </a:r>
          </a:p>
        </p:txBody>
      </p:sp>
    </p:spTree>
    <p:extLst>
      <p:ext uri="{BB962C8B-B14F-4D97-AF65-F5344CB8AC3E}">
        <p14:creationId xmlns:p14="http://schemas.microsoft.com/office/powerpoint/2010/main" val="72637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6B71091-48D8-BC35-7E5E-CA10C02058DC}"/>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TextBox 2">
            <a:extLst>
              <a:ext uri="{FF2B5EF4-FFF2-40B4-BE49-F238E27FC236}">
                <a16:creationId xmlns:a16="http://schemas.microsoft.com/office/drawing/2014/main" id="{0942FB4F-6847-FBE5-32CE-B121279DF730}"/>
              </a:ext>
            </a:extLst>
          </p:cNvPr>
          <p:cNvSpPr txBox="1"/>
          <p:nvPr/>
        </p:nvSpPr>
        <p:spPr>
          <a:xfrm>
            <a:off x="2933700" y="445759"/>
            <a:ext cx="3276600" cy="37781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Software Requirements </a:t>
            </a:r>
          </a:p>
        </p:txBody>
      </p:sp>
      <p:sp>
        <p:nvSpPr>
          <p:cNvPr id="4" name="TextBox 3">
            <a:extLst>
              <a:ext uri="{FF2B5EF4-FFF2-40B4-BE49-F238E27FC236}">
                <a16:creationId xmlns:a16="http://schemas.microsoft.com/office/drawing/2014/main" id="{4FF29FE1-704E-7F3B-D024-F3FAD619C1CD}"/>
              </a:ext>
            </a:extLst>
          </p:cNvPr>
          <p:cNvSpPr txBox="1"/>
          <p:nvPr/>
        </p:nvSpPr>
        <p:spPr>
          <a:xfrm>
            <a:off x="533400" y="1295400"/>
            <a:ext cx="758067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OS :Windows 10    </a:t>
            </a:r>
          </a:p>
          <a:p>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Programming language :Python</a:t>
            </a:r>
          </a:p>
          <a:p>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ANACONDA 3-64bit   </a:t>
            </a:r>
          </a:p>
          <a:p>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Jupiter Notebook</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5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6B71091-48D8-BC35-7E5E-CA10C02058DC}"/>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TextBox 2">
            <a:extLst>
              <a:ext uri="{FF2B5EF4-FFF2-40B4-BE49-F238E27FC236}">
                <a16:creationId xmlns:a16="http://schemas.microsoft.com/office/drawing/2014/main" id="{0942FB4F-6847-FBE5-32CE-B121279DF730}"/>
              </a:ext>
            </a:extLst>
          </p:cNvPr>
          <p:cNvSpPr txBox="1"/>
          <p:nvPr/>
        </p:nvSpPr>
        <p:spPr>
          <a:xfrm>
            <a:off x="2933700" y="445759"/>
            <a:ext cx="38481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HARDARE REQUIRREMENTS</a:t>
            </a:r>
          </a:p>
        </p:txBody>
      </p:sp>
      <p:sp>
        <p:nvSpPr>
          <p:cNvPr id="4" name="TextBox 3">
            <a:extLst>
              <a:ext uri="{FF2B5EF4-FFF2-40B4-BE49-F238E27FC236}">
                <a16:creationId xmlns:a16="http://schemas.microsoft.com/office/drawing/2014/main" id="{4FF29FE1-704E-7F3B-D024-F3FAD619C1CD}"/>
              </a:ext>
            </a:extLst>
          </p:cNvPr>
          <p:cNvSpPr txBox="1"/>
          <p:nvPr/>
        </p:nvSpPr>
        <p:spPr>
          <a:xfrm>
            <a:off x="533400" y="1295400"/>
            <a:ext cx="758067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Processor :intel corei3</a:t>
            </a:r>
          </a:p>
          <a:p>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Hard disk:250GB  </a:t>
            </a:r>
          </a:p>
          <a:p>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RAM :8GB and good internet connection </a:t>
            </a:r>
          </a:p>
          <a:p>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Devices Required :Speaker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19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3F62C8-DE45-B89C-6A76-91482916DEE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37493FCE-3370-E66A-24AC-8A6096548FAB}"/>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D449238-3382-B56B-2C82-E197B4253D31}"/>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7DDC1932-9C48-ACEF-F51F-56383EA87390}"/>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1CBEA2D-F72F-6E64-0D46-E923D1228BD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9B695644-BAB9-C0E5-D7F9-F1F169E017E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604FEB83-754C-C96F-D785-26EC55567D9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BEB5F4E-3113-DA84-CBE3-8E4F351473B2}"/>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TextBox 2">
            <a:extLst>
              <a:ext uri="{FF2B5EF4-FFF2-40B4-BE49-F238E27FC236}">
                <a16:creationId xmlns:a16="http://schemas.microsoft.com/office/drawing/2014/main" id="{DACF4BC3-6A47-1674-4D2E-EC02D554D8F9}"/>
              </a:ext>
            </a:extLst>
          </p:cNvPr>
          <p:cNvSpPr txBox="1"/>
          <p:nvPr/>
        </p:nvSpPr>
        <p:spPr>
          <a:xfrm>
            <a:off x="3429000" y="475657"/>
            <a:ext cx="249381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Modules </a:t>
            </a:r>
          </a:p>
        </p:txBody>
      </p:sp>
      <p:sp>
        <p:nvSpPr>
          <p:cNvPr id="4" name="TextBox 3">
            <a:extLst>
              <a:ext uri="{FF2B5EF4-FFF2-40B4-BE49-F238E27FC236}">
                <a16:creationId xmlns:a16="http://schemas.microsoft.com/office/drawing/2014/main" id="{7108F8FC-E9FD-4A07-18F0-4FF783E47FAA}"/>
              </a:ext>
            </a:extLst>
          </p:cNvPr>
          <p:cNvSpPr txBox="1"/>
          <p:nvPr/>
        </p:nvSpPr>
        <p:spPr>
          <a:xfrm>
            <a:off x="457200" y="1219200"/>
            <a:ext cx="8037871" cy="2123658"/>
          </a:xfrm>
          <a:prstGeom prst="rect">
            <a:avLst/>
          </a:prstGeom>
          <a:noFill/>
        </p:spPr>
        <p:txBody>
          <a:bodyPr wrap="square" rtlCol="0">
            <a:spAutoFit/>
          </a:bodyPr>
          <a:lstStyle/>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Python libraries like  Librosa  , PyAudio  and Speech Recognition for audio processing and         feature extraction.</a:t>
            </a: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Scikit-learn, TensorFlow,  for building and training machine learning or deep learning models.</a:t>
            </a: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OpenSMILE , a feature extractor tool specifically designed for speech and audio signals.</a:t>
            </a: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 Jupiter Notebooks for interactive development and experimentation.</a:t>
            </a:r>
          </a:p>
        </p:txBody>
      </p:sp>
    </p:spTree>
    <p:extLst>
      <p:ext uri="{BB962C8B-B14F-4D97-AF65-F5344CB8AC3E}">
        <p14:creationId xmlns:p14="http://schemas.microsoft.com/office/powerpoint/2010/main" val="200061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57B04AC-973C-EE2F-A06B-D18BA8637686}"/>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7541369A-EA12-967A-425F-1346A0800ACF}"/>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11609335-89F5-0614-EACA-DCE2B35A84B7}"/>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90CF3217-CF01-9261-6E2F-78A3A600C115}"/>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61A3361F-57BD-6768-2971-B8BC7FB09A38}"/>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6AB79BBD-B36E-D877-554E-6C8105715EC7}"/>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57298061-2967-09E5-470D-D4BA34F43DF7}"/>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4A4CC78-EEC8-7F6B-21B6-7DE0440D1274}"/>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4" name="TextBox 3">
            <a:extLst>
              <a:ext uri="{FF2B5EF4-FFF2-40B4-BE49-F238E27FC236}">
                <a16:creationId xmlns:a16="http://schemas.microsoft.com/office/drawing/2014/main" id="{3BE6DBAD-9440-B71A-76BA-5B765D1A0EBB}"/>
              </a:ext>
            </a:extLst>
          </p:cNvPr>
          <p:cNvSpPr txBox="1"/>
          <p:nvPr/>
        </p:nvSpPr>
        <p:spPr>
          <a:xfrm>
            <a:off x="2819400" y="467175"/>
            <a:ext cx="3352039" cy="37781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Functional Requirements</a:t>
            </a:r>
          </a:p>
        </p:txBody>
      </p:sp>
      <p:sp>
        <p:nvSpPr>
          <p:cNvPr id="6" name="TextBox 5">
            <a:extLst>
              <a:ext uri="{FF2B5EF4-FFF2-40B4-BE49-F238E27FC236}">
                <a16:creationId xmlns:a16="http://schemas.microsoft.com/office/drawing/2014/main" id="{FEB1B1EA-A657-EDBF-8FE4-140D1642ADBD}"/>
              </a:ext>
            </a:extLst>
          </p:cNvPr>
          <p:cNvSpPr txBox="1"/>
          <p:nvPr/>
        </p:nvSpPr>
        <p:spPr>
          <a:xfrm>
            <a:off x="609219" y="1447800"/>
            <a:ext cx="7772400" cy="5218736"/>
          </a:xfrm>
          <a:prstGeom prst="rect">
            <a:avLst/>
          </a:prstGeom>
          <a:noFill/>
        </p:spPr>
        <p:txBody>
          <a:bodyPr wrap="square" rtlCol="0">
            <a:spAutoFit/>
          </a:bodyPr>
          <a:lstStyle/>
          <a:p>
            <a:pPr marL="342900" indent="-342900" algn="just">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Audio Input Processing</a:t>
            </a:r>
            <a:r>
              <a:rPr lang="en-US" sz="1600" b="0" i="0" dirty="0">
                <a:solidFill>
                  <a:schemeClr val="tx1"/>
                </a:solidFill>
                <a:effectLst/>
                <a:latin typeface="Times New Roman" panose="02020603050405020304" pitchFamily="18" charset="0"/>
                <a:cs typeface="Times New Roman" panose="02020603050405020304" pitchFamily="18" charset="0"/>
              </a:rPr>
              <a:t>: The system should be able to receive audio inputs from various sources like microphones or pre-recorded files and process them for emotion analysis.</a:t>
            </a:r>
          </a:p>
          <a:p>
            <a:pPr marL="342900" indent="-342900" algn="just">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Preprocessing</a:t>
            </a:r>
            <a:r>
              <a:rPr lang="en-US" sz="1600" b="0" i="0" dirty="0">
                <a:solidFill>
                  <a:schemeClr val="tx1"/>
                </a:solidFill>
                <a:effectLst/>
                <a:latin typeface="Times New Roman" panose="02020603050405020304" pitchFamily="18" charset="0"/>
                <a:cs typeface="Times New Roman" panose="02020603050405020304" pitchFamily="18" charset="0"/>
              </a:rPr>
              <a:t>: Before emotion analysis, the system needs to enhance audio quality by reducing noise and segmenting the audio into smaller parts for analysis.</a:t>
            </a:r>
          </a:p>
          <a:p>
            <a:pPr marL="342900" indent="-342900" algn="just">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Feature Extraction</a:t>
            </a:r>
            <a:r>
              <a:rPr lang="en-US" sz="1600" b="0" i="0" dirty="0">
                <a:solidFill>
                  <a:schemeClr val="tx1"/>
                </a:solidFill>
                <a:effectLst/>
                <a:latin typeface="Times New Roman" panose="02020603050405020304" pitchFamily="18" charset="0"/>
                <a:cs typeface="Times New Roman" panose="02020603050405020304" pitchFamily="18" charset="0"/>
              </a:rPr>
              <a:t>: Extracting relevant acoustic features from audio, such as pitch, intensity, and spectral characteristics, to represent emotional content effectively.</a:t>
            </a:r>
          </a:p>
          <a:p>
            <a:pPr marL="342900" indent="-342900" algn="just">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Emotion Classification</a:t>
            </a:r>
            <a:r>
              <a:rPr lang="en-US" sz="1600" b="0" i="0" dirty="0">
                <a:solidFill>
                  <a:schemeClr val="tx1"/>
                </a:solidFill>
                <a:effectLst/>
                <a:latin typeface="Times New Roman" panose="02020603050405020304" pitchFamily="18" charset="0"/>
                <a:cs typeface="Times New Roman" panose="02020603050405020304" pitchFamily="18" charset="0"/>
              </a:rPr>
              <a:t>: Implementing algorithms to classify extracted features into predefined emotion categories (e.g., happy, sad) using machine learning or deep learning techniques</a:t>
            </a:r>
          </a:p>
          <a:p>
            <a:pPr marL="342900" indent="-342900"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 Model Integration and Deployment: </a:t>
            </a:r>
            <a:r>
              <a:rPr lang="en-US" sz="1600" dirty="0">
                <a:latin typeface="Times New Roman" panose="02020603050405020304" pitchFamily="18" charset="0"/>
                <a:cs typeface="Times New Roman" panose="02020603050405020304" pitchFamily="18" charset="0"/>
              </a:rPr>
              <a:t>Integrating trained models into the system and deploying them across different platforms and environments like desktop applications or mobile apps.</a:t>
            </a:r>
          </a:p>
          <a:p>
            <a:pPr marL="342900" indent="-342900" algn="just">
              <a:lnSpc>
                <a:spcPct val="150000"/>
              </a:lnSpc>
              <a:buFont typeface="+mj-lt"/>
              <a:buAutoNum type="arabicPeriod"/>
            </a:pP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27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57B04AC-973C-EE2F-A06B-D18BA8637686}"/>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7541369A-EA12-967A-425F-1346A0800ACF}"/>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11609335-89F5-0614-EACA-DCE2B35A84B7}"/>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90CF3217-CF01-9261-6E2F-78A3A600C115}"/>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61A3361F-57BD-6768-2971-B8BC7FB09A38}"/>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6AB79BBD-B36E-D877-554E-6C8105715EC7}"/>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57298061-2967-09E5-470D-D4BA34F43DF7}"/>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4A4CC78-EEC8-7F6B-21B6-7DE0440D1274}"/>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6" name="TextBox 5">
            <a:extLst>
              <a:ext uri="{FF2B5EF4-FFF2-40B4-BE49-F238E27FC236}">
                <a16:creationId xmlns:a16="http://schemas.microsoft.com/office/drawing/2014/main" id="{FEB1B1EA-A657-EDBF-8FE4-140D1642ADBD}"/>
              </a:ext>
            </a:extLst>
          </p:cNvPr>
          <p:cNvSpPr txBox="1"/>
          <p:nvPr/>
        </p:nvSpPr>
        <p:spPr>
          <a:xfrm>
            <a:off x="344129" y="1371600"/>
            <a:ext cx="7772400" cy="1894749"/>
          </a:xfrm>
          <a:prstGeom prst="rect">
            <a:avLst/>
          </a:prstGeom>
          <a:noFill/>
        </p:spPr>
        <p:txBody>
          <a:bodyPr wrap="square" rtlCol="0">
            <a:spAutoFit/>
          </a:bodyPr>
          <a:lstStyle/>
          <a:p>
            <a:pPr marL="525462" indent="-342900" algn="just">
              <a:lnSpc>
                <a:spcPct val="150000"/>
              </a:lnSpc>
              <a:buAutoNum type="arabicPeriod" startAt="5"/>
            </a:pPr>
            <a:r>
              <a:rPr lang="en-US" sz="1600" b="1" dirty="0">
                <a:latin typeface="Times New Roman" panose="02020603050405020304" pitchFamily="18" charset="0"/>
                <a:cs typeface="Times New Roman" panose="02020603050405020304" pitchFamily="18" charset="0"/>
              </a:rPr>
              <a:t>Model Integration and Deployment: </a:t>
            </a:r>
            <a:r>
              <a:rPr lang="en-US" sz="1600" dirty="0">
                <a:latin typeface="Times New Roman" panose="02020603050405020304" pitchFamily="18" charset="0"/>
                <a:cs typeface="Times New Roman" panose="02020603050405020304" pitchFamily="18" charset="0"/>
              </a:rPr>
              <a:t>Integrating trained models into the system and deploying them across different platforms and environments like desktop applications or mobile apps.</a:t>
            </a:r>
            <a:endParaRPr lang="en-US" sz="1600" b="1" dirty="0">
              <a:latin typeface="Times New Roman" panose="02020603050405020304" pitchFamily="18" charset="0"/>
              <a:cs typeface="Times New Roman" panose="02020603050405020304" pitchFamily="18" charset="0"/>
            </a:endParaRPr>
          </a:p>
          <a:p>
            <a:pPr marL="525462" indent="-342900" algn="just">
              <a:lnSpc>
                <a:spcPct val="150000"/>
              </a:lnSpc>
              <a:buAutoNum type="arabicPeriod" startAt="5"/>
            </a:pPr>
            <a:r>
              <a:rPr lang="en-US" sz="1600" b="1" dirty="0">
                <a:latin typeface="Times New Roman" panose="02020603050405020304" pitchFamily="18" charset="0"/>
                <a:cs typeface="Times New Roman" panose="02020603050405020304" pitchFamily="18" charset="0"/>
              </a:rPr>
              <a:t> User Interface: </a:t>
            </a:r>
            <a:r>
              <a:rPr lang="en-US" sz="1600" dirty="0">
                <a:latin typeface="Times New Roman" panose="02020603050405020304" pitchFamily="18" charset="0"/>
                <a:cs typeface="Times New Roman" panose="02020603050405020304" pitchFamily="18" charset="0"/>
              </a:rPr>
              <a:t>Providing a user-friendly interface for users to interact with the system, upload audio files, and visualize emotion recognition results.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52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57B04AC-973C-EE2F-A06B-D18BA8637686}"/>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7541369A-EA12-967A-425F-1346A0800ACF}"/>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11609335-89F5-0614-EACA-DCE2B35A84B7}"/>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90CF3217-CF01-9261-6E2F-78A3A600C115}"/>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61A3361F-57BD-6768-2971-B8BC7FB09A38}"/>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6AB79BBD-B36E-D877-554E-6C8105715EC7}"/>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57298061-2967-09E5-470D-D4BA34F43DF7}"/>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4A4CC78-EEC8-7F6B-21B6-7DE0440D1274}"/>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4" name="TextBox 3">
            <a:extLst>
              <a:ext uri="{FF2B5EF4-FFF2-40B4-BE49-F238E27FC236}">
                <a16:creationId xmlns:a16="http://schemas.microsoft.com/office/drawing/2014/main" id="{3BE6DBAD-9440-B71A-76BA-5B765D1A0EBB}"/>
              </a:ext>
            </a:extLst>
          </p:cNvPr>
          <p:cNvSpPr txBox="1"/>
          <p:nvPr/>
        </p:nvSpPr>
        <p:spPr>
          <a:xfrm>
            <a:off x="2667380" y="389482"/>
            <a:ext cx="335203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Non-Functional Requirements</a:t>
            </a:r>
          </a:p>
        </p:txBody>
      </p:sp>
      <p:sp>
        <p:nvSpPr>
          <p:cNvPr id="6" name="TextBox 5">
            <a:extLst>
              <a:ext uri="{FF2B5EF4-FFF2-40B4-BE49-F238E27FC236}">
                <a16:creationId xmlns:a16="http://schemas.microsoft.com/office/drawing/2014/main" id="{FEB1B1EA-A657-EDBF-8FE4-140D1642ADBD}"/>
              </a:ext>
            </a:extLst>
          </p:cNvPr>
          <p:cNvSpPr txBox="1"/>
          <p:nvPr/>
        </p:nvSpPr>
        <p:spPr>
          <a:xfrm>
            <a:off x="457200" y="1371600"/>
            <a:ext cx="7772400" cy="2062103"/>
          </a:xfrm>
          <a:prstGeom prst="rect">
            <a:avLst/>
          </a:prstGeom>
          <a:noFill/>
        </p:spPr>
        <p:txBody>
          <a:bodyPr wrap="square" rtlCol="0">
            <a:spAutoFit/>
          </a:bodyPr>
          <a:lstStyle/>
          <a:p>
            <a:pPr algn="just"/>
            <a:r>
              <a:rPr lang="en-US" sz="1600" b="1" i="0" dirty="0">
                <a:solidFill>
                  <a:schemeClr val="tx1"/>
                </a:solidFill>
                <a:effectLst/>
                <a:latin typeface="Times New Roman" panose="02020603050405020304" pitchFamily="18" charset="0"/>
                <a:cs typeface="Times New Roman" panose="02020603050405020304" pitchFamily="18" charset="0"/>
              </a:rPr>
              <a:t>Performance:</a:t>
            </a:r>
          </a:p>
          <a:p>
            <a:pPr algn="just"/>
            <a:endParaRPr lang="en-US" sz="1600" b="1"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Response Time: The system should provide timely responses to user queries and process audio inputs efficiently.</a:t>
            </a:r>
          </a:p>
          <a:p>
            <a:pPr marL="285750" indent="-285750" algn="just">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Throughput: It should be capable of handling multiple audio inputs concurrently without significant degradation in performance.</a:t>
            </a:r>
          </a:p>
          <a:p>
            <a:pPr marL="285750" indent="-285750" algn="just">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Scalability: The system should be able to scale horizontally or vertically to accommodate increasing loads or processing demands</a:t>
            </a:r>
            <a:r>
              <a:rPr lang="en-US" sz="1600" b="0" i="0" dirty="0">
                <a:solidFill>
                  <a:srgbClr val="ECECEC"/>
                </a:solidFill>
                <a:effectLst/>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F5A92EC2-2E3E-A1D5-766F-2873FC29C675}"/>
              </a:ext>
            </a:extLst>
          </p:cNvPr>
          <p:cNvSpPr txBox="1"/>
          <p:nvPr/>
        </p:nvSpPr>
        <p:spPr>
          <a:xfrm>
            <a:off x="532171" y="3618512"/>
            <a:ext cx="7772400" cy="206210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Usability:</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Interface Design: The interface should be intuitive, easy to navigate, and aesthetically pleasing.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Accessibility: The system should be accessible to users with disabilities, complying with relevant accessibility standards.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Documentation: Comprehensive documentation should be provided to guide users on system usage, features, and troubleshooting.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52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3F62C8-DE45-B89C-6A76-91482916DEE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37493FCE-3370-E66A-24AC-8A6096548FAB}"/>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D449238-3382-B56B-2C82-E197B4253D31}"/>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7DDC1932-9C48-ACEF-F51F-56383EA87390}"/>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1CBEA2D-F72F-6E64-0D46-E923D1228BD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9B695644-BAB9-C0E5-D7F9-F1F169E017E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604FEB83-754C-C96F-D785-26EC55567D9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BEB5F4E-3113-DA84-CBE3-8E4F351473B2}"/>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Rectangle 2">
            <a:extLst>
              <a:ext uri="{FF2B5EF4-FFF2-40B4-BE49-F238E27FC236}">
                <a16:creationId xmlns:a16="http://schemas.microsoft.com/office/drawing/2014/main" id="{7CE38684-9C50-E5F5-E7BA-377A899351CA}"/>
              </a:ext>
            </a:extLst>
          </p:cNvPr>
          <p:cNvSpPr/>
          <p:nvPr/>
        </p:nvSpPr>
        <p:spPr>
          <a:xfrm>
            <a:off x="3480006" y="1198268"/>
            <a:ext cx="2232536" cy="31744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Load the Input Speech</a:t>
            </a:r>
          </a:p>
        </p:txBody>
      </p:sp>
      <p:sp>
        <p:nvSpPr>
          <p:cNvPr id="6" name="Rectangle 5">
            <a:extLst>
              <a:ext uri="{FF2B5EF4-FFF2-40B4-BE49-F238E27FC236}">
                <a16:creationId xmlns:a16="http://schemas.microsoft.com/office/drawing/2014/main" id="{A70DD118-2F5C-9943-1833-CD173686C7A8}"/>
              </a:ext>
            </a:extLst>
          </p:cNvPr>
          <p:cNvSpPr/>
          <p:nvPr/>
        </p:nvSpPr>
        <p:spPr>
          <a:xfrm>
            <a:off x="3009900" y="1842940"/>
            <a:ext cx="3124200" cy="27601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Apply  Filter and Remove the Noise</a:t>
            </a:r>
          </a:p>
        </p:txBody>
      </p:sp>
      <p:sp>
        <p:nvSpPr>
          <p:cNvPr id="7" name="Rectangle 6">
            <a:extLst>
              <a:ext uri="{FF2B5EF4-FFF2-40B4-BE49-F238E27FC236}">
                <a16:creationId xmlns:a16="http://schemas.microsoft.com/office/drawing/2014/main" id="{2A6B5821-E166-DE26-5D09-A013091C51B5}"/>
              </a:ext>
            </a:extLst>
          </p:cNvPr>
          <p:cNvSpPr/>
          <p:nvPr/>
        </p:nvSpPr>
        <p:spPr>
          <a:xfrm>
            <a:off x="3135569" y="2420320"/>
            <a:ext cx="2872862" cy="2944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Extract the Feature MFCC  feature</a:t>
            </a:r>
          </a:p>
        </p:txBody>
      </p:sp>
      <p:sp>
        <p:nvSpPr>
          <p:cNvPr id="8" name="Rectangle 7">
            <a:extLst>
              <a:ext uri="{FF2B5EF4-FFF2-40B4-BE49-F238E27FC236}">
                <a16:creationId xmlns:a16="http://schemas.microsoft.com/office/drawing/2014/main" id="{54B4E7D8-3EC6-1F62-A464-2CB8BBFC39D1}"/>
              </a:ext>
            </a:extLst>
          </p:cNvPr>
          <p:cNvSpPr/>
          <p:nvPr/>
        </p:nvSpPr>
        <p:spPr>
          <a:xfrm>
            <a:off x="3472632" y="3060998"/>
            <a:ext cx="2232536" cy="31209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Train With Neural Network</a:t>
            </a:r>
          </a:p>
        </p:txBody>
      </p:sp>
      <p:sp>
        <p:nvSpPr>
          <p:cNvPr id="9" name="Rectangle 8">
            <a:extLst>
              <a:ext uri="{FF2B5EF4-FFF2-40B4-BE49-F238E27FC236}">
                <a16:creationId xmlns:a16="http://schemas.microsoft.com/office/drawing/2014/main" id="{E5B4B1F1-3ABA-6D68-3EB7-32A9D5EFCD7C}"/>
              </a:ext>
            </a:extLst>
          </p:cNvPr>
          <p:cNvSpPr/>
          <p:nvPr/>
        </p:nvSpPr>
        <p:spPr>
          <a:xfrm>
            <a:off x="3743632" y="3690318"/>
            <a:ext cx="1611261" cy="31209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Simulate Network</a:t>
            </a:r>
          </a:p>
        </p:txBody>
      </p:sp>
      <p:sp>
        <p:nvSpPr>
          <p:cNvPr id="10" name="Rectangle 9">
            <a:extLst>
              <a:ext uri="{FF2B5EF4-FFF2-40B4-BE49-F238E27FC236}">
                <a16:creationId xmlns:a16="http://schemas.microsoft.com/office/drawing/2014/main" id="{C5D41C12-1669-F746-AE39-417F2FBEE055}"/>
              </a:ext>
            </a:extLst>
          </p:cNvPr>
          <p:cNvSpPr/>
          <p:nvPr/>
        </p:nvSpPr>
        <p:spPr>
          <a:xfrm>
            <a:off x="3634863" y="5412766"/>
            <a:ext cx="1828800" cy="41415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Emotion Recognized</a:t>
            </a:r>
          </a:p>
        </p:txBody>
      </p:sp>
      <p:sp>
        <p:nvSpPr>
          <p:cNvPr id="11" name="Rectangle 10">
            <a:extLst>
              <a:ext uri="{FF2B5EF4-FFF2-40B4-BE49-F238E27FC236}">
                <a16:creationId xmlns:a16="http://schemas.microsoft.com/office/drawing/2014/main" id="{E0FCD043-26E8-8CBD-E976-87D142F69860}"/>
              </a:ext>
            </a:extLst>
          </p:cNvPr>
          <p:cNvSpPr/>
          <p:nvPr/>
        </p:nvSpPr>
        <p:spPr>
          <a:xfrm>
            <a:off x="4191000" y="6279782"/>
            <a:ext cx="716526" cy="41415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End</a:t>
            </a:r>
          </a:p>
        </p:txBody>
      </p:sp>
      <p:sp>
        <p:nvSpPr>
          <p:cNvPr id="12" name="Arrow: Down 11">
            <a:extLst>
              <a:ext uri="{FF2B5EF4-FFF2-40B4-BE49-F238E27FC236}">
                <a16:creationId xmlns:a16="http://schemas.microsoft.com/office/drawing/2014/main" id="{3A3B0793-1A51-FE59-38AD-5E302EF06662}"/>
              </a:ext>
            </a:extLst>
          </p:cNvPr>
          <p:cNvSpPr/>
          <p:nvPr/>
        </p:nvSpPr>
        <p:spPr>
          <a:xfrm>
            <a:off x="4419600" y="5826916"/>
            <a:ext cx="304800" cy="414150"/>
          </a:xfrm>
          <a:prstGeom prst="downArrow">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Diamond 12">
            <a:extLst>
              <a:ext uri="{FF2B5EF4-FFF2-40B4-BE49-F238E27FC236}">
                <a16:creationId xmlns:a16="http://schemas.microsoft.com/office/drawing/2014/main" id="{3CD40F6B-122D-1D45-7B5A-607330D9B21A}"/>
              </a:ext>
            </a:extLst>
          </p:cNvPr>
          <p:cNvSpPr/>
          <p:nvPr/>
        </p:nvSpPr>
        <p:spPr>
          <a:xfrm>
            <a:off x="3921842" y="4285405"/>
            <a:ext cx="1300316" cy="800650"/>
          </a:xfrm>
          <a:prstGeom prst="diamond">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If Match Found?</a:t>
            </a:r>
          </a:p>
        </p:txBody>
      </p:sp>
      <p:sp>
        <p:nvSpPr>
          <p:cNvPr id="14" name="Arrow: Down 13">
            <a:extLst>
              <a:ext uri="{FF2B5EF4-FFF2-40B4-BE49-F238E27FC236}">
                <a16:creationId xmlns:a16="http://schemas.microsoft.com/office/drawing/2014/main" id="{950E4163-8609-34B2-275B-F14452ADE5E4}"/>
              </a:ext>
            </a:extLst>
          </p:cNvPr>
          <p:cNvSpPr/>
          <p:nvPr/>
        </p:nvSpPr>
        <p:spPr>
          <a:xfrm>
            <a:off x="4370131" y="5086055"/>
            <a:ext cx="403737" cy="326711"/>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Arrow: Down 15">
            <a:extLst>
              <a:ext uri="{FF2B5EF4-FFF2-40B4-BE49-F238E27FC236}">
                <a16:creationId xmlns:a16="http://schemas.microsoft.com/office/drawing/2014/main" id="{D7651E8A-2614-E979-F124-9DC5EAE95761}"/>
              </a:ext>
            </a:extLst>
          </p:cNvPr>
          <p:cNvSpPr/>
          <p:nvPr/>
        </p:nvSpPr>
        <p:spPr>
          <a:xfrm>
            <a:off x="4441722" y="4017029"/>
            <a:ext cx="282678" cy="26837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Arrow: Down 16">
            <a:extLst>
              <a:ext uri="{FF2B5EF4-FFF2-40B4-BE49-F238E27FC236}">
                <a16:creationId xmlns:a16="http://schemas.microsoft.com/office/drawing/2014/main" id="{6A9E3AF0-2E17-ACAC-3750-B979916F5827}"/>
              </a:ext>
            </a:extLst>
          </p:cNvPr>
          <p:cNvSpPr/>
          <p:nvPr/>
        </p:nvSpPr>
        <p:spPr>
          <a:xfrm>
            <a:off x="4441722" y="3387709"/>
            <a:ext cx="293739" cy="295302"/>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Arrow: Down 21">
            <a:extLst>
              <a:ext uri="{FF2B5EF4-FFF2-40B4-BE49-F238E27FC236}">
                <a16:creationId xmlns:a16="http://schemas.microsoft.com/office/drawing/2014/main" id="{7A435342-0187-B8D9-62EE-7B9790FBFD10}"/>
              </a:ext>
            </a:extLst>
          </p:cNvPr>
          <p:cNvSpPr/>
          <p:nvPr/>
        </p:nvSpPr>
        <p:spPr>
          <a:xfrm>
            <a:off x="4458929" y="2716915"/>
            <a:ext cx="268237" cy="30991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Arrow: Down 22">
            <a:extLst>
              <a:ext uri="{FF2B5EF4-FFF2-40B4-BE49-F238E27FC236}">
                <a16:creationId xmlns:a16="http://schemas.microsoft.com/office/drawing/2014/main" id="{B8E82E43-7D42-89D0-3592-C4DBA2948B0D}"/>
              </a:ext>
            </a:extLst>
          </p:cNvPr>
          <p:cNvSpPr/>
          <p:nvPr/>
        </p:nvSpPr>
        <p:spPr>
          <a:xfrm>
            <a:off x="4422057" y="2144310"/>
            <a:ext cx="351811" cy="27601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Arrow: Down 23">
            <a:extLst>
              <a:ext uri="{FF2B5EF4-FFF2-40B4-BE49-F238E27FC236}">
                <a16:creationId xmlns:a16="http://schemas.microsoft.com/office/drawing/2014/main" id="{8FA79F15-CF91-C512-4366-160110DE2E25}"/>
              </a:ext>
            </a:extLst>
          </p:cNvPr>
          <p:cNvSpPr/>
          <p:nvPr/>
        </p:nvSpPr>
        <p:spPr>
          <a:xfrm>
            <a:off x="4458929" y="1532651"/>
            <a:ext cx="319854" cy="293589"/>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Arrow: Right 24">
            <a:extLst>
              <a:ext uri="{FF2B5EF4-FFF2-40B4-BE49-F238E27FC236}">
                <a16:creationId xmlns:a16="http://schemas.microsoft.com/office/drawing/2014/main" id="{754AD9C1-EC77-D860-E76B-823DCE572E85}"/>
              </a:ext>
            </a:extLst>
          </p:cNvPr>
          <p:cNvSpPr/>
          <p:nvPr/>
        </p:nvSpPr>
        <p:spPr>
          <a:xfrm>
            <a:off x="5240593" y="4419570"/>
            <a:ext cx="893507" cy="53232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Rectangle 27">
            <a:extLst>
              <a:ext uri="{FF2B5EF4-FFF2-40B4-BE49-F238E27FC236}">
                <a16:creationId xmlns:a16="http://schemas.microsoft.com/office/drawing/2014/main" id="{47BDDAFD-4809-5895-D565-9860ACF085E9}"/>
              </a:ext>
            </a:extLst>
          </p:cNvPr>
          <p:cNvSpPr/>
          <p:nvPr/>
        </p:nvSpPr>
        <p:spPr>
          <a:xfrm>
            <a:off x="6158681" y="4438895"/>
            <a:ext cx="1027471" cy="512995"/>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latin typeface="Times New Roman" panose="02020603050405020304" pitchFamily="18" charset="0"/>
                <a:cs typeface="Times New Roman" panose="02020603050405020304" pitchFamily="18" charset="0"/>
              </a:rPr>
              <a:t>End</a:t>
            </a:r>
          </a:p>
        </p:txBody>
      </p:sp>
      <p:sp>
        <p:nvSpPr>
          <p:cNvPr id="34" name="TextBox 33">
            <a:extLst>
              <a:ext uri="{FF2B5EF4-FFF2-40B4-BE49-F238E27FC236}">
                <a16:creationId xmlns:a16="http://schemas.microsoft.com/office/drawing/2014/main" id="{35D63E1A-32E0-C700-5E13-AF76E37207BF}"/>
              </a:ext>
            </a:extLst>
          </p:cNvPr>
          <p:cNvSpPr txBox="1"/>
          <p:nvPr/>
        </p:nvSpPr>
        <p:spPr>
          <a:xfrm>
            <a:off x="5354893" y="4246689"/>
            <a:ext cx="588707" cy="307777"/>
          </a:xfrm>
          <a:prstGeom prst="rect">
            <a:avLst/>
          </a:prstGeom>
          <a:noFill/>
        </p:spPr>
        <p:txBody>
          <a:bodyPr wrap="square" rtlCol="0">
            <a:spAutoFit/>
          </a:bodyPr>
          <a:lstStyle/>
          <a:p>
            <a:r>
              <a:rPr lang="en-IN" sz="1400" dirty="0">
                <a:solidFill>
                  <a:schemeClr val="tx1"/>
                </a:solidFill>
                <a:latin typeface="Times New Roman" panose="02020603050405020304" pitchFamily="18" charset="0"/>
                <a:cs typeface="Times New Roman" panose="02020603050405020304" pitchFamily="18" charset="0"/>
              </a:rPr>
              <a:t>No</a:t>
            </a:r>
          </a:p>
        </p:txBody>
      </p:sp>
      <p:sp>
        <p:nvSpPr>
          <p:cNvPr id="35" name="TextBox 34">
            <a:extLst>
              <a:ext uri="{FF2B5EF4-FFF2-40B4-BE49-F238E27FC236}">
                <a16:creationId xmlns:a16="http://schemas.microsoft.com/office/drawing/2014/main" id="{8368157C-EF23-28AD-C414-F7B02A717D53}"/>
              </a:ext>
            </a:extLst>
          </p:cNvPr>
          <p:cNvSpPr txBox="1"/>
          <p:nvPr/>
        </p:nvSpPr>
        <p:spPr>
          <a:xfrm>
            <a:off x="4907526" y="5086055"/>
            <a:ext cx="103607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Yes</a:t>
            </a:r>
          </a:p>
        </p:txBody>
      </p:sp>
      <p:sp>
        <p:nvSpPr>
          <p:cNvPr id="4" name="TextBox 3">
            <a:extLst>
              <a:ext uri="{FF2B5EF4-FFF2-40B4-BE49-F238E27FC236}">
                <a16:creationId xmlns:a16="http://schemas.microsoft.com/office/drawing/2014/main" id="{CC20BCBE-9010-2580-E4A2-F05205316B88}"/>
              </a:ext>
            </a:extLst>
          </p:cNvPr>
          <p:cNvSpPr txBox="1"/>
          <p:nvPr/>
        </p:nvSpPr>
        <p:spPr>
          <a:xfrm>
            <a:off x="3549445" y="463925"/>
            <a:ext cx="3124200"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BLOCK DIAGRAM</a:t>
            </a:r>
          </a:p>
        </p:txBody>
      </p:sp>
    </p:spTree>
    <p:extLst>
      <p:ext uri="{BB962C8B-B14F-4D97-AF65-F5344CB8AC3E}">
        <p14:creationId xmlns:p14="http://schemas.microsoft.com/office/powerpoint/2010/main" val="200061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3F62C8-DE45-B89C-6A76-91482916DEE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37493FCE-3370-E66A-24AC-8A6096548FAB}"/>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D449238-3382-B56B-2C82-E197B4253D31}"/>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7DDC1932-9C48-ACEF-F51F-56383EA87390}"/>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1CBEA2D-F72F-6E64-0D46-E923D1228BD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9B695644-BAB9-C0E5-D7F9-F1F169E017E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604FEB83-754C-C96F-D785-26EC55567D9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BEB5F4E-3113-DA84-CBE3-8E4F351473B2}"/>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14" name="Rectangle 13">
            <a:extLst>
              <a:ext uri="{FF2B5EF4-FFF2-40B4-BE49-F238E27FC236}">
                <a16:creationId xmlns:a16="http://schemas.microsoft.com/office/drawing/2014/main" id="{0A2023E2-330C-F73F-0A9D-BBE07A7B24C7}"/>
              </a:ext>
            </a:extLst>
          </p:cNvPr>
          <p:cNvSpPr/>
          <p:nvPr/>
        </p:nvSpPr>
        <p:spPr>
          <a:xfrm>
            <a:off x="3082509" y="1143264"/>
            <a:ext cx="2942089" cy="554763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9101F471-0BE2-C43C-080D-AD99A620CF34}"/>
              </a:ext>
            </a:extLst>
          </p:cNvPr>
          <p:cNvSpPr/>
          <p:nvPr/>
        </p:nvSpPr>
        <p:spPr>
          <a:xfrm>
            <a:off x="3618239" y="2085250"/>
            <a:ext cx="1870627" cy="54515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Input Audio</a:t>
            </a:r>
          </a:p>
        </p:txBody>
      </p:sp>
      <p:sp>
        <p:nvSpPr>
          <p:cNvPr id="22" name="Oval 21">
            <a:extLst>
              <a:ext uri="{FF2B5EF4-FFF2-40B4-BE49-F238E27FC236}">
                <a16:creationId xmlns:a16="http://schemas.microsoft.com/office/drawing/2014/main" id="{99F3DD97-D8AF-8AE9-CE88-29A3EE3AC28C}"/>
              </a:ext>
            </a:extLst>
          </p:cNvPr>
          <p:cNvSpPr/>
          <p:nvPr/>
        </p:nvSpPr>
        <p:spPr>
          <a:xfrm>
            <a:off x="3527193" y="2852199"/>
            <a:ext cx="2117022" cy="409539"/>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Saving Audio File</a:t>
            </a:r>
          </a:p>
        </p:txBody>
      </p:sp>
      <p:sp>
        <p:nvSpPr>
          <p:cNvPr id="23" name="Oval 22">
            <a:extLst>
              <a:ext uri="{FF2B5EF4-FFF2-40B4-BE49-F238E27FC236}">
                <a16:creationId xmlns:a16="http://schemas.microsoft.com/office/drawing/2014/main" id="{F11075C7-E7C7-9A66-878B-94E31F4E1312}"/>
              </a:ext>
            </a:extLst>
          </p:cNvPr>
          <p:cNvSpPr/>
          <p:nvPr/>
        </p:nvSpPr>
        <p:spPr>
          <a:xfrm>
            <a:off x="3525795" y="3507540"/>
            <a:ext cx="1963405" cy="409540"/>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Load Audio</a:t>
            </a:r>
          </a:p>
        </p:txBody>
      </p:sp>
      <p:sp>
        <p:nvSpPr>
          <p:cNvPr id="24" name="Oval 23">
            <a:extLst>
              <a:ext uri="{FF2B5EF4-FFF2-40B4-BE49-F238E27FC236}">
                <a16:creationId xmlns:a16="http://schemas.microsoft.com/office/drawing/2014/main" id="{40015C4D-5B30-B2BD-2909-49712771B3B2}"/>
              </a:ext>
            </a:extLst>
          </p:cNvPr>
          <p:cNvSpPr/>
          <p:nvPr/>
        </p:nvSpPr>
        <p:spPr>
          <a:xfrm>
            <a:off x="3461728" y="4132655"/>
            <a:ext cx="2268205" cy="474720"/>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Feature Extraction</a:t>
            </a:r>
          </a:p>
        </p:txBody>
      </p:sp>
      <p:sp>
        <p:nvSpPr>
          <p:cNvPr id="25" name="Oval 24">
            <a:extLst>
              <a:ext uri="{FF2B5EF4-FFF2-40B4-BE49-F238E27FC236}">
                <a16:creationId xmlns:a16="http://schemas.microsoft.com/office/drawing/2014/main" id="{82DD8C4A-D6C9-1DDD-7428-589F1A40FA0B}"/>
              </a:ext>
            </a:extLst>
          </p:cNvPr>
          <p:cNvSpPr/>
          <p:nvPr/>
        </p:nvSpPr>
        <p:spPr>
          <a:xfrm>
            <a:off x="3591313" y="4806687"/>
            <a:ext cx="1964013" cy="594074"/>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Predicting Emotion</a:t>
            </a:r>
          </a:p>
        </p:txBody>
      </p:sp>
      <p:sp>
        <p:nvSpPr>
          <p:cNvPr id="26" name="Oval 25">
            <a:extLst>
              <a:ext uri="{FF2B5EF4-FFF2-40B4-BE49-F238E27FC236}">
                <a16:creationId xmlns:a16="http://schemas.microsoft.com/office/drawing/2014/main" id="{54B917AB-7657-96E3-C3D4-67C2A107E92F}"/>
              </a:ext>
            </a:extLst>
          </p:cNvPr>
          <p:cNvSpPr/>
          <p:nvPr/>
        </p:nvSpPr>
        <p:spPr>
          <a:xfrm>
            <a:off x="3510615" y="5532994"/>
            <a:ext cx="2133600" cy="474720"/>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Display Emotion</a:t>
            </a:r>
          </a:p>
        </p:txBody>
      </p:sp>
      <p:sp>
        <p:nvSpPr>
          <p:cNvPr id="27" name="Oval 26">
            <a:extLst>
              <a:ext uri="{FF2B5EF4-FFF2-40B4-BE49-F238E27FC236}">
                <a16:creationId xmlns:a16="http://schemas.microsoft.com/office/drawing/2014/main" id="{9AFB1BBA-1D70-B423-0231-69E667C87675}"/>
              </a:ext>
            </a:extLst>
          </p:cNvPr>
          <p:cNvSpPr/>
          <p:nvPr/>
        </p:nvSpPr>
        <p:spPr>
          <a:xfrm>
            <a:off x="3721018" y="6144698"/>
            <a:ext cx="1811005" cy="474721"/>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View Emotion</a:t>
            </a:r>
          </a:p>
        </p:txBody>
      </p:sp>
      <p:sp>
        <p:nvSpPr>
          <p:cNvPr id="28" name="TextBox 27">
            <a:extLst>
              <a:ext uri="{FF2B5EF4-FFF2-40B4-BE49-F238E27FC236}">
                <a16:creationId xmlns:a16="http://schemas.microsoft.com/office/drawing/2014/main" id="{618748AF-0532-BA58-08DC-051446935131}"/>
              </a:ext>
            </a:extLst>
          </p:cNvPr>
          <p:cNvSpPr txBox="1"/>
          <p:nvPr/>
        </p:nvSpPr>
        <p:spPr>
          <a:xfrm>
            <a:off x="3369221" y="1424500"/>
            <a:ext cx="2514600"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Speech Emotion Recognition</a:t>
            </a:r>
          </a:p>
        </p:txBody>
      </p:sp>
      <p:sp>
        <p:nvSpPr>
          <p:cNvPr id="29" name="Flowchart: Connector 28">
            <a:extLst>
              <a:ext uri="{FF2B5EF4-FFF2-40B4-BE49-F238E27FC236}">
                <a16:creationId xmlns:a16="http://schemas.microsoft.com/office/drawing/2014/main" id="{9F36F262-6631-C677-DD13-8A204A1D31DD}"/>
              </a:ext>
            </a:extLst>
          </p:cNvPr>
          <p:cNvSpPr/>
          <p:nvPr/>
        </p:nvSpPr>
        <p:spPr>
          <a:xfrm>
            <a:off x="7848600" y="2971800"/>
            <a:ext cx="533400" cy="495990"/>
          </a:xfrm>
          <a:prstGeom prst="flowChartConnector">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23CED18E-558D-C3FF-7337-D578827ED7F5}"/>
              </a:ext>
            </a:extLst>
          </p:cNvPr>
          <p:cNvCxnSpPr>
            <a:stCxn id="29" idx="4"/>
          </p:cNvCxnSpPr>
          <p:nvPr/>
        </p:nvCxnSpPr>
        <p:spPr>
          <a:xfrm flipH="1">
            <a:off x="8114071" y="3467790"/>
            <a:ext cx="1229" cy="44929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F7D5374-040A-08B5-7D23-1626403ED974}"/>
              </a:ext>
            </a:extLst>
          </p:cNvPr>
          <p:cNvCxnSpPr>
            <a:cxnSpLocks/>
          </p:cNvCxnSpPr>
          <p:nvPr/>
        </p:nvCxnSpPr>
        <p:spPr>
          <a:xfrm flipH="1">
            <a:off x="7731842" y="3917080"/>
            <a:ext cx="382229" cy="35012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3F1A51E-94F2-7FFF-631F-FC650519BD21}"/>
              </a:ext>
            </a:extLst>
          </p:cNvPr>
          <p:cNvCxnSpPr>
            <a:cxnSpLocks/>
          </p:cNvCxnSpPr>
          <p:nvPr/>
        </p:nvCxnSpPr>
        <p:spPr>
          <a:xfrm>
            <a:off x="8112842" y="3917080"/>
            <a:ext cx="381000" cy="3501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3297868-5691-8F41-7F57-01AFF1031090}"/>
              </a:ext>
            </a:extLst>
          </p:cNvPr>
          <p:cNvCxnSpPr>
            <a:cxnSpLocks/>
          </p:cNvCxnSpPr>
          <p:nvPr/>
        </p:nvCxnSpPr>
        <p:spPr>
          <a:xfrm>
            <a:off x="7796981" y="3690385"/>
            <a:ext cx="696861" cy="21925"/>
          </a:xfrm>
          <a:prstGeom prst="line">
            <a:avLst/>
          </a:prstGeom>
        </p:spPr>
        <p:style>
          <a:lnRef idx="1">
            <a:schemeClr val="dk1"/>
          </a:lnRef>
          <a:fillRef idx="0">
            <a:schemeClr val="dk1"/>
          </a:fillRef>
          <a:effectRef idx="0">
            <a:schemeClr val="dk1"/>
          </a:effectRef>
          <a:fontRef idx="minor">
            <a:schemeClr val="tx1"/>
          </a:fontRef>
        </p:style>
      </p:cxnSp>
      <p:sp>
        <p:nvSpPr>
          <p:cNvPr id="43" name="Flowchart: Connector 42">
            <a:extLst>
              <a:ext uri="{FF2B5EF4-FFF2-40B4-BE49-F238E27FC236}">
                <a16:creationId xmlns:a16="http://schemas.microsoft.com/office/drawing/2014/main" id="{C1410206-6033-B8B9-B82C-E12CF5894643}"/>
              </a:ext>
            </a:extLst>
          </p:cNvPr>
          <p:cNvSpPr/>
          <p:nvPr/>
        </p:nvSpPr>
        <p:spPr>
          <a:xfrm>
            <a:off x="609600" y="3273022"/>
            <a:ext cx="533400" cy="495990"/>
          </a:xfrm>
          <a:prstGeom prst="flowChartConnecto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Connector 43">
            <a:extLst>
              <a:ext uri="{FF2B5EF4-FFF2-40B4-BE49-F238E27FC236}">
                <a16:creationId xmlns:a16="http://schemas.microsoft.com/office/drawing/2014/main" id="{E2B35723-6998-F5AD-384B-5D093AC8B516}"/>
              </a:ext>
            </a:extLst>
          </p:cNvPr>
          <p:cNvCxnSpPr/>
          <p:nvPr/>
        </p:nvCxnSpPr>
        <p:spPr>
          <a:xfrm flipH="1">
            <a:off x="872612" y="3769012"/>
            <a:ext cx="1229" cy="44929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F0510290-F835-B98C-C6EC-2761A0C0E7B0}"/>
              </a:ext>
            </a:extLst>
          </p:cNvPr>
          <p:cNvCxnSpPr>
            <a:cxnSpLocks/>
          </p:cNvCxnSpPr>
          <p:nvPr/>
        </p:nvCxnSpPr>
        <p:spPr>
          <a:xfrm flipH="1">
            <a:off x="497736" y="4193356"/>
            <a:ext cx="382229" cy="35012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B585C71-2777-9692-03FF-8A7282252F94}"/>
              </a:ext>
            </a:extLst>
          </p:cNvPr>
          <p:cNvCxnSpPr>
            <a:cxnSpLocks/>
          </p:cNvCxnSpPr>
          <p:nvPr/>
        </p:nvCxnSpPr>
        <p:spPr>
          <a:xfrm>
            <a:off x="879965" y="4200811"/>
            <a:ext cx="381000" cy="35012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BCBD3B8-DF1E-0133-363B-792A8D1E9A38}"/>
              </a:ext>
            </a:extLst>
          </p:cNvPr>
          <p:cNvCxnSpPr/>
          <p:nvPr/>
        </p:nvCxnSpPr>
        <p:spPr>
          <a:xfrm>
            <a:off x="605912" y="3939580"/>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3A28A835-A5AC-9CA4-F412-C978D43CE2D7}"/>
              </a:ext>
            </a:extLst>
          </p:cNvPr>
          <p:cNvCxnSpPr>
            <a:cxnSpLocks/>
          </p:cNvCxnSpPr>
          <p:nvPr/>
        </p:nvCxnSpPr>
        <p:spPr>
          <a:xfrm flipV="1">
            <a:off x="1223874" y="2592288"/>
            <a:ext cx="2497144" cy="1324792"/>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59A24099-8730-EF2A-40F4-8999D65EDF0D}"/>
              </a:ext>
            </a:extLst>
          </p:cNvPr>
          <p:cNvCxnSpPr/>
          <p:nvPr/>
        </p:nvCxnSpPr>
        <p:spPr>
          <a:xfrm>
            <a:off x="1139312" y="4200811"/>
            <a:ext cx="2516191" cy="2047589"/>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FDEDDC2-E442-4D73-8091-71FA5A8DF9A2}"/>
              </a:ext>
            </a:extLst>
          </p:cNvPr>
          <p:cNvCxnSpPr>
            <a:cxnSpLocks/>
          </p:cNvCxnSpPr>
          <p:nvPr/>
        </p:nvCxnSpPr>
        <p:spPr>
          <a:xfrm>
            <a:off x="5532023" y="2514600"/>
            <a:ext cx="2239148" cy="1040851"/>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F7C609F3-97C2-9F09-E393-D2E1B0BA1F48}"/>
              </a:ext>
            </a:extLst>
          </p:cNvPr>
          <p:cNvCxnSpPr>
            <a:cxnSpLocks/>
          </p:cNvCxnSpPr>
          <p:nvPr/>
        </p:nvCxnSpPr>
        <p:spPr>
          <a:xfrm>
            <a:off x="5721644" y="3138911"/>
            <a:ext cx="2033872" cy="466075"/>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3DB61DA-D902-53CF-410F-04531A38DEB1}"/>
              </a:ext>
            </a:extLst>
          </p:cNvPr>
          <p:cNvCxnSpPr>
            <a:cxnSpLocks/>
          </p:cNvCxnSpPr>
          <p:nvPr/>
        </p:nvCxnSpPr>
        <p:spPr>
          <a:xfrm flipV="1">
            <a:off x="5836896" y="3671177"/>
            <a:ext cx="1871662" cy="70640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A733E45B-CCC4-1CC9-820E-E624A4F8E6D5}"/>
              </a:ext>
            </a:extLst>
          </p:cNvPr>
          <p:cNvCxnSpPr>
            <a:cxnSpLocks/>
          </p:cNvCxnSpPr>
          <p:nvPr/>
        </p:nvCxnSpPr>
        <p:spPr>
          <a:xfrm flipV="1">
            <a:off x="5681086" y="3690385"/>
            <a:ext cx="2074430" cy="1321037"/>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0901C151-C54D-8F82-639C-0F6DD5C40EC3}"/>
              </a:ext>
            </a:extLst>
          </p:cNvPr>
          <p:cNvCxnSpPr>
            <a:cxnSpLocks/>
          </p:cNvCxnSpPr>
          <p:nvPr/>
        </p:nvCxnSpPr>
        <p:spPr>
          <a:xfrm flipV="1">
            <a:off x="5833689" y="3777336"/>
            <a:ext cx="1921827" cy="197881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297B7F2-C386-1289-0CB7-0D949E187F67}"/>
              </a:ext>
            </a:extLst>
          </p:cNvPr>
          <p:cNvCxnSpPr>
            <a:cxnSpLocks/>
          </p:cNvCxnSpPr>
          <p:nvPr/>
        </p:nvCxnSpPr>
        <p:spPr>
          <a:xfrm flipV="1">
            <a:off x="5785281" y="3817136"/>
            <a:ext cx="2034707" cy="2507464"/>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154D1B9-8FFD-2F6A-B160-7994C6FDC865}"/>
              </a:ext>
            </a:extLst>
          </p:cNvPr>
          <p:cNvCxnSpPr>
            <a:cxnSpLocks/>
          </p:cNvCxnSpPr>
          <p:nvPr/>
        </p:nvCxnSpPr>
        <p:spPr>
          <a:xfrm flipV="1">
            <a:off x="5524093" y="3627929"/>
            <a:ext cx="2191772" cy="6708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50404E3B-57E1-252C-8BF9-56174C64FC0A}"/>
              </a:ext>
            </a:extLst>
          </p:cNvPr>
          <p:cNvSpPr txBox="1"/>
          <p:nvPr/>
        </p:nvSpPr>
        <p:spPr>
          <a:xfrm>
            <a:off x="621646" y="4489474"/>
            <a:ext cx="1220875"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User</a:t>
            </a:r>
          </a:p>
        </p:txBody>
      </p:sp>
      <p:sp>
        <p:nvSpPr>
          <p:cNvPr id="99" name="TextBox 98">
            <a:extLst>
              <a:ext uri="{FF2B5EF4-FFF2-40B4-BE49-F238E27FC236}">
                <a16:creationId xmlns:a16="http://schemas.microsoft.com/office/drawing/2014/main" id="{065AC08E-8A7A-70F6-D77F-38319CBA3877}"/>
              </a:ext>
            </a:extLst>
          </p:cNvPr>
          <p:cNvSpPr txBox="1"/>
          <p:nvPr/>
        </p:nvSpPr>
        <p:spPr>
          <a:xfrm>
            <a:off x="7782487" y="4230759"/>
            <a:ext cx="1131403"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System</a:t>
            </a:r>
          </a:p>
        </p:txBody>
      </p:sp>
      <p:sp>
        <p:nvSpPr>
          <p:cNvPr id="2" name="TextBox 1">
            <a:extLst>
              <a:ext uri="{FF2B5EF4-FFF2-40B4-BE49-F238E27FC236}">
                <a16:creationId xmlns:a16="http://schemas.microsoft.com/office/drawing/2014/main" id="{6591C367-6E99-220E-BAA0-3688B268307D}"/>
              </a:ext>
            </a:extLst>
          </p:cNvPr>
          <p:cNvSpPr txBox="1"/>
          <p:nvPr/>
        </p:nvSpPr>
        <p:spPr>
          <a:xfrm>
            <a:off x="3474018" y="393944"/>
            <a:ext cx="2583526" cy="646331"/>
          </a:xfrm>
          <a:prstGeom prst="rect">
            <a:avLst/>
          </a:prstGeom>
          <a:noFill/>
        </p:spPr>
        <p:txBody>
          <a:bodyPr wrap="square" rtlCol="0">
            <a:spAutoFit/>
          </a:bodyPr>
          <a:lstStyle/>
          <a:p>
            <a:r>
              <a:rPr lang="en-US" sz="1800" b="1" dirty="0">
                <a:latin typeface="Times New Roman" pitchFamily="18" charset="0"/>
                <a:cs typeface="Times New Roman" pitchFamily="18" charset="0"/>
              </a:rPr>
              <a:t>UML DIAGRAMS</a:t>
            </a:r>
          </a:p>
          <a:p>
            <a:endParaRPr lang="en-IN" dirty="0"/>
          </a:p>
        </p:txBody>
      </p:sp>
      <p:sp>
        <p:nvSpPr>
          <p:cNvPr id="3" name="TextBox 2">
            <a:extLst>
              <a:ext uri="{FF2B5EF4-FFF2-40B4-BE49-F238E27FC236}">
                <a16:creationId xmlns:a16="http://schemas.microsoft.com/office/drawing/2014/main" id="{5C0CAE2E-17DE-DF75-1068-0119EE9B9ABF}"/>
              </a:ext>
            </a:extLst>
          </p:cNvPr>
          <p:cNvSpPr txBox="1"/>
          <p:nvPr/>
        </p:nvSpPr>
        <p:spPr>
          <a:xfrm flipH="1">
            <a:off x="468235" y="1197452"/>
            <a:ext cx="2473496"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USECASE DIAGRAM</a:t>
            </a:r>
          </a:p>
        </p:txBody>
      </p:sp>
    </p:spTree>
    <p:extLst>
      <p:ext uri="{BB962C8B-B14F-4D97-AF65-F5344CB8AC3E}">
        <p14:creationId xmlns:p14="http://schemas.microsoft.com/office/powerpoint/2010/main" val="200061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3F62C8-DE45-B89C-6A76-91482916DEE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37493FCE-3370-E66A-24AC-8A6096548FAB}"/>
              </a:ext>
            </a:extLst>
          </p:cNvPr>
          <p:cNvPicPr/>
          <p:nvPr/>
        </p:nvPicPr>
        <p:blipFill>
          <a:blip r:embed="rId3"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D449238-3382-B56B-2C82-E197B4253D31}"/>
              </a:ext>
            </a:extLst>
          </p:cNvPr>
          <p:cNvPicPr>
            <a:picLocks noChangeAspect="1"/>
          </p:cNvPicPr>
          <p:nvPr/>
        </p:nvPicPr>
        <p:blipFill>
          <a:blip r:embed="rId4"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7DDC1932-9C48-ACEF-F51F-56383EA87390}"/>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1CBEA2D-F72F-6E64-0D46-E923D1228BD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9B695644-BAB9-C0E5-D7F9-F1F169E017E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604FEB83-754C-C96F-D785-26EC55567D9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BEB5F4E-3113-DA84-CBE3-8E4F351473B2}"/>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Rectangle 2">
            <a:extLst>
              <a:ext uri="{FF2B5EF4-FFF2-40B4-BE49-F238E27FC236}">
                <a16:creationId xmlns:a16="http://schemas.microsoft.com/office/drawing/2014/main" id="{90229590-7261-8DE9-CE43-D1C10F3D2417}"/>
              </a:ext>
            </a:extLst>
          </p:cNvPr>
          <p:cNvSpPr/>
          <p:nvPr/>
        </p:nvSpPr>
        <p:spPr>
          <a:xfrm>
            <a:off x="685800" y="1900084"/>
            <a:ext cx="990600" cy="3810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User</a:t>
            </a:r>
          </a:p>
        </p:txBody>
      </p:sp>
      <p:sp>
        <p:nvSpPr>
          <p:cNvPr id="7" name="Rectangle 6">
            <a:extLst>
              <a:ext uri="{FF2B5EF4-FFF2-40B4-BE49-F238E27FC236}">
                <a16:creationId xmlns:a16="http://schemas.microsoft.com/office/drawing/2014/main" id="{6D04D401-E699-AD27-BFD9-6BEC802F364C}"/>
              </a:ext>
            </a:extLst>
          </p:cNvPr>
          <p:cNvSpPr/>
          <p:nvPr/>
        </p:nvSpPr>
        <p:spPr>
          <a:xfrm>
            <a:off x="2057400" y="1900084"/>
            <a:ext cx="1066800" cy="381000"/>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Audio</a:t>
            </a:r>
          </a:p>
        </p:txBody>
      </p:sp>
      <p:sp>
        <p:nvSpPr>
          <p:cNvPr id="8" name="Rectangle 7">
            <a:extLst>
              <a:ext uri="{FF2B5EF4-FFF2-40B4-BE49-F238E27FC236}">
                <a16:creationId xmlns:a16="http://schemas.microsoft.com/office/drawing/2014/main" id="{FC551F19-5115-CE43-01CA-DA9905012C31}"/>
              </a:ext>
            </a:extLst>
          </p:cNvPr>
          <p:cNvSpPr/>
          <p:nvPr/>
        </p:nvSpPr>
        <p:spPr>
          <a:xfrm>
            <a:off x="3505200" y="1900084"/>
            <a:ext cx="1066800" cy="381000"/>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Microphone</a:t>
            </a:r>
          </a:p>
        </p:txBody>
      </p:sp>
      <p:sp>
        <p:nvSpPr>
          <p:cNvPr id="9" name="Rectangle 8">
            <a:extLst>
              <a:ext uri="{FF2B5EF4-FFF2-40B4-BE49-F238E27FC236}">
                <a16:creationId xmlns:a16="http://schemas.microsoft.com/office/drawing/2014/main" id="{621F74DD-DC5F-70E0-199D-35BB0EFD92B6}"/>
              </a:ext>
            </a:extLst>
          </p:cNvPr>
          <p:cNvSpPr/>
          <p:nvPr/>
        </p:nvSpPr>
        <p:spPr>
          <a:xfrm>
            <a:off x="5029202" y="1900084"/>
            <a:ext cx="990600" cy="381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Main</a:t>
            </a:r>
          </a:p>
        </p:txBody>
      </p:sp>
      <p:sp>
        <p:nvSpPr>
          <p:cNvPr id="10" name="Rectangle 9">
            <a:extLst>
              <a:ext uri="{FF2B5EF4-FFF2-40B4-BE49-F238E27FC236}">
                <a16:creationId xmlns:a16="http://schemas.microsoft.com/office/drawing/2014/main" id="{13D0E44D-3CBE-8B38-067E-B3769F21BEA3}"/>
              </a:ext>
            </a:extLst>
          </p:cNvPr>
          <p:cNvSpPr/>
          <p:nvPr/>
        </p:nvSpPr>
        <p:spPr>
          <a:xfrm>
            <a:off x="6551970" y="1900084"/>
            <a:ext cx="1525229" cy="381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Hidden Markov</a:t>
            </a:r>
          </a:p>
        </p:txBody>
      </p:sp>
      <p:cxnSp>
        <p:nvCxnSpPr>
          <p:cNvPr id="12" name="Straight Connector 11">
            <a:extLst>
              <a:ext uri="{FF2B5EF4-FFF2-40B4-BE49-F238E27FC236}">
                <a16:creationId xmlns:a16="http://schemas.microsoft.com/office/drawing/2014/main" id="{384E5F84-F395-E2B7-1EB7-BEBF57FC0DB7}"/>
              </a:ext>
            </a:extLst>
          </p:cNvPr>
          <p:cNvCxnSpPr>
            <a:cxnSpLocks/>
            <a:stCxn id="3" idx="2"/>
          </p:cNvCxnSpPr>
          <p:nvPr/>
        </p:nvCxnSpPr>
        <p:spPr>
          <a:xfrm>
            <a:off x="1181100" y="2281084"/>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CE9DEBA-D72C-1494-C735-1947444F7564}"/>
              </a:ext>
            </a:extLst>
          </p:cNvPr>
          <p:cNvCxnSpPr>
            <a:cxnSpLocks/>
          </p:cNvCxnSpPr>
          <p:nvPr/>
        </p:nvCxnSpPr>
        <p:spPr>
          <a:xfrm>
            <a:off x="1181100" y="2433484"/>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6FD9C0C-24BD-0AA0-33DA-381FCFEADFC5}"/>
              </a:ext>
            </a:extLst>
          </p:cNvPr>
          <p:cNvCxnSpPr>
            <a:cxnSpLocks/>
          </p:cNvCxnSpPr>
          <p:nvPr/>
        </p:nvCxnSpPr>
        <p:spPr>
          <a:xfrm>
            <a:off x="1181100" y="25908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A2DAC90-CB11-1DCF-9166-ABBA3B06F387}"/>
              </a:ext>
            </a:extLst>
          </p:cNvPr>
          <p:cNvCxnSpPr>
            <a:cxnSpLocks/>
          </p:cNvCxnSpPr>
          <p:nvPr/>
        </p:nvCxnSpPr>
        <p:spPr>
          <a:xfrm>
            <a:off x="1181100" y="27432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D7CAA60-1992-EA79-8F84-06ABA9CDB927}"/>
              </a:ext>
            </a:extLst>
          </p:cNvPr>
          <p:cNvCxnSpPr>
            <a:cxnSpLocks/>
          </p:cNvCxnSpPr>
          <p:nvPr/>
        </p:nvCxnSpPr>
        <p:spPr>
          <a:xfrm>
            <a:off x="1181100" y="28956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9B40B04-65FA-B0DF-9EF7-AF393FE96B4A}"/>
              </a:ext>
            </a:extLst>
          </p:cNvPr>
          <p:cNvCxnSpPr>
            <a:cxnSpLocks/>
          </p:cNvCxnSpPr>
          <p:nvPr/>
        </p:nvCxnSpPr>
        <p:spPr>
          <a:xfrm>
            <a:off x="1181100" y="30480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C56F39C-563A-85DC-4F9E-36D2F1378E28}"/>
              </a:ext>
            </a:extLst>
          </p:cNvPr>
          <p:cNvCxnSpPr>
            <a:cxnSpLocks/>
          </p:cNvCxnSpPr>
          <p:nvPr/>
        </p:nvCxnSpPr>
        <p:spPr>
          <a:xfrm>
            <a:off x="1181100" y="32004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F6597D2-7832-C198-A492-F45CBA1636D7}"/>
              </a:ext>
            </a:extLst>
          </p:cNvPr>
          <p:cNvCxnSpPr>
            <a:cxnSpLocks/>
          </p:cNvCxnSpPr>
          <p:nvPr/>
        </p:nvCxnSpPr>
        <p:spPr>
          <a:xfrm>
            <a:off x="1181100" y="3347884"/>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1BBF7A7-1E03-50FF-E2EE-8DD47D60BFDA}"/>
              </a:ext>
            </a:extLst>
          </p:cNvPr>
          <p:cNvCxnSpPr>
            <a:cxnSpLocks/>
          </p:cNvCxnSpPr>
          <p:nvPr/>
        </p:nvCxnSpPr>
        <p:spPr>
          <a:xfrm>
            <a:off x="1181100" y="35052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A286E07C-00A2-5885-742B-AD9C652752C8}"/>
              </a:ext>
            </a:extLst>
          </p:cNvPr>
          <p:cNvCxnSpPr>
            <a:cxnSpLocks/>
          </p:cNvCxnSpPr>
          <p:nvPr/>
        </p:nvCxnSpPr>
        <p:spPr>
          <a:xfrm>
            <a:off x="1181100" y="36576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3E1E997-AB7D-4BDE-8ABB-FEB25F097FC9}"/>
              </a:ext>
            </a:extLst>
          </p:cNvPr>
          <p:cNvCxnSpPr>
            <a:cxnSpLocks/>
          </p:cNvCxnSpPr>
          <p:nvPr/>
        </p:nvCxnSpPr>
        <p:spPr>
          <a:xfrm>
            <a:off x="1181100" y="38100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3EA362F-D03C-DFE5-6FAE-82B9ECABBD79}"/>
              </a:ext>
            </a:extLst>
          </p:cNvPr>
          <p:cNvCxnSpPr>
            <a:cxnSpLocks/>
          </p:cNvCxnSpPr>
          <p:nvPr/>
        </p:nvCxnSpPr>
        <p:spPr>
          <a:xfrm>
            <a:off x="1181100" y="39624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E7E72A4-44D7-6227-E353-B2ACB0ADE678}"/>
              </a:ext>
            </a:extLst>
          </p:cNvPr>
          <p:cNvCxnSpPr>
            <a:cxnSpLocks/>
          </p:cNvCxnSpPr>
          <p:nvPr/>
        </p:nvCxnSpPr>
        <p:spPr>
          <a:xfrm>
            <a:off x="1181100" y="41148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61B5B72-5743-51F0-5060-62656D281907}"/>
              </a:ext>
            </a:extLst>
          </p:cNvPr>
          <p:cNvCxnSpPr>
            <a:cxnSpLocks/>
          </p:cNvCxnSpPr>
          <p:nvPr/>
        </p:nvCxnSpPr>
        <p:spPr>
          <a:xfrm>
            <a:off x="1181100" y="42672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668CBA8-BF9B-34A3-81A6-326715364BAB}"/>
              </a:ext>
            </a:extLst>
          </p:cNvPr>
          <p:cNvCxnSpPr>
            <a:cxnSpLocks/>
          </p:cNvCxnSpPr>
          <p:nvPr/>
        </p:nvCxnSpPr>
        <p:spPr>
          <a:xfrm>
            <a:off x="1181100" y="44196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4F576BC-C4AB-AE82-A2C7-7EC1D9E0DA46}"/>
              </a:ext>
            </a:extLst>
          </p:cNvPr>
          <p:cNvCxnSpPr>
            <a:cxnSpLocks/>
          </p:cNvCxnSpPr>
          <p:nvPr/>
        </p:nvCxnSpPr>
        <p:spPr>
          <a:xfrm>
            <a:off x="1181100" y="45720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A2CA7B0-81F4-767A-0EE5-2BE7850DD7E1}"/>
              </a:ext>
            </a:extLst>
          </p:cNvPr>
          <p:cNvCxnSpPr>
            <a:cxnSpLocks/>
          </p:cNvCxnSpPr>
          <p:nvPr/>
        </p:nvCxnSpPr>
        <p:spPr>
          <a:xfrm>
            <a:off x="1181100" y="47244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B97A17F-FA26-84FB-D9C1-07EDD8BA61D9}"/>
              </a:ext>
            </a:extLst>
          </p:cNvPr>
          <p:cNvCxnSpPr>
            <a:cxnSpLocks/>
          </p:cNvCxnSpPr>
          <p:nvPr/>
        </p:nvCxnSpPr>
        <p:spPr>
          <a:xfrm>
            <a:off x="1181100" y="48768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26E9E73-16C1-6D56-C62A-954DDB0406B3}"/>
              </a:ext>
            </a:extLst>
          </p:cNvPr>
          <p:cNvCxnSpPr>
            <a:cxnSpLocks/>
          </p:cNvCxnSpPr>
          <p:nvPr/>
        </p:nvCxnSpPr>
        <p:spPr>
          <a:xfrm>
            <a:off x="1181100" y="50292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F8CF888-5DA9-0012-5497-AD7D58537268}"/>
              </a:ext>
            </a:extLst>
          </p:cNvPr>
          <p:cNvCxnSpPr>
            <a:cxnSpLocks/>
          </p:cNvCxnSpPr>
          <p:nvPr/>
        </p:nvCxnSpPr>
        <p:spPr>
          <a:xfrm>
            <a:off x="1181100" y="51816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456B64D-B917-66C2-45F4-0C886D3FE7BE}"/>
              </a:ext>
            </a:extLst>
          </p:cNvPr>
          <p:cNvCxnSpPr>
            <a:cxnSpLocks/>
          </p:cNvCxnSpPr>
          <p:nvPr/>
        </p:nvCxnSpPr>
        <p:spPr>
          <a:xfrm>
            <a:off x="1181100" y="5334000"/>
            <a:ext cx="0" cy="81116"/>
          </a:xfrm>
          <a:prstGeom prst="line">
            <a:avLst/>
          </a:prstGeom>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72409E77-EB51-3678-6E1B-5110007E9666}"/>
              </a:ext>
            </a:extLst>
          </p:cNvPr>
          <p:cNvSpPr/>
          <p:nvPr/>
        </p:nvSpPr>
        <p:spPr>
          <a:xfrm>
            <a:off x="2405216" y="2839064"/>
            <a:ext cx="304798" cy="1147916"/>
          </a:xfrm>
          <a:prstGeom prst="rect">
            <a:avLst/>
          </a:prstGeom>
          <a:solidFill>
            <a:schemeClr val="accent3">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tx1">
                    <a:lumMod val="85000"/>
                    <a:lumOff val="15000"/>
                  </a:schemeClr>
                </a:solidFill>
              </a:ln>
              <a:solidFill>
                <a:schemeClr val="bg2"/>
              </a:solidFill>
            </a:endParaRPr>
          </a:p>
        </p:txBody>
      </p:sp>
      <p:cxnSp>
        <p:nvCxnSpPr>
          <p:cNvPr id="46" name="Straight Connector 45">
            <a:extLst>
              <a:ext uri="{FF2B5EF4-FFF2-40B4-BE49-F238E27FC236}">
                <a16:creationId xmlns:a16="http://schemas.microsoft.com/office/drawing/2014/main" id="{9217A054-31B3-D494-C655-A569053C2131}"/>
              </a:ext>
            </a:extLst>
          </p:cNvPr>
          <p:cNvCxnSpPr>
            <a:cxnSpLocks/>
          </p:cNvCxnSpPr>
          <p:nvPr/>
        </p:nvCxnSpPr>
        <p:spPr>
          <a:xfrm>
            <a:off x="2557616" y="2281084"/>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42B0A98-2E4E-CFFB-5881-056438675C9A}"/>
              </a:ext>
            </a:extLst>
          </p:cNvPr>
          <p:cNvCxnSpPr>
            <a:cxnSpLocks/>
          </p:cNvCxnSpPr>
          <p:nvPr/>
        </p:nvCxnSpPr>
        <p:spPr>
          <a:xfrm>
            <a:off x="2557616" y="2417507"/>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328A955-2BC6-D6B7-5D84-451D3F9BDC5D}"/>
              </a:ext>
            </a:extLst>
          </p:cNvPr>
          <p:cNvCxnSpPr>
            <a:cxnSpLocks/>
          </p:cNvCxnSpPr>
          <p:nvPr/>
        </p:nvCxnSpPr>
        <p:spPr>
          <a:xfrm>
            <a:off x="2557616" y="2529348"/>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E03CEBE-CB90-62D8-0672-65D690F36101}"/>
              </a:ext>
            </a:extLst>
          </p:cNvPr>
          <p:cNvCxnSpPr>
            <a:cxnSpLocks/>
          </p:cNvCxnSpPr>
          <p:nvPr/>
        </p:nvCxnSpPr>
        <p:spPr>
          <a:xfrm>
            <a:off x="2557616" y="2631358"/>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249C706-37D1-E9AF-B86F-ED7A2780DC03}"/>
              </a:ext>
            </a:extLst>
          </p:cNvPr>
          <p:cNvCxnSpPr>
            <a:cxnSpLocks/>
          </p:cNvCxnSpPr>
          <p:nvPr/>
        </p:nvCxnSpPr>
        <p:spPr>
          <a:xfrm>
            <a:off x="2557616" y="27432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6581032-D17C-366B-A85A-3123FC754436}"/>
              </a:ext>
            </a:extLst>
          </p:cNvPr>
          <p:cNvCxnSpPr>
            <a:cxnSpLocks/>
          </p:cNvCxnSpPr>
          <p:nvPr/>
        </p:nvCxnSpPr>
        <p:spPr>
          <a:xfrm>
            <a:off x="2557616" y="4002958"/>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B8BE92E-9A4F-5221-0C91-045C55096E0A}"/>
              </a:ext>
            </a:extLst>
          </p:cNvPr>
          <p:cNvCxnSpPr>
            <a:cxnSpLocks/>
          </p:cNvCxnSpPr>
          <p:nvPr/>
        </p:nvCxnSpPr>
        <p:spPr>
          <a:xfrm>
            <a:off x="2557616" y="4107426"/>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57B5448A-B018-74FB-4A7D-E44E4C7B85B3}"/>
              </a:ext>
            </a:extLst>
          </p:cNvPr>
          <p:cNvCxnSpPr>
            <a:cxnSpLocks/>
          </p:cNvCxnSpPr>
          <p:nvPr/>
        </p:nvCxnSpPr>
        <p:spPr>
          <a:xfrm>
            <a:off x="2557616" y="4226642"/>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FBD06C0-319F-8727-706C-322F43BD3F51}"/>
              </a:ext>
            </a:extLst>
          </p:cNvPr>
          <p:cNvCxnSpPr>
            <a:cxnSpLocks/>
          </p:cNvCxnSpPr>
          <p:nvPr/>
        </p:nvCxnSpPr>
        <p:spPr>
          <a:xfrm>
            <a:off x="2555157" y="4348316"/>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38486B0-5247-BC0E-2822-8DD65787BC79}"/>
              </a:ext>
            </a:extLst>
          </p:cNvPr>
          <p:cNvCxnSpPr>
            <a:cxnSpLocks/>
          </p:cNvCxnSpPr>
          <p:nvPr/>
        </p:nvCxnSpPr>
        <p:spPr>
          <a:xfrm>
            <a:off x="2555157" y="4460158"/>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48C117A-7F89-BB04-0F6E-2F7743ADCFD5}"/>
              </a:ext>
            </a:extLst>
          </p:cNvPr>
          <p:cNvCxnSpPr>
            <a:cxnSpLocks/>
          </p:cNvCxnSpPr>
          <p:nvPr/>
        </p:nvCxnSpPr>
        <p:spPr>
          <a:xfrm>
            <a:off x="2555157" y="458429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51E029D-87A9-6692-95F1-022721F85C34}"/>
              </a:ext>
            </a:extLst>
          </p:cNvPr>
          <p:cNvCxnSpPr>
            <a:cxnSpLocks/>
          </p:cNvCxnSpPr>
          <p:nvPr/>
        </p:nvCxnSpPr>
        <p:spPr>
          <a:xfrm>
            <a:off x="2555157" y="4708422"/>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7763923-58C2-0F1E-75D9-D5863FE34FAF}"/>
              </a:ext>
            </a:extLst>
          </p:cNvPr>
          <p:cNvCxnSpPr>
            <a:cxnSpLocks/>
          </p:cNvCxnSpPr>
          <p:nvPr/>
        </p:nvCxnSpPr>
        <p:spPr>
          <a:xfrm>
            <a:off x="2555157" y="4836242"/>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CA02650-99E3-B58D-EEA7-5F88521F1FAC}"/>
              </a:ext>
            </a:extLst>
          </p:cNvPr>
          <p:cNvCxnSpPr>
            <a:cxnSpLocks/>
          </p:cNvCxnSpPr>
          <p:nvPr/>
        </p:nvCxnSpPr>
        <p:spPr>
          <a:xfrm>
            <a:off x="2555157" y="4972665"/>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ED36EB7-4CFB-2A84-BEFA-B880FA7B09C5}"/>
              </a:ext>
            </a:extLst>
          </p:cNvPr>
          <p:cNvCxnSpPr>
            <a:cxnSpLocks/>
          </p:cNvCxnSpPr>
          <p:nvPr/>
        </p:nvCxnSpPr>
        <p:spPr>
          <a:xfrm>
            <a:off x="2555157" y="5100484"/>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DD58FC9E-5A7C-B8A0-C616-6E4BC6E78208}"/>
              </a:ext>
            </a:extLst>
          </p:cNvPr>
          <p:cNvCxnSpPr>
            <a:cxnSpLocks/>
          </p:cNvCxnSpPr>
          <p:nvPr/>
        </p:nvCxnSpPr>
        <p:spPr>
          <a:xfrm>
            <a:off x="2555157" y="5086965"/>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A855BD6-4808-9F51-DD22-FA137D647E58}"/>
              </a:ext>
            </a:extLst>
          </p:cNvPr>
          <p:cNvCxnSpPr>
            <a:cxnSpLocks/>
          </p:cNvCxnSpPr>
          <p:nvPr/>
        </p:nvCxnSpPr>
        <p:spPr>
          <a:xfrm>
            <a:off x="2555157" y="5222158"/>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41E0FE18-6890-D793-7087-F6BFC4EF83E8}"/>
              </a:ext>
            </a:extLst>
          </p:cNvPr>
          <p:cNvCxnSpPr/>
          <p:nvPr/>
        </p:nvCxnSpPr>
        <p:spPr>
          <a:xfrm>
            <a:off x="1181100" y="3048000"/>
            <a:ext cx="342900" cy="0"/>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10FB3F5D-211F-4025-67D3-F8F8776FBF17}"/>
              </a:ext>
            </a:extLst>
          </p:cNvPr>
          <p:cNvSpPr txBox="1"/>
          <p:nvPr/>
        </p:nvSpPr>
        <p:spPr>
          <a:xfrm>
            <a:off x="1450263" y="2914737"/>
            <a:ext cx="685791" cy="261610"/>
          </a:xfrm>
          <a:prstGeom prst="rect">
            <a:avLst/>
          </a:prstGeom>
          <a:noFill/>
        </p:spPr>
        <p:txBody>
          <a:bodyPr wrap="square" rtlCol="0">
            <a:spAutoFit/>
          </a:bodyPr>
          <a:lstStyle/>
          <a:p>
            <a:r>
              <a:rPr lang="en-IN" sz="1100" b="1" dirty="0"/>
              <a:t>Record</a:t>
            </a:r>
          </a:p>
        </p:txBody>
      </p:sp>
      <p:cxnSp>
        <p:nvCxnSpPr>
          <p:cNvPr id="70" name="Straight Arrow Connector 69">
            <a:extLst>
              <a:ext uri="{FF2B5EF4-FFF2-40B4-BE49-F238E27FC236}">
                <a16:creationId xmlns:a16="http://schemas.microsoft.com/office/drawing/2014/main" id="{1943F68F-5E77-1777-8632-3C4DABE3BC08}"/>
              </a:ext>
            </a:extLst>
          </p:cNvPr>
          <p:cNvCxnSpPr>
            <a:cxnSpLocks/>
          </p:cNvCxnSpPr>
          <p:nvPr/>
        </p:nvCxnSpPr>
        <p:spPr>
          <a:xfrm>
            <a:off x="2020529" y="3033866"/>
            <a:ext cx="384687" cy="11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BD27EC1-B4FC-86B3-03F7-5B50C6CB5F86}"/>
              </a:ext>
            </a:extLst>
          </p:cNvPr>
          <p:cNvCxnSpPr>
            <a:cxnSpLocks/>
          </p:cNvCxnSpPr>
          <p:nvPr/>
        </p:nvCxnSpPr>
        <p:spPr>
          <a:xfrm>
            <a:off x="4038600" y="2702642"/>
            <a:ext cx="0" cy="81116"/>
          </a:xfrm>
          <a:prstGeom prst="line">
            <a:avLst/>
          </a:prstGeom>
        </p:spPr>
        <p:style>
          <a:lnRef idx="1">
            <a:schemeClr val="dk1"/>
          </a:lnRef>
          <a:fillRef idx="0">
            <a:schemeClr val="dk1"/>
          </a:fillRef>
          <a:effectRef idx="0">
            <a:schemeClr val="dk1"/>
          </a:effectRef>
          <a:fontRef idx="minor">
            <a:schemeClr val="tx1"/>
          </a:fontRef>
        </p:style>
      </p:cxnSp>
      <p:sp>
        <p:nvSpPr>
          <p:cNvPr id="83" name="Rectangle 82">
            <a:extLst>
              <a:ext uri="{FF2B5EF4-FFF2-40B4-BE49-F238E27FC236}">
                <a16:creationId xmlns:a16="http://schemas.microsoft.com/office/drawing/2014/main" id="{1973BB05-5C08-69B1-04AC-FA8581F73443}"/>
              </a:ext>
            </a:extLst>
          </p:cNvPr>
          <p:cNvSpPr/>
          <p:nvPr/>
        </p:nvSpPr>
        <p:spPr>
          <a:xfrm>
            <a:off x="3886204" y="3253863"/>
            <a:ext cx="304792" cy="1193390"/>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2">
                    <a:lumMod val="50000"/>
                  </a:schemeClr>
                </a:solidFill>
              </a:ln>
              <a:solidFill>
                <a:schemeClr val="bg2">
                  <a:lumMod val="50000"/>
                </a:schemeClr>
              </a:solidFill>
            </a:endParaRPr>
          </a:p>
        </p:txBody>
      </p:sp>
      <p:cxnSp>
        <p:nvCxnSpPr>
          <p:cNvPr id="84" name="Straight Connector 83">
            <a:extLst>
              <a:ext uri="{FF2B5EF4-FFF2-40B4-BE49-F238E27FC236}">
                <a16:creationId xmlns:a16="http://schemas.microsoft.com/office/drawing/2014/main" id="{B22519B0-81B2-3E3B-E3CA-736096C9A24F}"/>
              </a:ext>
            </a:extLst>
          </p:cNvPr>
          <p:cNvCxnSpPr>
            <a:cxnSpLocks/>
          </p:cNvCxnSpPr>
          <p:nvPr/>
        </p:nvCxnSpPr>
        <p:spPr>
          <a:xfrm>
            <a:off x="4038600" y="2281084"/>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BD48D2B3-B7E1-B314-4EAB-D01EF2D7E02B}"/>
              </a:ext>
            </a:extLst>
          </p:cNvPr>
          <p:cNvCxnSpPr>
            <a:cxnSpLocks/>
          </p:cNvCxnSpPr>
          <p:nvPr/>
        </p:nvCxnSpPr>
        <p:spPr>
          <a:xfrm>
            <a:off x="4038600" y="2392926"/>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1C9A845C-4EAF-AB3A-5CAB-51323EEDE144}"/>
              </a:ext>
            </a:extLst>
          </p:cNvPr>
          <p:cNvCxnSpPr>
            <a:cxnSpLocks/>
          </p:cNvCxnSpPr>
          <p:nvPr/>
        </p:nvCxnSpPr>
        <p:spPr>
          <a:xfrm>
            <a:off x="4038600" y="2485103"/>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51894023-6C98-C43B-3F1D-E3DDB320A5E0}"/>
              </a:ext>
            </a:extLst>
          </p:cNvPr>
          <p:cNvCxnSpPr>
            <a:cxnSpLocks/>
          </p:cNvCxnSpPr>
          <p:nvPr/>
        </p:nvCxnSpPr>
        <p:spPr>
          <a:xfrm>
            <a:off x="4039829" y="2585883"/>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A1C8017-AFD1-6712-E0FC-2B5937AC1159}"/>
              </a:ext>
            </a:extLst>
          </p:cNvPr>
          <p:cNvCxnSpPr>
            <a:cxnSpLocks/>
          </p:cNvCxnSpPr>
          <p:nvPr/>
        </p:nvCxnSpPr>
        <p:spPr>
          <a:xfrm>
            <a:off x="4038600" y="2833621"/>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3294F680-9C48-2644-A668-B4D25D94ACEE}"/>
              </a:ext>
            </a:extLst>
          </p:cNvPr>
          <p:cNvCxnSpPr>
            <a:cxnSpLocks/>
          </p:cNvCxnSpPr>
          <p:nvPr/>
        </p:nvCxnSpPr>
        <p:spPr>
          <a:xfrm>
            <a:off x="4038600" y="2936158"/>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C41D6822-E442-0704-494A-A38267469D2D}"/>
              </a:ext>
            </a:extLst>
          </p:cNvPr>
          <p:cNvCxnSpPr>
            <a:cxnSpLocks/>
          </p:cNvCxnSpPr>
          <p:nvPr/>
        </p:nvCxnSpPr>
        <p:spPr>
          <a:xfrm>
            <a:off x="4038600" y="30480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F9D6A883-F2A0-747A-5786-0C5F8582167B}"/>
              </a:ext>
            </a:extLst>
          </p:cNvPr>
          <p:cNvCxnSpPr>
            <a:cxnSpLocks/>
          </p:cNvCxnSpPr>
          <p:nvPr/>
        </p:nvCxnSpPr>
        <p:spPr>
          <a:xfrm>
            <a:off x="4038600" y="3159842"/>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4F8E52E1-55F9-F890-4CAD-720ED52EF02C}"/>
              </a:ext>
            </a:extLst>
          </p:cNvPr>
          <p:cNvCxnSpPr>
            <a:cxnSpLocks/>
          </p:cNvCxnSpPr>
          <p:nvPr/>
        </p:nvCxnSpPr>
        <p:spPr>
          <a:xfrm>
            <a:off x="4038600" y="4447253"/>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8228F30A-771D-6E1F-2E75-83070AECBD8F}"/>
              </a:ext>
            </a:extLst>
          </p:cNvPr>
          <p:cNvCxnSpPr>
            <a:cxnSpLocks/>
          </p:cNvCxnSpPr>
          <p:nvPr/>
        </p:nvCxnSpPr>
        <p:spPr>
          <a:xfrm>
            <a:off x="4038600" y="45720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13D6FD05-E90F-574C-36F5-088361088B5C}"/>
              </a:ext>
            </a:extLst>
          </p:cNvPr>
          <p:cNvCxnSpPr>
            <a:cxnSpLocks/>
          </p:cNvCxnSpPr>
          <p:nvPr/>
        </p:nvCxnSpPr>
        <p:spPr>
          <a:xfrm>
            <a:off x="4038600" y="4670322"/>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B7ECD345-53F5-97EA-E35C-4E4C10F5666D}"/>
              </a:ext>
            </a:extLst>
          </p:cNvPr>
          <p:cNvCxnSpPr>
            <a:cxnSpLocks/>
          </p:cNvCxnSpPr>
          <p:nvPr/>
        </p:nvCxnSpPr>
        <p:spPr>
          <a:xfrm>
            <a:off x="4038600" y="4805516"/>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F1F45012-8A7A-E594-AD46-28277326991A}"/>
              </a:ext>
            </a:extLst>
          </p:cNvPr>
          <p:cNvCxnSpPr>
            <a:cxnSpLocks/>
          </p:cNvCxnSpPr>
          <p:nvPr/>
        </p:nvCxnSpPr>
        <p:spPr>
          <a:xfrm>
            <a:off x="4042287" y="4948084"/>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CE094EE4-9205-E5F7-B408-6C7FF81DF92B}"/>
              </a:ext>
            </a:extLst>
          </p:cNvPr>
          <p:cNvCxnSpPr>
            <a:cxnSpLocks/>
          </p:cNvCxnSpPr>
          <p:nvPr/>
        </p:nvCxnSpPr>
        <p:spPr>
          <a:xfrm>
            <a:off x="4038600" y="5053781"/>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59DAD363-D61B-893D-7CEF-BABC47215294}"/>
              </a:ext>
            </a:extLst>
          </p:cNvPr>
          <p:cNvCxnSpPr>
            <a:cxnSpLocks/>
          </p:cNvCxnSpPr>
          <p:nvPr/>
        </p:nvCxnSpPr>
        <p:spPr>
          <a:xfrm>
            <a:off x="4038600" y="5181600"/>
            <a:ext cx="0" cy="81116"/>
          </a:xfrm>
          <a:prstGeom prst="line">
            <a:avLst/>
          </a:prstGeom>
        </p:spPr>
        <p:style>
          <a:lnRef idx="1">
            <a:schemeClr val="dk1"/>
          </a:lnRef>
          <a:fillRef idx="0">
            <a:schemeClr val="dk1"/>
          </a:fillRef>
          <a:effectRef idx="0">
            <a:schemeClr val="dk1"/>
          </a:effectRef>
          <a:fontRef idx="minor">
            <a:schemeClr val="tx1"/>
          </a:fontRef>
        </p:style>
      </p:cxnSp>
      <p:sp>
        <p:nvSpPr>
          <p:cNvPr id="101" name="Rectangle 100">
            <a:extLst>
              <a:ext uri="{FF2B5EF4-FFF2-40B4-BE49-F238E27FC236}">
                <a16:creationId xmlns:a16="http://schemas.microsoft.com/office/drawing/2014/main" id="{09FAC651-B1B6-64D7-DB02-85F87D08BCA3}"/>
              </a:ext>
            </a:extLst>
          </p:cNvPr>
          <p:cNvSpPr/>
          <p:nvPr/>
        </p:nvSpPr>
        <p:spPr>
          <a:xfrm>
            <a:off x="5380712" y="2595715"/>
            <a:ext cx="304789" cy="2209801"/>
          </a:xfrm>
          <a:prstGeom prst="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2" name="Straight Connector 101">
            <a:extLst>
              <a:ext uri="{FF2B5EF4-FFF2-40B4-BE49-F238E27FC236}">
                <a16:creationId xmlns:a16="http://schemas.microsoft.com/office/drawing/2014/main" id="{05596589-AB8B-8040-80DB-57403CDC571A}"/>
              </a:ext>
            </a:extLst>
          </p:cNvPr>
          <p:cNvCxnSpPr>
            <a:cxnSpLocks/>
          </p:cNvCxnSpPr>
          <p:nvPr/>
        </p:nvCxnSpPr>
        <p:spPr>
          <a:xfrm>
            <a:off x="5533107" y="2282313"/>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70A865C2-88E0-A33D-74C3-A9C6F475469B}"/>
              </a:ext>
            </a:extLst>
          </p:cNvPr>
          <p:cNvCxnSpPr>
            <a:cxnSpLocks/>
          </p:cNvCxnSpPr>
          <p:nvPr/>
        </p:nvCxnSpPr>
        <p:spPr>
          <a:xfrm>
            <a:off x="5533107" y="2392926"/>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09635FF9-9F21-DD89-456B-62A2787CF35E}"/>
              </a:ext>
            </a:extLst>
          </p:cNvPr>
          <p:cNvCxnSpPr>
            <a:cxnSpLocks/>
          </p:cNvCxnSpPr>
          <p:nvPr/>
        </p:nvCxnSpPr>
        <p:spPr>
          <a:xfrm>
            <a:off x="5533107" y="2486332"/>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203AD17C-D532-8C8E-4D41-67A425298329}"/>
              </a:ext>
            </a:extLst>
          </p:cNvPr>
          <p:cNvCxnSpPr>
            <a:cxnSpLocks/>
          </p:cNvCxnSpPr>
          <p:nvPr/>
        </p:nvCxnSpPr>
        <p:spPr>
          <a:xfrm>
            <a:off x="5533106" y="4795684"/>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38BB5029-18B2-B0D3-94B1-5CFB6D8B3C7F}"/>
              </a:ext>
            </a:extLst>
          </p:cNvPr>
          <p:cNvCxnSpPr>
            <a:cxnSpLocks/>
          </p:cNvCxnSpPr>
          <p:nvPr/>
        </p:nvCxnSpPr>
        <p:spPr>
          <a:xfrm>
            <a:off x="5533106" y="4928419"/>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E2EB1F05-50C8-815A-DA04-01D59B3F6F18}"/>
              </a:ext>
            </a:extLst>
          </p:cNvPr>
          <p:cNvCxnSpPr>
            <a:cxnSpLocks/>
          </p:cNvCxnSpPr>
          <p:nvPr/>
        </p:nvCxnSpPr>
        <p:spPr>
          <a:xfrm>
            <a:off x="5533106" y="5029200"/>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2CA8E1C3-1D50-57DD-EEBF-55919E736AE7}"/>
              </a:ext>
            </a:extLst>
          </p:cNvPr>
          <p:cNvCxnSpPr>
            <a:cxnSpLocks/>
          </p:cNvCxnSpPr>
          <p:nvPr/>
        </p:nvCxnSpPr>
        <p:spPr>
          <a:xfrm>
            <a:off x="5533106" y="5168081"/>
            <a:ext cx="0" cy="81116"/>
          </a:xfrm>
          <a:prstGeom prst="line">
            <a:avLst/>
          </a:prstGeom>
        </p:spPr>
        <p:style>
          <a:lnRef idx="1">
            <a:schemeClr val="dk1"/>
          </a:lnRef>
          <a:fillRef idx="0">
            <a:schemeClr val="dk1"/>
          </a:fillRef>
          <a:effectRef idx="0">
            <a:schemeClr val="dk1"/>
          </a:effectRef>
          <a:fontRef idx="minor">
            <a:schemeClr val="tx1"/>
          </a:fontRef>
        </p:style>
      </p:cxnSp>
      <p:sp>
        <p:nvSpPr>
          <p:cNvPr id="109" name="Rectangle 108">
            <a:extLst>
              <a:ext uri="{FF2B5EF4-FFF2-40B4-BE49-F238E27FC236}">
                <a16:creationId xmlns:a16="http://schemas.microsoft.com/office/drawing/2014/main" id="{7DDDFE4D-7D26-9B2B-4BF9-08DB27782DD6}"/>
              </a:ext>
            </a:extLst>
          </p:cNvPr>
          <p:cNvSpPr/>
          <p:nvPr/>
        </p:nvSpPr>
        <p:spPr>
          <a:xfrm>
            <a:off x="7181549" y="3088558"/>
            <a:ext cx="266069" cy="1788242"/>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0" name="Straight Connector 109">
            <a:extLst>
              <a:ext uri="{FF2B5EF4-FFF2-40B4-BE49-F238E27FC236}">
                <a16:creationId xmlns:a16="http://schemas.microsoft.com/office/drawing/2014/main" id="{0FE87C71-754F-5C21-45EF-6280B6B24AB0}"/>
              </a:ext>
            </a:extLst>
          </p:cNvPr>
          <p:cNvCxnSpPr>
            <a:cxnSpLocks/>
          </p:cNvCxnSpPr>
          <p:nvPr/>
        </p:nvCxnSpPr>
        <p:spPr>
          <a:xfrm>
            <a:off x="7281400" y="2281084"/>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C75764CC-5280-B11B-9CF1-27F912FF3FB1}"/>
              </a:ext>
            </a:extLst>
          </p:cNvPr>
          <p:cNvCxnSpPr>
            <a:cxnSpLocks/>
          </p:cNvCxnSpPr>
          <p:nvPr/>
        </p:nvCxnSpPr>
        <p:spPr>
          <a:xfrm>
            <a:off x="7281400" y="2376949"/>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7F7A9503-5D0C-038C-05BB-00665F695C80}"/>
              </a:ext>
            </a:extLst>
          </p:cNvPr>
          <p:cNvCxnSpPr>
            <a:cxnSpLocks/>
          </p:cNvCxnSpPr>
          <p:nvPr/>
        </p:nvCxnSpPr>
        <p:spPr>
          <a:xfrm>
            <a:off x="7281400" y="2504767"/>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D89DE370-75A2-5320-5DBA-3BDF532DB763}"/>
              </a:ext>
            </a:extLst>
          </p:cNvPr>
          <p:cNvCxnSpPr>
            <a:cxnSpLocks/>
          </p:cNvCxnSpPr>
          <p:nvPr/>
        </p:nvCxnSpPr>
        <p:spPr>
          <a:xfrm>
            <a:off x="7281400" y="2626441"/>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96CA83C3-A69E-5261-0530-8805D8EE2C80}"/>
              </a:ext>
            </a:extLst>
          </p:cNvPr>
          <p:cNvCxnSpPr>
            <a:cxnSpLocks/>
          </p:cNvCxnSpPr>
          <p:nvPr/>
        </p:nvCxnSpPr>
        <p:spPr>
          <a:xfrm>
            <a:off x="7281400" y="2752505"/>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A0C282ED-5179-EA22-4F3A-56FDC10D8845}"/>
              </a:ext>
            </a:extLst>
          </p:cNvPr>
          <p:cNvCxnSpPr>
            <a:cxnSpLocks/>
          </p:cNvCxnSpPr>
          <p:nvPr/>
        </p:nvCxnSpPr>
        <p:spPr>
          <a:xfrm>
            <a:off x="7281400" y="2889629"/>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361AAB8D-98FF-9A75-69E3-A33D7CAF5428}"/>
              </a:ext>
            </a:extLst>
          </p:cNvPr>
          <p:cNvCxnSpPr>
            <a:cxnSpLocks/>
          </p:cNvCxnSpPr>
          <p:nvPr/>
        </p:nvCxnSpPr>
        <p:spPr>
          <a:xfrm>
            <a:off x="7281400" y="3017274"/>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164CE9A6-0F8E-83B6-8B14-54D849D8B49C}"/>
              </a:ext>
            </a:extLst>
          </p:cNvPr>
          <p:cNvCxnSpPr>
            <a:cxnSpLocks/>
          </p:cNvCxnSpPr>
          <p:nvPr/>
        </p:nvCxnSpPr>
        <p:spPr>
          <a:xfrm>
            <a:off x="7314583" y="4900151"/>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188E891A-5331-B78E-EF2F-1868E580FA83}"/>
              </a:ext>
            </a:extLst>
          </p:cNvPr>
          <p:cNvCxnSpPr>
            <a:cxnSpLocks/>
          </p:cNvCxnSpPr>
          <p:nvPr/>
        </p:nvCxnSpPr>
        <p:spPr>
          <a:xfrm>
            <a:off x="7314583" y="5009535"/>
            <a:ext cx="0" cy="81116"/>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BBB7F36F-F99C-21C4-CAB5-52BAD3B47783}"/>
              </a:ext>
            </a:extLst>
          </p:cNvPr>
          <p:cNvCxnSpPr>
            <a:cxnSpLocks/>
          </p:cNvCxnSpPr>
          <p:nvPr/>
        </p:nvCxnSpPr>
        <p:spPr>
          <a:xfrm>
            <a:off x="7314583" y="5134897"/>
            <a:ext cx="0" cy="81116"/>
          </a:xfrm>
          <a:prstGeom prst="line">
            <a:avLst/>
          </a:prstGeom>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2FEE5CD9-B344-2C2A-76D9-C078DDC1CB55}"/>
              </a:ext>
            </a:extLst>
          </p:cNvPr>
          <p:cNvSpPr txBox="1"/>
          <p:nvPr/>
        </p:nvSpPr>
        <p:spPr>
          <a:xfrm>
            <a:off x="4261052" y="2750047"/>
            <a:ext cx="768150" cy="261610"/>
          </a:xfrm>
          <a:prstGeom prst="rect">
            <a:avLst/>
          </a:prstGeom>
          <a:noFill/>
        </p:spPr>
        <p:txBody>
          <a:bodyPr wrap="square" rtlCol="0">
            <a:spAutoFit/>
          </a:bodyPr>
          <a:lstStyle/>
          <a:p>
            <a:r>
              <a:rPr lang="en-IN" sz="1100" b="1" dirty="0">
                <a:solidFill>
                  <a:schemeClr val="tx1"/>
                </a:solidFill>
                <a:latin typeface="Times New Roman" panose="02020603050405020304" pitchFamily="18" charset="0"/>
                <a:cs typeface="Times New Roman" panose="02020603050405020304" pitchFamily="18" charset="0"/>
              </a:rPr>
              <a:t>Load</a:t>
            </a:r>
          </a:p>
        </p:txBody>
      </p:sp>
      <p:cxnSp>
        <p:nvCxnSpPr>
          <p:cNvPr id="125" name="Straight Connector 124">
            <a:extLst>
              <a:ext uri="{FF2B5EF4-FFF2-40B4-BE49-F238E27FC236}">
                <a16:creationId xmlns:a16="http://schemas.microsoft.com/office/drawing/2014/main" id="{6D718F8B-6E31-8DF2-459F-A32DD9AFC60B}"/>
              </a:ext>
            </a:extLst>
          </p:cNvPr>
          <p:cNvCxnSpPr/>
          <p:nvPr/>
        </p:nvCxnSpPr>
        <p:spPr>
          <a:xfrm flipV="1">
            <a:off x="2710014" y="2930187"/>
            <a:ext cx="0" cy="40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A652B70-CD72-2526-521E-1CB0936E3A09}"/>
              </a:ext>
            </a:extLst>
          </p:cNvPr>
          <p:cNvCxnSpPr>
            <a:endCxn id="121" idx="1"/>
          </p:cNvCxnSpPr>
          <p:nvPr/>
        </p:nvCxnSpPr>
        <p:spPr>
          <a:xfrm>
            <a:off x="2665152" y="2879623"/>
            <a:ext cx="1595900" cy="1229"/>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0BF48332-D9B4-91F9-1F17-3A10A2298AB7}"/>
              </a:ext>
            </a:extLst>
          </p:cNvPr>
          <p:cNvCxnSpPr>
            <a:cxnSpLocks/>
          </p:cNvCxnSpPr>
          <p:nvPr/>
        </p:nvCxnSpPr>
        <p:spPr>
          <a:xfrm>
            <a:off x="4683840" y="2897354"/>
            <a:ext cx="6833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TextBox 130">
            <a:extLst>
              <a:ext uri="{FF2B5EF4-FFF2-40B4-BE49-F238E27FC236}">
                <a16:creationId xmlns:a16="http://schemas.microsoft.com/office/drawing/2014/main" id="{70063DAB-83A3-ABBB-2D75-4D3FCF51EC1B}"/>
              </a:ext>
            </a:extLst>
          </p:cNvPr>
          <p:cNvSpPr txBox="1"/>
          <p:nvPr/>
        </p:nvSpPr>
        <p:spPr>
          <a:xfrm>
            <a:off x="4219267" y="2992253"/>
            <a:ext cx="768149" cy="261610"/>
          </a:xfrm>
          <a:prstGeom prst="rect">
            <a:avLst/>
          </a:prstGeom>
          <a:noFill/>
        </p:spPr>
        <p:txBody>
          <a:bodyPr wrap="square" rtlCol="0">
            <a:spAutoFit/>
          </a:bodyPr>
          <a:lstStyle/>
          <a:p>
            <a:r>
              <a:rPr lang="en-IN" sz="1100" b="1" dirty="0">
                <a:solidFill>
                  <a:schemeClr val="tx1"/>
                </a:solidFill>
                <a:latin typeface="Times New Roman" panose="02020603050405020304" pitchFamily="18" charset="0"/>
                <a:cs typeface="Times New Roman" panose="02020603050405020304" pitchFamily="18" charset="0"/>
              </a:rPr>
              <a:t>Samples</a:t>
            </a:r>
          </a:p>
        </p:txBody>
      </p:sp>
      <p:cxnSp>
        <p:nvCxnSpPr>
          <p:cNvPr id="133" name="Straight Arrow Connector 132">
            <a:extLst>
              <a:ext uri="{FF2B5EF4-FFF2-40B4-BE49-F238E27FC236}">
                <a16:creationId xmlns:a16="http://schemas.microsoft.com/office/drawing/2014/main" id="{3F5EAC84-5B40-E3D5-7E5E-30090EF7B62B}"/>
              </a:ext>
            </a:extLst>
          </p:cNvPr>
          <p:cNvCxnSpPr>
            <a:cxnSpLocks/>
            <a:stCxn id="131" idx="1"/>
          </p:cNvCxnSpPr>
          <p:nvPr/>
        </p:nvCxnSpPr>
        <p:spPr>
          <a:xfrm flipH="1">
            <a:off x="2730906" y="3123058"/>
            <a:ext cx="1488361" cy="1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A52FBEB7-CBA5-0183-73E7-8CE6BEF6C586}"/>
              </a:ext>
            </a:extLst>
          </p:cNvPr>
          <p:cNvCxnSpPr/>
          <p:nvPr/>
        </p:nvCxnSpPr>
        <p:spPr>
          <a:xfrm>
            <a:off x="4814125" y="3131574"/>
            <a:ext cx="566587" cy="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C69AB26C-F73E-AD86-3318-0B6B13AB8617}"/>
              </a:ext>
            </a:extLst>
          </p:cNvPr>
          <p:cNvCxnSpPr>
            <a:cxnSpLocks/>
          </p:cNvCxnSpPr>
          <p:nvPr/>
        </p:nvCxnSpPr>
        <p:spPr>
          <a:xfrm>
            <a:off x="4182393" y="3526795"/>
            <a:ext cx="173915"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879CBC9D-0551-F8E9-CBD1-3D9DE284796B}"/>
              </a:ext>
            </a:extLst>
          </p:cNvPr>
          <p:cNvCxnSpPr>
            <a:cxnSpLocks/>
          </p:cNvCxnSpPr>
          <p:nvPr/>
        </p:nvCxnSpPr>
        <p:spPr>
          <a:xfrm>
            <a:off x="5047028" y="3526795"/>
            <a:ext cx="3250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6" name="TextBox 145">
            <a:extLst>
              <a:ext uri="{FF2B5EF4-FFF2-40B4-BE49-F238E27FC236}">
                <a16:creationId xmlns:a16="http://schemas.microsoft.com/office/drawing/2014/main" id="{3EA746C3-4E65-A270-6A18-8C80B458CD26}"/>
              </a:ext>
            </a:extLst>
          </p:cNvPr>
          <p:cNvSpPr txBox="1"/>
          <p:nvPr/>
        </p:nvSpPr>
        <p:spPr>
          <a:xfrm>
            <a:off x="4317594" y="3380601"/>
            <a:ext cx="768148" cy="276999"/>
          </a:xfrm>
          <a:prstGeom prst="rect">
            <a:avLst/>
          </a:prstGeom>
          <a:noFill/>
        </p:spPr>
        <p:txBody>
          <a:bodyPr wrap="square" rtlCol="0">
            <a:spAutoFit/>
          </a:bodyPr>
          <a:lstStyle/>
          <a:p>
            <a:r>
              <a:rPr lang="en-IN" sz="1200" b="1" dirty="0"/>
              <a:t>Capture</a:t>
            </a:r>
          </a:p>
        </p:txBody>
      </p:sp>
      <p:sp>
        <p:nvSpPr>
          <p:cNvPr id="147" name="TextBox 146">
            <a:extLst>
              <a:ext uri="{FF2B5EF4-FFF2-40B4-BE49-F238E27FC236}">
                <a16:creationId xmlns:a16="http://schemas.microsoft.com/office/drawing/2014/main" id="{7A0A577E-CFE0-9D2A-87C8-6F9D11FD60B7}"/>
              </a:ext>
            </a:extLst>
          </p:cNvPr>
          <p:cNvSpPr txBox="1"/>
          <p:nvPr/>
        </p:nvSpPr>
        <p:spPr>
          <a:xfrm>
            <a:off x="4483204" y="3725959"/>
            <a:ext cx="738040"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Samples</a:t>
            </a:r>
          </a:p>
        </p:txBody>
      </p:sp>
      <p:cxnSp>
        <p:nvCxnSpPr>
          <p:cNvPr id="151" name="Straight Connector 150">
            <a:extLst>
              <a:ext uri="{FF2B5EF4-FFF2-40B4-BE49-F238E27FC236}">
                <a16:creationId xmlns:a16="http://schemas.microsoft.com/office/drawing/2014/main" id="{625C3E38-85C8-6275-6598-4CB5D68D0E84}"/>
              </a:ext>
            </a:extLst>
          </p:cNvPr>
          <p:cNvCxnSpPr>
            <a:cxnSpLocks/>
          </p:cNvCxnSpPr>
          <p:nvPr/>
        </p:nvCxnSpPr>
        <p:spPr>
          <a:xfrm flipV="1">
            <a:off x="5097418" y="3884165"/>
            <a:ext cx="289754" cy="6951"/>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0EDA0BE0-EDF8-2C07-0946-059A42DFDCD4}"/>
              </a:ext>
            </a:extLst>
          </p:cNvPr>
          <p:cNvCxnSpPr>
            <a:cxnSpLocks/>
            <a:endCxn id="83" idx="3"/>
          </p:cNvCxnSpPr>
          <p:nvPr/>
        </p:nvCxnSpPr>
        <p:spPr>
          <a:xfrm flipH="1" flipV="1">
            <a:off x="4190996" y="3850558"/>
            <a:ext cx="351510" cy="6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68A048C7-C756-5317-A4CD-680DDBA2C8FE}"/>
              </a:ext>
            </a:extLst>
          </p:cNvPr>
          <p:cNvSpPr txBox="1"/>
          <p:nvPr/>
        </p:nvSpPr>
        <p:spPr>
          <a:xfrm>
            <a:off x="6153758" y="3660283"/>
            <a:ext cx="737425" cy="461665"/>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Load Model</a:t>
            </a:r>
          </a:p>
        </p:txBody>
      </p:sp>
      <p:sp>
        <p:nvSpPr>
          <p:cNvPr id="161" name="TextBox 160">
            <a:extLst>
              <a:ext uri="{FF2B5EF4-FFF2-40B4-BE49-F238E27FC236}">
                <a16:creationId xmlns:a16="http://schemas.microsoft.com/office/drawing/2014/main" id="{949CB5B5-EBD4-423D-A425-3B4F5577D503}"/>
              </a:ext>
            </a:extLst>
          </p:cNvPr>
          <p:cNvSpPr txBox="1"/>
          <p:nvPr/>
        </p:nvSpPr>
        <p:spPr>
          <a:xfrm>
            <a:off x="6083631" y="4172217"/>
            <a:ext cx="990600"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Recognize</a:t>
            </a:r>
          </a:p>
        </p:txBody>
      </p:sp>
      <p:sp>
        <p:nvSpPr>
          <p:cNvPr id="162" name="TextBox 161">
            <a:extLst>
              <a:ext uri="{FF2B5EF4-FFF2-40B4-BE49-F238E27FC236}">
                <a16:creationId xmlns:a16="http://schemas.microsoft.com/office/drawing/2014/main" id="{632B48BC-C1EA-A143-0AA1-2A2C02B68510}"/>
              </a:ext>
            </a:extLst>
          </p:cNvPr>
          <p:cNvSpPr txBox="1"/>
          <p:nvPr/>
        </p:nvSpPr>
        <p:spPr>
          <a:xfrm>
            <a:off x="6078797" y="4499485"/>
            <a:ext cx="1023788"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Probability</a:t>
            </a:r>
          </a:p>
        </p:txBody>
      </p:sp>
      <p:cxnSp>
        <p:nvCxnSpPr>
          <p:cNvPr id="164" name="Straight Connector 163">
            <a:extLst>
              <a:ext uri="{FF2B5EF4-FFF2-40B4-BE49-F238E27FC236}">
                <a16:creationId xmlns:a16="http://schemas.microsoft.com/office/drawing/2014/main" id="{FAF19450-25A4-65E3-F519-083D9D98B042}"/>
              </a:ext>
            </a:extLst>
          </p:cNvPr>
          <p:cNvCxnSpPr/>
          <p:nvPr/>
        </p:nvCxnSpPr>
        <p:spPr>
          <a:xfrm flipV="1">
            <a:off x="5685501" y="3857508"/>
            <a:ext cx="562899" cy="6950"/>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938CBC7C-67BE-4034-73DA-BA2FEB6F1A8B}"/>
              </a:ext>
            </a:extLst>
          </p:cNvPr>
          <p:cNvCxnSpPr>
            <a:cxnSpLocks/>
          </p:cNvCxnSpPr>
          <p:nvPr/>
        </p:nvCxnSpPr>
        <p:spPr>
          <a:xfrm>
            <a:off x="5712571" y="4301393"/>
            <a:ext cx="509176" cy="0"/>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F7C323B9-926D-E71F-E522-6BAB618921FC}"/>
              </a:ext>
            </a:extLst>
          </p:cNvPr>
          <p:cNvCxnSpPr/>
          <p:nvPr/>
        </p:nvCxnSpPr>
        <p:spPr>
          <a:xfrm>
            <a:off x="6891183" y="4665406"/>
            <a:ext cx="290366" cy="0"/>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7F7F883D-6F76-8FC9-501C-CA605E4DEA11}"/>
              </a:ext>
            </a:extLst>
          </p:cNvPr>
          <p:cNvCxnSpPr/>
          <p:nvPr/>
        </p:nvCxnSpPr>
        <p:spPr>
          <a:xfrm>
            <a:off x="6578931" y="3850558"/>
            <a:ext cx="602618" cy="13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8849007D-B8D6-51DB-B17B-CC9683564676}"/>
              </a:ext>
            </a:extLst>
          </p:cNvPr>
          <p:cNvCxnSpPr/>
          <p:nvPr/>
        </p:nvCxnSpPr>
        <p:spPr>
          <a:xfrm>
            <a:off x="6709443" y="4307758"/>
            <a:ext cx="4559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C7A9CEFB-1214-4818-3096-F7EE4ADAE692}"/>
              </a:ext>
            </a:extLst>
          </p:cNvPr>
          <p:cNvCxnSpPr>
            <a:cxnSpLocks/>
          </p:cNvCxnSpPr>
          <p:nvPr/>
        </p:nvCxnSpPr>
        <p:spPr>
          <a:xfrm flipH="1" flipV="1">
            <a:off x="5685501" y="4624848"/>
            <a:ext cx="494540" cy="7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A2A2AF5-5D6F-DC9D-5735-DD8EF8BD947C}"/>
              </a:ext>
            </a:extLst>
          </p:cNvPr>
          <p:cNvSpPr txBox="1"/>
          <p:nvPr/>
        </p:nvSpPr>
        <p:spPr>
          <a:xfrm>
            <a:off x="685800" y="1148245"/>
            <a:ext cx="3200404"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200061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6B71091-48D8-BC35-7E5E-CA10C02058DC}"/>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14" name="TextBox 13">
            <a:extLst>
              <a:ext uri="{FF2B5EF4-FFF2-40B4-BE49-F238E27FC236}">
                <a16:creationId xmlns:a16="http://schemas.microsoft.com/office/drawing/2014/main" id="{03DF96AE-F21A-A596-3FA4-3F5E47D8B3E9}"/>
              </a:ext>
            </a:extLst>
          </p:cNvPr>
          <p:cNvSpPr txBox="1"/>
          <p:nvPr/>
        </p:nvSpPr>
        <p:spPr>
          <a:xfrm>
            <a:off x="509553" y="1444878"/>
            <a:ext cx="8153400" cy="353943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Emotion recognition using speech processing has emerged as a pivotal research area with applications spanning from human-computer interaction to mental health diagnosis. This study investigates the extraction of emotional cues embedded within speech signals to discern underlying emotional states. Through sophisticated signal processing techniques and machine learning algorithms, such as Support Vector Machines (SVMs) and Convolutional Neural Networks (CNNs), the research aims to decipher nuanced emotional expressions including joy, sadness, anger, and more. Key aspects of the investigation include feature extraction methodologies to capture relevant acoustic properties, dataset curation for model training and evaluation, and algorithmic advancements to enhance recognition accuracy and robustness across diverse linguistic and cultural contexts. The findings of this research hold significant implications for fields such as affective computing, virtual assistants, and mental health monitoring systems. Ultimately, the pursuit of effective emotion recognition through speech processing promises to enrich human-computer interaction paradigms, paving the way for more empathetic and context-aware technological interfaces.</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2525E79-5E60-9002-33F8-36237097ECF3}"/>
              </a:ext>
            </a:extLst>
          </p:cNvPr>
          <p:cNvSpPr txBox="1"/>
          <p:nvPr/>
        </p:nvSpPr>
        <p:spPr>
          <a:xfrm>
            <a:off x="2971800" y="435648"/>
            <a:ext cx="2743200"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ABSTRACT</a:t>
            </a:r>
          </a:p>
          <a:p>
            <a:pPr algn="ct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3F62C8-DE45-B89C-6A76-91482916DEE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37493FCE-3370-E66A-24AC-8A6096548FAB}"/>
              </a:ext>
            </a:extLst>
          </p:cNvPr>
          <p:cNvPicPr/>
          <p:nvPr/>
        </p:nvPicPr>
        <p:blipFill>
          <a:blip r:embed="rId3"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D449238-3382-B56B-2C82-E197B4253D31}"/>
              </a:ext>
            </a:extLst>
          </p:cNvPr>
          <p:cNvPicPr>
            <a:picLocks noChangeAspect="1"/>
          </p:cNvPicPr>
          <p:nvPr/>
        </p:nvPicPr>
        <p:blipFill>
          <a:blip r:embed="rId4"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7DDC1932-9C48-ACEF-F51F-56383EA87390}"/>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1CBEA2D-F72F-6E64-0D46-E923D1228BD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9B695644-BAB9-C0E5-D7F9-F1F169E017E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604FEB83-754C-C96F-D785-26EC55567D9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BEB5F4E-3113-DA84-CBE3-8E4F351473B2}"/>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6" name="TextBox 5">
            <a:extLst>
              <a:ext uri="{FF2B5EF4-FFF2-40B4-BE49-F238E27FC236}">
                <a16:creationId xmlns:a16="http://schemas.microsoft.com/office/drawing/2014/main" id="{24347CD2-43B0-C767-1F61-F84A80B55EB0}"/>
              </a:ext>
            </a:extLst>
          </p:cNvPr>
          <p:cNvSpPr txBox="1"/>
          <p:nvPr/>
        </p:nvSpPr>
        <p:spPr>
          <a:xfrm>
            <a:off x="533400" y="1324567"/>
            <a:ext cx="2819400"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STATE DIAGRAM</a:t>
            </a:r>
          </a:p>
        </p:txBody>
      </p:sp>
      <p:sp>
        <p:nvSpPr>
          <p:cNvPr id="7" name="Flowchart: Connector 6">
            <a:extLst>
              <a:ext uri="{FF2B5EF4-FFF2-40B4-BE49-F238E27FC236}">
                <a16:creationId xmlns:a16="http://schemas.microsoft.com/office/drawing/2014/main" id="{E67E7B1F-7A2D-740D-E106-326D2F4BC0DC}"/>
              </a:ext>
            </a:extLst>
          </p:cNvPr>
          <p:cNvSpPr/>
          <p:nvPr/>
        </p:nvSpPr>
        <p:spPr>
          <a:xfrm>
            <a:off x="4224184" y="1172506"/>
            <a:ext cx="304800" cy="219667"/>
          </a:xfrm>
          <a:prstGeom prst="flowChartConnector">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4F51D61-5804-BC27-646F-DBEF9E076579}"/>
              </a:ext>
            </a:extLst>
          </p:cNvPr>
          <p:cNvSpPr/>
          <p:nvPr/>
        </p:nvSpPr>
        <p:spPr>
          <a:xfrm>
            <a:off x="3424084" y="1669085"/>
            <a:ext cx="1905000" cy="266126"/>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Input Audio</a:t>
            </a:r>
          </a:p>
        </p:txBody>
      </p:sp>
      <p:sp>
        <p:nvSpPr>
          <p:cNvPr id="9" name="Rectangle: Rounded Corners 8">
            <a:extLst>
              <a:ext uri="{FF2B5EF4-FFF2-40B4-BE49-F238E27FC236}">
                <a16:creationId xmlns:a16="http://schemas.microsoft.com/office/drawing/2014/main" id="{01014F7F-4B47-6C82-1C5E-6E9E30AAF331}"/>
              </a:ext>
            </a:extLst>
          </p:cNvPr>
          <p:cNvSpPr/>
          <p:nvPr/>
        </p:nvSpPr>
        <p:spPr>
          <a:xfrm>
            <a:off x="3424084" y="2242299"/>
            <a:ext cx="1905000" cy="266427"/>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Load trained model</a:t>
            </a:r>
          </a:p>
        </p:txBody>
      </p:sp>
      <p:sp>
        <p:nvSpPr>
          <p:cNvPr id="10" name="Rectangle: Rounded Corners 9">
            <a:extLst>
              <a:ext uri="{FF2B5EF4-FFF2-40B4-BE49-F238E27FC236}">
                <a16:creationId xmlns:a16="http://schemas.microsoft.com/office/drawing/2014/main" id="{FE690876-D26B-DFC9-3B3E-2C63C500FB35}"/>
              </a:ext>
            </a:extLst>
          </p:cNvPr>
          <p:cNvSpPr/>
          <p:nvPr/>
        </p:nvSpPr>
        <p:spPr>
          <a:xfrm>
            <a:off x="3424084" y="2795385"/>
            <a:ext cx="1905000" cy="371157"/>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Audio Recognition</a:t>
            </a:r>
          </a:p>
        </p:txBody>
      </p:sp>
      <p:sp>
        <p:nvSpPr>
          <p:cNvPr id="11" name="Rectangle: Rounded Corners 10">
            <a:extLst>
              <a:ext uri="{FF2B5EF4-FFF2-40B4-BE49-F238E27FC236}">
                <a16:creationId xmlns:a16="http://schemas.microsoft.com/office/drawing/2014/main" id="{6042057A-DF29-9E50-8A76-3C72CCD1B9E0}"/>
              </a:ext>
            </a:extLst>
          </p:cNvPr>
          <p:cNvSpPr/>
          <p:nvPr/>
        </p:nvSpPr>
        <p:spPr>
          <a:xfrm>
            <a:off x="3424084" y="3429000"/>
            <a:ext cx="1905000" cy="37115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Saving audio file</a:t>
            </a:r>
          </a:p>
        </p:txBody>
      </p:sp>
      <p:sp>
        <p:nvSpPr>
          <p:cNvPr id="12" name="Rectangle: Rounded Corners 11">
            <a:extLst>
              <a:ext uri="{FF2B5EF4-FFF2-40B4-BE49-F238E27FC236}">
                <a16:creationId xmlns:a16="http://schemas.microsoft.com/office/drawing/2014/main" id="{F7E38A53-C9EC-90F5-450C-00D35FC1E638}"/>
              </a:ext>
            </a:extLst>
          </p:cNvPr>
          <p:cNvSpPr/>
          <p:nvPr/>
        </p:nvSpPr>
        <p:spPr>
          <a:xfrm>
            <a:off x="3436374" y="4073083"/>
            <a:ext cx="1905000" cy="297078"/>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Audio Extraction</a:t>
            </a:r>
          </a:p>
        </p:txBody>
      </p:sp>
      <p:sp>
        <p:nvSpPr>
          <p:cNvPr id="16" name="Rectangle: Rounded Corners 15">
            <a:extLst>
              <a:ext uri="{FF2B5EF4-FFF2-40B4-BE49-F238E27FC236}">
                <a16:creationId xmlns:a16="http://schemas.microsoft.com/office/drawing/2014/main" id="{EF9BBD3B-7E01-BCD0-CFF2-647E9BC7A1C5}"/>
              </a:ext>
            </a:extLst>
          </p:cNvPr>
          <p:cNvSpPr/>
          <p:nvPr/>
        </p:nvSpPr>
        <p:spPr>
          <a:xfrm>
            <a:off x="3432687" y="4640966"/>
            <a:ext cx="1905000" cy="371157"/>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Times New Roman" panose="02020603050405020304" pitchFamily="18" charset="0"/>
                <a:cs typeface="Times New Roman" panose="02020603050405020304" pitchFamily="18" charset="0"/>
              </a:rPr>
              <a:t>Feature Extraction</a:t>
            </a:r>
          </a:p>
        </p:txBody>
      </p:sp>
      <p:sp>
        <p:nvSpPr>
          <p:cNvPr id="17" name="Rectangle: Rounded Corners 16">
            <a:extLst>
              <a:ext uri="{FF2B5EF4-FFF2-40B4-BE49-F238E27FC236}">
                <a16:creationId xmlns:a16="http://schemas.microsoft.com/office/drawing/2014/main" id="{ECC4C34C-2697-ACFB-003F-367208D8DEFA}"/>
              </a:ext>
            </a:extLst>
          </p:cNvPr>
          <p:cNvSpPr/>
          <p:nvPr/>
        </p:nvSpPr>
        <p:spPr>
          <a:xfrm>
            <a:off x="3432687" y="5269032"/>
            <a:ext cx="1905000" cy="28132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Predicting Emotion</a:t>
            </a:r>
          </a:p>
        </p:txBody>
      </p:sp>
      <p:sp>
        <p:nvSpPr>
          <p:cNvPr id="22" name="Rectangle: Rounded Corners 21">
            <a:extLst>
              <a:ext uri="{FF2B5EF4-FFF2-40B4-BE49-F238E27FC236}">
                <a16:creationId xmlns:a16="http://schemas.microsoft.com/office/drawing/2014/main" id="{7FEB3083-2077-03C9-1242-ADF88523926C}"/>
              </a:ext>
            </a:extLst>
          </p:cNvPr>
          <p:cNvSpPr/>
          <p:nvPr/>
        </p:nvSpPr>
        <p:spPr>
          <a:xfrm>
            <a:off x="3322074" y="5816480"/>
            <a:ext cx="2133600" cy="338554"/>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Display Emotion as Emoji</a:t>
            </a:r>
          </a:p>
        </p:txBody>
      </p:sp>
      <p:sp>
        <p:nvSpPr>
          <p:cNvPr id="28" name="Flowchart: Connector 27">
            <a:extLst>
              <a:ext uri="{FF2B5EF4-FFF2-40B4-BE49-F238E27FC236}">
                <a16:creationId xmlns:a16="http://schemas.microsoft.com/office/drawing/2014/main" id="{B8FF8A92-263F-517C-D029-3C42042F5F76}"/>
              </a:ext>
            </a:extLst>
          </p:cNvPr>
          <p:cNvSpPr/>
          <p:nvPr/>
        </p:nvSpPr>
        <p:spPr>
          <a:xfrm>
            <a:off x="4191000" y="6410907"/>
            <a:ext cx="396363" cy="416037"/>
          </a:xfrm>
          <a:prstGeom prst="flowChartConnector">
            <a:avLst/>
          </a:prstGeom>
          <a:solidFill>
            <a:schemeClr val="bg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29" name="Flowchart: Connector 28">
            <a:extLst>
              <a:ext uri="{FF2B5EF4-FFF2-40B4-BE49-F238E27FC236}">
                <a16:creationId xmlns:a16="http://schemas.microsoft.com/office/drawing/2014/main" id="{CD1A222C-5A7F-1880-8500-E053C6594E21}"/>
              </a:ext>
            </a:extLst>
          </p:cNvPr>
          <p:cNvSpPr/>
          <p:nvPr/>
        </p:nvSpPr>
        <p:spPr>
          <a:xfrm>
            <a:off x="4236474" y="6466525"/>
            <a:ext cx="304800" cy="304800"/>
          </a:xfrm>
          <a:prstGeom prst="flowChartConnector">
            <a:avLst/>
          </a:prstGeom>
          <a:solidFill>
            <a:srgbClr val="009900"/>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cxnSp>
        <p:nvCxnSpPr>
          <p:cNvPr id="33" name="Straight Arrow Connector 32">
            <a:extLst>
              <a:ext uri="{FF2B5EF4-FFF2-40B4-BE49-F238E27FC236}">
                <a16:creationId xmlns:a16="http://schemas.microsoft.com/office/drawing/2014/main" id="{0DF90E6B-5855-D158-1284-2173F310AEC0}"/>
              </a:ext>
            </a:extLst>
          </p:cNvPr>
          <p:cNvCxnSpPr>
            <a:cxnSpLocks/>
            <a:endCxn id="8" idx="0"/>
          </p:cNvCxnSpPr>
          <p:nvPr/>
        </p:nvCxnSpPr>
        <p:spPr>
          <a:xfrm flipH="1">
            <a:off x="4376584" y="1402959"/>
            <a:ext cx="8603" cy="26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CEF1C15-995C-DF24-20AA-61B0E0D55264}"/>
              </a:ext>
            </a:extLst>
          </p:cNvPr>
          <p:cNvCxnSpPr>
            <a:cxnSpLocks/>
          </p:cNvCxnSpPr>
          <p:nvPr/>
        </p:nvCxnSpPr>
        <p:spPr>
          <a:xfrm flipH="1">
            <a:off x="4367981" y="1952131"/>
            <a:ext cx="8603" cy="26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13B5DF9-2F78-2DDF-4DB1-1C70904397EB}"/>
              </a:ext>
            </a:extLst>
          </p:cNvPr>
          <p:cNvCxnSpPr>
            <a:cxnSpLocks/>
          </p:cNvCxnSpPr>
          <p:nvPr/>
        </p:nvCxnSpPr>
        <p:spPr>
          <a:xfrm flipH="1">
            <a:off x="4372282" y="2502483"/>
            <a:ext cx="8603" cy="26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3F520DB5-3E43-4E0A-5B26-B4DEECE09E3C}"/>
              </a:ext>
            </a:extLst>
          </p:cNvPr>
          <p:cNvCxnSpPr>
            <a:cxnSpLocks/>
          </p:cNvCxnSpPr>
          <p:nvPr/>
        </p:nvCxnSpPr>
        <p:spPr>
          <a:xfrm flipH="1">
            <a:off x="4355691" y="3171221"/>
            <a:ext cx="8603" cy="26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A430B0E-1B06-AAFA-E8C6-C98002D8B0E9}"/>
              </a:ext>
            </a:extLst>
          </p:cNvPr>
          <p:cNvCxnSpPr>
            <a:cxnSpLocks/>
          </p:cNvCxnSpPr>
          <p:nvPr/>
        </p:nvCxnSpPr>
        <p:spPr>
          <a:xfrm flipH="1">
            <a:off x="4372282" y="3811074"/>
            <a:ext cx="8603" cy="26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ABC7E10-98AA-7AE8-F94A-898F623C36D5}"/>
              </a:ext>
            </a:extLst>
          </p:cNvPr>
          <p:cNvCxnSpPr>
            <a:cxnSpLocks/>
          </p:cNvCxnSpPr>
          <p:nvPr/>
        </p:nvCxnSpPr>
        <p:spPr>
          <a:xfrm flipH="1">
            <a:off x="4380885" y="4371086"/>
            <a:ext cx="8603" cy="26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6E954D3-93F3-BF35-14F6-77FA18409C29}"/>
              </a:ext>
            </a:extLst>
          </p:cNvPr>
          <p:cNvCxnSpPr>
            <a:cxnSpLocks/>
          </p:cNvCxnSpPr>
          <p:nvPr/>
        </p:nvCxnSpPr>
        <p:spPr>
          <a:xfrm flipH="1">
            <a:off x="4347088" y="5010576"/>
            <a:ext cx="8603" cy="26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5175C9D-3046-B13C-BA60-2BDE0B88AAE3}"/>
              </a:ext>
            </a:extLst>
          </p:cNvPr>
          <p:cNvCxnSpPr>
            <a:cxnSpLocks/>
          </p:cNvCxnSpPr>
          <p:nvPr/>
        </p:nvCxnSpPr>
        <p:spPr>
          <a:xfrm flipH="1">
            <a:off x="4361836" y="5550354"/>
            <a:ext cx="8603" cy="26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2E0307D-C3B4-3ABB-0E1E-96A6999405AB}"/>
              </a:ext>
            </a:extLst>
          </p:cNvPr>
          <p:cNvCxnSpPr>
            <a:cxnSpLocks/>
          </p:cNvCxnSpPr>
          <p:nvPr/>
        </p:nvCxnSpPr>
        <p:spPr>
          <a:xfrm flipH="1">
            <a:off x="4376584" y="1377035"/>
            <a:ext cx="8603" cy="26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BCFA2D9-0C41-27A9-4958-EDDF109BC57F}"/>
              </a:ext>
            </a:extLst>
          </p:cNvPr>
          <p:cNvCxnSpPr>
            <a:cxnSpLocks/>
          </p:cNvCxnSpPr>
          <p:nvPr/>
        </p:nvCxnSpPr>
        <p:spPr>
          <a:xfrm flipH="1">
            <a:off x="4377812" y="6147277"/>
            <a:ext cx="8603" cy="26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061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3F62C8-DE45-B89C-6A76-91482916DEE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37493FCE-3370-E66A-24AC-8A6096548FAB}"/>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D449238-3382-B56B-2C82-E197B4253D31}"/>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7DDC1932-9C48-ACEF-F51F-56383EA87390}"/>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1CBEA2D-F72F-6E64-0D46-E923D1228BD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9B695644-BAB9-C0E5-D7F9-F1F169E017E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604FEB83-754C-C96F-D785-26EC55567D9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BEB5F4E-3113-DA84-CBE3-8E4F351473B2}"/>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6" name="TextBox 5">
            <a:extLst>
              <a:ext uri="{FF2B5EF4-FFF2-40B4-BE49-F238E27FC236}">
                <a16:creationId xmlns:a16="http://schemas.microsoft.com/office/drawing/2014/main" id="{5DA00A60-E327-1453-1DCD-1CC59DAC1700}"/>
              </a:ext>
            </a:extLst>
          </p:cNvPr>
          <p:cNvSpPr txBox="1"/>
          <p:nvPr/>
        </p:nvSpPr>
        <p:spPr>
          <a:xfrm>
            <a:off x="2895600" y="486697"/>
            <a:ext cx="35052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IMPLEMENTATION</a:t>
            </a:r>
          </a:p>
        </p:txBody>
      </p:sp>
      <p:sp>
        <p:nvSpPr>
          <p:cNvPr id="7" name="TextBox 6">
            <a:extLst>
              <a:ext uri="{FF2B5EF4-FFF2-40B4-BE49-F238E27FC236}">
                <a16:creationId xmlns:a16="http://schemas.microsoft.com/office/drawing/2014/main" id="{4360C1FF-1534-BA2F-E020-DE90D8E8620A}"/>
              </a:ext>
            </a:extLst>
          </p:cNvPr>
          <p:cNvSpPr txBox="1"/>
          <p:nvPr/>
        </p:nvSpPr>
        <p:spPr>
          <a:xfrm>
            <a:off x="685800" y="1371600"/>
            <a:ext cx="8077200" cy="572464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Implementing speech emotion recognition involves several technical steps.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Dataset Selection and Preparation:</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Choose a dataset suitable for speech emotion recognition, such as the (RAVDESS) or the Berlin Database of Emotional Speech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Ensure the dataset has audio files labeled with different emotions.</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 Preprocessing:</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Load audio files from the dataset.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Preprocess the audio data to remove noise, silence, and normalize volume levels.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Segment the audio files into smaller frames (e.g., using Hamming windowing) to prepare for feature extraction.</a:t>
            </a:r>
          </a:p>
          <a:p>
            <a:pPr marL="285750" indent="-285750">
              <a:buFont typeface="Arial" panose="020B0604020202020204" pitchFamily="34" charset="0"/>
              <a:buChar char="•"/>
            </a:pPr>
            <a:endParaRPr lang="en-US" sz="1600" dirty="0"/>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000619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3F62C8-DE45-B89C-6A76-91482916DEE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37493FCE-3370-E66A-24AC-8A6096548FAB}"/>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D449238-3382-B56B-2C82-E197B4253D31}"/>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7DDC1932-9C48-ACEF-F51F-56383EA87390}"/>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1CBEA2D-F72F-6E64-0D46-E923D1228BD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9B695644-BAB9-C0E5-D7F9-F1F169E017E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604FEB83-754C-C96F-D785-26EC55567D9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BEB5F4E-3113-DA84-CBE3-8E4F351473B2}"/>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TextBox 2">
            <a:extLst>
              <a:ext uri="{FF2B5EF4-FFF2-40B4-BE49-F238E27FC236}">
                <a16:creationId xmlns:a16="http://schemas.microsoft.com/office/drawing/2014/main" id="{6D6E65C2-2E4A-93F4-6B16-7F4D7F12D22B}"/>
              </a:ext>
            </a:extLst>
          </p:cNvPr>
          <p:cNvSpPr txBox="1"/>
          <p:nvPr/>
        </p:nvSpPr>
        <p:spPr>
          <a:xfrm>
            <a:off x="457200" y="1295400"/>
            <a:ext cx="8305800" cy="4585871"/>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Feature Extraction:</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Extract relevant features from the preprocessed audio frames. Common features include: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Mel-frequency cepstral coefficients (MFCCs) to capture spectral characteristics.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Energy and spectral features.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Use libraries like Librosa or Python Speech Features for feature extraction.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4. </a:t>
            </a:r>
            <a:r>
              <a:rPr lang="en-US" sz="1600" b="1" dirty="0">
                <a:latin typeface="Times New Roman" panose="02020603050405020304" pitchFamily="18" charset="0"/>
                <a:cs typeface="Times New Roman" panose="02020603050405020304" pitchFamily="18" charset="0"/>
              </a:rPr>
              <a:t>Model Selection and Training:</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Choose a machine learning model or deep learning architecture suitable for emotion recognition, such as: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Support Vector Machines (SVM), Gaussian Mixture Models (GMM), or   Random Forests for traditional machine learning approaches.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Convolutional Neural Networks (CNNs),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Split your dataset into training and testing sets.</a:t>
            </a:r>
          </a:p>
          <a:p>
            <a:pPr algn="just"/>
            <a:r>
              <a:rPr lang="en-US" sz="1600" dirty="0">
                <a:latin typeface="Times New Roman" panose="02020603050405020304" pitchFamily="18" charset="0"/>
                <a:cs typeface="Times New Roman" panose="02020603050405020304" pitchFamily="18" charset="0"/>
              </a:rPr>
              <a:t>   </a:t>
            </a:r>
          </a:p>
          <a:p>
            <a:endParaRPr lang="en-US" dirty="0"/>
          </a:p>
          <a:p>
            <a:r>
              <a:rPr lang="en-US" dirty="0"/>
              <a:t> </a:t>
            </a:r>
            <a:endParaRPr lang="en-IN" dirty="0"/>
          </a:p>
        </p:txBody>
      </p:sp>
    </p:spTree>
    <p:extLst>
      <p:ext uri="{BB962C8B-B14F-4D97-AF65-F5344CB8AC3E}">
        <p14:creationId xmlns:p14="http://schemas.microsoft.com/office/powerpoint/2010/main" val="2000619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3F62C8-DE45-B89C-6A76-91482916DEE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37493FCE-3370-E66A-24AC-8A6096548FAB}"/>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D449238-3382-B56B-2C82-E197B4253D31}"/>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7DDC1932-9C48-ACEF-F51F-56383EA87390}"/>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1CBEA2D-F72F-6E64-0D46-E923D1228BD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9B695644-BAB9-C0E5-D7F9-F1F169E017E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604FEB83-754C-C96F-D785-26EC55567D9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BEB5F4E-3113-DA84-CBE3-8E4F351473B2}"/>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TextBox 2">
            <a:extLst>
              <a:ext uri="{FF2B5EF4-FFF2-40B4-BE49-F238E27FC236}">
                <a16:creationId xmlns:a16="http://schemas.microsoft.com/office/drawing/2014/main" id="{1D230ACF-08DA-FD25-44B6-1A7BFC02BD91}"/>
              </a:ext>
            </a:extLst>
          </p:cNvPr>
          <p:cNvSpPr txBox="1"/>
          <p:nvPr/>
        </p:nvSpPr>
        <p:spPr>
          <a:xfrm>
            <a:off x="609600" y="1371600"/>
            <a:ext cx="8153400" cy="3354765"/>
          </a:xfrm>
          <a:prstGeom prst="rect">
            <a:avLst/>
          </a:prstGeom>
          <a:noFill/>
        </p:spPr>
        <p:txBody>
          <a:bodyPr wrap="square" rtlCol="0">
            <a:spAutoFit/>
          </a:bodyPr>
          <a:lstStyle/>
          <a:p>
            <a:pPr algn="just"/>
            <a:r>
              <a:rPr lang="en-US" dirty="0"/>
              <a:t> </a:t>
            </a:r>
            <a:r>
              <a:rPr lang="en-US" sz="1600" dirty="0">
                <a:latin typeface="Times New Roman" panose="02020603050405020304" pitchFamily="18" charset="0"/>
                <a:cs typeface="Times New Roman" panose="02020603050405020304" pitchFamily="18" charset="0"/>
              </a:rPr>
              <a:t>5. </a:t>
            </a:r>
            <a:r>
              <a:rPr lang="en-US" sz="1600" b="1" dirty="0">
                <a:latin typeface="Times New Roman" panose="02020603050405020304" pitchFamily="18" charset="0"/>
                <a:cs typeface="Times New Roman" panose="02020603050405020304" pitchFamily="18" charset="0"/>
              </a:rPr>
              <a:t>Model Evaluation:</a:t>
            </a:r>
          </a:p>
          <a:p>
            <a:pPr algn="just"/>
            <a:r>
              <a:rPr lang="en-US" sz="1600" dirty="0">
                <a:latin typeface="Times New Roman" panose="02020603050405020304" pitchFamily="18" charset="0"/>
                <a:cs typeface="Times New Roman" panose="02020603050405020304" pitchFamily="18" charset="0"/>
              </a:rPr>
              <a:t>   - Evaluate the trained model using the testing dataset.</a:t>
            </a:r>
          </a:p>
          <a:p>
            <a:pPr algn="just"/>
            <a:r>
              <a:rPr lang="en-US" sz="1600" dirty="0">
                <a:latin typeface="Times New Roman" panose="02020603050405020304" pitchFamily="18" charset="0"/>
                <a:cs typeface="Times New Roman" panose="02020603050405020304" pitchFamily="18" charset="0"/>
              </a:rPr>
              <a:t>   - Calculate evaluation metrics such as accuracy, precision, recall, and F1-score to assess the model's performance.</a:t>
            </a:r>
          </a:p>
          <a:p>
            <a:pPr algn="just"/>
            <a:r>
              <a:rPr lang="en-US" sz="1600" dirty="0">
                <a:latin typeface="Times New Roman" panose="02020603050405020304" pitchFamily="18" charset="0"/>
                <a:cs typeface="Times New Roman" panose="02020603050405020304" pitchFamily="18" charset="0"/>
              </a:rPr>
              <a:t>   - Analyze confusion matrices to understand how well the model predicts different emotions.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6</a:t>
            </a:r>
            <a:r>
              <a:rPr lang="en-US" sz="1600" b="1" dirty="0">
                <a:latin typeface="Times New Roman" panose="02020603050405020304" pitchFamily="18" charset="0"/>
                <a:cs typeface="Times New Roman" panose="02020603050405020304" pitchFamily="18" charset="0"/>
              </a:rPr>
              <a:t>. Deployment:</a:t>
            </a:r>
          </a:p>
          <a:p>
            <a:pPr algn="just"/>
            <a:r>
              <a:rPr lang="en-US" sz="1600" dirty="0">
                <a:latin typeface="Times New Roman" panose="02020603050405020304" pitchFamily="18" charset="0"/>
                <a:cs typeface="Times New Roman" panose="02020603050405020304" pitchFamily="18" charset="0"/>
              </a:rPr>
              <a:t>   - Once satisfied with the model's performance, deploy it in your application or system.</a:t>
            </a:r>
          </a:p>
          <a:p>
            <a:pPr algn="just"/>
            <a:r>
              <a:rPr lang="en-US" sz="1600" dirty="0">
                <a:latin typeface="Times New Roman" panose="02020603050405020304" pitchFamily="18" charset="0"/>
                <a:cs typeface="Times New Roman" panose="02020603050405020304" pitchFamily="18" charset="0"/>
              </a:rPr>
              <a:t>   - Integrate the model with speech input mechanisms to analyze real-time audio and predict emotions.</a:t>
            </a:r>
          </a:p>
          <a:p>
            <a:pPr algn="just"/>
            <a:r>
              <a:rPr lang="en-US" sz="1600" dirty="0">
                <a:latin typeface="Times New Roman" panose="02020603050405020304" pitchFamily="18" charset="0"/>
                <a:cs typeface="Times New Roman" panose="02020603050405020304" pitchFamily="18" charset="0"/>
              </a:rPr>
              <a:t>   - Ensure the system's usability and performance meet the desired requirements in the target environment.</a:t>
            </a:r>
          </a:p>
          <a:p>
            <a:endParaRPr lang="en-IN" dirty="0"/>
          </a:p>
        </p:txBody>
      </p:sp>
    </p:spTree>
    <p:extLst>
      <p:ext uri="{BB962C8B-B14F-4D97-AF65-F5344CB8AC3E}">
        <p14:creationId xmlns:p14="http://schemas.microsoft.com/office/powerpoint/2010/main" val="2000619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57B04AC-973C-EE2F-A06B-D18BA8637686}"/>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7541369A-EA12-967A-425F-1346A0800ACF}"/>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11609335-89F5-0614-EACA-DCE2B35A84B7}"/>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90CF3217-CF01-9261-6E2F-78A3A600C115}"/>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61A3361F-57BD-6768-2971-B8BC7FB09A38}"/>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6AB79BBD-B36E-D877-554E-6C8105715EC7}"/>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57298061-2967-09E5-470D-D4BA34F43DF7}"/>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4A4CC78-EEC8-7F6B-21B6-7DE0440D1274}"/>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7" name="TextBox 6">
            <a:extLst>
              <a:ext uri="{FF2B5EF4-FFF2-40B4-BE49-F238E27FC236}">
                <a16:creationId xmlns:a16="http://schemas.microsoft.com/office/drawing/2014/main" id="{355C21DE-6997-E3E0-9F6D-0AA8D140E137}"/>
              </a:ext>
            </a:extLst>
          </p:cNvPr>
          <p:cNvSpPr txBox="1"/>
          <p:nvPr/>
        </p:nvSpPr>
        <p:spPr>
          <a:xfrm>
            <a:off x="3429000" y="445759"/>
            <a:ext cx="32004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Testing </a:t>
            </a:r>
          </a:p>
        </p:txBody>
      </p:sp>
      <p:sp>
        <p:nvSpPr>
          <p:cNvPr id="8" name="TextBox 7">
            <a:extLst>
              <a:ext uri="{FF2B5EF4-FFF2-40B4-BE49-F238E27FC236}">
                <a16:creationId xmlns:a16="http://schemas.microsoft.com/office/drawing/2014/main" id="{3AEF1730-38B0-7148-4CA2-87E9C4F52B64}"/>
              </a:ext>
            </a:extLst>
          </p:cNvPr>
          <p:cNvSpPr txBox="1"/>
          <p:nvPr/>
        </p:nvSpPr>
        <p:spPr>
          <a:xfrm>
            <a:off x="533400" y="1295400"/>
            <a:ext cx="7961671"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Unit Testing : </a:t>
            </a:r>
            <a:r>
              <a:rPr lang="en-US" sz="1600" dirty="0">
                <a:latin typeface="Times New Roman" panose="02020603050405020304" pitchFamily="18" charset="0"/>
                <a:cs typeface="Times New Roman" panose="02020603050405020304" pitchFamily="18" charset="0"/>
              </a:rPr>
              <a:t>Tests individual components or modules in isolation to ensure they function correctly</a:t>
            </a:r>
            <a:r>
              <a:rPr lang="en-US" sz="1600" b="1"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Integration Testing : </a:t>
            </a:r>
            <a:r>
              <a:rPr lang="en-US" sz="1600" dirty="0">
                <a:latin typeface="Times New Roman" panose="02020603050405020304" pitchFamily="18" charset="0"/>
                <a:cs typeface="Times New Roman" panose="02020603050405020304" pitchFamily="18" charset="0"/>
              </a:rPr>
              <a:t>Verifies that different components of the system work together as expected when integrated.</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Functional Testing : </a:t>
            </a:r>
            <a:r>
              <a:rPr lang="en-US" sz="1600" dirty="0">
                <a:latin typeface="Times New Roman" panose="02020603050405020304" pitchFamily="18" charset="0"/>
                <a:cs typeface="Times New Roman" panose="02020603050405020304" pitchFamily="18" charset="0"/>
              </a:rPr>
              <a:t>Validates whether the system meets its functional requirements and performs its core tasks accurately.</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Performance Testing : </a:t>
            </a:r>
            <a:r>
              <a:rPr lang="en-US" sz="1600" dirty="0">
                <a:latin typeface="Times New Roman" panose="02020603050405020304" pitchFamily="18" charset="0"/>
                <a:cs typeface="Times New Roman" panose="02020603050405020304" pitchFamily="18" charset="0"/>
              </a:rPr>
              <a:t>Evaluates the system's speed, scalability, and resource usage under different conditions to optimize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656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6B71091-48D8-BC35-7E5E-CA10C02058DC}"/>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TextBox 2">
            <a:extLst>
              <a:ext uri="{FF2B5EF4-FFF2-40B4-BE49-F238E27FC236}">
                <a16:creationId xmlns:a16="http://schemas.microsoft.com/office/drawing/2014/main" id="{CB621C6E-97F4-97AB-9194-5DEE199BE1E2}"/>
              </a:ext>
            </a:extLst>
          </p:cNvPr>
          <p:cNvSpPr txBox="1"/>
          <p:nvPr/>
        </p:nvSpPr>
        <p:spPr>
          <a:xfrm>
            <a:off x="3200400" y="363620"/>
            <a:ext cx="33528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Results</a:t>
            </a:r>
          </a:p>
        </p:txBody>
      </p:sp>
      <p:pic>
        <p:nvPicPr>
          <p:cNvPr id="6" name="Picture 5">
            <a:extLst>
              <a:ext uri="{FF2B5EF4-FFF2-40B4-BE49-F238E27FC236}">
                <a16:creationId xmlns:a16="http://schemas.microsoft.com/office/drawing/2014/main" id="{DA423DA5-D0E2-D277-232E-04D69DFAEF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725" y="1169070"/>
            <a:ext cx="4524375" cy="2315851"/>
          </a:xfrm>
          <a:prstGeom prst="rect">
            <a:avLst/>
          </a:prstGeom>
        </p:spPr>
      </p:pic>
      <p:pic>
        <p:nvPicPr>
          <p:cNvPr id="10" name="Picture 9">
            <a:extLst>
              <a:ext uri="{FF2B5EF4-FFF2-40B4-BE49-F238E27FC236}">
                <a16:creationId xmlns:a16="http://schemas.microsoft.com/office/drawing/2014/main" id="{C9C63697-83C8-94F2-A050-3C3F6C331C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0" y="1361632"/>
            <a:ext cx="2971800" cy="1930728"/>
          </a:xfrm>
          <a:prstGeom prst="rect">
            <a:avLst/>
          </a:prstGeom>
        </p:spPr>
      </p:pic>
      <p:sp>
        <p:nvSpPr>
          <p:cNvPr id="11" name="TextBox 10">
            <a:extLst>
              <a:ext uri="{FF2B5EF4-FFF2-40B4-BE49-F238E27FC236}">
                <a16:creationId xmlns:a16="http://schemas.microsoft.com/office/drawing/2014/main" id="{8046597D-DF4C-32F7-1A49-DD52917D0C44}"/>
              </a:ext>
            </a:extLst>
          </p:cNvPr>
          <p:cNvSpPr txBox="1"/>
          <p:nvPr/>
        </p:nvSpPr>
        <p:spPr>
          <a:xfrm>
            <a:off x="762000" y="3429000"/>
            <a:ext cx="31242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The above output is the count of the audio files in various emotions</a:t>
            </a:r>
          </a:p>
        </p:txBody>
      </p:sp>
      <p:sp>
        <p:nvSpPr>
          <p:cNvPr id="12" name="TextBox 11">
            <a:extLst>
              <a:ext uri="{FF2B5EF4-FFF2-40B4-BE49-F238E27FC236}">
                <a16:creationId xmlns:a16="http://schemas.microsoft.com/office/drawing/2014/main" id="{A5E9214A-7798-6A7C-54E4-83B5D0CF05F8}"/>
              </a:ext>
            </a:extLst>
          </p:cNvPr>
          <p:cNvSpPr txBox="1"/>
          <p:nvPr/>
        </p:nvSpPr>
        <p:spPr>
          <a:xfrm>
            <a:off x="4581525" y="3473699"/>
            <a:ext cx="4105275" cy="830997"/>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The output is the accuracy of the final testing  of audio . here we got the 95% of accuracy of the audio file.</a:t>
            </a:r>
          </a:p>
        </p:txBody>
      </p:sp>
    </p:spTree>
    <p:extLst>
      <p:ext uri="{BB962C8B-B14F-4D97-AF65-F5344CB8AC3E}">
        <p14:creationId xmlns:p14="http://schemas.microsoft.com/office/powerpoint/2010/main" val="1856311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3F62C8-DE45-B89C-6A76-91482916DEE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37493FCE-3370-E66A-24AC-8A6096548FAB}"/>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D449238-3382-B56B-2C82-E197B4253D31}"/>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7DDC1932-9C48-ACEF-F51F-56383EA87390}"/>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1CBEA2D-F72F-6E64-0D46-E923D1228BD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9B695644-BAB9-C0E5-D7F9-F1F169E017E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604FEB83-754C-C96F-D785-26EC55567D9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BEB5F4E-3113-DA84-CBE3-8E4F351473B2}"/>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TextBox 2">
            <a:extLst>
              <a:ext uri="{FF2B5EF4-FFF2-40B4-BE49-F238E27FC236}">
                <a16:creationId xmlns:a16="http://schemas.microsoft.com/office/drawing/2014/main" id="{456F30BE-64B9-CB09-0FB6-85979C00A83E}"/>
              </a:ext>
            </a:extLst>
          </p:cNvPr>
          <p:cNvSpPr txBox="1"/>
          <p:nvPr/>
        </p:nvSpPr>
        <p:spPr>
          <a:xfrm>
            <a:off x="3324532" y="471416"/>
            <a:ext cx="38862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B76E7C77-E37C-74AF-4E47-06D50F2FCC07}"/>
              </a:ext>
            </a:extLst>
          </p:cNvPr>
          <p:cNvSpPr txBox="1"/>
          <p:nvPr/>
        </p:nvSpPr>
        <p:spPr>
          <a:xfrm>
            <a:off x="685800" y="1447800"/>
            <a:ext cx="7924800" cy="378565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Speech emotion recognition (SER) is a burgeoning field with profound implications for human-computer interaction and affective computing. Leveraging advancements in machine learning and signal processing, researchers strive to develop models capable of discerning emotional states from speech patterns. Despite progress, challenges persist, including the need for diverse, well-annotated datasets and addressing real-world variability in speech signals and cultural contexts . Deep learning architectures, notably convolutional and recurrent neural networks, show promise but require ongoing refinement to enhance interpretability, reduce overfitting, and improve generalization across demographics. Multimodal approaches, integrating speech with other modalities like facial expressions or physiological signals, offer avenues for more robust emotion recognition systems . While facing hurdles, SER finds applications in virtual assistants, mental health monitoring, and human-computer interaction. Collaboration between academia and industry remains vital to address limitations, refine models, and ensure ethically sound deployments. SER's evolution marks the convergence of technology and human emotion, offering potential for more empathetic and responsive systems in our increasingly digital world.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9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6B71091-48D8-BC35-7E5E-CA10C02058DC}"/>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2" name="TextBox 1">
            <a:extLst>
              <a:ext uri="{FF2B5EF4-FFF2-40B4-BE49-F238E27FC236}">
                <a16:creationId xmlns:a16="http://schemas.microsoft.com/office/drawing/2014/main" id="{8AAB0465-84DA-D6B6-C4A2-6424E606FD63}"/>
              </a:ext>
            </a:extLst>
          </p:cNvPr>
          <p:cNvSpPr txBox="1"/>
          <p:nvPr/>
        </p:nvSpPr>
        <p:spPr>
          <a:xfrm>
            <a:off x="1054523" y="2547985"/>
            <a:ext cx="70226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i="1" dirty="0">
                <a:latin typeface="Times New Roman" panose="02020603050405020304" pitchFamily="18" charset="0"/>
                <a:cs typeface="Times New Roman" panose="02020603050405020304" pitchFamily="18" charset="0"/>
              </a:rPr>
              <a:t>THANK YOU</a:t>
            </a:r>
            <a:endParaRPr lang="en-US" sz="440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76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896C47A-5E20-D97C-CE0F-821B684C640E}"/>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DF27DC82-BAE2-02B6-C610-AD75EAD539DC}"/>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E6AC1F2A-7A5C-2B33-83D1-F55B12BDAEE2}"/>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B328239B-B23E-20E2-E12F-091552912F7D}"/>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384A4CE1-7DF5-FD16-79BF-237ABA115701}"/>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C0925618-776F-5226-7291-972D8FBE843A}"/>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2119C6DE-ECF7-2376-0502-09A5E8F007D5}"/>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DA3BCA24-F345-8DF0-943D-EE5D4D8D660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TextBox 2">
            <a:extLst>
              <a:ext uri="{FF2B5EF4-FFF2-40B4-BE49-F238E27FC236}">
                <a16:creationId xmlns:a16="http://schemas.microsoft.com/office/drawing/2014/main" id="{639944D0-D4EA-444F-B287-5099A988D749}"/>
              </a:ext>
            </a:extLst>
          </p:cNvPr>
          <p:cNvSpPr txBox="1"/>
          <p:nvPr/>
        </p:nvSpPr>
        <p:spPr>
          <a:xfrm>
            <a:off x="656273" y="1706829"/>
            <a:ext cx="7848599" cy="5218736"/>
          </a:xfrm>
          <a:prstGeom prst="rect">
            <a:avLst/>
          </a:prstGeom>
          <a:noFill/>
        </p:spPr>
        <p:txBody>
          <a:bodyPr wrap="square" lIns="91440" tIns="45720" rIns="91440" bIns="45720" rtlCol="0" anchor="t">
            <a:spAutoFit/>
          </a:bodyPr>
          <a:lstStyle/>
          <a:p>
            <a:pPr algn="just">
              <a:lnSpc>
                <a:spcPct val="150000"/>
              </a:lnSpc>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Emotion recognition using speech processing is a fascinating field where computers learn to understand how people feel just by listening to their voices. Imagine if a computer could tell if you're happy, sad, or angry just by hearing you talk! This technology uses advanced algorithms to analyze the tone, pitch, rhythm, and even the words we use when we speak to figure out our emotions. By studying these patterns, computers can help us better understand human emotions and create tools that respond to our feelings in more meaningful ways. It's like teaching computers to understand the language of emotions, opening up new possibilities for how we interact with technology and each other</a:t>
            </a:r>
            <a:r>
              <a:rPr lang="en-US" sz="1600" b="0" i="0" dirty="0">
                <a:solidFill>
                  <a:srgbClr val="ECECEC"/>
                </a:solidFill>
                <a:effectLst/>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solidFill>
                  <a:schemeClr val="tx1"/>
                </a:solidFill>
                <a:latin typeface="Times New Roman"/>
                <a:cs typeface="Times New Roman"/>
              </a:rPr>
              <a:t>Emotion recognition using speech processing utilizes computational techniques to analyze speech signals and extract emotional content.</a:t>
            </a:r>
          </a:p>
          <a:p>
            <a:pPr marL="342900" indent="-342900" algn="just">
              <a:buChar char="•"/>
            </a:pPr>
            <a:endParaRPr lang="en-US" sz="1600" dirty="0">
              <a:solidFill>
                <a:schemeClr val="tx1"/>
              </a:solidFill>
              <a:latin typeface="Times New Roman"/>
              <a:cs typeface="Times New Roman"/>
            </a:endParaRPr>
          </a:p>
          <a:p>
            <a:pPr marL="342900" indent="-342900" algn="just">
              <a:buFont typeface="Wingdings" panose="05000000000000000000" pitchFamily="2" charset="2"/>
              <a:buChar char="Ø"/>
            </a:pPr>
            <a:r>
              <a:rPr lang="en-US" sz="1600" dirty="0">
                <a:solidFill>
                  <a:schemeClr val="tx1"/>
                </a:solidFill>
                <a:latin typeface="Times New Roman"/>
                <a:cs typeface="Times New Roman"/>
              </a:rPr>
              <a:t>Various features including pitch, intensity, rhythm, and spectral characteristics of speech are examined for emotion classification.</a:t>
            </a:r>
          </a:p>
          <a:p>
            <a:pPr marL="342900" indent="-342900" algn="just">
              <a:buChar char="•"/>
            </a:pPr>
            <a:endParaRPr lang="en-US" sz="1600" dirty="0">
              <a:solidFill>
                <a:schemeClr val="tx1"/>
              </a:solidFill>
              <a:latin typeface="Times New Roman"/>
              <a:cs typeface="Times New Roman"/>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6193EE1-BB51-637D-882C-5AE5BE743FE6}"/>
              </a:ext>
            </a:extLst>
          </p:cNvPr>
          <p:cNvSpPr txBox="1"/>
          <p:nvPr/>
        </p:nvSpPr>
        <p:spPr>
          <a:xfrm>
            <a:off x="3048000" y="445759"/>
            <a:ext cx="2743200" cy="646331"/>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INTRODUCTION</a:t>
            </a:r>
          </a:p>
          <a:p>
            <a:endParaRPr lang="en-IN" dirty="0"/>
          </a:p>
        </p:txBody>
      </p:sp>
    </p:spTree>
    <p:extLst>
      <p:ext uri="{BB962C8B-B14F-4D97-AF65-F5344CB8AC3E}">
        <p14:creationId xmlns:p14="http://schemas.microsoft.com/office/powerpoint/2010/main" val="350825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6B71091-48D8-BC35-7E5E-CA10C02058DC}"/>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216B05BB-8464-52FD-30F7-ED402CEF2D0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2ED64AAE-E71B-F2C1-355C-DACBD27EC9AC}"/>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26BEF444-C0C4-D6CF-BB63-087C0D22FE74}"/>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18444361-2D57-333A-B811-7E6940EB9D56}"/>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30DADD10-AF30-44E2-827B-2895919F3940}"/>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10" name="TextBox 9">
            <a:extLst>
              <a:ext uri="{FF2B5EF4-FFF2-40B4-BE49-F238E27FC236}">
                <a16:creationId xmlns:a16="http://schemas.microsoft.com/office/drawing/2014/main" id="{6793DD4F-4666-84CB-3B14-27D86B73401A}"/>
              </a:ext>
            </a:extLst>
          </p:cNvPr>
          <p:cNvSpPr txBox="1"/>
          <p:nvPr/>
        </p:nvSpPr>
        <p:spPr>
          <a:xfrm>
            <a:off x="400311" y="1295400"/>
            <a:ext cx="8400789" cy="2308324"/>
          </a:xfrm>
          <a:prstGeom prst="rect">
            <a:avLst/>
          </a:prstGeom>
          <a:noFill/>
        </p:spPr>
        <p:txBody>
          <a:bodyPr wrap="square" lIns="91440" tIns="45720" rIns="91440" bIns="45720" rtlCol="0" anchor="t">
            <a:spAutoFit/>
          </a:bodyPr>
          <a:lstStyle/>
          <a:p>
            <a:pPr algn="just"/>
            <a:endParaRPr lang="en-US" sz="1600" dirty="0">
              <a:solidFill>
                <a:schemeClr val="tx1"/>
              </a:solidFill>
              <a:latin typeface="Times New Roman"/>
              <a:cs typeface="Times New Roman"/>
            </a:endParaRPr>
          </a:p>
          <a:p>
            <a:pPr marL="342900" indent="-342900" algn="just">
              <a:buFont typeface="Wingdings" panose="05000000000000000000" pitchFamily="2" charset="2"/>
              <a:buChar char="Ø"/>
            </a:pPr>
            <a:r>
              <a:rPr lang="en-US" sz="1600" dirty="0">
                <a:solidFill>
                  <a:schemeClr val="tx1"/>
                </a:solidFill>
                <a:latin typeface="Times New Roman"/>
                <a:cs typeface="Times New Roman"/>
              </a:rPr>
              <a:t>Machine learning algorithms are trained to differentiate between different emotional states like happiness, sadness, anger, or neutrality.</a:t>
            </a:r>
          </a:p>
          <a:p>
            <a:pPr algn="just"/>
            <a:endParaRPr lang="en-US" sz="1600" dirty="0">
              <a:solidFill>
                <a:schemeClr val="tx1"/>
              </a:solidFill>
              <a:latin typeface="Times New Roman"/>
              <a:cs typeface="Times New Roman"/>
            </a:endParaRPr>
          </a:p>
          <a:p>
            <a:pPr marL="342900" indent="-342900" algn="just">
              <a:buFont typeface="Wingdings" panose="05000000000000000000" pitchFamily="2" charset="2"/>
              <a:buChar char="Ø"/>
            </a:pPr>
            <a:r>
              <a:rPr lang="en-US" sz="1600" dirty="0">
                <a:solidFill>
                  <a:schemeClr val="tx1"/>
                </a:solidFill>
                <a:latin typeface="Times New Roman"/>
                <a:cs typeface="Times New Roman"/>
              </a:rPr>
              <a:t>Supervised learning techniques, including support vector machines (SVM), neural networks, are commonly used to classify emotions based on extracted features. </a:t>
            </a:r>
          </a:p>
          <a:p>
            <a:pPr marL="342900" indent="-342900" algn="just">
              <a:buChar char="•"/>
            </a:pPr>
            <a:endParaRPr lang="en-US" sz="1600" dirty="0">
              <a:solidFill>
                <a:schemeClr val="tx1"/>
              </a:solidFill>
              <a:latin typeface="Times New Roman"/>
              <a:cs typeface="Times New Roman"/>
            </a:endParaRPr>
          </a:p>
          <a:p>
            <a:pPr marL="342900" indent="-342900" algn="just">
              <a:buFont typeface="Wingdings" panose="05000000000000000000" pitchFamily="2" charset="2"/>
              <a:buChar char="Ø"/>
            </a:pPr>
            <a:r>
              <a:rPr lang="en-US" sz="1600" dirty="0">
                <a:solidFill>
                  <a:schemeClr val="tx1"/>
                </a:solidFill>
                <a:latin typeface="Times New Roman"/>
                <a:cs typeface="Times New Roman"/>
              </a:rPr>
              <a:t>Emotion recognition technology can assist in diagnosing and monitoring mental health conditions, such as depression, anxiety .</a:t>
            </a:r>
            <a:endParaRPr lang="en-US" sz="1400" dirty="0"/>
          </a:p>
        </p:txBody>
      </p:sp>
    </p:spTree>
    <p:extLst>
      <p:ext uri="{BB962C8B-B14F-4D97-AF65-F5344CB8AC3E}">
        <p14:creationId xmlns:p14="http://schemas.microsoft.com/office/powerpoint/2010/main" val="77782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DF42BF8-E196-8751-886D-FEB8C19FFF7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87BA0832-39F5-D645-C384-E046B904298F}"/>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2E3FE5A8-F572-4711-0AB8-0E6FC0AD6E31}"/>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3E188DE0-1A4E-79E5-5F10-6CB0EA808CE8}"/>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E6475890-868B-0978-6017-8B438D844105}"/>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C9E6EF0D-DB3E-0FFF-D334-EA157D6240B2}"/>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E67A517D-8B09-B90F-BEDE-C027A6AA811C}"/>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542BB85E-9B25-9E0B-EB7C-B97D9CBD612A}"/>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13" name="TextBox 12">
            <a:extLst>
              <a:ext uri="{FF2B5EF4-FFF2-40B4-BE49-F238E27FC236}">
                <a16:creationId xmlns:a16="http://schemas.microsoft.com/office/drawing/2014/main" id="{4BB1054B-14A1-6ADF-990B-F4A7DA912C98}"/>
              </a:ext>
            </a:extLst>
          </p:cNvPr>
          <p:cNvSpPr txBox="1"/>
          <p:nvPr/>
        </p:nvSpPr>
        <p:spPr>
          <a:xfrm>
            <a:off x="456819" y="1341346"/>
            <a:ext cx="8230361" cy="51398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Existing System utilizes deep learning models to analyze speech signals and extract features crucial for recognizing emotions.</a:t>
            </a:r>
          </a:p>
          <a:p>
            <a:pPr marL="285750" indent="-285750" algn="just">
              <a:lnSpc>
                <a:spcPct val="150000"/>
              </a:lnSpc>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Involves preprocessing of audio data to enhance signal quality and normalize input formats.</a:t>
            </a:r>
          </a:p>
          <a:p>
            <a:pPr marL="285750" indent="-285750" algn="just">
              <a:lnSpc>
                <a:spcPct val="150000"/>
              </a:lnSpc>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Employs feature extraction methods like Mel-frequency cepstral coefficients (MFCCs) and spectral features to capture acoustic characteristics of speech.</a:t>
            </a:r>
          </a:p>
          <a:p>
            <a:pPr marL="285750" indent="-285750" algn="just">
              <a:lnSpc>
                <a:spcPct val="150000"/>
              </a:lnSpc>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Utilizes deep neural network architectures such as Convolutional Neural Networks (CNNs) or Recurrent Neural Networks (RNNs).</a:t>
            </a:r>
          </a:p>
          <a:p>
            <a:pPr marL="285750" indent="-285750" algn="just">
              <a:lnSpc>
                <a:spcPct val="150000"/>
              </a:lnSpc>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Trains the model on labeled datasets comprising speech samples annotated with corresponding emotions.</a:t>
            </a:r>
          </a:p>
          <a:p>
            <a:pPr marL="285750" indent="-285750" algn="just">
              <a:lnSpc>
                <a:spcPct val="150000"/>
              </a:lnSpc>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Validates and fine-tunes the model using techniques like cross-validation to ensure generalization to unseen data.</a:t>
            </a:r>
          </a:p>
          <a:p>
            <a:pPr marL="285750" indent="-285750" algn="just">
              <a:lnSpc>
                <a:spcPct val="150000"/>
              </a:lnSpc>
              <a:buFont typeface="Arial" panose="020B0604020202020204" pitchFamily="34" charset="0"/>
              <a:buChar char="•"/>
            </a:pPr>
            <a:r>
              <a:rPr lang="en-US" sz="1600" i="0" dirty="0">
                <a:solidFill>
                  <a:schemeClr val="tx1"/>
                </a:solidFill>
                <a:effectLst/>
                <a:latin typeface="Times New Roman" panose="02020603050405020304" pitchFamily="18" charset="0"/>
                <a:cs typeface="Times New Roman" panose="02020603050405020304" pitchFamily="18" charset="0"/>
              </a:rPr>
              <a:t>Provides real-time or batch processing capabilities for analyzing speech inputs and accurately predicting emotions.</a:t>
            </a:r>
          </a:p>
          <a:p>
            <a:pPr algn="just"/>
            <a:endParaRPr lang="en-IN"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111C5B6-92B0-16C8-0D1C-43C84C7AB73A}"/>
              </a:ext>
            </a:extLst>
          </p:cNvPr>
          <p:cNvSpPr txBox="1"/>
          <p:nvPr/>
        </p:nvSpPr>
        <p:spPr>
          <a:xfrm>
            <a:off x="3352800" y="457200"/>
            <a:ext cx="2743200"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EXISTING SYSTEM</a:t>
            </a:r>
          </a:p>
          <a:p>
            <a:endParaRPr lang="en-IN" dirty="0"/>
          </a:p>
        </p:txBody>
      </p:sp>
    </p:spTree>
    <p:extLst>
      <p:ext uri="{BB962C8B-B14F-4D97-AF65-F5344CB8AC3E}">
        <p14:creationId xmlns:p14="http://schemas.microsoft.com/office/powerpoint/2010/main" val="110501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2EE51AF-03A5-EE63-A2B1-2B71E558050A}"/>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E887C3C3-4C52-B38F-5C52-A18D32FEA8C3}"/>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277BEF49-3C24-F14A-D64D-A857645F42AD}"/>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EB15A0C6-F704-084D-165E-3AABE29ED7C8}"/>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34F80F8-91EF-301F-8D35-96E2B8520889}"/>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2B91CB51-CD8A-B6B5-8AFF-6165683CCD0D}"/>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08C29215-CF96-A08F-2452-B9BC502696A7}"/>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73DD5DB-C842-01D0-B67C-EC702115189D}"/>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TextBox 2">
            <a:extLst>
              <a:ext uri="{FF2B5EF4-FFF2-40B4-BE49-F238E27FC236}">
                <a16:creationId xmlns:a16="http://schemas.microsoft.com/office/drawing/2014/main" id="{6D99C797-BF40-3D1E-2C61-7F19F8B95159}"/>
              </a:ext>
            </a:extLst>
          </p:cNvPr>
          <p:cNvSpPr txBox="1"/>
          <p:nvPr/>
        </p:nvSpPr>
        <p:spPr>
          <a:xfrm>
            <a:off x="848500" y="1676400"/>
            <a:ext cx="7925561" cy="2800767"/>
          </a:xfrm>
          <a:prstGeom prst="rect">
            <a:avLst/>
          </a:prstGeom>
          <a:noFill/>
        </p:spPr>
        <p:txBody>
          <a:bodyPr wrap="square" rtlCol="0">
            <a:spAutoFit/>
          </a:bodyPr>
          <a:lstStyle/>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Variability:</a:t>
            </a:r>
            <a:r>
              <a:rPr lang="en-US" sz="1600" b="1" i="0" u="sng"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Emotions are subjective and can vary greatly among individuals.</a:t>
            </a:r>
          </a:p>
          <a:p>
            <a:pPr marL="285750" indent="-285750" algn="l">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Context dependence: </a:t>
            </a:r>
            <a:r>
              <a:rPr lang="en-US" sz="1600" b="0" i="0" dirty="0">
                <a:solidFill>
                  <a:schemeClr val="tx1"/>
                </a:solidFill>
                <a:effectLst/>
                <a:latin typeface="Times New Roman" panose="02020603050405020304" pitchFamily="18" charset="0"/>
                <a:cs typeface="Times New Roman" panose="02020603050405020304" pitchFamily="18" charset="0"/>
              </a:rPr>
              <a:t>Emotions can be influenced by context, making it challenging to accurately interpret.</a:t>
            </a:r>
          </a:p>
          <a:p>
            <a:pPr marL="285750" indent="-285750" algn="l">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Cultural differences: </a:t>
            </a:r>
            <a:r>
              <a:rPr lang="en-US" sz="1600" b="0" i="0" dirty="0">
                <a:solidFill>
                  <a:schemeClr val="tx1"/>
                </a:solidFill>
                <a:effectLst/>
                <a:latin typeface="Times New Roman" panose="02020603050405020304" pitchFamily="18" charset="0"/>
                <a:cs typeface="Times New Roman" panose="02020603050405020304" pitchFamily="18" charset="0"/>
              </a:rPr>
              <a:t>Emotional expression differs across cultures, leading to misinterpretations</a:t>
            </a:r>
          </a:p>
          <a:p>
            <a:pPr marL="285750" indent="-285750" algn="l">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Ambiguity:</a:t>
            </a:r>
            <a:r>
              <a:rPr lang="en-US" sz="1600" b="0" i="0" dirty="0">
                <a:solidFill>
                  <a:schemeClr val="tx1"/>
                </a:solidFill>
                <a:effectLst/>
                <a:latin typeface="Times New Roman" panose="02020603050405020304" pitchFamily="18" charset="0"/>
                <a:cs typeface="Times New Roman" panose="02020603050405020304" pitchFamily="18" charset="0"/>
              </a:rPr>
              <a:t> Speech may convey mixed emotions or lack clear emotional cues.</a:t>
            </a:r>
          </a:p>
          <a:p>
            <a:pPr marL="285750" indent="-285750" algn="l">
              <a:buFont typeface="Wingdings" panose="05000000000000000000" pitchFamily="2" charset="2"/>
              <a:buChar char="Ø"/>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Computational complexity:</a:t>
            </a:r>
            <a:r>
              <a:rPr lang="en-US" sz="1600" b="0" i="0" dirty="0">
                <a:solidFill>
                  <a:schemeClr val="tx1"/>
                </a:solidFill>
                <a:effectLst/>
                <a:latin typeface="Times New Roman" panose="02020603050405020304" pitchFamily="18" charset="0"/>
                <a:cs typeface="Times New Roman" panose="02020603050405020304" pitchFamily="18" charset="0"/>
              </a:rPr>
              <a:t> Emotion recognition algorithms can be resource-intensive.</a:t>
            </a:r>
          </a:p>
        </p:txBody>
      </p:sp>
      <p:sp>
        <p:nvSpPr>
          <p:cNvPr id="4" name="TextBox 3">
            <a:extLst>
              <a:ext uri="{FF2B5EF4-FFF2-40B4-BE49-F238E27FC236}">
                <a16:creationId xmlns:a16="http://schemas.microsoft.com/office/drawing/2014/main" id="{6CCF1CEC-5592-509F-7D06-848884F45C77}"/>
              </a:ext>
            </a:extLst>
          </p:cNvPr>
          <p:cNvSpPr txBox="1"/>
          <p:nvPr/>
        </p:nvSpPr>
        <p:spPr>
          <a:xfrm>
            <a:off x="2247900" y="426094"/>
            <a:ext cx="4648200"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DRAWBACKS OF EXISTING SYSTEM</a:t>
            </a:r>
            <a:endParaRPr lang="en-IN" sz="18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171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9660F66-9DA9-CAF7-0AA1-B6E05353AB11}"/>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8E51CC33-2D04-19CC-24C9-43968622E34B}"/>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925CCFEB-3B6F-10BD-4105-109B70EA5CB2}"/>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B4792D35-FADE-CE85-3265-E8783124AEC4}"/>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A526B56D-8FF5-145D-E8AD-B51815FCFFE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4F52F2AF-477A-E6ED-E476-47A13FE510BD}"/>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5D588065-2294-FD0D-0C3C-AA2556FAB5CF}"/>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2F1E0BB8-E358-7450-5847-5D38D7F6370B}"/>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16" name="TextBox 15"/>
          <p:cNvSpPr txBox="1"/>
          <p:nvPr/>
        </p:nvSpPr>
        <p:spPr>
          <a:xfrm>
            <a:off x="419100" y="1472396"/>
            <a:ext cx="8305800" cy="4031873"/>
          </a:xfrm>
          <a:prstGeom prst="rect">
            <a:avLst/>
          </a:prstGeom>
          <a:noFill/>
        </p:spPr>
        <p:txBody>
          <a:bodyPr wrap="square" rtlCol="0">
            <a:spAutoFit/>
          </a:bodyPr>
          <a:lstStyle/>
          <a:p>
            <a:pPr algn="just">
              <a:lnSpc>
                <a:spcPct val="150000"/>
              </a:lnSpc>
            </a:pPr>
            <a:r>
              <a:rPr lang="en-US" sz="1600" dirty="0">
                <a:latin typeface="Times New Roman" pitchFamily="18" charset="0"/>
                <a:cs typeface="Times New Roman" pitchFamily="18" charset="0"/>
              </a:rPr>
              <a:t>The goal of this project is to design and implement a system that can recognize emotions from speech using speech processing techniques. The system architecture consists of several stages. In the preprocessing stage, voice activity detection is performed to remove non-speech segments, followed by feature extraction to extract relevant features such as MFCCs, pitch, energy, and formants. Feature selection techniques like PCA or Information Gain are then applied to choose a subset of features that discriminate well between different emotions. The selected features are used to train a machine learning model, which can be SVMs, CNNs, or LSTM networks, to classify emotions. Post-processing techniques can be applied to refine the classification results based on context or by combining outputs from multiple models. The system requires an appropriate dataset for training and testing, such as IEMOCAP or RAVDESS.</a:t>
            </a:r>
          </a:p>
          <a:p>
            <a:pPr algn="just"/>
            <a:endParaRPr lang="en-US" sz="16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0AF695E2-F9B7-8031-6B02-0CEBC7271FCE}"/>
              </a:ext>
            </a:extLst>
          </p:cNvPr>
          <p:cNvSpPr txBox="1"/>
          <p:nvPr/>
        </p:nvSpPr>
        <p:spPr>
          <a:xfrm flipH="1">
            <a:off x="3200400" y="475194"/>
            <a:ext cx="2558469" cy="369332"/>
          </a:xfrm>
          <a:prstGeom prst="rect">
            <a:avLst/>
          </a:prstGeom>
          <a:noFill/>
        </p:spPr>
        <p:txBody>
          <a:bodyPr wrap="square" rtlCol="0">
            <a:spAutoFit/>
          </a:bodyPr>
          <a:lstStyle/>
          <a:p>
            <a:r>
              <a:rPr lang="en-US" sz="1800" b="1" dirty="0">
                <a:latin typeface="Times New Roman" pitchFamily="18" charset="0"/>
                <a:cs typeface="Times New Roman" pitchFamily="18" charset="0"/>
              </a:rPr>
              <a:t>PROPOSED SYSTEM</a:t>
            </a:r>
            <a:endParaRPr lang="en-US" dirty="0"/>
          </a:p>
        </p:txBody>
      </p:sp>
    </p:spTree>
    <p:extLst>
      <p:ext uri="{BB962C8B-B14F-4D97-AF65-F5344CB8AC3E}">
        <p14:creationId xmlns:p14="http://schemas.microsoft.com/office/powerpoint/2010/main" val="112783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D555212-6702-EE8A-C028-2B7880D85E51}"/>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723B4747-4058-02CE-5815-882B76F8B434}"/>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CCD34867-9DC1-4D28-71EC-C3AF1598A6A2}"/>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17" name="Group 16">
            <a:extLst>
              <a:ext uri="{FF2B5EF4-FFF2-40B4-BE49-F238E27FC236}">
                <a16:creationId xmlns:a16="http://schemas.microsoft.com/office/drawing/2014/main" id="{8E5A5F3E-33A1-B57C-4796-B0AE56356E06}"/>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85E66EA7-7A02-ED64-3901-BB00ECBE899B}"/>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AD73025A-FED7-17A1-B59E-2D3E0387937F}"/>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F0F9D5AD-B986-6890-DE4A-12EF94623365}"/>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8DB0FFF3-B044-E074-7756-F68D855077AA}"/>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11" name="TextBox 10"/>
          <p:cNvSpPr txBox="1"/>
          <p:nvPr/>
        </p:nvSpPr>
        <p:spPr>
          <a:xfrm>
            <a:off x="609600" y="1724371"/>
            <a:ext cx="8077200" cy="4001095"/>
          </a:xfrm>
          <a:prstGeom prst="rect">
            <a:avLst/>
          </a:prstGeom>
          <a:noFill/>
        </p:spPr>
        <p:txBody>
          <a:bodyPr wrap="square" rtlCol="0">
            <a:spAutoFit/>
          </a:bodyPr>
          <a:lstStyle/>
          <a:p>
            <a:pPr algn="just">
              <a:buFont typeface="Wingdings" pitchFamily="2" charset="2"/>
              <a:buChar char="Ø"/>
            </a:pPr>
            <a:r>
              <a:rPr lang="en-US" sz="1600" b="1" dirty="0">
                <a:latin typeface="Times New Roman" pitchFamily="18" charset="0"/>
                <a:cs typeface="Times New Roman" pitchFamily="18" charset="0"/>
              </a:rPr>
              <a:t> Human-Computer Interaction Improvement: </a:t>
            </a:r>
            <a:r>
              <a:rPr lang="en-US" sz="1600" dirty="0">
                <a:latin typeface="Times New Roman" pitchFamily="18" charset="0"/>
                <a:cs typeface="Times New Roman" pitchFamily="18" charset="0"/>
              </a:rPr>
              <a:t>Emotion recognition enhances human-computer interaction by enabling systems to understand and respond to users' emotional states. This fosters more natural and intuitive interactions, improving the overall user experience.</a:t>
            </a:r>
          </a:p>
          <a:p>
            <a:pPr algn="just"/>
            <a:endParaRPr lang="en-US" sz="1600" dirty="0">
              <a:latin typeface="Times New Roman" pitchFamily="18" charset="0"/>
              <a:cs typeface="Times New Roman" pitchFamily="18" charset="0"/>
            </a:endParaRPr>
          </a:p>
          <a:p>
            <a:pPr algn="just">
              <a:buFont typeface="Wingdings" pitchFamily="2" charset="2"/>
              <a:buChar char="Ø"/>
            </a:pPr>
            <a:r>
              <a:rPr lang="en-US" sz="1600" b="1" dirty="0">
                <a:latin typeface="Times New Roman" pitchFamily="18" charset="0"/>
                <a:cs typeface="Times New Roman" pitchFamily="18" charset="0"/>
              </a:rPr>
              <a:t> Personalized User Experiences: </a:t>
            </a:r>
            <a:r>
              <a:rPr lang="en-US" sz="1600" dirty="0">
                <a:latin typeface="Times New Roman" pitchFamily="18" charset="0"/>
                <a:cs typeface="Times New Roman" pitchFamily="18" charset="0"/>
              </a:rPr>
              <a:t>Tailoring interactions based on recognized emotions allows systems to provide personalized experiences. For instance, virtual assistants can adapt responses to users' emotional needs, creating a more empathetic and user-centric environment.</a:t>
            </a:r>
          </a:p>
          <a:p>
            <a:pPr algn="just"/>
            <a:endParaRPr lang="en-US" sz="1600" dirty="0">
              <a:latin typeface="Times New Roman" pitchFamily="18" charset="0"/>
              <a:cs typeface="Times New Roman" pitchFamily="18" charset="0"/>
            </a:endParaRPr>
          </a:p>
          <a:p>
            <a:pPr algn="just">
              <a:buFont typeface="Wingdings" pitchFamily="2" charset="2"/>
              <a:buChar char="Ø"/>
            </a:pPr>
            <a:r>
              <a:rPr lang="en-US" sz="1600" b="1" dirty="0">
                <a:latin typeface="Times New Roman" pitchFamily="18" charset="0"/>
                <a:cs typeface="Times New Roman" pitchFamily="18" charset="0"/>
              </a:rPr>
              <a:t> Customer Service Enhancement: </a:t>
            </a:r>
            <a:r>
              <a:rPr lang="en-US" sz="1600" dirty="0">
                <a:latin typeface="Times New Roman" pitchFamily="18" charset="0"/>
                <a:cs typeface="Times New Roman" pitchFamily="18" charset="0"/>
              </a:rPr>
              <a:t>In customer service applications, emotion recognition aids in gauging customer sentiment during interactions. This information can be utilized to improve service quality, address concerns promptly, and enhance overall customer satisfaction.</a:t>
            </a:r>
          </a:p>
          <a:p>
            <a:pPr algn="just"/>
            <a:endParaRPr lang="en-US" sz="1600" dirty="0">
              <a:latin typeface="Times New Roman" pitchFamily="18" charset="0"/>
              <a:cs typeface="Times New Roman" pitchFamily="18" charset="0"/>
            </a:endParaRPr>
          </a:p>
          <a:p>
            <a:pPr algn="just">
              <a:buFont typeface="Wingdings" pitchFamily="2" charset="2"/>
              <a:buChar char="Ø"/>
            </a:pPr>
            <a:r>
              <a:rPr lang="en-US" sz="1600" b="1" dirty="0">
                <a:latin typeface="Times New Roman" pitchFamily="18" charset="0"/>
                <a:cs typeface="Times New Roman" pitchFamily="18" charset="0"/>
              </a:rPr>
              <a:t> Mental Health Monitoring: </a:t>
            </a:r>
            <a:r>
              <a:rPr lang="en-US" sz="1600" dirty="0">
                <a:latin typeface="Times New Roman" pitchFamily="18" charset="0"/>
                <a:cs typeface="Times New Roman" pitchFamily="18" charset="0"/>
              </a:rPr>
              <a:t>Emotion recognition in speech processing holds potential for monitoring mental health. By analyzing speech patterns, systems can identify potential signs of emotional distress or changes in mood, offering opportunities for early intervention and support.</a:t>
            </a:r>
          </a:p>
          <a:p>
            <a:endParaRPr lang="en-US" sz="14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FC6ABC88-AFAE-D546-0D26-9784CEE9571F}"/>
              </a:ext>
            </a:extLst>
          </p:cNvPr>
          <p:cNvSpPr txBox="1"/>
          <p:nvPr/>
        </p:nvSpPr>
        <p:spPr>
          <a:xfrm>
            <a:off x="2133600" y="467238"/>
            <a:ext cx="5029200" cy="369332"/>
          </a:xfrm>
          <a:prstGeom prst="rect">
            <a:avLst/>
          </a:prstGeom>
          <a:noFill/>
        </p:spPr>
        <p:txBody>
          <a:bodyPr wrap="square" rtlCol="0">
            <a:spAutoFit/>
          </a:bodyPr>
          <a:lstStyle/>
          <a:p>
            <a:r>
              <a:rPr lang="en-US" sz="1800" b="1" dirty="0">
                <a:latin typeface="Times New Roman" pitchFamily="18" charset="0"/>
                <a:cs typeface="Times New Roman" pitchFamily="18" charset="0"/>
              </a:rPr>
              <a:t>ADVANTAGES OF PROPOSED SYSTEM</a:t>
            </a:r>
          </a:p>
        </p:txBody>
      </p:sp>
    </p:spTree>
    <p:extLst>
      <p:ext uri="{BB962C8B-B14F-4D97-AF65-F5344CB8AC3E}">
        <p14:creationId xmlns:p14="http://schemas.microsoft.com/office/powerpoint/2010/main" val="319250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3F62C8-DE45-B89C-6A76-91482916DEE2}"/>
            </a:ext>
          </a:extLst>
        </p:cNvPr>
        <p:cNvGrpSpPr/>
        <p:nvPr/>
      </p:nvGrpSpPr>
      <p:grpSpPr>
        <a:xfrm>
          <a:off x="0" y="0"/>
          <a:ext cx="0" cy="0"/>
          <a:chOff x="0" y="0"/>
          <a:chExt cx="0" cy="0"/>
        </a:xfrm>
      </p:grpSpPr>
      <p:pic>
        <p:nvPicPr>
          <p:cNvPr id="5" name="object 5">
            <a:extLst>
              <a:ext uri="{FF2B5EF4-FFF2-40B4-BE49-F238E27FC236}">
                <a16:creationId xmlns:a16="http://schemas.microsoft.com/office/drawing/2014/main" id="{37493FCE-3370-E66A-24AC-8A6096548FAB}"/>
              </a:ext>
            </a:extLst>
          </p:cNvPr>
          <p:cNvPicPr/>
          <p:nvPr/>
        </p:nvPicPr>
        <p:blipFill>
          <a:blip r:embed="rId2" cstate="print"/>
          <a:stretch>
            <a:fillRect/>
          </a:stretch>
        </p:blipFill>
        <p:spPr>
          <a:xfrm>
            <a:off x="305561" y="931164"/>
            <a:ext cx="8534400" cy="39750"/>
          </a:xfrm>
          <a:prstGeom prst="rect">
            <a:avLst/>
          </a:prstGeom>
        </p:spPr>
      </p:pic>
      <p:pic>
        <p:nvPicPr>
          <p:cNvPr id="15" name="Picture 14" descr="LOGO">
            <a:extLst>
              <a:ext uri="{FF2B5EF4-FFF2-40B4-BE49-F238E27FC236}">
                <a16:creationId xmlns:a16="http://schemas.microsoft.com/office/drawing/2014/main" id="{DD449238-3382-B56B-2C82-E197B4253D31}"/>
              </a:ext>
            </a:extLst>
          </p:cNvPr>
          <p:cNvPicPr>
            <a:picLocks noChangeAspect="1"/>
          </p:cNvPicPr>
          <p:nvPr/>
        </p:nvPicPr>
        <p:blipFill>
          <a:blip r:embed="rId3" cstate="print"/>
          <a:srcRect/>
          <a:stretch>
            <a:fillRect/>
          </a:stretch>
        </p:blipFill>
        <p:spPr bwMode="auto">
          <a:xfrm>
            <a:off x="8077200" y="132704"/>
            <a:ext cx="855345" cy="626110"/>
          </a:xfrm>
          <a:prstGeom prst="rect">
            <a:avLst/>
          </a:prstGeom>
          <a:noFill/>
        </p:spPr>
      </p:pic>
      <p:grpSp>
        <p:nvGrpSpPr>
          <p:cNvPr id="2" name="Group 16">
            <a:extLst>
              <a:ext uri="{FF2B5EF4-FFF2-40B4-BE49-F238E27FC236}">
                <a16:creationId xmlns:a16="http://schemas.microsoft.com/office/drawing/2014/main" id="{7DDC1932-9C48-ACEF-F51F-56383EA87390}"/>
              </a:ext>
            </a:extLst>
          </p:cNvPr>
          <p:cNvGrpSpPr/>
          <p:nvPr/>
        </p:nvGrpSpPr>
        <p:grpSpPr>
          <a:xfrm>
            <a:off x="7047271" y="6324600"/>
            <a:ext cx="1944329" cy="381000"/>
            <a:chOff x="2590800" y="5257800"/>
            <a:chExt cx="1944329" cy="381000"/>
          </a:xfrm>
        </p:grpSpPr>
        <p:sp>
          <p:nvSpPr>
            <p:cNvPr id="18" name="TextBox 17">
              <a:extLst>
                <a:ext uri="{FF2B5EF4-FFF2-40B4-BE49-F238E27FC236}">
                  <a16:creationId xmlns:a16="http://schemas.microsoft.com/office/drawing/2014/main" id="{51CBEA2D-F72F-6E64-0D46-E923D1228BD0}"/>
                </a:ext>
              </a:extLst>
            </p:cNvPr>
            <p:cNvSpPr txBox="1"/>
            <p:nvPr/>
          </p:nvSpPr>
          <p:spPr>
            <a:xfrm>
              <a:off x="2590800" y="5257800"/>
              <a:ext cx="381000" cy="369332"/>
            </a:xfrm>
            <a:prstGeom prst="rect">
              <a:avLst/>
            </a:prstGeom>
            <a:solidFill>
              <a:srgbClr val="9900CC"/>
            </a:solidFill>
          </p:spPr>
          <p:txBody>
            <a:bodyPr wrap="square" rtlCol="0">
              <a:spAutoFit/>
            </a:bodyPr>
            <a:lstStyle/>
            <a:p>
              <a:pPr algn="ctr"/>
              <a:r>
                <a:rPr lang="en-IN" b="1" dirty="0">
                  <a:solidFill>
                    <a:schemeClr val="bg1"/>
                  </a:solidFill>
                </a:rPr>
                <a:t>D</a:t>
              </a:r>
            </a:p>
          </p:txBody>
        </p:sp>
        <p:sp>
          <p:nvSpPr>
            <p:cNvPr id="19" name="TextBox 18">
              <a:extLst>
                <a:ext uri="{FF2B5EF4-FFF2-40B4-BE49-F238E27FC236}">
                  <a16:creationId xmlns:a16="http://schemas.microsoft.com/office/drawing/2014/main" id="{9B695644-BAB9-C0E5-D7F9-F1F169E017E5}"/>
                </a:ext>
              </a:extLst>
            </p:cNvPr>
            <p:cNvSpPr txBox="1"/>
            <p:nvPr/>
          </p:nvSpPr>
          <p:spPr>
            <a:xfrm>
              <a:off x="3124200" y="5262405"/>
              <a:ext cx="381000" cy="369332"/>
            </a:xfrm>
            <a:prstGeom prst="rect">
              <a:avLst/>
            </a:prstGeom>
            <a:solidFill>
              <a:srgbClr val="FF9900"/>
            </a:solidFill>
          </p:spPr>
          <p:txBody>
            <a:bodyPr wrap="square" rtlCol="0">
              <a:spAutoFit/>
            </a:bodyPr>
            <a:lstStyle/>
            <a:p>
              <a:pPr algn="ctr"/>
              <a:r>
                <a:rPr lang="en-IN" b="1" dirty="0">
                  <a:solidFill>
                    <a:schemeClr val="bg1"/>
                  </a:solidFill>
                </a:rPr>
                <a:t>I</a:t>
              </a:r>
            </a:p>
          </p:txBody>
        </p:sp>
        <p:sp>
          <p:nvSpPr>
            <p:cNvPr id="20" name="TextBox 19">
              <a:extLst>
                <a:ext uri="{FF2B5EF4-FFF2-40B4-BE49-F238E27FC236}">
                  <a16:creationId xmlns:a16="http://schemas.microsoft.com/office/drawing/2014/main" id="{604FEB83-754C-C96F-D785-26EC55567D9A}"/>
                </a:ext>
              </a:extLst>
            </p:cNvPr>
            <p:cNvSpPr txBox="1"/>
            <p:nvPr/>
          </p:nvSpPr>
          <p:spPr>
            <a:xfrm>
              <a:off x="3657600" y="5267010"/>
              <a:ext cx="381000" cy="369332"/>
            </a:xfrm>
            <a:prstGeom prst="rect">
              <a:avLst/>
            </a:prstGeom>
            <a:solidFill>
              <a:srgbClr val="0000FF"/>
            </a:solidFill>
          </p:spPr>
          <p:txBody>
            <a:bodyPr wrap="square" rtlCol="0">
              <a:spAutoFit/>
            </a:bodyPr>
            <a:lstStyle/>
            <a:p>
              <a:pPr algn="ctr"/>
              <a:r>
                <a:rPr lang="en-IN" b="1" dirty="0">
                  <a:solidFill>
                    <a:schemeClr val="bg1"/>
                  </a:solidFill>
                </a:rPr>
                <a:t>E</a:t>
              </a:r>
            </a:p>
          </p:txBody>
        </p:sp>
        <p:sp>
          <p:nvSpPr>
            <p:cNvPr id="21" name="TextBox 20">
              <a:extLst>
                <a:ext uri="{FF2B5EF4-FFF2-40B4-BE49-F238E27FC236}">
                  <a16:creationId xmlns:a16="http://schemas.microsoft.com/office/drawing/2014/main" id="{0BEB5F4E-3113-DA84-CBE3-8E4F351473B2}"/>
                </a:ext>
              </a:extLst>
            </p:cNvPr>
            <p:cNvSpPr txBox="1"/>
            <p:nvPr/>
          </p:nvSpPr>
          <p:spPr>
            <a:xfrm>
              <a:off x="4154129" y="5269468"/>
              <a:ext cx="381000" cy="369332"/>
            </a:xfrm>
            <a:prstGeom prst="rect">
              <a:avLst/>
            </a:prstGeom>
            <a:solidFill>
              <a:srgbClr val="009900"/>
            </a:solidFill>
          </p:spPr>
          <p:txBody>
            <a:bodyPr wrap="square" rtlCol="0">
              <a:spAutoFit/>
            </a:bodyPr>
            <a:lstStyle/>
            <a:p>
              <a:pPr algn="ctr"/>
              <a:r>
                <a:rPr lang="en-IN" b="1" dirty="0">
                  <a:solidFill>
                    <a:schemeClr val="bg1"/>
                  </a:solidFill>
                </a:rPr>
                <a:t>T</a:t>
              </a:r>
            </a:p>
          </p:txBody>
        </p:sp>
      </p:grpSp>
      <p:sp>
        <p:nvSpPr>
          <p:cNvPr id="3" name="TextBox 2">
            <a:extLst>
              <a:ext uri="{FF2B5EF4-FFF2-40B4-BE49-F238E27FC236}">
                <a16:creationId xmlns:a16="http://schemas.microsoft.com/office/drawing/2014/main" id="{7D5C4212-B585-FDD3-37E6-081C675FA845}"/>
              </a:ext>
            </a:extLst>
          </p:cNvPr>
          <p:cNvSpPr txBox="1"/>
          <p:nvPr/>
        </p:nvSpPr>
        <p:spPr>
          <a:xfrm>
            <a:off x="2971800" y="435648"/>
            <a:ext cx="4038600" cy="646331"/>
          </a:xfrm>
          <a:prstGeom prst="rect">
            <a:avLst/>
          </a:prstGeom>
          <a:noFill/>
        </p:spPr>
        <p:txBody>
          <a:bodyPr wrap="square" rtlCol="0">
            <a:spAutoFit/>
          </a:bodyPr>
          <a:lstStyle/>
          <a:p>
            <a:r>
              <a:rPr lang="en-US" sz="1800" b="1" dirty="0">
                <a:latin typeface="Times New Roman" pitchFamily="18" charset="0"/>
                <a:cs typeface="Times New Roman" pitchFamily="18" charset="0"/>
              </a:rPr>
              <a:t>SYSTEM ARCHITECTURE</a:t>
            </a:r>
          </a:p>
          <a:p>
            <a:endParaRPr lang="en-IN" dirty="0"/>
          </a:p>
        </p:txBody>
      </p:sp>
      <p:pic>
        <p:nvPicPr>
          <p:cNvPr id="4" name="Picture 3" descr="BLOCK DIAGRAM OF SPEECH EMOTION RECOGNITION CLASSIFICATION | Download  Scientific Diagram">
            <a:extLst>
              <a:ext uri="{FF2B5EF4-FFF2-40B4-BE49-F238E27FC236}">
                <a16:creationId xmlns:a16="http://schemas.microsoft.com/office/drawing/2014/main" id="{074A40DB-7CF9-336C-3909-549DCCDA197F}"/>
              </a:ext>
            </a:extLst>
          </p:cNvPr>
          <p:cNvPicPr>
            <a:picLocks noChangeAspect="1"/>
          </p:cNvPicPr>
          <p:nvPr/>
        </p:nvPicPr>
        <p:blipFill>
          <a:blip r:embed="rId4" cstate="print"/>
          <a:srcRect/>
          <a:stretch>
            <a:fillRect/>
          </a:stretch>
        </p:blipFill>
        <p:spPr bwMode="auto">
          <a:xfrm>
            <a:off x="1662153" y="2150259"/>
            <a:ext cx="6109018" cy="3028786"/>
          </a:xfrm>
          <a:prstGeom prst="rect">
            <a:avLst/>
          </a:prstGeom>
          <a:noFill/>
          <a:ln w="9525">
            <a:noFill/>
            <a:miter lim="800000"/>
            <a:headEnd/>
            <a:tailEnd/>
          </a:ln>
        </p:spPr>
      </p:pic>
    </p:spTree>
    <p:extLst>
      <p:ext uri="{BB962C8B-B14F-4D97-AF65-F5344CB8AC3E}">
        <p14:creationId xmlns:p14="http://schemas.microsoft.com/office/powerpoint/2010/main" val="2000619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3163</TotalTime>
  <Words>2271</Words>
  <Application>Microsoft Office PowerPoint</Application>
  <PresentationFormat>On-screen Show (4:3)</PresentationFormat>
  <Paragraphs>333</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Nalini Anand</dc:creator>
  <cp:lastModifiedBy>matturthi nagalakshmi</cp:lastModifiedBy>
  <cp:revision>466</cp:revision>
  <dcterms:created xsi:type="dcterms:W3CDTF">2024-01-31T13:33:25Z</dcterms:created>
  <dcterms:modified xsi:type="dcterms:W3CDTF">2024-03-13T02:26:24Z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2019-09-19T00:00:00Z</vt:filetime>
  </property>
  <property fmtid="{D5CDD505-2E9C-101B-9397-08002B2CF9AE}" pid="3" name="Creator">
    <vt:lpwstr>Microsoft® PowerPoint® 2013</vt:lpwstr>
  </property>
  <property fmtid="{D5CDD505-2E9C-101B-9397-08002B2CF9AE}" pid="4" name="LastSaved">
    <vt:filetime>2024-01-31T00:00:00Z</vt:filetime>
  </property>
  <property fmtid="{D5CDD505-2E9C-101B-9397-08002B2CF9AE}" pid="5" name="Producer">
    <vt:lpwstr>Microsoft® PowerPoint® 2013</vt:lpwstr>
  </property>
</Properties>
</file>