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[nagalakshmi.xlsx]Sheet1!$E$1</c:f>
              <c:strCache>
                <c:ptCount val="1"/>
                <c:pt idx="0">
                  <c:v>Salary</c:v>
                </c:pt>
              </c:strCache>
            </c:strRef>
          </c:tx>
          <c:spPr>
            <a:solidFill>
              <a:schemeClr val="accent1"/>
            </a:solidFill>
            <a:ln>
              <a:noFill/>
            </a:ln>
            <a:effectLst/>
          </c:spPr>
          <c:invertIfNegative val="0"/>
          <c:val>
            <c:numRef>
              <c:f>[nagalakshmi.xlsx]Sheet1!$E$2:$E$197</c:f>
              <c:numCache>
                <c:formatCode>General</c:formatCode>
                <c:ptCount val="196"/>
                <c:pt idx="0">
                  <c:v>105468.7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pt idx="14">
                  <c:v>54137.05</c:v>
                </c:pt>
                <c:pt idx="15">
                  <c:v>37902.35</c:v>
                </c:pt>
                <c:pt idx="16">
                  <c:v>39969.72</c:v>
                </c:pt>
                <c:pt idx="17">
                  <c:v>69913.39</c:v>
                </c:pt>
                <c:pt idx="18">
                  <c:v>52748.63</c:v>
                </c:pt>
                <c:pt idx="19">
                  <c:v>50310.09</c:v>
                </c:pt>
                <c:pt idx="20">
                  <c:v>52963.65</c:v>
                </c:pt>
                <c:pt idx="21">
                  <c:v>62195.47</c:v>
                </c:pt>
                <c:pt idx="22">
                  <c:v>43329.22</c:v>
                </c:pt>
                <c:pt idx="23">
                  <c:v>71570.990000000005</c:v>
                </c:pt>
                <c:pt idx="24">
                  <c:v>78840.23</c:v>
                </c:pt>
                <c:pt idx="25">
                  <c:v>61994.76</c:v>
                </c:pt>
                <c:pt idx="26">
                  <c:v>89690.38</c:v>
                </c:pt>
                <c:pt idx="27">
                  <c:v>104335.03999999999</c:v>
                </c:pt>
                <c:pt idx="28">
                  <c:v>52246.29</c:v>
                </c:pt>
                <c:pt idx="29">
                  <c:v>90697.67</c:v>
                </c:pt>
                <c:pt idx="30">
                  <c:v>90884.32</c:v>
                </c:pt>
                <c:pt idx="31">
                  <c:v>76320.44</c:v>
                </c:pt>
                <c:pt idx="32">
                  <c:v>73360.38</c:v>
                </c:pt>
                <c:pt idx="34">
                  <c:v>50449.46</c:v>
                </c:pt>
                <c:pt idx="35">
                  <c:v>53949.26</c:v>
                </c:pt>
                <c:pt idx="36">
                  <c:v>113616.23</c:v>
                </c:pt>
                <c:pt idx="37">
                  <c:v>110906.35</c:v>
                </c:pt>
                <c:pt idx="38">
                  <c:v>100371.31</c:v>
                </c:pt>
                <c:pt idx="39">
                  <c:v>69163.39</c:v>
                </c:pt>
                <c:pt idx="40">
                  <c:v>114691.03</c:v>
                </c:pt>
                <c:pt idx="41">
                  <c:v>86556.96</c:v>
                </c:pt>
                <c:pt idx="42">
                  <c:v>31172.77</c:v>
                </c:pt>
                <c:pt idx="43">
                  <c:v>80169.42</c:v>
                </c:pt>
                <c:pt idx="44">
                  <c:v>53949.26</c:v>
                </c:pt>
                <c:pt idx="45">
                  <c:v>58935.92</c:v>
                </c:pt>
                <c:pt idx="46">
                  <c:v>63555.73</c:v>
                </c:pt>
                <c:pt idx="47">
                  <c:v>57419.35</c:v>
                </c:pt>
                <c:pt idx="48">
                  <c:v>67818.14</c:v>
                </c:pt>
                <c:pt idx="49">
                  <c:v>44403.77</c:v>
                </c:pt>
                <c:pt idx="50">
                  <c:v>40753.54</c:v>
                </c:pt>
                <c:pt idx="51">
                  <c:v>102934.09</c:v>
                </c:pt>
                <c:pt idx="52">
                  <c:v>68860.399999999994</c:v>
                </c:pt>
                <c:pt idx="53">
                  <c:v>79567.69</c:v>
                </c:pt>
                <c:pt idx="54">
                  <c:v>35943.620000000003</c:v>
                </c:pt>
                <c:pt idx="55">
                  <c:v>116767.63</c:v>
                </c:pt>
                <c:pt idx="56">
                  <c:v>85455.53</c:v>
                </c:pt>
                <c:pt idx="57">
                  <c:v>39700.82</c:v>
                </c:pt>
                <c:pt idx="58">
                  <c:v>38438.239999999998</c:v>
                </c:pt>
                <c:pt idx="59">
                  <c:v>50855.53</c:v>
                </c:pt>
                <c:pt idx="60">
                  <c:v>0</c:v>
                </c:pt>
                <c:pt idx="61">
                  <c:v>37362.300000000003</c:v>
                </c:pt>
                <c:pt idx="62">
                  <c:v>72876.91</c:v>
                </c:pt>
                <c:pt idx="63">
                  <c:v>31042.51</c:v>
                </c:pt>
                <c:pt idx="64">
                  <c:v>63705.4</c:v>
                </c:pt>
                <c:pt idx="65">
                  <c:v>59434.18</c:v>
                </c:pt>
                <c:pt idx="66">
                  <c:v>84762.76</c:v>
                </c:pt>
                <c:pt idx="67">
                  <c:v>69057.320000000007</c:v>
                </c:pt>
                <c:pt idx="68">
                  <c:v>99448.78</c:v>
                </c:pt>
                <c:pt idx="69">
                  <c:v>66865.490000000005</c:v>
                </c:pt>
                <c:pt idx="70">
                  <c:v>113747.56</c:v>
                </c:pt>
                <c:pt idx="71">
                  <c:v>85918.61</c:v>
                </c:pt>
                <c:pt idx="72">
                  <c:v>51165.37</c:v>
                </c:pt>
                <c:pt idx="74">
                  <c:v>67957.899999999994</c:v>
                </c:pt>
                <c:pt idx="75">
                  <c:v>114465.93</c:v>
                </c:pt>
                <c:pt idx="76">
                  <c:v>65699.02</c:v>
                </c:pt>
                <c:pt idx="77">
                  <c:v>83191.95</c:v>
                </c:pt>
                <c:pt idx="78">
                  <c:v>106775.14</c:v>
                </c:pt>
                <c:pt idx="79">
                  <c:v>83396.5</c:v>
                </c:pt>
                <c:pt idx="80">
                  <c:v>28481.16</c:v>
                </c:pt>
                <c:pt idx="81">
                  <c:v>32192.15</c:v>
                </c:pt>
                <c:pt idx="82">
                  <c:v>112645.99</c:v>
                </c:pt>
                <c:pt idx="83">
                  <c:v>107107.6</c:v>
                </c:pt>
                <c:pt idx="84">
                  <c:v>80695.740000000005</c:v>
                </c:pt>
                <c:pt idx="85">
                  <c:v>75475.929999999993</c:v>
                </c:pt>
                <c:pt idx="86">
                  <c:v>86558.58</c:v>
                </c:pt>
                <c:pt idx="87">
                  <c:v>84309.95</c:v>
                </c:pt>
                <c:pt idx="88">
                  <c:v>91645.04</c:v>
                </c:pt>
                <c:pt idx="89">
                  <c:v>101187.36</c:v>
                </c:pt>
                <c:pt idx="90">
                  <c:v>80169.42</c:v>
                </c:pt>
                <c:pt idx="91">
                  <c:v>104038.9</c:v>
                </c:pt>
                <c:pt idx="92">
                  <c:v>99683.67</c:v>
                </c:pt>
                <c:pt idx="93">
                  <c:v>47362.62</c:v>
                </c:pt>
                <c:pt idx="94">
                  <c:v>70649.460000000006</c:v>
                </c:pt>
                <c:pt idx="95">
                  <c:v>75733.740000000005</c:v>
                </c:pt>
                <c:pt idx="96">
                  <c:v>71823.56</c:v>
                </c:pt>
                <c:pt idx="97">
                  <c:v>41934.71</c:v>
                </c:pt>
                <c:pt idx="98">
                  <c:v>66572.58</c:v>
                </c:pt>
                <c:pt idx="99">
                  <c:v>76932.600000000006</c:v>
                </c:pt>
                <c:pt idx="100">
                  <c:v>59258.19</c:v>
                </c:pt>
                <c:pt idx="101">
                  <c:v>112778.28</c:v>
                </c:pt>
              </c:numCache>
            </c:numRef>
          </c:val>
          <c:extLst>
            <c:ext xmlns:c16="http://schemas.microsoft.com/office/drawing/2014/chart" uri="{C3380CC4-5D6E-409C-BE32-E72D297353CC}">
              <c16:uniqueId val="{00000000-3A85-CB41-BE0A-D02C8E848707}"/>
            </c:ext>
          </c:extLst>
        </c:ser>
        <c:dLbls>
          <c:showLegendKey val="0"/>
          <c:showVal val="0"/>
          <c:showCatName val="0"/>
          <c:showSerName val="0"/>
          <c:showPercent val="0"/>
          <c:showBubbleSize val="0"/>
        </c:dLbls>
        <c:gapWidth val="219"/>
        <c:overlap val="-27"/>
        <c:axId val="826216383"/>
        <c:axId val="826218175"/>
      </c:barChart>
      <c:catAx>
        <c:axId val="82621638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6218175"/>
        <c:crosses val="autoZero"/>
        <c:auto val="1"/>
        <c:lblAlgn val="ctr"/>
        <c:lblOffset val="100"/>
        <c:noMultiLvlLbl val="0"/>
      </c:catAx>
      <c:valAx>
        <c:axId val="8262181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62163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9-05T22:03:45.966" idx="1">
    <p:pos x="7074" y="2083"/>
    <p:text>P.Nagalakshmi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P.Nagalakshmi</a:t>
            </a:r>
            <a:r>
              <a:rPr lang="en-GB" dirty="0"/>
              <a:t> </a:t>
            </a:r>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306041"/>
            <a:ext cx="8610600" cy="1938992"/>
          </a:xfrm>
          <a:prstGeom prst="rect">
            <a:avLst/>
          </a:prstGeom>
          <a:noFill/>
        </p:spPr>
        <p:txBody>
          <a:bodyPr wrap="square" rtlCol="0">
            <a:spAutoFit/>
          </a:bodyPr>
          <a:lstStyle/>
          <a:p>
            <a:r>
              <a:rPr lang="en-US" sz="2400" b="1" i="1" dirty="0"/>
              <a:t>STUDENT NAME:</a:t>
            </a:r>
            <a:r>
              <a:rPr lang="en-GB" sz="2400" b="1" i="1" dirty="0"/>
              <a:t> </a:t>
            </a:r>
            <a:r>
              <a:rPr lang="en-GB" sz="2400" b="1" i="1" dirty="0" err="1"/>
              <a:t>P.Nagalakshmi</a:t>
            </a:r>
            <a:endParaRPr lang="en-US" sz="2400" b="1" i="1" dirty="0"/>
          </a:p>
          <a:p>
            <a:r>
              <a:rPr lang="en-US" sz="2400" b="1" i="1" dirty="0"/>
              <a:t>REGISTER NO:</a:t>
            </a:r>
            <a:r>
              <a:rPr lang="en-GB" sz="2400" b="1" i="1" dirty="0"/>
              <a:t> 312209429</a:t>
            </a:r>
            <a:endParaRPr lang="en-US" sz="2400" b="1" i="1" dirty="0"/>
          </a:p>
          <a:p>
            <a:r>
              <a:rPr lang="en-US" sz="2400" b="1" i="1" dirty="0"/>
              <a:t>DEPARTMENT:</a:t>
            </a:r>
            <a:r>
              <a:rPr lang="en-GB" sz="2400" b="1" i="1" dirty="0"/>
              <a:t> </a:t>
            </a:r>
            <a:r>
              <a:rPr lang="en-GB" sz="2400" b="1" i="1" dirty="0" err="1"/>
              <a:t>bcom</a:t>
            </a:r>
            <a:r>
              <a:rPr lang="en-GB" sz="2400" b="1" i="1" dirty="0"/>
              <a:t> A&amp;F</a:t>
            </a:r>
            <a:endParaRPr lang="en-US" sz="2400" b="1" i="1" dirty="0"/>
          </a:p>
          <a:p>
            <a:r>
              <a:rPr lang="en-US" sz="2400" b="1" i="1" dirty="0"/>
              <a:t>COLLEGE</a:t>
            </a:r>
            <a:r>
              <a:rPr lang="en-GB" sz="2400" b="1" i="1" dirty="0"/>
              <a:t>: </a:t>
            </a:r>
            <a:r>
              <a:rPr lang="en-GB" sz="2400" b="1" i="1" dirty="0" err="1"/>
              <a:t>anna</a:t>
            </a:r>
            <a:r>
              <a:rPr lang="en-GB" sz="2400" b="1" i="1" dirty="0"/>
              <a:t> </a:t>
            </a:r>
            <a:r>
              <a:rPr lang="en-GB" sz="2400" b="1" i="1" dirty="0" err="1"/>
              <a:t>adarsh</a:t>
            </a:r>
            <a:r>
              <a:rPr lang="en-GB" sz="2400" b="1" i="1" dirty="0"/>
              <a:t> college for women </a:t>
            </a:r>
            <a:endParaRPr lang="en-US" sz="2400" b="1" i="1" dirty="0"/>
          </a:p>
          <a:p>
            <a:r>
              <a:rPr lang="en-US" sz="2400" b="1" i="1" dirty="0"/>
              <a:t>           </a:t>
            </a:r>
            <a:endParaRPr lang="en-IN" sz="24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11179D03-87D9-8900-E3AB-DF2D3A0BFB18}"/>
              </a:ext>
            </a:extLst>
          </p:cNvPr>
          <p:cNvSpPr txBox="1"/>
          <p:nvPr/>
        </p:nvSpPr>
        <p:spPr>
          <a:xfrm>
            <a:off x="548736" y="1920219"/>
            <a:ext cx="6104304" cy="1200329"/>
          </a:xfrm>
          <a:prstGeom prst="rect">
            <a:avLst/>
          </a:prstGeom>
          <a:noFill/>
        </p:spPr>
        <p:txBody>
          <a:bodyPr wrap="square">
            <a:spAutoFit/>
          </a:bodyPr>
          <a:lstStyle/>
          <a:p>
            <a:pPr algn="ctr"/>
            <a:r>
              <a:rPr lang="en-US" dirty="0"/>
              <a:t>In employee data analysis, modeling involves using statistical and machine learning techniques to understand patterns, make predictions, and derive actionable insights from employee data. Here’s a structured approach to modeling in this context:</a:t>
            </a:r>
          </a:p>
        </p:txBody>
      </p:sp>
      <p:sp>
        <p:nvSpPr>
          <p:cNvPr id="12" name="TextBox 11">
            <a:extLst>
              <a:ext uri="{FF2B5EF4-FFF2-40B4-BE49-F238E27FC236}">
                <a16:creationId xmlns:a16="http://schemas.microsoft.com/office/drawing/2014/main" id="{943D620D-B693-FCBC-6BDB-DB797FB84189}"/>
              </a:ext>
            </a:extLst>
          </p:cNvPr>
          <p:cNvSpPr txBox="1"/>
          <p:nvPr/>
        </p:nvSpPr>
        <p:spPr>
          <a:xfrm>
            <a:off x="5189905" y="2520384"/>
            <a:ext cx="1828800" cy="369332"/>
          </a:xfrm>
          <a:prstGeom prst="rect">
            <a:avLst/>
          </a:prstGeom>
          <a:noFill/>
        </p:spPr>
        <p:txBody>
          <a:bodyPr wrap="square" rtlCol="0">
            <a:spAutoFit/>
          </a:bodyPr>
          <a:lstStyle/>
          <a:p>
            <a:pPr algn="l"/>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 name="Chart 3">
            <a:extLst>
              <a:ext uri="{FF2B5EF4-FFF2-40B4-BE49-F238E27FC236}">
                <a16:creationId xmlns:a16="http://schemas.microsoft.com/office/drawing/2014/main" id="{85CD90E8-0CA0-5874-BB6B-97A1753EA983}"/>
              </a:ext>
            </a:extLst>
          </p:cNvPr>
          <p:cNvGraphicFramePr>
            <a:graphicFrameLocks/>
          </p:cNvGraphicFramePr>
          <p:nvPr/>
        </p:nvGraphicFramePr>
        <p:xfrm>
          <a:off x="3798047" y="2067640"/>
          <a:ext cx="4595906" cy="272272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39FA555-52B5-AC33-DA75-7BCCB0D41CA9}"/>
              </a:ext>
            </a:extLst>
          </p:cNvPr>
          <p:cNvSpPr txBox="1"/>
          <p:nvPr/>
        </p:nvSpPr>
        <p:spPr>
          <a:xfrm>
            <a:off x="3052153" y="2419122"/>
            <a:ext cx="6104304" cy="2031325"/>
          </a:xfrm>
          <a:prstGeom prst="rect">
            <a:avLst/>
          </a:prstGeom>
          <a:noFill/>
        </p:spPr>
        <p:txBody>
          <a:bodyPr wrap="square">
            <a:spAutoFit/>
          </a:bodyPr>
          <a:lstStyle/>
          <a:p>
            <a:r>
              <a:rPr lang="en-US" dirty="0"/>
              <a:t>In conclusion, employee data analysis through sophisticated modeling techniques offers organizations a powerful toolkit for transforming raw data into actionable insights. By leveraging predictive analytics, machine learning, and statistical methods, companies can gain a deeper understanding of workforce dynamics, anticipate future trends, and make informed decisions.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86655D5-D89C-5D94-1AA5-32835A12E648}"/>
              </a:ext>
            </a:extLst>
          </p:cNvPr>
          <p:cNvSpPr txBox="1"/>
          <p:nvPr/>
        </p:nvSpPr>
        <p:spPr>
          <a:xfrm>
            <a:off x="5189905" y="2520384"/>
            <a:ext cx="1828800" cy="1828800"/>
          </a:xfrm>
          <a:prstGeom prst="rect">
            <a:avLst/>
          </a:prstGeom>
          <a:noFill/>
        </p:spPr>
        <p:txBody>
          <a:bodyPr wrap="square" rtlCol="0">
            <a:spAutoFit/>
          </a:bodyPr>
          <a:lstStyle/>
          <a:p>
            <a:pPr algn="l"/>
            <a:endParaRPr lang="en-US" dirty="0"/>
          </a:p>
        </p:txBody>
      </p:sp>
      <p:sp>
        <p:nvSpPr>
          <p:cNvPr id="13" name="TextBox 12">
            <a:extLst>
              <a:ext uri="{FF2B5EF4-FFF2-40B4-BE49-F238E27FC236}">
                <a16:creationId xmlns:a16="http://schemas.microsoft.com/office/drawing/2014/main" id="{837F05D8-7CDB-22D5-96FC-2FF71600D9A6}"/>
              </a:ext>
            </a:extLst>
          </p:cNvPr>
          <p:cNvSpPr txBox="1"/>
          <p:nvPr/>
        </p:nvSpPr>
        <p:spPr>
          <a:xfrm>
            <a:off x="5189905" y="2520384"/>
            <a:ext cx="1828800" cy="1828800"/>
          </a:xfrm>
          <a:prstGeom prst="rect">
            <a:avLst/>
          </a:prstGeom>
          <a:noFill/>
        </p:spPr>
        <p:txBody>
          <a:bodyPr wrap="square" rtlCol="0">
            <a:spAutoFit/>
          </a:bodyPr>
          <a:lstStyle/>
          <a:p>
            <a:pPr algn="l"/>
            <a:endParaRPr lang="en-US" dirty="0"/>
          </a:p>
        </p:txBody>
      </p:sp>
      <p:sp>
        <p:nvSpPr>
          <p:cNvPr id="15" name="TextBox 14">
            <a:extLst>
              <a:ext uri="{FF2B5EF4-FFF2-40B4-BE49-F238E27FC236}">
                <a16:creationId xmlns:a16="http://schemas.microsoft.com/office/drawing/2014/main" id="{E81784A7-76AF-EF84-2878-6EEBE79C9FA8}"/>
              </a:ext>
            </a:extLst>
          </p:cNvPr>
          <p:cNvSpPr txBox="1"/>
          <p:nvPr/>
        </p:nvSpPr>
        <p:spPr>
          <a:xfrm>
            <a:off x="8133141" y="9650972"/>
            <a:ext cx="1828800" cy="1828800"/>
          </a:xfrm>
          <a:prstGeom prst="rect">
            <a:avLst/>
          </a:prstGeom>
          <a:noFill/>
        </p:spPr>
        <p:txBody>
          <a:bodyPr wrap="square" rtlCol="0">
            <a:spAutoFit/>
          </a:bodyPr>
          <a:lstStyle/>
          <a:p>
            <a:pPr algn="l"/>
            <a:endParaRPr lang="en-US" dirty="0"/>
          </a:p>
        </p:txBody>
      </p:sp>
      <p:sp>
        <p:nvSpPr>
          <p:cNvPr id="17" name="TextBox 16">
            <a:extLst>
              <a:ext uri="{FF2B5EF4-FFF2-40B4-BE49-F238E27FC236}">
                <a16:creationId xmlns:a16="http://schemas.microsoft.com/office/drawing/2014/main" id="{C9DF3428-B22B-EE93-5FD4-48B853CCEB72}"/>
              </a:ext>
            </a:extLst>
          </p:cNvPr>
          <p:cNvSpPr txBox="1"/>
          <p:nvPr/>
        </p:nvSpPr>
        <p:spPr>
          <a:xfrm>
            <a:off x="12379008" y="11583053"/>
            <a:ext cx="1828800" cy="1828800"/>
          </a:xfrm>
          <a:prstGeom prst="rect">
            <a:avLst/>
          </a:prstGeom>
          <a:noFill/>
        </p:spPr>
        <p:txBody>
          <a:bodyPr wrap="square" rtlCol="0">
            <a:spAutoFit/>
          </a:bodyPr>
          <a:lstStyle/>
          <a:p>
            <a:pPr algn="l"/>
            <a:endParaRPr lang="en-US" dirty="0"/>
          </a:p>
        </p:txBody>
      </p:sp>
      <p:sp>
        <p:nvSpPr>
          <p:cNvPr id="19" name="TextBox 18">
            <a:extLst>
              <a:ext uri="{FF2B5EF4-FFF2-40B4-BE49-F238E27FC236}">
                <a16:creationId xmlns:a16="http://schemas.microsoft.com/office/drawing/2014/main" id="{C3B93039-9DE7-6246-9C0E-4B1FBB6169E3}"/>
              </a:ext>
            </a:extLst>
          </p:cNvPr>
          <p:cNvSpPr txBox="1"/>
          <p:nvPr/>
        </p:nvSpPr>
        <p:spPr>
          <a:xfrm>
            <a:off x="914401" y="2083547"/>
            <a:ext cx="7260266" cy="1477328"/>
          </a:xfrm>
          <a:prstGeom prst="rect">
            <a:avLst/>
          </a:prstGeom>
          <a:noFill/>
        </p:spPr>
        <p:txBody>
          <a:bodyPr wrap="square">
            <a:spAutoFit/>
          </a:bodyPr>
          <a:lstStyle/>
          <a:p>
            <a:pPr marL="285750" indent="-285750" algn="ctr">
              <a:buFont typeface="Arial" panose="020B0604020202020204" pitchFamily="34" charset="0"/>
              <a:buChar char="•"/>
            </a:pPr>
            <a:r>
              <a:rPr lang="en-US" i="1" u="sng" dirty="0"/>
              <a:t>Current Situation: The company has been experiencing high employee turnover rates and inconsistent productivity levels across departments. The HR and management teams lack detailed insights into the factors contributing to these issues and need a comprehensive analysis to inform strategic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8709FC74-2359-279D-F420-AA0FFC2B0612}"/>
              </a:ext>
            </a:extLst>
          </p:cNvPr>
          <p:cNvSpPr txBox="1"/>
          <p:nvPr/>
        </p:nvSpPr>
        <p:spPr>
          <a:xfrm rot="1843459">
            <a:off x="2705791" y="1830070"/>
            <a:ext cx="5351667" cy="3197860"/>
          </a:xfrm>
          <a:prstGeom prst="rect">
            <a:avLst/>
          </a:prstGeom>
          <a:noFill/>
        </p:spPr>
        <p:txBody>
          <a:bodyPr wrap="square" rtlCol="0">
            <a:spAutoFit/>
          </a:bodyPr>
          <a:lstStyle/>
          <a:p>
            <a:pPr algn="l"/>
            <a:endParaRPr lang="en-US" dirty="0"/>
          </a:p>
        </p:txBody>
      </p:sp>
      <p:sp>
        <p:nvSpPr>
          <p:cNvPr id="13" name="TextBox 12">
            <a:extLst>
              <a:ext uri="{FF2B5EF4-FFF2-40B4-BE49-F238E27FC236}">
                <a16:creationId xmlns:a16="http://schemas.microsoft.com/office/drawing/2014/main" id="{7241B99C-E42F-FF4F-6B1D-D8720E247937}"/>
              </a:ext>
            </a:extLst>
          </p:cNvPr>
          <p:cNvSpPr txBox="1"/>
          <p:nvPr/>
        </p:nvSpPr>
        <p:spPr>
          <a:xfrm>
            <a:off x="834072" y="2520384"/>
            <a:ext cx="6184633" cy="923330"/>
          </a:xfrm>
          <a:prstGeom prst="rect">
            <a:avLst/>
          </a:prstGeom>
          <a:noFill/>
        </p:spPr>
        <p:txBody>
          <a:bodyPr wrap="square" rtlCol="0">
            <a:spAutoFit/>
          </a:bodyPr>
          <a:lstStyle/>
          <a:p>
            <a:pPr algn="l"/>
            <a:r>
              <a:rPr lang="en-GB" dirty="0"/>
              <a:t>A project overview for an Employee Data Analyst might outline the scope, objectives, and key elements of the analysis project. Here’s a structured example: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13D0F52F-533E-218E-6CE4-F0EDD89EED20}"/>
              </a:ext>
            </a:extLst>
          </p:cNvPr>
          <p:cNvSpPr txBox="1"/>
          <p:nvPr/>
        </p:nvSpPr>
        <p:spPr>
          <a:xfrm>
            <a:off x="1165691" y="2174080"/>
            <a:ext cx="6104304" cy="1477328"/>
          </a:xfrm>
          <a:prstGeom prst="rect">
            <a:avLst/>
          </a:prstGeom>
          <a:noFill/>
        </p:spPr>
        <p:txBody>
          <a:bodyPr wrap="square">
            <a:spAutoFit/>
          </a:bodyPr>
          <a:lstStyle/>
          <a:p>
            <a:r>
              <a:rPr lang="en-GB" dirty="0"/>
              <a:t>Human Resources (HR) Team
Management and Executives
 Department Heads and Team Leaders
Employees
Data Analysts and HR Analysts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B3C58AE-324C-1B6C-42C2-DF0EC60E1880}"/>
              </a:ext>
            </a:extLst>
          </p:cNvPr>
          <p:cNvSpPr txBox="1"/>
          <p:nvPr/>
        </p:nvSpPr>
        <p:spPr>
          <a:xfrm>
            <a:off x="3052153" y="1865124"/>
            <a:ext cx="6104304" cy="3139321"/>
          </a:xfrm>
          <a:prstGeom prst="rect">
            <a:avLst/>
          </a:prstGeom>
          <a:noFill/>
        </p:spPr>
        <p:txBody>
          <a:bodyPr wrap="square">
            <a:spAutoFit/>
          </a:bodyPr>
          <a:lstStyle/>
          <a:p>
            <a:r>
              <a:rPr lang="en-US" dirty="0"/>
              <a:t>Real-Time Dashboards: Visualize key metrics such as productivity, turnover rates, and employee satisfaction in real-</a:t>
            </a:r>
            <a:r>
              <a:rPr lang="en-US" dirty="0" err="1"/>
              <a:t>time.Predictive</a:t>
            </a:r>
            <a:r>
              <a:rPr lang="en-US" dirty="0"/>
              <a:t> Analytics: Use machine learning to forecast trends such as potential turnover, hiring needs, and performance </a:t>
            </a:r>
            <a:r>
              <a:rPr lang="en-US" dirty="0" err="1"/>
              <a:t>outcomes.Custom</a:t>
            </a:r>
            <a:r>
              <a:rPr lang="en-US" dirty="0"/>
              <a:t> Reports: Generate tailored reports to address specific business questions and track key performance indicators (KPIs).Employee Sentiment Analysis: Analyze feedback and engagement surveys to gauge employee sentiment and identify areas for </a:t>
            </a:r>
            <a:r>
              <a:rPr lang="en-US" dirty="0" err="1"/>
              <a:t>improvement.Benchmarking</a:t>
            </a:r>
            <a:r>
              <a:rPr lang="en-US" dirty="0"/>
              <a:t>: Compare performance and engagement metrics against industry standards or internal benchmarks.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7A54804C-6979-4E9B-97F6-4F6F3B1452BD}"/>
              </a:ext>
            </a:extLst>
          </p:cNvPr>
          <p:cNvSpPr txBox="1"/>
          <p:nvPr/>
        </p:nvSpPr>
        <p:spPr>
          <a:xfrm>
            <a:off x="755332" y="1968509"/>
            <a:ext cx="6104304" cy="1200329"/>
          </a:xfrm>
          <a:prstGeom prst="rect">
            <a:avLst/>
          </a:prstGeom>
          <a:noFill/>
        </p:spPr>
        <p:txBody>
          <a:bodyPr wrap="square">
            <a:spAutoFit/>
          </a:bodyPr>
          <a:lstStyle/>
          <a:p>
            <a:r>
              <a:rPr lang="en-US" dirty="0"/>
              <a:t>When working with an employee data analysis solution, the dataset typically comprises various types of information crucial for understanding and improving workforce dynamics. Here's a description of a typical dataset used in employee data analysis: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60090" y="2256049"/>
            <a:ext cx="8534018" cy="2677656"/>
          </a:xfrm>
          <a:prstGeom prst="rect">
            <a:avLst/>
          </a:prstGeom>
          <a:noFill/>
        </p:spPr>
        <p:txBody>
          <a:bodyPr wrap="square" rtlCol="0">
            <a:spAutoFit/>
          </a:bodyPr>
          <a:lstStyle/>
          <a:p>
            <a:pPr algn="l">
              <a:buFont typeface="Arial" panose="020B0604020202020204" pitchFamily="34" charset="0"/>
              <a:buChar char="•"/>
            </a:pPr>
            <a:r>
              <a:rPr lang="en-GB" sz="2800" b="0" i="0" dirty="0">
                <a:solidFill>
                  <a:srgbClr val="0D0D0D"/>
                </a:solidFill>
                <a:effectLst/>
                <a:latin typeface="Times New Roman" panose="02020603050405020304" pitchFamily="18" charset="0"/>
                <a:cs typeface="Times New Roman" panose="02020603050405020304" pitchFamily="18" charset="0"/>
              </a:rPr>
              <a:t>Our solution stands out with its advanced predictive analytics capabilities, powered by AI and machine learning. This feature allows organizations to not only </a:t>
            </a:r>
            <a:r>
              <a:rPr lang="en-GB" sz="2800" b="0" i="0" dirty="0" err="1">
                <a:solidFill>
                  <a:srgbClr val="0D0D0D"/>
                </a:solidFill>
                <a:effectLst/>
                <a:latin typeface="Times New Roman" panose="02020603050405020304" pitchFamily="18" charset="0"/>
                <a:cs typeface="Times New Roman" panose="02020603050405020304" pitchFamily="18" charset="0"/>
              </a:rPr>
              <a:t>analyze</a:t>
            </a:r>
            <a:r>
              <a:rPr lang="en-GB" sz="2800" b="0" i="0" dirty="0">
                <a:solidFill>
                  <a:srgbClr val="0D0D0D"/>
                </a:solidFill>
                <a:effectLst/>
                <a:latin typeface="Times New Roman" panose="02020603050405020304" pitchFamily="18" charset="0"/>
                <a:cs typeface="Times New Roman" panose="02020603050405020304" pitchFamily="18" charset="0"/>
              </a:rPr>
              <a:t> historical data but also anticipate future trends and challenges. Here’s why it’s compelling:</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14</cp:revision>
  <dcterms:created xsi:type="dcterms:W3CDTF">2024-03-29T15:07:22Z</dcterms:created>
  <dcterms:modified xsi:type="dcterms:W3CDTF">2024-09-06T03:42:19Z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