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70" r:id="rId8"/>
    <p:sldId id="271" r:id="rId9"/>
    <p:sldId id="263" r:id="rId10"/>
    <p:sldId id="264" r:id="rId11"/>
    <p:sldId id="265" r:id="rId12"/>
    <p:sldId id="267" r:id="rId13"/>
    <p:sldId id="272" r:id="rId14"/>
    <p:sldId id="273" r:id="rId15"/>
    <p:sldId id="26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301" y="-43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96567" y="1107947"/>
            <a:ext cx="9116568" cy="5068824"/>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150487" y="2774060"/>
            <a:ext cx="3891025" cy="756920"/>
          </a:xfrm>
          <a:prstGeom prst="rect">
            <a:avLst/>
          </a:prstGeom>
        </p:spPr>
        <p:txBody>
          <a:bodyPr wrap="square" lIns="0" tIns="0" rIns="0" bIns="0">
            <a:spAutoFit/>
          </a:bodyPr>
          <a:lstStyle>
            <a:lvl1pPr>
              <a:defRPr sz="4800" b="0" i="0">
                <a:solidFill>
                  <a:schemeClr val="tx1"/>
                </a:solidFill>
                <a:latin typeface="Arial"/>
                <a:cs typeface="Arial"/>
              </a:defRPr>
            </a:lvl1pPr>
          </a:lstStyle>
          <a:p>
            <a:endParaRPr/>
          </a:p>
        </p:txBody>
      </p:sp>
      <p:sp>
        <p:nvSpPr>
          <p:cNvPr id="3" name="Holder 3"/>
          <p:cNvSpPr>
            <a:spLocks noGrp="1"/>
          </p:cNvSpPr>
          <p:nvPr>
            <p:ph type="body" idx="1"/>
          </p:nvPr>
        </p:nvSpPr>
        <p:spPr>
          <a:xfrm>
            <a:off x="1319911" y="1144015"/>
            <a:ext cx="9552177" cy="36893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10/11/2023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96762" y="541019"/>
            <a:ext cx="7588518" cy="110363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691764" y="2369312"/>
            <a:ext cx="7594600" cy="330835"/>
          </a:xfrm>
          <a:prstGeom prst="rect">
            <a:avLst/>
          </a:prstGeom>
        </p:spPr>
        <p:txBody>
          <a:bodyPr vert="horz" wrap="square" lIns="0" tIns="13335" rIns="0" bIns="0" rtlCol="0">
            <a:spAutoFit/>
          </a:bodyPr>
          <a:lstStyle/>
          <a:p>
            <a:pPr marL="12700">
              <a:lnSpc>
                <a:spcPct val="100000"/>
              </a:lnSpc>
              <a:spcBef>
                <a:spcPts val="105"/>
              </a:spcBef>
            </a:pPr>
            <a:r>
              <a:rPr sz="2000" b="1" spc="55" dirty="0">
                <a:latin typeface="Arial"/>
                <a:cs typeface="Arial"/>
              </a:rPr>
              <a:t>DEPARTMENT </a:t>
            </a:r>
            <a:r>
              <a:rPr sz="2000" b="1" spc="-5" dirty="0">
                <a:latin typeface="Arial"/>
                <a:cs typeface="Arial"/>
              </a:rPr>
              <a:t>OF </a:t>
            </a:r>
            <a:r>
              <a:rPr sz="2000" b="1" spc="40" dirty="0">
                <a:latin typeface="Arial"/>
                <a:cs typeface="Arial"/>
              </a:rPr>
              <a:t>COMPUTER </a:t>
            </a:r>
            <a:r>
              <a:rPr sz="2000" b="1" spc="-35" dirty="0">
                <a:latin typeface="Arial"/>
                <a:cs typeface="Arial"/>
              </a:rPr>
              <a:t>SCIENCE </a:t>
            </a:r>
            <a:r>
              <a:rPr sz="2000" b="1" spc="55" dirty="0">
                <a:latin typeface="Arial"/>
                <a:cs typeface="Arial"/>
              </a:rPr>
              <a:t>AND</a:t>
            </a:r>
            <a:r>
              <a:rPr sz="2000" b="1" spc="-220" dirty="0">
                <a:latin typeface="Arial"/>
                <a:cs typeface="Arial"/>
              </a:rPr>
              <a:t> </a:t>
            </a:r>
            <a:r>
              <a:rPr sz="2000" b="1" spc="60" dirty="0">
                <a:latin typeface="Arial"/>
                <a:cs typeface="Arial"/>
              </a:rPr>
              <a:t>ENGINEERING</a:t>
            </a:r>
            <a:endParaRPr sz="2000">
              <a:latin typeface="Arial"/>
              <a:cs typeface="Arial"/>
            </a:endParaRPr>
          </a:p>
        </p:txBody>
      </p:sp>
      <p:sp>
        <p:nvSpPr>
          <p:cNvPr id="4" name="object 4"/>
          <p:cNvSpPr txBox="1"/>
          <p:nvPr/>
        </p:nvSpPr>
        <p:spPr>
          <a:xfrm>
            <a:off x="1907794" y="3306521"/>
            <a:ext cx="5575935" cy="2321148"/>
          </a:xfrm>
          <a:prstGeom prst="rect">
            <a:avLst/>
          </a:prstGeom>
        </p:spPr>
        <p:txBody>
          <a:bodyPr vert="horz" wrap="square" lIns="0" tIns="12700" rIns="0" bIns="0" rtlCol="0">
            <a:spAutoFit/>
          </a:bodyPr>
          <a:lstStyle/>
          <a:p>
            <a:pPr marL="12700" marR="1577340">
              <a:lnSpc>
                <a:spcPct val="100299"/>
              </a:lnSpc>
              <a:spcBef>
                <a:spcPts val="100"/>
              </a:spcBef>
            </a:pPr>
            <a:r>
              <a:rPr sz="2000" b="1" spc="-55" dirty="0">
                <a:latin typeface="Arial"/>
                <a:cs typeface="Arial"/>
              </a:rPr>
              <a:t>Project </a:t>
            </a:r>
            <a:r>
              <a:rPr sz="2000" b="1" spc="-150" dirty="0">
                <a:latin typeface="Arial"/>
                <a:cs typeface="Arial"/>
              </a:rPr>
              <a:t>name </a:t>
            </a:r>
            <a:r>
              <a:rPr sz="2000" b="1" spc="-185" dirty="0">
                <a:latin typeface="Arial"/>
                <a:cs typeface="Arial"/>
              </a:rPr>
              <a:t>: </a:t>
            </a:r>
            <a:r>
              <a:rPr sz="2000" spc="40" dirty="0">
                <a:latin typeface="Times New Roman"/>
                <a:cs typeface="Times New Roman"/>
              </a:rPr>
              <a:t>Smart </a:t>
            </a:r>
            <a:r>
              <a:rPr sz="2000" spc="20" dirty="0">
                <a:latin typeface="Times New Roman"/>
                <a:cs typeface="Times New Roman"/>
              </a:rPr>
              <a:t>India Restroom  </a:t>
            </a:r>
            <a:r>
              <a:rPr sz="2000" b="1" spc="-55" dirty="0">
                <a:latin typeface="Arial"/>
                <a:cs typeface="Arial"/>
              </a:rPr>
              <a:t>Team </a:t>
            </a:r>
            <a:r>
              <a:rPr sz="2000" b="1" spc="-145" dirty="0">
                <a:latin typeface="Arial"/>
                <a:cs typeface="Arial"/>
              </a:rPr>
              <a:t>name </a:t>
            </a:r>
            <a:r>
              <a:rPr sz="2000" b="1" spc="-190" dirty="0">
                <a:latin typeface="Arial"/>
                <a:cs typeface="Arial"/>
              </a:rPr>
              <a:t>: </a:t>
            </a:r>
            <a:r>
              <a:rPr sz="2000" spc="10" dirty="0">
                <a:latin typeface="Times New Roman"/>
                <a:cs typeface="Times New Roman"/>
              </a:rPr>
              <a:t>Proj_224780_Team_2  </a:t>
            </a:r>
            <a:r>
              <a:rPr sz="2000" b="1" spc="-55" dirty="0">
                <a:latin typeface="Arial"/>
                <a:cs typeface="Arial"/>
              </a:rPr>
              <a:t>Team </a:t>
            </a:r>
            <a:r>
              <a:rPr sz="2000" b="1" spc="-140" dirty="0">
                <a:latin typeface="Arial"/>
                <a:cs typeface="Arial"/>
              </a:rPr>
              <a:t>members</a:t>
            </a:r>
            <a:r>
              <a:rPr sz="2000" b="1" spc="20" dirty="0">
                <a:latin typeface="Arial"/>
                <a:cs typeface="Arial"/>
              </a:rPr>
              <a:t> </a:t>
            </a:r>
            <a:r>
              <a:rPr sz="2000" b="1" spc="-190" dirty="0">
                <a:latin typeface="Arial"/>
                <a:cs typeface="Arial"/>
              </a:rPr>
              <a:t>:</a:t>
            </a:r>
            <a:endParaRPr sz="2000" dirty="0">
              <a:latin typeface="Arial"/>
              <a:cs typeface="Arial"/>
            </a:endParaRPr>
          </a:p>
          <a:p>
            <a:pPr marL="927100" marR="1478280">
              <a:lnSpc>
                <a:spcPct val="100000"/>
              </a:lnSpc>
              <a:spcBef>
                <a:spcPts val="5"/>
              </a:spcBef>
            </a:pPr>
            <a:r>
              <a:rPr sz="1800" spc="55" dirty="0">
                <a:latin typeface="Times New Roman"/>
                <a:cs typeface="Times New Roman"/>
              </a:rPr>
              <a:t>MOHITHA</a:t>
            </a:r>
            <a:r>
              <a:rPr lang="en-US" sz="1800" spc="55" dirty="0">
                <a:latin typeface="Times New Roman"/>
                <a:cs typeface="Times New Roman"/>
              </a:rPr>
              <a:t> LAKSHMI </a:t>
            </a:r>
            <a:r>
              <a:rPr sz="1800" spc="50" dirty="0">
                <a:latin typeface="Times New Roman"/>
                <a:cs typeface="Times New Roman"/>
              </a:rPr>
              <a:t>N </a:t>
            </a:r>
            <a:r>
              <a:rPr sz="1800" spc="-65" dirty="0">
                <a:latin typeface="Times New Roman"/>
                <a:cs typeface="Times New Roman"/>
              </a:rPr>
              <a:t>S </a:t>
            </a:r>
            <a:r>
              <a:rPr sz="1800" spc="-15" dirty="0">
                <a:latin typeface="Times New Roman"/>
                <a:cs typeface="Times New Roman"/>
              </a:rPr>
              <a:t>(113321104062)  </a:t>
            </a:r>
            <a:r>
              <a:rPr sz="1800" spc="5" dirty="0">
                <a:latin typeface="Times New Roman"/>
                <a:cs typeface="Times New Roman"/>
              </a:rPr>
              <a:t>MONIKA </a:t>
            </a:r>
            <a:r>
              <a:rPr sz="1800" spc="65" dirty="0">
                <a:latin typeface="Times New Roman"/>
                <a:cs typeface="Times New Roman"/>
              </a:rPr>
              <a:t>D</a:t>
            </a:r>
            <a:r>
              <a:rPr sz="1800" spc="-5" dirty="0">
                <a:latin typeface="Times New Roman"/>
                <a:cs typeface="Times New Roman"/>
              </a:rPr>
              <a:t> </a:t>
            </a:r>
            <a:r>
              <a:rPr sz="1800" spc="-15" dirty="0">
                <a:latin typeface="Times New Roman"/>
                <a:cs typeface="Times New Roman"/>
              </a:rPr>
              <a:t>(113321104063)</a:t>
            </a:r>
            <a:endParaRPr sz="1800" dirty="0">
              <a:latin typeface="Times New Roman"/>
              <a:cs typeface="Times New Roman"/>
            </a:endParaRPr>
          </a:p>
          <a:p>
            <a:pPr marL="927100">
              <a:lnSpc>
                <a:spcPct val="100000"/>
              </a:lnSpc>
            </a:pPr>
            <a:r>
              <a:rPr sz="1800" spc="-10" dirty="0">
                <a:latin typeface="Times New Roman"/>
                <a:cs typeface="Times New Roman"/>
              </a:rPr>
              <a:t>NAGALAKSHMI </a:t>
            </a:r>
            <a:r>
              <a:rPr sz="1800" spc="65" dirty="0">
                <a:latin typeface="Times New Roman"/>
                <a:cs typeface="Times New Roman"/>
              </a:rPr>
              <a:t>M</a:t>
            </a:r>
            <a:r>
              <a:rPr sz="1800" spc="480" dirty="0">
                <a:latin typeface="Times New Roman"/>
                <a:cs typeface="Times New Roman"/>
              </a:rPr>
              <a:t> </a:t>
            </a:r>
            <a:r>
              <a:rPr sz="1800" spc="-15" dirty="0">
                <a:latin typeface="Times New Roman"/>
                <a:cs typeface="Times New Roman"/>
              </a:rPr>
              <a:t>(113321104064)</a:t>
            </a:r>
            <a:endParaRPr sz="1800" dirty="0">
              <a:latin typeface="Times New Roman"/>
              <a:cs typeface="Times New Roman"/>
            </a:endParaRPr>
          </a:p>
          <a:p>
            <a:pPr marL="927100">
              <a:lnSpc>
                <a:spcPct val="100000"/>
              </a:lnSpc>
              <a:spcBef>
                <a:spcPts val="5"/>
              </a:spcBef>
            </a:pPr>
            <a:r>
              <a:rPr sz="1800" spc="20" dirty="0">
                <a:latin typeface="Times New Roman"/>
                <a:cs typeface="Times New Roman"/>
              </a:rPr>
              <a:t>NAIDU </a:t>
            </a:r>
            <a:r>
              <a:rPr sz="1800" spc="-85" dirty="0">
                <a:latin typeface="Times New Roman"/>
                <a:cs typeface="Times New Roman"/>
              </a:rPr>
              <a:t>K </a:t>
            </a:r>
            <a:r>
              <a:rPr sz="1800" spc="35" dirty="0">
                <a:latin typeface="Times New Roman"/>
                <a:cs typeface="Times New Roman"/>
              </a:rPr>
              <a:t>SUJITHA </a:t>
            </a:r>
            <a:r>
              <a:rPr sz="1800" spc="-65" dirty="0">
                <a:latin typeface="Times New Roman"/>
                <a:cs typeface="Times New Roman"/>
              </a:rPr>
              <a:t>S </a:t>
            </a:r>
            <a:r>
              <a:rPr sz="1800" dirty="0">
                <a:latin typeface="Times New Roman"/>
                <a:cs typeface="Times New Roman"/>
              </a:rPr>
              <a:t>KUMAR</a:t>
            </a:r>
            <a:r>
              <a:rPr sz="1800" spc="100" dirty="0">
                <a:latin typeface="Times New Roman"/>
                <a:cs typeface="Times New Roman"/>
              </a:rPr>
              <a:t> </a:t>
            </a:r>
            <a:r>
              <a:rPr sz="1800" spc="-15" dirty="0">
                <a:latin typeface="Times New Roman"/>
                <a:cs typeface="Times New Roman"/>
              </a:rPr>
              <a:t>(113321104065)</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FE86978-7903-8540-647C-8FF17F78EE06}"/>
              </a:ext>
            </a:extLst>
          </p:cNvPr>
          <p:cNvSpPr>
            <a:spLocks noGrp="1"/>
          </p:cNvSpPr>
          <p:nvPr>
            <p:ph type="subTitle" idx="4"/>
          </p:nvPr>
        </p:nvSpPr>
        <p:spPr>
          <a:xfrm>
            <a:off x="654707" y="659011"/>
            <a:ext cx="10882586" cy="5539978"/>
          </a:xfrm>
        </p:spPr>
        <p:txBody>
          <a:bodyPr/>
          <a:lstStyle/>
          <a:p>
            <a:r>
              <a:rPr lang="en-US" b="1" dirty="0"/>
              <a:t>7. Automation and Control:
</a:t>
            </a:r>
            <a:r>
              <a:rPr lang="en-US" dirty="0"/>
              <a:t>   - Program the Raspberry Pi to automate various functions, such as controlling water faucets, flush systems, or hand dryers based on occupancy or sensor data.
   - Implement scheduling algorithms for cleaning and maintenance tasks.
</a:t>
            </a:r>
            <a:r>
              <a:rPr lang="en-US" b="1" dirty="0"/>
              <a:t>8. Security:
</a:t>
            </a:r>
            <a:r>
              <a:rPr lang="en-US" dirty="0"/>
              <a:t>   - Secure the Raspberry Pi and the entire system to prevent unauthorized access or tampering. Use strong passwords, firewall rules, and regular software updates.
</a:t>
            </a:r>
            <a:r>
              <a:rPr lang="en-US" b="1" dirty="0"/>
              <a:t>9. Power Management:
</a:t>
            </a:r>
            <a:r>
              <a:rPr lang="en-US" dirty="0"/>
              <a:t>   - Ensure a stable power supply for the Raspberry Pi to avoid unexpected shutdowns. Consider backup power solutions like UPS devices.
</a:t>
            </a:r>
            <a:r>
              <a:rPr lang="en-US" b="1" dirty="0"/>
              <a:t>10. Cloud Integration:
</a:t>
            </a:r>
            <a:r>
              <a:rPr lang="en-US" dirty="0"/>
              <a:t>    - Connect the Raspberry Pi to cloud services (e.g., AWS, Azure, Google Cloud) for data storage, analytics, and remote management. This enables scalability and data analysis.
</a:t>
            </a:r>
            <a:r>
              <a:rPr lang="en-US" b="1" dirty="0"/>
              <a:t>11. Alerts and Notifications:
</a:t>
            </a:r>
            <a:r>
              <a:rPr lang="en-US" dirty="0"/>
              <a:t>    - Set up alerts and notifications for critical events, such as restroom over-occupancy, water leaks, or low supply levels. These alerts can be sent via email, SMS, or push notifications.
Integrating Raspberry Pi into a smart public restroom requires a combination of hardware and software skills. Collaboration with experts in </a:t>
            </a:r>
            <a:r>
              <a:rPr lang="en-US" dirty="0" err="1"/>
              <a:t>IoT</a:t>
            </a:r>
            <a:r>
              <a:rPr lang="en-US" dirty="0"/>
              <a:t>, sensors, and software development may be necessary to ensure a successful implementation.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9C2AEF-9594-75A2-F43B-EBF20158703C}"/>
              </a:ext>
            </a:extLst>
          </p:cNvPr>
          <p:cNvSpPr>
            <a:spLocks noGrp="1"/>
          </p:cNvSpPr>
          <p:nvPr>
            <p:ph type="ctrTitle"/>
          </p:nvPr>
        </p:nvSpPr>
        <p:spPr>
          <a:xfrm>
            <a:off x="160735" y="690563"/>
            <a:ext cx="11346656" cy="6036469"/>
          </a:xfrm>
        </p:spPr>
        <p:txBody>
          <a:bodyPr/>
          <a:lstStyle/>
          <a:p>
            <a:r>
              <a:rPr lang="en-US" sz="2400" dirty="0"/>
              <a:t>Creating a complete code implementation for a smart public restroom involves a wide range of sensors and functionalities. Here, I’ll provide you with a high-level overview and a simplified Python example for occupancy monitoring using a Raspberry Pi and a PIR motion sensor. This is just one aspect of a smart restroom system:
</a:t>
            </a:r>
            <a:r>
              <a:rPr lang="en-US" sz="2400" b="1" dirty="0"/>
              <a:t>Step 1:</a:t>
            </a:r>
            <a:r>
              <a:rPr lang="en-US" sz="2400" dirty="0"/>
              <a:t> Hardware Setup
1. Connect a PIR motion sensor to your Raspberry Pi GPIO pins (e.g., GPIO17).
</a:t>
            </a:r>
            <a:r>
              <a:rPr lang="en-US" sz="2400" b="1" dirty="0"/>
              <a:t>Step 2: </a:t>
            </a:r>
            <a:r>
              <a:rPr lang="en-US" sz="2400" dirty="0"/>
              <a:t>Python Code Implementation</a:t>
            </a:r>
            <a:r>
              <a:rPr lang="en-US" sz="2400" b="1" dirty="0"/>
              <a:t>
</a:t>
            </a:r>
            <a:r>
              <a:rPr lang="en-US" sz="2400" dirty="0"/>
              <a:t>Install the necessary libraries:</a:t>
            </a:r>
            <a:br>
              <a:rPr lang="en-US" sz="2400" dirty="0"/>
            </a:br>
            <a:r>
              <a:rPr lang="en-US" sz="2000" dirty="0"/>
              <a:t>
</a:t>
            </a:r>
            <a:r>
              <a:rPr lang="en-US" sz="2400" dirty="0"/>
              <a:t>```bash</a:t>
            </a:r>
            <a:br>
              <a:rPr lang="en-US" sz="2400" dirty="0"/>
            </a:br>
            <a:r>
              <a:rPr lang="en-US" sz="2400" dirty="0"/>
              <a:t>pip install </a:t>
            </a:r>
            <a:r>
              <a:rPr lang="en-US" sz="2400" dirty="0" err="1"/>
              <a:t>Rpi.GPIO</a:t>
            </a:r>
            <a:r>
              <a:rPr lang="en-US" sz="2400" dirty="0"/>
              <a:t>```</a:t>
            </a:r>
            <a:br>
              <a:rPr lang="en-US" sz="2400" dirty="0"/>
            </a:br>
            <a:br>
              <a:rPr lang="en-US" sz="2400" dirty="0"/>
            </a:br>
            <a:r>
              <a:rPr lang="en-US" sz="2400" dirty="0"/>
              <a:t>Now, create a Python script for occupancy monitoring:
</a:t>
            </a:r>
            <a:br>
              <a:rPr lang="en-US" sz="2400" dirty="0"/>
            </a:br>
            <a:r>
              <a:rPr lang="en-US" sz="2400" dirty="0"/>
              <a:t>import </a:t>
            </a:r>
            <a:r>
              <a:rPr lang="en-US" sz="2400" dirty="0" err="1"/>
              <a:t>RPi.GPIO</a:t>
            </a:r>
            <a:r>
              <a:rPr lang="en-US" sz="2400" dirty="0"/>
              <a:t> as GPIO</a:t>
            </a:r>
            <a:br>
              <a:rPr lang="en-US" sz="2400" dirty="0"/>
            </a:br>
            <a:r>
              <a:rPr lang="en-US" sz="2400" dirty="0"/>
              <a:t>import time
</a:t>
            </a:r>
            <a:r>
              <a:rPr lang="en-US" dirty="0"/>
              <a:t>   </a:t>
            </a:r>
          </a:p>
        </p:txBody>
      </p:sp>
      <p:sp>
        <p:nvSpPr>
          <p:cNvPr id="2" name="Subtitle 1">
            <a:extLst>
              <a:ext uri="{FF2B5EF4-FFF2-40B4-BE49-F238E27FC236}">
                <a16:creationId xmlns:a16="http://schemas.microsoft.com/office/drawing/2014/main" id="{30298EE6-714E-EE2F-485A-618C4B49E6ED}"/>
              </a:ext>
            </a:extLst>
          </p:cNvPr>
          <p:cNvSpPr>
            <a:spLocks noGrp="1"/>
          </p:cNvSpPr>
          <p:nvPr>
            <p:ph type="subTitle" idx="4"/>
          </p:nvPr>
        </p:nvSpPr>
        <p:spPr>
          <a:xfrm>
            <a:off x="160735" y="130968"/>
            <a:ext cx="8534400" cy="615553"/>
          </a:xfrm>
        </p:spPr>
        <p:txBody>
          <a:bodyPr/>
          <a:lstStyle/>
          <a:p>
            <a:r>
              <a:rPr lang="en-US" sz="4000" b="1" dirty="0"/>
              <a:t>Code implementation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3DCB2B3-8AE9-8980-9F58-3008145721A9}"/>
              </a:ext>
            </a:extLst>
          </p:cNvPr>
          <p:cNvSpPr>
            <a:spLocks noGrp="1"/>
          </p:cNvSpPr>
          <p:nvPr>
            <p:ph type="body" idx="1"/>
          </p:nvPr>
        </p:nvSpPr>
        <p:spPr>
          <a:xfrm>
            <a:off x="690564" y="392190"/>
            <a:ext cx="9848150" cy="5847755"/>
          </a:xfrm>
        </p:spPr>
        <p:txBody>
          <a:bodyPr/>
          <a:lstStyle/>
          <a:p>
            <a:r>
              <a:rPr lang="en-US" sz="2000" dirty="0"/>
              <a:t># Define GPIO pin for the motion sensor
</a:t>
            </a:r>
            <a:r>
              <a:rPr lang="en-US" sz="2000" dirty="0" err="1"/>
              <a:t>motion_sensor_pin</a:t>
            </a:r>
            <a:r>
              <a:rPr lang="en-US" sz="2000" dirty="0"/>
              <a:t> = 17
# Initialize GPIO
</a:t>
            </a:r>
            <a:r>
              <a:rPr lang="en-US" sz="2000" dirty="0" err="1"/>
              <a:t>GPIO.setmode</a:t>
            </a:r>
            <a:r>
              <a:rPr lang="en-US" sz="2000" dirty="0"/>
              <a:t>(GPIO.BCM)
</a:t>
            </a:r>
            <a:r>
              <a:rPr lang="en-US" sz="2000" dirty="0" err="1"/>
              <a:t>GPIO.setup</a:t>
            </a:r>
            <a:r>
              <a:rPr lang="en-US" sz="2000" dirty="0"/>
              <a:t>(</a:t>
            </a:r>
            <a:r>
              <a:rPr lang="en-US" sz="2000" dirty="0" err="1"/>
              <a:t>motion_sensor_pin</a:t>
            </a:r>
            <a:r>
              <a:rPr lang="en-US" sz="2000" dirty="0"/>
              <a:t>, GPIO.IN)
try:
    while True:
        # Read motion sensor data
        </a:t>
            </a:r>
            <a:r>
              <a:rPr lang="en-US" sz="2000" dirty="0" err="1"/>
              <a:t>motion_detected</a:t>
            </a:r>
            <a:r>
              <a:rPr lang="en-US" sz="2000" dirty="0"/>
              <a:t> = </a:t>
            </a:r>
            <a:r>
              <a:rPr lang="en-US" sz="2000" dirty="0" err="1"/>
              <a:t>GPIO.input</a:t>
            </a:r>
            <a:r>
              <a:rPr lang="en-US" sz="2000" dirty="0"/>
              <a:t>(</a:t>
            </a:r>
            <a:r>
              <a:rPr lang="en-US" sz="2000" dirty="0" err="1"/>
              <a:t>motion_sensor_pin</a:t>
            </a:r>
            <a:r>
              <a:rPr lang="en-US" sz="2000" dirty="0"/>
              <a:t>)
        # Determine restroom occupancy
        if </a:t>
            </a:r>
            <a:r>
              <a:rPr lang="en-US" sz="2000" dirty="0" err="1"/>
              <a:t>motion_detected</a:t>
            </a:r>
            <a:r>
              <a:rPr lang="en-US" sz="2000" dirty="0"/>
              <a:t>:
            print(“Restroom is occupied”)
        else:
            print(“Restroom is vacant”)
        </a:t>
            </a:r>
            <a:r>
              <a:rPr lang="en-US" sz="2000" dirty="0" err="1"/>
              <a:t>time.sleep</a:t>
            </a:r>
            <a:r>
              <a:rPr lang="en-US" sz="2000" dirty="0"/>
              <a:t>(1)  # Check the sensor every second
except </a:t>
            </a:r>
            <a:r>
              <a:rPr lang="en-US" sz="2000" dirty="0" err="1"/>
              <a:t>KeyboardInterrupt</a:t>
            </a:r>
            <a:r>
              <a:rPr lang="en-US" sz="2000" dirty="0"/>
              <a:t>:
    print(“Exiting…”)
finally:
    </a:t>
            </a:r>
            <a:r>
              <a:rPr lang="en-US" sz="2000" dirty="0" err="1"/>
              <a:t>GPIO.cleanup</a:t>
            </a:r>
            <a:r>
              <a:rPr lang="en-US" sz="2000" dirty="0"/>
              <a:t>()</a:t>
            </a:r>
          </a:p>
        </p:txBody>
      </p:sp>
    </p:spTree>
    <p:extLst>
      <p:ext uri="{BB962C8B-B14F-4D97-AF65-F5344CB8AC3E}">
        <p14:creationId xmlns:p14="http://schemas.microsoft.com/office/powerpoint/2010/main" val="221166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4E3ABE-9D4F-9C58-C902-E557F2C5A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326" y="1179285"/>
            <a:ext cx="6905348" cy="5418667"/>
          </a:xfrm>
          <a:prstGeom prst="rect">
            <a:avLst/>
          </a:prstGeom>
        </p:spPr>
      </p:pic>
      <p:sp>
        <p:nvSpPr>
          <p:cNvPr id="3" name="Title 2">
            <a:extLst>
              <a:ext uri="{FF2B5EF4-FFF2-40B4-BE49-F238E27FC236}">
                <a16:creationId xmlns:a16="http://schemas.microsoft.com/office/drawing/2014/main" id="{2426DB0D-A25E-107E-8996-A0B936BF7BBD}"/>
              </a:ext>
            </a:extLst>
          </p:cNvPr>
          <p:cNvSpPr>
            <a:spLocks noGrp="1"/>
          </p:cNvSpPr>
          <p:nvPr>
            <p:ph type="title"/>
          </p:nvPr>
        </p:nvSpPr>
        <p:spPr>
          <a:xfrm rot="10800000" flipV="1">
            <a:off x="697813" y="390398"/>
            <a:ext cx="3891025" cy="307777"/>
          </a:xfrm>
        </p:spPr>
        <p:txBody>
          <a:bodyPr/>
          <a:lstStyle/>
          <a:p>
            <a:r>
              <a:rPr lang="en-US" sz="2000" dirty="0"/>
              <a:t>Raspberry PI Integration</a:t>
            </a:r>
          </a:p>
        </p:txBody>
      </p:sp>
    </p:spTree>
    <p:extLst>
      <p:ext uri="{BB962C8B-B14F-4D97-AF65-F5344CB8AC3E}">
        <p14:creationId xmlns:p14="http://schemas.microsoft.com/office/powerpoint/2010/main" val="52360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43E7C1-F5EC-10EE-DB00-A369C70A289D}"/>
              </a:ext>
            </a:extLst>
          </p:cNvPr>
          <p:cNvSpPr>
            <a:spLocks noGrp="1"/>
          </p:cNvSpPr>
          <p:nvPr>
            <p:ph type="ctrTitle"/>
          </p:nvPr>
        </p:nvSpPr>
        <p:spPr>
          <a:xfrm rot="10800000" flipV="1">
            <a:off x="931682" y="1374826"/>
            <a:ext cx="10363200" cy="752508"/>
          </a:xfrm>
        </p:spPr>
        <p:txBody>
          <a:bodyPr/>
          <a:lstStyle/>
          <a:p>
            <a:r>
              <a:rPr lang="en-US" dirty="0"/>
              <a:t>Conclusion:</a:t>
            </a:r>
          </a:p>
        </p:txBody>
      </p:sp>
      <p:sp>
        <p:nvSpPr>
          <p:cNvPr id="5" name="Text Placeholder 4">
            <a:extLst>
              <a:ext uri="{FF2B5EF4-FFF2-40B4-BE49-F238E27FC236}">
                <a16:creationId xmlns:a16="http://schemas.microsoft.com/office/drawing/2014/main" id="{EB589DE7-9625-785C-6B3A-F75FC3F6482B}"/>
              </a:ext>
            </a:extLst>
          </p:cNvPr>
          <p:cNvSpPr>
            <a:spLocks noGrp="1"/>
          </p:cNvSpPr>
          <p:nvPr>
            <p:ph type="subTitle" idx="4"/>
          </p:nvPr>
        </p:nvSpPr>
        <p:spPr>
          <a:xfrm>
            <a:off x="1828800" y="2512219"/>
            <a:ext cx="8534400" cy="3381375"/>
          </a:xfrm>
        </p:spPr>
        <p:txBody>
          <a:bodyPr/>
          <a:lstStyle/>
          <a:p>
            <a:r>
              <a:rPr lang="en-US" dirty="0"/>
              <a:t>In conclusion, the innovative advancements in smart public restrooms have the potential to significantly enhance user experiences and improve overall hygiene and efficiency. These innovations, ranging from touchless fixtures and sensors to real-time monitoring and maintenance, not only cater to the needs of the public but also contribute to a more sustainable and connected urban environment. As cities continue to grow and evolve, investing in smart public restrooms is a forward-thinking step toward creating cleaner, safer, and more convenient facilities for all.</a:t>
            </a:r>
          </a:p>
        </p:txBody>
      </p:sp>
    </p:spTree>
    <p:extLst>
      <p:ext uri="{BB962C8B-B14F-4D97-AF65-F5344CB8AC3E}">
        <p14:creationId xmlns:p14="http://schemas.microsoft.com/office/powerpoint/2010/main" val="171405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3830">
              <a:lnSpc>
                <a:spcPct val="100000"/>
              </a:lnSpc>
              <a:spcBef>
                <a:spcPts val="100"/>
              </a:spcBef>
            </a:pPr>
            <a:r>
              <a:rPr spc="-5" dirty="0"/>
              <a:t>THANK</a:t>
            </a:r>
            <a:r>
              <a:rPr spc="-170" dirty="0"/>
              <a:t> </a:t>
            </a:r>
            <a:r>
              <a:rPr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9385" y="594182"/>
            <a:ext cx="2326005" cy="360680"/>
          </a:xfrm>
          <a:prstGeom prst="rect">
            <a:avLst/>
          </a:prstGeom>
        </p:spPr>
        <p:txBody>
          <a:bodyPr vert="horz" wrap="square" lIns="0" tIns="12065" rIns="0" bIns="0" rtlCol="0">
            <a:spAutoFit/>
          </a:bodyPr>
          <a:lstStyle/>
          <a:p>
            <a:pPr marL="12700">
              <a:lnSpc>
                <a:spcPct val="100000"/>
              </a:lnSpc>
              <a:spcBef>
                <a:spcPts val="95"/>
              </a:spcBef>
            </a:pPr>
            <a:r>
              <a:rPr lang="en-US" sz="2200" b="1" spc="-45" dirty="0">
                <a:solidFill>
                  <a:srgbClr val="303030"/>
                </a:solidFill>
                <a:latin typeface="Arial"/>
                <a:cs typeface="Arial"/>
              </a:rPr>
              <a:t>INNOVATION</a:t>
            </a:r>
            <a:r>
              <a:rPr sz="2200" b="1" spc="-45" dirty="0">
                <a:solidFill>
                  <a:srgbClr val="303030"/>
                </a:solidFill>
                <a:latin typeface="Arial"/>
                <a:cs typeface="Arial"/>
              </a:rPr>
              <a:t>:</a:t>
            </a:r>
            <a:endParaRPr sz="2200" dirty="0">
              <a:latin typeface="Arial"/>
              <a:cs typeface="Arial"/>
            </a:endParaRPr>
          </a:p>
        </p:txBody>
      </p:sp>
      <p:sp>
        <p:nvSpPr>
          <p:cNvPr id="5" name="TextBox 4">
            <a:extLst>
              <a:ext uri="{FF2B5EF4-FFF2-40B4-BE49-F238E27FC236}">
                <a16:creationId xmlns:a16="http://schemas.microsoft.com/office/drawing/2014/main" id="{1EEDB37D-068E-F8ED-3BCD-E954668898DE}"/>
              </a:ext>
            </a:extLst>
          </p:cNvPr>
          <p:cNvSpPr txBox="1"/>
          <p:nvPr/>
        </p:nvSpPr>
        <p:spPr>
          <a:xfrm>
            <a:off x="285750" y="954862"/>
            <a:ext cx="10846594" cy="5940088"/>
          </a:xfrm>
          <a:prstGeom prst="rect">
            <a:avLst/>
          </a:prstGeom>
          <a:noFill/>
        </p:spPr>
        <p:txBody>
          <a:bodyPr wrap="square">
            <a:spAutoFit/>
          </a:bodyPr>
          <a:lstStyle/>
          <a:p>
            <a:r>
              <a:rPr lang="en-US" sz="2000" dirty="0"/>
              <a:t>An innovative idea for a smart public restroom could be a "Hygiene Hub." This restroom would feature:</a:t>
            </a:r>
          </a:p>
          <a:p>
            <a:endParaRPr lang="en-US" sz="2000" dirty="0"/>
          </a:p>
          <a:p>
            <a:r>
              <a:rPr lang="en-US" sz="2000" b="1" dirty="0"/>
              <a:t>1. Self-cleaning surfaces: </a:t>
            </a:r>
            <a:r>
              <a:rPr lang="en-US" sz="2000" dirty="0"/>
              <a:t>Utilize UV-C or antimicrobial coatings to automatically sanitize high-touch surfaces like door handles, toilet seats, and faucets after each use.</a:t>
            </a:r>
          </a:p>
          <a:p>
            <a:endParaRPr lang="en-US" sz="2000" dirty="0"/>
          </a:p>
          <a:p>
            <a:r>
              <a:rPr lang="en-US" sz="2000" b="1" dirty="0"/>
              <a:t>2. Touchless technology</a:t>
            </a:r>
            <a:r>
              <a:rPr lang="en-US" sz="2000" dirty="0"/>
              <a:t>: Incorporate motion-sensor faucets, soap dispensers, and flush mechanisms to minimize contact with surfaces.</a:t>
            </a:r>
          </a:p>
          <a:p>
            <a:endParaRPr lang="en-US" sz="2000" dirty="0"/>
          </a:p>
          <a:p>
            <a:r>
              <a:rPr lang="en-US" sz="2000" b="1" dirty="0"/>
              <a:t>3. Real-time occupancy monitoring</a:t>
            </a:r>
            <a:r>
              <a:rPr lang="en-US" sz="2000" dirty="0"/>
              <a:t>: Display restroom availability on a mobile app, helping users find the nearest open facility.</a:t>
            </a:r>
          </a:p>
          <a:p>
            <a:endParaRPr lang="en-US" sz="2000" dirty="0"/>
          </a:p>
          <a:p>
            <a:r>
              <a:rPr lang="en-US" sz="2000" b="1" dirty="0"/>
              <a:t>4. Eco-friendly features</a:t>
            </a:r>
            <a:r>
              <a:rPr lang="en-US" sz="2000" dirty="0"/>
              <a:t>: Implement water-saving toilets and sinks, energy-efficient lighting, and hand dryers, along with sustainable materials for construction.</a:t>
            </a:r>
          </a:p>
          <a:p>
            <a:endParaRPr lang="en-US" sz="2000" dirty="0"/>
          </a:p>
          <a:p>
            <a:r>
              <a:rPr lang="en-US" sz="2000" b="1" dirty="0"/>
              <a:t>5. Accessibility</a:t>
            </a:r>
            <a:r>
              <a:rPr lang="en-US" sz="2000" dirty="0"/>
              <a:t>: Include features like braille signage, adjustable sinks and mirrors, and spacious, accessible stalls for individuals with disabilities.</a:t>
            </a:r>
          </a:p>
          <a:p>
            <a:endParaRPr lang="en-US" sz="2000" dirty="0"/>
          </a:p>
          <a:p>
            <a:r>
              <a:rPr lang="en-US" sz="2000" b="1" dirty="0"/>
              <a:t>6. Gender-neutral and family-friendly options</a:t>
            </a:r>
            <a:r>
              <a:rPr lang="en-US" sz="2000" dirty="0"/>
              <a:t>: Design stalls that cater to diverse user needs, ensuring inclusivity.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2998A7-2E9E-B4C9-29AB-637E88A1E462}"/>
              </a:ext>
            </a:extLst>
          </p:cNvPr>
          <p:cNvSpPr>
            <a:spLocks noGrp="1"/>
          </p:cNvSpPr>
          <p:nvPr>
            <p:ph type="title"/>
          </p:nvPr>
        </p:nvSpPr>
        <p:spPr>
          <a:xfrm>
            <a:off x="738187" y="513292"/>
            <a:ext cx="10715625" cy="5047536"/>
          </a:xfrm>
        </p:spPr>
        <p:txBody>
          <a:bodyPr/>
          <a:lstStyle/>
          <a:p>
            <a:r>
              <a:rPr lang="en-US" sz="2400" b="1" dirty="0"/>
              <a:t>7. Emergency assistance</a:t>
            </a:r>
            <a:r>
              <a:rPr lang="en-US" sz="2400" dirty="0"/>
              <a:t>: Install an emergency button for immediate assistance in case of accidents or medical emergencies.
</a:t>
            </a:r>
            <a:r>
              <a:rPr lang="en-US" sz="1600" dirty="0"/>
              <a:t>
</a:t>
            </a:r>
            <a:r>
              <a:rPr lang="en-US" sz="2400" b="1" dirty="0"/>
              <a:t>8. Maintenance alerts</a:t>
            </a:r>
            <a:r>
              <a:rPr lang="en-US" sz="2400" dirty="0"/>
              <a:t>: Equip the restroom with sensors to notify cleaning staff when supplies are low or when cleaning is needed.</a:t>
            </a:r>
            <a:r>
              <a:rPr lang="en-US" b="1" dirty="0"/>
              <a:t>
</a:t>
            </a:r>
            <a:r>
              <a:rPr lang="en-US" sz="2400" b="1" dirty="0"/>
              <a:t>9. QR code feedback</a:t>
            </a:r>
            <a:r>
              <a:rPr lang="en-US" sz="2400" dirty="0"/>
              <a:t>: Users can provide feedback by scanning a QR code, helping authorities address issues promptly.
</a:t>
            </a:r>
            <a:r>
              <a:rPr lang="en-US" sz="2400" b="1" dirty="0"/>
              <a:t>10. Safety measures</a:t>
            </a:r>
            <a:r>
              <a:rPr lang="en-US" sz="2400" dirty="0"/>
              <a:t>: Install security cameras and alarms to enhance user safety and deter vandalism.</a:t>
            </a:r>
            <a:br>
              <a:rPr lang="en-US" sz="2400" dirty="0"/>
            </a:br>
            <a:r>
              <a:rPr lang="en-US" sz="2400" dirty="0"/>
              <a:t>
Such a Hygiene Hub would prioritize cleanliness, accessibility, and user experience, making public restrooms more efficient and pleasant for everyone.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299" y="574040"/>
            <a:ext cx="2606675" cy="391160"/>
          </a:xfrm>
          <a:prstGeom prst="rect">
            <a:avLst/>
          </a:prstGeom>
        </p:spPr>
        <p:txBody>
          <a:bodyPr vert="horz" wrap="square" lIns="0" tIns="12700" rIns="0" bIns="0" rtlCol="0">
            <a:spAutoFit/>
          </a:bodyPr>
          <a:lstStyle/>
          <a:p>
            <a:pPr marL="12700">
              <a:lnSpc>
                <a:spcPct val="100000"/>
              </a:lnSpc>
              <a:spcBef>
                <a:spcPts val="100"/>
              </a:spcBef>
            </a:pPr>
            <a:r>
              <a:rPr sz="2400" b="1" spc="135" dirty="0">
                <a:solidFill>
                  <a:srgbClr val="303030"/>
                </a:solidFill>
                <a:latin typeface="Arial"/>
                <a:cs typeface="Arial"/>
              </a:rPr>
              <a:t>IoT </a:t>
            </a:r>
            <a:r>
              <a:rPr sz="2400" b="1" spc="-190" dirty="0">
                <a:solidFill>
                  <a:srgbClr val="303030"/>
                </a:solidFill>
                <a:latin typeface="Arial"/>
                <a:cs typeface="Arial"/>
              </a:rPr>
              <a:t>Sensor</a:t>
            </a:r>
            <a:r>
              <a:rPr sz="2400" b="1" spc="-240" dirty="0">
                <a:solidFill>
                  <a:srgbClr val="303030"/>
                </a:solidFill>
                <a:latin typeface="Arial"/>
                <a:cs typeface="Arial"/>
              </a:rPr>
              <a:t> </a:t>
            </a:r>
            <a:r>
              <a:rPr sz="2400" b="1" spc="-120" dirty="0">
                <a:solidFill>
                  <a:srgbClr val="303030"/>
                </a:solidFill>
                <a:latin typeface="Arial"/>
                <a:cs typeface="Arial"/>
              </a:rPr>
              <a:t>Design:</a:t>
            </a:r>
            <a:endParaRPr sz="2400">
              <a:latin typeface="Arial"/>
              <a:cs typeface="Arial"/>
            </a:endParaRPr>
          </a:p>
        </p:txBody>
      </p:sp>
      <p:sp>
        <p:nvSpPr>
          <p:cNvPr id="5" name="TextBox 4">
            <a:extLst>
              <a:ext uri="{FF2B5EF4-FFF2-40B4-BE49-F238E27FC236}">
                <a16:creationId xmlns:a16="http://schemas.microsoft.com/office/drawing/2014/main" id="{E7F93398-D525-5080-80F3-07C439419CD0}"/>
              </a:ext>
            </a:extLst>
          </p:cNvPr>
          <p:cNvSpPr txBox="1"/>
          <p:nvPr/>
        </p:nvSpPr>
        <p:spPr>
          <a:xfrm>
            <a:off x="416719" y="1193809"/>
            <a:ext cx="10834687" cy="4708981"/>
          </a:xfrm>
          <a:prstGeom prst="rect">
            <a:avLst/>
          </a:prstGeom>
          <a:noFill/>
        </p:spPr>
        <p:txBody>
          <a:bodyPr wrap="square">
            <a:spAutoFit/>
          </a:bodyPr>
          <a:lstStyle/>
          <a:p>
            <a:r>
              <a:rPr lang="en-US" sz="2000" dirty="0"/>
              <a:t>Creating a smart public restroom involves several objectives to enhance user experience, hygiene, and efficiency. Here are some key objectives:</a:t>
            </a:r>
          </a:p>
          <a:p>
            <a:pPr marL="342900" indent="-342900">
              <a:buAutoNum type="arabicPeriod"/>
            </a:pPr>
            <a:r>
              <a:rPr lang="en-US" sz="2000" b="1" dirty="0"/>
              <a:t>Improved Hygiene</a:t>
            </a:r>
            <a:r>
              <a:rPr lang="en-US" sz="2000" dirty="0"/>
              <a:t>: Ensure cleanliness through automated cleaning and sanitization processes, touchless fixtures (faucets, soap dispensers, flush buttons), and UV-C or other disinfection technologies.</a:t>
            </a:r>
          </a:p>
          <a:p>
            <a:r>
              <a:rPr lang="en-US" sz="2000" b="1" dirty="0"/>
              <a:t>2. Water Conservation</a:t>
            </a:r>
            <a:r>
              <a:rPr lang="en-US" sz="2000" dirty="0"/>
              <a:t>: Reduce water wastage by using sensor-based faucets and toilets that optimize water usage.</a:t>
            </a:r>
          </a:p>
          <a:p>
            <a:r>
              <a:rPr lang="en-US" sz="2000" b="1" dirty="0"/>
              <a:t>3. Energy Efficiency</a:t>
            </a:r>
            <a:r>
              <a:rPr lang="en-US" sz="2000" dirty="0"/>
              <a:t>: Implement energy-efficient lighting and HVAC systems, utilizing motion sensors to reduce electricity  when the restroom is unoccupied.</a:t>
            </a:r>
          </a:p>
          <a:p>
            <a:r>
              <a:rPr lang="en-US" sz="2000" b="1" dirty="0"/>
              <a:t>4. Accessibility</a:t>
            </a:r>
            <a:r>
              <a:rPr lang="en-US" sz="2000" dirty="0"/>
              <a:t>: Make the restroom accessible to all, including people with disabilities, by following accessibility standards and installing features like grab bars and wider stalls.</a:t>
            </a:r>
          </a:p>
          <a:p>
            <a:r>
              <a:rPr lang="en-US" sz="2000" b="1" dirty="0"/>
              <a:t>5. Real-time Monitoring</a:t>
            </a:r>
            <a:r>
              <a:rPr lang="en-US" sz="2000" dirty="0"/>
              <a:t>: Install sensors to monitor restroom conditions, such as occupancy, cleanliness, and supply levels, and enable maintenance staff to respond promptly.</a:t>
            </a:r>
          </a:p>
          <a:p>
            <a:r>
              <a:rPr lang="en-US" sz="2000" b="1" dirty="0"/>
              <a:t>6. Smart Maintenance</a:t>
            </a:r>
            <a:r>
              <a:rPr lang="en-US" sz="2000" dirty="0"/>
              <a:t>: Implement predictive maintenance systems that anticipate and address issues before they become major problems, reducing downtime.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BDC85B-7C1E-6E26-CFED-78E5C89F7437}"/>
              </a:ext>
            </a:extLst>
          </p:cNvPr>
          <p:cNvSpPr>
            <a:spLocks noGrp="1"/>
          </p:cNvSpPr>
          <p:nvPr>
            <p:ph type="title"/>
          </p:nvPr>
        </p:nvSpPr>
        <p:spPr>
          <a:xfrm rot="10800000" flipV="1">
            <a:off x="57150" y="659010"/>
            <a:ext cx="12134850" cy="5539978"/>
          </a:xfrm>
        </p:spPr>
        <p:txBody>
          <a:bodyPr/>
          <a:lstStyle/>
          <a:p>
            <a:r>
              <a:rPr lang="en-US" sz="2400" b="1" dirty="0"/>
              <a:t>7. User Experience</a:t>
            </a:r>
            <a:r>
              <a:rPr lang="en-US" sz="2400" dirty="0"/>
              <a:t>: Enhance the overall experience with features like touchless payment for access, occupancy indicators, and pleasant aesthetics.</a:t>
            </a:r>
            <a:br>
              <a:rPr lang="en-US" sz="2400" dirty="0"/>
            </a:br>
            <a:r>
              <a:rPr lang="en-US" sz="2400" b="1" dirty="0"/>
              <a:t>8. Sustainability</a:t>
            </a:r>
            <a:r>
              <a:rPr lang="en-US" sz="2400" dirty="0"/>
              <a:t>: Incorporate sustainable</a:t>
            </a:r>
            <a:r>
              <a:rPr lang="en-US" dirty="0"/>
              <a:t> </a:t>
            </a:r>
            <a:r>
              <a:rPr lang="en-US" sz="2400" dirty="0"/>
              <a:t>materials, reduce waste through smart waste management, and consider renewable energy sources for power.
</a:t>
            </a:r>
            <a:r>
              <a:rPr lang="en-US" sz="2400" b="1" dirty="0"/>
              <a:t>9. Security:</a:t>
            </a:r>
            <a:r>
              <a:rPr lang="en-US" sz="2400" dirty="0"/>
              <a:t> Ensure the safety of users through surveillance cameras and emergency call buttons.
</a:t>
            </a:r>
            <a:r>
              <a:rPr lang="en-US" sz="2400" b="1" dirty="0"/>
              <a:t>10. Data Analytics</a:t>
            </a:r>
            <a:r>
              <a:rPr lang="en-US" sz="2400" dirty="0"/>
              <a:t>: Collect data on restroom usage patterns to optimize cleaning schedules, supply restocking, and resource allocation.</a:t>
            </a:r>
            <a:r>
              <a:rPr lang="en-US" dirty="0"/>
              <a:t>
</a:t>
            </a:r>
            <a:r>
              <a:rPr lang="en-US" sz="2400" b="1" dirty="0"/>
              <a:t>11. Universal Design</a:t>
            </a:r>
            <a:r>
              <a:rPr lang="en-US" sz="2400" dirty="0"/>
              <a:t>: Prioritize a design that caters to people of all ages, genders, and backgrounds.
These objectives aim to create a safe,</a:t>
            </a:r>
            <a:r>
              <a:rPr lang="en-US" dirty="0"/>
              <a:t> </a:t>
            </a:r>
            <a:r>
              <a:rPr lang="en-US" sz="2400" dirty="0"/>
              <a:t>efficient, and pleasant restroom experience for the public while incorporating technology and sustainability to meet modern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19811"/>
            <a:ext cx="2556510" cy="360680"/>
          </a:xfrm>
          <a:prstGeom prst="rect">
            <a:avLst/>
          </a:prstGeom>
        </p:spPr>
        <p:txBody>
          <a:bodyPr vert="horz" wrap="square" lIns="0" tIns="12065" rIns="0" bIns="0" rtlCol="0">
            <a:spAutoFit/>
          </a:bodyPr>
          <a:lstStyle/>
          <a:p>
            <a:pPr marL="12700">
              <a:lnSpc>
                <a:spcPct val="100000"/>
              </a:lnSpc>
              <a:spcBef>
                <a:spcPts val="95"/>
              </a:spcBef>
            </a:pPr>
            <a:r>
              <a:rPr lang="en-US" sz="2200" b="1" spc="-120" dirty="0" err="1">
                <a:solidFill>
                  <a:srgbClr val="303030"/>
                </a:solidFill>
                <a:latin typeface="Arial"/>
                <a:cs typeface="Arial"/>
              </a:rPr>
              <a:t>IoT</a:t>
            </a:r>
            <a:r>
              <a:rPr lang="en-US" sz="2200" b="1" spc="-120" dirty="0">
                <a:solidFill>
                  <a:srgbClr val="303030"/>
                </a:solidFill>
                <a:latin typeface="Arial"/>
                <a:cs typeface="Arial"/>
              </a:rPr>
              <a:t> Sensor Setup:</a:t>
            </a:r>
            <a:endParaRPr sz="2200" dirty="0">
              <a:latin typeface="Arial"/>
              <a:cs typeface="Arial"/>
            </a:endParaRPr>
          </a:p>
        </p:txBody>
      </p:sp>
      <p:sp>
        <p:nvSpPr>
          <p:cNvPr id="3" name="object 3"/>
          <p:cNvSpPr txBox="1"/>
          <p:nvPr/>
        </p:nvSpPr>
        <p:spPr>
          <a:xfrm>
            <a:off x="916939" y="1180845"/>
            <a:ext cx="10297160" cy="5073825"/>
          </a:xfrm>
          <a:prstGeom prst="rect">
            <a:avLst/>
          </a:prstGeom>
        </p:spPr>
        <p:txBody>
          <a:bodyPr vert="horz" wrap="square" lIns="0" tIns="71755" rIns="0" bIns="0" rtlCol="0">
            <a:spAutoFit/>
          </a:bodyPr>
          <a:lstStyle/>
          <a:p>
            <a:pPr marL="12700" marR="314960">
              <a:lnSpc>
                <a:spcPts val="1920"/>
              </a:lnSpc>
              <a:spcBef>
                <a:spcPts val="565"/>
              </a:spcBef>
            </a:pPr>
            <a:r>
              <a:rPr lang="en-US" sz="1800" dirty="0">
                <a:latin typeface="Times New Roman"/>
                <a:cs typeface="Times New Roman"/>
              </a:rPr>
              <a:t>Setting up </a:t>
            </a:r>
            <a:r>
              <a:rPr lang="en-US" sz="1800" dirty="0" err="1">
                <a:latin typeface="Times New Roman"/>
                <a:cs typeface="Times New Roman"/>
              </a:rPr>
              <a:t>IoT</a:t>
            </a:r>
            <a:r>
              <a:rPr lang="en-US" sz="1800" dirty="0">
                <a:latin typeface="Times New Roman"/>
                <a:cs typeface="Times New Roman"/>
              </a:rPr>
              <a:t> sensors in a smart public restroom involves strategically placing sensors to monitor various aspects of the restroom's operation and usage. Here's a basic overview of the types of sensors you might use and their purposes:
</a:t>
            </a:r>
            <a:r>
              <a:rPr lang="en-US" sz="1800" b="1" dirty="0">
                <a:latin typeface="Times New Roman"/>
                <a:cs typeface="Times New Roman"/>
              </a:rPr>
              <a:t>1. Occupancy Sensors</a:t>
            </a:r>
            <a:r>
              <a:rPr lang="en-US" sz="1800" dirty="0">
                <a:latin typeface="Times New Roman"/>
                <a:cs typeface="Times New Roman"/>
              </a:rPr>
              <a:t>: These can be motion or infrared sensors placed near the entrance and inside the restroom to detect when someone enters or leaves. This information can help in managing cleaning schedules and resource allocation.
</a:t>
            </a:r>
            <a:r>
              <a:rPr lang="en-US" sz="1800" b="1" dirty="0">
                <a:latin typeface="Times New Roman"/>
                <a:cs typeface="Times New Roman"/>
              </a:rPr>
              <a:t>2. Water Sensors</a:t>
            </a:r>
            <a:r>
              <a:rPr lang="en-US" sz="1800" dirty="0">
                <a:latin typeface="Times New Roman"/>
                <a:cs typeface="Times New Roman"/>
              </a:rPr>
              <a:t>: Install sensors near faucets and toilets to monitor water flow. This can help in detecting leaks, water wastage, and optimizing water usage.
</a:t>
            </a:r>
            <a:r>
              <a:rPr lang="en-US" sz="1800" b="1" dirty="0">
                <a:latin typeface="Times New Roman"/>
                <a:cs typeface="Times New Roman"/>
              </a:rPr>
              <a:t>3. Toilet Flush Sensors</a:t>
            </a:r>
            <a:r>
              <a:rPr lang="en-US" sz="1800" dirty="0">
                <a:latin typeface="Times New Roman"/>
                <a:cs typeface="Times New Roman"/>
              </a:rPr>
              <a:t>: These sensors detect when a toilet is flushed, which can be useful for monitoring usage and optimizing cleaning schedules.
</a:t>
            </a:r>
            <a:r>
              <a:rPr lang="en-US" sz="1800" b="1" dirty="0">
                <a:latin typeface="Times New Roman"/>
                <a:cs typeface="Times New Roman"/>
              </a:rPr>
              <a:t>4. Soap and Paper Dispenser Sensors</a:t>
            </a:r>
            <a:r>
              <a:rPr lang="en-US" sz="1800" dirty="0">
                <a:latin typeface="Times New Roman"/>
                <a:cs typeface="Times New Roman"/>
              </a:rPr>
              <a:t>: Place sensors on soap dispensers and paper towel or hand dryer dispensers to monitor usage and ensure that they are refilled promptly.
</a:t>
            </a:r>
            <a:r>
              <a:rPr lang="en-US" sz="1800" b="1" dirty="0">
                <a:latin typeface="Times New Roman"/>
                <a:cs typeface="Times New Roman"/>
              </a:rPr>
              <a:t>5. Air Quality Sensors</a:t>
            </a:r>
            <a:r>
              <a:rPr lang="en-US" sz="1800" dirty="0">
                <a:latin typeface="Times New Roman"/>
                <a:cs typeface="Times New Roman"/>
              </a:rPr>
              <a:t>: Measure air quality for temperature, humidity, and potentially harmful gases. This helps maintain a comfortable and healthy restroom environment.
</a:t>
            </a:r>
            <a:r>
              <a:rPr lang="en-US" sz="1800" b="1" dirty="0">
                <a:latin typeface="Times New Roman"/>
                <a:cs typeface="Times New Roman"/>
              </a:rPr>
              <a:t>6. Light Sensors</a:t>
            </a:r>
            <a:r>
              <a:rPr lang="en-US" sz="1800" dirty="0">
                <a:latin typeface="Times New Roman"/>
                <a:cs typeface="Times New Roman"/>
              </a:rPr>
              <a:t>: Use light sensors to adjust restroom lighting based on natural light and occupancy, optimizing energy usage.</a:t>
            </a:r>
            <a:endParaRPr lang="en-US" dirty="0">
              <a:latin typeface="Times New Roman"/>
              <a:cs typeface="Times New Roman"/>
            </a:endParaRPr>
          </a:p>
          <a:p>
            <a:pPr marL="12700" marR="314960">
              <a:lnSpc>
                <a:spcPts val="1920"/>
              </a:lnSpc>
              <a:spcBef>
                <a:spcPts val="565"/>
              </a:spcBef>
            </a:pPr>
            <a:r>
              <a:rPr lang="en-US" sz="1800" dirty="0">
                <a:latin typeface="Times New Roman"/>
                <a:cs typeface="Times New Roman"/>
              </a:rPr>
              <a:t>
</a:t>
            </a:r>
            <a:endParaRPr sz="18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ujitha1.jpg"/>
          <p:cNvPicPr>
            <a:picLocks noChangeAspect="1"/>
          </p:cNvPicPr>
          <p:nvPr/>
        </p:nvPicPr>
        <p:blipFill>
          <a:blip r:embed="rId2"/>
          <a:stretch>
            <a:fillRect/>
          </a:stretch>
        </p:blipFill>
        <p:spPr>
          <a:xfrm>
            <a:off x="1981200" y="895350"/>
            <a:ext cx="8229600" cy="5067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ujitha2.jpg"/>
          <p:cNvPicPr>
            <a:picLocks noChangeAspect="1"/>
          </p:cNvPicPr>
          <p:nvPr/>
        </p:nvPicPr>
        <p:blipFill>
          <a:blip r:embed="rId2"/>
          <a:stretch>
            <a:fillRect/>
          </a:stretch>
        </p:blipFill>
        <p:spPr>
          <a:xfrm>
            <a:off x="666712" y="428604"/>
            <a:ext cx="11001453" cy="5715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265" y="474346"/>
            <a:ext cx="6687516" cy="382156"/>
          </a:xfrm>
          <a:prstGeom prst="rect">
            <a:avLst/>
          </a:prstGeom>
        </p:spPr>
        <p:txBody>
          <a:bodyPr vert="horz" wrap="square" lIns="0" tIns="12700" rIns="0" bIns="0" rtlCol="0">
            <a:spAutoFit/>
          </a:bodyPr>
          <a:lstStyle/>
          <a:p>
            <a:pPr marL="12700">
              <a:lnSpc>
                <a:spcPct val="100000"/>
              </a:lnSpc>
              <a:spcBef>
                <a:spcPts val="100"/>
              </a:spcBef>
            </a:pPr>
            <a:r>
              <a:rPr lang="en-US" sz="2400" b="1" spc="-114" dirty="0">
                <a:solidFill>
                  <a:srgbClr val="303030"/>
                </a:solidFill>
                <a:latin typeface="Arial"/>
                <a:cs typeface="Arial"/>
              </a:rPr>
              <a:t>Raspberry pi integration</a:t>
            </a:r>
            <a:r>
              <a:rPr sz="2400" b="1" spc="-114" dirty="0">
                <a:solidFill>
                  <a:srgbClr val="303030"/>
                </a:solidFill>
                <a:latin typeface="Arial"/>
                <a:cs typeface="Arial"/>
              </a:rPr>
              <a:t>:</a:t>
            </a:r>
            <a:endParaRPr sz="2400" dirty="0">
              <a:latin typeface="Arial"/>
              <a:cs typeface="Arial"/>
            </a:endParaRPr>
          </a:p>
        </p:txBody>
      </p:sp>
      <p:sp>
        <p:nvSpPr>
          <p:cNvPr id="5" name="TextBox 4">
            <a:extLst>
              <a:ext uri="{FF2B5EF4-FFF2-40B4-BE49-F238E27FC236}">
                <a16:creationId xmlns:a16="http://schemas.microsoft.com/office/drawing/2014/main" id="{A07E1434-7A93-FBE6-1EEB-2C80136BDF54}"/>
              </a:ext>
            </a:extLst>
          </p:cNvPr>
          <p:cNvSpPr txBox="1"/>
          <p:nvPr/>
        </p:nvSpPr>
        <p:spPr>
          <a:xfrm>
            <a:off x="220265" y="1079122"/>
            <a:ext cx="11751469" cy="5078313"/>
          </a:xfrm>
          <a:prstGeom prst="rect">
            <a:avLst/>
          </a:prstGeom>
          <a:noFill/>
        </p:spPr>
        <p:txBody>
          <a:bodyPr wrap="square">
            <a:spAutoFit/>
          </a:bodyPr>
          <a:lstStyle/>
          <a:p>
            <a:r>
              <a:rPr lang="en-US" dirty="0"/>
              <a:t>Integrating Raspberry Pi into a smart public restroom can add significant functionality and control to various aspects of restroom management. Here are detailed steps on how to do this:</a:t>
            </a:r>
          </a:p>
          <a:p>
            <a:r>
              <a:rPr lang="en-US" b="1" dirty="0"/>
              <a:t>1. Raspberry Pi Selection</a:t>
            </a:r>
            <a:r>
              <a:rPr lang="en-US" dirty="0"/>
              <a:t>:  - Choose an appropriate Raspberry Pi model based on your requirements, considering factors like processing power, connectivity options, and power consumption.</a:t>
            </a:r>
          </a:p>
          <a:p>
            <a:r>
              <a:rPr lang="en-US" b="1" dirty="0"/>
              <a:t>2. Sensor Integration</a:t>
            </a:r>
            <a:r>
              <a:rPr lang="en-US" dirty="0"/>
              <a:t>:   - Connect various sensors to the Raspberry Pi via GPIO pins, USB ports, or other suitable interfaces. Ensure you have the necessary libraries and drivers for these sensors.   - Write code to collect data from sensors. For example, read occupancy data from motion sensors, water flow data from flow sensors, or temperature and humidity data from environmental sensors.</a:t>
            </a:r>
          </a:p>
          <a:p>
            <a:r>
              <a:rPr lang="en-US" b="1" dirty="0"/>
              <a:t>3. Data Processing</a:t>
            </a:r>
            <a:r>
              <a:rPr lang="en-US" dirty="0"/>
              <a:t>:   - Use Python or another suitable programming language to process the data collected from sensors.   - Implement algorithms to analyze the data, such as determining restroom occupancy patterns or identifying anomalies like water leaks.</a:t>
            </a:r>
          </a:p>
          <a:p>
            <a:r>
              <a:rPr lang="en-US" b="1" dirty="0"/>
              <a:t>4. User Interface</a:t>
            </a:r>
            <a:r>
              <a:rPr lang="en-US" dirty="0"/>
              <a:t>:   - Create a user-friendly interface for restroom users and administrators. This can be a touchscreen display, web-based dashboard, or a mobile app.   - Design the interface to display real-time information, such as restroom occupancy status, cleaning schedules, or alerts.</a:t>
            </a:r>
          </a:p>
          <a:p>
            <a:r>
              <a:rPr lang="en-US" b="1" dirty="0"/>
              <a:t>5. Connectivity</a:t>
            </a:r>
            <a:r>
              <a:rPr lang="en-US" dirty="0"/>
              <a:t>:   - Ensure the Raspberry Pi is connected to the internet, either through Wi-Fi or Ethernet, to enable remote monitoring and control.   - Implement secure protocols and encryption to protect data transmission.</a:t>
            </a:r>
          </a:p>
          <a:p>
            <a:r>
              <a:rPr lang="en-US" b="1" dirty="0"/>
              <a:t>6. Remote Monitoring</a:t>
            </a:r>
            <a:r>
              <a:rPr lang="en-US" dirty="0"/>
              <a:t>:  - Set up remote monitoring capabilities to allow administrators to check restroom status and receive notifications about issues or maintenance needs.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910</Words>
  <Application>Microsoft Office PowerPoint</Application>
  <PresentationFormat>Widescreen</PresentationFormat>
  <Paragraphs>49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DEPARTMENT OF COMPUTER SCIENCE AND ENGINEERING</vt:lpstr>
      <vt:lpstr>INNOVATION:</vt:lpstr>
      <vt:lpstr>7. Emergency assistance: Install an emergency button for immediate assistance in case of accidents or medical emergencies.
8. Maintenance alerts: Equip the restroom with sensors to notify cleaning staff when supplies are low or when cleaning is needed.
9. QR code feedback: Users can provide feedback by scanning a QR code, helping authorities address issues promptly.
10. Safety measures: Install security cameras and alarms to enhance user safety and deter vandalism. 
Such a Hygiene Hub would prioritize cleanliness, accessibility, and user experience, making public restrooms more efficient and pleasant for everyone.</vt:lpstr>
      <vt:lpstr>IoT Sensor Design:</vt:lpstr>
      <vt:lpstr>7. User Experience: Enhance the overall experience with features like touchless payment for access, occupancy indicators, and pleasant aesthetics. 8. Sustainability: Incorporate sustainable materials, reduce waste through smart waste management, and consider renewable energy sources for power.
9. Security: Ensure the safety of users through surveillance cameras and emergency call buttons.
10. Data Analytics: Collect data on restroom usage patterns to optimize cleaning schedules, supply restocking, and resource allocation.
11. Universal Design: Prioritize a design that caters to people of all ages, genders, and backgrounds.
These objectives aim to create a safe, efficient, and pleasant restroom experience for the public while incorporating technology and sustainability to meet modern needs.</vt:lpstr>
      <vt:lpstr>IoT Sensor Setup:</vt:lpstr>
      <vt:lpstr>PowerPoint Presentation</vt:lpstr>
      <vt:lpstr>PowerPoint Presentation</vt:lpstr>
      <vt:lpstr>Raspberry pi integration:</vt:lpstr>
      <vt:lpstr>PowerPoint Presentation</vt:lpstr>
      <vt:lpstr>Creating a complete code implementation for a smart public restroom involves a wide range of sensors and functionalities. Here, I’ll provide you with a high-level overview and a simplified Python example for occupancy monitoring using a Raspberry Pi and a PIR motion sensor. This is just one aspect of a smart restroom system:
Step 1: Hardware Setup
1. Connect a PIR motion sensor to your Raspberry Pi GPIO pins (e.g., GPIO17).
Step 2: Python Code Implementation
Install the necessary libraries: 
```bash pip install Rpi.GPIO```  Now, create a Python script for occupancy monitoring:
 import RPi.GPIO as GPIO import time
   </vt:lpstr>
      <vt:lpstr>PowerPoint Presentation</vt:lpstr>
      <vt:lpstr>Raspberry PI Integration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cp:lastModifiedBy>Mohitha Lakshmi Mohitha Lakshmi</cp:lastModifiedBy>
  <cp:revision>14</cp:revision>
  <dcterms:created xsi:type="dcterms:W3CDTF">2023-09-30T00:41:57Z</dcterms:created>
  <dcterms:modified xsi:type="dcterms:W3CDTF">2023-10-11T04:10:29Z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Creator">
    <vt:lpwstr>Microsoft® PowerPoint® for Microsoft 365</vt:lpwstr>
  </property>
  <property fmtid="{D5CDD505-2E9C-101B-9397-08002B2CF9AE}" pid="4" name="LastSaved">
    <vt:filetime>2023-09-30T00:00:00Z</vt:filetime>
  </property>
</Properties>
</file>