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63" r:id="rId2"/>
    <p:sldId id="364" r:id="rId3"/>
    <p:sldId id="392" r:id="rId4"/>
    <p:sldId id="366" r:id="rId5"/>
    <p:sldId id="367" r:id="rId6"/>
    <p:sldId id="368" r:id="rId7"/>
    <p:sldId id="260" r:id="rId8"/>
    <p:sldId id="372" r:id="rId9"/>
    <p:sldId id="373" r:id="rId10"/>
    <p:sldId id="374" r:id="rId11"/>
    <p:sldId id="343" r:id="rId12"/>
    <p:sldId id="344" r:id="rId13"/>
    <p:sldId id="393" r:id="rId14"/>
    <p:sldId id="394" r:id="rId15"/>
    <p:sldId id="395" r:id="rId16"/>
    <p:sldId id="375" r:id="rId17"/>
    <p:sldId id="376" r:id="rId18"/>
    <p:sldId id="382" r:id="rId19"/>
    <p:sldId id="3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594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7422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64351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123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7567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720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860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74521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3576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0488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8712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3921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150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0542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233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3235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960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A271C-94AB-4F01-9154-9BAB15E4C5DB}" type="datetimeFigureOut">
              <a:rPr lang="en-IN" smtClean="0"/>
              <a:t>24-04-2023</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34026672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endParaRPr lang="en-US" sz="36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US" sz="3600" dirty="0">
                <a:solidFill>
                  <a:schemeClr val="tx1"/>
                </a:solidFill>
                <a:latin typeface="Times New Roman" panose="02020603050405020304" pitchFamily="18" charset="0"/>
                <a:cs typeface="Times New Roman" panose="02020603050405020304" pitchFamily="18" charset="0"/>
              </a:rPr>
              <a:t>EMOTION CLASSIFICATION FROM TEXT USING MACHINE LEARNING</a:t>
            </a: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pic>
        <p:nvPicPr>
          <p:cNvPr id="2" name="Picture 1">
            <a:extLst>
              <a:ext uri="{FF2B5EF4-FFF2-40B4-BE49-F238E27FC236}">
                <a16:creationId xmlns:a16="http://schemas.microsoft.com/office/drawing/2014/main" id="{9AD2C7A7-976F-E5BF-2C97-786C3931463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82321"/>
            <a:ext cx="1400175" cy="528486"/>
          </a:xfrm>
          <a:prstGeom prst="rect">
            <a:avLst/>
          </a:prstGeom>
        </p:spPr>
      </p:pic>
    </p:spTree>
    <p:extLst>
      <p:ext uri="{BB962C8B-B14F-4D97-AF65-F5344CB8AC3E}">
        <p14:creationId xmlns:p14="http://schemas.microsoft.com/office/powerpoint/2010/main" val="57396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pic>
        <p:nvPicPr>
          <p:cNvPr id="6" name="Picture 5">
            <a:extLst>
              <a:ext uri="{FF2B5EF4-FFF2-40B4-BE49-F238E27FC236}">
                <a16:creationId xmlns:a16="http://schemas.microsoft.com/office/drawing/2014/main" id="{DDF6A4DF-F11A-3584-5BE8-AF094F155BD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82394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88" y="55245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9064" y="1540189"/>
            <a:ext cx="8915400" cy="3777622"/>
          </a:xfrm>
        </p:spPr>
        <p:txBody>
          <a:bodyPr>
            <a:noAutofit/>
          </a:bodyPr>
          <a:lstStyle/>
          <a:p>
            <a:pPr lvl="0" algn="just">
              <a:lnSpc>
                <a:spcPct val="150000"/>
              </a:lnSpc>
              <a:spcBef>
                <a:spcPts val="0"/>
              </a:spcBef>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first we have taken </a:t>
            </a:r>
            <a:r>
              <a:rPr lang="en-IN" sz="2000" dirty="0">
                <a:effectLst/>
                <a:latin typeface="Times New Roman" panose="02020603050405020304" pitchFamily="18" charset="0"/>
                <a:ea typeface="Calibri" panose="020F0502020204030204" pitchFamily="34" charset="0"/>
              </a:rPr>
              <a:t>training extended </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load the dataset into work environment and made a check for null values if any.</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checking the null values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got the best Accuracy of Random Forest.</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sz="20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django</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framework</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can view the home, about, view page, model training, prediction.</a:t>
            </a:r>
          </a:p>
          <a:p>
            <a:pPr lvl="0" algn="just">
              <a:lnSpc>
                <a:spcPct val="150000"/>
              </a:lnSpc>
              <a:spcBef>
                <a:spcPts val="0"/>
              </a:spcBef>
              <a:spcAft>
                <a:spcPts val="80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detection, we will get to know the prediction of emotion classification from text machine learning model detection whether the result is sadness , joy , love, anger, fear or Ego</a:t>
            </a:r>
            <a:endParaRPr lang="en-IN" sz="2000" cap="none"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5" name="Picture 4">
            <a:extLst>
              <a:ext uri="{FF2B5EF4-FFF2-40B4-BE49-F238E27FC236}">
                <a16:creationId xmlns:a16="http://schemas.microsoft.com/office/drawing/2014/main" id="{63D52368-60E8-C4A4-4F01-461913AC5BA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89931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38289" y="1438819"/>
            <a:ext cx="4656406" cy="1922568"/>
          </a:xfrm>
        </p:spPr>
        <p:txBody>
          <a:bodyPr>
            <a:normAutofit/>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1038289" y="3554834"/>
            <a:ext cx="10385271"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    Numpy, Pandas,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MySQL.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2" name="Picture 1">
            <a:extLst>
              <a:ext uri="{FF2B5EF4-FFF2-40B4-BE49-F238E27FC236}">
                <a16:creationId xmlns:a16="http://schemas.microsoft.com/office/drawing/2014/main" id="{00463AAB-C4B6-9726-40E7-E804568F1C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1900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E2E27F-2630-ED16-A1C7-8C95BF2005E2}"/>
              </a:ext>
            </a:extLst>
          </p:cNvPr>
          <p:cNvSpPr txBox="1"/>
          <p:nvPr/>
        </p:nvSpPr>
        <p:spPr>
          <a:xfrm>
            <a:off x="397566" y="609673"/>
            <a:ext cx="7951304"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MODULES:</a:t>
            </a:r>
          </a:p>
          <a:p>
            <a:pPr>
              <a:lnSpc>
                <a:spcPct val="150000"/>
              </a:lnSpc>
            </a:pPr>
            <a:r>
              <a:rPr lang="en-US" dirty="0">
                <a:latin typeface="Times New Roman" panose="02020603050405020304" pitchFamily="18" charset="0"/>
                <a:cs typeface="Times New Roman" panose="02020603050405020304" pitchFamily="18" charset="0"/>
              </a:rPr>
              <a:t>1.	User: </a:t>
            </a:r>
          </a:p>
          <a:p>
            <a:pPr>
              <a:lnSpc>
                <a:spcPct val="150000"/>
              </a:lnSpc>
            </a:pPr>
            <a:r>
              <a:rPr lang="en-US" dirty="0">
                <a:latin typeface="Times New Roman" panose="02020603050405020304" pitchFamily="18" charset="0"/>
                <a:cs typeface="Times New Roman" panose="02020603050405020304" pitchFamily="18" charset="0"/>
              </a:rPr>
              <a:t>1.1	Register:</a:t>
            </a:r>
          </a:p>
          <a:p>
            <a:pPr>
              <a:lnSpc>
                <a:spcPct val="150000"/>
              </a:lnSpc>
            </a:pPr>
            <a:r>
              <a:rPr lang="en-US" dirty="0">
                <a:latin typeface="Times New Roman" panose="02020603050405020304" pitchFamily="18" charset="0"/>
                <a:cs typeface="Times New Roman" panose="02020603050405020304" pitchFamily="18" charset="0"/>
              </a:rPr>
              <a:t>Users can register for the Emotion text web application here. </a:t>
            </a:r>
          </a:p>
          <a:p>
            <a:pPr>
              <a:lnSpc>
                <a:spcPct val="150000"/>
              </a:lnSpc>
            </a:pPr>
            <a:r>
              <a:rPr lang="en-US" dirty="0">
                <a:latin typeface="Times New Roman" panose="02020603050405020304" pitchFamily="18" charset="0"/>
                <a:cs typeface="Times New Roman" panose="02020603050405020304" pitchFamily="18" charset="0"/>
              </a:rPr>
              <a:t>1.2	Login:</a:t>
            </a:r>
          </a:p>
          <a:p>
            <a:pPr>
              <a:lnSpc>
                <a:spcPct val="150000"/>
              </a:lnSpc>
            </a:pPr>
            <a:r>
              <a:rPr lang="en-US" dirty="0">
                <a:latin typeface="Times New Roman" panose="02020603050405020304" pitchFamily="18" charset="0"/>
                <a:cs typeface="Times New Roman" panose="02020603050405020304" pitchFamily="18" charset="0"/>
              </a:rPr>
              <a:t>After registering, the user can access his portal.</a:t>
            </a:r>
          </a:p>
          <a:p>
            <a:pPr>
              <a:lnSpc>
                <a:spcPct val="150000"/>
              </a:lnSpc>
            </a:pPr>
            <a:r>
              <a:rPr lang="en-US" dirty="0">
                <a:latin typeface="Times New Roman" panose="02020603050405020304" pitchFamily="18" charset="0"/>
                <a:cs typeface="Times New Roman" panose="02020603050405020304" pitchFamily="18" charset="0"/>
              </a:rPr>
              <a:t>1.3	View Data:</a:t>
            </a:r>
          </a:p>
          <a:p>
            <a:pPr>
              <a:lnSpc>
                <a:spcPct val="150000"/>
              </a:lnSpc>
            </a:pPr>
            <a:r>
              <a:rPr lang="en-US" dirty="0">
                <a:latin typeface="Times New Roman" panose="02020603050405020304" pitchFamily="18" charset="0"/>
                <a:cs typeface="Times New Roman" panose="02020603050405020304" pitchFamily="18" charset="0"/>
              </a:rPr>
              <a:t>View data What are the Data There in dataset(cleaned dataset)</a:t>
            </a:r>
          </a:p>
          <a:p>
            <a:pPr>
              <a:lnSpc>
                <a:spcPct val="150000"/>
              </a:lnSpc>
            </a:pPr>
            <a:r>
              <a:rPr lang="en-US" dirty="0">
                <a:latin typeface="Times New Roman" panose="02020603050405020304" pitchFamily="18" charset="0"/>
                <a:cs typeface="Times New Roman" panose="02020603050405020304" pitchFamily="18" charset="0"/>
              </a:rPr>
              <a:t>1.4	Input :</a:t>
            </a:r>
          </a:p>
          <a:p>
            <a:pPr>
              <a:lnSpc>
                <a:spcPct val="150000"/>
              </a:lnSpc>
            </a:pPr>
            <a:r>
              <a:rPr lang="en-US" dirty="0">
                <a:latin typeface="Times New Roman" panose="02020603050405020304" pitchFamily="18" charset="0"/>
                <a:cs typeface="Times New Roman" panose="02020603050405020304" pitchFamily="18" charset="0"/>
              </a:rPr>
              <a:t>User will give the input values.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C359385-03A4-078B-E76C-5C991C0E1C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66066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73AA9C-BE57-3780-081A-F2584BF85DE9}"/>
              </a:ext>
            </a:extLst>
          </p:cNvPr>
          <p:cNvSpPr txBox="1"/>
          <p:nvPr/>
        </p:nvSpPr>
        <p:spPr>
          <a:xfrm>
            <a:off x="675860" y="755448"/>
            <a:ext cx="10190922" cy="544405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Take Dataset:</a:t>
            </a:r>
          </a:p>
          <a:p>
            <a:pPr algn="just">
              <a:lnSpc>
                <a:spcPct val="150000"/>
              </a:lnSpc>
            </a:pPr>
            <a:r>
              <a:rPr lang="en-US" dirty="0">
                <a:latin typeface="Times New Roman" panose="02020603050405020304" pitchFamily="18" charset="0"/>
                <a:cs typeface="Times New Roman" panose="02020603050405020304" pitchFamily="18" charset="0"/>
              </a:rPr>
              <a:t>The dataset for the training  Data   is collected from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website (kaggle.com).</a:t>
            </a:r>
          </a:p>
          <a:p>
            <a:pPr algn="just">
              <a:lnSpc>
                <a:spcPct val="150000"/>
              </a:lnSpc>
            </a:pPr>
            <a:r>
              <a:rPr lang="en-US" dirty="0">
                <a:latin typeface="Times New Roman" panose="02020603050405020304" pitchFamily="18" charset="0"/>
                <a:cs typeface="Times New Roman" panose="02020603050405020304" pitchFamily="18" charset="0"/>
              </a:rPr>
              <a:t>The size of overall dataset is 1.53 MB (16,13,543 bytes)</a:t>
            </a:r>
          </a:p>
          <a:p>
            <a:pPr algn="just">
              <a:lnSpc>
                <a:spcPct val="150000"/>
              </a:lnSpc>
            </a:pPr>
            <a:r>
              <a:rPr lang="en-US" b="1" dirty="0">
                <a:latin typeface="Times New Roman" panose="02020603050405020304" pitchFamily="18" charset="0"/>
                <a:cs typeface="Times New Roman" panose="02020603050405020304" pitchFamily="18" charset="0"/>
              </a:rPr>
              <a:t>Pre-processing:	</a:t>
            </a:r>
          </a:p>
          <a:p>
            <a:pPr algn="just">
              <a:lnSpc>
                <a:spcPct val="150000"/>
              </a:lnSpc>
            </a:pPr>
            <a:r>
              <a:rPr lang="en-US" dirty="0">
                <a:latin typeface="Times New Roman" panose="02020603050405020304" pitchFamily="18" charset="0"/>
                <a:cs typeface="Times New Roman" panose="02020603050405020304" pitchFamily="18" charset="0"/>
              </a:rPr>
              <a:t>•	In preprocessing first of all we will check whether there is any Nan values.</a:t>
            </a:r>
          </a:p>
          <a:p>
            <a:pPr algn="just">
              <a:lnSpc>
                <a:spcPct val="150000"/>
              </a:lnSpc>
            </a:pPr>
            <a:r>
              <a:rPr lang="en-US" dirty="0">
                <a:latin typeface="Times New Roman" panose="02020603050405020304" pitchFamily="18" charset="0"/>
                <a:cs typeface="Times New Roman" panose="02020603050405020304" pitchFamily="18" charset="0"/>
              </a:rPr>
              <a:t>•	If any Nan values is present we will fill the Nan values with different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techniques like </a:t>
            </a:r>
            <a:r>
              <a:rPr lang="en-US" dirty="0" err="1">
                <a:latin typeface="Times New Roman" panose="02020603050405020304" pitchFamily="18" charset="0"/>
                <a:cs typeface="Times New Roman" panose="02020603050405020304" pitchFamily="18" charset="0"/>
              </a:rPr>
              <a:t>bfill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mode, and mean.</a:t>
            </a:r>
          </a:p>
          <a:p>
            <a:pPr algn="just">
              <a:lnSpc>
                <a:spcPct val="150000"/>
              </a:lnSpc>
            </a:pPr>
            <a:r>
              <a:rPr lang="en-US" dirty="0">
                <a:latin typeface="Times New Roman" panose="02020603050405020304" pitchFamily="18" charset="0"/>
                <a:cs typeface="Times New Roman" panose="02020603050405020304" pitchFamily="18" charset="0"/>
              </a:rPr>
              <a:t>•	Here we used the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(front fill) technique on our project.</a:t>
            </a:r>
          </a:p>
          <a:p>
            <a:pPr algn="just">
              <a:lnSpc>
                <a:spcPct val="150000"/>
              </a:lnSpc>
            </a:pPr>
            <a:r>
              <a:rPr lang="en-US" b="1" dirty="0">
                <a:latin typeface="Times New Roman" panose="02020603050405020304" pitchFamily="18" charset="0"/>
                <a:cs typeface="Times New Roman" panose="02020603050405020304" pitchFamily="18" charset="0"/>
              </a:rPr>
              <a:t>Training the data:</a:t>
            </a:r>
          </a:p>
          <a:p>
            <a:pPr algn="just">
              <a:lnSpc>
                <a:spcPct val="150000"/>
              </a:lnSpc>
            </a:pPr>
            <a:r>
              <a:rPr lang="en-US" dirty="0">
                <a:latin typeface="Times New Roman" panose="02020603050405020304" pitchFamily="18" charset="0"/>
                <a:cs typeface="Times New Roman" panose="02020603050405020304" pitchFamily="18" charset="0"/>
              </a:rPr>
              <a:t>Irrespective of the algorithm we select the training is the same for every algorithm.</a:t>
            </a:r>
          </a:p>
          <a:p>
            <a:pPr algn="just">
              <a:lnSpc>
                <a:spcPct val="150000"/>
              </a:lnSpc>
            </a:pPr>
            <a:r>
              <a:rPr lang="en-US" dirty="0">
                <a:latin typeface="Times New Roman" panose="02020603050405020304" pitchFamily="18"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2628D6A-7054-7E1C-B57A-CF9B8D1182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43082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A36F4-4A31-DFFA-905E-E6B3540E9978}"/>
              </a:ext>
            </a:extLst>
          </p:cNvPr>
          <p:cNvSpPr txBox="1"/>
          <p:nvPr/>
        </p:nvSpPr>
        <p:spPr>
          <a:xfrm>
            <a:off x="331304" y="725163"/>
            <a:ext cx="10495721" cy="3787383"/>
          </a:xfrm>
          <a:prstGeom prst="rect">
            <a:avLst/>
          </a:prstGeom>
          <a:noFill/>
        </p:spPr>
        <p:txBody>
          <a:bodyPr wrap="square">
            <a:spAutoFit/>
          </a:bodyPr>
          <a:lstStyle/>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a:t>
            </a:r>
          </a:p>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And for training and testing there are two variables X and Y in each of them, the X is the features that we use to predict the Y target and same for the testing also.</a:t>
            </a:r>
          </a:p>
          <a:p>
            <a:pPr marL="400050"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Then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p:txBody>
      </p:sp>
      <p:pic>
        <p:nvPicPr>
          <p:cNvPr id="2" name="Picture 1">
            <a:extLst>
              <a:ext uri="{FF2B5EF4-FFF2-40B4-BE49-F238E27FC236}">
                <a16:creationId xmlns:a16="http://schemas.microsoft.com/office/drawing/2014/main" id="{67781EDA-2AC5-4D48-EC63-4ABD6F8F610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39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a:latin typeface="Times New Roman" panose="02020603050405020304" pitchFamily="18" charset="0"/>
                <a:ea typeface="Times New Roman" panose="02020603050405020304" pitchFamily="18" charset="0"/>
              </a:rPr>
              <a:t>1. Random 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endParaRPr lang="en-US"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72D430C-5CBE-D579-B0C6-F0EE90D743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310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71052EE0-C884-19E3-89DB-C5175CDCB3B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374501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rPr>
              <a:t>2.Decision 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D134AFF2-930F-58E6-CDB2-48A11FCEE91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03230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89" y="-64401"/>
            <a:ext cx="11153955" cy="6578083"/>
          </a:xfrm>
          <a:prstGeom prst="rect">
            <a:avLst/>
          </a:prstGeom>
        </p:spPr>
        <p:txBody>
          <a:bodyPr wrap="square">
            <a:spAutoFit/>
          </a:bodyPr>
          <a:lstStyle/>
          <a:p>
            <a:pPr algn="just">
              <a:lnSpc>
                <a:spcPct val="150000"/>
              </a:lnSpc>
              <a:spcBef>
                <a:spcPts val="1200"/>
              </a:spcBef>
              <a:spcAft>
                <a:spcPts val="1000"/>
              </a:spcAft>
            </a:pPr>
            <a:r>
              <a:rPr lang="en-US" sz="1600" b="1" u="sng" dirty="0">
                <a:latin typeface="Times New Roman" panose="02020603050405020304" pitchFamily="18" charset="0"/>
                <a:ea typeface="Calibri" panose="020F0502020204030204" pitchFamily="34" charset="0"/>
              </a:rPr>
              <a:t>3.LSTM:</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Why Recurrent Neural Networks?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Recurrent neural networks were created because there were a few issues in the feed-forward neural network:</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handle sequential data</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Considers only the current input</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memorize previous inputs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solution to these issues is the Recurrent Neural Network (RNN). An RNN can handle sequential data, accepting the current input data, and previously received inputs. RNNs can memorize previous inputs due to their internal memory</a:t>
            </a:r>
            <a:r>
              <a:rPr lang="en-US" sz="1600" dirty="0">
                <a:latin typeface="&amp;quot"/>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It is a variety of recurrent neural networks (RNNs) that are capable of learning long-term dependencies, especially in sequence prediction problems. LSTM has feedback connections, i.e., it is capable of processing the entire sequence of data, apart from single data points such as images.</a:t>
            </a:r>
          </a:p>
          <a:p>
            <a:pPr marL="342900" marR="0" lvl="0" indent="-342900" algn="just">
              <a:lnSpc>
                <a:spcPct val="150000"/>
              </a:lnSpc>
              <a:spcBef>
                <a:spcPts val="1200"/>
              </a:spcBef>
              <a:spcAft>
                <a:spcPts val="10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central role of an LSTM model is held by a memory cell known as a ‘cell state’ that maintains its state over time. The cell state is the horizontal line that runs through the top of the below diagram. It can be visualized as a conveyor belt through which information just flows, unchanged.</a:t>
            </a:r>
            <a:endParaRPr lang="en-US" sz="1600" dirty="0">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E0087784-C8FD-7F45-4AA2-ED9BA0902FC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321855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33606" y="0"/>
            <a:ext cx="3330054" cy="582949"/>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01878" y="1392573"/>
            <a:ext cx="11130775" cy="4197559"/>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conduct a comparative study of emotion classification from text using machine learning techniques, specifically employing an Early Classification Based Approach for Fault Classification. The emotions under consideration are sadness, joy, love, anger, fear, and ego, which are commonly expressed in text data. To achieve this goal, three machine learning algorithms, namely Stochastic Decision Tree (DT), Random Forest (RF), and Long Short-Term Memory (LSTM), are utilized. The study utilizes a dataset containing diverse text samples expressing different emotions, which is preprocessed to remove irrelevant information and then split into training and testing sets. The DT, RF, and LSTM models are trained on the training set and evaluated on the testing set using various evaluation metrics. The experimental results provide insights into the performance of the three algorithms for emotion classification from text. The findings reveal that DT and RF achieve comparable accuracy levels, while LSTM outperforms them in terms of overall classification accuracy</a:t>
            </a:r>
          </a:p>
        </p:txBody>
      </p:sp>
      <p:pic>
        <p:nvPicPr>
          <p:cNvPr id="2" name="Picture 1">
            <a:extLst>
              <a:ext uri="{FF2B5EF4-FFF2-40B4-BE49-F238E27FC236}">
                <a16:creationId xmlns:a16="http://schemas.microsoft.com/office/drawing/2014/main" id="{D5FEA322-F10C-1503-50E4-A69103AA864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83158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259BA4-95A5-B4BF-8096-080608212067}"/>
              </a:ext>
            </a:extLst>
          </p:cNvPr>
          <p:cNvSpPr txBox="1"/>
          <p:nvPr/>
        </p:nvSpPr>
        <p:spPr>
          <a:xfrm>
            <a:off x="900545" y="1065984"/>
            <a:ext cx="10390909" cy="4408066"/>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However, Random Forest exhibits better performance in capturing sequential patterns and contextual information in text data, making it particularly effective for emotions expressed through longer and more complex text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samples,such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 ego. On the other hand, DT and RF may perform better for emotions expressed through shorter and more straightforward text samples, such as joy and sadness, due to their relative simplicity. This research contributes to the field of emotion classification and provides valuable insights for researchers and practitioners in selecting appropriate machine learning algorithms for emotion classification tasks. The early classification based approach for fault classification in the context of emotion classification from text opens up avenues for further research in this area.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Decision Tree, Random Forest, LSTM.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3D960A1-18D9-1520-1EEF-3961D245F0C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8279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649857" y="1252167"/>
            <a:ext cx="11542143" cy="502855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Emotion classification from text has become a significant research area due to its potential applications in various domains, such as sentiment analysis, social media analysis, and customer feedback analysis. Emotions are an essential aspect of human communication and understanding them from text data can provide valuable insights into human behavior and sentiments. With the increasing availability of large text datasets and advancements in machine learning techniques, emotion classification from text has gained attention for its potential to enable automated and efficient emotion detection. In this project, we aim to conduct a comparative study of emotion classification from text using machine learning techniques, specifically employing an Early Classification Based Approach for Fault Classification. The emotions considered in this study include sadness, joy, love, anger, fear, and ego, which are commonly expressed in text data. We utilize three popular machine learning algorithms for the comparative study, namely Stochastic Decision Tree (DT), Random Forest (RF), and Long Short-Term Memory (LSTM). DT is a simple yet effective algorithm that constructs a tree-based model for classification. RF is an ensemble method that combines multiple decision trees to improve classification accuracy. LSTM, on the other hand,</a:t>
            </a:r>
          </a:p>
        </p:txBody>
      </p:sp>
      <p:pic>
        <p:nvPicPr>
          <p:cNvPr id="4" name="Picture 3">
            <a:extLst>
              <a:ext uri="{FF2B5EF4-FFF2-40B4-BE49-F238E27FC236}">
                <a16:creationId xmlns:a16="http://schemas.microsoft.com/office/drawing/2014/main" id="{E41AB77C-EE7E-FE4C-6E77-B351E05BAB7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352089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091" y="914722"/>
            <a:ext cx="10774392" cy="502855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is a type of recurrent neural network (RNN) that can capture sequential information in text data, making it suitable for emotion classification tasks. The Early Classification Based Approach for Fault Classification aims to detect and classify emotions from text data as early as possible in the classification process, potentially leading to more efficient and accurate emotion classification results. To conduct the comparative study, we utilize a dataset containing a diverse range of text samples expressing different emotions. The dataset is preprocessed to remove irrelevant information, such as stop words and special characters, and then split into training and testing sets. We train the DT, RF, and LSTM models on the training set and evaluate their performance on the testing set using various evaluation metrics, such as accuracy, precision, recall, and F1-score. The results of this study are expected to provide insights into the performance of DT, RF, and LSTM for emotion classification from text. We anticipate that LSTM may perform well in capturing sequential patterns and contextual information in text data, potentially leading to better performance for emotions expressed through longer and more complex text samples, such as ego. DT and RF, on the other hand, may perform better for emotions expressed through </a:t>
            </a:r>
          </a:p>
        </p:txBody>
      </p:sp>
      <p:pic>
        <p:nvPicPr>
          <p:cNvPr id="3" name="Picture 2">
            <a:extLst>
              <a:ext uri="{FF2B5EF4-FFF2-40B4-BE49-F238E27FC236}">
                <a16:creationId xmlns:a16="http://schemas.microsoft.com/office/drawing/2014/main" id="{31A75829-F0DA-4621-8C95-2399CA80F95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5583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71" y="1287071"/>
            <a:ext cx="10610491" cy="253556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on the other hand, may perform better for emotions expressed through shorter and more straightforward text samples, such as joy and sadness, due to their relative simplicity. This research contributes to the field of emotion classification and may have practical implications in various applications, such as sentiment analysis in social media monitoring, customer feedback analysis in marketing, and emotion detection in human-computer interaction. The early classification based approach for fault classification in the context of emotion classification from text adds novelty to the research and provides potential directions for further exploration.</a:t>
            </a:r>
          </a:p>
        </p:txBody>
      </p:sp>
      <p:pic>
        <p:nvPicPr>
          <p:cNvPr id="3" name="Picture 2">
            <a:extLst>
              <a:ext uri="{FF2B5EF4-FFF2-40B4-BE49-F238E27FC236}">
                <a16:creationId xmlns:a16="http://schemas.microsoft.com/office/drawing/2014/main" id="{96CA5A5C-CE1D-227E-76FF-1EE23771CBA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2583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7286" y="0"/>
            <a:ext cx="3635479" cy="87682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p:cNvGraphicFramePr>
          <p:nvPr/>
        </p:nvGraphicFramePr>
        <p:xfrm>
          <a:off x="409434" y="784651"/>
          <a:ext cx="11352152" cy="5742827"/>
        </p:xfrm>
        <a:graphic>
          <a:graphicData uri="http://schemas.openxmlformats.org/drawingml/2006/table">
            <a:tbl>
              <a:tblPr firstRow="1" bandRow="1">
                <a:tableStyleId>{5940675A-B579-460E-94D1-54222C63F5DA}</a:tableStyleId>
              </a:tblPr>
              <a:tblGrid>
                <a:gridCol w="618103">
                  <a:extLst>
                    <a:ext uri="{9D8B030D-6E8A-4147-A177-3AD203B41FA5}">
                      <a16:colId xmlns:a16="http://schemas.microsoft.com/office/drawing/2014/main" val="20000"/>
                    </a:ext>
                  </a:extLst>
                </a:gridCol>
                <a:gridCol w="2781466">
                  <a:extLst>
                    <a:ext uri="{9D8B030D-6E8A-4147-A177-3AD203B41FA5}">
                      <a16:colId xmlns:a16="http://schemas.microsoft.com/office/drawing/2014/main" val="20001"/>
                    </a:ext>
                  </a:extLst>
                </a:gridCol>
                <a:gridCol w="1932663">
                  <a:extLst>
                    <a:ext uri="{9D8B030D-6E8A-4147-A177-3AD203B41FA5}">
                      <a16:colId xmlns:a16="http://schemas.microsoft.com/office/drawing/2014/main" val="20002"/>
                    </a:ext>
                  </a:extLst>
                </a:gridCol>
                <a:gridCol w="3398480">
                  <a:extLst>
                    <a:ext uri="{9D8B030D-6E8A-4147-A177-3AD203B41FA5}">
                      <a16:colId xmlns:a16="http://schemas.microsoft.com/office/drawing/2014/main" val="20003"/>
                    </a:ext>
                  </a:extLst>
                </a:gridCol>
                <a:gridCol w="2621440">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Int. J. Comput. Sci. Inf. Secur., vol. 14, pp. 36–43, 2016</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Int. J. Comput. Sci. Inf. Secur., vol. 14, pp. 36–43, 2016</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i-FI" sz="1600" kern="1200" dirty="0">
                          <a:solidFill>
                            <a:schemeClr val="tx1"/>
                          </a:solidFill>
                          <a:effectLst/>
                          <a:latin typeface="Times New Roman" panose="02020603050405020304" pitchFamily="18" charset="0"/>
                          <a:ea typeface="+mn-ea"/>
                          <a:cs typeface="Times New Roman" panose="02020603050405020304" pitchFamily="18" charset="0"/>
                        </a:rPr>
                        <a:t>P. S. Sreeja and G. S. Mahalakshmi</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Emotion recognition from poems by maximum posterior probability</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Proc. 9th Int. Conf. Mach. Learn. Comput. (ICMLC), 2017, pp. 1–5</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J. Kaur and J. R. Saini</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Punjabi poetry classification: The test of 10 machine learning algorithms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Using</a:t>
                      </a:r>
                      <a:r>
                        <a:rPr lang="en-US" sz="1600" b="0" baseline="0" dirty="0">
                          <a:latin typeface="Times New Roman" panose="02020603050405020304" pitchFamily="18" charset="0"/>
                          <a:cs typeface="Times New Roman" panose="02020603050405020304" pitchFamily="18" charset="0"/>
                        </a:rPr>
                        <a:t> machine learning algorithms for poetry classification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in Proc. 19th Int. Conf. Comput. Linguistics Intell. Text Process. (CICLing), Hanoi, Vietnam, 2018</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G. Mohanty and P. Mishra</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Sad or glad? Corpus creation for Odia poetry with sentiment polarity information</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 Corpus creation for Odia poetry with sentiment polarity information</a:t>
                      </a:r>
                    </a:p>
                  </a:txBody>
                  <a:tcPr anchor="ctr"/>
                </a:tc>
                <a:extLst>
                  <a:ext uri="{0D108BD9-81ED-4DB2-BD59-A6C34878D82A}">
                    <a16:rowId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 Proc. 9th SIGHUM Workshop Lang. Technol. Cultural Heritage, Social Sci., Hum. (LaTeCH), 2015, pp. 15–24</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Y. Hou and A. Frank</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Analyzing sentiment in classical Chinese poetry</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Sentiment analysis</a:t>
                      </a:r>
                      <a:r>
                        <a:rPr lang="en-US" sz="1600" b="0" baseline="0" dirty="0">
                          <a:latin typeface="Times New Roman" panose="02020603050405020304" pitchFamily="18" charset="0"/>
                          <a:cs typeface="Times New Roman" panose="02020603050405020304" pitchFamily="18" charset="0"/>
                        </a:rPr>
                        <a:t> in chinese poetry</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3" name="Picture 2">
            <a:extLst>
              <a:ext uri="{FF2B5EF4-FFF2-40B4-BE49-F238E27FC236}">
                <a16:creationId xmlns:a16="http://schemas.microsoft.com/office/drawing/2014/main" id="{E008E9A7-0277-FA6F-78AA-32E19055D98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24661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55260" y="1414595"/>
            <a:ext cx="10481480" cy="253556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 comparative study of emotion classification from text using machine learning Model Detection and how machine learning methods are better than traditional methods. The existing method in this project have a certain flow is used for model development Decision Tree and LSTM are used algorithms in existing system. But it requires large memory and result is not accurate.</a:t>
            </a:r>
          </a:p>
        </p:txBody>
      </p:sp>
      <p:sp>
        <p:nvSpPr>
          <p:cNvPr id="6" name="TextBox 5">
            <a:extLst>
              <a:ext uri="{FF2B5EF4-FFF2-40B4-BE49-F238E27FC236}">
                <a16:creationId xmlns:a16="http://schemas.microsoft.com/office/drawing/2014/main" id="{1E4843DE-2C3D-4A28-B1A6-D0085E9E13B1}"/>
              </a:ext>
            </a:extLst>
          </p:cNvPr>
          <p:cNvSpPr txBox="1"/>
          <p:nvPr/>
        </p:nvSpPr>
        <p:spPr>
          <a:xfrm>
            <a:off x="996287" y="4325183"/>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09DDF37-FED4-4669-35CB-70EDD1E0BA8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99881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1240145" y="248779"/>
            <a:ext cx="9477784" cy="7481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089394"/>
            <a:ext cx="10764326" cy="253556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Many machine learning algorithms are available for prediction and diagnosis a emotion classification from text using machine learning Some of the machine learning algorithm are Random Forest, and We used proposed Ensemble Voting method and compute best method for diagnosis a emotion classification from text   In this stage we have first implement  Random Forest Classifier algorithm on these dataset and the implement algorithm individual then we are implement Voting Ensemble algorithm for combine these results and an compute the final accuracy.</a:t>
            </a:r>
          </a:p>
        </p:txBody>
      </p:sp>
      <p:sp>
        <p:nvSpPr>
          <p:cNvPr id="6" name="TextBox 5">
            <a:extLst>
              <a:ext uri="{FF2B5EF4-FFF2-40B4-BE49-F238E27FC236}">
                <a16:creationId xmlns:a16="http://schemas.microsoft.com/office/drawing/2014/main" id="{404ED934-6AFC-418C-B067-0274905E09CD}"/>
              </a:ext>
            </a:extLst>
          </p:cNvPr>
          <p:cNvSpPr txBox="1"/>
          <p:nvPr/>
        </p:nvSpPr>
        <p:spPr>
          <a:xfrm>
            <a:off x="791571" y="4091502"/>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6596610-226E-6DEE-F7A2-763C769B966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2719991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2696</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&amp;quot</vt:lpstr>
      <vt:lpstr>Arial</vt:lpstr>
      <vt:lpstr>Calibri</vt:lpstr>
      <vt:lpstr>Symbol</vt:lpstr>
      <vt:lpstr>Times New Roman</vt:lpstr>
      <vt:lpstr>Tw Cen MT</vt:lpstr>
      <vt:lpstr>Wingdings</vt:lpstr>
      <vt:lpstr>Wingdings 3</vt:lpstr>
      <vt:lpstr>Circuit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HARDWARE &amp;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RAKESH GODAPATTI</cp:lastModifiedBy>
  <cp:revision>84</cp:revision>
  <dcterms:created xsi:type="dcterms:W3CDTF">2022-04-13T10:05:01Z</dcterms:created>
  <dcterms:modified xsi:type="dcterms:W3CDTF">2023-04-24T11:28:46Z</dcterms:modified>
</cp:coreProperties>
</file>