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0999" y="1029715"/>
            <a:ext cx="535000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URW Gothic"/>
                <a:cs typeface="URW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91132" y="3461765"/>
            <a:ext cx="8809735" cy="94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FF0000"/>
                </a:solidFill>
                <a:latin typeface="URW Gothic"/>
                <a:cs typeface="URW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FF0000"/>
                </a:solidFill>
                <a:latin typeface="URW Gothic"/>
                <a:cs typeface="URW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FF0000"/>
                </a:solidFill>
                <a:latin typeface="URW Gothic"/>
                <a:cs typeface="URW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609076" y="5867400"/>
            <a:ext cx="990600" cy="990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502141" y="1519046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0248" y="1866899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399"/>
                </a:lnTo>
                <a:lnTo>
                  <a:pt x="4648200" y="381000"/>
                </a:lnTo>
                <a:lnTo>
                  <a:pt x="4006850" y="357124"/>
                </a:lnTo>
                <a:lnTo>
                  <a:pt x="3205099" y="314325"/>
                </a:lnTo>
                <a:lnTo>
                  <a:pt x="2471674" y="265049"/>
                </a:lnTo>
                <a:lnTo>
                  <a:pt x="2131949" y="238125"/>
                </a:lnTo>
                <a:lnTo>
                  <a:pt x="1519174" y="180975"/>
                </a:lnTo>
                <a:lnTo>
                  <a:pt x="773112" y="99949"/>
                </a:lnTo>
                <a:lnTo>
                  <a:pt x="403224" y="55499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24"/>
                </a:moveTo>
                <a:lnTo>
                  <a:pt x="10510774" y="115824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074" y="280924"/>
                </a:lnTo>
                <a:lnTo>
                  <a:pt x="8467725" y="319024"/>
                </a:lnTo>
                <a:lnTo>
                  <a:pt x="8215249" y="334899"/>
                </a:lnTo>
                <a:lnTo>
                  <a:pt x="7465949" y="371475"/>
                </a:lnTo>
                <a:lnTo>
                  <a:pt x="6731000" y="392049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1269"/>
            <a:ext cx="12192000" cy="6380480"/>
          </a:xfrm>
          <a:custGeom>
            <a:avLst/>
            <a:gdLst/>
            <a:ahLst/>
            <a:cxnLst/>
            <a:rect l="l" t="t" r="r" b="b"/>
            <a:pathLst>
              <a:path w="12192000" h="6380480">
                <a:moveTo>
                  <a:pt x="12192000" y="470154"/>
                </a:moveTo>
                <a:lnTo>
                  <a:pt x="11709273" y="470154"/>
                </a:lnTo>
                <a:lnTo>
                  <a:pt x="11709273" y="6380480"/>
                </a:lnTo>
                <a:lnTo>
                  <a:pt x="12192000" y="6380480"/>
                </a:lnTo>
                <a:lnTo>
                  <a:pt x="12192000" y="470154"/>
                </a:lnTo>
                <a:close/>
              </a:path>
              <a:path w="12192000" h="638048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4523" y="3153536"/>
            <a:ext cx="319786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FF0000"/>
                </a:solidFill>
                <a:latin typeface="URW Gothic"/>
                <a:cs typeface="URW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2125" y="3110611"/>
            <a:ext cx="866775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5" name="object 5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13344" y="3779901"/>
              <a:ext cx="1717675" cy="10795"/>
            </a:xfrm>
            <a:custGeom>
              <a:avLst/>
              <a:gdLst/>
              <a:ahLst/>
              <a:cxnLst/>
              <a:rect l="l" t="t" r="r" b="b"/>
              <a:pathLst>
                <a:path w="1717675" h="10795">
                  <a:moveTo>
                    <a:pt x="171754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717548" y="10668"/>
                  </a:lnTo>
                  <a:lnTo>
                    <a:pt x="1717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85086" y="2084273"/>
            <a:ext cx="82975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5">
                <a:solidFill>
                  <a:srgbClr val="EBEBEB"/>
                </a:solidFill>
              </a:rPr>
              <a:t>E-STORE the RKV </a:t>
            </a:r>
            <a:r>
              <a:rPr dirty="0" u="none" sz="4000" spc="-10">
                <a:solidFill>
                  <a:srgbClr val="EBEBEB"/>
                </a:solidFill>
              </a:rPr>
              <a:t>E-commerce</a:t>
            </a:r>
            <a:r>
              <a:rPr dirty="0" u="none" sz="4000" spc="45">
                <a:solidFill>
                  <a:srgbClr val="EBEBEB"/>
                </a:solidFill>
              </a:rPr>
              <a:t> </a:t>
            </a:r>
            <a:r>
              <a:rPr dirty="0" u="none" sz="4000" spc="-10">
                <a:solidFill>
                  <a:srgbClr val="EBEBEB"/>
                </a:solidFill>
              </a:rPr>
              <a:t>site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7701533" y="4502658"/>
            <a:ext cx="1765300" cy="10966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solidFill>
                  <a:srgbClr val="B31166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100" spc="5">
                <a:solidFill>
                  <a:srgbClr val="B31166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100" spc="5">
                <a:solidFill>
                  <a:srgbClr val="B31166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B31166"/>
              </a:buClr>
              <a:buSzPct val="78571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spc="-15">
                <a:solidFill>
                  <a:srgbClr val="FFFFFF"/>
                </a:solidFill>
                <a:latin typeface="URW Gothic"/>
                <a:cs typeface="URW Gothic"/>
              </a:rPr>
              <a:t>V</a:t>
            </a:r>
            <a:r>
              <a:rPr dirty="0" sz="1400" spc="-20">
                <a:solidFill>
                  <a:srgbClr val="FFFFFF"/>
                </a:solidFill>
                <a:latin typeface="URW Gothic"/>
                <a:cs typeface="URW Gothic"/>
              </a:rPr>
              <a:t>.</a:t>
            </a:r>
            <a:r>
              <a:rPr dirty="0" sz="1400" spc="5">
                <a:solidFill>
                  <a:srgbClr val="FFFFFF"/>
                </a:solidFill>
                <a:latin typeface="URW Gothic"/>
                <a:cs typeface="URW Gothic"/>
              </a:rPr>
              <a:t>N</a:t>
            </a:r>
            <a:r>
              <a:rPr dirty="0" sz="1400" spc="15">
                <a:solidFill>
                  <a:srgbClr val="FFFFFF"/>
                </a:solidFill>
                <a:latin typeface="URW Gothic"/>
                <a:cs typeface="URW Gothic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URW Gothic"/>
                <a:cs typeface="URW Gothic"/>
              </a:rPr>
              <a:t>G</a:t>
            </a:r>
            <a:r>
              <a:rPr dirty="0" sz="1400" spc="15">
                <a:solidFill>
                  <a:srgbClr val="FFFFFF"/>
                </a:solidFill>
                <a:latin typeface="URW Gothic"/>
                <a:cs typeface="URW Gothic"/>
              </a:rPr>
              <a:t>A</a:t>
            </a:r>
            <a:r>
              <a:rPr dirty="0" sz="1400">
                <a:solidFill>
                  <a:srgbClr val="FFFFFF"/>
                </a:solidFill>
                <a:latin typeface="URW Gothic"/>
                <a:cs typeface="URW Gothic"/>
              </a:rPr>
              <a:t>L</a:t>
            </a:r>
            <a:r>
              <a:rPr dirty="0" sz="1400" spc="15">
                <a:solidFill>
                  <a:srgbClr val="FFFFFF"/>
                </a:solidFill>
                <a:latin typeface="URW Gothic"/>
                <a:cs typeface="URW Gothic"/>
              </a:rPr>
              <a:t>A</a:t>
            </a:r>
            <a:r>
              <a:rPr dirty="0" sz="1400">
                <a:solidFill>
                  <a:srgbClr val="FFFFFF"/>
                </a:solidFill>
                <a:latin typeface="URW Gothic"/>
                <a:cs typeface="URW Gothic"/>
              </a:rPr>
              <a:t>KSH</a:t>
            </a:r>
            <a:r>
              <a:rPr dirty="0" sz="1400" spc="10">
                <a:solidFill>
                  <a:srgbClr val="FFFFFF"/>
                </a:solidFill>
                <a:latin typeface="URW Gothic"/>
                <a:cs typeface="URW Gothic"/>
              </a:rPr>
              <a:t>M</a:t>
            </a:r>
            <a:r>
              <a:rPr dirty="0" sz="1400">
                <a:solidFill>
                  <a:srgbClr val="FFFFFF"/>
                </a:solidFill>
                <a:latin typeface="URW Gothic"/>
                <a:cs typeface="URW Gothic"/>
              </a:rPr>
              <a:t>I</a:t>
            </a:r>
            <a:endParaRPr sz="1400">
              <a:latin typeface="URW Gothic"/>
              <a:cs typeface="URW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6300" y="3911600"/>
            <a:ext cx="1648460" cy="5562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480"/>
              </a:spcBef>
            </a:pPr>
            <a:r>
              <a:rPr dirty="0" sz="1900">
                <a:solidFill>
                  <a:srgbClr val="202020"/>
                </a:solidFill>
                <a:latin typeface="Arial"/>
                <a:cs typeface="Arial"/>
              </a:rPr>
              <a:t>Submitted By  Nagalakshmi</a:t>
            </a:r>
            <a:r>
              <a:rPr dirty="0" sz="1900" spc="-10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202020"/>
                </a:solidFill>
                <a:latin typeface="Arial"/>
                <a:cs typeface="Arial"/>
              </a:rPr>
              <a:t>V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502255"/>
            <a:ext cx="8531225" cy="383603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Manage</a:t>
            </a:r>
            <a:r>
              <a:rPr dirty="0" u="sng" sz="20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Product</a:t>
            </a:r>
            <a:endParaRPr sz="2000">
              <a:latin typeface="Times New Roman"/>
              <a:cs typeface="Times New Roman"/>
            </a:endParaRPr>
          </a:p>
          <a:p>
            <a:pPr marL="12700" marR="10795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Manage Product is an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important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part of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panel, for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setting status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 the  Product will show or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home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page,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select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this. 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view,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edit</a:t>
            </a:r>
            <a:r>
              <a:rPr dirty="0" sz="20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 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delete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product from Manage Product</a:t>
            </a:r>
            <a:r>
              <a:rPr dirty="0" sz="2000" spc="-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submenu.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20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View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Product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View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option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 show the details of the product Figure of view</a:t>
            </a:r>
            <a:r>
              <a:rPr dirty="0" sz="2000" spc="-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  given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below.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Edit</a:t>
            </a:r>
            <a:r>
              <a:rPr dirty="0" u="sng" sz="20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Product</a:t>
            </a:r>
            <a:endParaRPr sz="2000">
              <a:latin typeface="Times New Roman"/>
              <a:cs typeface="Times New Roman"/>
            </a:endParaRPr>
          </a:p>
          <a:p>
            <a:pPr marL="12700" marR="495934">
              <a:lnSpc>
                <a:spcPct val="100000"/>
              </a:lnSpc>
              <a:spcBef>
                <a:spcPts val="1010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If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mistake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done when added product, by editing the page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 correct</a:t>
            </a:r>
            <a:r>
              <a:rPr dirty="0" sz="2000" spc="-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information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 updated when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created. Figure of Edit Product given</a:t>
            </a:r>
            <a:r>
              <a:rPr dirty="0" sz="2000" spc="-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below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354351"/>
            <a:ext cx="8546465" cy="3576954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dirty="0" sz="1250" spc="254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Delete</a:t>
            </a:r>
            <a:r>
              <a:rPr dirty="0" u="sng" sz="1600" spc="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Product</a:t>
            </a:r>
            <a:endParaRPr sz="1600">
              <a:latin typeface="Times New Roman"/>
              <a:cs typeface="Times New Roman"/>
            </a:endParaRPr>
          </a:p>
          <a:p>
            <a:pPr marL="12700" marR="49530">
              <a:lnSpc>
                <a:spcPts val="1540"/>
              </a:lnSpc>
              <a:spcBef>
                <a:spcPts val="980"/>
              </a:spcBef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Unused Product or the product the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company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decided to stop sell permanently can delete, before deleting  it, a notification will </a:t>
            </a:r>
            <a:r>
              <a:rPr dirty="0" sz="1600" spc="-15">
                <a:solidFill>
                  <a:srgbClr val="404040"/>
                </a:solidFill>
                <a:latin typeface="Times New Roman"/>
                <a:cs typeface="Times New Roman"/>
              </a:rPr>
              <a:t>come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to reconfirm that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sure he wants to delete</a:t>
            </a:r>
            <a:r>
              <a:rPr dirty="0" sz="16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dirty="0" sz="1250" spc="254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Manage</a:t>
            </a:r>
            <a:r>
              <a:rPr dirty="0" u="sng" sz="1600" spc="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Order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540"/>
              </a:lnSpc>
              <a:spcBef>
                <a:spcPts val="994"/>
              </a:spcBef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 product which were ordered by the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manage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from this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menu.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When a product delivered  to the </a:t>
            </a:r>
            <a:r>
              <a:rPr dirty="0" sz="1600" spc="-15">
                <a:solidFill>
                  <a:srgbClr val="404040"/>
                </a:solidFill>
                <a:latin typeface="Times New Roman"/>
                <a:cs typeface="Times New Roman"/>
              </a:rPr>
              <a:t>customer,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paid </a:t>
            </a:r>
            <a:r>
              <a:rPr dirty="0" sz="160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this, then need to change product order status to delivered and  paid, that can be done from this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menu.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Figure of Manage Order given</a:t>
            </a:r>
            <a:r>
              <a:rPr dirty="0" sz="16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below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4965" algn="l"/>
              </a:tabLst>
            </a:pPr>
            <a:r>
              <a:rPr dirty="0" sz="1250" spc="254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16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View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Order</a:t>
            </a:r>
            <a:endParaRPr sz="1600">
              <a:latin typeface="Times New Roman"/>
              <a:cs typeface="Times New Roman"/>
            </a:endParaRPr>
          </a:p>
          <a:p>
            <a:pPr marL="12700" marR="264795">
              <a:lnSpc>
                <a:spcPts val="1540"/>
              </a:lnSpc>
              <a:spcBef>
                <a:spcPts val="980"/>
              </a:spcBef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In view category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submenu customer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can show the details of the </a:t>
            </a:r>
            <a:r>
              <a:rPr dirty="0" sz="1600" spc="-15">
                <a:solidFill>
                  <a:srgbClr val="404040"/>
                </a:solidFill>
                <a:latin typeface="Times New Roman"/>
                <a:cs typeface="Times New Roman"/>
              </a:rPr>
              <a:t>category.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Figure of </a:t>
            </a:r>
            <a:r>
              <a:rPr dirty="0" sz="1600" spc="-30">
                <a:solidFill>
                  <a:srgbClr val="404040"/>
                </a:solidFill>
                <a:latin typeface="Times New Roman"/>
                <a:cs typeface="Times New Roman"/>
              </a:rPr>
              <a:t>View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Order given  </a:t>
            </a:r>
            <a:r>
              <a:rPr dirty="0" sz="1600" spc="-25">
                <a:solidFill>
                  <a:srgbClr val="404040"/>
                </a:solidFill>
                <a:latin typeface="Times New Roman"/>
                <a:cs typeface="Times New Roman"/>
              </a:rPr>
              <a:t>below.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354965" algn="l"/>
              </a:tabLst>
            </a:pPr>
            <a:r>
              <a:rPr dirty="0" sz="1250" spc="254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Edit Order</a:t>
            </a:r>
            <a:r>
              <a:rPr dirty="0" u="sng" sz="1600" spc="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Status</a:t>
            </a:r>
            <a:endParaRPr sz="1600">
              <a:latin typeface="Times New Roman"/>
              <a:cs typeface="Times New Roman"/>
            </a:endParaRPr>
          </a:p>
          <a:p>
            <a:pPr marL="12700" marR="207010">
              <a:lnSpc>
                <a:spcPct val="80000"/>
              </a:lnSpc>
              <a:spcBef>
                <a:spcPts val="994"/>
              </a:spcBef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 product that delivered the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have to change the product deliver status asdelivered and as a  result the product will not display at</a:t>
            </a:r>
            <a:r>
              <a:rPr dirty="0" sz="16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admin.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2985" y="1029715"/>
            <a:ext cx="44996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5">
                <a:solidFill>
                  <a:srgbClr val="EBEBEB"/>
                </a:solidFill>
              </a:rPr>
              <a:t>CUSTOMER</a:t>
            </a:r>
            <a:r>
              <a:rPr dirty="0" u="none" sz="3600" spc="-30">
                <a:solidFill>
                  <a:srgbClr val="EBEBEB"/>
                </a:solidFill>
              </a:rPr>
              <a:t> </a:t>
            </a:r>
            <a:r>
              <a:rPr dirty="0" u="none" sz="3600" spc="-5">
                <a:solidFill>
                  <a:srgbClr val="EBEBEB"/>
                </a:solidFill>
              </a:rPr>
              <a:t>MODULE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866110"/>
            <a:ext cx="8572500" cy="162623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CUSTOMER </a:t>
            </a:r>
            <a:r>
              <a:rPr dirty="0" u="sng" sz="20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INTERFACE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CUSTOMER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LOGIN AND </a:t>
            </a:r>
            <a:r>
              <a:rPr dirty="0" u="sng" sz="20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REGISTRATION</a:t>
            </a:r>
            <a:r>
              <a:rPr dirty="0" u="sng" sz="2000" spc="-1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PAGE: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have to login before adding product in cart. In this page existing</a:t>
            </a:r>
            <a:r>
              <a:rPr dirty="0" sz="2000" spc="-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canlogin to buy product and new user can create an account for buying the</a:t>
            </a:r>
            <a:r>
              <a:rPr dirty="0" sz="2000" spc="-2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585" y="1029715"/>
            <a:ext cx="3248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5">
                <a:solidFill>
                  <a:srgbClr val="EBEBEB"/>
                </a:solidFill>
              </a:rPr>
              <a:t>CART</a:t>
            </a:r>
            <a:r>
              <a:rPr dirty="0" u="none" sz="3600" spc="-75">
                <a:solidFill>
                  <a:srgbClr val="EBEBEB"/>
                </a:solidFill>
              </a:rPr>
              <a:t> </a:t>
            </a:r>
            <a:r>
              <a:rPr dirty="0" u="none" sz="3600">
                <a:solidFill>
                  <a:srgbClr val="EBEBEB"/>
                </a:solidFill>
              </a:rPr>
              <a:t>MODULE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504084"/>
            <a:ext cx="8346440" cy="3352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dirty="0" sz="1250" spc="254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1250" spc="254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CART: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250" spc="254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Add </a:t>
            </a:r>
            <a:r>
              <a:rPr dirty="0" u="sng" sz="1600" spc="-6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Cart</a:t>
            </a:r>
            <a:r>
              <a:rPr dirty="0" u="sng" sz="1600" spc="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Page</a:t>
            </a:r>
            <a:endParaRPr sz="1600">
              <a:latin typeface="Times New Roman"/>
              <a:cs typeface="Times New Roman"/>
            </a:endParaRPr>
          </a:p>
          <a:p>
            <a:pPr marL="469900" marR="141605">
              <a:lnSpc>
                <a:spcPct val="100000"/>
              </a:lnSpc>
              <a:spcBef>
                <a:spcPts val="994"/>
              </a:spcBef>
            </a:pPr>
            <a:r>
              <a:rPr dirty="0" sz="1600" spc="-6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buy a product the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have to add product to cart. Also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can view the product  details, as well as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large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view by putting the cursor over the product</a:t>
            </a:r>
            <a:r>
              <a:rPr dirty="0" sz="1600" spc="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image.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250" spc="254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16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CART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PRODUCT BEFORE CHECK</a:t>
            </a:r>
            <a:r>
              <a:rPr dirty="0" u="sng" sz="1600" spc="-9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OUT</a:t>
            </a:r>
            <a:endParaRPr sz="16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1000"/>
              </a:spcBef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can view the product, update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number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of product, delete product from cartand send  request to check out and given figure</a:t>
            </a:r>
            <a:r>
              <a:rPr dirty="0" sz="16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Times New Roman"/>
                <a:cs typeface="Times New Roman"/>
              </a:rPr>
              <a:t>below.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250" spc="254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FINAL CHECKOUT AND ADD SHIPPING</a:t>
            </a:r>
            <a:r>
              <a:rPr dirty="0" u="sng" sz="1600" spc="-28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INFORMATION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From the </a:t>
            </a:r>
            <a:r>
              <a:rPr dirty="0" sz="1600" spc="-10">
                <a:solidFill>
                  <a:srgbClr val="404040"/>
                </a:solidFill>
                <a:latin typeface="Times New Roman"/>
                <a:cs typeface="Times New Roman"/>
              </a:rPr>
              <a:t>customer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panel before adding shipping information he can see the productdetails,</a:t>
            </a:r>
            <a:r>
              <a:rPr dirty="0" sz="1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have to add Shipping</a:t>
            </a:r>
            <a:r>
              <a:rPr dirty="0" sz="16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imes New Roman"/>
                <a:cs typeface="Times New Roman"/>
              </a:rPr>
              <a:t>information.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629661"/>
            <a:ext cx="2940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E-COMMERCE</a:t>
            </a:r>
            <a:r>
              <a:rPr dirty="0" u="sng" sz="18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3028950"/>
            <a:ext cx="28575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9100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Select Payment</a:t>
            </a:r>
            <a:r>
              <a:rPr dirty="0" u="sng" sz="2000" spc="-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1132" y="3461765"/>
            <a:ext cx="801687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There are several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method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payment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 pay to product cost,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 select 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any of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them.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After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selecting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payment method customer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have to confirm</a:t>
            </a:r>
            <a:r>
              <a:rPr dirty="0" sz="2000" spc="-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order.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u="none" sz="1900" spc="35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sz="1900" spc="350">
                <a:latin typeface="Arial"/>
                <a:cs typeface="Arial"/>
              </a:rPr>
              <a:t> </a:t>
            </a:r>
            <a:r>
              <a:rPr dirty="0"/>
              <a:t>Technologies</a:t>
            </a:r>
            <a:r>
              <a:rPr dirty="0" spc="-100"/>
              <a:t> </a:t>
            </a:r>
            <a:r>
              <a:rPr dirty="0" spc="-10"/>
              <a:t>Used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4523" y="3518763"/>
            <a:ext cx="4817745" cy="132270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sz="2000">
                <a:solidFill>
                  <a:srgbClr val="404040"/>
                </a:solidFill>
                <a:latin typeface="URW Gothic"/>
                <a:cs typeface="URW Gothic"/>
              </a:rPr>
              <a:t>FRONTEND : </a:t>
            </a:r>
            <a:r>
              <a:rPr dirty="0" sz="2000" spc="-5">
                <a:solidFill>
                  <a:srgbClr val="404040"/>
                </a:solidFill>
                <a:latin typeface="URW Gothic"/>
                <a:cs typeface="URW Gothic"/>
              </a:rPr>
              <a:t>Reactjs,Bootsrap</a:t>
            </a:r>
            <a:r>
              <a:rPr dirty="0" sz="2000" spc="-9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URW Gothic"/>
                <a:cs typeface="URW Gothic"/>
              </a:rPr>
              <a:t>.</a:t>
            </a:r>
            <a:endParaRPr sz="20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sz="2000" spc="-5">
                <a:solidFill>
                  <a:srgbClr val="404040"/>
                </a:solidFill>
                <a:latin typeface="URW Gothic"/>
                <a:cs typeface="URW Gothic"/>
              </a:rPr>
              <a:t>BACKEND </a:t>
            </a:r>
            <a:r>
              <a:rPr dirty="0" sz="2000">
                <a:solidFill>
                  <a:srgbClr val="404040"/>
                </a:solidFill>
                <a:latin typeface="URW Gothic"/>
                <a:cs typeface="URW Gothic"/>
              </a:rPr>
              <a:t>:</a:t>
            </a:r>
            <a:r>
              <a:rPr dirty="0" sz="2000" spc="-40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URW Gothic"/>
                <a:cs typeface="URW Gothic"/>
              </a:rPr>
              <a:t>Nodejs,Mongodb.</a:t>
            </a:r>
            <a:endParaRPr sz="20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25450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sz="2000" spc="-5">
                <a:solidFill>
                  <a:srgbClr val="404040"/>
                </a:solidFill>
                <a:latin typeface="URW Gothic"/>
                <a:cs typeface="URW Gothic"/>
              </a:rPr>
              <a:t>ENVIRONMENT </a:t>
            </a:r>
            <a:r>
              <a:rPr dirty="0" sz="2000">
                <a:solidFill>
                  <a:srgbClr val="404040"/>
                </a:solidFill>
                <a:latin typeface="URW Gothic"/>
                <a:cs typeface="URW Gothic"/>
              </a:rPr>
              <a:t>: </a:t>
            </a:r>
            <a:r>
              <a:rPr dirty="0" sz="2000" spc="-10">
                <a:solidFill>
                  <a:srgbClr val="404040"/>
                </a:solidFill>
                <a:latin typeface="URW Gothic"/>
                <a:cs typeface="URW Gothic"/>
              </a:rPr>
              <a:t>Visual </a:t>
            </a:r>
            <a:r>
              <a:rPr dirty="0" sz="2000">
                <a:solidFill>
                  <a:srgbClr val="404040"/>
                </a:solidFill>
                <a:latin typeface="URW Gothic"/>
                <a:cs typeface="URW Gothic"/>
              </a:rPr>
              <a:t>Studio</a:t>
            </a:r>
            <a:r>
              <a:rPr dirty="0" sz="2000" spc="-9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URW Gothic"/>
                <a:cs typeface="URW Gothic"/>
              </a:rPr>
              <a:t>Code.</a:t>
            </a:r>
            <a:endParaRPr sz="20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6140" y="3285744"/>
            <a:ext cx="5603748" cy="3151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Project Sample</a:t>
            </a:r>
            <a:r>
              <a:rPr dirty="0" spc="-35"/>
              <a:t> </a:t>
            </a:r>
            <a:r>
              <a:rPr dirty="0" spc="-5"/>
              <a:t>Outputs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932" y="2632709"/>
            <a:ext cx="2202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URW Gothic"/>
                <a:cs typeface="URW Gothic"/>
              </a:rPr>
              <a:t>Sample</a:t>
            </a:r>
            <a:r>
              <a:rPr dirty="0" u="heavy" sz="1800" spc="-6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URW Gothic"/>
                <a:cs typeface="URW Gothic"/>
              </a:rPr>
              <a:t>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URW Gothic"/>
                <a:cs typeface="URW Gothic"/>
              </a:rPr>
              <a:t>Outputs:</a:t>
            </a:r>
            <a:endParaRPr sz="18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1407" y="2557272"/>
            <a:ext cx="7190232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3367" y="2612135"/>
            <a:ext cx="7065264" cy="3974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1364" y="2602992"/>
            <a:ext cx="6397751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3570" y="1032764"/>
            <a:ext cx="45510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5" b="1">
                <a:solidFill>
                  <a:srgbClr val="EBEBEB"/>
                </a:solidFill>
                <a:latin typeface="Gothic Uralic"/>
                <a:cs typeface="Gothic Uralic"/>
              </a:rPr>
              <a:t>PROBLEM</a:t>
            </a:r>
            <a:r>
              <a:rPr dirty="0" u="none" sz="3600" spc="-55" b="1">
                <a:solidFill>
                  <a:srgbClr val="EBEBEB"/>
                </a:solidFill>
                <a:latin typeface="Gothic Uralic"/>
                <a:cs typeface="Gothic Uralic"/>
              </a:rPr>
              <a:t> </a:t>
            </a:r>
            <a:r>
              <a:rPr dirty="0" u="none" sz="3600" spc="-10" b="1">
                <a:solidFill>
                  <a:srgbClr val="EBEBEB"/>
                </a:solidFill>
                <a:latin typeface="Gothic Uralic"/>
                <a:cs typeface="Gothic Uralic"/>
              </a:rPr>
              <a:t>STATEMENT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7344" y="3129533"/>
            <a:ext cx="832294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main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vision of the project is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automation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 the store. Instead of</a:t>
            </a:r>
            <a:r>
              <a:rPr dirty="0" sz="2000" spc="-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Physically  Approaching the store. Standing in the Queue for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Billing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,This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Site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 help  users to Book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items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Bulk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Also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make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Billing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Easy through</a:t>
            </a:r>
            <a:r>
              <a:rPr dirty="0" sz="2000" spc="-2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Online.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1364" y="2602992"/>
            <a:ext cx="6669024" cy="375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1364" y="2602992"/>
            <a:ext cx="6818376" cy="3835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1029715"/>
            <a:ext cx="24853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5">
                <a:solidFill>
                  <a:srgbClr val="EBEBEB"/>
                </a:solidFill>
              </a:rPr>
              <a:t>Concl</a:t>
            </a:r>
            <a:r>
              <a:rPr dirty="0" u="none" sz="3600" spc="-20">
                <a:solidFill>
                  <a:srgbClr val="EBEBEB"/>
                </a:solidFill>
              </a:rPr>
              <a:t>u</a:t>
            </a:r>
            <a:r>
              <a:rPr dirty="0" u="none" sz="3600" spc="-5">
                <a:solidFill>
                  <a:srgbClr val="EBEBEB"/>
                </a:solidFill>
              </a:rPr>
              <a:t>si</a:t>
            </a:r>
            <a:r>
              <a:rPr dirty="0" u="none" sz="3600" spc="-15">
                <a:solidFill>
                  <a:srgbClr val="EBEBEB"/>
                </a:solidFill>
              </a:rPr>
              <a:t>o</a:t>
            </a:r>
            <a:r>
              <a:rPr dirty="0" u="none" sz="3600" spc="-5">
                <a:solidFill>
                  <a:srgbClr val="EBEBEB"/>
                </a:solidFill>
              </a:rPr>
              <a:t>n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This web Application provides </a:t>
            </a:r>
            <a:r>
              <a:rPr dirty="0" spc="-5"/>
              <a:t>Costumers </a:t>
            </a:r>
            <a:r>
              <a:rPr dirty="0"/>
              <a:t>to Purchase </a:t>
            </a:r>
            <a:r>
              <a:rPr dirty="0" spc="-10"/>
              <a:t>items </a:t>
            </a:r>
            <a:r>
              <a:rPr dirty="0"/>
              <a:t>through online</a:t>
            </a:r>
            <a:r>
              <a:rPr dirty="0" spc="-250"/>
              <a:t> </a:t>
            </a:r>
            <a:r>
              <a:rPr dirty="0"/>
              <a:t>without  standing in the Queue for billing and </a:t>
            </a:r>
            <a:r>
              <a:rPr dirty="0" spc="-5"/>
              <a:t>improve </a:t>
            </a:r>
            <a:r>
              <a:rPr dirty="0"/>
              <a:t>Crowd </a:t>
            </a:r>
            <a:r>
              <a:rPr dirty="0" spc="-5"/>
              <a:t>management </a:t>
            </a:r>
            <a:r>
              <a:rPr dirty="0"/>
              <a:t>in </a:t>
            </a:r>
            <a:r>
              <a:rPr dirty="0" spc="-5"/>
              <a:t>the </a:t>
            </a:r>
            <a:r>
              <a:rPr dirty="0"/>
              <a:t>Store. It  saves </a:t>
            </a:r>
            <a:r>
              <a:rPr dirty="0" spc="-10"/>
              <a:t>time </a:t>
            </a:r>
            <a:r>
              <a:rPr dirty="0"/>
              <a:t>and also </a:t>
            </a:r>
            <a:r>
              <a:rPr dirty="0" spc="-5"/>
              <a:t>makes </a:t>
            </a:r>
            <a:r>
              <a:rPr dirty="0"/>
              <a:t>the </a:t>
            </a:r>
            <a:r>
              <a:rPr dirty="0" spc="-5"/>
              <a:t>sellers life </a:t>
            </a:r>
            <a:r>
              <a:rPr dirty="0"/>
              <a:t>also easy and helps them to increase their  </a:t>
            </a:r>
            <a:r>
              <a:rPr dirty="0" spc="-5"/>
              <a:t>sales. </a:t>
            </a:r>
            <a:r>
              <a:rPr dirty="0"/>
              <a:t>The E-store RKV </a:t>
            </a:r>
            <a:r>
              <a:rPr dirty="0" spc="-5"/>
              <a:t>e-commerce site </a:t>
            </a:r>
            <a:r>
              <a:rPr dirty="0"/>
              <a:t>need to be </a:t>
            </a:r>
            <a:r>
              <a:rPr dirty="0" spc="-5"/>
              <a:t>tested thoroughly tested </a:t>
            </a:r>
            <a:r>
              <a:rPr dirty="0"/>
              <a:t>before  </a:t>
            </a:r>
            <a:r>
              <a:rPr dirty="0" spc="-5"/>
              <a:t>implementation </a:t>
            </a:r>
            <a:r>
              <a:rPr dirty="0"/>
              <a:t>to find any security</a:t>
            </a:r>
            <a:r>
              <a:rPr dirty="0" spc="-75"/>
              <a:t> </a:t>
            </a:r>
            <a:r>
              <a:rPr dirty="0"/>
              <a:t>gaps.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7385" y="3816553"/>
            <a:ext cx="32486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5665" algn="l"/>
              </a:tabLst>
            </a:pPr>
            <a:r>
              <a:rPr dirty="0" sz="3600" spc="-5">
                <a:solidFill>
                  <a:srgbClr val="FF0000"/>
                </a:solidFill>
                <a:latin typeface="Arial Black"/>
                <a:cs typeface="Arial Black"/>
              </a:rPr>
              <a:t>THAN</a:t>
            </a:r>
            <a:r>
              <a:rPr dirty="0" sz="360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dirty="0" sz="360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dirty="0" sz="3600" spc="-229">
                <a:solidFill>
                  <a:srgbClr val="FF0000"/>
                </a:solidFill>
                <a:latin typeface="Arial Black"/>
                <a:cs typeface="Arial Black"/>
              </a:rPr>
              <a:t>Y</a:t>
            </a:r>
            <a:r>
              <a:rPr dirty="0" sz="3600">
                <a:solidFill>
                  <a:srgbClr val="FF0000"/>
                </a:solidFill>
                <a:latin typeface="Arial Black"/>
                <a:cs typeface="Arial Black"/>
              </a:rPr>
              <a:t>OU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6694" y="1029715"/>
            <a:ext cx="2232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5">
                <a:solidFill>
                  <a:srgbClr val="EBEBEB"/>
                </a:solidFill>
              </a:rPr>
              <a:t>ABSTRACT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89710" y="2824733"/>
            <a:ext cx="8448040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the existing Manual store , The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has to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manually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visit the store,  purchase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items, stand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the queue for billing and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complete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billing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manually, 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which is a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consuming process and increase the crowd in the store. So to  avoid these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problems this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E-Store is introduced. E-Store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help users to</a:t>
            </a:r>
            <a:r>
              <a:rPr dirty="0" sz="2000" spc="-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book  the groceries ,Food ,Cakes for Birthdays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etc.in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Advance so that the Crowd and  Rush Problem will be reduced. Instead of Physically</a:t>
            </a:r>
            <a:r>
              <a:rPr dirty="0" sz="2000" spc="-3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Approaching the store and  Standing in The Queue for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Billing,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Site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 help users to Book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items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 Bulk and Also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make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Billing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Easy through Online. This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Web-Application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is  Much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User-friendly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Secure.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1029715"/>
            <a:ext cx="3250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5">
                <a:solidFill>
                  <a:srgbClr val="EBEBEB"/>
                </a:solidFill>
              </a:rPr>
              <a:t>Existing</a:t>
            </a:r>
            <a:r>
              <a:rPr dirty="0" u="none" sz="3600" spc="-75">
                <a:solidFill>
                  <a:srgbClr val="EBEBEB"/>
                </a:solidFill>
              </a:rPr>
              <a:t> </a:t>
            </a:r>
            <a:r>
              <a:rPr dirty="0" u="none" sz="3600" spc="-5">
                <a:solidFill>
                  <a:srgbClr val="EBEBEB"/>
                </a:solidFill>
              </a:rPr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3149345"/>
            <a:ext cx="8647430" cy="23736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457200">
              <a:lnSpc>
                <a:spcPct val="100099"/>
              </a:lnSpc>
              <a:spcBef>
                <a:spcPts val="90"/>
              </a:spcBef>
            </a:pP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As of </a:t>
            </a:r>
            <a:r>
              <a:rPr dirty="0" sz="2200" spc="-50">
                <a:solidFill>
                  <a:srgbClr val="404040"/>
                </a:solidFill>
                <a:latin typeface="Times New Roman"/>
                <a:cs typeface="Times New Roman"/>
              </a:rPr>
              <a:t>Today,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Students in our College has to </a:t>
            </a:r>
            <a:r>
              <a:rPr dirty="0" sz="2200" spc="-30">
                <a:solidFill>
                  <a:srgbClr val="404040"/>
                </a:solidFill>
                <a:latin typeface="Times New Roman"/>
                <a:cs typeface="Times New Roman"/>
              </a:rPr>
              <a:t>Visit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the Store and Buy  </a:t>
            </a:r>
            <a:r>
              <a:rPr dirty="0" sz="2200" spc="-10">
                <a:solidFill>
                  <a:srgbClr val="404040"/>
                </a:solidFill>
                <a:latin typeface="Times New Roman"/>
                <a:cs typeface="Times New Roman"/>
              </a:rPr>
              <a:t>Items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Manually and the Billing Process is also Manual. This is a </a:t>
            </a:r>
            <a:r>
              <a:rPr dirty="0" sz="2200" spc="-30">
                <a:solidFill>
                  <a:srgbClr val="404040"/>
                </a:solidFill>
                <a:latin typeface="Times New Roman"/>
                <a:cs typeface="Times New Roman"/>
              </a:rPr>
              <a:t>Time 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Consuming and </a:t>
            </a:r>
            <a:r>
              <a:rPr dirty="0" sz="2200" spc="-10">
                <a:solidFill>
                  <a:srgbClr val="404040"/>
                </a:solidFill>
                <a:latin typeface="Times New Roman"/>
                <a:cs typeface="Times New Roman"/>
              </a:rPr>
              <a:t>Traditional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Process. It will 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Hard for the 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Store 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Management to Control the Crowd. It is also Hard For the Students to Buy  item during 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Rush-days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and Stand in the Queue for Billing. It is also difficult  for 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students to 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book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cakes for 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Birthdays 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.Students also face-difficulties in  Canteen.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678" y="1029715"/>
            <a:ext cx="37909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5">
                <a:solidFill>
                  <a:srgbClr val="EBEBEB"/>
                </a:solidFill>
              </a:rPr>
              <a:t>Proposed</a:t>
            </a:r>
            <a:r>
              <a:rPr dirty="0" u="none" sz="3600" spc="-30">
                <a:solidFill>
                  <a:srgbClr val="EBEBEB"/>
                </a:solidFill>
              </a:rPr>
              <a:t> </a:t>
            </a:r>
            <a:r>
              <a:rPr dirty="0" u="none" sz="3600" spc="-10">
                <a:solidFill>
                  <a:srgbClr val="EBEBEB"/>
                </a:solidFill>
              </a:rPr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500731"/>
            <a:ext cx="7440295" cy="304927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000" spc="-7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Propose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System:</a:t>
            </a:r>
            <a:endParaRPr sz="20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1010"/>
              </a:spcBef>
              <a:buFont typeface="DejaVu Sans"/>
              <a:buChar char="➢"/>
              <a:tabLst>
                <a:tab pos="316230" algn="l"/>
              </a:tabLst>
            </a:pP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allow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users to Book the Groceries through Online from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dirty="0" sz="2000" spc="-20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Store</a:t>
            </a:r>
            <a:endParaRPr sz="20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994"/>
              </a:spcBef>
              <a:buFont typeface="DejaVu Sans"/>
              <a:buChar char="➢"/>
              <a:tabLst>
                <a:tab pos="316230" algn="l"/>
              </a:tabLst>
            </a:pP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allow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users to Book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Cakes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through Online in</a:t>
            </a:r>
            <a:r>
              <a:rPr dirty="0" sz="2000" spc="-2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Advance.</a:t>
            </a:r>
            <a:endParaRPr sz="20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994"/>
              </a:spcBef>
              <a:buFont typeface="DejaVu Sans"/>
              <a:buChar char="➢"/>
              <a:tabLst>
                <a:tab pos="316230" algn="l"/>
              </a:tabLst>
            </a:pP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reduce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difficulties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the</a:t>
            </a:r>
            <a:r>
              <a:rPr dirty="0" sz="20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Canteen.</a:t>
            </a:r>
            <a:endParaRPr sz="2000">
              <a:latin typeface="Times New Roman"/>
              <a:cs typeface="Times New Roman"/>
            </a:endParaRPr>
          </a:p>
          <a:p>
            <a:pPr marL="320040" indent="-307975">
              <a:lnSpc>
                <a:spcPct val="100000"/>
              </a:lnSpc>
              <a:spcBef>
                <a:spcPts val="1010"/>
              </a:spcBef>
              <a:buFont typeface="DejaVu Sans"/>
              <a:buChar char="➢"/>
              <a:tabLst>
                <a:tab pos="320675" algn="l"/>
              </a:tabLst>
            </a:pP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Billing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through Online Which will reduce the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Billing.</a:t>
            </a:r>
            <a:endParaRPr sz="2000">
              <a:latin typeface="Times New Roman"/>
              <a:cs typeface="Times New Roman"/>
            </a:endParaRPr>
          </a:p>
          <a:p>
            <a:pPr marL="320040" indent="-307975">
              <a:lnSpc>
                <a:spcPct val="100000"/>
              </a:lnSpc>
              <a:spcBef>
                <a:spcPts val="994"/>
              </a:spcBef>
              <a:buFont typeface="DejaVu Sans"/>
              <a:buChar char="➢"/>
              <a:tabLst>
                <a:tab pos="320675" algn="l"/>
              </a:tabLst>
            </a:pP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User-friendly.</a:t>
            </a:r>
            <a:endParaRPr sz="2000">
              <a:latin typeface="Times New Roman"/>
              <a:cs typeface="Times New Roman"/>
            </a:endParaRPr>
          </a:p>
          <a:p>
            <a:pPr marL="320040" indent="-307975">
              <a:lnSpc>
                <a:spcPct val="100000"/>
              </a:lnSpc>
              <a:spcBef>
                <a:spcPts val="1000"/>
              </a:spcBef>
              <a:buFont typeface="DejaVu Sans"/>
              <a:buChar char="➢"/>
              <a:tabLst>
                <a:tab pos="320675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Easy to Use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Better</a:t>
            </a:r>
            <a:r>
              <a:rPr dirty="0" sz="20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7385" y="1029715"/>
            <a:ext cx="3607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5">
                <a:solidFill>
                  <a:srgbClr val="EBEBEB"/>
                </a:solidFill>
              </a:rPr>
              <a:t>ADMIN</a:t>
            </a:r>
            <a:r>
              <a:rPr dirty="0" u="none" sz="3600" spc="-70">
                <a:solidFill>
                  <a:srgbClr val="EBEBEB"/>
                </a:solidFill>
              </a:rPr>
              <a:t> </a:t>
            </a:r>
            <a:r>
              <a:rPr dirty="0" u="none" sz="3600">
                <a:solidFill>
                  <a:srgbClr val="EBEBEB"/>
                </a:solidFill>
              </a:rPr>
              <a:t>MODULE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530213"/>
            <a:ext cx="8716010" cy="293560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dirty="0" sz="1900" spc="35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heavy" sz="2400" spc="-5">
                <a:solidFill>
                  <a:srgbClr val="9B6BF1"/>
                </a:solidFill>
                <a:uFill>
                  <a:solidFill>
                    <a:srgbClr val="9B6BF1"/>
                  </a:solidFill>
                </a:uFill>
                <a:latin typeface="Times New Roman"/>
                <a:cs typeface="Times New Roman"/>
              </a:rPr>
              <a:t>ADMIN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Admin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Login</a:t>
            </a:r>
            <a:r>
              <a:rPr dirty="0" u="sng" sz="20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Page</a:t>
            </a:r>
            <a:endParaRPr sz="2000">
              <a:latin typeface="Times New Roman"/>
              <a:cs typeface="Times New Roman"/>
            </a:endParaRPr>
          </a:p>
          <a:p>
            <a:pPr marL="12700" marR="127000" indent="457200">
              <a:lnSpc>
                <a:spcPts val="1920"/>
              </a:lnSpc>
              <a:spcBef>
                <a:spcPts val="985"/>
              </a:spcBef>
            </a:pP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part in so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important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part of the system and 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take cares all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part the  shopping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system.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system developed an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 created and using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 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email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id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 password 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login to the system figure given</a:t>
            </a:r>
            <a:r>
              <a:rPr dirty="0" sz="2000" spc="-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below.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2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Admin Home</a:t>
            </a:r>
            <a:r>
              <a:rPr dirty="0" u="sng" sz="2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Page</a:t>
            </a:r>
            <a:endParaRPr sz="200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1920"/>
              </a:lnSpc>
              <a:spcBef>
                <a:spcPts val="995"/>
              </a:spcBef>
              <a:tabLst>
                <a:tab pos="7785734" algn="l"/>
              </a:tabLst>
            </a:pP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will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get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different menu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his panel after login with valid user id and 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pass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d.</a:t>
            </a:r>
            <a:r>
              <a:rPr dirty="0" sz="20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enu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ad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000" spc="-135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der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eg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ry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su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enu 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Add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Category,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Manage Category and</a:t>
            </a:r>
            <a:r>
              <a:rPr dirty="0" sz="2000" spc="-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Archive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827815"/>
            <a:ext cx="8712835" cy="272859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20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Category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80000"/>
              </a:lnSpc>
              <a:spcBef>
                <a:spcPts val="994"/>
              </a:spcBef>
              <a:tabLst>
                <a:tab pos="6708775" algn="l"/>
              </a:tabLst>
            </a:pP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Add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Manufacturer,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Manage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Manufacturer.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dirty="0" sz="2000" spc="-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Add	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product, Manage  Product and Archive Product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submenu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under product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menu.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customer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request</a:t>
            </a:r>
            <a:r>
              <a:rPr dirty="0" sz="2000" spc="-3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for  product will show on Manager Order</a:t>
            </a:r>
            <a:r>
              <a:rPr dirty="0" sz="2000" spc="-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menu.</a:t>
            </a:r>
            <a:endParaRPr sz="2000">
              <a:latin typeface="Times New Roman"/>
              <a:cs typeface="Times New Roman"/>
            </a:endParaRPr>
          </a:p>
          <a:p>
            <a:pPr marL="355600" marR="17145" indent="-342900">
              <a:lnSpc>
                <a:spcPct val="8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20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Add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Category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He will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also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get Manufacturer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menu,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under Manufacturer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menu</a:t>
            </a:r>
            <a:r>
              <a:rPr dirty="0" sz="2000" spc="-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will  get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submenu</a:t>
            </a:r>
            <a:endParaRPr sz="2000">
              <a:latin typeface="Times New Roman"/>
              <a:cs typeface="Times New Roman"/>
            </a:endParaRPr>
          </a:p>
          <a:p>
            <a:pPr marL="12700" marR="270510" indent="457200">
              <a:lnSpc>
                <a:spcPct val="80000"/>
              </a:lnSpc>
              <a:spcBef>
                <a:spcPts val="994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panel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add category that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show in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home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page if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 select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publication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status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as published, and will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show if 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dirty="0" sz="2000" spc="-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publication 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status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as unpublished. Figure of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Add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Category given</a:t>
            </a:r>
            <a:r>
              <a:rPr dirty="0" sz="2000" spc="-2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below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502255"/>
            <a:ext cx="8630285" cy="353123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55"/>
              </a:spcBef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Manage</a:t>
            </a:r>
            <a:r>
              <a:rPr dirty="0" u="sng" sz="2000" spc="-16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Category</a:t>
            </a:r>
            <a:endParaRPr sz="2000">
              <a:latin typeface="Times New Roman"/>
              <a:cs typeface="Times New Roman"/>
            </a:endParaRPr>
          </a:p>
          <a:p>
            <a:pPr algn="just" marL="12700" marR="88900" indent="914400">
              <a:lnSpc>
                <a:spcPts val="2160"/>
              </a:lnSpc>
              <a:spcBef>
                <a:spcPts val="1025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Manage category is an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important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part of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panel, for set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status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000" spc="-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 category will show or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home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page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select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this. He can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view,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edit</a:t>
            </a:r>
            <a:r>
              <a:rPr dirty="0" sz="2000" spc="-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 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delete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category from Manage Category</a:t>
            </a:r>
            <a:r>
              <a:rPr dirty="0" sz="2000" spc="-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menu.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40"/>
              </a:spcBef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dirty="0" u="sng" sz="20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View</a:t>
            </a:r>
            <a:r>
              <a:rPr dirty="0" u="sng" sz="2000" spc="-14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Category</a:t>
            </a:r>
            <a:endParaRPr sz="2000">
              <a:latin typeface="Times New Roman"/>
              <a:cs typeface="Times New Roman"/>
            </a:endParaRPr>
          </a:p>
          <a:p>
            <a:pPr algn="just" marL="469900" marR="5080">
              <a:lnSpc>
                <a:spcPts val="2160"/>
              </a:lnSpc>
              <a:spcBef>
                <a:spcPts val="1030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 view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category submenu customer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 show the details of the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category.</a:t>
            </a:r>
            <a:r>
              <a:rPr dirty="0" sz="2000" spc="-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Figure  of 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View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Category given</a:t>
            </a: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below.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20"/>
              </a:spcBef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Edit</a:t>
            </a:r>
            <a:r>
              <a:rPr dirty="0" u="sng" sz="2000" spc="-1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Category</a:t>
            </a:r>
            <a:endParaRPr sz="2000">
              <a:latin typeface="Times New Roman"/>
              <a:cs typeface="Times New Roman"/>
            </a:endParaRPr>
          </a:p>
          <a:p>
            <a:pPr algn="just" marL="469900">
              <a:lnSpc>
                <a:spcPts val="2280"/>
              </a:lnSpc>
              <a:spcBef>
                <a:spcPts val="770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If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mistake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done when added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category,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by editing the page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 correct</a:t>
            </a:r>
            <a:r>
              <a:rPr dirty="0" sz="2000" spc="-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algn="just" marL="469900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information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 updated when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created. Figure of edit category given</a:t>
            </a:r>
            <a:r>
              <a:rPr dirty="0" sz="2000" spc="-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below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502255"/>
            <a:ext cx="9085580" cy="2971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1600" spc="27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Delete</a:t>
            </a:r>
            <a:r>
              <a:rPr dirty="0" u="sng" sz="20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Category</a:t>
            </a:r>
            <a:endParaRPr sz="2000">
              <a:latin typeface="Times New Roman"/>
              <a:cs typeface="Times New Roman"/>
            </a:endParaRPr>
          </a:p>
          <a:p>
            <a:pPr marL="12700" marR="550545" indent="901700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Unused category or the product category the company decided to stop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sell  permanently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 delete, before deleting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it,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 notification will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come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 reconfirm</a:t>
            </a:r>
            <a:r>
              <a:rPr dirty="0" sz="2000" spc="-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 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sure he wants to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delete it.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Figure of Delete category given</a:t>
            </a:r>
            <a:r>
              <a:rPr dirty="0" sz="2000" spc="-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below.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dirty="0" u="sng" sz="20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Add</a:t>
            </a:r>
            <a:r>
              <a:rPr dirty="0" u="sng" sz="20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Product</a:t>
            </a:r>
            <a:endParaRPr sz="20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  <a:spcBef>
                <a:spcPts val="994"/>
              </a:spcBef>
              <a:tabLst>
                <a:tab pos="8307070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panel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Add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 that will show in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home</a:t>
            </a:r>
            <a:r>
              <a:rPr dirty="0" sz="2000" spc="-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if	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admin  select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 publication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status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as published, and will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show if he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select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publication</a:t>
            </a:r>
            <a:r>
              <a:rPr dirty="0" sz="2000" spc="-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status 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as unpublished. Figure of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Add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Product given</a:t>
            </a:r>
            <a:r>
              <a:rPr dirty="0" sz="2000" spc="-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below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2023-06-05T18:33:58Z</dcterms:created>
  <dcterms:modified xsi:type="dcterms:W3CDTF">2023-06-05T18:33:58Z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2023-06-05T00:00:00Z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2023-06-05T00:00:00Z</vt:filetime>
  </property>
</Properties>
</file>