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0999" y="1029715"/>
            <a:ext cx="535000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91132" y="3461765"/>
            <a:ext cx="8809735" cy="941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4523" y="3153536"/>
            <a:ext cx="319786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2125" y="3110611"/>
            <a:ext cx="866775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13344" y="3779901"/>
              <a:ext cx="1717675" cy="10795"/>
            </a:xfrm>
            <a:custGeom>
              <a:avLst/>
              <a:gdLst/>
              <a:ahLst/>
              <a:cxnLst/>
              <a:rect l="l" t="t" r="r" b="b"/>
              <a:pathLst>
                <a:path w="1717675" h="10795">
                  <a:moveTo>
                    <a:pt x="171754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717548" y="10668"/>
                  </a:lnTo>
                  <a:lnTo>
                    <a:pt x="1717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85086" y="2084273"/>
            <a:ext cx="82975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390">
                <a:solidFill>
                  <a:srgbClr val="EBEBEB"/>
                </a:solidFill>
              </a:rPr>
              <a:t>E</a:t>
            </a:r>
            <a:r>
              <a:rPr dirty="0" u="none" sz="4000" spc="-490">
                <a:solidFill>
                  <a:srgbClr val="EBEBEB"/>
                </a:solidFill>
              </a:rPr>
              <a:t>-</a:t>
            </a:r>
            <a:r>
              <a:rPr dirty="0" u="none" sz="4000" spc="-750">
                <a:solidFill>
                  <a:srgbClr val="EBEBEB"/>
                </a:solidFill>
              </a:rPr>
              <a:t>S</a:t>
            </a:r>
            <a:r>
              <a:rPr dirty="0" u="none" sz="4000" spc="-310">
                <a:solidFill>
                  <a:srgbClr val="EBEBEB"/>
                </a:solidFill>
              </a:rPr>
              <a:t>TOR</a:t>
            </a:r>
            <a:r>
              <a:rPr dirty="0" u="none" sz="4000" spc="-275">
                <a:solidFill>
                  <a:srgbClr val="EBEBEB"/>
                </a:solidFill>
              </a:rPr>
              <a:t>E</a:t>
            </a:r>
            <a:r>
              <a:rPr dirty="0" u="none" sz="4000" spc="-300">
                <a:solidFill>
                  <a:srgbClr val="EBEBEB"/>
                </a:solidFill>
              </a:rPr>
              <a:t> </a:t>
            </a:r>
            <a:r>
              <a:rPr dirty="0" u="none" sz="4000" spc="-35">
                <a:solidFill>
                  <a:srgbClr val="EBEBEB"/>
                </a:solidFill>
              </a:rPr>
              <a:t>the</a:t>
            </a:r>
            <a:r>
              <a:rPr dirty="0" u="none" sz="4000" spc="-290">
                <a:solidFill>
                  <a:srgbClr val="EBEBEB"/>
                </a:solidFill>
              </a:rPr>
              <a:t> </a:t>
            </a:r>
            <a:r>
              <a:rPr dirty="0" u="none" sz="4000" spc="-235">
                <a:solidFill>
                  <a:srgbClr val="EBEBEB"/>
                </a:solidFill>
              </a:rPr>
              <a:t>RKV</a:t>
            </a:r>
            <a:r>
              <a:rPr dirty="0" u="none" sz="4000" spc="-290">
                <a:solidFill>
                  <a:srgbClr val="EBEBEB"/>
                </a:solidFill>
              </a:rPr>
              <a:t> </a:t>
            </a:r>
            <a:r>
              <a:rPr dirty="0" u="none" sz="4000" spc="-409">
                <a:solidFill>
                  <a:srgbClr val="EBEBEB"/>
                </a:solidFill>
              </a:rPr>
              <a:t>E</a:t>
            </a:r>
            <a:r>
              <a:rPr dirty="0" u="none" sz="4000" spc="-490">
                <a:solidFill>
                  <a:srgbClr val="EBEBEB"/>
                </a:solidFill>
              </a:rPr>
              <a:t>-</a:t>
            </a:r>
            <a:r>
              <a:rPr dirty="0" u="none" sz="4000" spc="145">
                <a:solidFill>
                  <a:srgbClr val="EBEBEB"/>
                </a:solidFill>
              </a:rPr>
              <a:t>co</a:t>
            </a:r>
            <a:r>
              <a:rPr dirty="0" u="none" sz="4000" spc="235">
                <a:solidFill>
                  <a:srgbClr val="EBEBEB"/>
                </a:solidFill>
              </a:rPr>
              <a:t>m</a:t>
            </a:r>
            <a:r>
              <a:rPr dirty="0" u="none" sz="4000" spc="45">
                <a:solidFill>
                  <a:srgbClr val="EBEBEB"/>
                </a:solidFill>
              </a:rPr>
              <a:t>m</a:t>
            </a:r>
            <a:r>
              <a:rPr dirty="0" u="none" sz="4000" spc="10">
                <a:solidFill>
                  <a:srgbClr val="EBEBEB"/>
                </a:solidFill>
              </a:rPr>
              <a:t>e</a:t>
            </a:r>
            <a:r>
              <a:rPr dirty="0" u="none" sz="4000" spc="70">
                <a:solidFill>
                  <a:srgbClr val="EBEBEB"/>
                </a:solidFill>
              </a:rPr>
              <a:t>rce</a:t>
            </a:r>
            <a:r>
              <a:rPr dirty="0" u="none" sz="4000" spc="-265">
                <a:solidFill>
                  <a:srgbClr val="EBEBEB"/>
                </a:solidFill>
              </a:rPr>
              <a:t> </a:t>
            </a:r>
            <a:r>
              <a:rPr dirty="0" u="none" sz="4000" spc="-215">
                <a:solidFill>
                  <a:srgbClr val="EBEBEB"/>
                </a:solidFill>
              </a:rPr>
              <a:t>site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7701533" y="4502658"/>
            <a:ext cx="7556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solidFill>
                  <a:srgbClr val="B31166"/>
                </a:solidFill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1533" y="4799838"/>
            <a:ext cx="7556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solidFill>
                  <a:srgbClr val="B31166"/>
                </a:solidFill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1533" y="5098796"/>
            <a:ext cx="7556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solidFill>
                  <a:srgbClr val="B31166"/>
                </a:solidFill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01533" y="5395976"/>
            <a:ext cx="7556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solidFill>
                  <a:srgbClr val="B31166"/>
                </a:solidFill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96300" y="3911600"/>
            <a:ext cx="1460500" cy="12801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480"/>
              </a:spcBef>
            </a:pPr>
            <a:r>
              <a:rPr dirty="0" sz="1900">
                <a:solidFill>
                  <a:srgbClr val="202020"/>
                </a:solidFill>
                <a:latin typeface="Arial MT"/>
                <a:cs typeface="Arial MT"/>
              </a:rPr>
              <a:t>Submitted</a:t>
            </a:r>
            <a:r>
              <a:rPr dirty="0" sz="1900" spc="-10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202020"/>
                </a:solidFill>
                <a:latin typeface="Arial MT"/>
                <a:cs typeface="Arial MT"/>
              </a:rPr>
              <a:t>By  B.Poojitha </a:t>
            </a:r>
            <a:r>
              <a:rPr dirty="0" sz="1900" spc="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202020"/>
                </a:solidFill>
                <a:latin typeface="Arial MT"/>
                <a:cs typeface="Arial MT"/>
              </a:rPr>
              <a:t>R170621</a:t>
            </a:r>
            <a:endParaRPr sz="1900">
              <a:latin typeface="Arial MT"/>
              <a:cs typeface="Arial MT"/>
            </a:endParaRPr>
          </a:p>
          <a:p>
            <a:pPr marL="12700" marR="460375">
              <a:lnSpc>
                <a:spcPts val="1900"/>
              </a:lnSpc>
            </a:pPr>
            <a:r>
              <a:rPr dirty="0" sz="1900">
                <a:solidFill>
                  <a:srgbClr val="202020"/>
                </a:solidFill>
                <a:latin typeface="Arial MT"/>
                <a:cs typeface="Arial MT"/>
              </a:rPr>
              <a:t>G.sneha </a:t>
            </a:r>
            <a:r>
              <a:rPr dirty="0" sz="1900" spc="-51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202020"/>
                </a:solidFill>
                <a:latin typeface="Arial MT"/>
                <a:cs typeface="Arial MT"/>
              </a:rPr>
              <a:t>R170614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502255"/>
            <a:ext cx="8531225" cy="383603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Manage</a:t>
            </a:r>
            <a:r>
              <a:rPr dirty="0" u="sng" sz="2000" spc="-6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Product</a:t>
            </a:r>
            <a:endParaRPr sz="2000">
              <a:latin typeface="Times New Roman"/>
              <a:cs typeface="Times New Roman"/>
            </a:endParaRPr>
          </a:p>
          <a:p>
            <a:pPr marL="12700" marR="10795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Manage Product is an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important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part of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panel, for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setting status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 the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show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home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page,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this.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He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view,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edit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delete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Manage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submenu.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20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View</a:t>
            </a:r>
            <a:r>
              <a:rPr dirty="0" u="sng" sz="20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Product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View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option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show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details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Figure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view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below.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Edit</a:t>
            </a:r>
            <a:r>
              <a:rPr dirty="0" u="sng" sz="2000" spc="-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Product</a:t>
            </a:r>
            <a:endParaRPr sz="2000">
              <a:latin typeface="Times New Roman"/>
              <a:cs typeface="Times New Roman"/>
            </a:endParaRPr>
          </a:p>
          <a:p>
            <a:pPr marL="12700" marR="495934">
              <a:lnSpc>
                <a:spcPct val="100000"/>
              </a:lnSpc>
              <a:spcBef>
                <a:spcPts val="1010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mistake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done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added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product,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editing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 correct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updated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created.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Figure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Edit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below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354351"/>
            <a:ext cx="8546465" cy="3576954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dirty="0" sz="1250" spc="-10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Delete</a:t>
            </a:r>
            <a:r>
              <a:rPr dirty="0" u="sng" sz="16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Product</a:t>
            </a:r>
            <a:endParaRPr sz="1600">
              <a:latin typeface="Times New Roman"/>
              <a:cs typeface="Times New Roman"/>
            </a:endParaRPr>
          </a:p>
          <a:p>
            <a:pPr marL="12700" marR="49530">
              <a:lnSpc>
                <a:spcPts val="1540"/>
              </a:lnSpc>
              <a:spcBef>
                <a:spcPts val="980"/>
              </a:spcBef>
            </a:pP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Unused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or the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company</a:t>
            </a:r>
            <a:r>
              <a:rPr dirty="0" sz="16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decided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stop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sell</a:t>
            </a:r>
            <a:r>
              <a:rPr dirty="0" sz="16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permanently</a:t>
            </a:r>
            <a:r>
              <a:rPr dirty="0" sz="1600" spc="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delete,</a:t>
            </a:r>
            <a:r>
              <a:rPr dirty="0" sz="16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before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deleting </a:t>
            </a:r>
            <a:r>
              <a:rPr dirty="0" sz="1600" spc="-3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it,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 notification</a:t>
            </a:r>
            <a:r>
              <a:rPr dirty="0" sz="16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Times New Roman"/>
                <a:cs typeface="Times New Roman"/>
              </a:rPr>
              <a:t>come</a:t>
            </a:r>
            <a:r>
              <a:rPr dirty="0" sz="16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reconfirm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admin</a:t>
            </a:r>
            <a:r>
              <a:rPr dirty="0" sz="16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sure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he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wants to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delete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dirty="0" sz="1250" spc="-10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Manage</a:t>
            </a:r>
            <a:r>
              <a:rPr dirty="0" u="sng" sz="160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Order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540"/>
              </a:lnSpc>
              <a:spcBef>
                <a:spcPts val="994"/>
              </a:spcBef>
            </a:pP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were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ordered</a:t>
            </a:r>
            <a:r>
              <a:rPr dirty="0" sz="16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16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manage</a:t>
            </a:r>
            <a:r>
              <a:rPr dirty="0" sz="16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dirty="0" sz="16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menu.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delivered </a:t>
            </a:r>
            <a:r>
              <a:rPr dirty="0" sz="1600" spc="-3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Times New Roman"/>
                <a:cs typeface="Times New Roman"/>
              </a:rPr>
              <a:t>customer,</a:t>
            </a:r>
            <a:r>
              <a:rPr dirty="0" sz="16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16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paid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 this,</a:t>
            </a:r>
            <a:r>
              <a:rPr dirty="0" sz="16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need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change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order</a:t>
            </a:r>
            <a:r>
              <a:rPr dirty="0" sz="16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status</a:t>
            </a:r>
            <a:r>
              <a:rPr dirty="0" sz="16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delivered</a:t>
            </a:r>
            <a:r>
              <a:rPr dirty="0" sz="16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1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paid,</a:t>
            </a:r>
            <a:r>
              <a:rPr dirty="0" sz="1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1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done from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menu.</a:t>
            </a:r>
            <a:r>
              <a:rPr dirty="0" sz="16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Figure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Manage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Order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dirty="0" sz="1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below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54965" algn="l"/>
              </a:tabLst>
            </a:pPr>
            <a:r>
              <a:rPr dirty="0" sz="1250" spc="-10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16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View</a:t>
            </a:r>
            <a:r>
              <a:rPr dirty="0" u="sng" sz="16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Order</a:t>
            </a:r>
            <a:endParaRPr sz="1600">
              <a:latin typeface="Times New Roman"/>
              <a:cs typeface="Times New Roman"/>
            </a:endParaRPr>
          </a:p>
          <a:p>
            <a:pPr marL="12700" marR="264795">
              <a:lnSpc>
                <a:spcPts val="1540"/>
              </a:lnSpc>
              <a:spcBef>
                <a:spcPts val="980"/>
              </a:spcBef>
            </a:pP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view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category</a:t>
            </a:r>
            <a:r>
              <a:rPr dirty="0" sz="16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submenu</a:t>
            </a:r>
            <a:r>
              <a:rPr dirty="0" sz="16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16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show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details</a:t>
            </a:r>
            <a:r>
              <a:rPr dirty="0" sz="16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404040"/>
                </a:solidFill>
                <a:latin typeface="Times New Roman"/>
                <a:cs typeface="Times New Roman"/>
              </a:rPr>
              <a:t>category.</a:t>
            </a:r>
            <a:r>
              <a:rPr dirty="0" sz="16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Figure</a:t>
            </a:r>
            <a:r>
              <a:rPr dirty="0" sz="16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600" spc="-30">
                <a:solidFill>
                  <a:srgbClr val="404040"/>
                </a:solidFill>
                <a:latin typeface="Times New Roman"/>
                <a:cs typeface="Times New Roman"/>
              </a:rPr>
              <a:t> View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Order</a:t>
            </a:r>
            <a:r>
              <a:rPr dirty="0" sz="16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given </a:t>
            </a:r>
            <a:r>
              <a:rPr dirty="0" sz="1600" spc="-3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Times New Roman"/>
                <a:cs typeface="Times New Roman"/>
              </a:rPr>
              <a:t>below.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354965" algn="l"/>
              </a:tabLst>
            </a:pPr>
            <a:r>
              <a:rPr dirty="0" sz="1250" spc="-95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Edit</a:t>
            </a:r>
            <a:r>
              <a:rPr dirty="0" u="sng" sz="16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Order Status</a:t>
            </a:r>
            <a:endParaRPr sz="1600">
              <a:latin typeface="Times New Roman"/>
              <a:cs typeface="Times New Roman"/>
            </a:endParaRPr>
          </a:p>
          <a:p>
            <a:pPr marL="12700" marR="207010">
              <a:lnSpc>
                <a:spcPct val="80000"/>
              </a:lnSpc>
              <a:spcBef>
                <a:spcPts val="994"/>
              </a:spcBef>
            </a:pP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16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delivered</a:t>
            </a:r>
            <a:r>
              <a:rPr dirty="0" sz="16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16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change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deliver</a:t>
            </a:r>
            <a:r>
              <a:rPr dirty="0" sz="16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status</a:t>
            </a:r>
            <a:r>
              <a:rPr dirty="0" sz="16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asdelivered</a:t>
            </a:r>
            <a:r>
              <a:rPr dirty="0" sz="16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dirty="0" sz="1600" spc="-3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result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display</a:t>
            </a:r>
            <a:r>
              <a:rPr dirty="0" sz="1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admin.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2985" y="1029715"/>
            <a:ext cx="44996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165">
                <a:solidFill>
                  <a:srgbClr val="EBEBEB"/>
                </a:solidFill>
              </a:rPr>
              <a:t>CUSTOMER</a:t>
            </a:r>
            <a:r>
              <a:rPr dirty="0" u="none" sz="3600" spc="-270">
                <a:solidFill>
                  <a:srgbClr val="EBEBEB"/>
                </a:solidFill>
              </a:rPr>
              <a:t> </a:t>
            </a:r>
            <a:r>
              <a:rPr dirty="0" u="none" sz="3600" spc="-85">
                <a:solidFill>
                  <a:srgbClr val="EBEBEB"/>
                </a:solidFill>
              </a:rPr>
              <a:t>MODULE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866110"/>
            <a:ext cx="8572500" cy="162623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CUSTOMER</a:t>
            </a:r>
            <a:r>
              <a:rPr dirty="0" u="sng" sz="20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INTERFACE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CUSTOMER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LOGIN</a:t>
            </a:r>
            <a:r>
              <a:rPr dirty="0" u="sng" sz="2000" spc="-114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sng" sz="20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REGISTRATION</a:t>
            </a:r>
            <a:r>
              <a:rPr dirty="0" u="sng" sz="20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PAGE: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have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 login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before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adding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cart. In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existing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canlogin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buy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new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account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buying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585" y="1029715"/>
            <a:ext cx="3248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100">
                <a:solidFill>
                  <a:srgbClr val="EBEBEB"/>
                </a:solidFill>
              </a:rPr>
              <a:t>CART</a:t>
            </a:r>
            <a:r>
              <a:rPr dirty="0" u="none" sz="3600" spc="-270">
                <a:solidFill>
                  <a:srgbClr val="EBEBEB"/>
                </a:solidFill>
              </a:rPr>
              <a:t> </a:t>
            </a:r>
            <a:r>
              <a:rPr dirty="0" u="none" sz="3600" spc="-85">
                <a:solidFill>
                  <a:srgbClr val="EBEBEB"/>
                </a:solidFill>
              </a:rPr>
              <a:t>MODULE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504084"/>
            <a:ext cx="8346440" cy="33528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dirty="0" sz="1250" spc="-10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1600" spc="-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CART: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250" spc="-10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Add</a:t>
            </a:r>
            <a:r>
              <a:rPr dirty="0" u="sng" sz="1600" spc="-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6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16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Cart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Page</a:t>
            </a:r>
            <a:endParaRPr sz="1600">
              <a:latin typeface="Times New Roman"/>
              <a:cs typeface="Times New Roman"/>
            </a:endParaRPr>
          </a:p>
          <a:p>
            <a:pPr marL="469900" marR="141605">
              <a:lnSpc>
                <a:spcPct val="100000"/>
              </a:lnSpc>
              <a:spcBef>
                <a:spcPts val="994"/>
              </a:spcBef>
            </a:pPr>
            <a:r>
              <a:rPr dirty="0" sz="1600" spc="-6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buy</a:t>
            </a:r>
            <a:r>
              <a:rPr dirty="0" sz="1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16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cart.</a:t>
            </a:r>
            <a:r>
              <a:rPr dirty="0" sz="16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16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view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 </a:t>
            </a:r>
            <a:r>
              <a:rPr dirty="0" sz="1600" spc="-3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details,</a:t>
            </a:r>
            <a:r>
              <a:rPr dirty="0" sz="16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as well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large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view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putting</a:t>
            </a:r>
            <a:r>
              <a:rPr dirty="0" sz="1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cursor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over</a:t>
            </a:r>
            <a:r>
              <a:rPr dirty="0" sz="1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image.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250" spc="-95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16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CART</a:t>
            </a:r>
            <a:r>
              <a:rPr dirty="0" u="sng" sz="1600" spc="-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PRODUCT</a:t>
            </a:r>
            <a:r>
              <a:rPr dirty="0" u="sng" sz="1600" spc="-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BEFORE</a:t>
            </a:r>
            <a:r>
              <a:rPr dirty="0" u="sng" sz="160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CHECK</a:t>
            </a:r>
            <a:r>
              <a:rPr dirty="0" u="sng" sz="16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OUT</a:t>
            </a:r>
            <a:endParaRPr sz="16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1000"/>
              </a:spcBef>
            </a:pP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16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view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product,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update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dirty="0" sz="16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product,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delete</a:t>
            </a:r>
            <a:r>
              <a:rPr dirty="0" sz="16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dirty="0" sz="1600" spc="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cartand</a:t>
            </a:r>
            <a:r>
              <a:rPr dirty="0" sz="16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send </a:t>
            </a:r>
            <a:r>
              <a:rPr dirty="0" sz="1600" spc="-3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request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check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out and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figure</a:t>
            </a:r>
            <a:r>
              <a:rPr dirty="0" sz="1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Times New Roman"/>
                <a:cs typeface="Times New Roman"/>
              </a:rPr>
              <a:t>below.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250" spc="-10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FINAL</a:t>
            </a:r>
            <a:r>
              <a:rPr dirty="0" u="sng" sz="1600" spc="-6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CHECKOUT</a:t>
            </a:r>
            <a:r>
              <a:rPr dirty="0" u="sng" sz="1600" spc="-1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sng" sz="1600" spc="-10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ADD SHIPPING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INFORMATION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dirty="0" sz="16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16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panel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before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adding</a:t>
            </a:r>
            <a:r>
              <a:rPr dirty="0" sz="1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shipping information</a:t>
            </a:r>
            <a:r>
              <a:rPr dirty="0" sz="16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he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see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6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productdetails,</a:t>
            </a:r>
            <a:r>
              <a:rPr dirty="0" sz="16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Shipping</a:t>
            </a:r>
            <a:r>
              <a:rPr dirty="0" sz="1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information.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629661"/>
            <a:ext cx="2940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E-COMMERCE</a:t>
            </a:r>
            <a:r>
              <a:rPr dirty="0" u="sng" sz="18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3028950"/>
            <a:ext cx="28575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9100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Select</a:t>
            </a:r>
            <a:r>
              <a:rPr dirty="0" u="sng" sz="20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Payment</a:t>
            </a:r>
            <a:r>
              <a:rPr dirty="0" u="sng" sz="20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1132" y="3461765"/>
            <a:ext cx="801687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There are several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method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payment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 pay to product cost,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customer select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any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them.</a:t>
            </a:r>
            <a:r>
              <a:rPr dirty="0" sz="2000" spc="-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selecting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payment method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 confirm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order.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u="none" sz="1900" spc="-17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u="none" sz="1900" spc="-17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pc="-185"/>
              <a:t> </a:t>
            </a:r>
            <a:r>
              <a:rPr dirty="0" spc="-475"/>
              <a:t>T</a:t>
            </a:r>
            <a:r>
              <a:rPr dirty="0" spc="35"/>
              <a:t>echnolog</a:t>
            </a:r>
            <a:r>
              <a:rPr dirty="0" spc="35"/>
              <a:t>i</a:t>
            </a:r>
            <a:r>
              <a:rPr dirty="0" spc="130"/>
              <a:t>e</a:t>
            </a:r>
            <a:r>
              <a:rPr dirty="0" spc="-320"/>
              <a:t>s</a:t>
            </a:r>
            <a:r>
              <a:rPr dirty="0" spc="-195"/>
              <a:t> </a:t>
            </a:r>
            <a:r>
              <a:rPr dirty="0" spc="-215"/>
              <a:t>U</a:t>
            </a:r>
            <a:r>
              <a:rPr dirty="0" spc="-20"/>
              <a:t>sed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4523" y="3518763"/>
            <a:ext cx="4817745" cy="132270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110">
                <a:solidFill>
                  <a:srgbClr val="404040"/>
                </a:solidFill>
                <a:latin typeface="Verdana"/>
                <a:cs typeface="Verdana"/>
              </a:rPr>
              <a:t>FRONTE</a:t>
            </a:r>
            <a:r>
              <a:rPr dirty="0" sz="2000" spc="-12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-5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2000" spc="-1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355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Verdana"/>
                <a:cs typeface="Verdana"/>
              </a:rPr>
              <a:t>Reac</a:t>
            </a:r>
            <a:r>
              <a:rPr dirty="0" sz="2000" spc="4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-260">
                <a:solidFill>
                  <a:srgbClr val="404040"/>
                </a:solidFill>
                <a:latin typeface="Verdana"/>
                <a:cs typeface="Verdana"/>
              </a:rPr>
              <a:t>js</a:t>
            </a:r>
            <a:r>
              <a:rPr dirty="0" sz="2000" spc="-24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dirty="0" sz="2000" spc="-15">
                <a:solidFill>
                  <a:srgbClr val="404040"/>
                </a:solidFill>
                <a:latin typeface="Verdana"/>
                <a:cs typeface="Verdana"/>
              </a:rPr>
              <a:t>Bo</a:t>
            </a:r>
            <a:r>
              <a:rPr dirty="0" sz="2000" spc="-2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-10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-60">
                <a:solidFill>
                  <a:srgbClr val="404040"/>
                </a:solidFill>
                <a:latin typeface="Verdana"/>
                <a:cs typeface="Verdana"/>
              </a:rPr>
              <a:t>sra</a:t>
            </a:r>
            <a:r>
              <a:rPr dirty="0" sz="2000" spc="-6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20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75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60">
                <a:solidFill>
                  <a:srgbClr val="404040"/>
                </a:solidFill>
                <a:latin typeface="Verdana"/>
                <a:cs typeface="Verdana"/>
              </a:rPr>
              <a:t>BACK</a:t>
            </a:r>
            <a:r>
              <a:rPr dirty="0" sz="2000" spc="-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ND</a:t>
            </a:r>
            <a:r>
              <a:rPr dirty="0" sz="20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355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404040"/>
                </a:solidFill>
                <a:latin typeface="Verdana"/>
                <a:cs typeface="Verdana"/>
              </a:rPr>
              <a:t>Nodejs</a:t>
            </a:r>
            <a:r>
              <a:rPr dirty="0" sz="2000" spc="-65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dirty="0" sz="2000" spc="14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2000" spc="9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50">
                <a:solidFill>
                  <a:srgbClr val="404040"/>
                </a:solidFill>
                <a:latin typeface="Verdana"/>
                <a:cs typeface="Verdana"/>
              </a:rPr>
              <a:t>ng</a:t>
            </a:r>
            <a:r>
              <a:rPr dirty="0" sz="2000" spc="4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000" spc="114">
                <a:solidFill>
                  <a:srgbClr val="404040"/>
                </a:solidFill>
                <a:latin typeface="Verdana"/>
                <a:cs typeface="Verdana"/>
              </a:rPr>
              <a:t>db</a:t>
            </a:r>
            <a:r>
              <a:rPr dirty="0" sz="2000" spc="-175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25450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10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11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2000" spc="-38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30">
                <a:solidFill>
                  <a:srgbClr val="404040"/>
                </a:solidFill>
                <a:latin typeface="Verdana"/>
                <a:cs typeface="Verdana"/>
              </a:rPr>
              <a:t>RON</a:t>
            </a:r>
            <a:r>
              <a:rPr dirty="0" sz="2000" spc="2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2000" spc="-10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11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-38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355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dirty="0" sz="2000" spc="-1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2000" spc="-105">
                <a:solidFill>
                  <a:srgbClr val="404040"/>
                </a:solidFill>
                <a:latin typeface="Verdana"/>
                <a:cs typeface="Verdana"/>
              </a:rPr>
              <a:t>isua</a:t>
            </a:r>
            <a:r>
              <a:rPr dirty="0" sz="2000" spc="-5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2000" spc="-1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31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000" spc="-1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udio</a:t>
            </a:r>
            <a:r>
              <a:rPr dirty="0" sz="20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155">
                <a:solidFill>
                  <a:srgbClr val="404040"/>
                </a:solidFill>
                <a:latin typeface="Verdana"/>
                <a:cs typeface="Verdana"/>
              </a:rPr>
              <a:t>Co</a:t>
            </a:r>
            <a:r>
              <a:rPr dirty="0" sz="2000" spc="13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Project</a:t>
            </a:r>
            <a:r>
              <a:rPr dirty="0" spc="-270"/>
              <a:t> </a:t>
            </a:r>
            <a:r>
              <a:rPr dirty="0" spc="-65"/>
              <a:t>Sampl</a:t>
            </a:r>
            <a:r>
              <a:rPr dirty="0" spc="-60"/>
              <a:t>e</a:t>
            </a:r>
            <a:r>
              <a:rPr dirty="0" spc="-270"/>
              <a:t> </a:t>
            </a:r>
            <a:r>
              <a:rPr dirty="0" spc="45"/>
              <a:t>Out</a:t>
            </a:r>
            <a:r>
              <a:rPr dirty="0" spc="60"/>
              <a:t>p</a:t>
            </a:r>
            <a:r>
              <a:rPr dirty="0" spc="-260"/>
              <a:t>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632709"/>
            <a:ext cx="2202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450" spc="-15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 u="heavy" sz="1800" spc="-7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Samp</a:t>
            </a:r>
            <a:r>
              <a:rPr dirty="0" u="heavy" sz="180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l</a:t>
            </a:r>
            <a:r>
              <a:rPr dirty="0" u="heavy" sz="1800" spc="9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</a:t>
            </a:r>
            <a:r>
              <a:rPr dirty="0" u="heavy" sz="1800" spc="-1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Ou</a:t>
            </a:r>
            <a:r>
              <a:rPr dirty="0" u="heavy" sz="18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</a:t>
            </a:r>
            <a:r>
              <a:rPr dirty="0" u="heavy" sz="1800" spc="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</a:t>
            </a:r>
            <a:r>
              <a:rPr dirty="0" u="heavy" sz="1800" spc="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</a:t>
            </a:r>
            <a:r>
              <a:rPr dirty="0" u="heavy" sz="1800" spc="-114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</a:t>
            </a:r>
            <a:r>
              <a:rPr dirty="0" u="heavy" sz="1800" spc="-28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s: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6140" y="3285744"/>
            <a:ext cx="5603748" cy="31516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1407" y="2557272"/>
            <a:ext cx="7190232" cy="40446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3367" y="2612135"/>
            <a:ext cx="7065264" cy="39745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1364" y="2602992"/>
            <a:ext cx="6397751" cy="3599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3570" y="1032764"/>
            <a:ext cx="45510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254" b="1">
                <a:solidFill>
                  <a:srgbClr val="EBEBEB"/>
                </a:solidFill>
                <a:latin typeface="Tahoma"/>
                <a:cs typeface="Tahoma"/>
              </a:rPr>
              <a:t>PROBLE</a:t>
            </a:r>
            <a:r>
              <a:rPr dirty="0" u="none" sz="3600" spc="-330" b="1">
                <a:solidFill>
                  <a:srgbClr val="EBEBEB"/>
                </a:solidFill>
                <a:latin typeface="Tahoma"/>
                <a:cs typeface="Tahoma"/>
              </a:rPr>
              <a:t>M</a:t>
            </a:r>
            <a:r>
              <a:rPr dirty="0" u="none" sz="3600" spc="-50" b="1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dirty="0" u="none" sz="3600" spc="-345" b="1">
                <a:solidFill>
                  <a:srgbClr val="EBEBEB"/>
                </a:solidFill>
                <a:latin typeface="Tahoma"/>
                <a:cs typeface="Tahoma"/>
              </a:rPr>
              <a:t>STATEMENT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7344" y="3129533"/>
            <a:ext cx="832294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vision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automation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store.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Instead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Physically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Approaching the store. Standing in the Queue for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Billing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,This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Site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 help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users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Book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items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Bulk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make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Billing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Easy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through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Online.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1364" y="2602992"/>
            <a:ext cx="6669024" cy="37520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1364" y="2602992"/>
            <a:ext cx="6818376" cy="38359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1029715"/>
            <a:ext cx="24853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95">
                <a:solidFill>
                  <a:srgbClr val="EBEBEB"/>
                </a:solidFill>
              </a:rPr>
              <a:t>Concl</a:t>
            </a:r>
            <a:r>
              <a:rPr dirty="0" u="none" sz="3600" spc="95">
                <a:solidFill>
                  <a:srgbClr val="EBEBEB"/>
                </a:solidFill>
              </a:rPr>
              <a:t>u</a:t>
            </a:r>
            <a:r>
              <a:rPr dirty="0" u="none" sz="3600" spc="-170">
                <a:solidFill>
                  <a:srgbClr val="EBEBEB"/>
                </a:solidFill>
              </a:rPr>
              <a:t>si</a:t>
            </a:r>
            <a:r>
              <a:rPr dirty="0" u="none" sz="3600" spc="-265">
                <a:solidFill>
                  <a:srgbClr val="EBEBEB"/>
                </a:solidFill>
              </a:rPr>
              <a:t>o</a:t>
            </a:r>
            <a:r>
              <a:rPr dirty="0" u="none" sz="3600" spc="-85">
                <a:solidFill>
                  <a:srgbClr val="EBEBEB"/>
                </a:solidFill>
              </a:rPr>
              <a:t>n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This</a:t>
            </a:r>
            <a:r>
              <a:rPr dirty="0" spc="-15"/>
              <a:t> </a:t>
            </a:r>
            <a:r>
              <a:rPr dirty="0"/>
              <a:t>web</a:t>
            </a:r>
            <a:r>
              <a:rPr dirty="0" spc="-100"/>
              <a:t> </a:t>
            </a:r>
            <a:r>
              <a:rPr dirty="0"/>
              <a:t>Application</a:t>
            </a:r>
            <a:r>
              <a:rPr dirty="0" spc="-25"/>
              <a:t> </a:t>
            </a:r>
            <a:r>
              <a:rPr dirty="0"/>
              <a:t>provides</a:t>
            </a:r>
            <a:r>
              <a:rPr dirty="0" spc="-40"/>
              <a:t> </a:t>
            </a:r>
            <a:r>
              <a:rPr dirty="0" spc="-5"/>
              <a:t>Costumers</a:t>
            </a:r>
            <a:r>
              <a:rPr dirty="0" spc="-10"/>
              <a:t> </a:t>
            </a:r>
            <a:r>
              <a:rPr dirty="0"/>
              <a:t>to Purchase</a:t>
            </a:r>
            <a:r>
              <a:rPr dirty="0" spc="-40"/>
              <a:t> </a:t>
            </a:r>
            <a:r>
              <a:rPr dirty="0" spc="-10"/>
              <a:t>items</a:t>
            </a:r>
            <a:r>
              <a:rPr dirty="0" spc="10"/>
              <a:t> </a:t>
            </a:r>
            <a:r>
              <a:rPr dirty="0"/>
              <a:t>through</a:t>
            </a:r>
            <a:r>
              <a:rPr dirty="0" spc="-25"/>
              <a:t> </a:t>
            </a:r>
            <a:r>
              <a:rPr dirty="0"/>
              <a:t>online</a:t>
            </a:r>
            <a:r>
              <a:rPr dirty="0" spc="-20"/>
              <a:t> </a:t>
            </a:r>
            <a:r>
              <a:rPr dirty="0"/>
              <a:t>without </a:t>
            </a:r>
            <a:r>
              <a:rPr dirty="0" spc="-484"/>
              <a:t> </a:t>
            </a:r>
            <a:r>
              <a:rPr dirty="0"/>
              <a:t>standing in the Queue for billing and </a:t>
            </a:r>
            <a:r>
              <a:rPr dirty="0" spc="-5"/>
              <a:t>improve </a:t>
            </a:r>
            <a:r>
              <a:rPr dirty="0"/>
              <a:t>Crowd </a:t>
            </a:r>
            <a:r>
              <a:rPr dirty="0" spc="-5"/>
              <a:t>management </a:t>
            </a:r>
            <a:r>
              <a:rPr dirty="0"/>
              <a:t>in </a:t>
            </a:r>
            <a:r>
              <a:rPr dirty="0" spc="-5"/>
              <a:t>the </a:t>
            </a:r>
            <a:r>
              <a:rPr dirty="0"/>
              <a:t>Store. It </a:t>
            </a:r>
            <a:r>
              <a:rPr dirty="0" spc="5"/>
              <a:t> </a:t>
            </a:r>
            <a:r>
              <a:rPr dirty="0"/>
              <a:t>saves </a:t>
            </a:r>
            <a:r>
              <a:rPr dirty="0" spc="-10"/>
              <a:t>time </a:t>
            </a:r>
            <a:r>
              <a:rPr dirty="0"/>
              <a:t>and also </a:t>
            </a:r>
            <a:r>
              <a:rPr dirty="0" spc="-5"/>
              <a:t>makes </a:t>
            </a:r>
            <a:r>
              <a:rPr dirty="0"/>
              <a:t>the </a:t>
            </a:r>
            <a:r>
              <a:rPr dirty="0" spc="-5"/>
              <a:t>sellers life </a:t>
            </a:r>
            <a:r>
              <a:rPr dirty="0"/>
              <a:t>also easy and helps them to increase their </a:t>
            </a:r>
            <a:r>
              <a:rPr dirty="0" spc="5"/>
              <a:t> </a:t>
            </a:r>
            <a:r>
              <a:rPr dirty="0" spc="-5"/>
              <a:t>sales. </a:t>
            </a:r>
            <a:r>
              <a:rPr dirty="0"/>
              <a:t>The E-store RKV </a:t>
            </a:r>
            <a:r>
              <a:rPr dirty="0" spc="-5"/>
              <a:t>e-commerce site </a:t>
            </a:r>
            <a:r>
              <a:rPr dirty="0"/>
              <a:t>need to be </a:t>
            </a:r>
            <a:r>
              <a:rPr dirty="0" spc="-5"/>
              <a:t>tested thoroughly tested </a:t>
            </a:r>
            <a:r>
              <a:rPr dirty="0"/>
              <a:t>before </a:t>
            </a:r>
            <a:r>
              <a:rPr dirty="0" spc="5"/>
              <a:t> </a:t>
            </a:r>
            <a:r>
              <a:rPr dirty="0" spc="-5"/>
              <a:t>implementation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find</a:t>
            </a:r>
            <a:r>
              <a:rPr dirty="0" spc="-10"/>
              <a:t> </a:t>
            </a:r>
            <a:r>
              <a:rPr dirty="0"/>
              <a:t>any</a:t>
            </a:r>
            <a:r>
              <a:rPr dirty="0" spc="-10"/>
              <a:t> </a:t>
            </a:r>
            <a:r>
              <a:rPr dirty="0"/>
              <a:t>security</a:t>
            </a:r>
            <a:r>
              <a:rPr dirty="0" spc="-30"/>
              <a:t> </a:t>
            </a:r>
            <a:r>
              <a:rPr dirty="0"/>
              <a:t>gaps.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7385" y="3816553"/>
            <a:ext cx="32486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5665" algn="l"/>
              </a:tabLst>
            </a:pPr>
            <a:r>
              <a:rPr dirty="0" sz="3600" spc="-5">
                <a:solidFill>
                  <a:srgbClr val="FF0000"/>
                </a:solidFill>
                <a:latin typeface="Arial Black"/>
                <a:cs typeface="Arial Black"/>
              </a:rPr>
              <a:t>THAN</a:t>
            </a:r>
            <a:r>
              <a:rPr dirty="0" sz="360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dirty="0" sz="360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dirty="0" sz="3600" spc="-229">
                <a:solidFill>
                  <a:srgbClr val="FF0000"/>
                </a:solidFill>
                <a:latin typeface="Arial Black"/>
                <a:cs typeface="Arial Black"/>
              </a:rPr>
              <a:t>Y</a:t>
            </a:r>
            <a:r>
              <a:rPr dirty="0" sz="3600">
                <a:solidFill>
                  <a:srgbClr val="FF0000"/>
                </a:solidFill>
                <a:latin typeface="Arial Black"/>
                <a:cs typeface="Arial Black"/>
              </a:rPr>
              <a:t>OU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6694" y="1029715"/>
            <a:ext cx="2232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245">
                <a:solidFill>
                  <a:srgbClr val="EBEBEB"/>
                </a:solidFill>
              </a:rPr>
              <a:t>ABSTRACT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89710" y="2824733"/>
            <a:ext cx="8448040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the existing Manual store , The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customer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has to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manually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visit the store,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purchase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items, stand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the queue for billing and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complete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billing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manually,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which is a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consuming process and increase the crowd in the store. So to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avoid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problems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E-Store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introduced.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E-Store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help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users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 book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groceries ,Food ,Cakes for Birthdays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etc.in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Advance so that the Crowd and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Rush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red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ced.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ad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ys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ly</a:t>
            </a:r>
            <a:r>
              <a:rPr dirty="0" sz="2000" spc="-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oac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ng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store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 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Standing in The Queue for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Billing,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Site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 help users to Book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items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Bulk and Also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make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Billing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Easy through Online. This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Web-Application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Much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User-friendly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Secure.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1029715"/>
            <a:ext cx="3250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229">
                <a:solidFill>
                  <a:srgbClr val="EBEBEB"/>
                </a:solidFill>
              </a:rPr>
              <a:t>Existin</a:t>
            </a:r>
            <a:r>
              <a:rPr dirty="0" u="none" sz="3600" spc="-295">
                <a:solidFill>
                  <a:srgbClr val="EBEBEB"/>
                </a:solidFill>
              </a:rPr>
              <a:t>g</a:t>
            </a:r>
            <a:r>
              <a:rPr dirty="0" u="none" sz="3600" spc="-260">
                <a:solidFill>
                  <a:srgbClr val="EBEBEB"/>
                </a:solidFill>
              </a:rPr>
              <a:t> </a:t>
            </a:r>
            <a:r>
              <a:rPr dirty="0" u="none" sz="3600" spc="-254">
                <a:solidFill>
                  <a:srgbClr val="EBEBEB"/>
                </a:solidFill>
              </a:rPr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3149345"/>
            <a:ext cx="8647430" cy="23736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457200">
              <a:lnSpc>
                <a:spcPct val="100099"/>
              </a:lnSpc>
              <a:spcBef>
                <a:spcPts val="90"/>
              </a:spcBef>
            </a:pP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22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2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Times New Roman"/>
                <a:cs typeface="Times New Roman"/>
              </a:rPr>
              <a:t>Today,</a:t>
            </a:r>
            <a:r>
              <a:rPr dirty="0" sz="22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Students</a:t>
            </a:r>
            <a:r>
              <a:rPr dirty="0" sz="22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2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our</a:t>
            </a:r>
            <a:r>
              <a:rPr dirty="0" sz="22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College</a:t>
            </a:r>
            <a:r>
              <a:rPr dirty="0" sz="22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dirty="0" sz="22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2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Times New Roman"/>
                <a:cs typeface="Times New Roman"/>
              </a:rPr>
              <a:t>Visit</a:t>
            </a:r>
            <a:r>
              <a:rPr dirty="0" sz="22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2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Store</a:t>
            </a:r>
            <a:r>
              <a:rPr dirty="0" sz="22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2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Buy 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Times New Roman"/>
                <a:cs typeface="Times New Roman"/>
              </a:rPr>
              <a:t>Items</a:t>
            </a:r>
            <a:r>
              <a:rPr dirty="0" sz="22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Manually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Billing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dirty="0" sz="22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is also Manual.</a:t>
            </a:r>
            <a:r>
              <a:rPr dirty="0" sz="22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is a</a:t>
            </a:r>
            <a:r>
              <a:rPr dirty="0" sz="22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Times New Roman"/>
                <a:cs typeface="Times New Roman"/>
              </a:rPr>
              <a:t>Time </a:t>
            </a:r>
            <a:r>
              <a:rPr dirty="0" sz="22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Consuming</a:t>
            </a:r>
            <a:r>
              <a:rPr dirty="0" sz="22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2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Times New Roman"/>
                <a:cs typeface="Times New Roman"/>
              </a:rPr>
              <a:t>Traditional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Process. It will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 Hard</a:t>
            </a:r>
            <a:r>
              <a:rPr dirty="0" sz="22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2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Store </a:t>
            </a:r>
            <a:r>
              <a:rPr dirty="0" sz="22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Management</a:t>
            </a:r>
            <a:r>
              <a:rPr dirty="0" sz="22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2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Control the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Crowd.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dirty="0" sz="22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is also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Hard</a:t>
            </a:r>
            <a:r>
              <a:rPr dirty="0" sz="22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2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2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Students to</a:t>
            </a:r>
            <a:r>
              <a:rPr dirty="0" sz="22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Buy 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item</a:t>
            </a:r>
            <a:r>
              <a:rPr dirty="0" sz="22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during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Rush-days</a:t>
            </a:r>
            <a:r>
              <a:rPr dirty="0" sz="22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Stand</a:t>
            </a:r>
            <a:r>
              <a:rPr dirty="0" sz="22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in the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Queue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Billing.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dirty="0" sz="22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is also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difficult 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the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students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2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book</a:t>
            </a:r>
            <a:r>
              <a:rPr dirty="0" sz="22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cakes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2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Birthdays</a:t>
            </a:r>
            <a:r>
              <a:rPr dirty="0" sz="22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.Students also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face-difficulties</a:t>
            </a:r>
            <a:r>
              <a:rPr dirty="0" sz="22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2200" spc="-5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Canteen.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678" y="1029715"/>
            <a:ext cx="37909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5">
                <a:solidFill>
                  <a:srgbClr val="EBEBEB"/>
                </a:solidFill>
              </a:rPr>
              <a:t>Proposed</a:t>
            </a:r>
            <a:r>
              <a:rPr dirty="0" u="none" sz="3600" spc="-300">
                <a:solidFill>
                  <a:srgbClr val="EBEBEB"/>
                </a:solidFill>
              </a:rPr>
              <a:t> </a:t>
            </a:r>
            <a:r>
              <a:rPr dirty="0" u="none" sz="3600" spc="-254">
                <a:solidFill>
                  <a:srgbClr val="EBEBEB"/>
                </a:solidFill>
              </a:rPr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500731"/>
            <a:ext cx="7440295" cy="304927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000" spc="-7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Propose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System:</a:t>
            </a:r>
            <a:endParaRPr sz="20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1010"/>
              </a:spcBef>
              <a:buFont typeface="Segoe UI Symbol"/>
              <a:buChar char="➢"/>
              <a:tabLst>
                <a:tab pos="316230" algn="l"/>
              </a:tabLst>
            </a:pP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allow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users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Book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Groceries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through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Online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our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Store</a:t>
            </a:r>
            <a:endParaRPr sz="20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994"/>
              </a:spcBef>
              <a:buFont typeface="Segoe UI Symbol"/>
              <a:buChar char="➢"/>
              <a:tabLst>
                <a:tab pos="316230" algn="l"/>
              </a:tabLst>
            </a:pP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allow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users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Book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Cakes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through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Online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-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Advance.</a:t>
            </a:r>
            <a:endParaRPr sz="20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994"/>
              </a:spcBef>
              <a:buFont typeface="Segoe UI Symbol"/>
              <a:buChar char="➢"/>
              <a:tabLst>
                <a:tab pos="316230" algn="l"/>
              </a:tabLst>
            </a:pP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reduce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difficulties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Canteen.</a:t>
            </a:r>
            <a:endParaRPr sz="2000">
              <a:latin typeface="Times New Roman"/>
              <a:cs typeface="Times New Roman"/>
            </a:endParaRPr>
          </a:p>
          <a:p>
            <a:pPr marL="320040" indent="-307975">
              <a:lnSpc>
                <a:spcPct val="100000"/>
              </a:lnSpc>
              <a:spcBef>
                <a:spcPts val="1010"/>
              </a:spcBef>
              <a:buFont typeface="Segoe UI Symbol"/>
              <a:buChar char="➢"/>
              <a:tabLst>
                <a:tab pos="320675" algn="l"/>
              </a:tabLst>
            </a:pP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Billing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through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Online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reduce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dirty="0" sz="20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Billing.</a:t>
            </a:r>
            <a:endParaRPr sz="2000">
              <a:latin typeface="Times New Roman"/>
              <a:cs typeface="Times New Roman"/>
            </a:endParaRPr>
          </a:p>
          <a:p>
            <a:pPr marL="320040" indent="-307975">
              <a:lnSpc>
                <a:spcPct val="100000"/>
              </a:lnSpc>
              <a:spcBef>
                <a:spcPts val="994"/>
              </a:spcBef>
              <a:buFont typeface="Segoe UI Symbol"/>
              <a:buChar char="➢"/>
              <a:tabLst>
                <a:tab pos="320675" algn="l"/>
              </a:tabLst>
            </a:pP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User-friendly.</a:t>
            </a:r>
            <a:endParaRPr sz="2000">
              <a:latin typeface="Times New Roman"/>
              <a:cs typeface="Times New Roman"/>
            </a:endParaRPr>
          </a:p>
          <a:p>
            <a:pPr marL="320040" indent="-307975">
              <a:lnSpc>
                <a:spcPct val="100000"/>
              </a:lnSpc>
              <a:spcBef>
                <a:spcPts val="1000"/>
              </a:spcBef>
              <a:buFont typeface="Segoe UI Symbol"/>
              <a:buChar char="➢"/>
              <a:tabLst>
                <a:tab pos="320675" algn="l"/>
              </a:tabLst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Easy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dirty="0" sz="20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Better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7385" y="1029715"/>
            <a:ext cx="3607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70">
                <a:solidFill>
                  <a:srgbClr val="EBEBEB"/>
                </a:solidFill>
              </a:rPr>
              <a:t>ADMIN</a:t>
            </a:r>
            <a:r>
              <a:rPr dirty="0" u="none" sz="3600" spc="-270">
                <a:solidFill>
                  <a:srgbClr val="EBEBEB"/>
                </a:solidFill>
              </a:rPr>
              <a:t> </a:t>
            </a:r>
            <a:r>
              <a:rPr dirty="0" u="none" sz="3600" spc="-85">
                <a:solidFill>
                  <a:srgbClr val="EBEBEB"/>
                </a:solidFill>
              </a:rPr>
              <a:t>MODULE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530213"/>
            <a:ext cx="8716010" cy="293560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heavy" sz="2400" spc="-5">
                <a:solidFill>
                  <a:srgbClr val="9B6BF1"/>
                </a:solidFill>
                <a:uFill>
                  <a:solidFill>
                    <a:srgbClr val="9B6BF1"/>
                  </a:solidFill>
                </a:uFill>
                <a:latin typeface="Times New Roman"/>
                <a:cs typeface="Times New Roman"/>
              </a:rPr>
              <a:t>ADMIN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Admin</a:t>
            </a:r>
            <a:r>
              <a:rPr dirty="0" u="sng" sz="20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Login</a:t>
            </a:r>
            <a:r>
              <a:rPr dirty="0" u="sng" sz="2000" spc="-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Page</a:t>
            </a:r>
            <a:endParaRPr sz="2000">
              <a:latin typeface="Times New Roman"/>
              <a:cs typeface="Times New Roman"/>
            </a:endParaRPr>
          </a:p>
          <a:p>
            <a:pPr marL="12700" marR="127000" indent="457200">
              <a:lnSpc>
                <a:spcPts val="1920"/>
              </a:lnSpc>
              <a:spcBef>
                <a:spcPts val="985"/>
              </a:spcBef>
            </a:pP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part in so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important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part of the system and 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take cares all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part the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shopping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system.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developed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created</a:t>
            </a:r>
            <a:r>
              <a:rPr dirty="0" sz="2000" spc="3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user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email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id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password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login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figure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below.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Admin</a:t>
            </a:r>
            <a:r>
              <a:rPr dirty="0" u="sng" sz="20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Home</a:t>
            </a:r>
            <a:r>
              <a:rPr dirty="0" u="sng" sz="20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Page</a:t>
            </a:r>
            <a:endParaRPr sz="200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1920"/>
              </a:lnSpc>
              <a:spcBef>
                <a:spcPts val="995"/>
              </a:spcBef>
              <a:tabLst>
                <a:tab pos="7785734" algn="l"/>
              </a:tabLst>
            </a:pP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will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get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different menu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his panel after login with valid user id and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pass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d.</a:t>
            </a:r>
            <a:r>
              <a:rPr dirty="0" sz="20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enu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ad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get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000" spc="-135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der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eg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ry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get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su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enu 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Category,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Manage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Category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Archive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827815"/>
            <a:ext cx="8712835" cy="272859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20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Category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80000"/>
              </a:lnSpc>
              <a:spcBef>
                <a:spcPts val="994"/>
              </a:spcBef>
              <a:tabLst>
                <a:tab pos="6708775" algn="l"/>
              </a:tabLst>
            </a:pP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Manufacturer,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Manage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Manufacturer.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He</a:t>
            </a:r>
            <a:r>
              <a:rPr dirty="0" sz="20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get</a:t>
            </a:r>
            <a:r>
              <a:rPr dirty="0" sz="2000" spc="-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Add	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product, Manage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Archive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submenu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under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menu.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request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show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Manager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Order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menu.</a:t>
            </a:r>
            <a:endParaRPr sz="2000">
              <a:latin typeface="Times New Roman"/>
              <a:cs typeface="Times New Roman"/>
            </a:endParaRPr>
          </a:p>
          <a:p>
            <a:pPr marL="355600" marR="17145" indent="-342900">
              <a:lnSpc>
                <a:spcPct val="8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20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Add</a:t>
            </a:r>
            <a:r>
              <a:rPr dirty="0" u="sng" sz="20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Category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get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Manufacturer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menu,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under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Manufacturer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menu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will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get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submenu</a:t>
            </a:r>
            <a:endParaRPr sz="2000">
              <a:latin typeface="Times New Roman"/>
              <a:cs typeface="Times New Roman"/>
            </a:endParaRPr>
          </a:p>
          <a:p>
            <a:pPr marL="12700" marR="270510" indent="457200">
              <a:lnSpc>
                <a:spcPct val="80000"/>
              </a:lnSpc>
              <a:spcBef>
                <a:spcPts val="994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panel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add category that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show in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home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page if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publication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status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published,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show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he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publication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status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unpublished.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Figure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Category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below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502255"/>
            <a:ext cx="8630285" cy="353123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55"/>
              </a:spcBef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600" spc="40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Manage</a:t>
            </a:r>
            <a:r>
              <a:rPr dirty="0" u="sng" sz="2000" spc="-4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Category</a:t>
            </a:r>
            <a:endParaRPr sz="2000">
              <a:latin typeface="Times New Roman"/>
              <a:cs typeface="Times New Roman"/>
            </a:endParaRPr>
          </a:p>
          <a:p>
            <a:pPr algn="just" marL="12700" marR="88900" indent="914400">
              <a:lnSpc>
                <a:spcPts val="2160"/>
              </a:lnSpc>
              <a:spcBef>
                <a:spcPts val="1025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Manage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category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important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part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panel,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status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category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show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home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this.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He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view,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edit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2000" spc="-4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delete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category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Manage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Category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menu.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40"/>
              </a:spcBef>
            </a:pPr>
            <a:r>
              <a:rPr dirty="0" sz="1600" spc="-155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600" spc="385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dirty="0" u="sng" sz="20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View</a:t>
            </a:r>
            <a:r>
              <a:rPr dirty="0" u="sng" sz="20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Category</a:t>
            </a:r>
            <a:endParaRPr sz="2000">
              <a:latin typeface="Times New Roman"/>
              <a:cs typeface="Times New Roman"/>
            </a:endParaRPr>
          </a:p>
          <a:p>
            <a:pPr algn="just" marL="469900" marR="5080">
              <a:lnSpc>
                <a:spcPts val="2160"/>
              </a:lnSpc>
              <a:spcBef>
                <a:spcPts val="1030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view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category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submenu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 show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details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category.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Figure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View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Category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below.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20"/>
              </a:spcBef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 sz="1600" spc="40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Edit</a:t>
            </a:r>
            <a:r>
              <a:rPr dirty="0" u="sng" sz="20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Category</a:t>
            </a:r>
            <a:endParaRPr sz="2000">
              <a:latin typeface="Times New Roman"/>
              <a:cs typeface="Times New Roman"/>
            </a:endParaRPr>
          </a:p>
          <a:p>
            <a:pPr algn="just" marL="469900">
              <a:lnSpc>
                <a:spcPts val="2280"/>
              </a:lnSpc>
              <a:spcBef>
                <a:spcPts val="770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mistake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done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added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category,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editing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correct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algn="just" marL="469900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updated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created.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Figure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edit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category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below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502255"/>
            <a:ext cx="9085580" cy="29718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Delete</a:t>
            </a:r>
            <a:r>
              <a:rPr dirty="0" u="sng" sz="2000" spc="-6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Category</a:t>
            </a:r>
            <a:endParaRPr sz="2000">
              <a:latin typeface="Times New Roman"/>
              <a:cs typeface="Times New Roman"/>
            </a:endParaRPr>
          </a:p>
          <a:p>
            <a:pPr marL="12700" marR="550545" indent="901700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Unused category or the product category the company decided to stop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sell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permanently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delete,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before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deleting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it,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notification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come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to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reconfirm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sure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he wants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delete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Figure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Delete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category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below.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dirty="0" u="sng" sz="20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Add</a:t>
            </a:r>
            <a:r>
              <a:rPr dirty="0" u="sng" sz="2000" spc="-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Product</a:t>
            </a:r>
            <a:endParaRPr sz="20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  <a:spcBef>
                <a:spcPts val="994"/>
              </a:spcBef>
              <a:tabLst>
                <a:tab pos="8307070" algn="l"/>
              </a:tabLst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panel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</a:t>
            </a:r>
            <a:r>
              <a:rPr dirty="0" sz="2000" spc="-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show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home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if	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publication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status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published,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show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he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publication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status </a:t>
            </a:r>
            <a:r>
              <a:rPr dirty="0" sz="2000" spc="-48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unpublished.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Figure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below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2023-06-06T03:56:21Z</dcterms:created>
  <dcterms:modified xsi:type="dcterms:W3CDTF">2023-06-06T03:56:21Z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2023-06-05T00:00:00Z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2023-06-06T00:00:00Z</vt:filetime>
  </property>
</Properties>
</file>