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1"/>
    <p:sldId id="265" r:id="rId12"/>
    <p:sldId id="263" r:id="rId13"/>
    <p:sldId id="266" r:id="rId14"/>
    <p:sldId id="271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317500"/>
            <a:ext cx="10306050" cy="18211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Implementing a Shallow Neural Network using Logistic Regression                   </a:t>
            </a:r>
            <a:b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				 </a:t>
            </a:r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N150390(G.Naga Laxmi)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3500"/>
            <a:ext cx="9144000" cy="2654300"/>
          </a:xfrm>
        </p:spPr>
        <p:txBody>
          <a:bodyPr/>
          <a:lstStyle/>
          <a:p>
            <a:r>
              <a:rPr lang="en-US"/>
              <a:t>               Neural Network</a:t>
            </a:r>
            <a:endParaRPr lang="en-US"/>
          </a:p>
          <a:p>
            <a:r>
              <a:rPr lang="en-US"/>
              <a:t>               Shallow Neural Network</a:t>
            </a:r>
            <a:endParaRPr lang="en-US"/>
          </a:p>
          <a:p>
            <a:r>
              <a:rPr lang="en-US"/>
              <a:t>               Logistic Regression	</a:t>
            </a:r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2063750" y="2854960"/>
            <a:ext cx="2041525" cy="1981835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Action Button: Help 4"/>
          <p:cNvSpPr/>
          <p:nvPr/>
        </p:nvSpPr>
        <p:spPr>
          <a:xfrm>
            <a:off x="2756535" y="3495675"/>
            <a:ext cx="655955" cy="700405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Algorithm: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Initialize (w,b)</a:t>
            </a:r>
            <a:endParaRPr lang="en-US" sz="2800"/>
          </a:p>
          <a:p>
            <a:r>
              <a:rPr lang="en-US" sz="2800"/>
              <a:t>Optimize the loss iteratively to learn parameters (w,b):</a:t>
            </a:r>
            <a:endParaRPr lang="en-US" sz="2800"/>
          </a:p>
          <a:p>
            <a:r>
              <a:rPr lang="en-US" sz="2800"/>
              <a:t>computing the cost and its gradient</a:t>
            </a:r>
            <a:endParaRPr lang="en-US" sz="2800"/>
          </a:p>
          <a:p>
            <a:r>
              <a:rPr lang="en-US" sz="2800"/>
              <a:t>updating the parameters using gradient descent</a:t>
            </a:r>
            <a:endParaRPr lang="en-US" sz="2800"/>
          </a:p>
          <a:p>
            <a:r>
              <a:rPr lang="en-US" sz="2800"/>
              <a:t>Use the learned (w,b) to predict the labels for a given set of examples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Results: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re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0" y="1286510"/>
            <a:ext cx="7936230" cy="2843530"/>
          </a:xfrm>
          <a:prstGeom prst="rect">
            <a:avLst/>
          </a:prstGeom>
        </p:spPr>
      </p:pic>
      <p:pic>
        <p:nvPicPr>
          <p:cNvPr id="5" name="Picture 4" descr="re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3903345"/>
            <a:ext cx="725233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400"/>
              <a:t>      Cost after iteration 1800: 0.146542</a:t>
            </a:r>
            <a:endParaRPr lang="en-US" sz="1400"/>
          </a:p>
          <a:p>
            <a:r>
              <a:rPr lang="en-US" sz="1400"/>
              <a:t>Cost after iteration 1900: 0.140872</a:t>
            </a:r>
            <a:endParaRPr lang="en-US" sz="1400"/>
          </a:p>
          <a:p>
            <a:r>
              <a:rPr lang="en-US" sz="1400"/>
              <a:t>train accuracy: 99.04306220095694 %</a:t>
            </a:r>
            <a:endParaRPr lang="en-US" sz="1400"/>
          </a:p>
          <a:p>
            <a:r>
              <a:rPr lang="en-US" sz="1400"/>
              <a:t>test accuracy: 70.0 %</a:t>
            </a:r>
            <a:endParaRPr lang="en-US" sz="1400"/>
          </a:p>
        </p:txBody>
      </p:sp>
      <p:pic>
        <p:nvPicPr>
          <p:cNvPr id="4" name="Picture 3" descr="re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405" y="2095500"/>
            <a:ext cx="5213350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with different learning rates</a:t>
            </a:r>
            <a:endParaRPr 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learning 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249805"/>
            <a:ext cx="5121275" cy="3575050"/>
          </a:xfrm>
          <a:prstGeom prst="rect">
            <a:avLst/>
          </a:prstGeom>
        </p:spPr>
      </p:pic>
      <p:pic>
        <p:nvPicPr>
          <p:cNvPr id="5" name="Picture 4" descr="learning ra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70" y="2249805"/>
            <a:ext cx="592137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.Using this shallow neural network implement DNN,CNN</a:t>
            </a:r>
            <a:endParaRPr lang="en-US"/>
          </a:p>
          <a:p>
            <a:pPr marL="0" indent="0">
              <a:buNone/>
            </a:pPr>
            <a:r>
              <a:rPr lang="en-US"/>
              <a:t>.Using CNN detecting the object from the live vedio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878"/>
            <a:ext cx="10972800" cy="11430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Thank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5410" y="-164465"/>
            <a:ext cx="12296775" cy="7422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/>
              <a:t>Neural Network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A Neural Network is a series of algorithms that endeavors to recognize underlying relationships in a set of data through a process that mimics the way the human brain operates. In this sense, neural networks refer to systems of neurons, either organic or artificial in nature.</a:t>
            </a:r>
            <a:endParaRPr lang="en-US" sz="2400"/>
          </a:p>
        </p:txBody>
      </p:sp>
      <p:pic>
        <p:nvPicPr>
          <p:cNvPr id="4" name="Picture 3" descr="neural-network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205" y="3126105"/>
            <a:ext cx="6205855" cy="3731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Shallow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Shallow neural networks consist of only 1 or 2 hidden layers. Understanding a shallow neural network gives us an insight into what exactly is going on inside a deep neural network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417320"/>
            <a:ext cx="5695950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Logistic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The logistic model is used to model the probability of a certain class or event existing such as pass/fail, win/lose, alive/dead or healthy/sick. This can be extended to model several classes of events such as determining whether an image contains a cat,dog,lion etc.</a:t>
            </a:r>
            <a:endParaRPr lang="en-US" sz="2400"/>
          </a:p>
        </p:txBody>
      </p:sp>
      <p:pic>
        <p:nvPicPr>
          <p:cNvPr id="4" name="Picture 3" descr="logisti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080" y="2860040"/>
            <a:ext cx="698055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Network Implementation step by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621020"/>
          </a:xfrm>
        </p:spPr>
        <p:txBody>
          <a:bodyPr/>
          <a:p>
            <a:r>
              <a:rPr lang="en-US" sz="1800"/>
              <a:t>Mathematical expression of the algorithm: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 descr="archite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1417955"/>
            <a:ext cx="5210810" cy="4580255"/>
          </a:xfrm>
          <a:prstGeom prst="rect">
            <a:avLst/>
          </a:prstGeom>
        </p:spPr>
      </p:pic>
      <p:pic>
        <p:nvPicPr>
          <p:cNvPr id="5" name="Picture 4" descr="logstic_co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1859280"/>
            <a:ext cx="6622415" cy="3698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sigmoid function:</a:t>
            </a:r>
            <a:endParaRPr lang="en-US"/>
          </a:p>
        </p:txBody>
      </p:sp>
      <p:pic>
        <p:nvPicPr>
          <p:cNvPr id="5" name="Picture 4" descr="sigmoid_f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2538095"/>
            <a:ext cx="4068445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Initializing parameters:W,b</a:t>
            </a:r>
            <a:endParaRPr lang="en-US"/>
          </a:p>
          <a:p>
            <a:r>
              <a:rPr lang="en-US"/>
              <a:t>Forward and Backward propagation:</a:t>
            </a:r>
            <a:endParaRPr lang="en-US"/>
          </a:p>
          <a:p>
            <a:pPr marL="0" indent="0">
              <a:buNone/>
            </a:pPr>
            <a:r>
              <a:rPr lang="en-US"/>
              <a:t>			To learning the parameters</a:t>
            </a:r>
            <a:endParaRPr lang="en-US"/>
          </a:p>
          <a:p>
            <a:r>
              <a:rPr lang="en-US"/>
              <a:t>Farward Propagation:X,A,J(cost Function)</a:t>
            </a:r>
            <a:endParaRPr lang="en-US"/>
          </a:p>
          <a:p>
            <a:r>
              <a:rPr lang="en-US"/>
              <a:t>Backword propagation:dw,db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Optimization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have initialized your parameters.</a:t>
            </a:r>
            <a:endParaRPr lang="en-US"/>
          </a:p>
          <a:p>
            <a:r>
              <a:rPr lang="en-US"/>
              <a:t>Update the parameters using gradient descent.</a:t>
            </a:r>
            <a:endParaRPr lang="en-US"/>
          </a:p>
          <a:p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Gradient Descent</a:t>
            </a:r>
            <a:r>
              <a:rPr lang="en-US"/>
              <a:t>:</a:t>
            </a:r>
            <a:r>
              <a:rPr lang="en-US" sz="2400"/>
              <a:t>The Gradient descent algorithm multiplies the gradient by a number (Learning rate or Step size) to determine the next point.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		W=W-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ɑ(dW)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b=b-α(db)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Prediction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Calculate y^</a:t>
            </a:r>
            <a:endParaRPr lang="en-US" sz="2800"/>
          </a:p>
          <a:p>
            <a:r>
              <a:rPr lang="en-US" sz="2800"/>
              <a:t>Convert the entries of a into :</a:t>
            </a:r>
            <a:endParaRPr lang="en-US" sz="2800"/>
          </a:p>
          <a:p>
            <a:pPr marL="914400" lvl="2" indent="0">
              <a:buNone/>
            </a:pPr>
            <a:r>
              <a:rPr lang="en-US" sz="2100"/>
              <a:t>	</a:t>
            </a:r>
            <a:r>
              <a:rPr lang="en-US" sz="2800"/>
              <a:t>0 (if activation &lt;= 0.thershold)</a:t>
            </a:r>
            <a:endParaRPr lang="en-US" sz="2100"/>
          </a:p>
          <a:p>
            <a:pPr marL="0" indent="0">
              <a:buNone/>
            </a:pPr>
            <a:r>
              <a:rPr lang="en-US" sz="2800"/>
              <a:t>		1 (if activation &gt; thershold)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Presentation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Building a Shallow Neural Network using Logistic Regression                                                 				  N150390(G.Naga Laxmi)</vt:lpstr>
      <vt:lpstr>Neural Network</vt:lpstr>
      <vt:lpstr>Shallow Neural Network</vt:lpstr>
      <vt:lpstr>Logistic Regression</vt:lpstr>
      <vt:lpstr>Network Implementation step by step</vt:lpstr>
      <vt:lpstr>PowerPoint 演示文稿</vt:lpstr>
      <vt:lpstr>PowerPoint 演示文稿</vt:lpstr>
      <vt:lpstr>Optimization </vt:lpstr>
      <vt:lpstr>Prediction</vt:lpstr>
      <vt:lpstr>Algorithm:</vt:lpstr>
      <vt:lpstr>Results:</vt:lpstr>
      <vt:lpstr>PowerPoint 演示文稿</vt:lpstr>
      <vt:lpstr>with different learning rates</vt:lpstr>
      <vt:lpstr>Future work: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Shallow Neural Network using Logistic Regression</dc:title>
  <dc:creator/>
  <cp:lastModifiedBy>RGUKT</cp:lastModifiedBy>
  <cp:revision>15</cp:revision>
  <dcterms:created xsi:type="dcterms:W3CDTF">2021-06-26T01:47:00Z</dcterms:created>
  <dcterms:modified xsi:type="dcterms:W3CDTF">2021-06-26T08:37:44Z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