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04819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9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145" y="4953466"/>
            <a:ext cx="17409636" cy="10537496"/>
          </a:xfrm>
        </p:spPr>
        <p:txBody>
          <a:bodyPr anchor="b"/>
          <a:lstStyle>
            <a:lvl1pPr algn="ctr">
              <a:defRPr sz="1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241" y="15897328"/>
            <a:ext cx="15361444" cy="7307583"/>
          </a:xfrm>
        </p:spPr>
        <p:txBody>
          <a:bodyPr/>
          <a:lstStyle>
            <a:lvl1pPr marL="0" indent="0" algn="ctr">
              <a:buNone/>
              <a:defRPr sz="5376"/>
            </a:lvl1pPr>
            <a:lvl2pPr marL="1024082" indent="0" algn="ctr">
              <a:buNone/>
              <a:defRPr sz="4480"/>
            </a:lvl2pPr>
            <a:lvl3pPr marL="2048165" indent="0" algn="ctr">
              <a:buNone/>
              <a:defRPr sz="4032"/>
            </a:lvl3pPr>
            <a:lvl4pPr marL="3072247" indent="0" algn="ctr">
              <a:buNone/>
              <a:defRPr sz="3584"/>
            </a:lvl4pPr>
            <a:lvl5pPr marL="4096329" indent="0" algn="ctr">
              <a:buNone/>
              <a:defRPr sz="3584"/>
            </a:lvl5pPr>
            <a:lvl6pPr marL="5120411" indent="0" algn="ctr">
              <a:buNone/>
              <a:defRPr sz="3584"/>
            </a:lvl6pPr>
            <a:lvl7pPr marL="6144494" indent="0" algn="ctr">
              <a:buNone/>
              <a:defRPr sz="3584"/>
            </a:lvl7pPr>
            <a:lvl8pPr marL="7168576" indent="0" algn="ctr">
              <a:buNone/>
              <a:defRPr sz="3584"/>
            </a:lvl8pPr>
            <a:lvl9pPr marL="8192658" indent="0" algn="ctr">
              <a:buNone/>
              <a:defRPr sz="3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442" y="2818992"/>
            <a:ext cx="20886821" cy="1611452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53" y="4662714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153" y="6175868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53923" y="4662713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53923" y="6175868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39A0DD-00EC-6517-9D97-C90B17B5660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92153" y="11293249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348B7B-E68B-E24F-6364-1571C673C58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2153" y="12821013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29E4035-D85B-6AFA-B32B-80604C247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53923" y="11293248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D672809-7C99-13CC-0C20-BE78E78008E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953923" y="12821013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393705-F4AA-EEC4-BDBE-392C1AA01D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2153" y="17909447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D9B53B2-D6A4-AF88-3E94-66BF69ECBCBA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92153" y="19431369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7D1B4E-C73E-5331-B7E6-4B77916DA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53923" y="17909446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2CDCB93B-1C73-EF34-8CB8-6C6297922E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953923" y="19564949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17330058-5D91-D888-1A22-6C68DC957C5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659853" y="24977557"/>
            <a:ext cx="667512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1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B0006B-E0C1-F254-0710-368123B06F12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518" y="1099"/>
            <a:ext cx="21396960" cy="302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8133" y="3005706"/>
            <a:ext cx="17665660" cy="204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8133" y="5531166"/>
            <a:ext cx="17665660" cy="1874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57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 algn="l" defTabSz="2048165" rtl="0" eaLnBrk="1" latinLnBrk="0" hangingPunct="1">
        <a:lnSpc>
          <a:spcPct val="90000"/>
        </a:lnSpc>
        <a:spcBef>
          <a:spcPct val="0"/>
        </a:spcBef>
        <a:buNone/>
        <a:defRPr sz="9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041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6272" kern="1200">
          <a:solidFill>
            <a:schemeClr val="tx1"/>
          </a:solidFill>
          <a:latin typeface="+mn-lt"/>
          <a:ea typeface="+mn-ea"/>
          <a:cs typeface="+mn-cs"/>
        </a:defRPr>
      </a:lvl1pPr>
      <a:lvl2pPr marL="1536123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560206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584288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608370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632453" indent="-512041" algn="l" defTabSz="204816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656535" indent="-512041" algn="l" defTabSz="204816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617" indent="-512041" algn="l" defTabSz="204816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704699" indent="-512041" algn="l" defTabSz="204816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1024082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2048165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3pPr>
      <a:lvl4pPr marL="3072247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096329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120411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144494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168576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192658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1693844-62AB-FADD-1B74-88D4FE3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1 Title Here</a:t>
            </a:r>
            <a:endParaRPr lang="en-IN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4035B6A-94FF-C833-8F89-FA3F2D3DB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Opportunity</a:t>
            </a:r>
            <a:endParaRPr lang="en-IN" dirty="0"/>
          </a:p>
        </p:txBody>
      </p:sp>
      <p:sp>
        <p:nvSpPr>
          <p:cNvPr id="95" name="Content Placeholder 94">
            <a:extLst>
              <a:ext uri="{FF2B5EF4-FFF2-40B4-BE49-F238E27FC236}">
                <a16:creationId xmlns:a16="http://schemas.microsoft.com/office/drawing/2014/main" id="{4DA932E0-4DAB-CEAA-0907-9434FBFDDB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21B9383-E3F5-AE8C-D6E5-7417BF4B8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Users</a:t>
            </a:r>
            <a:endParaRPr lang="en-IN" dirty="0"/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B4FF5F84-FF4C-CE4A-F11C-17D99B4496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Mention Primary Users and Secondary Users</a:t>
            </a:r>
            <a:endParaRPr lang="en-IN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62700D6-0F19-15E0-7ED1-97CD169E1C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Benefits Proposition</a:t>
            </a:r>
            <a:endParaRPr lang="en-IN" dirty="0"/>
          </a:p>
        </p:txBody>
      </p:sp>
      <p:sp>
        <p:nvSpPr>
          <p:cNvPr id="96" name="Content Placeholder 95">
            <a:extLst>
              <a:ext uri="{FF2B5EF4-FFF2-40B4-BE49-F238E27FC236}">
                <a16:creationId xmlns:a16="http://schemas.microsoft.com/office/drawing/2014/main" id="{05F867A3-02A3-942C-CA26-C321D419A7A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06DD181-F7D1-1633-BB6F-9AF45E080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Problem Assumptions</a:t>
            </a:r>
            <a:endParaRPr lang="en-IN" dirty="0"/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F5A18546-D826-F0F6-1A5C-02248C80FE4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7804177-57D5-DA09-9294-2F3A282F6BD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User Needs Analysis</a:t>
            </a:r>
            <a:endParaRPr lang="en-IN" dirty="0"/>
          </a:p>
        </p:txBody>
      </p:sp>
      <p:sp>
        <p:nvSpPr>
          <p:cNvPr id="98" name="Content Placeholder 97">
            <a:extLst>
              <a:ext uri="{FF2B5EF4-FFF2-40B4-BE49-F238E27FC236}">
                <a16:creationId xmlns:a16="http://schemas.microsoft.com/office/drawing/2014/main" id="{02357457-6BCF-45C4-AE1C-5B109E6D897B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AFB80CD-DC2B-740A-598B-20B7E3E780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Stakeholders for the Solution</a:t>
            </a:r>
            <a:endParaRPr lang="en-IN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72A6C5C5-4D11-D547-9445-09A6457DA69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5" name="Content Placeholder 84">
            <a:extLst>
              <a:ext uri="{FF2B5EF4-FFF2-40B4-BE49-F238E27FC236}">
                <a16:creationId xmlns:a16="http://schemas.microsoft.com/office/drawing/2014/main" id="{06D50A87-C83C-67F5-2D26-2D3928D5D56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Submitted by </a:t>
            </a:r>
          </a:p>
          <a:p>
            <a:r>
              <a:rPr lang="en-US" dirty="0"/>
              <a:t>Team Name</a:t>
            </a:r>
          </a:p>
          <a:p>
            <a:r>
              <a:rPr lang="en-US" dirty="0"/>
              <a:t>Team Number</a:t>
            </a:r>
          </a:p>
          <a:p>
            <a:r>
              <a:rPr lang="en-US" dirty="0"/>
              <a:t>Team Members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7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1693844-62AB-FADD-1B74-88D4FE3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Improving the Quality of Life of Senior Citizens</a:t>
            </a:r>
            <a:endParaRPr lang="en-IN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4035B6A-94FF-C833-8F89-FA3F2D3DB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Opportunity</a:t>
            </a:r>
            <a:endParaRPr lang="en-IN" dirty="0"/>
          </a:p>
        </p:txBody>
      </p:sp>
      <p:sp>
        <p:nvSpPr>
          <p:cNvPr id="80" name="Content Placeholder 79">
            <a:extLst>
              <a:ext uri="{FF2B5EF4-FFF2-40B4-BE49-F238E27FC236}">
                <a16:creationId xmlns:a16="http://schemas.microsoft.com/office/drawing/2014/main" id="{05460985-7B70-7703-6A42-B690256B7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153" y="6175868"/>
            <a:ext cx="9144000" cy="235346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There is growing opportunity for products and services specifically for senior citizens. </a:t>
            </a:r>
          </a:p>
          <a:p>
            <a:r>
              <a:rPr lang="en-US" dirty="0"/>
              <a:t>Providing these products or services would improve their ‘Quality of Life’ and prolong their ability to remain independent.</a:t>
            </a:r>
          </a:p>
          <a:p>
            <a:r>
              <a:rPr lang="en-US" dirty="0"/>
              <a:t>This a market estimated to be over US$ 500 billion.</a:t>
            </a:r>
          </a:p>
          <a:p>
            <a:r>
              <a:rPr lang="en-US" dirty="0"/>
              <a:t>Presently our team would be addressing this for the market in India, which is almost untapped.</a:t>
            </a:r>
            <a:endParaRPr lang="en-IN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21B9383-E3F5-AE8C-D6E5-7417BF4B8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Users</a:t>
            </a:r>
            <a:endParaRPr lang="en-IN" dirty="0"/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B4FF5F84-FF4C-CE4A-F11C-17D99B4496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ym typeface="Calibri" charset="0"/>
              </a:rPr>
              <a:t>Primary Market: Senior Citizens living independently (away from children)</a:t>
            </a:r>
          </a:p>
          <a:p>
            <a:r>
              <a:rPr lang="en-US" dirty="0">
                <a:sym typeface="Calibri" charset="0"/>
              </a:rPr>
              <a:t>Focusing on tier 1, 2 n 3 cities in India.</a:t>
            </a:r>
          </a:p>
          <a:p>
            <a:r>
              <a:rPr lang="en-US" dirty="0">
                <a:sym typeface="Calibri" charset="0"/>
              </a:rPr>
              <a:t>Secondary Market: Senior Citizens who need help on a day to day basis </a:t>
            </a:r>
          </a:p>
          <a:p>
            <a:r>
              <a:rPr lang="en-US" dirty="0">
                <a:sym typeface="Calibri" charset="0"/>
              </a:rPr>
              <a:t>Senior citizens who may want help on a need basis (intermittent requirements)</a:t>
            </a:r>
          </a:p>
          <a:p>
            <a:r>
              <a:rPr lang="en-US" dirty="0">
                <a:sym typeface="Calibri" charset="0"/>
              </a:rPr>
              <a:t>Other geographies… villages in India, Asia and then other countries. (scaling)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62700D6-0F19-15E0-7ED1-97CD169E1C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Benefits Proposition</a:t>
            </a:r>
            <a:endParaRPr lang="en-IN" dirty="0"/>
          </a:p>
        </p:txBody>
      </p:sp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C3409E03-D916-1FF3-00C1-3C35B92A273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Addresses an untapped market</a:t>
            </a:r>
          </a:p>
          <a:p>
            <a:r>
              <a:rPr lang="en-US" sz="3200" dirty="0"/>
              <a:t> Provides an opportunity to increase revenues of several stakeholders</a:t>
            </a:r>
          </a:p>
          <a:p>
            <a:r>
              <a:rPr lang="en-US" sz="3200" dirty="0"/>
              <a:t> Improves the ‘Quality of Life’ of not just senior citizens but also their families.</a:t>
            </a:r>
            <a:endParaRPr lang="en-IN" sz="32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06DD181-F7D1-1633-BB6F-9AF45E080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Problem Assumptions</a:t>
            </a:r>
            <a:endParaRPr lang="en-IN" dirty="0"/>
          </a:p>
        </p:txBody>
      </p:sp>
      <p:sp>
        <p:nvSpPr>
          <p:cNvPr id="82" name="Content Placeholder 81">
            <a:extLst>
              <a:ext uri="{FF2B5EF4-FFF2-40B4-BE49-F238E27FC236}">
                <a16:creationId xmlns:a16="http://schemas.microsoft.com/office/drawing/2014/main" id="{661E1004-6778-1532-B6C9-AC124E1C281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Characteristics of senior citizens (Customers)</a:t>
            </a:r>
          </a:p>
          <a:p>
            <a:r>
              <a:rPr lang="en-US" dirty="0"/>
              <a:t> Living independently without their children or active care takers.</a:t>
            </a:r>
          </a:p>
          <a:p>
            <a:r>
              <a:rPr lang="en-US" dirty="0"/>
              <a:t> Have some knowledge of technology and can use it (at least rudimentary)</a:t>
            </a:r>
          </a:p>
          <a:p>
            <a:r>
              <a:rPr lang="en-US" dirty="0"/>
              <a:t> Willing to explore options (products or services)</a:t>
            </a:r>
          </a:p>
          <a:p>
            <a:r>
              <a:rPr lang="en-US" dirty="0"/>
              <a:t> elderly people with little or no mobility limitations in independent living</a:t>
            </a:r>
          </a:p>
          <a:p>
            <a:r>
              <a:rPr lang="en-US" dirty="0"/>
              <a:t> elderly people with mobility limitations for instance in: climbing stairs, leave and enter the house and move outdoors</a:t>
            </a:r>
          </a:p>
          <a:p>
            <a:endParaRPr lang="en-IN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7804177-57D5-DA09-9294-2F3A282F6BD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User Needs Analysis</a:t>
            </a:r>
            <a:endParaRPr lang="en-IN" dirty="0"/>
          </a:p>
        </p:txBody>
      </p:sp>
      <p:sp>
        <p:nvSpPr>
          <p:cNvPr id="83" name="Content Placeholder 82">
            <a:extLst>
              <a:ext uri="{FF2B5EF4-FFF2-40B4-BE49-F238E27FC236}">
                <a16:creationId xmlns:a16="http://schemas.microsoft.com/office/drawing/2014/main" id="{A6C916A3-9C4E-8465-A0A4-22C6A46F7842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Original Opportunity – To look for effective ways to improve the ‘quality of life’ of senior citizens. </a:t>
            </a:r>
          </a:p>
          <a:p>
            <a:r>
              <a:rPr lang="en-US" dirty="0"/>
              <a:t>Rewriting the opportunity as – To create products or services that improve the ‘quality of life’ of senior citizens</a:t>
            </a:r>
            <a:br>
              <a:rPr lang="en-US" dirty="0"/>
            </a:br>
            <a:r>
              <a:rPr lang="en-US" dirty="0"/>
              <a:t>Basic ‘Quality of Life’ needs are characterized as:</a:t>
            </a:r>
          </a:p>
          <a:p>
            <a:r>
              <a:rPr lang="en-US" dirty="0"/>
              <a:t>Health Care needs</a:t>
            </a:r>
          </a:p>
          <a:p>
            <a:r>
              <a:rPr lang="en-US" dirty="0"/>
              <a:t>Nutrition needs</a:t>
            </a:r>
          </a:p>
          <a:p>
            <a:r>
              <a:rPr lang="en-US" dirty="0"/>
              <a:t>Mobility (Transportation/ Travel) needs</a:t>
            </a:r>
          </a:p>
          <a:p>
            <a:r>
              <a:rPr lang="en-US" dirty="0"/>
              <a:t>Help with household chores</a:t>
            </a:r>
          </a:p>
          <a:p>
            <a:r>
              <a:rPr lang="en-US" dirty="0"/>
              <a:t>Personal Care needs</a:t>
            </a:r>
          </a:p>
          <a:p>
            <a:r>
              <a:rPr lang="en-US" dirty="0"/>
              <a:t>Social needs (including inclusion)</a:t>
            </a:r>
          </a:p>
          <a:p>
            <a:r>
              <a:rPr lang="en-US" dirty="0"/>
              <a:t>Financial needs</a:t>
            </a:r>
          </a:p>
          <a:p>
            <a:r>
              <a:rPr lang="en-US" dirty="0"/>
              <a:t>Psychological needs</a:t>
            </a:r>
          </a:p>
          <a:p>
            <a:r>
              <a:rPr lang="en-US" dirty="0"/>
              <a:t>Technological needs</a:t>
            </a:r>
          </a:p>
          <a:p>
            <a:r>
              <a:rPr lang="en-US" dirty="0"/>
              <a:t>Need for Purpose</a:t>
            </a:r>
          </a:p>
          <a:p>
            <a:endParaRPr lang="en-IN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AFB80CD-DC2B-740A-598B-20B7E3E780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Stakeholders for the Solution</a:t>
            </a:r>
            <a:endParaRPr lang="en-IN" dirty="0"/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4E1E67A-9E26-A843-4121-6E4B1485BE7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Senior citizens</a:t>
            </a:r>
          </a:p>
          <a:p>
            <a:r>
              <a:rPr lang="en-US" dirty="0"/>
              <a:t>Family of senior citizens</a:t>
            </a:r>
          </a:p>
          <a:p>
            <a:r>
              <a:rPr lang="en-US" dirty="0"/>
              <a:t>Service providers …</a:t>
            </a:r>
          </a:p>
          <a:p>
            <a:r>
              <a:rPr lang="en-US" dirty="0"/>
              <a:t>Health care providers</a:t>
            </a:r>
          </a:p>
          <a:p>
            <a:r>
              <a:rPr lang="en-US" dirty="0"/>
              <a:t>Financial institutions</a:t>
            </a:r>
          </a:p>
          <a:p>
            <a:r>
              <a:rPr lang="en-US" dirty="0"/>
              <a:t>Professional services and so on…</a:t>
            </a:r>
          </a:p>
          <a:p>
            <a:r>
              <a:rPr lang="en-US" dirty="0"/>
              <a:t>Society &amp; Community</a:t>
            </a:r>
          </a:p>
          <a:p>
            <a:r>
              <a:rPr lang="en-US" dirty="0"/>
              <a:t>Government</a:t>
            </a:r>
            <a:endParaRPr lang="en-IN" dirty="0"/>
          </a:p>
        </p:txBody>
      </p:sp>
      <p:sp>
        <p:nvSpPr>
          <p:cNvPr id="85" name="Content Placeholder 84">
            <a:extLst>
              <a:ext uri="{FF2B5EF4-FFF2-40B4-BE49-F238E27FC236}">
                <a16:creationId xmlns:a16="http://schemas.microsoft.com/office/drawing/2014/main" id="{06D50A87-C83C-67F5-2D26-2D3928D5D56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Submitted by </a:t>
            </a:r>
          </a:p>
          <a:p>
            <a:r>
              <a:rPr lang="en-US" dirty="0"/>
              <a:t>Team Name</a:t>
            </a:r>
          </a:p>
          <a:p>
            <a:r>
              <a:rPr lang="en-US" dirty="0"/>
              <a:t>Team Number</a:t>
            </a:r>
          </a:p>
          <a:p>
            <a:r>
              <a:rPr lang="en-US" dirty="0"/>
              <a:t>Team Members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6FED9E-CC61-46A6-9CCA-6C33991F9AFF}"/>
              </a:ext>
            </a:extLst>
          </p:cNvPr>
          <p:cNvGrpSpPr/>
          <p:nvPr/>
        </p:nvGrpSpPr>
        <p:grpSpPr>
          <a:xfrm>
            <a:off x="1345900" y="8596939"/>
            <a:ext cx="7250461" cy="3353052"/>
            <a:chOff x="1525527" y="3285324"/>
            <a:chExt cx="7250461" cy="33530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2256F9-C50F-4FD5-851E-CD268479E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527" y="3345341"/>
              <a:ext cx="2619375" cy="174307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3E7033-5EA6-4F58-9C45-635E86B1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611" y="3334815"/>
              <a:ext cx="2619375" cy="17430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A24FAE-4B81-4CB1-ADED-13849A0FD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2863" y="3285324"/>
              <a:ext cx="2143125" cy="21431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F21B41-DA47-409A-9D86-672B7086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5638" y="5009601"/>
              <a:ext cx="2800350" cy="16287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5113CB-174A-4D44-8121-28900417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6202" y="4962370"/>
              <a:ext cx="2743200" cy="1666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12E4E2-E5AB-430D-B457-812F43D7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8423" y="4926527"/>
              <a:ext cx="2286000" cy="1666875"/>
            </a:xfrm>
            <a:prstGeom prst="rect">
              <a:avLst/>
            </a:prstGeom>
          </p:spPr>
        </p:pic>
      </p:grpSp>
      <p:pic>
        <p:nvPicPr>
          <p:cNvPr id="9" name="Graphic 8" descr="Person with Cane">
            <a:extLst>
              <a:ext uri="{FF2B5EF4-FFF2-40B4-BE49-F238E27FC236}">
                <a16:creationId xmlns:a16="http://schemas.microsoft.com/office/drawing/2014/main" id="{125E6256-836C-4FF6-BEE0-5AF00BB306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5711" y="12574134"/>
            <a:ext cx="2310062" cy="6178546"/>
          </a:xfrm>
          <a:prstGeom prst="rect">
            <a:avLst/>
          </a:prstGeom>
        </p:spPr>
      </p:pic>
      <p:pic>
        <p:nvPicPr>
          <p:cNvPr id="10" name="Picture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14BCB85B-41E7-49C7-9E89-B09A34F819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6011" y="20196765"/>
            <a:ext cx="2547853" cy="3582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2A7DC-E91A-0BCB-4907-973F0E2D96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8127" y="15390157"/>
            <a:ext cx="4793341" cy="3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413</Words>
  <Application>Microsoft Office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Contest 1 Title Here</vt:lpstr>
      <vt:lpstr>Example: Improving the Quality of Life of Senior Citizens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Contest 1 Title Here</dc:title>
  <dc:creator>Kumudhini</dc:creator>
  <cp:lastModifiedBy>Kumudhini</cp:lastModifiedBy>
  <cp:revision>2</cp:revision>
  <dcterms:created xsi:type="dcterms:W3CDTF">2022-09-12T15:12:53Z</dcterms:created>
  <dcterms:modified xsi:type="dcterms:W3CDTF">2022-09-12T16:09:01Z</dcterms:modified>
</cp:coreProperties>
</file>