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204819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46" d="100"/>
          <a:sy n="46" d="100"/>
        </p:scale>
        <p:origin x="279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145" y="4953466"/>
            <a:ext cx="17409636" cy="10537496"/>
          </a:xfrm>
        </p:spPr>
        <p:txBody>
          <a:bodyPr anchor="b"/>
          <a:lstStyle>
            <a:lvl1pPr algn="ctr">
              <a:defRPr sz="1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241" y="15897328"/>
            <a:ext cx="15361444" cy="7307583"/>
          </a:xfrm>
        </p:spPr>
        <p:txBody>
          <a:bodyPr/>
          <a:lstStyle>
            <a:lvl1pPr marL="0" indent="0" algn="ctr">
              <a:buNone/>
              <a:defRPr sz="5376"/>
            </a:lvl1pPr>
            <a:lvl2pPr marL="1024082" indent="0" algn="ctr">
              <a:buNone/>
              <a:defRPr sz="4480"/>
            </a:lvl2pPr>
            <a:lvl3pPr marL="2048165" indent="0" algn="ctr">
              <a:buNone/>
              <a:defRPr sz="4032"/>
            </a:lvl3pPr>
            <a:lvl4pPr marL="3072247" indent="0" algn="ctr">
              <a:buNone/>
              <a:defRPr sz="3584"/>
            </a:lvl4pPr>
            <a:lvl5pPr marL="4096329" indent="0" algn="ctr">
              <a:buNone/>
              <a:defRPr sz="3584"/>
            </a:lvl5pPr>
            <a:lvl6pPr marL="5120411" indent="0" algn="ctr">
              <a:buNone/>
              <a:defRPr sz="3584"/>
            </a:lvl6pPr>
            <a:lvl7pPr marL="6144494" indent="0" algn="ctr">
              <a:buNone/>
              <a:defRPr sz="3584"/>
            </a:lvl7pPr>
            <a:lvl8pPr marL="7168576" indent="0" algn="ctr">
              <a:buNone/>
              <a:defRPr sz="3584"/>
            </a:lvl8pPr>
            <a:lvl9pPr marL="8192658" indent="0" algn="ctr">
              <a:buNone/>
              <a:defRPr sz="3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8442" y="2818992"/>
            <a:ext cx="20886821" cy="1611452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53" y="4662714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153" y="6175868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53923" y="4662713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53923" y="6175868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39A0DD-00EC-6517-9D97-C90B17B5660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92153" y="11293249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348B7B-E68B-E24F-6364-1571C673C58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2153" y="12821013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29E4035-D85B-6AFA-B32B-80604C247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53923" y="11293248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D672809-7C99-13CC-0C20-BE78E78008E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953923" y="12821013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393705-F4AA-EEC4-BDBE-392C1AA01D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2153" y="17909447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D9B53B2-D6A4-AF88-3E94-66BF69ECBCBA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92153" y="19431369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7D1B4E-C73E-5331-B7E6-4B77916DA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53923" y="17909446"/>
            <a:ext cx="9144000" cy="1280886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1024082" indent="0">
              <a:buNone/>
              <a:defRPr sz="4480" b="1"/>
            </a:lvl2pPr>
            <a:lvl3pPr marL="2048165" indent="0">
              <a:buNone/>
              <a:defRPr sz="4032" b="1"/>
            </a:lvl3pPr>
            <a:lvl4pPr marL="3072247" indent="0">
              <a:buNone/>
              <a:defRPr sz="3584" b="1"/>
            </a:lvl4pPr>
            <a:lvl5pPr marL="4096329" indent="0">
              <a:buNone/>
              <a:defRPr sz="3584" b="1"/>
            </a:lvl5pPr>
            <a:lvl6pPr marL="5120411" indent="0">
              <a:buNone/>
              <a:defRPr sz="3584" b="1"/>
            </a:lvl6pPr>
            <a:lvl7pPr marL="6144494" indent="0">
              <a:buNone/>
              <a:defRPr sz="3584" b="1"/>
            </a:lvl7pPr>
            <a:lvl8pPr marL="7168576" indent="0">
              <a:buNone/>
              <a:defRPr sz="3584" b="1"/>
            </a:lvl8pPr>
            <a:lvl9pPr marL="8192658" indent="0">
              <a:buNone/>
              <a:defRPr sz="35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2CDCB93B-1C73-EF34-8CB8-6C6297922E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953923" y="19564949"/>
            <a:ext cx="9144000" cy="4846320"/>
          </a:xfrm>
        </p:spPr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17330058-5D91-D888-1A22-6C68DC957C5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659853" y="24977557"/>
            <a:ext cx="667512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1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B0006B-E0C1-F254-0710-368123B06F12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518" y="1099"/>
            <a:ext cx="21396960" cy="302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8133" y="3005706"/>
            <a:ext cx="17665660" cy="204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8133" y="5531166"/>
            <a:ext cx="17665660" cy="1874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57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txStyles>
    <p:titleStyle>
      <a:lvl1pPr algn="l" defTabSz="2048165" rtl="0" eaLnBrk="1" latinLnBrk="0" hangingPunct="1">
        <a:lnSpc>
          <a:spcPct val="90000"/>
        </a:lnSpc>
        <a:spcBef>
          <a:spcPct val="0"/>
        </a:spcBef>
        <a:buNone/>
        <a:defRPr sz="9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041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6272" kern="1200">
          <a:solidFill>
            <a:schemeClr val="tx1"/>
          </a:solidFill>
          <a:latin typeface="+mn-lt"/>
          <a:ea typeface="+mn-ea"/>
          <a:cs typeface="+mn-cs"/>
        </a:defRPr>
      </a:lvl1pPr>
      <a:lvl2pPr marL="1536123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560206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3pPr>
      <a:lvl4pPr marL="3584288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608370" indent="-512041" algn="l" defTabSz="2048165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632453" indent="-512041" algn="l" defTabSz="2048165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656535" indent="-512041" algn="l" defTabSz="2048165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617" indent="-512041" algn="l" defTabSz="2048165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704699" indent="-512041" algn="l" defTabSz="2048165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1024082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2048165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3pPr>
      <a:lvl4pPr marL="3072247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096329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120411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144494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168576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192658" algn="l" defTabSz="2048165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sv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1693844-62AB-FADD-1B74-88D4FE3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2 Title Here</a:t>
            </a:r>
            <a:endParaRPr lang="en-IN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4035B6A-94FF-C833-8F89-FA3F2D3DB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Opportunity/ Problem Statement</a:t>
            </a:r>
            <a:endParaRPr lang="en-IN" dirty="0"/>
          </a:p>
        </p:txBody>
      </p:sp>
      <p:sp>
        <p:nvSpPr>
          <p:cNvPr id="95" name="Content Placeholder 94">
            <a:extLst>
              <a:ext uri="{FF2B5EF4-FFF2-40B4-BE49-F238E27FC236}">
                <a16:creationId xmlns:a16="http://schemas.microsoft.com/office/drawing/2014/main" id="{4DA932E0-4DAB-CEAA-0907-9434FBFDDB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21B9383-E3F5-AE8C-D6E5-7417BF4B8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Users/ Stakeholders</a:t>
            </a:r>
            <a:endParaRPr lang="en-IN" dirty="0"/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B4FF5F84-FF4C-CE4A-F11C-17D99B4496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Mention Primary Users and Secondary Users</a:t>
            </a:r>
          </a:p>
          <a:p>
            <a:r>
              <a:rPr lang="en-US" dirty="0"/>
              <a:t>List of Stakeholders</a:t>
            </a:r>
            <a:endParaRPr lang="en-IN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62700D6-0F19-15E0-7ED1-97CD169E1C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Solution Concept (with systems diagram)</a:t>
            </a:r>
            <a:endParaRPr lang="en-IN" dirty="0"/>
          </a:p>
        </p:txBody>
      </p:sp>
      <p:sp>
        <p:nvSpPr>
          <p:cNvPr id="96" name="Content Placeholder 95">
            <a:extLst>
              <a:ext uri="{FF2B5EF4-FFF2-40B4-BE49-F238E27FC236}">
                <a16:creationId xmlns:a16="http://schemas.microsoft.com/office/drawing/2014/main" id="{05F867A3-02A3-942C-CA26-C321D419A7A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06DD181-F7D1-1633-BB6F-9AF45E0802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Solution Assumptions</a:t>
            </a:r>
            <a:endParaRPr lang="en-IN" dirty="0"/>
          </a:p>
        </p:txBody>
      </p:sp>
      <p:sp>
        <p:nvSpPr>
          <p:cNvPr id="97" name="Content Placeholder 96">
            <a:extLst>
              <a:ext uri="{FF2B5EF4-FFF2-40B4-BE49-F238E27FC236}">
                <a16:creationId xmlns:a16="http://schemas.microsoft.com/office/drawing/2014/main" id="{F5A18546-D826-F0F6-1A5C-02248C80FE4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7804177-57D5-DA09-9294-2F3A282F6BD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Resources Required (Software &amp; Hardware)</a:t>
            </a:r>
            <a:endParaRPr lang="en-IN" dirty="0"/>
          </a:p>
        </p:txBody>
      </p:sp>
      <p:sp>
        <p:nvSpPr>
          <p:cNvPr id="98" name="Content Placeholder 97">
            <a:extLst>
              <a:ext uri="{FF2B5EF4-FFF2-40B4-BE49-F238E27FC236}">
                <a16:creationId xmlns:a16="http://schemas.microsoft.com/office/drawing/2014/main" id="{02357457-6BCF-45C4-AE1C-5B109E6D897B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0AFB80CD-DC2B-740A-598B-20B7E3E780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Outcomes &amp; Impact on Society</a:t>
            </a:r>
            <a:endParaRPr lang="en-IN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72A6C5C5-4D11-D547-9445-09A6457DA69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5" name="Content Placeholder 84">
            <a:extLst>
              <a:ext uri="{FF2B5EF4-FFF2-40B4-BE49-F238E27FC236}">
                <a16:creationId xmlns:a16="http://schemas.microsoft.com/office/drawing/2014/main" id="{06D50A87-C83C-67F5-2D26-2D3928D5D56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Submitted by </a:t>
            </a:r>
          </a:p>
          <a:p>
            <a:r>
              <a:rPr lang="en-US" dirty="0"/>
              <a:t>Team Name</a:t>
            </a:r>
          </a:p>
          <a:p>
            <a:r>
              <a:rPr lang="en-US" dirty="0"/>
              <a:t>Team Number</a:t>
            </a:r>
          </a:p>
          <a:p>
            <a:r>
              <a:rPr lang="en-US" dirty="0"/>
              <a:t>Team Members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7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1693844-62AB-FADD-1B74-88D4FE3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Quality of Life of Senior Citizens</a:t>
            </a:r>
            <a:endParaRPr lang="en-IN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4035B6A-94FF-C833-8F89-FA3F2D3DB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Opportunity/ Problem Statement</a:t>
            </a:r>
            <a:endParaRPr lang="en-IN" dirty="0"/>
          </a:p>
        </p:txBody>
      </p:sp>
      <p:sp>
        <p:nvSpPr>
          <p:cNvPr id="95" name="Content Placeholder 94">
            <a:extLst>
              <a:ext uri="{FF2B5EF4-FFF2-40B4-BE49-F238E27FC236}">
                <a16:creationId xmlns:a16="http://schemas.microsoft.com/office/drawing/2014/main" id="{4DA932E0-4DAB-CEAA-0907-9434FBFDDB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is growing opportunity for products and services specifically for senior citizens. </a:t>
            </a:r>
          </a:p>
          <a:p>
            <a:r>
              <a:rPr lang="en-US" sz="1800" dirty="0"/>
              <a:t>Providing these products or services would improve their ‘Quality of Life’ and prolong their ability to remain independent.</a:t>
            </a:r>
          </a:p>
          <a:p>
            <a:r>
              <a:rPr lang="en-US" sz="1800" dirty="0"/>
              <a:t>This a market estimated to be over US$ 500 billion.</a:t>
            </a:r>
          </a:p>
          <a:p>
            <a:r>
              <a:rPr lang="en-US" sz="1800" dirty="0"/>
              <a:t>Presently our team would be addressing this for the market in India, which is almost untapped.</a:t>
            </a:r>
            <a:endParaRPr lang="en-IN" sz="1800" dirty="0"/>
          </a:p>
          <a:p>
            <a:endParaRPr lang="en-IN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21B9383-E3F5-AE8C-D6E5-7417BF4B8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Users/ Stakeholders</a:t>
            </a:r>
            <a:endParaRPr lang="en-IN" dirty="0"/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B4FF5F84-FF4C-CE4A-F11C-17D99B4496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b="1" dirty="0">
                <a:sym typeface="Calibri" charset="0"/>
              </a:rPr>
              <a:t>Primary Market</a:t>
            </a:r>
            <a:r>
              <a:rPr lang="en-US" dirty="0">
                <a:sym typeface="Calibri" charset="0"/>
              </a:rPr>
              <a:t>: Senior Citizens living independently (away from children)</a:t>
            </a:r>
          </a:p>
          <a:p>
            <a:r>
              <a:rPr lang="en-US" dirty="0">
                <a:sym typeface="Calibri" charset="0"/>
              </a:rPr>
              <a:t>Focusing on tier 1, 2 n 3 cities in India.</a:t>
            </a:r>
          </a:p>
          <a:p>
            <a:r>
              <a:rPr lang="en-US" b="1" dirty="0">
                <a:sym typeface="Calibri" charset="0"/>
              </a:rPr>
              <a:t>Secondary Market</a:t>
            </a:r>
            <a:r>
              <a:rPr lang="en-US" dirty="0">
                <a:sym typeface="Calibri" charset="0"/>
              </a:rPr>
              <a:t>: Senior Citizens who need help on a day to day basis </a:t>
            </a:r>
          </a:p>
          <a:p>
            <a:r>
              <a:rPr lang="en-US" dirty="0">
                <a:sym typeface="Calibri" charset="0"/>
              </a:rPr>
              <a:t>Senior citizens who may want help on a need basis (intermittent requirements)</a:t>
            </a:r>
          </a:p>
          <a:p>
            <a:r>
              <a:rPr lang="en-US" dirty="0">
                <a:sym typeface="Calibri" charset="0"/>
              </a:rPr>
              <a:t>Other geographies… villages in India, Asia and then other countries. (scaling)</a:t>
            </a:r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</a:t>
            </a:r>
          </a:p>
          <a:p>
            <a:r>
              <a:rPr lang="en-US" dirty="0"/>
              <a:t>Senior citizens</a:t>
            </a:r>
          </a:p>
          <a:p>
            <a:r>
              <a:rPr lang="en-US" dirty="0"/>
              <a:t>Family of senior citizens</a:t>
            </a:r>
          </a:p>
          <a:p>
            <a:r>
              <a:rPr lang="en-US" dirty="0"/>
              <a:t>Service providers …</a:t>
            </a:r>
          </a:p>
          <a:p>
            <a:r>
              <a:rPr lang="en-US" dirty="0"/>
              <a:t>Health care providers</a:t>
            </a:r>
          </a:p>
          <a:p>
            <a:r>
              <a:rPr lang="en-US" dirty="0"/>
              <a:t>Financial institutions</a:t>
            </a:r>
          </a:p>
          <a:p>
            <a:r>
              <a:rPr lang="en-US" dirty="0"/>
              <a:t>Professional services and so on…</a:t>
            </a:r>
          </a:p>
          <a:p>
            <a:r>
              <a:rPr lang="en-US" dirty="0"/>
              <a:t>Society &amp; Community</a:t>
            </a:r>
          </a:p>
          <a:p>
            <a:r>
              <a:rPr lang="en-US" dirty="0"/>
              <a:t>Government</a:t>
            </a:r>
            <a:endParaRPr lang="en-US" dirty="0">
              <a:sym typeface="Calibri" charset="0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62700D6-0F19-15E0-7ED1-97CD169E1C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Solution Concept (with systems diagram)</a:t>
            </a:r>
            <a:endParaRPr lang="en-IN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3514EBA6-41E3-5682-4F4C-3606DDD1933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868363" y="12957969"/>
            <a:ext cx="4730538" cy="2775866"/>
          </a:xfr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06DD181-F7D1-1633-BB6F-9AF45E0802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Solution Assumptions</a:t>
            </a:r>
            <a:endParaRPr lang="en-IN" dirty="0"/>
          </a:p>
        </p:txBody>
      </p:sp>
      <p:sp>
        <p:nvSpPr>
          <p:cNvPr id="97" name="Content Placeholder 96">
            <a:extLst>
              <a:ext uri="{FF2B5EF4-FFF2-40B4-BE49-F238E27FC236}">
                <a16:creationId xmlns:a16="http://schemas.microsoft.com/office/drawing/2014/main" id="{F5A18546-D826-F0F6-1A5C-02248C80FE4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1800" dirty="0">
                <a:sym typeface="Calibri"/>
              </a:rPr>
              <a:t>Seniors like to socialize with others.</a:t>
            </a:r>
          </a:p>
          <a:p>
            <a:r>
              <a:rPr lang="en-US" sz="1800" dirty="0">
                <a:sym typeface="Calibri"/>
              </a:rPr>
              <a:t>Seniors are tech averse, don’t want to have to learn new technologies. </a:t>
            </a:r>
            <a:endParaRPr lang="en-US" sz="1800" dirty="0"/>
          </a:p>
          <a:p>
            <a:pPr lvl="0"/>
            <a:r>
              <a:rPr lang="en-US" sz="1800" dirty="0">
                <a:sym typeface="Calibri"/>
              </a:rPr>
              <a:t>Needs to be low price</a:t>
            </a:r>
          </a:p>
          <a:p>
            <a:pPr lvl="0"/>
            <a:endParaRPr lang="en-US" sz="1800" dirty="0">
              <a:sym typeface="Calibri"/>
            </a:endParaRPr>
          </a:p>
          <a:p>
            <a:pPr marL="0" lvl="0" indent="0">
              <a:buNone/>
            </a:pPr>
            <a:r>
              <a:rPr lang="en-US" sz="2400" b="1" dirty="0"/>
              <a:t>Characteristics of senior citizens (Assumptions) who would be using this solution</a:t>
            </a:r>
          </a:p>
          <a:p>
            <a:pPr marL="536575" lvl="1" indent="-176213"/>
            <a:r>
              <a:rPr lang="en-US" sz="1800" dirty="0"/>
              <a:t>Living independently without their children or active care takers.</a:t>
            </a:r>
          </a:p>
          <a:p>
            <a:pPr marL="536575" lvl="1" indent="-176213"/>
            <a:r>
              <a:rPr lang="en-US" sz="1800" dirty="0"/>
              <a:t>Have some knowledge of technology and can use it (at least rudimentary)</a:t>
            </a:r>
          </a:p>
          <a:p>
            <a:pPr marL="536575" lvl="1" indent="-176213"/>
            <a:r>
              <a:rPr lang="en-US" sz="1800" dirty="0"/>
              <a:t>Willing to explore options (products or services)</a:t>
            </a:r>
          </a:p>
          <a:p>
            <a:pPr marL="536575" lvl="1" indent="-176213"/>
            <a:r>
              <a:rPr lang="en-US" sz="1800" dirty="0"/>
              <a:t>elderly people with little or no mobility limitations in independent living</a:t>
            </a:r>
          </a:p>
          <a:p>
            <a:pPr marL="536575" lvl="1" indent="-176213"/>
            <a:r>
              <a:rPr lang="en-US" sz="1800" dirty="0"/>
              <a:t>elderly people with mobility limitations for instance in: climbing stairs, leave and enter the house and move outdoors;</a:t>
            </a:r>
            <a:endParaRPr lang="en-IN" sz="4800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7804177-57D5-DA09-9294-2F3A282F6BD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Resources Required (Software &amp; Hardware)</a:t>
            </a:r>
            <a:endParaRPr lang="en-IN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0AFB80CD-DC2B-740A-598B-20B7E3E780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Outcomes &amp; Impact on Society</a:t>
            </a:r>
            <a:endParaRPr lang="en-IN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72A6C5C5-4D11-D547-9445-09A6457DA69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 numCol="2">
            <a:normAutofit fontScale="32500" lnSpcReduction="20000"/>
          </a:bodyPr>
          <a:lstStyle/>
          <a:p>
            <a:r>
              <a:rPr lang="en-US" dirty="0"/>
              <a:t>Senior Citizens:</a:t>
            </a:r>
          </a:p>
          <a:p>
            <a:r>
              <a:rPr lang="en-US" dirty="0"/>
              <a:t>Address needs that are currently not being served </a:t>
            </a:r>
          </a:p>
          <a:p>
            <a:r>
              <a:rPr lang="en-US" dirty="0"/>
              <a:t>Easy and better access to care (???)</a:t>
            </a:r>
          </a:p>
          <a:p>
            <a:r>
              <a:rPr lang="en-US" dirty="0"/>
              <a:t>Reduces stress</a:t>
            </a:r>
          </a:p>
          <a:p>
            <a:r>
              <a:rPr lang="en-US" dirty="0"/>
              <a:t>Improve comfort</a:t>
            </a:r>
          </a:p>
          <a:p>
            <a:r>
              <a:rPr lang="en-US" dirty="0"/>
              <a:t>Improves the ‘quality of life’</a:t>
            </a:r>
          </a:p>
          <a:p>
            <a:r>
              <a:rPr lang="en-US" dirty="0"/>
              <a:t>Providing them with a purpose</a:t>
            </a:r>
          </a:p>
          <a:p>
            <a:r>
              <a:rPr lang="en-US" dirty="0"/>
              <a:t>Providing them with means of earning/ some additional revenues...</a:t>
            </a:r>
          </a:p>
          <a:p>
            <a:endParaRPr lang="en-US" dirty="0"/>
          </a:p>
          <a:p>
            <a:r>
              <a:rPr lang="en-US" dirty="0"/>
              <a:t>Family of the senior citizens</a:t>
            </a:r>
          </a:p>
          <a:p>
            <a:r>
              <a:rPr lang="en-US" dirty="0"/>
              <a:t>Saves time, effort and money</a:t>
            </a:r>
          </a:p>
          <a:p>
            <a:r>
              <a:rPr lang="en-US" dirty="0"/>
              <a:t>Reduces stress</a:t>
            </a:r>
          </a:p>
          <a:p>
            <a:r>
              <a:rPr lang="en-US" dirty="0"/>
              <a:t>Improves their life</a:t>
            </a:r>
          </a:p>
          <a:p>
            <a:r>
              <a:rPr lang="en-US" dirty="0"/>
              <a:t>Service Providers</a:t>
            </a:r>
          </a:p>
          <a:p>
            <a:r>
              <a:rPr lang="en-US" dirty="0"/>
              <a:t>Increased revenue</a:t>
            </a:r>
          </a:p>
          <a:p>
            <a:r>
              <a:rPr lang="en-US" dirty="0"/>
              <a:t>Cross-sell and upsell</a:t>
            </a:r>
          </a:p>
          <a:p>
            <a:r>
              <a:rPr lang="en-US" dirty="0"/>
              <a:t>Intangible benefits</a:t>
            </a:r>
          </a:p>
          <a:p>
            <a:r>
              <a:rPr lang="en-US" dirty="0"/>
              <a:t>(sense of doing good)</a:t>
            </a:r>
          </a:p>
          <a:p>
            <a:endParaRPr lang="en-US" dirty="0"/>
          </a:p>
          <a:p>
            <a:r>
              <a:rPr lang="en-US" dirty="0"/>
              <a:t>Community</a:t>
            </a:r>
          </a:p>
          <a:p>
            <a:r>
              <a:rPr lang="en-US" dirty="0"/>
              <a:t>Sense of taking care of their own</a:t>
            </a:r>
          </a:p>
          <a:p>
            <a:r>
              <a:rPr lang="en-US" dirty="0"/>
              <a:t>Increased productivity</a:t>
            </a:r>
          </a:p>
          <a:p>
            <a:r>
              <a:rPr lang="en-US" dirty="0"/>
              <a:t>Social inclusion </a:t>
            </a:r>
          </a:p>
          <a:p>
            <a:r>
              <a:rPr lang="en-US" dirty="0"/>
              <a:t>Collaborative consumption</a:t>
            </a:r>
          </a:p>
          <a:p>
            <a:endParaRPr lang="en-IN" dirty="0"/>
          </a:p>
        </p:txBody>
      </p:sp>
      <p:sp>
        <p:nvSpPr>
          <p:cNvPr id="85" name="Content Placeholder 84">
            <a:extLst>
              <a:ext uri="{FF2B5EF4-FFF2-40B4-BE49-F238E27FC236}">
                <a16:creationId xmlns:a16="http://schemas.microsoft.com/office/drawing/2014/main" id="{06D50A87-C83C-67F5-2D26-2D3928D5D56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Submitted by </a:t>
            </a:r>
          </a:p>
          <a:p>
            <a:r>
              <a:rPr lang="en-US" dirty="0"/>
              <a:t>Team Name</a:t>
            </a:r>
          </a:p>
          <a:p>
            <a:r>
              <a:rPr lang="en-US" dirty="0"/>
              <a:t>Team Number</a:t>
            </a:r>
          </a:p>
          <a:p>
            <a:r>
              <a:rPr lang="en-US" dirty="0"/>
              <a:t>Team Members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B5E8B5-5427-DE23-13B0-0EEA26EE4E63}"/>
              </a:ext>
            </a:extLst>
          </p:cNvPr>
          <p:cNvGrpSpPr/>
          <p:nvPr/>
        </p:nvGrpSpPr>
        <p:grpSpPr>
          <a:xfrm>
            <a:off x="1314958" y="8633954"/>
            <a:ext cx="6739321" cy="2871879"/>
            <a:chOff x="1525527" y="3285324"/>
            <a:chExt cx="7250461" cy="33530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878E8B-5D7D-687E-75FE-0A318F61A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5527" y="3345341"/>
              <a:ext cx="2619375" cy="17430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440F9B-9860-6B94-4CB6-0B1878330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611" y="3334815"/>
              <a:ext cx="2619375" cy="17430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3398E78-4D66-CB0F-3734-926D84DBB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2863" y="3285324"/>
              <a:ext cx="2143125" cy="21431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791766-3879-E4D3-AC18-3DB6B98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5638" y="5009601"/>
              <a:ext cx="2800350" cy="16287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3ED084-E24D-6F00-B64B-81F2FADDF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6202" y="4962370"/>
              <a:ext cx="2743200" cy="16668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946532-ED5C-76CB-68A0-21FBF31F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8423" y="4926527"/>
              <a:ext cx="2286000" cy="1666875"/>
            </a:xfrm>
            <a:prstGeom prst="rect">
              <a:avLst/>
            </a:prstGeom>
          </p:spPr>
        </p:pic>
      </p:grpSp>
      <p:pic>
        <p:nvPicPr>
          <p:cNvPr id="18" name="Graphic 17" descr="Person with Cane">
            <a:extLst>
              <a:ext uri="{FF2B5EF4-FFF2-40B4-BE49-F238E27FC236}">
                <a16:creationId xmlns:a16="http://schemas.microsoft.com/office/drawing/2014/main" id="{A2D96DC3-9FDB-0C3B-BA11-9989D9E797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703636" y="2572038"/>
            <a:ext cx="1864598" cy="34199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5B89F5-7B1A-D9EF-0B3E-A2781B2DB4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4153" y="14642598"/>
            <a:ext cx="5535314" cy="3198026"/>
          </a:xfrm>
          <a:prstGeom prst="rect">
            <a:avLst/>
          </a:prstGeom>
        </p:spPr>
      </p:pic>
      <p:sp>
        <p:nvSpPr>
          <p:cNvPr id="27" name="Rectangle 1027">
            <a:extLst>
              <a:ext uri="{FF2B5EF4-FFF2-40B4-BE49-F238E27FC236}">
                <a16:creationId xmlns:a16="http://schemas.microsoft.com/office/drawing/2014/main" id="{3FD8B03D-FF77-5345-EA4A-BBF537F79299}"/>
              </a:ext>
            </a:extLst>
          </p:cNvPr>
          <p:cNvSpPr txBox="1">
            <a:spLocks noChangeArrowheads="1"/>
          </p:cNvSpPr>
          <p:nvPr/>
        </p:nvSpPr>
        <p:spPr>
          <a:xfrm>
            <a:off x="148912" y="19259156"/>
            <a:ext cx="4423087" cy="5152113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/>
          </a:bodyPr>
          <a:lstStyle>
            <a:lvl1pPr marL="0" indent="0" algn="ctr" defTabSz="2048165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4082" indent="0" algn="l" defTabSz="2048165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8165" indent="0" algn="l" defTabSz="2048165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40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72247" indent="0" algn="l" defTabSz="2048165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35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96329" indent="0" algn="l" defTabSz="2048165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35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0411" indent="0" algn="l" defTabSz="2048165" rtl="0" eaLnBrk="1" latinLnBrk="0" hangingPunct="1">
              <a:lnSpc>
                <a:spcPct val="90000"/>
              </a:lnSpc>
              <a:spcBef>
                <a:spcPts val="1120"/>
              </a:spcBef>
              <a:buFont typeface="Arial" panose="020B0604020202020204" pitchFamily="34" charset="0"/>
              <a:buNone/>
              <a:defRPr sz="35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144494" indent="0" algn="l" defTabSz="2048165" rtl="0" eaLnBrk="1" latinLnBrk="0" hangingPunct="1">
              <a:lnSpc>
                <a:spcPct val="90000"/>
              </a:lnSpc>
              <a:spcBef>
                <a:spcPts val="1120"/>
              </a:spcBef>
              <a:buFont typeface="Arial" panose="020B0604020202020204" pitchFamily="34" charset="0"/>
              <a:buNone/>
              <a:defRPr sz="35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68576" indent="0" algn="l" defTabSz="2048165" rtl="0" eaLnBrk="1" latinLnBrk="0" hangingPunct="1">
              <a:lnSpc>
                <a:spcPct val="90000"/>
              </a:lnSpc>
              <a:spcBef>
                <a:spcPts val="1120"/>
              </a:spcBef>
              <a:buFont typeface="Arial" panose="020B0604020202020204" pitchFamily="34" charset="0"/>
              <a:buNone/>
              <a:defRPr sz="35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192658" indent="0" algn="l" defTabSz="2048165" rtl="0" eaLnBrk="1" latinLnBrk="0" hangingPunct="1">
              <a:lnSpc>
                <a:spcPct val="90000"/>
              </a:lnSpc>
              <a:spcBef>
                <a:spcPts val="1120"/>
              </a:spcBef>
              <a:buFont typeface="Arial" panose="020B0604020202020204" pitchFamily="34" charset="0"/>
              <a:buNone/>
              <a:defRPr sz="35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u="sng" dirty="0">
                <a:ea typeface="Apex New Book" panose="02010600040501010103" pitchFamily="50" charset="0"/>
              </a:rPr>
              <a:t>Presence, Admin &amp; Ops</a:t>
            </a:r>
          </a:p>
          <a:p>
            <a:r>
              <a:rPr lang="en-IN" sz="1400" b="0" i="1" dirty="0">
                <a:ea typeface="Apex New Book" panose="02010600040501010103" pitchFamily="50" charset="0"/>
              </a:rPr>
              <a:t>Channel features:</a:t>
            </a:r>
          </a:p>
          <a:p>
            <a:r>
              <a:rPr lang="en-IN" sz="1400" b="0" i="1" dirty="0">
                <a:ea typeface="Apex New Book" panose="02010600040501010103" pitchFamily="50" charset="0"/>
              </a:rPr>
              <a:t>Landing/Ambassador pages; Promotions/Discounts; Contests; SEO; Campaigns; Blogs/Forums; Social media marketing; Video testimonials; Chatbots; references</a:t>
            </a:r>
          </a:p>
          <a:p>
            <a:endParaRPr lang="en-IN" sz="1400" b="0" i="1" dirty="0"/>
          </a:p>
          <a:p>
            <a:r>
              <a:rPr lang="en-IN" sz="1400" b="0" i="1" dirty="0"/>
              <a:t>Consistent presence across channels:</a:t>
            </a:r>
          </a:p>
          <a:p>
            <a:r>
              <a:rPr lang="en-IN" sz="1400" b="0" i="1" dirty="0">
                <a:ea typeface="Apex New Book" panose="02010600040501010103" pitchFamily="50" charset="0"/>
              </a:rPr>
              <a:t>All portals</a:t>
            </a:r>
          </a:p>
          <a:p>
            <a:r>
              <a:rPr lang="en-IN" sz="1400" b="0" i="1" dirty="0">
                <a:ea typeface="Apex New Book" panose="02010600040501010103" pitchFamily="50" charset="0"/>
              </a:rPr>
              <a:t>All media content</a:t>
            </a:r>
          </a:p>
          <a:p>
            <a:r>
              <a:rPr lang="en-IN" sz="1400" b="0" i="1" dirty="0">
                <a:ea typeface="Apex New Book" panose="02010600040501010103" pitchFamily="50" charset="0"/>
              </a:rPr>
              <a:t>Mobile content</a:t>
            </a:r>
          </a:p>
          <a:p>
            <a:endParaRPr lang="en-IN" sz="1400" b="0" i="1" dirty="0">
              <a:ea typeface="Apex New Book" panose="02010600040501010103" pitchFamily="50" charset="0"/>
            </a:endParaRPr>
          </a:p>
          <a:p>
            <a:endParaRPr lang="en-IN" sz="1400" b="0" i="1" dirty="0"/>
          </a:p>
          <a:p>
            <a:endParaRPr lang="en-IN" sz="1400" b="0" i="1" dirty="0"/>
          </a:p>
          <a:p>
            <a:r>
              <a:rPr lang="en-IN" sz="1400" b="0" i="1" dirty="0"/>
              <a:t>Personalization:</a:t>
            </a:r>
          </a:p>
          <a:p>
            <a:pPr marL="342900" lvl="1" indent="-342900">
              <a:buFont typeface="Arial" charset="0"/>
              <a:buChar char="•"/>
            </a:pPr>
            <a:r>
              <a:rPr lang="en-IN" sz="1400" b="0" i="1" dirty="0"/>
              <a:t>Behavioural</a:t>
            </a:r>
          </a:p>
          <a:p>
            <a:pPr marL="342900" lvl="1" indent="-342900">
              <a:buFont typeface="Arial" charset="0"/>
              <a:buChar char="•"/>
            </a:pPr>
            <a:r>
              <a:rPr lang="en-IN" sz="1400" b="0" i="1" dirty="0"/>
              <a:t>Past usage/purchase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IN" sz="1400" b="0" i="1" dirty="0"/>
              <a:t>Location and Time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IN" sz="1400" b="0" i="1" dirty="0"/>
              <a:t>Preference based</a:t>
            </a:r>
          </a:p>
          <a:p>
            <a:pPr marL="342900" lvl="1" indent="-342900">
              <a:buFont typeface="Arial" charset="0"/>
              <a:buChar char="•"/>
            </a:pPr>
            <a:r>
              <a:rPr lang="en-IN" sz="1400" b="0" i="1" dirty="0"/>
              <a:t>Persona based</a:t>
            </a:r>
          </a:p>
          <a:p>
            <a:pPr marL="342900" lvl="1" indent="-342900">
              <a:buFont typeface="Arial" charset="0"/>
              <a:buChar char="•"/>
            </a:pPr>
            <a:r>
              <a:rPr lang="en-IN" sz="1400" b="0" i="1" dirty="0"/>
              <a:t>Retargeting</a:t>
            </a:r>
          </a:p>
          <a:p>
            <a:pPr marL="342900" lvl="1" indent="-342900">
              <a:buFont typeface="Arial" charset="0"/>
              <a:buChar char="•"/>
            </a:pPr>
            <a:r>
              <a:rPr lang="en-IN" sz="1400" b="0" i="1" dirty="0"/>
              <a:t>Warming up</a:t>
            </a:r>
            <a:endParaRPr lang="en-US" sz="1400" b="0" i="1" dirty="0">
              <a:ea typeface="Apex New Book" panose="02010600040501010103" pitchFamily="50" charset="0"/>
            </a:endParaRPr>
          </a:p>
        </p:txBody>
      </p:sp>
      <p:sp>
        <p:nvSpPr>
          <p:cNvPr id="28" name="Rectangle 1027">
            <a:extLst>
              <a:ext uri="{FF2B5EF4-FFF2-40B4-BE49-F238E27FC236}">
                <a16:creationId xmlns:a16="http://schemas.microsoft.com/office/drawing/2014/main" id="{12AD9F5D-EC9A-4147-BB88-8E68B3CAB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691" y="19190331"/>
            <a:ext cx="4277462" cy="16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u="sng" dirty="0">
                <a:ea typeface="Apex New Book" panose="02010600040501010103" pitchFamily="50" charset="0"/>
              </a:rPr>
              <a:t>Presence &amp; Know</a:t>
            </a:r>
          </a:p>
          <a:p>
            <a:pPr marL="0" indent="0">
              <a:buNone/>
            </a:pPr>
            <a:r>
              <a:rPr lang="en-US" sz="1400" b="1" i="1" dirty="0">
                <a:ea typeface="Apex New Book" panose="02010600040501010103" pitchFamily="50" charset="0"/>
              </a:rPr>
              <a:t>Know your Customer: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Identify - know you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Preferences - remember you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Life stages - understand you</a:t>
            </a:r>
          </a:p>
          <a:p>
            <a:pPr marL="0" indent="0">
              <a:buNone/>
            </a:pPr>
            <a:endParaRPr lang="en-US" sz="1400" b="1" i="1" dirty="0">
              <a:ea typeface="Apex New Book" panose="02010600040501010103" pitchFamily="50" charset="0"/>
            </a:endParaRPr>
          </a:p>
          <a:p>
            <a:pPr marL="0" indent="0">
              <a:buNone/>
            </a:pPr>
            <a:endParaRPr lang="en-US" sz="1400" b="1" i="1" dirty="0">
              <a:ea typeface="Apex New Book" panose="02010600040501010103" pitchFamily="50" charset="0"/>
            </a:endParaRPr>
          </a:p>
          <a:p>
            <a:pPr marL="0" indent="0">
              <a:buNone/>
            </a:pPr>
            <a:endParaRPr lang="en-US" sz="1400" b="1" i="1" dirty="0">
              <a:ea typeface="Apex New Book" panose="02010600040501010103" pitchFamily="50" charset="0"/>
            </a:endParaRPr>
          </a:p>
          <a:p>
            <a:pPr marL="0" indent="0">
              <a:buNone/>
            </a:pPr>
            <a:endParaRPr lang="en-US" sz="1400" b="1" i="1" dirty="0">
              <a:ea typeface="Apex New Book" panose="02010600040501010103" pitchFamily="50" charset="0"/>
            </a:endParaRPr>
          </a:p>
          <a:p>
            <a:pPr marL="0" indent="0">
              <a:buNone/>
            </a:pPr>
            <a:r>
              <a:rPr lang="en-US" sz="1400" b="1" i="1" dirty="0">
                <a:ea typeface="Apex New Book" panose="02010600040501010103" pitchFamily="50" charset="0"/>
              </a:rPr>
              <a:t>Educate your Customer: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Training videos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Gamification</a:t>
            </a:r>
            <a:endParaRPr lang="en-US" i="1" dirty="0">
              <a:ea typeface="Apex New Book" panose="02010600040501010103" pitchFamily="50" charset="0"/>
            </a:endParaRPr>
          </a:p>
          <a:p>
            <a:endParaRPr lang="en-US" i="1" dirty="0">
              <a:ea typeface="Apex New Book" panose="02010600040501010103" pitchFamily="50" charset="0"/>
            </a:endParaRPr>
          </a:p>
          <a:p>
            <a:pPr marL="0" indent="0">
              <a:buFont typeface="Arial" charset="0"/>
              <a:buNone/>
            </a:pPr>
            <a:endParaRPr lang="en-US" sz="2000" i="1" dirty="0">
              <a:ea typeface="Apex New Book" panose="02010600040501010103" pitchFamily="50" charset="0"/>
            </a:endParaRPr>
          </a:p>
          <a:p>
            <a:pPr marL="0" indent="0">
              <a:buFont typeface="Arial" charset="0"/>
              <a:buNone/>
            </a:pPr>
            <a:endParaRPr lang="en-US" sz="2000" i="1" dirty="0">
              <a:ea typeface="Apex New Book" panose="02010600040501010103" pitchFamily="50" charset="0"/>
            </a:endParaRPr>
          </a:p>
        </p:txBody>
      </p:sp>
      <p:sp>
        <p:nvSpPr>
          <p:cNvPr id="29" name="Rectangle 1027">
            <a:extLst>
              <a:ext uri="{FF2B5EF4-FFF2-40B4-BE49-F238E27FC236}">
                <a16:creationId xmlns:a16="http://schemas.microsoft.com/office/drawing/2014/main" id="{54D6B8EE-73EE-E6DF-9B97-E982FA34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787" y="20879852"/>
            <a:ext cx="4550379" cy="110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800" u="sng" dirty="0">
                <a:ea typeface="Apex New Book" panose="02010600040501010103" pitchFamily="50" charset="0"/>
              </a:rPr>
              <a:t>Post Sales &amp; Transact</a:t>
            </a:r>
          </a:p>
          <a:p>
            <a:pPr marL="0" indent="0">
              <a:buNone/>
            </a:pPr>
            <a:r>
              <a:rPr lang="en-US" sz="1400" b="1" i="1" dirty="0">
                <a:ea typeface="Apex New Book" panose="02010600040501010103" pitchFamily="50" charset="0"/>
              </a:rPr>
              <a:t>Online Purchase: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Create Catalog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Manage Catalog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Registration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Payment processor/Wallet integration</a:t>
            </a:r>
          </a:p>
          <a:p>
            <a:pPr marL="0" indent="0">
              <a:buNone/>
            </a:pPr>
            <a:endParaRPr lang="en-US" sz="1400" b="1" i="1" dirty="0">
              <a:ea typeface="Apex New Book" panose="02010600040501010103" pitchFamily="50" charset="0"/>
            </a:endParaRPr>
          </a:p>
          <a:p>
            <a:pPr marL="0" indent="0">
              <a:buNone/>
            </a:pPr>
            <a:endParaRPr lang="en-US" sz="1400" b="1" i="1" dirty="0">
              <a:ea typeface="Apex New Book" panose="02010600040501010103" pitchFamily="50" charset="0"/>
            </a:endParaRPr>
          </a:p>
          <a:p>
            <a:pPr marL="0" indent="0">
              <a:buNone/>
            </a:pPr>
            <a:endParaRPr lang="en-US" sz="1400" b="1" i="1" dirty="0">
              <a:ea typeface="Apex New Book" panose="02010600040501010103" pitchFamily="50" charset="0"/>
            </a:endParaRPr>
          </a:p>
          <a:p>
            <a:pPr marL="0" indent="0">
              <a:buNone/>
            </a:pPr>
            <a:endParaRPr lang="en-US" sz="1400" b="1" i="1" dirty="0">
              <a:ea typeface="Apex New Book" panose="02010600040501010103" pitchFamily="50" charset="0"/>
            </a:endParaRPr>
          </a:p>
          <a:p>
            <a:pPr marL="0" indent="0">
              <a:buNone/>
            </a:pPr>
            <a:r>
              <a:rPr lang="en-US" sz="1400" b="1" i="1" dirty="0">
                <a:ea typeface="Apex New Book" panose="02010600040501010103" pitchFamily="50" charset="0"/>
              </a:rPr>
              <a:t>Self Service: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Modify/Cancel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Confirmation</a:t>
            </a:r>
          </a:p>
          <a:p>
            <a:pPr marL="0" indent="0">
              <a:buNone/>
            </a:pPr>
            <a:r>
              <a:rPr lang="en-US" sz="1400" i="1" dirty="0">
                <a:ea typeface="Apex New Book" panose="02010600040501010103" pitchFamily="50" charset="0"/>
              </a:rPr>
              <a:t>Reserve</a:t>
            </a:r>
            <a:endParaRPr lang="en-US" i="1" dirty="0">
              <a:ea typeface="Apex New Book" panose="02010600040501010103" pitchFamily="50" charset="0"/>
            </a:endParaRPr>
          </a:p>
          <a:p>
            <a:pPr marL="0" indent="0">
              <a:buFont typeface="Arial" charset="0"/>
              <a:buNone/>
            </a:pPr>
            <a:endParaRPr lang="en-US" sz="2000" i="1" dirty="0">
              <a:ea typeface="Apex New Book" panose="02010600040501010103" pitchFamily="50" charset="0"/>
            </a:endParaRPr>
          </a:p>
          <a:p>
            <a:pPr marL="0" indent="0">
              <a:buFont typeface="Arial" charset="0"/>
              <a:buNone/>
            </a:pPr>
            <a:endParaRPr lang="en-US" sz="2000" i="1" dirty="0">
              <a:ea typeface="Apex New Book" panose="020106000405010101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562</Words>
  <Application>Microsoft Office PowerPoint</Application>
  <PresentationFormat>Custom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Contest 2 Title Here</vt:lpstr>
      <vt:lpstr>Improving Quality of Life of Senior Citizens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Contest 1 Title Here</dc:title>
  <dc:creator>Kumudhini</dc:creator>
  <cp:lastModifiedBy>Kumudhini</cp:lastModifiedBy>
  <cp:revision>3</cp:revision>
  <dcterms:created xsi:type="dcterms:W3CDTF">2022-09-12T15:12:53Z</dcterms:created>
  <dcterms:modified xsi:type="dcterms:W3CDTF">2022-09-12T16:55:33Z</dcterms:modified>
</cp:coreProperties>
</file>