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31"/>
                </a:moveTo>
                <a:lnTo>
                  <a:pt x="352424" y="2592831"/>
                </a:lnTo>
                <a:lnTo>
                  <a:pt x="352424" y="0"/>
                </a:lnTo>
                <a:lnTo>
                  <a:pt x="0" y="0"/>
                </a:lnTo>
                <a:lnTo>
                  <a:pt x="0" y="2592831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354" y="1797640"/>
            <a:ext cx="16791990" cy="954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3868" y="3922039"/>
            <a:ext cx="10952962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7501" y="1703920"/>
            <a:ext cx="7214870" cy="433641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algn="ctr" marL="12065" marR="5080" indent="-635">
              <a:lnSpc>
                <a:spcPts val="5480"/>
              </a:lnSpc>
              <a:spcBef>
                <a:spcPts val="1190"/>
              </a:spcBef>
            </a:pPr>
            <a:r>
              <a:rPr dirty="0" sz="5450" spc="270" b="1">
                <a:solidFill>
                  <a:srgbClr val="434343"/>
                </a:solidFill>
                <a:latin typeface="Arial"/>
                <a:cs typeface="Arial"/>
              </a:rPr>
              <a:t>REVOLUTIONIZING </a:t>
            </a:r>
            <a:r>
              <a:rPr dirty="0" sz="5450" spc="27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-155" b="1">
                <a:solidFill>
                  <a:srgbClr val="434343"/>
                </a:solidFill>
                <a:latin typeface="Arial"/>
                <a:cs typeface="Arial"/>
              </a:rPr>
              <a:t>RETAIL:</a:t>
            </a:r>
            <a:r>
              <a:rPr dirty="0" sz="5450" spc="229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125" b="1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5450" spc="229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-40" b="1">
                <a:solidFill>
                  <a:srgbClr val="434343"/>
                </a:solidFill>
                <a:latin typeface="Arial"/>
                <a:cs typeface="Arial"/>
              </a:rPr>
              <a:t>IMPACT </a:t>
            </a:r>
            <a:r>
              <a:rPr dirty="0" sz="5450" spc="-150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190" b="1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5450" spc="254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55" b="1">
                <a:solidFill>
                  <a:srgbClr val="434343"/>
                </a:solidFill>
                <a:latin typeface="Arial"/>
                <a:cs typeface="Arial"/>
              </a:rPr>
              <a:t>AI-POWERED </a:t>
            </a:r>
            <a:r>
              <a:rPr dirty="0" sz="5450" spc="6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65" b="1">
                <a:solidFill>
                  <a:srgbClr val="434343"/>
                </a:solidFill>
                <a:latin typeface="Arial"/>
                <a:cs typeface="Arial"/>
              </a:rPr>
              <a:t>VIRTUAL</a:t>
            </a:r>
            <a:r>
              <a:rPr dirty="0" sz="5450" spc="19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55" b="1">
                <a:solidFill>
                  <a:srgbClr val="434343"/>
                </a:solidFill>
                <a:latin typeface="Arial"/>
                <a:cs typeface="Arial"/>
              </a:rPr>
              <a:t>PERSONAL </a:t>
            </a:r>
            <a:r>
              <a:rPr dirty="0" sz="5450" spc="-1500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140" b="1">
                <a:solidFill>
                  <a:srgbClr val="434343"/>
                </a:solidFill>
                <a:latin typeface="Arial"/>
                <a:cs typeface="Arial"/>
              </a:rPr>
              <a:t>SHOPPING </a:t>
            </a:r>
            <a:r>
              <a:rPr dirty="0" sz="5450" spc="145" b="1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5450" spc="-155" b="1">
                <a:solidFill>
                  <a:srgbClr val="434343"/>
                </a:solidFill>
                <a:latin typeface="Arial"/>
                <a:cs typeface="Arial"/>
              </a:rPr>
              <a:t>ASSISTANTS</a:t>
            </a:r>
            <a:endParaRPr sz="5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7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7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1898" y="1625848"/>
            <a:ext cx="5114290" cy="7766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00" spc="280">
                <a:latin typeface="Arial"/>
                <a:cs typeface="Arial"/>
              </a:rPr>
              <a:t>I</a:t>
            </a:r>
            <a:r>
              <a:rPr dirty="0" sz="4900" spc="655">
                <a:latin typeface="Arial"/>
                <a:cs typeface="Arial"/>
              </a:rPr>
              <a:t>N</a:t>
            </a:r>
            <a:r>
              <a:rPr dirty="0" sz="4900" spc="-114">
                <a:latin typeface="Arial"/>
                <a:cs typeface="Arial"/>
              </a:rPr>
              <a:t>T</a:t>
            </a:r>
            <a:r>
              <a:rPr dirty="0" sz="4900" spc="-285">
                <a:latin typeface="Arial"/>
                <a:cs typeface="Arial"/>
              </a:rPr>
              <a:t>R</a:t>
            </a:r>
            <a:r>
              <a:rPr dirty="0" sz="4900" spc="375">
                <a:latin typeface="Arial"/>
                <a:cs typeface="Arial"/>
              </a:rPr>
              <a:t>O</a:t>
            </a:r>
            <a:r>
              <a:rPr dirty="0" sz="4900" spc="250">
                <a:latin typeface="Arial"/>
                <a:cs typeface="Arial"/>
              </a:rPr>
              <a:t>D</a:t>
            </a:r>
            <a:r>
              <a:rPr dirty="0" sz="4900" spc="175">
                <a:latin typeface="Arial"/>
                <a:cs typeface="Arial"/>
              </a:rPr>
              <a:t>U</a:t>
            </a:r>
            <a:r>
              <a:rPr dirty="0" sz="4900" spc="-114">
                <a:latin typeface="Arial"/>
                <a:cs typeface="Arial"/>
              </a:rPr>
              <a:t>C</a:t>
            </a:r>
            <a:r>
              <a:rPr dirty="0" sz="4900" spc="-114">
                <a:latin typeface="Arial"/>
                <a:cs typeface="Arial"/>
              </a:rPr>
              <a:t>T</a:t>
            </a:r>
            <a:r>
              <a:rPr dirty="0" sz="4900" spc="280">
                <a:latin typeface="Arial"/>
                <a:cs typeface="Arial"/>
              </a:rPr>
              <a:t>I</a:t>
            </a:r>
            <a:r>
              <a:rPr dirty="0" sz="4900" spc="375">
                <a:latin typeface="Arial"/>
                <a:cs typeface="Arial"/>
              </a:rPr>
              <a:t>O</a:t>
            </a:r>
            <a:r>
              <a:rPr dirty="0" sz="4900" spc="660">
                <a:latin typeface="Arial"/>
                <a:cs typeface="Arial"/>
              </a:rPr>
              <a:t>N</a:t>
            </a:r>
            <a:endParaRPr sz="4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7219" y="2790761"/>
            <a:ext cx="6938009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2935" algn="l"/>
                <a:tab pos="1468120" algn="l"/>
                <a:tab pos="3869690" algn="l"/>
                <a:tab pos="5474970" algn="l"/>
              </a:tabLst>
            </a:pPr>
            <a:r>
              <a:rPr dirty="0" sz="2650" spc="-350" b="1">
                <a:solidFill>
                  <a:srgbClr val="B75442"/>
                </a:solidFill>
                <a:latin typeface="Tahoma"/>
                <a:cs typeface="Tahoma"/>
              </a:rPr>
              <a:t>In	</a:t>
            </a:r>
            <a:r>
              <a:rPr dirty="0" sz="2650" spc="-90" b="1">
                <a:solidFill>
                  <a:srgbClr val="B75442"/>
                </a:solidFill>
                <a:latin typeface="Tahoma"/>
                <a:cs typeface="Tahoma"/>
              </a:rPr>
              <a:t>the	</a:t>
            </a:r>
            <a:r>
              <a:rPr dirty="0" sz="2650" spc="-75" b="1">
                <a:solidFill>
                  <a:srgbClr val="B75442"/>
                </a:solidFill>
                <a:latin typeface="Tahoma"/>
                <a:cs typeface="Tahoma"/>
              </a:rPr>
              <a:t>fast-growing	</a:t>
            </a:r>
            <a:r>
              <a:rPr dirty="0" sz="2650" spc="-140" b="1">
                <a:solidFill>
                  <a:srgbClr val="B75442"/>
                </a:solidFill>
                <a:latin typeface="Tahoma"/>
                <a:cs typeface="Tahoma"/>
              </a:rPr>
              <a:t>Internet	</a:t>
            </a:r>
            <a:r>
              <a:rPr dirty="0" sz="2650" spc="-110" b="1">
                <a:solidFill>
                  <a:srgbClr val="B75442"/>
                </a:solidFill>
                <a:latin typeface="Tahoma"/>
                <a:cs typeface="Tahoma"/>
              </a:rPr>
              <a:t>business,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7219" y="3200336"/>
            <a:ext cx="6938009" cy="8318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240"/>
              </a:spcBef>
              <a:tabLst>
                <a:tab pos="1362710" algn="l"/>
                <a:tab pos="2097405" algn="l"/>
                <a:tab pos="3002915" algn="l"/>
                <a:tab pos="5146675" algn="l"/>
                <a:tab pos="6445885" algn="l"/>
              </a:tabLst>
            </a:pPr>
            <a:r>
              <a:rPr dirty="0" sz="2650" spc="-80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650" spc="-160" b="1">
                <a:solidFill>
                  <a:srgbClr val="B75442"/>
                </a:solidFill>
                <a:latin typeface="Tahoma"/>
                <a:cs typeface="Tahoma"/>
              </a:rPr>
              <a:t>h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650" spc="-25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125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20" b="1">
                <a:solidFill>
                  <a:srgbClr val="B75442"/>
                </a:solidFill>
                <a:latin typeface="Tahoma"/>
                <a:cs typeface="Tahoma"/>
              </a:rPr>
              <a:t>c</a:t>
            </a: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650" spc="-15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15" b="1">
                <a:solidFill>
                  <a:srgbClr val="B75442"/>
                </a:solidFill>
                <a:latin typeface="Tahoma"/>
                <a:cs typeface="Tahoma"/>
              </a:rPr>
              <a:t>g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ee</a:t>
            </a:r>
            <a:r>
              <a:rPr dirty="0" sz="2650" spc="-15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10" b="1">
                <a:solidFill>
                  <a:srgbClr val="B75442"/>
                </a:solidFill>
                <a:latin typeface="Tahoma"/>
                <a:cs typeface="Tahoma"/>
              </a:rPr>
              <a:t>f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r  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personalized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00458" y="3600386"/>
            <a:ext cx="454469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65835" algn="l"/>
                <a:tab pos="3053080" algn="l"/>
              </a:tabLst>
            </a:pP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and	</a:t>
            </a:r>
            <a:r>
              <a:rPr dirty="0" sz="2650" spc="-80" b="1">
                <a:solidFill>
                  <a:srgbClr val="B75442"/>
                </a:solidFill>
                <a:latin typeface="Tahoma"/>
                <a:cs typeface="Tahoma"/>
              </a:rPr>
              <a:t>frictionless	</a:t>
            </a:r>
            <a:r>
              <a:rPr dirty="0" sz="2650" spc="-75" b="1">
                <a:solidFill>
                  <a:srgbClr val="B75442"/>
                </a:solidFill>
                <a:latin typeface="Tahoma"/>
                <a:cs typeface="Tahoma"/>
              </a:rPr>
              <a:t>shopping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7219" y="4009961"/>
            <a:ext cx="422846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72995" algn="l"/>
              </a:tabLst>
            </a:pP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experiences.	</a:t>
            </a:r>
            <a:r>
              <a:rPr dirty="0" sz="2650" spc="-125" b="1">
                <a:solidFill>
                  <a:srgbClr val="B75442"/>
                </a:solidFill>
                <a:latin typeface="Tahoma"/>
                <a:cs typeface="Tahoma"/>
              </a:rPr>
              <a:t>Introducing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7382" y="4009961"/>
            <a:ext cx="236791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03605" algn="l"/>
              </a:tabLst>
            </a:pPr>
            <a:r>
              <a:rPr dirty="0" sz="2650" spc="-90" b="1">
                <a:solidFill>
                  <a:srgbClr val="B75442"/>
                </a:solidFill>
                <a:latin typeface="Tahoma"/>
                <a:cs typeface="Tahoma"/>
              </a:rPr>
              <a:t>the	</a:t>
            </a:r>
            <a:r>
              <a:rPr dirty="0" sz="2650" spc="-145" b="1">
                <a:solidFill>
                  <a:srgbClr val="B75442"/>
                </a:solidFill>
                <a:latin typeface="Tahoma"/>
                <a:cs typeface="Tahoma"/>
              </a:rPr>
              <a:t>AI-driven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7219" y="4419536"/>
            <a:ext cx="6938009" cy="2460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499"/>
              </a:lnSpc>
              <a:spcBef>
                <a:spcPts val="95"/>
              </a:spcBef>
            </a:pPr>
            <a:r>
              <a:rPr dirty="0" sz="2650" spc="-50" b="1">
                <a:solidFill>
                  <a:srgbClr val="B75442"/>
                </a:solidFill>
                <a:latin typeface="Tahoma"/>
                <a:cs typeface="Tahoma"/>
              </a:rPr>
              <a:t>personal</a:t>
            </a:r>
            <a:r>
              <a:rPr dirty="0" sz="2650" spc="-4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85" b="1">
                <a:solidFill>
                  <a:srgbClr val="B75442"/>
                </a:solidFill>
                <a:latin typeface="Tahoma"/>
                <a:cs typeface="Tahoma"/>
              </a:rPr>
              <a:t>virtual</a:t>
            </a:r>
            <a:r>
              <a:rPr dirty="0" sz="2650" spc="-8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75" b="1">
                <a:solidFill>
                  <a:srgbClr val="B75442"/>
                </a:solidFill>
                <a:latin typeface="Tahoma"/>
                <a:cs typeface="Tahoma"/>
              </a:rPr>
              <a:t>shopping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85" b="1">
                <a:solidFill>
                  <a:srgbClr val="B75442"/>
                </a:solidFill>
                <a:latin typeface="Tahoma"/>
                <a:cs typeface="Tahoma"/>
              </a:rPr>
              <a:t>assistant,</a:t>
            </a:r>
            <a:r>
              <a:rPr dirty="0" sz="2650" spc="-8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65" b="1">
                <a:solidFill>
                  <a:srgbClr val="B75442"/>
                </a:solidFill>
                <a:latin typeface="Tahoma"/>
                <a:cs typeface="Tahoma"/>
              </a:rPr>
              <a:t>a </a:t>
            </a:r>
            <a:r>
              <a:rPr dirty="0" sz="2650" spc="7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revolutionary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 device</a:t>
            </a:r>
            <a:r>
              <a:rPr dirty="0" sz="2650" spc="6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that</a:t>
            </a:r>
            <a:r>
              <a:rPr dirty="0" sz="2650" spc="6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55" b="1">
                <a:solidFill>
                  <a:srgbClr val="B75442"/>
                </a:solidFill>
                <a:latin typeface="Tahoma"/>
                <a:cs typeface="Tahoma"/>
              </a:rPr>
              <a:t>meets</a:t>
            </a:r>
            <a:r>
              <a:rPr dirty="0" sz="2650" spc="-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190" b="1">
                <a:solidFill>
                  <a:srgbClr val="B75442"/>
                </a:solidFill>
                <a:latin typeface="Tahoma"/>
                <a:cs typeface="Tahoma"/>
              </a:rPr>
              <a:t>with </a:t>
            </a:r>
            <a:r>
              <a:rPr dirty="0" sz="2650" spc="-18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speciﬁc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55" b="1">
                <a:solidFill>
                  <a:srgbClr val="B75442"/>
                </a:solidFill>
                <a:latin typeface="Tahoma"/>
                <a:cs typeface="Tahoma"/>
              </a:rPr>
              <a:t>tastes</a:t>
            </a:r>
            <a:r>
              <a:rPr dirty="0" sz="2650" spc="-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and</a:t>
            </a:r>
            <a:r>
              <a:rPr dirty="0" sz="2650" spc="-2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55" b="1">
                <a:solidFill>
                  <a:srgbClr val="B75442"/>
                </a:solidFill>
                <a:latin typeface="Tahoma"/>
                <a:cs typeface="Tahoma"/>
              </a:rPr>
              <a:t>preferences</a:t>
            </a:r>
            <a:r>
              <a:rPr dirty="0" sz="2650" spc="-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40" b="1">
                <a:solidFill>
                  <a:srgbClr val="B75442"/>
                </a:solidFill>
                <a:latin typeface="Tahoma"/>
                <a:cs typeface="Tahoma"/>
              </a:rPr>
              <a:t>of</a:t>
            </a:r>
            <a:r>
              <a:rPr dirty="0" sz="2650" spc="4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35" b="1">
                <a:solidFill>
                  <a:srgbClr val="B75442"/>
                </a:solidFill>
                <a:latin typeface="Tahoma"/>
                <a:cs typeface="Tahoma"/>
              </a:rPr>
              <a:t>each 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114" b="1">
                <a:solidFill>
                  <a:srgbClr val="B75442"/>
                </a:solidFill>
                <a:latin typeface="Tahoma"/>
                <a:cs typeface="Tahoma"/>
              </a:rPr>
              <a:t>client.</a:t>
            </a:r>
            <a:r>
              <a:rPr dirty="0" sz="2650" spc="-11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105" b="1">
                <a:solidFill>
                  <a:srgbClr val="B75442"/>
                </a:solidFill>
                <a:latin typeface="Tahoma"/>
                <a:cs typeface="Tahoma"/>
              </a:rPr>
              <a:t>This</a:t>
            </a: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50" b="1">
                <a:solidFill>
                  <a:srgbClr val="B75442"/>
                </a:solidFill>
                <a:latin typeface="Tahoma"/>
                <a:cs typeface="Tahoma"/>
              </a:rPr>
              <a:t>state-of-the-art</a:t>
            </a:r>
            <a:r>
              <a:rPr dirty="0" sz="2650" spc="-4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75" b="1">
                <a:solidFill>
                  <a:srgbClr val="B75442"/>
                </a:solidFill>
                <a:latin typeface="Tahoma"/>
                <a:cs typeface="Tahoma"/>
              </a:rPr>
              <a:t>assistant 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60" b="1">
                <a:solidFill>
                  <a:srgbClr val="B75442"/>
                </a:solidFill>
                <a:latin typeface="Tahoma"/>
                <a:cs typeface="Tahoma"/>
              </a:rPr>
              <a:t>changes</a:t>
            </a:r>
            <a:r>
              <a:rPr dirty="0" sz="2650" spc="-5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160" b="1">
                <a:solidFill>
                  <a:srgbClr val="B75442"/>
                </a:solidFill>
                <a:latin typeface="Tahoma"/>
                <a:cs typeface="Tahoma"/>
              </a:rPr>
              <a:t>how</a:t>
            </a:r>
            <a:r>
              <a:rPr dirty="0" sz="2650" spc="-15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90" b="1">
                <a:solidFill>
                  <a:srgbClr val="B75442"/>
                </a:solidFill>
                <a:latin typeface="Tahoma"/>
                <a:cs typeface="Tahoma"/>
              </a:rPr>
              <a:t>clients</a:t>
            </a:r>
            <a:r>
              <a:rPr dirty="0" sz="2650" spc="60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shop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5" b="1">
                <a:solidFill>
                  <a:srgbClr val="B75442"/>
                </a:solidFill>
                <a:latin typeface="Tahoma"/>
                <a:cs typeface="Tahoma"/>
              </a:rPr>
              <a:t>by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95" b="1">
                <a:solidFill>
                  <a:srgbClr val="B75442"/>
                </a:solidFill>
                <a:latin typeface="Tahoma"/>
                <a:cs typeface="Tahoma"/>
              </a:rPr>
              <a:t>use</a:t>
            </a:r>
            <a:r>
              <a:rPr dirty="0" sz="2650" spc="-9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40" b="1">
                <a:solidFill>
                  <a:srgbClr val="B75442"/>
                </a:solidFill>
                <a:latin typeface="Tahoma"/>
                <a:cs typeface="Tahoma"/>
              </a:rPr>
              <a:t>of </a:t>
            </a:r>
            <a:r>
              <a:rPr dirty="0" sz="2650" spc="4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20" b="1">
                <a:solidFill>
                  <a:srgbClr val="B75442"/>
                </a:solidFill>
                <a:latin typeface="Tahoma"/>
                <a:cs typeface="Tahoma"/>
              </a:rPr>
              <a:t>advanced</a:t>
            </a:r>
            <a:r>
              <a:rPr dirty="0" sz="2650" spc="58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artiﬁcial</a:t>
            </a:r>
            <a:r>
              <a:rPr dirty="0" sz="2650" spc="58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95" b="1">
                <a:solidFill>
                  <a:srgbClr val="B75442"/>
                </a:solidFill>
                <a:latin typeface="Tahoma"/>
                <a:cs typeface="Tahoma"/>
              </a:rPr>
              <a:t>intelligence  </a:t>
            </a:r>
            <a:r>
              <a:rPr dirty="0" sz="2650" spc="-60" b="1">
                <a:solidFill>
                  <a:srgbClr val="B75442"/>
                </a:solidFill>
                <a:latin typeface="Tahoma"/>
                <a:cs typeface="Tahoma"/>
              </a:rPr>
              <a:t>tools</a:t>
            </a:r>
            <a:r>
              <a:rPr dirty="0" sz="2650" spc="58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that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7219" y="6848411"/>
            <a:ext cx="6938009" cy="8413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  <a:tabLst>
                <a:tab pos="1309370" algn="l"/>
                <a:tab pos="4878070" algn="l"/>
                <a:tab pos="6503670" algn="l"/>
              </a:tabLst>
            </a:pPr>
            <a:r>
              <a:rPr dirty="0" sz="2650" spc="10" b="1">
                <a:solidFill>
                  <a:srgbClr val="B75442"/>
                </a:solidFill>
                <a:latin typeface="Tahoma"/>
                <a:cs typeface="Tahoma"/>
              </a:rPr>
              <a:t>g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85" b="1">
                <a:solidFill>
                  <a:srgbClr val="B75442"/>
                </a:solidFill>
                <a:latin typeface="Tahoma"/>
                <a:cs typeface="Tahoma"/>
              </a:rPr>
              <a:t>v</a:t>
            </a:r>
            <a:r>
              <a:rPr dirty="0" sz="2650" spc="-25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-20" b="1">
                <a:solidFill>
                  <a:srgbClr val="B75442"/>
                </a:solidFill>
                <a:latin typeface="Tahoma"/>
                <a:cs typeface="Tahoma"/>
              </a:rPr>
              <a:t>c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650" spc="-85" b="1">
                <a:solidFill>
                  <a:srgbClr val="B75442"/>
                </a:solidFill>
                <a:latin typeface="Tahoma"/>
                <a:cs typeface="Tahoma"/>
              </a:rPr>
              <a:t>mm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20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80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25" b="1">
                <a:solidFill>
                  <a:srgbClr val="B75442"/>
                </a:solidFill>
                <a:latin typeface="Tahoma"/>
                <a:cs typeface="Tahoma"/>
              </a:rPr>
              <a:t>b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100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-15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650" spc="-125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endParaRPr sz="26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2650" spc="-190" b="1">
                <a:solidFill>
                  <a:srgbClr val="B75442"/>
                </a:solidFill>
                <a:latin typeface="Tahoma"/>
                <a:cs typeface="Tahoma"/>
              </a:rPr>
              <a:t>with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7219" y="7257986"/>
            <a:ext cx="5962650" cy="8413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  <a:tabLst>
                <a:tab pos="1863089" algn="l"/>
                <a:tab pos="3759835" algn="l"/>
                <a:tab pos="4692650" algn="l"/>
              </a:tabLst>
            </a:pP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20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75" b="1">
                <a:solidFill>
                  <a:srgbClr val="B75442"/>
                </a:solidFill>
                <a:latin typeface="Tahoma"/>
                <a:cs typeface="Tahoma"/>
              </a:rPr>
              <a:t>v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25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650" spc="-155" b="1">
                <a:solidFill>
                  <a:srgbClr val="B75442"/>
                </a:solidFill>
                <a:latin typeface="Tahoma"/>
                <a:cs typeface="Tahoma"/>
              </a:rPr>
              <a:t>u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114" b="1">
                <a:solidFill>
                  <a:srgbClr val="B75442"/>
                </a:solidFill>
                <a:latin typeface="Tahoma"/>
                <a:cs typeface="Tahoma"/>
              </a:rPr>
              <a:t>l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80" b="1">
                <a:solidFill>
                  <a:srgbClr val="B75442"/>
                </a:solidFill>
                <a:latin typeface="Tahoma"/>
                <a:cs typeface="Tahoma"/>
              </a:rPr>
              <a:t>tt</a:t>
            </a:r>
            <a:r>
              <a:rPr dirty="0" sz="2650" spc="-45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25" b="1">
                <a:solidFill>
                  <a:srgbClr val="B75442"/>
                </a:solidFill>
                <a:latin typeface="Tahoma"/>
                <a:cs typeface="Tahoma"/>
              </a:rPr>
              <a:t>b</a:t>
            </a:r>
            <a:r>
              <a:rPr dirty="0" sz="2650" spc="-155" b="1">
                <a:solidFill>
                  <a:srgbClr val="B75442"/>
                </a:solidFill>
                <a:latin typeface="Tahoma"/>
                <a:cs typeface="Tahoma"/>
              </a:rPr>
              <a:t>u</a:t>
            </a:r>
            <a:r>
              <a:rPr dirty="0" sz="2650" spc="-90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15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6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650" spc="-19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650" spc="-130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650" spc="-90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650" spc="-3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650" spc="-75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650" spc="6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650" spc="-20" b="1">
                <a:solidFill>
                  <a:srgbClr val="B75442"/>
                </a:solidFill>
                <a:latin typeface="Tahoma"/>
                <a:cs typeface="Tahoma"/>
              </a:rPr>
              <a:t>c</a:t>
            </a:r>
            <a:r>
              <a:rPr dirty="0" sz="2650" spc="-60" b="1">
                <a:solidFill>
                  <a:srgbClr val="B75442"/>
                </a:solidFill>
                <a:latin typeface="Tahoma"/>
                <a:cs typeface="Tahoma"/>
              </a:rPr>
              <a:t>t  </a:t>
            </a:r>
            <a:r>
              <a:rPr dirty="0" sz="2650" spc="-70" b="1">
                <a:solidFill>
                  <a:srgbClr val="B75442"/>
                </a:solidFill>
                <a:latin typeface="Tahoma"/>
                <a:cs typeface="Tahoma"/>
              </a:rPr>
              <a:t>customers</a:t>
            </a:r>
            <a:r>
              <a:rPr dirty="0" sz="2650" spc="-4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114" b="1">
                <a:solidFill>
                  <a:srgbClr val="B75442"/>
                </a:solidFill>
                <a:latin typeface="Tahoma"/>
                <a:cs typeface="Tahoma"/>
              </a:rPr>
              <a:t>using</a:t>
            </a:r>
            <a:r>
              <a:rPr dirty="0" sz="2650" spc="-4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95" b="1">
                <a:solidFill>
                  <a:srgbClr val="B75442"/>
                </a:solidFill>
                <a:latin typeface="Tahoma"/>
                <a:cs typeface="Tahoma"/>
              </a:rPr>
              <a:t>simple</a:t>
            </a:r>
            <a:r>
              <a:rPr dirty="0" sz="2650" spc="-4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650" spc="-65" b="1">
                <a:solidFill>
                  <a:srgbClr val="B75442"/>
                </a:solidFill>
                <a:latin typeface="Tahoma"/>
                <a:cs typeface="Tahoma"/>
              </a:rPr>
              <a:t>chatbots.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0383" y="2742476"/>
            <a:ext cx="6654800" cy="1283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750" spc="-45" b="1">
                <a:solidFill>
                  <a:srgbClr val="B75442"/>
                </a:solidFill>
                <a:latin typeface="Tahoma"/>
                <a:cs typeface="Tahoma"/>
              </a:rPr>
              <a:t>The </a:t>
            </a:r>
            <a:r>
              <a:rPr dirty="0" sz="2750" spc="-125" b="1">
                <a:solidFill>
                  <a:srgbClr val="B75442"/>
                </a:solidFill>
                <a:latin typeface="Tahoma"/>
                <a:cs typeface="Tahoma"/>
              </a:rPr>
              <a:t>AI-powered </a:t>
            </a:r>
            <a:r>
              <a:rPr dirty="0" sz="2750" spc="-55" b="1">
                <a:solidFill>
                  <a:srgbClr val="B75442"/>
                </a:solidFill>
                <a:latin typeface="Tahoma"/>
                <a:cs typeface="Tahoma"/>
              </a:rPr>
              <a:t>assistant </a:t>
            </a:r>
            <a:r>
              <a:rPr dirty="0" sz="2750" spc="-25" b="1">
                <a:solidFill>
                  <a:srgbClr val="B75442"/>
                </a:solidFill>
                <a:latin typeface="Tahoma"/>
                <a:cs typeface="Tahoma"/>
              </a:rPr>
              <a:t>also </a:t>
            </a:r>
            <a:r>
              <a:rPr dirty="0" sz="2750" spc="-20" b="1">
                <a:solidFill>
                  <a:srgbClr val="B75442"/>
                </a:solidFill>
                <a:latin typeface="Tahoma"/>
                <a:cs typeface="Tahoma"/>
              </a:rPr>
              <a:t>plays </a:t>
            </a:r>
            <a:r>
              <a:rPr dirty="0" sz="2750" spc="80" b="1">
                <a:solidFill>
                  <a:srgbClr val="B75442"/>
                </a:solidFill>
                <a:latin typeface="Tahoma"/>
                <a:cs typeface="Tahoma"/>
              </a:rPr>
              <a:t>a </a:t>
            </a:r>
            <a:r>
              <a:rPr dirty="0" sz="2750" spc="8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55" b="1">
                <a:solidFill>
                  <a:srgbClr val="B75442"/>
                </a:solidFill>
                <a:latin typeface="Tahoma"/>
                <a:cs typeface="Tahoma"/>
              </a:rPr>
              <a:t>crucial</a:t>
            </a:r>
            <a:r>
              <a:rPr dirty="0" sz="2750" spc="-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45" b="1">
                <a:solidFill>
                  <a:srgbClr val="B75442"/>
                </a:solidFill>
                <a:latin typeface="Tahoma"/>
                <a:cs typeface="Tahoma"/>
              </a:rPr>
              <a:t>role</a:t>
            </a:r>
            <a:r>
              <a:rPr dirty="0" sz="2750" spc="-4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155" b="1">
                <a:solidFill>
                  <a:srgbClr val="B75442"/>
                </a:solidFill>
                <a:latin typeface="Tahoma"/>
                <a:cs typeface="Tahoma"/>
              </a:rPr>
              <a:t>in</a:t>
            </a:r>
            <a:r>
              <a:rPr dirty="0" sz="2750" spc="-15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50" b="1">
                <a:solidFill>
                  <a:srgbClr val="B75442"/>
                </a:solidFill>
                <a:latin typeface="Tahoma"/>
                <a:cs typeface="Tahoma"/>
              </a:rPr>
              <a:t>customer</a:t>
            </a:r>
            <a:r>
              <a:rPr dirty="0" sz="2750" spc="-4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35" b="1">
                <a:solidFill>
                  <a:srgbClr val="B75442"/>
                </a:solidFill>
                <a:latin typeface="Tahoma"/>
                <a:cs typeface="Tahoma"/>
              </a:rPr>
              <a:t>engagement </a:t>
            </a:r>
            <a:r>
              <a:rPr dirty="0" sz="2750" spc="-79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and</a:t>
            </a:r>
            <a:r>
              <a:rPr dirty="0" sz="2750" spc="39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75" b="1">
                <a:solidFill>
                  <a:srgbClr val="B75442"/>
                </a:solidFill>
                <a:latin typeface="Tahoma"/>
                <a:cs typeface="Tahoma"/>
              </a:rPr>
              <a:t>retention.</a:t>
            </a:r>
            <a:r>
              <a:rPr dirty="0" sz="2750" spc="45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30" b="1">
                <a:solidFill>
                  <a:srgbClr val="B75442"/>
                </a:solidFill>
                <a:latin typeface="Tahoma"/>
                <a:cs typeface="Tahoma"/>
              </a:rPr>
              <a:t>By</a:t>
            </a:r>
            <a:r>
              <a:rPr dirty="0" sz="2750" spc="409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40" b="1">
                <a:solidFill>
                  <a:srgbClr val="B75442"/>
                </a:solidFill>
                <a:latin typeface="Tahoma"/>
                <a:cs typeface="Tahoma"/>
              </a:rPr>
              <a:t>managing</a:t>
            </a:r>
            <a:r>
              <a:rPr dirty="0" sz="2750" spc="42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loyalty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0383" y="3999776"/>
            <a:ext cx="481520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101850" algn="l"/>
                <a:tab pos="2753995" algn="l"/>
                <a:tab pos="3139440" algn="l"/>
              </a:tabLst>
            </a:pPr>
            <a:r>
              <a:rPr dirty="0" sz="2750" spc="-30" b="1">
                <a:solidFill>
                  <a:srgbClr val="B75442"/>
                </a:solidFill>
                <a:latin typeface="Tahoma"/>
                <a:cs typeface="Tahoma"/>
              </a:rPr>
              <a:t>programs,		</a:t>
            </a:r>
            <a:r>
              <a:rPr dirty="0" sz="2750" spc="15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750" spc="2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60" b="1">
                <a:solidFill>
                  <a:srgbClr val="B75442"/>
                </a:solidFill>
                <a:latin typeface="Tahoma"/>
                <a:cs typeface="Tahoma"/>
              </a:rPr>
              <a:t>ering </a:t>
            </a:r>
            <a:r>
              <a:rPr dirty="0" sz="2750" spc="-5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750" spc="-18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7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750" spc="-25" b="1">
                <a:solidFill>
                  <a:srgbClr val="B75442"/>
                </a:solidFill>
                <a:latin typeface="Tahoma"/>
                <a:cs typeface="Tahoma"/>
              </a:rPr>
              <a:t>c</a:t>
            </a:r>
            <a:r>
              <a:rPr dirty="0" sz="2750" spc="15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750" spc="-150" b="1">
                <a:solidFill>
                  <a:srgbClr val="B75442"/>
                </a:solidFill>
                <a:latin typeface="Tahoma"/>
                <a:cs typeface="Tahoma"/>
              </a:rPr>
              <a:t>u</a:t>
            </a:r>
            <a:r>
              <a:rPr dirty="0" sz="2750" spc="-125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750" spc="35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7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750" spc="-105" b="1">
                <a:solidFill>
                  <a:srgbClr val="B75442"/>
                </a:solidFill>
                <a:latin typeface="Tahoma"/>
                <a:cs typeface="Tahoma"/>
              </a:rPr>
              <a:t>,</a:t>
            </a:r>
            <a:r>
              <a:rPr dirty="0" sz="2750" b="1">
                <a:solidFill>
                  <a:srgbClr val="B75442"/>
                </a:solidFill>
                <a:latin typeface="Tahoma"/>
                <a:cs typeface="Tahoma"/>
              </a:rPr>
              <a:t>	</a:t>
            </a:r>
            <a:r>
              <a:rPr dirty="0" sz="2750" spc="75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750" spc="-125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750" spc="-5" b="1">
                <a:solidFill>
                  <a:srgbClr val="B75442"/>
                </a:solidFill>
                <a:latin typeface="Tahoma"/>
                <a:cs typeface="Tahoma"/>
              </a:rPr>
              <a:t>d</a:t>
            </a:r>
            <a:r>
              <a:rPr dirty="0" sz="2750" b="1">
                <a:solidFill>
                  <a:srgbClr val="B75442"/>
                </a:solidFill>
                <a:latin typeface="Tahoma"/>
                <a:cs typeface="Tahoma"/>
              </a:rPr>
              <a:t>		</a:t>
            </a:r>
            <a:r>
              <a:rPr dirty="0" sz="2750" spc="10" b="1">
                <a:solidFill>
                  <a:srgbClr val="B75442"/>
                </a:solidFill>
                <a:latin typeface="Tahoma"/>
                <a:cs typeface="Tahoma"/>
              </a:rPr>
              <a:t>g</a:t>
            </a:r>
            <a:r>
              <a:rPr dirty="0" sz="2750" spc="75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750" spc="-25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750" spc="-155" b="1">
                <a:solidFill>
                  <a:srgbClr val="B75442"/>
                </a:solidFill>
                <a:latin typeface="Tahoma"/>
                <a:cs typeface="Tahoma"/>
              </a:rPr>
              <a:t>h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750" spc="-5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750" spc="-18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750" spc="-125" b="1">
                <a:solidFill>
                  <a:srgbClr val="B75442"/>
                </a:solidFill>
                <a:latin typeface="Tahoma"/>
                <a:cs typeface="Tahoma"/>
              </a:rPr>
              <a:t>n</a:t>
            </a:r>
            <a:r>
              <a:rPr dirty="0" sz="2750" spc="25" b="1">
                <a:solidFill>
                  <a:srgbClr val="B75442"/>
                </a:solidFill>
                <a:latin typeface="Tahoma"/>
                <a:cs typeface="Tahoma"/>
              </a:rPr>
              <a:t>g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0310" y="3999776"/>
            <a:ext cx="153543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1120" marR="5080" indent="-59055">
              <a:lnSpc>
                <a:spcPct val="100000"/>
              </a:lnSpc>
              <a:spcBef>
                <a:spcPts val="105"/>
              </a:spcBef>
            </a:pP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750" spc="-330" b="1">
                <a:solidFill>
                  <a:srgbClr val="B75442"/>
                </a:solidFill>
                <a:latin typeface="Tahoma"/>
                <a:cs typeface="Tahoma"/>
              </a:rPr>
              <a:t>x</a:t>
            </a:r>
            <a:r>
              <a:rPr dirty="0" sz="2750" spc="-25" b="1">
                <a:solidFill>
                  <a:srgbClr val="B75442"/>
                </a:solidFill>
                <a:latin typeface="Tahoma"/>
                <a:cs typeface="Tahoma"/>
              </a:rPr>
              <a:t>c</a:t>
            </a:r>
            <a:r>
              <a:rPr dirty="0" sz="2750" spc="-105" b="1">
                <a:solidFill>
                  <a:srgbClr val="B75442"/>
                </a:solidFill>
                <a:latin typeface="Tahoma"/>
                <a:cs typeface="Tahoma"/>
              </a:rPr>
              <a:t>l</a:t>
            </a:r>
            <a:r>
              <a:rPr dirty="0" sz="2750" spc="-150" b="1">
                <a:solidFill>
                  <a:srgbClr val="B75442"/>
                </a:solidFill>
                <a:latin typeface="Tahoma"/>
                <a:cs typeface="Tahoma"/>
              </a:rPr>
              <a:t>u</a:t>
            </a:r>
            <a:r>
              <a:rPr dirty="0" sz="27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750" spc="-185" b="1">
                <a:solidFill>
                  <a:srgbClr val="B75442"/>
                </a:solidFill>
                <a:latin typeface="Tahoma"/>
                <a:cs typeface="Tahoma"/>
              </a:rPr>
              <a:t>i</a:t>
            </a:r>
            <a:r>
              <a:rPr dirty="0" sz="2750" spc="-60" b="1">
                <a:solidFill>
                  <a:srgbClr val="B75442"/>
                </a:solidFill>
                <a:latin typeface="Tahoma"/>
                <a:cs typeface="Tahoma"/>
              </a:rPr>
              <a:t>v</a:t>
            </a:r>
            <a:r>
              <a:rPr dirty="0" sz="2750" spc="-5" b="1">
                <a:solidFill>
                  <a:srgbClr val="B75442"/>
                </a:solidFill>
                <a:latin typeface="Tahoma"/>
                <a:cs typeface="Tahoma"/>
              </a:rPr>
              <a:t>e  </a:t>
            </a:r>
            <a:r>
              <a:rPr dirty="0" sz="2750" spc="-55" b="1">
                <a:solidFill>
                  <a:srgbClr val="B75442"/>
                </a:solidFill>
                <a:latin typeface="Tahoma"/>
                <a:cs typeface="Tahoma"/>
              </a:rPr>
              <a:t>v</a:t>
            </a:r>
            <a:r>
              <a:rPr dirty="0" sz="2750" spc="75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750" spc="-105" b="1">
                <a:solidFill>
                  <a:srgbClr val="B75442"/>
                </a:solidFill>
                <a:latin typeface="Tahoma"/>
                <a:cs typeface="Tahoma"/>
              </a:rPr>
              <a:t>l</a:t>
            </a:r>
            <a:r>
              <a:rPr dirty="0" sz="2750" spc="-150" b="1">
                <a:solidFill>
                  <a:srgbClr val="B75442"/>
                </a:solidFill>
                <a:latin typeface="Tahoma"/>
                <a:cs typeface="Tahoma"/>
              </a:rPr>
              <a:t>u</a:t>
            </a:r>
            <a:r>
              <a:rPr dirty="0" sz="2750" spc="75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b</a:t>
            </a:r>
            <a:r>
              <a:rPr dirty="0" sz="2750" spc="-120" b="1">
                <a:solidFill>
                  <a:srgbClr val="B75442"/>
                </a:solidFill>
                <a:latin typeface="Tahoma"/>
                <a:cs typeface="Tahoma"/>
              </a:rPr>
              <a:t>l</a:t>
            </a:r>
            <a:r>
              <a:rPr dirty="0" sz="2750" spc="-10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0383" y="4837976"/>
            <a:ext cx="6655434" cy="17125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80"/>
              </a:spcBef>
            </a:pPr>
            <a:r>
              <a:rPr dirty="0" sz="2750" spc="-35" b="1">
                <a:solidFill>
                  <a:srgbClr val="B75442"/>
                </a:solidFill>
                <a:latin typeface="Tahoma"/>
                <a:cs typeface="Tahoma"/>
              </a:rPr>
              <a:t>feedbacfi,</a:t>
            </a:r>
            <a:r>
              <a:rPr dirty="0" sz="2750" spc="-3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105" b="1">
                <a:solidFill>
                  <a:srgbClr val="B75442"/>
                </a:solidFill>
                <a:latin typeface="Tahoma"/>
                <a:cs typeface="Tahoma"/>
              </a:rPr>
              <a:t>it</a:t>
            </a:r>
            <a:r>
              <a:rPr dirty="0" sz="2750" spc="-10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70" b="1">
                <a:solidFill>
                  <a:srgbClr val="B75442"/>
                </a:solidFill>
                <a:latin typeface="Tahoma"/>
                <a:cs typeface="Tahoma"/>
              </a:rPr>
              <a:t>helps</a:t>
            </a:r>
            <a:r>
              <a:rPr dirty="0" sz="2750" spc="-6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95" b="1">
                <a:solidFill>
                  <a:srgbClr val="B75442"/>
                </a:solidFill>
                <a:latin typeface="Tahoma"/>
                <a:cs typeface="Tahoma"/>
              </a:rPr>
              <a:t>build</a:t>
            </a:r>
            <a:r>
              <a:rPr dirty="0" sz="2750" spc="-9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0" b="1">
                <a:solidFill>
                  <a:srgbClr val="B75442"/>
                </a:solidFill>
                <a:latin typeface="Tahoma"/>
                <a:cs typeface="Tahoma"/>
              </a:rPr>
              <a:t>a</a:t>
            </a:r>
            <a:r>
              <a:rPr dirty="0" sz="2750" spc="8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45" b="1">
                <a:solidFill>
                  <a:srgbClr val="B75442"/>
                </a:solidFill>
                <a:latin typeface="Tahoma"/>
                <a:cs typeface="Tahoma"/>
              </a:rPr>
              <a:t>strong </a:t>
            </a:r>
            <a:r>
              <a:rPr dirty="0" sz="2750" spc="-4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60" b="1">
                <a:solidFill>
                  <a:srgbClr val="B75442"/>
                </a:solidFill>
                <a:latin typeface="Tahoma"/>
                <a:cs typeface="Tahoma"/>
              </a:rPr>
              <a:t>connection between the </a:t>
            </a:r>
            <a:r>
              <a:rPr dirty="0" sz="2750" spc="-20" b="1">
                <a:solidFill>
                  <a:srgbClr val="B75442"/>
                </a:solidFill>
                <a:latin typeface="Tahoma"/>
                <a:cs typeface="Tahoma"/>
              </a:rPr>
              <a:t>brand 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and </a:t>
            </a:r>
            <a:r>
              <a:rPr dirty="0" sz="2750" spc="-80" b="1">
                <a:solidFill>
                  <a:srgbClr val="B75442"/>
                </a:solidFill>
                <a:latin typeface="Tahoma"/>
                <a:cs typeface="Tahoma"/>
              </a:rPr>
              <a:t>its </a:t>
            </a:r>
            <a:r>
              <a:rPr dirty="0" sz="2750" spc="-7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65" b="1">
                <a:solidFill>
                  <a:srgbClr val="B75442"/>
                </a:solidFill>
                <a:latin typeface="Tahoma"/>
                <a:cs typeface="Tahoma"/>
              </a:rPr>
              <a:t>customers.</a:t>
            </a:r>
            <a:r>
              <a:rPr dirty="0" sz="2750" spc="-6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65" b="1">
                <a:solidFill>
                  <a:srgbClr val="B75442"/>
                </a:solidFill>
                <a:latin typeface="Tahoma"/>
                <a:cs typeface="Tahoma"/>
              </a:rPr>
              <a:t>Personalized</a:t>
            </a:r>
            <a:r>
              <a:rPr dirty="0" sz="2750" spc="-6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75" b="1">
                <a:solidFill>
                  <a:srgbClr val="B75442"/>
                </a:solidFill>
                <a:latin typeface="Tahoma"/>
                <a:cs typeface="Tahoma"/>
              </a:rPr>
              <a:t>marfieting </a:t>
            </a:r>
            <a:r>
              <a:rPr dirty="0" sz="2750" spc="-7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40" b="1">
                <a:solidFill>
                  <a:srgbClr val="B75442"/>
                </a:solidFill>
                <a:latin typeface="Tahoma"/>
                <a:cs typeface="Tahoma"/>
              </a:rPr>
              <a:t>campaigns</a:t>
            </a:r>
            <a:r>
              <a:rPr dirty="0" sz="2750" spc="56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and</a:t>
            </a:r>
            <a:r>
              <a:rPr dirty="0" sz="2750" spc="54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50" b="1">
                <a:solidFill>
                  <a:srgbClr val="B75442"/>
                </a:solidFill>
                <a:latin typeface="Tahoma"/>
                <a:cs typeface="Tahoma"/>
              </a:rPr>
              <a:t>special</a:t>
            </a:r>
            <a:r>
              <a:rPr dirty="0" sz="2750" spc="57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5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750" spc="77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35" b="1">
                <a:solidFill>
                  <a:srgbClr val="B75442"/>
                </a:solidFill>
                <a:latin typeface="Tahoma"/>
                <a:cs typeface="Tahoma"/>
              </a:rPr>
              <a:t>ers</a:t>
            </a:r>
            <a:r>
              <a:rPr dirty="0" sz="2750" spc="560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85" b="1">
                <a:solidFill>
                  <a:srgbClr val="B75442"/>
                </a:solidFill>
                <a:latin typeface="Tahoma"/>
                <a:cs typeface="Tahoma"/>
              </a:rPr>
              <a:t>fieep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4531" y="6523901"/>
            <a:ext cx="450088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8300" algn="l"/>
                <a:tab pos="2943860" algn="l"/>
              </a:tabLst>
            </a:pPr>
            <a:r>
              <a:rPr dirty="0" sz="2750" spc="-65" b="1">
                <a:solidFill>
                  <a:srgbClr val="B75442"/>
                </a:solidFill>
                <a:latin typeface="Tahoma"/>
                <a:cs typeface="Tahoma"/>
              </a:rPr>
              <a:t>coming	bacfi,	</a:t>
            </a:r>
            <a:r>
              <a:rPr dirty="0" sz="2750" spc="-40" b="1">
                <a:solidFill>
                  <a:srgbClr val="B75442"/>
                </a:solidFill>
                <a:latin typeface="Tahoma"/>
                <a:cs typeface="Tahoma"/>
              </a:rPr>
              <a:t>fostering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436" y="6943001"/>
            <a:ext cx="468312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8595" algn="l"/>
                <a:tab pos="2376805" algn="l"/>
                <a:tab pos="3812540" algn="l"/>
              </a:tabLst>
            </a:pP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loyalty	and	</a:t>
            </a:r>
            <a:r>
              <a:rPr dirty="0" sz="2750" spc="-75" b="1">
                <a:solidFill>
                  <a:srgbClr val="B75442"/>
                </a:solidFill>
                <a:latin typeface="Tahoma"/>
                <a:cs typeface="Tahoma"/>
              </a:rPr>
              <a:t>driving	</a:t>
            </a:r>
            <a:r>
              <a:rPr dirty="0" sz="2750" spc="-45" b="1">
                <a:solidFill>
                  <a:srgbClr val="B75442"/>
                </a:solidFill>
                <a:latin typeface="Tahoma"/>
                <a:cs typeface="Tahoma"/>
              </a:rPr>
              <a:t>sales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0383" y="6523901"/>
            <a:ext cx="1790700" cy="1283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750" spc="-25" b="1">
                <a:solidFill>
                  <a:srgbClr val="B75442"/>
                </a:solidFill>
                <a:latin typeface="Tahoma"/>
                <a:cs typeface="Tahoma"/>
              </a:rPr>
              <a:t>c</a:t>
            </a:r>
            <a:r>
              <a:rPr dirty="0" sz="2750" spc="-150" b="1">
                <a:solidFill>
                  <a:srgbClr val="B75442"/>
                </a:solidFill>
                <a:latin typeface="Tahoma"/>
                <a:cs typeface="Tahoma"/>
              </a:rPr>
              <a:t>u</a:t>
            </a:r>
            <a:r>
              <a:rPr dirty="0" sz="2750" spc="-95" b="1">
                <a:solidFill>
                  <a:srgbClr val="B75442"/>
                </a:solidFill>
                <a:latin typeface="Tahoma"/>
                <a:cs typeface="Tahoma"/>
              </a:rPr>
              <a:t>s</a:t>
            </a:r>
            <a:r>
              <a:rPr dirty="0" sz="2750" spc="-35" b="1">
                <a:solidFill>
                  <a:srgbClr val="B75442"/>
                </a:solidFill>
                <a:latin typeface="Tahoma"/>
                <a:cs typeface="Tahoma"/>
              </a:rPr>
              <a:t>t</a:t>
            </a:r>
            <a:r>
              <a:rPr dirty="0" sz="2750" spc="15" b="1">
                <a:solidFill>
                  <a:srgbClr val="B75442"/>
                </a:solidFill>
                <a:latin typeface="Tahoma"/>
                <a:cs typeface="Tahoma"/>
              </a:rPr>
              <a:t>o</a:t>
            </a:r>
            <a:r>
              <a:rPr dirty="0" sz="2750" spc="-90" b="1">
                <a:solidFill>
                  <a:srgbClr val="B75442"/>
                </a:solidFill>
                <a:latin typeface="Tahoma"/>
                <a:cs typeface="Tahoma"/>
              </a:rPr>
              <a:t>m</a:t>
            </a:r>
            <a:r>
              <a:rPr dirty="0" sz="2750" spc="-15" b="1">
                <a:solidFill>
                  <a:srgbClr val="B75442"/>
                </a:solidFill>
                <a:latin typeface="Tahoma"/>
                <a:cs typeface="Tahoma"/>
              </a:rPr>
              <a:t>e</a:t>
            </a:r>
            <a:r>
              <a:rPr dirty="0" sz="2750" spc="-5" b="1">
                <a:solidFill>
                  <a:srgbClr val="B75442"/>
                </a:solidFill>
                <a:latin typeface="Tahoma"/>
                <a:cs typeface="Tahoma"/>
              </a:rPr>
              <a:t>r</a:t>
            </a:r>
            <a:r>
              <a:rPr dirty="0" sz="2750" spc="-65" b="1">
                <a:solidFill>
                  <a:srgbClr val="B75442"/>
                </a:solidFill>
                <a:latin typeface="Tahoma"/>
                <a:cs typeface="Tahoma"/>
              </a:rPr>
              <a:t>s  </a:t>
            </a:r>
            <a:r>
              <a:rPr dirty="0" sz="2750" spc="-50" b="1">
                <a:solidFill>
                  <a:srgbClr val="B75442"/>
                </a:solidFill>
                <a:latin typeface="Tahoma"/>
                <a:cs typeface="Tahoma"/>
              </a:rPr>
              <a:t>long-term </a:t>
            </a:r>
            <a:r>
              <a:rPr dirty="0" sz="2750" spc="-795" b="1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-85" b="1">
                <a:solidFill>
                  <a:srgbClr val="B75442"/>
                </a:solidFill>
                <a:latin typeface="Tahoma"/>
                <a:cs typeface="Tahoma"/>
              </a:rPr>
              <a:t>growth.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46859" y="1555870"/>
            <a:ext cx="9318625" cy="596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190">
                <a:latin typeface="Arial"/>
                <a:cs typeface="Arial"/>
              </a:rPr>
              <a:t>ENHANCING</a:t>
            </a:r>
            <a:r>
              <a:rPr dirty="0" sz="3750" spc="150">
                <a:latin typeface="Arial"/>
                <a:cs typeface="Arial"/>
              </a:rPr>
              <a:t> </a:t>
            </a:r>
            <a:r>
              <a:rPr dirty="0" sz="3750" spc="5">
                <a:latin typeface="Arial"/>
                <a:cs typeface="Arial"/>
              </a:rPr>
              <a:t>CUSTOMER</a:t>
            </a:r>
            <a:r>
              <a:rPr dirty="0" sz="3750" spc="155">
                <a:latin typeface="Arial"/>
                <a:cs typeface="Arial"/>
              </a:rPr>
              <a:t> </a:t>
            </a:r>
            <a:r>
              <a:rPr dirty="0" sz="3750" spc="50">
                <a:latin typeface="Arial"/>
                <a:cs typeface="Arial"/>
              </a:rPr>
              <a:t>EXPERIENCE</a:t>
            </a:r>
            <a:endParaRPr sz="37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63" y="1399298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7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7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44113" y="1481766"/>
            <a:ext cx="7063105" cy="516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20">
                <a:latin typeface="Arial"/>
                <a:cs typeface="Arial"/>
              </a:rPr>
              <a:t>DATA-DRIVEN</a:t>
            </a:r>
            <a:r>
              <a:rPr dirty="0" sz="3200" spc="130">
                <a:latin typeface="Arial"/>
                <a:cs typeface="Arial"/>
              </a:rPr>
              <a:t> </a:t>
            </a:r>
            <a:r>
              <a:rPr dirty="0" sz="3200" spc="90">
                <a:latin typeface="Arial"/>
                <a:cs typeface="Arial"/>
              </a:rPr>
              <a:t>PERSONALIZATION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7542" y="2558657"/>
            <a:ext cx="6655434" cy="5484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5"/>
              </a:spcBef>
              <a:tabLst>
                <a:tab pos="4809490" algn="l"/>
              </a:tabLst>
            </a:pP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With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its 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powerful 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analytics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capabilities,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the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assistant 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provides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businesses </a:t>
            </a:r>
            <a:r>
              <a:rPr dirty="0" sz="2750" spc="-145">
                <a:solidFill>
                  <a:srgbClr val="B75442"/>
                </a:solidFill>
                <a:latin typeface="Verdana"/>
                <a:cs typeface="Verdana"/>
              </a:rPr>
              <a:t>with 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deep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B75442"/>
                </a:solidFill>
                <a:latin typeface="Verdana"/>
                <a:cs typeface="Verdana"/>
              </a:rPr>
              <a:t>insights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into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customer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 behavior </a:t>
            </a:r>
            <a:r>
              <a:rPr dirty="0" sz="2750" spc="-95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market </a:t>
            </a:r>
            <a:r>
              <a:rPr dirty="0" sz="2750" spc="-150">
                <a:solidFill>
                  <a:srgbClr val="B75442"/>
                </a:solidFill>
                <a:latin typeface="Verdana"/>
                <a:cs typeface="Verdana"/>
              </a:rPr>
              <a:t>trends.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These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data-driven 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B75442"/>
                </a:solidFill>
                <a:latin typeface="Verdana"/>
                <a:cs typeface="Verdana"/>
              </a:rPr>
              <a:t>insights 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enable 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better </a:t>
            </a:r>
            <a:r>
              <a:rPr dirty="0" sz="2750" spc="-110">
                <a:solidFill>
                  <a:srgbClr val="B75442"/>
                </a:solidFill>
                <a:latin typeface="Verdana"/>
                <a:cs typeface="Verdana"/>
              </a:rPr>
              <a:t>decision-making,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B75442"/>
                </a:solidFill>
                <a:latin typeface="Verdana"/>
                <a:cs typeface="Verdana"/>
              </a:rPr>
              <a:t>from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inventory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management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sales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B75442"/>
                </a:solidFill>
                <a:latin typeface="Verdana"/>
                <a:cs typeface="Verdana"/>
              </a:rPr>
              <a:t>strategies,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helping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businesses</a:t>
            </a:r>
            <a:r>
              <a:rPr dirty="0" sz="2750" spc="-1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stay </a:t>
            </a: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competitive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responsive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market 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demands.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Detailed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sales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reports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dirty="0" sz="2750" spc="-95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behaviour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analytics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reﬁne </a:t>
            </a:r>
            <a:r>
              <a:rPr dirty="0" sz="2750" spc="-95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mm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3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35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	</a:t>
            </a:r>
            <a:r>
              <a:rPr dirty="0" sz="2750" spc="35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385">
                <a:solidFill>
                  <a:srgbClr val="B75442"/>
                </a:solidFill>
                <a:latin typeface="Verdana"/>
                <a:cs typeface="Verdana"/>
              </a:rPr>
              <a:t>, 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continuously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improving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shopping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experience.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38763" y="2306078"/>
            <a:ext cx="7069455" cy="71424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45"/>
              </a:spcBef>
            </a:pP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3050" spc="-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25">
                <a:solidFill>
                  <a:srgbClr val="B75442"/>
                </a:solidFill>
                <a:latin typeface="Verdana"/>
                <a:cs typeface="Verdana"/>
              </a:rPr>
              <a:t>AI-Powered</a:t>
            </a:r>
            <a:r>
              <a:rPr dirty="0" sz="3050" spc="-12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B75442"/>
                </a:solidFill>
                <a:latin typeface="Verdana"/>
                <a:cs typeface="Verdana"/>
              </a:rPr>
              <a:t>Virtual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55">
                <a:solidFill>
                  <a:srgbClr val="B75442"/>
                </a:solidFill>
                <a:latin typeface="Verdana"/>
                <a:cs typeface="Verdana"/>
              </a:rPr>
              <a:t>Personal </a:t>
            </a:r>
            <a:r>
              <a:rPr dirty="0" sz="3050" spc="-5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B75442"/>
                </a:solidFill>
                <a:latin typeface="Verdana"/>
                <a:cs typeface="Verdana"/>
              </a:rPr>
              <a:t>Shopping</a:t>
            </a:r>
            <a:r>
              <a:rPr dirty="0" sz="3050" spc="-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05">
                <a:solidFill>
                  <a:srgbClr val="B75442"/>
                </a:solidFill>
                <a:latin typeface="Verdana"/>
                <a:cs typeface="Verdana"/>
              </a:rPr>
              <a:t>Assistant</a:t>
            </a:r>
            <a:r>
              <a:rPr dirty="0" sz="3050" spc="-10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45">
                <a:solidFill>
                  <a:srgbClr val="B75442"/>
                </a:solidFill>
                <a:latin typeface="Verdana"/>
                <a:cs typeface="Verdana"/>
              </a:rPr>
              <a:t>is</a:t>
            </a:r>
            <a:r>
              <a:rPr dirty="0" sz="3050" spc="-14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70">
                <a:solidFill>
                  <a:srgbClr val="B75442"/>
                </a:solidFill>
                <a:latin typeface="Verdana"/>
                <a:cs typeface="Verdana"/>
              </a:rPr>
              <a:t>designed</a:t>
            </a:r>
            <a:r>
              <a:rPr dirty="0" sz="3050" spc="-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B75442"/>
                </a:solidFill>
                <a:latin typeface="Verdana"/>
                <a:cs typeface="Verdana"/>
              </a:rPr>
              <a:t>for </a:t>
            </a:r>
            <a:r>
              <a:rPr dirty="0" sz="3050" spc="-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90">
                <a:solidFill>
                  <a:srgbClr val="B75442"/>
                </a:solidFill>
                <a:latin typeface="Verdana"/>
                <a:cs typeface="Verdana"/>
              </a:rPr>
              <a:t>seamless</a:t>
            </a:r>
            <a:r>
              <a:rPr dirty="0" sz="3050" spc="-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B75442"/>
                </a:solidFill>
                <a:latin typeface="Verdana"/>
                <a:cs typeface="Verdana"/>
              </a:rPr>
              <a:t>integration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55">
                <a:solidFill>
                  <a:srgbClr val="B75442"/>
                </a:solidFill>
                <a:latin typeface="Verdana"/>
                <a:cs typeface="Verdana"/>
              </a:rPr>
              <a:t>across</a:t>
            </a:r>
            <a:r>
              <a:rPr dirty="0" sz="3050" spc="-5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85">
                <a:solidFill>
                  <a:srgbClr val="B75442"/>
                </a:solidFill>
                <a:latin typeface="Verdana"/>
                <a:cs typeface="Verdana"/>
              </a:rPr>
              <a:t>various </a:t>
            </a:r>
            <a:r>
              <a:rPr dirty="0" sz="3050" spc="-10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00">
                <a:solidFill>
                  <a:srgbClr val="B75442"/>
                </a:solidFill>
                <a:latin typeface="Verdana"/>
                <a:cs typeface="Verdana"/>
              </a:rPr>
              <a:t>platforms, </a:t>
            </a:r>
            <a:r>
              <a:rPr dirty="0" sz="3050" spc="-105">
                <a:solidFill>
                  <a:srgbClr val="B75442"/>
                </a:solidFill>
                <a:latin typeface="Verdana"/>
                <a:cs typeface="Verdana"/>
              </a:rPr>
              <a:t>ensuring </a:t>
            </a:r>
            <a:r>
              <a:rPr dirty="0" sz="3050" spc="55">
                <a:solidFill>
                  <a:srgbClr val="B75442"/>
                </a:solidFill>
                <a:latin typeface="Verdana"/>
                <a:cs typeface="Verdana"/>
              </a:rPr>
              <a:t>a </a:t>
            </a:r>
            <a:r>
              <a:rPr dirty="0" sz="3050" spc="-90">
                <a:solidFill>
                  <a:srgbClr val="B75442"/>
                </a:solidFill>
                <a:latin typeface="Verdana"/>
                <a:cs typeface="Verdana"/>
              </a:rPr>
              <a:t>consistent </a:t>
            </a:r>
            <a:r>
              <a:rPr dirty="0" sz="3050" spc="-35">
                <a:solidFill>
                  <a:srgbClr val="B75442"/>
                </a:solidFill>
                <a:latin typeface="Verdana"/>
                <a:cs typeface="Verdana"/>
              </a:rPr>
              <a:t>and </a:t>
            </a:r>
            <a:r>
              <a:rPr dirty="0" sz="3050" spc="-3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45">
                <a:solidFill>
                  <a:srgbClr val="B75442"/>
                </a:solidFill>
                <a:latin typeface="Verdana"/>
                <a:cs typeface="Verdana"/>
              </a:rPr>
              <a:t>engaging</a:t>
            </a:r>
            <a:r>
              <a:rPr dirty="0" sz="3050" spc="-4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70">
                <a:solidFill>
                  <a:srgbClr val="B75442"/>
                </a:solidFill>
                <a:latin typeface="Verdana"/>
                <a:cs typeface="Verdana"/>
              </a:rPr>
              <a:t>shopping</a:t>
            </a:r>
            <a:r>
              <a:rPr dirty="0" sz="3050" spc="-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95">
                <a:solidFill>
                  <a:srgbClr val="B75442"/>
                </a:solidFill>
                <a:latin typeface="Verdana"/>
                <a:cs typeface="Verdana"/>
              </a:rPr>
              <a:t>experience </a:t>
            </a:r>
            <a:r>
              <a:rPr dirty="0" sz="3050" spc="-10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10">
                <a:solidFill>
                  <a:srgbClr val="B75442"/>
                </a:solidFill>
                <a:latin typeface="Verdana"/>
                <a:cs typeface="Verdana"/>
              </a:rPr>
              <a:t>whether </a:t>
            </a:r>
            <a:r>
              <a:rPr dirty="0" sz="3050" spc="-90">
                <a:solidFill>
                  <a:srgbClr val="B75442"/>
                </a:solidFill>
                <a:latin typeface="Verdana"/>
                <a:cs typeface="Verdana"/>
              </a:rPr>
              <a:t>customers </a:t>
            </a:r>
            <a:r>
              <a:rPr dirty="0" sz="3050" spc="-50">
                <a:solidFill>
                  <a:srgbClr val="B75442"/>
                </a:solidFill>
                <a:latin typeface="Verdana"/>
                <a:cs typeface="Verdana"/>
              </a:rPr>
              <a:t>are </a:t>
            </a:r>
            <a:r>
              <a:rPr dirty="0" sz="3050" spc="-55">
                <a:solidFill>
                  <a:srgbClr val="B75442"/>
                </a:solidFill>
                <a:latin typeface="Verdana"/>
                <a:cs typeface="Verdana"/>
              </a:rPr>
              <a:t>on </a:t>
            </a:r>
            <a:r>
              <a:rPr dirty="0" sz="3050" spc="55">
                <a:solidFill>
                  <a:srgbClr val="B75442"/>
                </a:solidFill>
                <a:latin typeface="Verdana"/>
                <a:cs typeface="Verdana"/>
              </a:rPr>
              <a:t>a </a:t>
            </a:r>
            <a:r>
              <a:rPr dirty="0" sz="3050" spc="-140">
                <a:solidFill>
                  <a:srgbClr val="B75442"/>
                </a:solidFill>
                <a:latin typeface="Verdana"/>
                <a:cs typeface="Verdana"/>
              </a:rPr>
              <a:t>website, </a:t>
            </a:r>
            <a:r>
              <a:rPr dirty="0" sz="3050" spc="-13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B75442"/>
                </a:solidFill>
                <a:latin typeface="Verdana"/>
                <a:cs typeface="Verdana"/>
              </a:rPr>
              <a:t>mobile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00">
                <a:solidFill>
                  <a:srgbClr val="B75442"/>
                </a:solidFill>
                <a:latin typeface="Verdana"/>
                <a:cs typeface="Verdana"/>
              </a:rPr>
              <a:t>app,</a:t>
            </a:r>
            <a:r>
              <a:rPr dirty="0" sz="3050" spc="-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25">
                <a:solidFill>
                  <a:srgbClr val="B75442"/>
                </a:solidFill>
                <a:latin typeface="Verdana"/>
                <a:cs typeface="Verdana"/>
              </a:rPr>
              <a:t>or</a:t>
            </a:r>
            <a:r>
              <a:rPr dirty="0" sz="3050" spc="-2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50">
                <a:solidFill>
                  <a:srgbClr val="B75442"/>
                </a:solidFill>
                <a:latin typeface="Verdana"/>
                <a:cs typeface="Verdana"/>
              </a:rPr>
              <a:t>social</a:t>
            </a:r>
            <a:r>
              <a:rPr dirty="0" sz="3050" spc="-4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35">
                <a:solidFill>
                  <a:srgbClr val="B75442"/>
                </a:solidFill>
                <a:latin typeface="Verdana"/>
                <a:cs typeface="Verdana"/>
              </a:rPr>
              <a:t>media.</a:t>
            </a:r>
            <a:r>
              <a:rPr dirty="0" sz="3050" spc="-13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290">
                <a:solidFill>
                  <a:srgbClr val="B75442"/>
                </a:solidFill>
                <a:latin typeface="Verdana"/>
                <a:cs typeface="Verdana"/>
              </a:rPr>
              <a:t>It </a:t>
            </a:r>
            <a:r>
              <a:rPr dirty="0" sz="3050" spc="-2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B75442"/>
                </a:solidFill>
                <a:latin typeface="Verdana"/>
                <a:cs typeface="Verdana"/>
              </a:rPr>
              <a:t>supports </a:t>
            </a:r>
            <a:r>
              <a:rPr dirty="0" sz="3050" spc="-85">
                <a:solidFill>
                  <a:srgbClr val="B75442"/>
                </a:solidFill>
                <a:latin typeface="Verdana"/>
                <a:cs typeface="Verdana"/>
              </a:rPr>
              <a:t>third-party integrations </a:t>
            </a:r>
            <a:r>
              <a:rPr dirty="0" sz="3050" spc="-145">
                <a:solidFill>
                  <a:srgbClr val="B75442"/>
                </a:solidFill>
                <a:latin typeface="Verdana"/>
                <a:cs typeface="Verdana"/>
              </a:rPr>
              <a:t>with </a:t>
            </a:r>
            <a:r>
              <a:rPr dirty="0" sz="3050" spc="-10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60">
                <a:solidFill>
                  <a:srgbClr val="B75442"/>
                </a:solidFill>
                <a:latin typeface="Verdana"/>
                <a:cs typeface="Verdana"/>
              </a:rPr>
              <a:t>payment </a:t>
            </a:r>
            <a:r>
              <a:rPr dirty="0" sz="3050" spc="-95">
                <a:solidFill>
                  <a:srgbClr val="B75442"/>
                </a:solidFill>
                <a:latin typeface="Verdana"/>
                <a:cs typeface="Verdana"/>
              </a:rPr>
              <a:t>gateways, </a:t>
            </a:r>
            <a:r>
              <a:rPr dirty="0" sz="3050" spc="-80">
                <a:solidFill>
                  <a:srgbClr val="B75442"/>
                </a:solidFill>
                <a:latin typeface="Verdana"/>
                <a:cs typeface="Verdana"/>
              </a:rPr>
              <a:t>logistics </a:t>
            </a:r>
            <a:r>
              <a:rPr dirty="0" sz="3050" spc="-105">
                <a:solidFill>
                  <a:srgbClr val="B75442"/>
                </a:solidFill>
                <a:latin typeface="Verdana"/>
                <a:cs typeface="Verdana"/>
              </a:rPr>
              <a:t>partners, </a:t>
            </a:r>
            <a:r>
              <a:rPr dirty="0" sz="3050" spc="-10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35">
                <a:solidFill>
                  <a:srgbClr val="B75442"/>
                </a:solidFill>
                <a:latin typeface="Verdana"/>
                <a:cs typeface="Verdana"/>
              </a:rPr>
              <a:t>and</a:t>
            </a:r>
            <a:r>
              <a:rPr dirty="0" sz="3050" spc="-3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CRM</a:t>
            </a:r>
            <a:r>
              <a:rPr dirty="0" sz="3050" spc="-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55">
                <a:solidFill>
                  <a:srgbClr val="B75442"/>
                </a:solidFill>
                <a:latin typeface="Verdana"/>
                <a:cs typeface="Verdana"/>
              </a:rPr>
              <a:t>systems,</a:t>
            </a:r>
            <a:r>
              <a:rPr dirty="0" sz="3050" spc="-15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B75442"/>
                </a:solidFill>
                <a:latin typeface="Verdana"/>
                <a:cs typeface="Verdana"/>
              </a:rPr>
              <a:t>making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25">
                <a:solidFill>
                  <a:srgbClr val="B75442"/>
                </a:solidFill>
                <a:latin typeface="Verdana"/>
                <a:cs typeface="Verdana"/>
              </a:rPr>
              <a:t>it</a:t>
            </a:r>
            <a:r>
              <a:rPr dirty="0" sz="3050" spc="-12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55">
                <a:solidFill>
                  <a:srgbClr val="B75442"/>
                </a:solidFill>
                <a:latin typeface="Verdana"/>
                <a:cs typeface="Verdana"/>
              </a:rPr>
              <a:t>a </a:t>
            </a:r>
            <a:r>
              <a:rPr dirty="0" sz="3050" spc="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90">
                <a:solidFill>
                  <a:srgbClr val="B75442"/>
                </a:solidFill>
                <a:latin typeface="Verdana"/>
                <a:cs typeface="Verdana"/>
              </a:rPr>
              <a:t>versatile</a:t>
            </a:r>
            <a:r>
              <a:rPr dirty="0" sz="3050" spc="-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60">
                <a:solidFill>
                  <a:srgbClr val="B75442"/>
                </a:solidFill>
                <a:latin typeface="Verdana"/>
                <a:cs typeface="Verdana"/>
              </a:rPr>
              <a:t>addition</a:t>
            </a:r>
            <a:r>
              <a:rPr dirty="0" sz="3050" spc="-5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40">
                <a:solidFill>
                  <a:srgbClr val="B75442"/>
                </a:solidFill>
                <a:latin typeface="Verdana"/>
                <a:cs typeface="Verdana"/>
              </a:rPr>
              <a:t>to</a:t>
            </a:r>
            <a:r>
              <a:rPr dirty="0" sz="3050" spc="-3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45">
                <a:solidFill>
                  <a:srgbClr val="B75442"/>
                </a:solidFill>
                <a:latin typeface="Verdana"/>
                <a:cs typeface="Verdana"/>
              </a:rPr>
              <a:t>any</a:t>
            </a:r>
            <a:r>
              <a:rPr dirty="0" sz="3050" spc="-4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80">
                <a:solidFill>
                  <a:srgbClr val="B75442"/>
                </a:solidFill>
                <a:latin typeface="Verdana"/>
                <a:cs typeface="Verdana"/>
              </a:rPr>
              <a:t>retail 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14">
                <a:solidFill>
                  <a:srgbClr val="B75442"/>
                </a:solidFill>
                <a:latin typeface="Verdana"/>
                <a:cs typeface="Verdana"/>
              </a:rPr>
              <a:t>ecosystem.</a:t>
            </a:r>
            <a:r>
              <a:rPr dirty="0" sz="3050" spc="-1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200">
                <a:solidFill>
                  <a:srgbClr val="B75442"/>
                </a:solidFill>
                <a:latin typeface="Verdana"/>
                <a:cs typeface="Verdana"/>
              </a:rPr>
              <a:t>API</a:t>
            </a:r>
            <a:r>
              <a:rPr dirty="0" sz="3050" spc="-19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45">
                <a:solidFill>
                  <a:srgbClr val="B75442"/>
                </a:solidFill>
                <a:latin typeface="Verdana"/>
                <a:cs typeface="Verdana"/>
              </a:rPr>
              <a:t>access</a:t>
            </a:r>
            <a:r>
              <a:rPr dirty="0" sz="3050" spc="-4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75">
                <a:solidFill>
                  <a:srgbClr val="B75442"/>
                </a:solidFill>
                <a:latin typeface="Verdana"/>
                <a:cs typeface="Verdana"/>
              </a:rPr>
              <a:t>allows</a:t>
            </a:r>
            <a:r>
              <a:rPr dirty="0" sz="3050" spc="-7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B75442"/>
                </a:solidFill>
                <a:latin typeface="Verdana"/>
                <a:cs typeface="Verdana"/>
              </a:rPr>
              <a:t>for </a:t>
            </a:r>
            <a:r>
              <a:rPr dirty="0" sz="3050" spc="-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70">
                <a:solidFill>
                  <a:srgbClr val="B75442"/>
                </a:solidFill>
                <a:latin typeface="Verdana"/>
                <a:cs typeface="Verdana"/>
              </a:rPr>
              <a:t>further</a:t>
            </a:r>
            <a:r>
              <a:rPr dirty="0" sz="3050" spc="-6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10">
                <a:solidFill>
                  <a:srgbClr val="B75442"/>
                </a:solidFill>
                <a:latin typeface="Verdana"/>
                <a:cs typeface="Verdana"/>
              </a:rPr>
              <a:t>customization,</a:t>
            </a:r>
            <a:r>
              <a:rPr dirty="0" sz="3050" spc="-10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65">
                <a:solidFill>
                  <a:srgbClr val="B75442"/>
                </a:solidFill>
                <a:latin typeface="Verdana"/>
                <a:cs typeface="Verdana"/>
              </a:rPr>
              <a:t>enabling </a:t>
            </a:r>
            <a:r>
              <a:rPr dirty="0" sz="3050" spc="-106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14">
                <a:solidFill>
                  <a:srgbClr val="B75442"/>
                </a:solidFill>
                <a:latin typeface="Verdana"/>
                <a:cs typeface="Verdana"/>
              </a:rPr>
              <a:t>businesses </a:t>
            </a:r>
            <a:r>
              <a:rPr dirty="0" sz="3050" spc="-40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dirty="0" sz="3050" spc="-60">
                <a:solidFill>
                  <a:srgbClr val="B75442"/>
                </a:solidFill>
                <a:latin typeface="Verdana"/>
                <a:cs typeface="Verdana"/>
              </a:rPr>
              <a:t>tailor </a:t>
            </a:r>
            <a:r>
              <a:rPr dirty="0" sz="3050" spc="-105">
                <a:solidFill>
                  <a:srgbClr val="B75442"/>
                </a:solidFill>
                <a:latin typeface="Verdana"/>
                <a:cs typeface="Verdana"/>
              </a:rPr>
              <a:t>the </a:t>
            </a:r>
            <a:r>
              <a:rPr dirty="0" sz="3050" spc="-85">
                <a:solidFill>
                  <a:srgbClr val="B75442"/>
                </a:solidFill>
                <a:latin typeface="Verdana"/>
                <a:cs typeface="Verdana"/>
              </a:rPr>
              <a:t>assistant </a:t>
            </a:r>
            <a:r>
              <a:rPr dirty="0" sz="3050" spc="-40">
                <a:solidFill>
                  <a:srgbClr val="B75442"/>
                </a:solidFill>
                <a:latin typeface="Verdana"/>
                <a:cs typeface="Verdana"/>
              </a:rPr>
              <a:t>to </a:t>
            </a:r>
            <a:r>
              <a:rPr dirty="0" sz="3050" spc="-3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10">
                <a:solidFill>
                  <a:srgbClr val="B75442"/>
                </a:solidFill>
                <a:latin typeface="Verdana"/>
                <a:cs typeface="Verdana"/>
              </a:rPr>
              <a:t>their</a:t>
            </a:r>
            <a:r>
              <a:rPr dirty="0" sz="3050" spc="-229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55">
                <a:solidFill>
                  <a:srgbClr val="B75442"/>
                </a:solidFill>
                <a:latin typeface="Verdana"/>
                <a:cs typeface="Verdana"/>
              </a:rPr>
              <a:t>speciﬁc</a:t>
            </a:r>
            <a:r>
              <a:rPr dirty="0" sz="3050" spc="-229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3050" spc="-145">
                <a:solidFill>
                  <a:srgbClr val="B75442"/>
                </a:solidFill>
                <a:latin typeface="Verdana"/>
                <a:cs typeface="Verdana"/>
              </a:rPr>
              <a:t>needs.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88" y="1008698"/>
            <a:ext cx="8209280" cy="790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0" spc="-80">
                <a:latin typeface="Arial"/>
                <a:cs typeface="Arial"/>
              </a:rPr>
              <a:t>SEAMLESS</a:t>
            </a:r>
            <a:r>
              <a:rPr dirty="0" sz="5000" spc="195">
                <a:latin typeface="Arial"/>
                <a:cs typeface="Arial"/>
              </a:rPr>
              <a:t> </a:t>
            </a:r>
            <a:r>
              <a:rPr dirty="0" sz="5000" spc="125">
                <a:latin typeface="Arial"/>
                <a:cs typeface="Arial"/>
              </a:rPr>
              <a:t>INTEGRATION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8038" y="1419225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0130" y="3361080"/>
              <a:ext cx="9096375" cy="1476375"/>
            </a:xfrm>
            <a:custGeom>
              <a:avLst/>
              <a:gdLst/>
              <a:ahLst/>
              <a:cxnLst/>
              <a:rect l="l" t="t" r="r" b="b"/>
              <a:pathLst>
                <a:path w="9096375" h="1476375">
                  <a:moveTo>
                    <a:pt x="9096372" y="0"/>
                  </a:moveTo>
                  <a:lnTo>
                    <a:pt x="0" y="0"/>
                  </a:lnTo>
                  <a:lnTo>
                    <a:pt x="0" y="1476375"/>
                  </a:lnTo>
                  <a:lnTo>
                    <a:pt x="9096372" y="1476375"/>
                  </a:lnTo>
                  <a:lnTo>
                    <a:pt x="909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702" y="3402634"/>
            <a:ext cx="823214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360"/>
              <a:t>CHALLENGES</a:t>
            </a:r>
            <a:r>
              <a:rPr dirty="0" sz="3500" spc="80"/>
              <a:t> </a:t>
            </a:r>
            <a:r>
              <a:rPr dirty="0" sz="3500" spc="455"/>
              <a:t>AND</a:t>
            </a:r>
            <a:r>
              <a:rPr dirty="0" sz="3500" spc="80"/>
              <a:t> </a:t>
            </a:r>
            <a:r>
              <a:rPr dirty="0" sz="3500" spc="270"/>
              <a:t>OPPORTUNITIES</a:t>
            </a:r>
            <a:endParaRPr sz="3500"/>
          </a:p>
        </p:txBody>
      </p:sp>
      <p:grpSp>
        <p:nvGrpSpPr>
          <p:cNvPr id="7" name="object 7"/>
          <p:cNvGrpSpPr/>
          <p:nvPr/>
        </p:nvGrpSpPr>
        <p:grpSpPr>
          <a:xfrm>
            <a:off x="571143" y="4838192"/>
            <a:ext cx="9096375" cy="5095875"/>
            <a:chOff x="571143" y="4838192"/>
            <a:chExt cx="9096375" cy="5095875"/>
          </a:xfrm>
        </p:grpSpPr>
        <p:sp>
          <p:nvSpPr>
            <p:cNvPr id="8" name="object 8"/>
            <p:cNvSpPr/>
            <p:nvPr/>
          </p:nvSpPr>
          <p:spPr>
            <a:xfrm>
              <a:off x="571143" y="4838192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63" y="0"/>
                  </a:moveTo>
                  <a:lnTo>
                    <a:pt x="0" y="0"/>
                  </a:lnTo>
                  <a:lnTo>
                    <a:pt x="0" y="5095880"/>
                  </a:lnTo>
                  <a:lnTo>
                    <a:pt x="9096363" y="5095880"/>
                  </a:lnTo>
                  <a:lnTo>
                    <a:pt x="9096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4139" y="5149278"/>
              <a:ext cx="5188978" cy="392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301" y="5625528"/>
              <a:ext cx="3692868" cy="3925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92215" y="5049196"/>
            <a:ext cx="7866380" cy="338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99900"/>
              </a:lnSpc>
              <a:spcBef>
                <a:spcPts val="100"/>
              </a:spcBef>
            </a:pPr>
            <a:r>
              <a:rPr dirty="0" sz="3150" spc="70">
                <a:solidFill>
                  <a:srgbClr val="B75442"/>
                </a:solidFill>
                <a:latin typeface="Tahoma"/>
                <a:cs typeface="Tahoma"/>
              </a:rPr>
              <a:t>While </a:t>
            </a:r>
            <a:r>
              <a:rPr dirty="0" sz="3150" spc="80">
                <a:latin typeface="Tahoma"/>
                <a:cs typeface="Tahoma"/>
              </a:rPr>
              <a:t>AI-powered </a:t>
            </a:r>
            <a:r>
              <a:rPr dirty="0" sz="3150" spc="95">
                <a:latin typeface="Tahoma"/>
                <a:cs typeface="Tahoma"/>
              </a:rPr>
              <a:t>virtual </a:t>
            </a:r>
            <a:r>
              <a:rPr dirty="0" sz="3150" spc="140">
                <a:latin typeface="Tahoma"/>
                <a:cs typeface="Tahoma"/>
              </a:rPr>
              <a:t>personal </a:t>
            </a:r>
            <a:r>
              <a:rPr dirty="0" sz="3150" spc="145">
                <a:latin typeface="Tahoma"/>
                <a:cs typeface="Tahoma"/>
              </a:rPr>
              <a:t> </a:t>
            </a:r>
            <a:r>
              <a:rPr dirty="0" sz="3150" spc="125">
                <a:latin typeface="Tahoma"/>
                <a:cs typeface="Tahoma"/>
              </a:rPr>
              <a:t>shopping</a:t>
            </a:r>
            <a:r>
              <a:rPr dirty="0" sz="3150" spc="-135">
                <a:latin typeface="Tahoma"/>
                <a:cs typeface="Tahoma"/>
              </a:rPr>
              <a:t> </a:t>
            </a:r>
            <a:r>
              <a:rPr dirty="0" sz="3150" spc="114">
                <a:latin typeface="Tahoma"/>
                <a:cs typeface="Tahoma"/>
              </a:rPr>
              <a:t>assistants</a:t>
            </a:r>
            <a:r>
              <a:rPr dirty="0" sz="3150" spc="-135"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B75442"/>
                </a:solidFill>
                <a:latin typeface="Tahoma"/>
                <a:cs typeface="Tahoma"/>
              </a:rPr>
              <a:t>present</a:t>
            </a:r>
            <a:r>
              <a:rPr dirty="0" sz="3150" spc="-13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05">
                <a:solidFill>
                  <a:srgbClr val="B75442"/>
                </a:solidFill>
                <a:latin typeface="Tahoma"/>
                <a:cs typeface="Tahoma"/>
              </a:rPr>
              <a:t>opportunities </a:t>
            </a:r>
            <a:r>
              <a:rPr dirty="0" sz="3150" spc="-969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5">
                <a:solidFill>
                  <a:srgbClr val="B75442"/>
                </a:solidFill>
                <a:latin typeface="Tahoma"/>
                <a:cs typeface="Tahoma"/>
              </a:rPr>
              <a:t>for </a:t>
            </a:r>
            <a:r>
              <a:rPr dirty="0" sz="3150" spc="140">
                <a:solidFill>
                  <a:srgbClr val="B75442"/>
                </a:solidFill>
                <a:latin typeface="Tahoma"/>
                <a:cs typeface="Tahoma"/>
              </a:rPr>
              <a:t>enhanced </a:t>
            </a:r>
            <a:r>
              <a:rPr dirty="0" sz="3150" spc="135">
                <a:solidFill>
                  <a:srgbClr val="B75442"/>
                </a:solidFill>
                <a:latin typeface="Tahoma"/>
                <a:cs typeface="Tahoma"/>
              </a:rPr>
              <a:t>customer </a:t>
            </a:r>
            <a:r>
              <a:rPr dirty="0" sz="3150" spc="114">
                <a:solidFill>
                  <a:srgbClr val="B75442"/>
                </a:solidFill>
                <a:latin typeface="Tahoma"/>
                <a:cs typeface="Tahoma"/>
              </a:rPr>
              <a:t>engagement, </a:t>
            </a:r>
            <a:r>
              <a:rPr dirty="0" sz="3150" spc="12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95">
                <a:solidFill>
                  <a:srgbClr val="B75442"/>
                </a:solidFill>
                <a:latin typeface="Tahoma"/>
                <a:cs typeface="Tahoma"/>
              </a:rPr>
              <a:t>retailers</a:t>
            </a:r>
            <a:r>
              <a:rPr dirty="0" sz="3150" spc="-12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B75442"/>
                </a:solidFill>
                <a:latin typeface="Tahoma"/>
                <a:cs typeface="Tahoma"/>
              </a:rPr>
              <a:t>must</a:t>
            </a:r>
            <a:r>
              <a:rPr dirty="0" sz="3150" spc="-12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5">
                <a:solidFill>
                  <a:srgbClr val="B75442"/>
                </a:solidFill>
                <a:latin typeface="Tahoma"/>
                <a:cs typeface="Tahoma"/>
              </a:rPr>
              <a:t>address</a:t>
            </a:r>
            <a:r>
              <a:rPr dirty="0" sz="3150" spc="-12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14">
                <a:solidFill>
                  <a:srgbClr val="B75442"/>
                </a:solidFill>
                <a:latin typeface="Tahoma"/>
                <a:cs typeface="Tahoma"/>
              </a:rPr>
              <a:t>challenges</a:t>
            </a:r>
            <a:r>
              <a:rPr dirty="0" sz="3150" spc="-12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90">
                <a:solidFill>
                  <a:srgbClr val="B75442"/>
                </a:solidFill>
                <a:latin typeface="Tahoma"/>
                <a:cs typeface="Tahoma"/>
              </a:rPr>
              <a:t>such</a:t>
            </a:r>
            <a:r>
              <a:rPr dirty="0" sz="3150" spc="-12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80">
                <a:solidFill>
                  <a:srgbClr val="B75442"/>
                </a:solidFill>
                <a:latin typeface="Tahoma"/>
                <a:cs typeface="Tahoma"/>
              </a:rPr>
              <a:t>as </a:t>
            </a:r>
            <a:r>
              <a:rPr dirty="0" sz="3150" spc="-969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204">
                <a:solidFill>
                  <a:srgbClr val="B75442"/>
                </a:solidFill>
                <a:latin typeface="Tahoma"/>
                <a:cs typeface="Tahoma"/>
              </a:rPr>
              <a:t>data </a:t>
            </a:r>
            <a:r>
              <a:rPr dirty="0" sz="3150" spc="100">
                <a:solidFill>
                  <a:srgbClr val="B75442"/>
                </a:solidFill>
                <a:latin typeface="Tahoma"/>
                <a:cs typeface="Tahoma"/>
              </a:rPr>
              <a:t>privacy, </a:t>
            </a:r>
            <a:r>
              <a:rPr dirty="0" sz="3150" spc="105">
                <a:solidFill>
                  <a:srgbClr val="B75442"/>
                </a:solidFill>
                <a:latin typeface="Tahoma"/>
                <a:cs typeface="Tahoma"/>
              </a:rPr>
              <a:t>ethical </a:t>
            </a:r>
            <a:r>
              <a:rPr dirty="0" sz="3150" spc="-114">
                <a:solidFill>
                  <a:srgbClr val="B75442"/>
                </a:solidFill>
                <a:latin typeface="Tahoma"/>
                <a:cs typeface="Tahoma"/>
              </a:rPr>
              <a:t>AI </a:t>
            </a:r>
            <a:r>
              <a:rPr dirty="0" sz="3150" spc="80">
                <a:solidFill>
                  <a:srgbClr val="B75442"/>
                </a:solidFill>
                <a:latin typeface="Tahoma"/>
                <a:cs typeface="Tahoma"/>
              </a:rPr>
              <a:t>usage, </a:t>
            </a:r>
            <a:r>
              <a:rPr dirty="0" sz="3150" spc="180">
                <a:solidFill>
                  <a:srgbClr val="B75442"/>
                </a:solidFill>
                <a:latin typeface="Tahoma"/>
                <a:cs typeface="Tahoma"/>
              </a:rPr>
              <a:t>and </a:t>
            </a:r>
            <a:r>
              <a:rPr dirty="0" sz="3150" spc="18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35">
                <a:solidFill>
                  <a:srgbClr val="B75442"/>
                </a:solidFill>
                <a:latin typeface="Tahoma"/>
                <a:cs typeface="Tahoma"/>
              </a:rPr>
              <a:t>customer </a:t>
            </a:r>
            <a:r>
              <a:rPr dirty="0" sz="3150" spc="15">
                <a:solidFill>
                  <a:srgbClr val="B75442"/>
                </a:solidFill>
                <a:latin typeface="Tahoma"/>
                <a:cs typeface="Tahoma"/>
              </a:rPr>
              <a:t>trust. </a:t>
            </a:r>
            <a:r>
              <a:rPr dirty="0" sz="3150" spc="140">
                <a:solidFill>
                  <a:srgbClr val="B75442"/>
                </a:solidFill>
                <a:latin typeface="Tahoma"/>
                <a:cs typeface="Tahoma"/>
              </a:rPr>
              <a:t>Embracing </a:t>
            </a:r>
            <a:r>
              <a:rPr dirty="0" sz="3150" spc="100">
                <a:solidFill>
                  <a:srgbClr val="B75442"/>
                </a:solidFill>
                <a:latin typeface="Tahoma"/>
                <a:cs typeface="Tahoma"/>
              </a:rPr>
              <a:t>these </a:t>
            </a:r>
            <a:r>
              <a:rPr dirty="0" sz="3150" spc="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14">
                <a:solidFill>
                  <a:srgbClr val="B75442"/>
                </a:solidFill>
                <a:latin typeface="Tahoma"/>
                <a:cs typeface="Tahoma"/>
              </a:rPr>
              <a:t>challenges</a:t>
            </a:r>
            <a:r>
              <a:rPr dirty="0" sz="3150" spc="-12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B75442"/>
                </a:solidFill>
                <a:latin typeface="Tahoma"/>
                <a:cs typeface="Tahoma"/>
              </a:rPr>
              <a:t>leads</a:t>
            </a:r>
            <a:r>
              <a:rPr dirty="0" sz="3150" spc="-12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B75442"/>
                </a:solidFill>
                <a:latin typeface="Tahoma"/>
                <a:cs typeface="Tahoma"/>
              </a:rPr>
              <a:t>to</a:t>
            </a:r>
            <a:r>
              <a:rPr dirty="0" sz="3150" spc="-12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130">
                <a:solidFill>
                  <a:srgbClr val="B75442"/>
                </a:solidFill>
                <a:latin typeface="Tahoma"/>
                <a:cs typeface="Tahoma"/>
              </a:rPr>
              <a:t>long-term</a:t>
            </a:r>
            <a:r>
              <a:rPr dirty="0" sz="3150" spc="-12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3150" spc="60">
                <a:solidFill>
                  <a:srgbClr val="B75442"/>
                </a:solidFill>
                <a:latin typeface="Tahoma"/>
                <a:cs typeface="Tahoma"/>
              </a:rPr>
              <a:t>success.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5694" y="3864368"/>
            <a:ext cx="292100" cy="261620"/>
          </a:xfrm>
          <a:custGeom>
            <a:avLst/>
            <a:gdLst/>
            <a:ahLst/>
            <a:cxnLst/>
            <a:rect l="l" t="t" r="r" b="b"/>
            <a:pathLst>
              <a:path w="292100" h="261620">
                <a:moveTo>
                  <a:pt x="108458" y="0"/>
                </a:moveTo>
                <a:lnTo>
                  <a:pt x="104267" y="1003"/>
                </a:lnTo>
                <a:lnTo>
                  <a:pt x="96647" y="5791"/>
                </a:lnTo>
                <a:lnTo>
                  <a:pt x="93853" y="9347"/>
                </a:lnTo>
                <a:lnTo>
                  <a:pt x="92165" y="14160"/>
                </a:lnTo>
                <a:lnTo>
                  <a:pt x="1524" y="234505"/>
                </a:lnTo>
                <a:lnTo>
                  <a:pt x="381" y="237629"/>
                </a:lnTo>
                <a:lnTo>
                  <a:pt x="0" y="240449"/>
                </a:lnTo>
                <a:lnTo>
                  <a:pt x="254" y="242963"/>
                </a:lnTo>
                <a:lnTo>
                  <a:pt x="254" y="247738"/>
                </a:lnTo>
                <a:lnTo>
                  <a:pt x="2032" y="252044"/>
                </a:lnTo>
                <a:lnTo>
                  <a:pt x="8890" y="259676"/>
                </a:lnTo>
                <a:lnTo>
                  <a:pt x="13970" y="261581"/>
                </a:lnTo>
                <a:lnTo>
                  <a:pt x="24638" y="261581"/>
                </a:lnTo>
                <a:lnTo>
                  <a:pt x="39624" y="247738"/>
                </a:lnTo>
                <a:lnTo>
                  <a:pt x="61087" y="195453"/>
                </a:lnTo>
                <a:lnTo>
                  <a:pt x="207612" y="195453"/>
                </a:lnTo>
                <a:lnTo>
                  <a:pt x="190321" y="153670"/>
                </a:lnTo>
                <a:lnTo>
                  <a:pt x="78232" y="153670"/>
                </a:lnTo>
                <a:lnTo>
                  <a:pt x="111379" y="73253"/>
                </a:lnTo>
                <a:lnTo>
                  <a:pt x="157042" y="73253"/>
                </a:lnTo>
                <a:lnTo>
                  <a:pt x="132558" y="14071"/>
                </a:lnTo>
                <a:lnTo>
                  <a:pt x="131191" y="9944"/>
                </a:lnTo>
                <a:lnTo>
                  <a:pt x="128651" y="6604"/>
                </a:lnTo>
                <a:lnTo>
                  <a:pt x="124841" y="4152"/>
                </a:lnTo>
                <a:lnTo>
                  <a:pt x="121158" y="1651"/>
                </a:lnTo>
                <a:lnTo>
                  <a:pt x="117221" y="406"/>
                </a:lnTo>
                <a:lnTo>
                  <a:pt x="112903" y="406"/>
                </a:lnTo>
                <a:lnTo>
                  <a:pt x="108458" y="0"/>
                </a:lnTo>
                <a:close/>
              </a:path>
              <a:path w="292100" h="261620">
                <a:moveTo>
                  <a:pt x="207612" y="195453"/>
                </a:moveTo>
                <a:lnTo>
                  <a:pt x="162179" y="195453"/>
                </a:lnTo>
                <a:lnTo>
                  <a:pt x="185536" y="251955"/>
                </a:lnTo>
                <a:lnTo>
                  <a:pt x="188087" y="255397"/>
                </a:lnTo>
                <a:lnTo>
                  <a:pt x="191643" y="257911"/>
                </a:lnTo>
                <a:lnTo>
                  <a:pt x="195326" y="260350"/>
                </a:lnTo>
                <a:lnTo>
                  <a:pt x="199263" y="261581"/>
                </a:lnTo>
                <a:lnTo>
                  <a:pt x="208915" y="261581"/>
                </a:lnTo>
                <a:lnTo>
                  <a:pt x="213643" y="259676"/>
                </a:lnTo>
                <a:lnTo>
                  <a:pt x="218667" y="255320"/>
                </a:lnTo>
                <a:lnTo>
                  <a:pt x="222377" y="252183"/>
                </a:lnTo>
                <a:lnTo>
                  <a:pt x="224536" y="247091"/>
                </a:lnTo>
                <a:lnTo>
                  <a:pt x="224471" y="237629"/>
                </a:lnTo>
                <a:lnTo>
                  <a:pt x="223901" y="235153"/>
                </a:lnTo>
                <a:lnTo>
                  <a:pt x="222885" y="232359"/>
                </a:lnTo>
                <a:lnTo>
                  <a:pt x="207612" y="195453"/>
                </a:lnTo>
                <a:close/>
              </a:path>
              <a:path w="292100" h="261620">
                <a:moveTo>
                  <a:pt x="157042" y="73253"/>
                </a:moveTo>
                <a:lnTo>
                  <a:pt x="111379" y="73253"/>
                </a:lnTo>
                <a:lnTo>
                  <a:pt x="144780" y="153670"/>
                </a:lnTo>
                <a:lnTo>
                  <a:pt x="190321" y="153670"/>
                </a:lnTo>
                <a:lnTo>
                  <a:pt x="157042" y="73253"/>
                </a:lnTo>
                <a:close/>
              </a:path>
              <a:path w="292100" h="261620">
                <a:moveTo>
                  <a:pt x="276225" y="1422"/>
                </a:moveTo>
                <a:lnTo>
                  <a:pt x="264160" y="1422"/>
                </a:lnTo>
                <a:lnTo>
                  <a:pt x="259080" y="3454"/>
                </a:lnTo>
                <a:lnTo>
                  <a:pt x="250444" y="11531"/>
                </a:lnTo>
                <a:lnTo>
                  <a:pt x="248412" y="16713"/>
                </a:lnTo>
                <a:lnTo>
                  <a:pt x="248474" y="245313"/>
                </a:lnTo>
                <a:lnTo>
                  <a:pt x="250317" y="250215"/>
                </a:lnTo>
                <a:lnTo>
                  <a:pt x="258191" y="258762"/>
                </a:lnTo>
                <a:lnTo>
                  <a:pt x="263525" y="260896"/>
                </a:lnTo>
                <a:lnTo>
                  <a:pt x="275844" y="260896"/>
                </a:lnTo>
                <a:lnTo>
                  <a:pt x="281051" y="258813"/>
                </a:lnTo>
                <a:lnTo>
                  <a:pt x="285369" y="254660"/>
                </a:lnTo>
                <a:lnTo>
                  <a:pt x="289687" y="250444"/>
                </a:lnTo>
                <a:lnTo>
                  <a:pt x="291973" y="245313"/>
                </a:lnTo>
                <a:lnTo>
                  <a:pt x="291946" y="16713"/>
                </a:lnTo>
                <a:lnTo>
                  <a:pt x="289814" y="11620"/>
                </a:lnTo>
                <a:lnTo>
                  <a:pt x="285496" y="7581"/>
                </a:lnTo>
                <a:lnTo>
                  <a:pt x="281305" y="3479"/>
                </a:lnTo>
                <a:lnTo>
                  <a:pt x="276225" y="1422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44415" y="3343516"/>
            <a:ext cx="6174740" cy="2969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400"/>
              </a:lnSpc>
              <a:spcBef>
                <a:spcPts val="90"/>
              </a:spcBef>
            </a:pPr>
            <a:r>
              <a:rPr dirty="0" sz="2750" spc="80">
                <a:solidFill>
                  <a:srgbClr val="B75442"/>
                </a:solidFill>
                <a:latin typeface="Tahoma"/>
                <a:cs typeface="Tahoma"/>
              </a:rPr>
              <a:t>The</a:t>
            </a:r>
            <a:r>
              <a:rPr dirty="0" sz="27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B75442"/>
                </a:solidFill>
                <a:latin typeface="Tahoma"/>
                <a:cs typeface="Tahoma"/>
              </a:rPr>
              <a:t>future</a:t>
            </a:r>
            <a:r>
              <a:rPr dirty="0" sz="27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B75442"/>
                </a:solidFill>
                <a:latin typeface="Tahoma"/>
                <a:cs typeface="Tahoma"/>
              </a:rPr>
              <a:t>of</a:t>
            </a:r>
            <a:r>
              <a:rPr dirty="0" sz="27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B75442"/>
                </a:solidFill>
                <a:latin typeface="Tahoma"/>
                <a:cs typeface="Tahoma"/>
              </a:rPr>
              <a:t>retail</a:t>
            </a:r>
            <a:r>
              <a:rPr dirty="0" sz="27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Tahoma"/>
                <a:cs typeface="Tahoma"/>
              </a:rPr>
              <a:t>will</a:t>
            </a:r>
            <a:r>
              <a:rPr dirty="0" sz="27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B75442"/>
                </a:solidFill>
                <a:latin typeface="Tahoma"/>
                <a:cs typeface="Tahoma"/>
              </a:rPr>
              <a:t>continue</a:t>
            </a:r>
            <a:r>
              <a:rPr dirty="0" sz="27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B75442"/>
                </a:solidFill>
                <a:latin typeface="Tahoma"/>
                <a:cs typeface="Tahoma"/>
              </a:rPr>
              <a:t>to</a:t>
            </a:r>
            <a:r>
              <a:rPr dirty="0" sz="2750" spc="-10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45">
                <a:solidFill>
                  <a:srgbClr val="B75442"/>
                </a:solidFill>
                <a:latin typeface="Tahoma"/>
                <a:cs typeface="Tahoma"/>
              </a:rPr>
              <a:t>be </a:t>
            </a:r>
            <a:r>
              <a:rPr dirty="0" sz="2750" spc="-844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35">
                <a:solidFill>
                  <a:srgbClr val="B75442"/>
                </a:solidFill>
                <a:latin typeface="Tahoma"/>
                <a:cs typeface="Tahoma"/>
              </a:rPr>
              <a:t>shaped </a:t>
            </a:r>
            <a:r>
              <a:rPr dirty="0" sz="2750" spc="190">
                <a:solidFill>
                  <a:srgbClr val="B75442"/>
                </a:solidFill>
                <a:latin typeface="Tahoma"/>
                <a:cs typeface="Tahoma"/>
              </a:rPr>
              <a:t>by </a:t>
            </a:r>
            <a:r>
              <a:rPr dirty="0" sz="2750" spc="140">
                <a:solidFill>
                  <a:srgbClr val="B75442"/>
                </a:solidFill>
                <a:latin typeface="Tahoma"/>
                <a:cs typeface="Tahoma"/>
              </a:rPr>
              <a:t>advancements </a:t>
            </a:r>
            <a:r>
              <a:rPr dirty="0" sz="2750" spc="25">
                <a:solidFill>
                  <a:srgbClr val="B75442"/>
                </a:solidFill>
                <a:latin typeface="Tahoma"/>
                <a:cs typeface="Tahoma"/>
              </a:rPr>
              <a:t>in </a:t>
            </a:r>
            <a:r>
              <a:rPr dirty="0" sz="2750" spc="-100">
                <a:latin typeface="Tahoma"/>
                <a:cs typeface="Tahoma"/>
              </a:rPr>
              <a:t>AI </a:t>
            </a:r>
            <a:r>
              <a:rPr dirty="0" sz="2750" spc="160">
                <a:solidFill>
                  <a:srgbClr val="B75442"/>
                </a:solidFill>
                <a:latin typeface="Tahoma"/>
                <a:cs typeface="Tahoma"/>
              </a:rPr>
              <a:t>and </a:t>
            </a:r>
            <a:r>
              <a:rPr dirty="0" sz="2750" spc="16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B75442"/>
                </a:solidFill>
                <a:latin typeface="Tahoma"/>
                <a:cs typeface="Tahoma"/>
              </a:rPr>
              <a:t>virtual </a:t>
            </a:r>
            <a:r>
              <a:rPr dirty="0" sz="2750" spc="125">
                <a:solidFill>
                  <a:srgbClr val="B75442"/>
                </a:solidFill>
                <a:latin typeface="Tahoma"/>
                <a:cs typeface="Tahoma"/>
              </a:rPr>
              <a:t>personal </a:t>
            </a:r>
            <a:r>
              <a:rPr dirty="0" sz="2750" spc="110">
                <a:solidFill>
                  <a:srgbClr val="B75442"/>
                </a:solidFill>
                <a:latin typeface="Tahoma"/>
                <a:cs typeface="Tahoma"/>
              </a:rPr>
              <a:t>shopping </a:t>
            </a:r>
            <a:r>
              <a:rPr dirty="0" sz="2750" spc="65">
                <a:solidFill>
                  <a:srgbClr val="B75442"/>
                </a:solidFill>
                <a:latin typeface="Tahoma"/>
                <a:cs typeface="Tahoma"/>
              </a:rPr>
              <a:t>assistants. </a:t>
            </a:r>
            <a:r>
              <a:rPr dirty="0" sz="2750" spc="-844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B75442"/>
                </a:solidFill>
                <a:latin typeface="Tahoma"/>
                <a:cs typeface="Tahoma"/>
              </a:rPr>
              <a:t>Anticipate </a:t>
            </a:r>
            <a:r>
              <a:rPr dirty="0" sz="2750" spc="90">
                <a:solidFill>
                  <a:srgbClr val="B75442"/>
                </a:solidFill>
                <a:latin typeface="Tahoma"/>
                <a:cs typeface="Tahoma"/>
              </a:rPr>
              <a:t>trends </a:t>
            </a:r>
            <a:r>
              <a:rPr dirty="0" sz="2750" spc="80">
                <a:solidFill>
                  <a:srgbClr val="B75442"/>
                </a:solidFill>
                <a:latin typeface="Tahoma"/>
                <a:cs typeface="Tahoma"/>
              </a:rPr>
              <a:t>such </a:t>
            </a:r>
            <a:r>
              <a:rPr dirty="0" sz="2750" spc="160">
                <a:solidFill>
                  <a:srgbClr val="B75442"/>
                </a:solidFill>
                <a:latin typeface="Tahoma"/>
                <a:cs typeface="Tahoma"/>
              </a:rPr>
              <a:t>as </a:t>
            </a:r>
            <a:r>
              <a:rPr dirty="0" sz="2750" spc="125">
                <a:solidFill>
                  <a:srgbClr val="B75442"/>
                </a:solidFill>
                <a:latin typeface="Tahoma"/>
                <a:cs typeface="Tahoma"/>
              </a:rPr>
              <a:t>expanded </a:t>
            </a:r>
            <a:r>
              <a:rPr dirty="0" sz="2750" spc="13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B75442"/>
                </a:solidFill>
                <a:latin typeface="Tahoma"/>
                <a:cs typeface="Tahoma"/>
              </a:rPr>
              <a:t>virtual </a:t>
            </a:r>
            <a:r>
              <a:rPr dirty="0" sz="2750" spc="120">
                <a:solidFill>
                  <a:srgbClr val="B75442"/>
                </a:solidFill>
                <a:latin typeface="Tahoma"/>
                <a:cs typeface="Tahoma"/>
              </a:rPr>
              <a:t>try-on </a:t>
            </a:r>
            <a:r>
              <a:rPr dirty="0" sz="2750" spc="65">
                <a:solidFill>
                  <a:srgbClr val="B75442"/>
                </a:solidFill>
                <a:latin typeface="Tahoma"/>
                <a:cs typeface="Tahoma"/>
              </a:rPr>
              <a:t>experiences, </a:t>
            </a:r>
            <a:r>
              <a:rPr dirty="0" sz="2750" spc="90">
                <a:solidFill>
                  <a:srgbClr val="B75442"/>
                </a:solidFill>
                <a:latin typeface="Tahoma"/>
                <a:cs typeface="Tahoma"/>
              </a:rPr>
              <a:t>predictive </a:t>
            </a:r>
            <a:r>
              <a:rPr dirty="0" sz="2750" spc="-844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B75442"/>
                </a:solidFill>
                <a:latin typeface="Tahoma"/>
                <a:cs typeface="Tahoma"/>
              </a:rPr>
              <a:t>purchasing </a:t>
            </a:r>
            <a:r>
              <a:rPr dirty="0" sz="2750" spc="105">
                <a:solidFill>
                  <a:srgbClr val="B75442"/>
                </a:solidFill>
                <a:latin typeface="Tahoma"/>
                <a:cs typeface="Tahoma"/>
              </a:rPr>
              <a:t>recommendations, </a:t>
            </a:r>
            <a:r>
              <a:rPr dirty="0" sz="2750" spc="160">
                <a:solidFill>
                  <a:srgbClr val="B75442"/>
                </a:solidFill>
                <a:latin typeface="Tahoma"/>
                <a:cs typeface="Tahoma"/>
              </a:rPr>
              <a:t>and </a:t>
            </a:r>
            <a:r>
              <a:rPr dirty="0" sz="2750" spc="165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B75442"/>
                </a:solidFill>
                <a:latin typeface="Tahoma"/>
                <a:cs typeface="Tahoma"/>
              </a:rPr>
              <a:t>enhanced</a:t>
            </a:r>
            <a:r>
              <a:rPr dirty="0" sz="2750" spc="-114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B75442"/>
                </a:solidFill>
                <a:latin typeface="Tahoma"/>
                <a:cs typeface="Tahoma"/>
              </a:rPr>
              <a:t>omnichannel</a:t>
            </a:r>
            <a:r>
              <a:rPr dirty="0" sz="2750" spc="-110">
                <a:solidFill>
                  <a:srgbClr val="B75442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B75442"/>
                </a:solidFill>
                <a:latin typeface="Tahoma"/>
                <a:cs typeface="Tahoma"/>
              </a:rPr>
              <a:t>integration.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187940">
              <a:lnSpc>
                <a:spcPct val="100000"/>
              </a:lnSpc>
              <a:spcBef>
                <a:spcPts val="90"/>
              </a:spcBef>
            </a:pPr>
            <a:r>
              <a:rPr dirty="0" spc="315"/>
              <a:t>FUTURE</a:t>
            </a:r>
            <a:r>
              <a:rPr dirty="0" spc="55"/>
              <a:t> </a:t>
            </a:r>
            <a:r>
              <a:rPr dirty="0" spc="530"/>
              <a:t>TRENDS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65" y="2583281"/>
            <a:ext cx="8848725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595">
                <a:solidFill>
                  <a:srgbClr val="B75442"/>
                </a:solidFill>
              </a:rPr>
              <a:t>CONCLUSION</a:t>
            </a:r>
            <a:endParaRPr sz="52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 marR="5080">
              <a:lnSpc>
                <a:spcPct val="100000"/>
              </a:lnSpc>
              <a:spcBef>
                <a:spcPts val="105"/>
              </a:spcBef>
            </a:pPr>
            <a:r>
              <a:rPr dirty="0" spc="80"/>
              <a:t>The </a:t>
            </a:r>
            <a:r>
              <a:rPr dirty="0" spc="65"/>
              <a:t>AI-Powered </a:t>
            </a:r>
            <a:r>
              <a:rPr dirty="0" spc="95"/>
              <a:t>Virtual </a:t>
            </a:r>
            <a:r>
              <a:rPr dirty="0" spc="114"/>
              <a:t>Personal </a:t>
            </a:r>
            <a:r>
              <a:rPr dirty="0" spc="105"/>
              <a:t>Shopping </a:t>
            </a:r>
            <a:r>
              <a:rPr dirty="0" spc="85"/>
              <a:t>Assistant </a:t>
            </a:r>
            <a:r>
              <a:rPr dirty="0" spc="100"/>
              <a:t>represents </a:t>
            </a:r>
            <a:r>
              <a:rPr dirty="0" spc="245"/>
              <a:t>a </a:t>
            </a:r>
            <a:r>
              <a:rPr dirty="0" spc="-844"/>
              <a:t> </a:t>
            </a:r>
            <a:r>
              <a:rPr dirty="0" spc="114"/>
              <a:t>transformative </a:t>
            </a:r>
            <a:r>
              <a:rPr dirty="0" spc="140"/>
              <a:t>leap </a:t>
            </a:r>
            <a:r>
              <a:rPr dirty="0" spc="145"/>
              <a:t>forward </a:t>
            </a:r>
            <a:r>
              <a:rPr dirty="0" spc="25"/>
              <a:t>in </a:t>
            </a:r>
            <a:r>
              <a:rPr dirty="0" spc="85"/>
              <a:t>retail </a:t>
            </a:r>
            <a:r>
              <a:rPr dirty="0" spc="90"/>
              <a:t>technology, </a:t>
            </a:r>
            <a:r>
              <a:rPr dirty="0" spc="110"/>
              <a:t>redeﬁning </a:t>
            </a:r>
            <a:r>
              <a:rPr dirty="0" spc="80"/>
              <a:t>the </a:t>
            </a:r>
            <a:r>
              <a:rPr dirty="0" spc="85"/>
              <a:t> </a:t>
            </a:r>
            <a:r>
              <a:rPr dirty="0" spc="170"/>
              <a:t>way </a:t>
            </a:r>
            <a:r>
              <a:rPr dirty="0" spc="114"/>
              <a:t>customers shop </a:t>
            </a:r>
            <a:r>
              <a:rPr dirty="0" spc="160"/>
              <a:t>and </a:t>
            </a:r>
            <a:r>
              <a:rPr dirty="0" spc="95"/>
              <a:t>interact </a:t>
            </a:r>
            <a:r>
              <a:rPr dirty="0" spc="30"/>
              <a:t>with </a:t>
            </a:r>
            <a:r>
              <a:rPr dirty="0" spc="75"/>
              <a:t>brands. </a:t>
            </a:r>
            <a:r>
              <a:rPr dirty="0" spc="190"/>
              <a:t>By </a:t>
            </a:r>
            <a:r>
              <a:rPr dirty="0" spc="100"/>
              <a:t>harnessing </a:t>
            </a:r>
            <a:r>
              <a:rPr dirty="0" spc="80"/>
              <a:t>the </a:t>
            </a:r>
            <a:r>
              <a:rPr dirty="0" spc="-844"/>
              <a:t> </a:t>
            </a:r>
            <a:r>
              <a:rPr dirty="0" spc="100"/>
              <a:t>capabilities</a:t>
            </a:r>
            <a:r>
              <a:rPr dirty="0" spc="-100"/>
              <a:t> </a:t>
            </a:r>
            <a:r>
              <a:rPr dirty="0" spc="185"/>
              <a:t>of</a:t>
            </a:r>
            <a:r>
              <a:rPr dirty="0" spc="-95"/>
              <a:t> </a:t>
            </a:r>
            <a:r>
              <a:rPr dirty="0" spc="110"/>
              <a:t>natural</a:t>
            </a:r>
            <a:r>
              <a:rPr dirty="0" spc="-95"/>
              <a:t> </a:t>
            </a:r>
            <a:r>
              <a:rPr dirty="0" spc="135"/>
              <a:t>language</a:t>
            </a:r>
            <a:r>
              <a:rPr dirty="0" spc="-95"/>
              <a:t> </a:t>
            </a:r>
            <a:r>
              <a:rPr dirty="0" spc="75"/>
              <a:t>processing,</a:t>
            </a:r>
            <a:r>
              <a:rPr dirty="0" spc="-100"/>
              <a:t> </a:t>
            </a:r>
            <a:r>
              <a:rPr dirty="0" spc="114"/>
              <a:t>machine</a:t>
            </a:r>
            <a:r>
              <a:rPr dirty="0" spc="-95"/>
              <a:t> </a:t>
            </a:r>
            <a:r>
              <a:rPr dirty="0" spc="65"/>
              <a:t>learning,</a:t>
            </a:r>
            <a:r>
              <a:rPr dirty="0" spc="-95"/>
              <a:t> </a:t>
            </a:r>
            <a:r>
              <a:rPr dirty="0" spc="160"/>
              <a:t>and </a:t>
            </a:r>
            <a:r>
              <a:rPr dirty="0" spc="-844"/>
              <a:t> </a:t>
            </a:r>
            <a:r>
              <a:rPr dirty="0" spc="160"/>
              <a:t>advanced</a:t>
            </a:r>
            <a:r>
              <a:rPr dirty="0" spc="-110"/>
              <a:t> </a:t>
            </a:r>
            <a:r>
              <a:rPr dirty="0" spc="80"/>
              <a:t>analytics,</a:t>
            </a:r>
            <a:r>
              <a:rPr dirty="0" spc="-105"/>
              <a:t> </a:t>
            </a:r>
            <a:r>
              <a:rPr dirty="0" spc="40"/>
              <a:t>this</a:t>
            </a:r>
            <a:r>
              <a:rPr dirty="0" spc="-110"/>
              <a:t> </a:t>
            </a:r>
            <a:r>
              <a:rPr dirty="0" spc="100"/>
              <a:t>assistant</a:t>
            </a:r>
            <a:r>
              <a:rPr dirty="0" spc="-105"/>
              <a:t> </a:t>
            </a:r>
            <a:r>
              <a:rPr dirty="0" spc="90"/>
              <a:t>delivers</a:t>
            </a:r>
            <a:r>
              <a:rPr dirty="0" spc="-110"/>
              <a:t> </a:t>
            </a:r>
            <a:r>
              <a:rPr dirty="0" spc="245"/>
              <a:t>a</a:t>
            </a:r>
            <a:r>
              <a:rPr dirty="0" spc="-105"/>
              <a:t> </a:t>
            </a:r>
            <a:r>
              <a:rPr dirty="0" spc="85"/>
              <a:t>personalized,</a:t>
            </a:r>
            <a:r>
              <a:rPr dirty="0" spc="-110"/>
              <a:t> </a:t>
            </a:r>
            <a:r>
              <a:rPr dirty="0" spc="20"/>
              <a:t>intuitive, </a:t>
            </a:r>
            <a:r>
              <a:rPr dirty="0" spc="-840"/>
              <a:t> </a:t>
            </a:r>
            <a:r>
              <a:rPr dirty="0" spc="160"/>
              <a:t>and</a:t>
            </a:r>
            <a:r>
              <a:rPr dirty="0" spc="-110"/>
              <a:t> </a:t>
            </a:r>
            <a:r>
              <a:rPr dirty="0" spc="114"/>
              <a:t>seamless</a:t>
            </a:r>
            <a:r>
              <a:rPr dirty="0" spc="-105"/>
              <a:t> </a:t>
            </a:r>
            <a:r>
              <a:rPr dirty="0" spc="110"/>
              <a:t>shopping</a:t>
            </a:r>
            <a:r>
              <a:rPr dirty="0" spc="-105"/>
              <a:t> </a:t>
            </a:r>
            <a:r>
              <a:rPr dirty="0" spc="60"/>
              <a:t>experience.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8311" y="4010215"/>
            <a:ext cx="6342380" cy="21412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850" spc="-170"/>
              <a:t>Thanks!</a:t>
            </a:r>
            <a:endParaRPr sz="13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2024-06-26T06:00:13Z</dcterms:created>
  <dcterms:modified xsi:type="dcterms:W3CDTF">2024-06-26T06:00:13Z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2024-06-26T00:00:00Z</vt:filetime>
  </property>
</Properties>
</file>