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2" r:id="rId5"/>
    <p:sldId id="258" r:id="rId6"/>
    <p:sldId id="259" r:id="rId7"/>
    <p:sldId id="263" r:id="rId8"/>
    <p:sldId id="264" r:id="rId9"/>
    <p:sldId id="265" r:id="rId10"/>
    <p:sldId id="269" r:id="rId11"/>
    <p:sldId id="270" r:id="rId12"/>
    <p:sldId id="271"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3/23/2025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3/23/2025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888/notebooks/Untitled%20Folder%2035/Government%20Data%20Analysis.ipynb#Highlights-which-5-components-contribute-the-most-to-overall-inflation.Insight:-Food-and-Beverages-and-Miscellaneous-typically-top-this-list."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8/notebooks/Untitled%20Folder%2035/Government%20Data%20Analysis.ipynb#Shows-the-seasonal-pattern-of-food-inflation,-typically-rising-during-festive-seasons-or-due-to-supply-chain-disruption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gn="ctr">
              <a:lnSpc>
                <a:spcPct val="100000"/>
              </a:lnSpc>
            </a:pPr>
            <a:br>
              <a:rPr lang="en-IN" sz="5800" dirty="0">
                <a:latin typeface="Androgyne" panose="05080000000003050000" pitchFamily="82" charset="0"/>
              </a:rPr>
            </a:br>
            <a:br>
              <a:rPr lang="en-US" sz="5800" dirty="0">
                <a:latin typeface="Androgyne" panose="05080000000003050000" pitchFamily="82" charset="0"/>
              </a:rPr>
            </a:br>
            <a:r>
              <a:rPr lang="en-US" sz="5800" dirty="0" err="1">
                <a:latin typeface="Androgyne" panose="05080000000003050000" pitchFamily="82" charset="0"/>
              </a:rPr>
              <a:t>All_India_Index_Upto_April</a:t>
            </a:r>
            <a:r>
              <a:rPr sz="5800" dirty="0">
                <a:latin typeface="Androgyne" panose="05080000000003050000" pitchFamily="82" charset="0"/>
              </a:rPr>
              <a:t> (</a:t>
            </a:r>
            <a:r>
              <a:rPr lang="en-US" sz="5800" dirty="0">
                <a:latin typeface="Androgyne" panose="05080000000003050000" pitchFamily="82" charset="0"/>
              </a:rPr>
              <a:t>2023</a:t>
            </a:r>
            <a:r>
              <a:rPr sz="5800" dirty="0">
                <a:latin typeface="Androgyne" panose="05080000000003050000" pitchFamily="82" charset="0"/>
              </a:rPr>
              <a:t>)</a:t>
            </a:r>
            <a:br>
              <a:rPr lang="en-IN" dirty="0">
                <a:latin typeface="Androgyne" panose="05080000000003050000" pitchFamily="82" charset="0"/>
              </a:rPr>
            </a:br>
            <a:br>
              <a:rPr lang="en-IN" dirty="0">
                <a:latin typeface="Androgyne" panose="05080000000003050000" pitchFamily="82" charset="0"/>
              </a:rPr>
            </a:br>
            <a:r>
              <a:rPr lang="en-IN" sz="3100" dirty="0">
                <a:latin typeface="Androgyne" panose="05080000000003050000" pitchFamily="82" charset="0"/>
              </a:rPr>
              <a:t>Source: https://www.data.gov.in/</a:t>
            </a:r>
            <a:br>
              <a:rPr lang="en-IN" sz="3100" dirty="0">
                <a:latin typeface="Androgyne" panose="05080000000003050000" pitchFamily="82" charset="0"/>
              </a:rPr>
            </a:br>
            <a:r>
              <a:rPr lang="en-IN" sz="3100" dirty="0">
                <a:latin typeface="Androgyne" panose="05080000000003050000" pitchFamily="82" charset="0"/>
              </a:rPr>
              <a:t>Dataset: </a:t>
            </a:r>
            <a:r>
              <a:rPr lang="en-US" sz="3100" dirty="0" err="1">
                <a:latin typeface="Androgyne" panose="05080000000003050000" pitchFamily="82" charset="0"/>
              </a:rPr>
              <a:t>All_India_Index_Upto_April</a:t>
            </a:r>
            <a:r>
              <a:rPr lang="en-US" sz="3100" dirty="0">
                <a:latin typeface="Androgyne" panose="05080000000003050000" pitchFamily="82" charset="0"/>
              </a:rPr>
              <a:t> (2023)</a:t>
            </a:r>
            <a:br>
              <a:rPr lang="en-US" sz="2000" dirty="0">
                <a:latin typeface="Androgyne" panose="05080000000003050000" pitchFamily="82" charset="0"/>
              </a:rPr>
            </a:br>
            <a:br>
              <a:rPr lang="en-US" sz="2000" dirty="0">
                <a:latin typeface="Androgyne" panose="05080000000003050000" pitchFamily="82" charset="0"/>
              </a:rPr>
            </a:b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Bharadwaj Kollepara</a:t>
            </a:r>
          </a:p>
        </p:txBody>
      </p:sp>
      <p:pic>
        <p:nvPicPr>
          <p:cNvPr id="4" name="Picture 3">
            <a:extLst>
              <a:ext uri="{FF2B5EF4-FFF2-40B4-BE49-F238E27FC236}">
                <a16:creationId xmlns:a16="http://schemas.microsoft.com/office/drawing/2014/main" id="{646E3ACB-FB6D-63F3-5F7C-27899D00CFA3}"/>
              </a:ext>
            </a:extLst>
          </p:cNvPr>
          <p:cNvPicPr>
            <a:picLocks noChangeAspect="1"/>
          </p:cNvPicPr>
          <p:nvPr/>
        </p:nvPicPr>
        <p:blipFill>
          <a:blip r:embed="rId2"/>
          <a:stretch>
            <a:fillRect/>
          </a:stretch>
        </p:blipFill>
        <p:spPr>
          <a:xfrm>
            <a:off x="297552" y="176980"/>
            <a:ext cx="980642" cy="934066"/>
          </a:xfrm>
          <a:prstGeom prst="rect">
            <a:avLst/>
          </a:prstGeom>
        </p:spPr>
      </p:pic>
      <p:sp>
        <p:nvSpPr>
          <p:cNvPr id="5" name="TextBox 4">
            <a:extLst>
              <a:ext uri="{FF2B5EF4-FFF2-40B4-BE49-F238E27FC236}">
                <a16:creationId xmlns:a16="http://schemas.microsoft.com/office/drawing/2014/main" id="{AEE9355D-33DA-744E-1135-38EE6892A2E5}"/>
              </a:ext>
            </a:extLst>
          </p:cNvPr>
          <p:cNvSpPr txBox="1"/>
          <p:nvPr/>
        </p:nvSpPr>
        <p:spPr>
          <a:xfrm>
            <a:off x="1160206" y="418096"/>
            <a:ext cx="7570838" cy="584775"/>
          </a:xfrm>
          <a:prstGeom prst="rect">
            <a:avLst/>
          </a:prstGeom>
          <a:noFill/>
        </p:spPr>
        <p:txBody>
          <a:bodyPr wrap="square" rtlCol="0">
            <a:spAutoFit/>
          </a:bodyPr>
          <a:lstStyle/>
          <a:p>
            <a:r>
              <a:rPr lang="en-IN" sz="3200" dirty="0">
                <a:solidFill>
                  <a:schemeClr val="accent1"/>
                </a:solidFill>
                <a:latin typeface="Androgyne" panose="05080000000003050000" pitchFamily="82" charset="0"/>
              </a:rPr>
              <a:t>Indian Government Dataset Analysis</a:t>
            </a:r>
          </a:p>
        </p:txBody>
      </p:sp>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3970D-926A-6B72-DE2C-5BEC463EDA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0B7A3-8160-4211-029F-0D0DB69B3DBD}"/>
              </a:ext>
            </a:extLst>
          </p:cNvPr>
          <p:cNvSpPr>
            <a:spLocks noGrp="1"/>
          </p:cNvSpPr>
          <p:nvPr>
            <p:ph type="title"/>
          </p:nvPr>
        </p:nvSpPr>
        <p:spPr/>
        <p:txBody>
          <a:bodyPr>
            <a:normAutofit/>
          </a:bodyPr>
          <a:lstStyle/>
          <a:p>
            <a:r>
              <a:rPr lang="en-US" dirty="0">
                <a:latin typeface="Androgyne" panose="05080000000003050000" pitchFamily="82" charset="0"/>
              </a:rPr>
              <a:t>Health CPI Distribution: Rural vs Urban</a:t>
            </a:r>
            <a:endParaRPr dirty="0">
              <a:latin typeface="Androgyne" panose="05080000000003050000" pitchFamily="82" charset="0"/>
            </a:endParaRPr>
          </a:p>
        </p:txBody>
      </p:sp>
      <p:sp>
        <p:nvSpPr>
          <p:cNvPr id="6" name="Rectangle 2">
            <a:extLst>
              <a:ext uri="{FF2B5EF4-FFF2-40B4-BE49-F238E27FC236}">
                <a16:creationId xmlns:a16="http://schemas.microsoft.com/office/drawing/2014/main" id="{051CBC6E-18DB-D4A5-2C34-9BD37D2AE982}"/>
              </a:ext>
            </a:extLst>
          </p:cNvPr>
          <p:cNvSpPr>
            <a:spLocks noChangeArrowheads="1"/>
          </p:cNvSpPr>
          <p:nvPr/>
        </p:nvSpPr>
        <p:spPr bwMode="auto">
          <a:xfrm>
            <a:off x="688258" y="5072914"/>
            <a:ext cx="68982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i="0" dirty="0">
                <a:solidFill>
                  <a:srgbClr val="000000"/>
                </a:solidFill>
                <a:effectLst/>
                <a:latin typeface="Helvetica Neue"/>
              </a:rPr>
              <a:t>Health costs CPI comparison between </a:t>
            </a:r>
            <a:r>
              <a:rPr lang="en-US" i="0" dirty="0" err="1">
                <a:solidFill>
                  <a:srgbClr val="000000"/>
                </a:solidFill>
                <a:effectLst/>
                <a:latin typeface="Helvetica Neue"/>
              </a:rPr>
              <a:t>sectors.Insight</a:t>
            </a:r>
            <a:r>
              <a:rPr lang="en-US" i="0" dirty="0">
                <a:solidFill>
                  <a:srgbClr val="000000"/>
                </a:solidFill>
                <a:effectLst/>
                <a:latin typeface="Helvetica Neue"/>
              </a:rPr>
              <a:t>: Urban areas might have slightly higher average indices due to healthcare service availability or pricing.</a:t>
            </a:r>
          </a:p>
          <a:p>
            <a:pPr algn="r">
              <a:buNone/>
            </a:pPr>
            <a:r>
              <a:rPr lang="en-US" dirty="0">
                <a:effectLst/>
                <a:latin typeface="var(--jp-cell-prompt-font-family)"/>
              </a:rPr>
              <a:t>[55]:</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122" name="Picture 2">
            <a:extLst>
              <a:ext uri="{FF2B5EF4-FFF2-40B4-BE49-F238E27FC236}">
                <a16:creationId xmlns:a16="http://schemas.microsoft.com/office/drawing/2014/main" id="{245EC993-9EB2-180F-7141-16B1C0D68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00" y="1737361"/>
            <a:ext cx="7972425" cy="3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5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8AC8B-D184-0EF6-4C40-929B074C70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44F2C-515D-D2CE-A431-729555AD694F}"/>
              </a:ext>
            </a:extLst>
          </p:cNvPr>
          <p:cNvSpPr>
            <a:spLocks noGrp="1"/>
          </p:cNvSpPr>
          <p:nvPr>
            <p:ph type="title"/>
          </p:nvPr>
        </p:nvSpPr>
        <p:spPr/>
        <p:txBody>
          <a:bodyPr>
            <a:normAutofit/>
          </a:bodyPr>
          <a:lstStyle/>
          <a:p>
            <a:r>
              <a:rPr lang="en-IN" dirty="0">
                <a:latin typeface="Androgyne" panose="05080000000003050000" pitchFamily="82" charset="0"/>
              </a:rPr>
              <a:t>Miscellaneous CPI Distribution: Rural vs Urban</a:t>
            </a:r>
            <a:endParaRPr dirty="0">
              <a:latin typeface="Androgyne" panose="05080000000003050000" pitchFamily="82" charset="0"/>
            </a:endParaRPr>
          </a:p>
        </p:txBody>
      </p:sp>
      <p:sp>
        <p:nvSpPr>
          <p:cNvPr id="7" name="Rectangle 1">
            <a:extLst>
              <a:ext uri="{FF2B5EF4-FFF2-40B4-BE49-F238E27FC236}">
                <a16:creationId xmlns:a16="http://schemas.microsoft.com/office/drawing/2014/main" id="{DF189746-5CF6-33D3-68DE-BBB0AAAF8300}"/>
              </a:ext>
            </a:extLst>
          </p:cNvPr>
          <p:cNvSpPr>
            <a:spLocks noChangeArrowheads="1"/>
          </p:cNvSpPr>
          <p:nvPr/>
        </p:nvSpPr>
        <p:spPr bwMode="auto">
          <a:xfrm>
            <a:off x="822960" y="5189783"/>
            <a:ext cx="71018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Char char="•"/>
            </a:pPr>
            <a:r>
              <a:rPr lang="en-US" i="0" dirty="0">
                <a:solidFill>
                  <a:srgbClr val="000000"/>
                </a:solidFill>
                <a:effectLst/>
                <a:latin typeface="Helvetica Neue"/>
              </a:rPr>
              <a:t>A broad CPI category reflecting discretionary </a:t>
            </a:r>
            <a:r>
              <a:rPr lang="en-US" i="0" dirty="0" err="1">
                <a:solidFill>
                  <a:srgbClr val="000000"/>
                </a:solidFill>
                <a:effectLst/>
                <a:latin typeface="Helvetica Neue"/>
              </a:rPr>
              <a:t>spending.Insight</a:t>
            </a:r>
            <a:r>
              <a:rPr lang="en-US" i="0" dirty="0">
                <a:solidFill>
                  <a:srgbClr val="000000"/>
                </a:solidFill>
                <a:effectLst/>
                <a:latin typeface="Helvetica Neue"/>
              </a:rPr>
              <a:t>: Rural areas might show a wider range, indicating more variation in spending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ndrogyne" panose="05080000000003050000" pitchFamily="82" charset="0"/>
            </a:endParaRPr>
          </a:p>
        </p:txBody>
      </p:sp>
      <p:pic>
        <p:nvPicPr>
          <p:cNvPr id="6146" name="Picture 2">
            <a:extLst>
              <a:ext uri="{FF2B5EF4-FFF2-40B4-BE49-F238E27FC236}">
                <a16:creationId xmlns:a16="http://schemas.microsoft.com/office/drawing/2014/main" id="{11A0A5F6-FE04-BDB6-5EC8-2E26C024C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 y="1848464"/>
            <a:ext cx="797242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2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2743F-5822-B19F-3565-08E401C87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323F4-5569-7B22-25AA-AFE6EEF0366E}"/>
              </a:ext>
            </a:extLst>
          </p:cNvPr>
          <p:cNvSpPr>
            <a:spLocks noGrp="1"/>
          </p:cNvSpPr>
          <p:nvPr>
            <p:ph type="title"/>
          </p:nvPr>
        </p:nvSpPr>
        <p:spPr/>
        <p:txBody>
          <a:bodyPr>
            <a:normAutofit fontScale="90000"/>
          </a:bodyPr>
          <a:lstStyle/>
          <a:p>
            <a:r>
              <a:rPr lang="en-US" dirty="0">
                <a:latin typeface="Androgyne" panose="05080000000003050000" pitchFamily="82" charset="0"/>
              </a:rPr>
              <a:t>Pairwise Relationships between Selected CPI Categories</a:t>
            </a:r>
            <a:endParaRPr dirty="0">
              <a:latin typeface="Androgyne" panose="05080000000003050000" pitchFamily="82" charset="0"/>
            </a:endParaRPr>
          </a:p>
        </p:txBody>
      </p:sp>
      <p:sp>
        <p:nvSpPr>
          <p:cNvPr id="6" name="TextBox 5">
            <a:extLst>
              <a:ext uri="{FF2B5EF4-FFF2-40B4-BE49-F238E27FC236}">
                <a16:creationId xmlns:a16="http://schemas.microsoft.com/office/drawing/2014/main" id="{954ADE2B-E1AE-C0D4-5DFE-BA06D9B266FA}"/>
              </a:ext>
            </a:extLst>
          </p:cNvPr>
          <p:cNvSpPr txBox="1"/>
          <p:nvPr/>
        </p:nvSpPr>
        <p:spPr>
          <a:xfrm>
            <a:off x="742334" y="5383182"/>
            <a:ext cx="7929225" cy="923330"/>
          </a:xfrm>
          <a:prstGeom prst="rect">
            <a:avLst/>
          </a:prstGeom>
          <a:noFill/>
        </p:spPr>
        <p:txBody>
          <a:bodyPr wrap="square">
            <a:spAutoFit/>
          </a:bodyPr>
          <a:lstStyle/>
          <a:p>
            <a:pPr algn="l"/>
            <a:r>
              <a:rPr lang="en-US" i="0" dirty="0">
                <a:solidFill>
                  <a:srgbClr val="000000"/>
                </a:solidFill>
                <a:effectLst/>
                <a:latin typeface="Helvetica Neue"/>
              </a:rPr>
              <a:t>A quick way to spot trends, clusters, or relationships between selected CPI categories.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7170" name="Picture 2">
            <a:extLst>
              <a:ext uri="{FF2B5EF4-FFF2-40B4-BE49-F238E27FC236}">
                <a16:creationId xmlns:a16="http://schemas.microsoft.com/office/drawing/2014/main" id="{4BE05629-4804-FD84-7136-0CA856885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48464"/>
            <a:ext cx="6610350" cy="32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50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4" name="Rectangle 1">
            <a:extLst>
              <a:ext uri="{FF2B5EF4-FFF2-40B4-BE49-F238E27FC236}">
                <a16:creationId xmlns:a16="http://schemas.microsoft.com/office/drawing/2014/main" id="{D6EBCE79-5D5D-8D72-7CCA-7C4DF75EA5FF}"/>
              </a:ext>
            </a:extLst>
          </p:cNvPr>
          <p:cNvSpPr>
            <a:spLocks noGrp="1" noChangeArrowheads="1"/>
          </p:cNvSpPr>
          <p:nvPr>
            <p:ph idx="1"/>
          </p:nvPr>
        </p:nvSpPr>
        <p:spPr bwMode="auto">
          <a:xfrm>
            <a:off x="822326" y="2442144"/>
            <a:ext cx="6178242" cy="306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The analysis of the </a:t>
            </a:r>
            <a:r>
              <a:rPr lang="en-US" sz="1600" b="1" dirty="0"/>
              <a:t>All India Index </a:t>
            </a:r>
            <a:r>
              <a:rPr lang="en-US" sz="1600" b="1" dirty="0" err="1"/>
              <a:t>Upto</a:t>
            </a:r>
            <a:r>
              <a:rPr lang="en-US" sz="1600" b="1" dirty="0"/>
              <a:t> April 2023</a:t>
            </a:r>
            <a:r>
              <a:rPr lang="en-US" sz="1600" dirty="0"/>
              <a:t> dataset reveals significant trends in price movements and inflation patterns across the country. By comparing index values over the current year, previous year, and across months, the dataset provides valuable insights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buNone/>
            </a:pPr>
            <a:r>
              <a:rPr lang="en-US" sz="1600" dirty="0"/>
              <a:t>These insights are crucial for policymakers, researchers, and businesses to make informed decisions related to pricing strategies, economic planning, and policy formulation.</a:t>
            </a:r>
          </a:p>
          <a:p>
            <a:r>
              <a:rPr lang="en-US" sz="1600" dirty="0"/>
              <a:t>Continued monitoring of such indices will help in anticipating future trends and responding proactively to economic challenges.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pPr>
              <a:buNone/>
            </a:pPr>
            <a:r>
              <a:rPr lang="en-US" dirty="0"/>
              <a:t>This presentation provides an analysis of the </a:t>
            </a:r>
            <a:r>
              <a:rPr lang="en-US" b="1" dirty="0"/>
              <a:t>All India Index dataset</a:t>
            </a:r>
            <a:r>
              <a:rPr lang="en-US" dirty="0"/>
              <a:t>, covering:</a:t>
            </a:r>
          </a:p>
          <a:p>
            <a:pPr>
              <a:buFont typeface="Arial" panose="020B0604020202020204" pitchFamily="34" charset="0"/>
              <a:buChar char="•"/>
            </a:pPr>
            <a:r>
              <a:rPr lang="en-US" dirty="0"/>
              <a:t>Index data for the Current Financial Year (Up to April 2023),</a:t>
            </a:r>
          </a:p>
          <a:p>
            <a:pPr>
              <a:buFont typeface="Arial" panose="020B0604020202020204" pitchFamily="34" charset="0"/>
              <a:buChar char="•"/>
            </a:pPr>
            <a:r>
              <a:rPr lang="en-US" dirty="0"/>
              <a:t>Index data for the Previous Financial Year (Same Month of the Previous Year),</a:t>
            </a:r>
          </a:p>
          <a:p>
            <a:pPr>
              <a:buFont typeface="Arial" panose="020B0604020202020204" pitchFamily="34" charset="0"/>
              <a:buChar char="•"/>
            </a:pPr>
            <a:r>
              <a:rPr lang="en-US" dirty="0"/>
              <a:t>Month-on-Month Comparison (Previous Month vs Current Month),</a:t>
            </a:r>
          </a:p>
          <a:p>
            <a:pPr>
              <a:buFont typeface="Arial" panose="020B0604020202020204" pitchFamily="34" charset="0"/>
              <a:buChar char="•"/>
            </a:pPr>
            <a:r>
              <a:rPr lang="en-US" dirty="0"/>
              <a:t>Year-on-Year Comparison (April 2023 vs April 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rmAutofit/>
          </a:bodyPr>
          <a:lstStyle/>
          <a:p>
            <a:pPr algn="just">
              <a:buNone/>
            </a:pPr>
            <a:r>
              <a:rPr lang="en-US" u="sng" dirty="0">
                <a:latin typeface="Androgyne" panose="05080000000003050000" pitchFamily="82" charset="0"/>
              </a:rPr>
              <a:t>Dataset Overview:</a:t>
            </a:r>
          </a:p>
          <a:p>
            <a:pPr algn="just">
              <a:buNone/>
            </a:pPr>
            <a:r>
              <a:rPr lang="en-US" sz="1900" b="0" i="0" dirty="0">
                <a:effectLst/>
                <a:latin typeface="system-ui"/>
              </a:rPr>
              <a:t>  </a:t>
            </a:r>
            <a:r>
              <a:rPr lang="en-US" sz="1600" dirty="0"/>
              <a:t>The dataset titled </a:t>
            </a:r>
            <a:r>
              <a:rPr lang="en-US" sz="1600" b="1" dirty="0"/>
              <a:t>"All India Index Up to April 2023"</a:t>
            </a:r>
            <a:r>
              <a:rPr lang="en-US" sz="1600" dirty="0"/>
              <a:t> presents a comprehensive record of indices related to the Indian economy, compiled up to April 2023. It primarily focuses on price indices such as Consumer Price Index (CPI), Industrial Production Index (IIP), or Wholesale Price Index (WPI), commonly used to track economic trends and inflationary patterns across </a:t>
            </a:r>
            <a:r>
              <a:rPr lang="en-US" sz="1600" dirty="0" err="1"/>
              <a:t>India.</a:t>
            </a:r>
            <a:r>
              <a:rPr lang="en-US" sz="1700" dirty="0" err="1">
                <a:latin typeface="Androgyne" panose="05080000000003050000" pitchFamily="82" charset="0"/>
              </a:rPr>
              <a:t>Total</a:t>
            </a:r>
            <a:r>
              <a:rPr lang="en-US" sz="1700" dirty="0">
                <a:latin typeface="Androgyne" panose="05080000000003050000" pitchFamily="82" charset="0"/>
              </a:rPr>
              <a:t> Records:372</a:t>
            </a:r>
          </a:p>
          <a:p>
            <a:pPr algn="just">
              <a:buNone/>
            </a:pPr>
            <a:r>
              <a:rPr lang="en-US" sz="1700" dirty="0">
                <a:latin typeface="Androgyne" panose="05080000000003050000" pitchFamily="82" charset="0"/>
              </a:rPr>
              <a:t>Columns: 30</a:t>
            </a:r>
          </a:p>
          <a:p>
            <a:pPr algn="just">
              <a:buNone/>
            </a:pPr>
            <a:r>
              <a:rPr lang="en-US" sz="1800" u="sng" dirty="0">
                <a:latin typeface="Androgyne" panose="05080000000003050000" pitchFamily="82" charset="0"/>
              </a:rPr>
              <a:t>Data Types:</a:t>
            </a:r>
          </a:p>
          <a:p>
            <a:pPr algn="just">
              <a:buNone/>
            </a:pPr>
            <a:r>
              <a:rPr lang="en-US" sz="1700" dirty="0">
                <a:latin typeface="Androgyne" panose="05080000000003050000" pitchFamily="82" charset="0"/>
              </a:rPr>
              <a:t>Numerical: 4 columns (Crime counts, Serial Number)</a:t>
            </a:r>
          </a:p>
          <a:p>
            <a:pPr algn="just">
              <a:buNone/>
            </a:pPr>
            <a:r>
              <a:rPr lang="en-US" sz="1700" dirty="0">
                <a:latin typeface="Androgyne" panose="05080000000003050000" pitchFamily="82" charset="0"/>
              </a:rPr>
              <a:t> Categorical: 3 columns (Crime categories and descriptions)</a:t>
            </a:r>
          </a:p>
          <a:p>
            <a:pPr algn="just">
              <a:buNone/>
            </a:pPr>
            <a:r>
              <a:rPr lang="en-US" sz="1700" dirty="0">
                <a:latin typeface="Androgyne" panose="05080000000003050000" pitchFamily="82" charset="0"/>
              </a:rPr>
              <a:t>Float: 1 column (Crime counts for the previous year)</a:t>
            </a:r>
          </a:p>
          <a:p>
            <a:pPr algn="just">
              <a:buNone/>
            </a:pPr>
            <a:endParaRPr lang="en-US" dirty="0">
              <a:latin typeface="Androgyne" panose="05080000000003050000" pitchFamily="82" charset="0"/>
            </a:endParaRP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A1A68-9C8C-3306-70E5-91627B9D3840}"/>
              </a:ext>
            </a:extLst>
          </p:cNvPr>
          <p:cNvSpPr txBox="1"/>
          <p:nvPr/>
        </p:nvSpPr>
        <p:spPr>
          <a:xfrm>
            <a:off x="1229032" y="471948"/>
            <a:ext cx="5437239" cy="1846659"/>
          </a:xfrm>
          <a:prstGeom prst="rect">
            <a:avLst/>
          </a:prstGeom>
          <a:noFill/>
        </p:spPr>
        <p:txBody>
          <a:bodyPr wrap="square" rtlCol="0">
            <a:spAutoFit/>
          </a:bodyPr>
          <a:lstStyle/>
          <a:p>
            <a:r>
              <a:rPr lang="en-IN" sz="4800" b="1" dirty="0"/>
              <a:t>Dataset Overview</a:t>
            </a:r>
          </a:p>
          <a:p>
            <a:endParaRPr lang="en-IN" sz="4800" b="1" dirty="0"/>
          </a:p>
          <a:p>
            <a:endParaRPr lang="en-IN" dirty="0"/>
          </a:p>
        </p:txBody>
      </p:sp>
      <p:sp>
        <p:nvSpPr>
          <p:cNvPr id="4" name="TextBox 3">
            <a:extLst>
              <a:ext uri="{FF2B5EF4-FFF2-40B4-BE49-F238E27FC236}">
                <a16:creationId xmlns:a16="http://schemas.microsoft.com/office/drawing/2014/main" id="{FABE19E0-9689-1CB3-7544-856BD853F08A}"/>
              </a:ext>
            </a:extLst>
          </p:cNvPr>
          <p:cNvSpPr txBox="1"/>
          <p:nvPr/>
        </p:nvSpPr>
        <p:spPr>
          <a:xfrm>
            <a:off x="825910" y="1868129"/>
            <a:ext cx="7570838" cy="4247317"/>
          </a:xfrm>
          <a:prstGeom prst="rect">
            <a:avLst/>
          </a:prstGeom>
          <a:noFill/>
        </p:spPr>
        <p:txBody>
          <a:bodyPr wrap="square" rtlCol="0">
            <a:spAutoFit/>
          </a:bodyPr>
          <a:lstStyle/>
          <a:p>
            <a:pPr>
              <a:buNone/>
            </a:pPr>
            <a:r>
              <a:rPr lang="en-US" dirty="0"/>
              <a:t>The </a:t>
            </a:r>
            <a:r>
              <a:rPr lang="en-US" b="1" dirty="0"/>
              <a:t>All India Index </a:t>
            </a:r>
            <a:r>
              <a:rPr lang="en-US" b="1" dirty="0" err="1"/>
              <a:t>Upto</a:t>
            </a:r>
            <a:r>
              <a:rPr lang="en-US" b="1" dirty="0"/>
              <a:t> April 2023</a:t>
            </a:r>
            <a:r>
              <a:rPr lang="en-US" dirty="0"/>
              <a:t> dataset provides detailed information on economic indices that reflect price movements and inflation trends across India.</a:t>
            </a:r>
          </a:p>
          <a:p>
            <a:pPr>
              <a:buNone/>
            </a:pPr>
            <a:r>
              <a:rPr lang="en-US" dirty="0"/>
              <a:t>It includes:</a:t>
            </a:r>
          </a:p>
          <a:p>
            <a:pPr>
              <a:buFont typeface="Arial" panose="020B0604020202020204" pitchFamily="34" charset="0"/>
              <a:buChar char="•"/>
            </a:pPr>
            <a:r>
              <a:rPr lang="en-US" dirty="0"/>
              <a:t>Monthly index values over multiple years (up to April 2023),</a:t>
            </a:r>
          </a:p>
          <a:p>
            <a:pPr>
              <a:buFont typeface="Arial" panose="020B0604020202020204" pitchFamily="34" charset="0"/>
              <a:buChar char="•"/>
            </a:pPr>
            <a:r>
              <a:rPr lang="en-US" dirty="0"/>
              <a:t>Categorization by different sectors or groups (e.g., Food, Fuel, Housing, etc.),</a:t>
            </a:r>
          </a:p>
          <a:p>
            <a:pPr>
              <a:buFont typeface="Arial" panose="020B0604020202020204" pitchFamily="34" charset="0"/>
              <a:buChar char="•"/>
            </a:pPr>
            <a:r>
              <a:rPr lang="en-US" dirty="0"/>
              <a:t>Comparative values for </a:t>
            </a:r>
            <a:r>
              <a:rPr lang="en-US" b="1" dirty="0"/>
              <a:t>current month</a:t>
            </a:r>
            <a:r>
              <a:rPr lang="en-US" dirty="0"/>
              <a:t>, </a:t>
            </a:r>
            <a:r>
              <a:rPr lang="en-US" b="1" dirty="0"/>
              <a:t>previous month</a:t>
            </a:r>
            <a:r>
              <a:rPr lang="en-US" dirty="0"/>
              <a:t>, </a:t>
            </a:r>
            <a:r>
              <a:rPr lang="en-US" b="1" dirty="0"/>
              <a:t>same month last year</a:t>
            </a:r>
            <a:r>
              <a:rPr lang="en-US" dirty="0"/>
              <a:t>, and </a:t>
            </a:r>
            <a:r>
              <a:rPr lang="en-US" b="1" dirty="0"/>
              <a:t>year-to-date</a:t>
            </a:r>
            <a:r>
              <a:rPr lang="en-US" dirty="0"/>
              <a:t> (up to April 2023),</a:t>
            </a:r>
          </a:p>
          <a:p>
            <a:pPr>
              <a:buFont typeface="Arial" panose="020B0604020202020204" pitchFamily="34" charset="0"/>
              <a:buChar char="•"/>
            </a:pPr>
            <a:r>
              <a:rPr lang="en-US" dirty="0"/>
              <a:t>Insights into short-term and long-term trends in price levels and cost of living.</a:t>
            </a:r>
          </a:p>
          <a:p>
            <a:pPr>
              <a:buNone/>
            </a:pPr>
            <a:r>
              <a:rPr lang="en-US" dirty="0"/>
              <a:t>This dataset is instrumental for:</a:t>
            </a:r>
          </a:p>
          <a:p>
            <a:pPr>
              <a:buFont typeface="Arial" panose="020B0604020202020204" pitchFamily="34" charset="0"/>
              <a:buChar char="•"/>
            </a:pPr>
            <a:r>
              <a:rPr lang="en-US" dirty="0"/>
              <a:t>Tracking inflation trends,</a:t>
            </a:r>
          </a:p>
          <a:p>
            <a:pPr>
              <a:buFont typeface="Arial" panose="020B0604020202020204" pitchFamily="34" charset="0"/>
              <a:buChar char="•"/>
            </a:pPr>
            <a:r>
              <a:rPr lang="en-US" dirty="0"/>
              <a:t>Analyzing sectoral performance,</a:t>
            </a:r>
          </a:p>
          <a:p>
            <a:pPr>
              <a:buFont typeface="Arial" panose="020B0604020202020204" pitchFamily="34" charset="0"/>
              <a:buChar char="•"/>
            </a:pPr>
            <a:r>
              <a:rPr lang="en-US" dirty="0"/>
              <a:t>Supporting economic policy decisions,</a:t>
            </a:r>
          </a:p>
          <a:p>
            <a:pPr>
              <a:buFont typeface="Arial" panose="020B0604020202020204" pitchFamily="34" charset="0"/>
              <a:buChar char="•"/>
            </a:pPr>
            <a:r>
              <a:rPr lang="en-US" dirty="0"/>
              <a:t>Building economic reports and presentations.</a:t>
            </a:r>
          </a:p>
          <a:p>
            <a:endParaRPr lang="en-IN" dirty="0"/>
          </a:p>
        </p:txBody>
      </p:sp>
      <p:cxnSp>
        <p:nvCxnSpPr>
          <p:cNvPr id="6" name="Straight Connector 5">
            <a:extLst>
              <a:ext uri="{FF2B5EF4-FFF2-40B4-BE49-F238E27FC236}">
                <a16:creationId xmlns:a16="http://schemas.microsoft.com/office/drawing/2014/main" id="{49117598-AE82-DE5C-63EB-35D67CF2321A}"/>
              </a:ext>
            </a:extLst>
          </p:cNvPr>
          <p:cNvCxnSpPr/>
          <p:nvPr/>
        </p:nvCxnSpPr>
        <p:spPr>
          <a:xfrm>
            <a:off x="363794" y="1376516"/>
            <a:ext cx="78363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80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438" y="119456"/>
            <a:ext cx="7543800" cy="1450757"/>
          </a:xfrm>
        </p:spPr>
        <p:txBody>
          <a:bodyPr>
            <a:normAutofit/>
          </a:bodyPr>
          <a:lstStyle/>
          <a:p>
            <a:r>
              <a:rPr lang="en-US" dirty="0">
                <a:latin typeface="Androgyne" panose="05080000000003050000" pitchFamily="82" charset="0"/>
              </a:rPr>
              <a:t>Sector-wise Contribution to Average General Index</a:t>
            </a:r>
            <a:endParaRPr dirty="0">
              <a:latin typeface="Androgyne" panose="05080000000003050000" pitchFamily="82" charset="0"/>
            </a:endParaRPr>
          </a:p>
        </p:txBody>
      </p:sp>
      <p:sp>
        <p:nvSpPr>
          <p:cNvPr id="4" name="TextBox 3"/>
          <p:cNvSpPr txBox="1"/>
          <p:nvPr/>
        </p:nvSpPr>
        <p:spPr>
          <a:xfrm>
            <a:off x="806244" y="5473213"/>
            <a:ext cx="7423355" cy="1661993"/>
          </a:xfrm>
          <a:prstGeom prst="rect">
            <a:avLst/>
          </a:prstGeom>
          <a:noFill/>
        </p:spPr>
        <p:txBody>
          <a:bodyPr wrap="square">
            <a:spAutoFit/>
          </a:bodyPr>
          <a:lstStyle/>
          <a:p>
            <a:r>
              <a:rPr lang="en-US" sz="1600" i="0" dirty="0">
                <a:solidFill>
                  <a:srgbClr val="000000"/>
                </a:solidFill>
                <a:effectLst/>
                <a:latin typeface="Helvetica Neue"/>
              </a:rPr>
              <a:t>Shows how much Food and Beverages CPI contributes across Rural, Urban, and </a:t>
            </a:r>
            <a:r>
              <a:rPr lang="en-US" sz="1600" i="0" dirty="0" err="1">
                <a:solidFill>
                  <a:srgbClr val="000000"/>
                </a:solidFill>
                <a:effectLst/>
                <a:latin typeface="Helvetica Neue"/>
              </a:rPr>
              <a:t>Rural+Urban</a:t>
            </a:r>
            <a:r>
              <a:rPr lang="en-US" sz="1600" i="0" dirty="0">
                <a:solidFill>
                  <a:srgbClr val="000000"/>
                </a:solidFill>
                <a:effectLst/>
                <a:latin typeface="Helvetica Neue"/>
              </a:rPr>
              <a:t> </a:t>
            </a:r>
            <a:r>
              <a:rPr lang="en-US" sz="1600" i="0" dirty="0" err="1">
                <a:solidFill>
                  <a:srgbClr val="000000"/>
                </a:solidFill>
                <a:effectLst/>
                <a:latin typeface="Helvetica Neue"/>
              </a:rPr>
              <a:t>sectors.Typically</a:t>
            </a:r>
            <a:r>
              <a:rPr lang="en-US" sz="1600" i="0" dirty="0">
                <a:solidFill>
                  <a:srgbClr val="000000"/>
                </a:solidFill>
                <a:effectLst/>
                <a:latin typeface="Helvetica Neue"/>
              </a:rPr>
              <a:t>, Rural sectors may have a slightly larger contribution here due to their heavier reliance on food-related consumption.</a:t>
            </a:r>
          </a:p>
          <a:p>
            <a:pPr>
              <a:buNone/>
            </a:pPr>
            <a:br>
              <a:rPr lang="en-US" dirty="0">
                <a:effectLst/>
                <a:latin typeface="inherit"/>
              </a:rPr>
            </a:br>
            <a:r>
              <a:rPr lang="en-US" i="0" dirty="0">
                <a:effectLst/>
                <a:latin typeface="system-ui"/>
              </a:rPr>
              <a:t> </a:t>
            </a:r>
          </a:p>
          <a:p>
            <a:pPr marL="285750" indent="-285750">
              <a:buFont typeface="Arial" panose="020B0604020202020204" pitchFamily="34" charset="0"/>
              <a:buChar char="•"/>
            </a:pPr>
            <a:endParaRPr dirty="0">
              <a:latin typeface="Androgyne" panose="05080000000003050000" pitchFamily="82" charset="0"/>
            </a:endParaRPr>
          </a:p>
        </p:txBody>
      </p:sp>
      <p:pic>
        <p:nvPicPr>
          <p:cNvPr id="3" name="Picture 2">
            <a:extLst>
              <a:ext uri="{FF2B5EF4-FFF2-40B4-BE49-F238E27FC236}">
                <a16:creationId xmlns:a16="http://schemas.microsoft.com/office/drawing/2014/main" id="{BFA0CE60-4B32-D5CA-EE13-DBF650C68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2015613"/>
            <a:ext cx="5153025" cy="3105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ndrogyne" panose="05080000000003050000" pitchFamily="82" charset="0"/>
              </a:rPr>
              <a:t>'Average General Index by Sector</a:t>
            </a:r>
            <a:endParaRPr sz="4000" dirty="0">
              <a:latin typeface="Androgyne" panose="05080000000003050000" pitchFamily="82" charset="0"/>
            </a:endParaRPr>
          </a:p>
        </p:txBody>
      </p:sp>
      <p:sp>
        <p:nvSpPr>
          <p:cNvPr id="4" name="TextBox 3"/>
          <p:cNvSpPr txBox="1"/>
          <p:nvPr/>
        </p:nvSpPr>
        <p:spPr>
          <a:xfrm>
            <a:off x="653846" y="5723691"/>
            <a:ext cx="7910052" cy="1015663"/>
          </a:xfrm>
          <a:prstGeom prst="rect">
            <a:avLst/>
          </a:prstGeom>
          <a:noFill/>
        </p:spPr>
        <p:txBody>
          <a:bodyPr wrap="square">
            <a:spAutoFit/>
          </a:bodyPr>
          <a:lstStyle/>
          <a:p>
            <a:pPr marL="285750" indent="-285750">
              <a:buFont typeface="Arial" panose="020B0604020202020204" pitchFamily="34" charset="0"/>
              <a:buChar char="•"/>
            </a:pPr>
            <a:r>
              <a:rPr lang="en-US" sz="1200" i="0" dirty="0">
                <a:solidFill>
                  <a:srgbClr val="000000"/>
                </a:solidFill>
                <a:effectLst/>
                <a:latin typeface="Helvetica Neue"/>
              </a:rPr>
              <a:t>A bar plot showing which sector (Rural, Urban, </a:t>
            </a:r>
            <a:r>
              <a:rPr lang="en-US" sz="1200" i="0" dirty="0" err="1">
                <a:solidFill>
                  <a:srgbClr val="000000"/>
                </a:solidFill>
                <a:effectLst/>
                <a:latin typeface="Helvetica Neue"/>
              </a:rPr>
              <a:t>Rural+Urban</a:t>
            </a:r>
            <a:r>
              <a:rPr lang="en-US" sz="1200" i="0" dirty="0">
                <a:solidFill>
                  <a:srgbClr val="000000"/>
                </a:solidFill>
                <a:effectLst/>
                <a:latin typeface="Helvetica Neue"/>
              </a:rPr>
              <a:t>) has the highest average General </a:t>
            </a:r>
            <a:r>
              <a:rPr lang="en-US" sz="1200" i="0" dirty="0" err="1">
                <a:solidFill>
                  <a:srgbClr val="000000"/>
                </a:solidFill>
                <a:effectLst/>
                <a:latin typeface="Helvetica Neue"/>
              </a:rPr>
              <a:t>Index.Insight</a:t>
            </a:r>
            <a:r>
              <a:rPr lang="en-US" sz="1200" i="0" dirty="0">
                <a:solidFill>
                  <a:srgbClr val="000000"/>
                </a:solidFill>
                <a:effectLst/>
                <a:latin typeface="Helvetica Neue"/>
              </a:rPr>
              <a:t>: Rural often trends slightly higher due to factors like food price sensitivity and seasonal variations.</a:t>
            </a:r>
          </a:p>
          <a:p>
            <a:pPr marL="285750" indent="-285750">
              <a:buFont typeface="Arial" panose="020B0604020202020204" pitchFamily="34" charset="0"/>
              <a:buChar char="•"/>
            </a:pPr>
            <a:endParaRPr lang="en-US" i="0" dirty="0">
              <a:effectLst/>
              <a:latin typeface="system-ui"/>
            </a:endParaRPr>
          </a:p>
          <a:p>
            <a:pPr marL="285750" indent="-285750">
              <a:buFont typeface="Arial" panose="020B0604020202020204" pitchFamily="34" charset="0"/>
              <a:buChar char="•"/>
            </a:pPr>
            <a:endParaRPr dirty="0">
              <a:latin typeface="Androgyne" panose="05080000000003050000" pitchFamily="82" charset="0"/>
            </a:endParaRPr>
          </a:p>
        </p:txBody>
      </p:sp>
      <p:pic>
        <p:nvPicPr>
          <p:cNvPr id="3" name="Picture 2">
            <a:extLst>
              <a:ext uri="{FF2B5EF4-FFF2-40B4-BE49-F238E27FC236}">
                <a16:creationId xmlns:a16="http://schemas.microsoft.com/office/drawing/2014/main" id="{B0F1D1C0-74BC-36C3-7A42-1A55208CA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2084438"/>
            <a:ext cx="5838825" cy="3554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p:txBody>
          <a:bodyPr>
            <a:normAutofit/>
          </a:bodyPr>
          <a:lstStyle/>
          <a:p>
            <a:r>
              <a:rPr lang="en-US" dirty="0">
                <a:latin typeface="Androgyne" panose="05080000000003050000" pitchFamily="82" charset="0"/>
              </a:rPr>
              <a:t>Top 5 crime categories Contributing to general Index</a:t>
            </a:r>
            <a:endParaRPr dirty="0">
              <a:latin typeface="Androgyne" panose="05080000000003050000" pitchFamily="82" charset="0"/>
            </a:endParaRPr>
          </a:p>
        </p:txBody>
      </p:sp>
      <p:sp>
        <p:nvSpPr>
          <p:cNvPr id="4" name="TextBox 3">
            <a:extLst>
              <a:ext uri="{FF2B5EF4-FFF2-40B4-BE49-F238E27FC236}">
                <a16:creationId xmlns:a16="http://schemas.microsoft.com/office/drawing/2014/main" id="{15F3AAEF-92C2-BF74-2AFF-F759A2D85A91}"/>
              </a:ext>
            </a:extLst>
          </p:cNvPr>
          <p:cNvSpPr txBox="1"/>
          <p:nvPr/>
        </p:nvSpPr>
        <p:spPr>
          <a:xfrm>
            <a:off x="513674" y="5602195"/>
            <a:ext cx="7367311" cy="461665"/>
          </a:xfrm>
          <a:prstGeom prst="rect">
            <a:avLst/>
          </a:prstGeom>
          <a:noFill/>
        </p:spPr>
        <p:txBody>
          <a:bodyPr wrap="square">
            <a:spAutoFit/>
          </a:bodyPr>
          <a:lstStyle/>
          <a:p>
            <a:pPr algn="l"/>
            <a:r>
              <a:rPr lang="en-US" sz="1200" i="0" dirty="0">
                <a:solidFill>
                  <a:srgbClr val="000000"/>
                </a:solidFill>
                <a:effectLst/>
                <a:latin typeface="Helvetica Neue"/>
              </a:rPr>
              <a:t>Highlights which 5 components contribute the most to overall </a:t>
            </a:r>
            <a:r>
              <a:rPr lang="en-US" sz="1200" i="0" dirty="0" err="1">
                <a:solidFill>
                  <a:srgbClr val="000000"/>
                </a:solidFill>
                <a:effectLst/>
                <a:latin typeface="Helvetica Neue"/>
              </a:rPr>
              <a:t>inflation.Insight</a:t>
            </a:r>
            <a:r>
              <a:rPr lang="en-US" sz="1200" i="0" dirty="0">
                <a:solidFill>
                  <a:srgbClr val="000000"/>
                </a:solidFill>
                <a:effectLst/>
                <a:latin typeface="Helvetica Neue"/>
              </a:rPr>
              <a:t>: Food and Beverages and Miscellaneous typically top this list.</a:t>
            </a:r>
            <a:r>
              <a:rPr lang="en-US" sz="1200" i="0" u="none" strike="noStrike" dirty="0">
                <a:solidFill>
                  <a:srgbClr val="296EAA"/>
                </a:solidFill>
                <a:effectLst/>
                <a:latin typeface="Helvetica Neue"/>
                <a:hlinkClick r:id="rId2"/>
              </a:rPr>
              <a:t>¶</a:t>
            </a:r>
            <a:endParaRPr lang="en-US" sz="1200" i="0" dirty="0">
              <a:solidFill>
                <a:srgbClr val="000000"/>
              </a:solidFill>
              <a:effectLst/>
              <a:latin typeface="Helvetica Neue"/>
            </a:endParaRPr>
          </a:p>
        </p:txBody>
      </p:sp>
      <p:pic>
        <p:nvPicPr>
          <p:cNvPr id="3" name="Picture 2">
            <a:extLst>
              <a:ext uri="{FF2B5EF4-FFF2-40B4-BE49-F238E27FC236}">
                <a16:creationId xmlns:a16="http://schemas.microsoft.com/office/drawing/2014/main" id="{3EACA96E-1532-6D46-4109-4020EF2FB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35" y="1925397"/>
            <a:ext cx="6572250" cy="341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p:txBody>
          <a:bodyPr>
            <a:normAutofit/>
          </a:bodyPr>
          <a:lstStyle/>
          <a:p>
            <a:r>
              <a:rPr lang="en-US" dirty="0">
                <a:latin typeface="Androgyne" panose="05080000000003050000" pitchFamily="82" charset="0"/>
              </a:rPr>
              <a:t>Seasonal Trend: Food and Beverages CPI</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282960"/>
            <a:ext cx="7875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Char char="•"/>
            </a:pPr>
            <a:r>
              <a:rPr lang="en-US" b="1" i="0" dirty="0">
                <a:solidFill>
                  <a:srgbClr val="000000"/>
                </a:solidFill>
                <a:effectLst/>
                <a:latin typeface="Helvetica Neue"/>
              </a:rPr>
              <a:t>Shows the seasonal pattern of food inflation, typically rising during festive seasons or due to supply chain disruptions.</a:t>
            </a:r>
            <a:r>
              <a:rPr lang="en-US" b="1" i="0" u="none" strike="noStrike" dirty="0">
                <a:solidFill>
                  <a:srgbClr val="296EAA"/>
                </a:solidFill>
                <a:effectLst/>
                <a:latin typeface="Helvetica Neue"/>
                <a:hlinkClick r:id="rId2"/>
              </a:rPr>
              <a:t>¶</a:t>
            </a:r>
            <a:endParaRPr lang="en-US" b="1" i="0" dirty="0">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3" name="Picture 2">
            <a:extLst>
              <a:ext uri="{FF2B5EF4-FFF2-40B4-BE49-F238E27FC236}">
                <a16:creationId xmlns:a16="http://schemas.microsoft.com/office/drawing/2014/main" id="{C255E425-A25C-D7BF-2E26-5DE44F471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617294"/>
            <a:ext cx="7339782" cy="350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3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US" dirty="0">
                <a:latin typeface="Androgyne" panose="05080000000003050000" pitchFamily="82" charset="0"/>
              </a:rPr>
              <a:t>Correlation Matrix </a:t>
            </a:r>
            <a:r>
              <a:rPr lang="en-US" dirty="0" err="1">
                <a:latin typeface="Androgyne" panose="05080000000003050000" pitchFamily="82" charset="0"/>
              </a:rPr>
              <a:t>HeatmapCorrelation</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355678"/>
            <a:ext cx="75466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1" i="0" dirty="0">
                <a:solidFill>
                  <a:srgbClr val="000000"/>
                </a:solidFill>
                <a:effectLst/>
                <a:latin typeface="Helvetica Neue"/>
              </a:rPr>
              <a:t>Correlation heatmap Identified top 5 categories most strongly influencing the General Index:</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3" name="Picture 2">
            <a:extLst>
              <a:ext uri="{FF2B5EF4-FFF2-40B4-BE49-F238E27FC236}">
                <a16:creationId xmlns:a16="http://schemas.microsoft.com/office/drawing/2014/main" id="{2FBC5CA6-C14F-E10B-FBE3-CC89FCDD3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04" y="1030421"/>
            <a:ext cx="8150225" cy="409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734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169</TotalTime>
  <Words>702</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Androgyne</vt:lpstr>
      <vt:lpstr>Arial</vt:lpstr>
      <vt:lpstr>Calibri</vt:lpstr>
      <vt:lpstr>Calibri Light</vt:lpstr>
      <vt:lpstr>Helvetica Neue</vt:lpstr>
      <vt:lpstr>inherit</vt:lpstr>
      <vt:lpstr>system-ui</vt:lpstr>
      <vt:lpstr>var(--jp-cell-prompt-font-family)</vt:lpstr>
      <vt:lpstr>Retrospect</vt:lpstr>
      <vt:lpstr>  All_India_Index_Upto_April (2023)  Source: https://www.data.gov.in/ Dataset: All_India_Index_Upto_April (2023)  </vt:lpstr>
      <vt:lpstr>Introduction</vt:lpstr>
      <vt:lpstr>Initial Analysis of the Dataset</vt:lpstr>
      <vt:lpstr>PowerPoint Presentation</vt:lpstr>
      <vt:lpstr>Sector-wise Contribution to Average General Index</vt:lpstr>
      <vt:lpstr>'Average General Index by Sector</vt:lpstr>
      <vt:lpstr>Top 5 crime categories Contributing to general Index</vt:lpstr>
      <vt:lpstr>Seasonal Trend: Food and Beverages CPI</vt:lpstr>
      <vt:lpstr>Correlation Matrix HeatmapCorrelation</vt:lpstr>
      <vt:lpstr>Health CPI Distribution: Rural vs Urban</vt:lpstr>
      <vt:lpstr>Miscellaneous CPI Distribution: Rural vs Urban</vt:lpstr>
      <vt:lpstr>Pairwise Relationships between Selected CPI Categories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KOTHA GOLLA NAGAMANI</cp:lastModifiedBy>
  <cp:revision>21</cp:revision>
  <dcterms:created xsi:type="dcterms:W3CDTF">2013-01-27T09:14:16Z</dcterms:created>
  <dcterms:modified xsi:type="dcterms:W3CDTF">2025-03-23T17:05:23Z</dcterms:modified>
  <cp:category/>
</cp:coreProperties>
</file>