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73" r:id="rId5"/>
    <p:sldId id="272" r:id="rId6"/>
    <p:sldId id="260" r:id="rId7"/>
    <p:sldId id="27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0F3DF-F028-1342-AA66-9011544BDF01}" v="2" dt="2025-04-15T20:58:46.0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Sakhamuri" userId="3558979d-df9a-492b-a02b-f7658854ec17" providerId="ADAL" clId="{CDFCE1CD-D308-2643-B349-53D7696D4B10}"/>
    <pc:docChg chg="delSld modSld">
      <pc:chgData name="Medha Sakhamuri" userId="3558979d-df9a-492b-a02b-f7658854ec17" providerId="ADAL" clId="{CDFCE1CD-D308-2643-B349-53D7696D4B10}" dt="2025-04-15T21:02:29.256" v="2" actId="729"/>
      <pc:docMkLst>
        <pc:docMk/>
      </pc:docMkLst>
      <pc:sldChg chg="mod modShow">
        <pc:chgData name="Medha Sakhamuri" userId="3558979d-df9a-492b-a02b-f7658854ec17" providerId="ADAL" clId="{CDFCE1CD-D308-2643-B349-53D7696D4B10}" dt="2025-04-15T21:02:27.158" v="1" actId="729"/>
        <pc:sldMkLst>
          <pc:docMk/>
          <pc:sldMk cId="0" sldId="262"/>
        </pc:sldMkLst>
      </pc:sldChg>
      <pc:sldChg chg="mod modShow">
        <pc:chgData name="Medha Sakhamuri" userId="3558979d-df9a-492b-a02b-f7658854ec17" providerId="ADAL" clId="{CDFCE1CD-D308-2643-B349-53D7696D4B10}" dt="2025-04-15T21:02:29.256" v="2" actId="729"/>
        <pc:sldMkLst>
          <pc:docMk/>
          <pc:sldMk cId="0" sldId="263"/>
        </pc:sldMkLst>
      </pc:sldChg>
      <pc:sldChg chg="del">
        <pc:chgData name="Medha Sakhamuri" userId="3558979d-df9a-492b-a02b-f7658854ec17" providerId="ADAL" clId="{CDFCE1CD-D308-2643-B349-53D7696D4B10}" dt="2025-04-15T21:02:22.673" v="0" actId="2696"/>
        <pc:sldMkLst>
          <pc:docMk/>
          <pc:sldMk cId="2889066356" sldId="274"/>
        </pc:sldMkLst>
      </pc:sldChg>
    </pc:docChg>
  </pc:docChgLst>
  <pc:docChgLst>
    <pc:chgData name="Medha Sakhamuri" userId="3558979d-df9a-492b-a02b-f7658854ec17" providerId="ADAL" clId="{65F0F3DF-F028-1342-AA66-9011544BDF01}"/>
    <pc:docChg chg="custSel addSld modSld">
      <pc:chgData name="Medha Sakhamuri" userId="3558979d-df9a-492b-a02b-f7658854ec17" providerId="ADAL" clId="{65F0F3DF-F028-1342-AA66-9011544BDF01}" dt="2025-04-15T20:59:59.177" v="51" actId="1076"/>
      <pc:docMkLst>
        <pc:docMk/>
      </pc:docMkLst>
      <pc:sldChg chg="modSp mod">
        <pc:chgData name="Medha Sakhamuri" userId="3558979d-df9a-492b-a02b-f7658854ec17" providerId="ADAL" clId="{65F0F3DF-F028-1342-AA66-9011544BDF01}" dt="2025-03-06T15:15:02.920" v="12" actId="14100"/>
        <pc:sldMkLst>
          <pc:docMk/>
          <pc:sldMk cId="0" sldId="256"/>
        </pc:sldMkLst>
        <pc:graphicFrameChg chg="mod modGraphic">
          <ac:chgData name="Medha Sakhamuri" userId="3558979d-df9a-492b-a02b-f7658854ec17" providerId="ADAL" clId="{65F0F3DF-F028-1342-AA66-9011544BDF01}" dt="2025-03-06T15:15:02.920" v="12" actId="14100"/>
          <ac:graphicFrameMkLst>
            <pc:docMk/>
            <pc:sldMk cId="0" sldId="256"/>
            <ac:graphicFrameMk id="21" creationId="{FDDE6289-5054-26E8-4994-8D89FCC95AEF}"/>
          </ac:graphicFrameMkLst>
        </pc:graphicFrameChg>
      </pc:sldChg>
      <pc:sldChg chg="modSp mod">
        <pc:chgData name="Medha Sakhamuri" userId="3558979d-df9a-492b-a02b-f7658854ec17" providerId="ADAL" clId="{65F0F3DF-F028-1342-AA66-9011544BDF01}" dt="2025-03-06T05:08:03.391" v="8" actId="113"/>
        <pc:sldMkLst>
          <pc:docMk/>
          <pc:sldMk cId="0" sldId="258"/>
        </pc:sldMkLst>
        <pc:spChg chg="mod">
          <ac:chgData name="Medha Sakhamuri" userId="3558979d-df9a-492b-a02b-f7658854ec17" providerId="ADAL" clId="{65F0F3DF-F028-1342-AA66-9011544BDF01}" dt="2025-03-06T05:08:03.391" v="8" actId="113"/>
          <ac:spMkLst>
            <pc:docMk/>
            <pc:sldMk cId="0" sldId="258"/>
            <ac:spMk id="8" creationId="{7515E09E-D54A-D0C3-DE17-787CEB3889AB}"/>
          </ac:spMkLst>
        </pc:spChg>
      </pc:sldChg>
      <pc:sldChg chg="modSp mod">
        <pc:chgData name="Medha Sakhamuri" userId="3558979d-df9a-492b-a02b-f7658854ec17" providerId="ADAL" clId="{65F0F3DF-F028-1342-AA66-9011544BDF01}" dt="2025-03-06T15:10:52.054" v="11" actId="1076"/>
        <pc:sldMkLst>
          <pc:docMk/>
          <pc:sldMk cId="0" sldId="260"/>
        </pc:sldMkLst>
        <pc:graphicFrameChg chg="mod modGraphic">
          <ac:chgData name="Medha Sakhamuri" userId="3558979d-df9a-492b-a02b-f7658854ec17" providerId="ADAL" clId="{65F0F3DF-F028-1342-AA66-9011544BDF01}" dt="2025-03-06T15:10:52.054" v="11" actId="1076"/>
          <ac:graphicFrameMkLst>
            <pc:docMk/>
            <pc:sldMk cId="0" sldId="260"/>
            <ac:graphicFrameMk id="4" creationId="{35D83946-4DF3-A3E4-8C8E-02C30D9B221A}"/>
          </ac:graphicFrameMkLst>
        </pc:graphicFrameChg>
      </pc:sldChg>
      <pc:sldChg chg="mod modShow">
        <pc:chgData name="Medha Sakhamuri" userId="3558979d-df9a-492b-a02b-f7658854ec17" providerId="ADAL" clId="{65F0F3DF-F028-1342-AA66-9011544BDF01}" dt="2025-04-15T20:54:56.424" v="15" actId="729"/>
        <pc:sldMkLst>
          <pc:docMk/>
          <pc:sldMk cId="0" sldId="262"/>
        </pc:sldMkLst>
      </pc:sldChg>
      <pc:sldChg chg="mod modShow">
        <pc:chgData name="Medha Sakhamuri" userId="3558979d-df9a-492b-a02b-f7658854ec17" providerId="ADAL" clId="{65F0F3DF-F028-1342-AA66-9011544BDF01}" dt="2025-04-15T20:55:07.138" v="16" actId="729"/>
        <pc:sldMkLst>
          <pc:docMk/>
          <pc:sldMk cId="0" sldId="263"/>
        </pc:sldMkLst>
      </pc:sldChg>
      <pc:sldChg chg="modSp mod">
        <pc:chgData name="Medha Sakhamuri" userId="3558979d-df9a-492b-a02b-f7658854ec17" providerId="ADAL" clId="{65F0F3DF-F028-1342-AA66-9011544BDF01}" dt="2025-03-06T05:07:54.039" v="7" actId="20577"/>
        <pc:sldMkLst>
          <pc:docMk/>
          <pc:sldMk cId="1457137213" sldId="264"/>
        </pc:sldMkLst>
        <pc:spChg chg="mod">
          <ac:chgData name="Medha Sakhamuri" userId="3558979d-df9a-492b-a02b-f7658854ec17" providerId="ADAL" clId="{65F0F3DF-F028-1342-AA66-9011544BDF01}" dt="2025-03-06T05:07:54.039" v="7" actId="20577"/>
          <ac:spMkLst>
            <pc:docMk/>
            <pc:sldMk cId="1457137213" sldId="264"/>
            <ac:spMk id="38" creationId="{0807BCD3-5191-1354-B69B-740E265F5E17}"/>
          </ac:spMkLst>
        </pc:spChg>
        <pc:spChg chg="mod">
          <ac:chgData name="Medha Sakhamuri" userId="3558979d-df9a-492b-a02b-f7658854ec17" providerId="ADAL" clId="{65F0F3DF-F028-1342-AA66-9011544BDF01}" dt="2025-03-06T05:07:34.625" v="1" actId="113"/>
          <ac:spMkLst>
            <pc:docMk/>
            <pc:sldMk cId="1457137213" sldId="264"/>
            <ac:spMk id="46" creationId="{A33CFA57-83E8-9A0B-B37F-C1D129BE77A5}"/>
          </ac:spMkLst>
        </pc:spChg>
      </pc:sldChg>
      <pc:sldChg chg="addSp delSp modSp add mod">
        <pc:chgData name="Medha Sakhamuri" userId="3558979d-df9a-492b-a02b-f7658854ec17" providerId="ADAL" clId="{65F0F3DF-F028-1342-AA66-9011544BDF01}" dt="2025-04-15T20:59:59.177" v="51" actId="1076"/>
        <pc:sldMkLst>
          <pc:docMk/>
          <pc:sldMk cId="2889066356" sldId="274"/>
        </pc:sldMkLst>
        <pc:spChg chg="mod">
          <ac:chgData name="Medha Sakhamuri" userId="3558979d-df9a-492b-a02b-f7658854ec17" providerId="ADAL" clId="{65F0F3DF-F028-1342-AA66-9011544BDF01}" dt="2025-04-15T20:59:32.994" v="46" actId="14100"/>
          <ac:spMkLst>
            <pc:docMk/>
            <pc:sldMk cId="2889066356" sldId="274"/>
            <ac:spMk id="2" creationId="{365A7251-1B44-4C1A-28FC-3F556339C433}"/>
          </ac:spMkLst>
        </pc:spChg>
        <pc:spChg chg="add mod">
          <ac:chgData name="Medha Sakhamuri" userId="3558979d-df9a-492b-a02b-f7658854ec17" providerId="ADAL" clId="{65F0F3DF-F028-1342-AA66-9011544BDF01}" dt="2025-04-15T20:59:39.726" v="48" actId="1076"/>
          <ac:spMkLst>
            <pc:docMk/>
            <pc:sldMk cId="2889066356" sldId="274"/>
            <ac:spMk id="3" creationId="{D4FE52D5-EDBD-14DC-A3A4-03E8DB8C6596}"/>
          </ac:spMkLst>
        </pc:spChg>
        <pc:spChg chg="mod">
          <ac:chgData name="Medha Sakhamuri" userId="3558979d-df9a-492b-a02b-f7658854ec17" providerId="ADAL" clId="{65F0F3DF-F028-1342-AA66-9011544BDF01}" dt="2025-04-15T20:59:59.177" v="51" actId="1076"/>
          <ac:spMkLst>
            <pc:docMk/>
            <pc:sldMk cId="2889066356" sldId="274"/>
            <ac:spMk id="5" creationId="{449252A7-1876-0CB9-91E0-38292689DB36}"/>
          </ac:spMkLst>
        </pc:spChg>
        <pc:picChg chg="del">
          <ac:chgData name="Medha Sakhamuri" userId="3558979d-df9a-492b-a02b-f7658854ec17" providerId="ADAL" clId="{65F0F3DF-F028-1342-AA66-9011544BDF01}" dt="2025-04-15T20:57:13.048" v="19" actId="478"/>
          <ac:picMkLst>
            <pc:docMk/>
            <pc:sldMk cId="2889066356" sldId="274"/>
            <ac:picMk id="4098" creationId="{4C320470-44FF-2642-CD37-C7F731CF17C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084C-168E-4220-8A94-483BAD374F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63587-09D0-43EF-A437-9EC0DA8BE24A}">
      <dgm:prSet/>
      <dgm:spPr/>
      <dgm:t>
        <a:bodyPr/>
        <a:lstStyle/>
        <a:p>
          <a:r>
            <a:rPr lang="en-US" b="1" dirty="0"/>
            <a:t>AWS S3</a:t>
          </a:r>
          <a:r>
            <a:rPr lang="en-US" dirty="0"/>
            <a:t> – Secure, scalable file storage. </a:t>
          </a:r>
          <a:r>
            <a:rPr lang="en-US" b="1" dirty="0"/>
            <a:t>(Alternatives like Azure Blob Storage &amp; Google Cloud Storage are costlier and less integrated with Lambda.)</a:t>
          </a:r>
          <a:endParaRPr lang="en-US" dirty="0"/>
        </a:p>
      </dgm:t>
    </dgm:pt>
    <dgm:pt modelId="{DB013539-1DA9-4296-8CB8-A35083E2347E}" type="parTrans" cxnId="{34E813B5-DB3E-454D-A4AB-78F125AFA4CC}">
      <dgm:prSet/>
      <dgm:spPr/>
      <dgm:t>
        <a:bodyPr/>
        <a:lstStyle/>
        <a:p>
          <a:endParaRPr lang="en-US"/>
        </a:p>
      </dgm:t>
    </dgm:pt>
    <dgm:pt modelId="{A62B1E2B-8FE1-4793-BCFE-193BFE820969}" type="sibTrans" cxnId="{34E813B5-DB3E-454D-A4AB-78F125AFA4CC}">
      <dgm:prSet/>
      <dgm:spPr/>
      <dgm:t>
        <a:bodyPr/>
        <a:lstStyle/>
        <a:p>
          <a:endParaRPr lang="en-US"/>
        </a:p>
      </dgm:t>
    </dgm:pt>
    <dgm:pt modelId="{6BF27D80-6424-4805-B6B5-2C077ED6B491}">
      <dgm:prSet/>
      <dgm:spPr/>
      <dgm:t>
        <a:bodyPr/>
        <a:lstStyle/>
        <a:p>
          <a:r>
            <a:rPr lang="en-US" b="1"/>
            <a:t>Amazon SQS</a:t>
          </a:r>
          <a:r>
            <a:rPr lang="en-US"/>
            <a:t> – Event-driven queuing to ensure processing reliability. </a:t>
          </a:r>
          <a:r>
            <a:rPr lang="en-US" b="1"/>
            <a:t>(Better than using direct Lambda triggers, which may fail under heavy loads.)</a:t>
          </a:r>
          <a:endParaRPr lang="en-US"/>
        </a:p>
      </dgm:t>
    </dgm:pt>
    <dgm:pt modelId="{87488847-9ED2-4C1B-99CF-9BA41FD7058C}" type="parTrans" cxnId="{66779C90-43D6-43C1-BFED-71DA6504778E}">
      <dgm:prSet/>
      <dgm:spPr/>
      <dgm:t>
        <a:bodyPr/>
        <a:lstStyle/>
        <a:p>
          <a:endParaRPr lang="en-US"/>
        </a:p>
      </dgm:t>
    </dgm:pt>
    <dgm:pt modelId="{D501FF10-A2F3-44E7-9F33-8D38B68BA94B}" type="sibTrans" cxnId="{66779C90-43D6-43C1-BFED-71DA6504778E}">
      <dgm:prSet/>
      <dgm:spPr/>
      <dgm:t>
        <a:bodyPr/>
        <a:lstStyle/>
        <a:p>
          <a:endParaRPr lang="en-US"/>
        </a:p>
      </dgm:t>
    </dgm:pt>
    <dgm:pt modelId="{E2540671-F028-475D-B6F4-D1429B557A2A}">
      <dgm:prSet/>
      <dgm:spPr/>
      <dgm:t>
        <a:bodyPr/>
        <a:lstStyle/>
        <a:p>
          <a:r>
            <a:rPr lang="en-US" b="1" dirty="0"/>
            <a:t>AWS Lambda</a:t>
          </a:r>
          <a:r>
            <a:rPr lang="en-US" dirty="0"/>
            <a:t> – Auto-scaling, cost-efficient, and serverless computing. </a:t>
          </a:r>
          <a:r>
            <a:rPr lang="en-US" b="1" dirty="0"/>
            <a:t>(Better than EC2 or traditional batch processing systems.)</a:t>
          </a:r>
          <a:endParaRPr lang="en-US" dirty="0"/>
        </a:p>
      </dgm:t>
    </dgm:pt>
    <dgm:pt modelId="{34126F67-B4D6-4312-A530-02475C9C4831}" type="parTrans" cxnId="{D1B07550-C6EF-4CB9-88C3-F9D2FCA34AAF}">
      <dgm:prSet/>
      <dgm:spPr/>
      <dgm:t>
        <a:bodyPr/>
        <a:lstStyle/>
        <a:p>
          <a:endParaRPr lang="en-US"/>
        </a:p>
      </dgm:t>
    </dgm:pt>
    <dgm:pt modelId="{2043E4E2-A9DF-402F-A170-4AAD052B19B7}" type="sibTrans" cxnId="{D1B07550-C6EF-4CB9-88C3-F9D2FCA34AAF}">
      <dgm:prSet/>
      <dgm:spPr/>
      <dgm:t>
        <a:bodyPr/>
        <a:lstStyle/>
        <a:p>
          <a:endParaRPr lang="en-US"/>
        </a:p>
      </dgm:t>
    </dgm:pt>
    <dgm:pt modelId="{44418275-A3C1-4AA2-93E6-1D80FD16CD5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DynamoDB</a:t>
          </a:r>
          <a:r>
            <a:rPr lang="en-US" dirty="0"/>
            <a:t> – NoSQL, low-latency storage for metadata. </a:t>
          </a:r>
          <a:r>
            <a:rPr lang="en-US" b="1" dirty="0"/>
            <a:t>(SQL databases are slower &amp; not optimized for unstructured metadata.)</a:t>
          </a:r>
          <a:endParaRPr lang="en-US" dirty="0"/>
        </a:p>
      </dgm:t>
    </dgm:pt>
    <dgm:pt modelId="{9DABDD4C-C954-4621-8F96-13419C683052}" type="parTrans" cxnId="{97A29221-C13A-43A5-A490-57EFD200641F}">
      <dgm:prSet/>
      <dgm:spPr/>
      <dgm:t>
        <a:bodyPr/>
        <a:lstStyle/>
        <a:p>
          <a:endParaRPr lang="en-US"/>
        </a:p>
      </dgm:t>
    </dgm:pt>
    <dgm:pt modelId="{2A9A97D3-7FDA-4552-8F77-CB0BA9E342DA}" type="sibTrans" cxnId="{97A29221-C13A-43A5-A490-57EFD200641F}">
      <dgm:prSet/>
      <dgm:spPr/>
      <dgm:t>
        <a:bodyPr/>
        <a:lstStyle/>
        <a:p>
          <a:endParaRPr lang="en-US"/>
        </a:p>
      </dgm:t>
    </dgm:pt>
    <dgm:pt modelId="{71E067C5-2328-4380-8B5E-3A05BC92EBF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CloudWatch</a:t>
          </a:r>
          <a:r>
            <a:rPr lang="en-US" dirty="0"/>
            <a:t> – Real-time monitoring and logging for debugging &amp; analytics. </a:t>
          </a:r>
          <a:r>
            <a:rPr lang="en-US" b="1" dirty="0"/>
            <a:t>(Ensures smooth execution without manual intervention.)</a:t>
          </a:r>
          <a:endParaRPr lang="en-US" dirty="0"/>
        </a:p>
      </dgm:t>
    </dgm:pt>
    <dgm:pt modelId="{2E52C942-1A5D-4B1A-8D86-D4CE0CC8ACDF}" type="parTrans" cxnId="{BCAC5B05-E35B-40F5-99FB-E00E034D555B}">
      <dgm:prSet/>
      <dgm:spPr/>
      <dgm:t>
        <a:bodyPr/>
        <a:lstStyle/>
        <a:p>
          <a:endParaRPr lang="en-US"/>
        </a:p>
      </dgm:t>
    </dgm:pt>
    <dgm:pt modelId="{8BABC716-0EAC-4943-ACE2-446D75A7F004}" type="sibTrans" cxnId="{BCAC5B05-E35B-40F5-99FB-E00E034D555B}">
      <dgm:prSet/>
      <dgm:spPr/>
      <dgm:t>
        <a:bodyPr/>
        <a:lstStyle/>
        <a:p>
          <a:endParaRPr lang="en-US"/>
        </a:p>
      </dgm:t>
    </dgm:pt>
    <dgm:pt modelId="{F27CA573-4035-3D46-9490-9C0CE474737A}" type="pres">
      <dgm:prSet presAssocID="{20C0084C-168E-4220-8A94-483BAD374FBA}" presName="vert0" presStyleCnt="0">
        <dgm:presLayoutVars>
          <dgm:dir/>
          <dgm:animOne val="branch"/>
          <dgm:animLvl val="lvl"/>
        </dgm:presLayoutVars>
      </dgm:prSet>
      <dgm:spPr/>
    </dgm:pt>
    <dgm:pt modelId="{051297DF-703A-DA46-9CC0-BF9F278F4266}" type="pres">
      <dgm:prSet presAssocID="{86663587-09D0-43EF-A437-9EC0DA8BE24A}" presName="thickLine" presStyleLbl="alignNode1" presStyleIdx="0" presStyleCnt="5"/>
      <dgm:spPr>
        <a:ln>
          <a:solidFill>
            <a:schemeClr val="accent3"/>
          </a:solidFill>
        </a:ln>
      </dgm:spPr>
    </dgm:pt>
    <dgm:pt modelId="{98D6D171-B22A-4540-9EE4-06E704145A10}" type="pres">
      <dgm:prSet presAssocID="{86663587-09D0-43EF-A437-9EC0DA8BE24A}" presName="horz1" presStyleCnt="0"/>
      <dgm:spPr/>
    </dgm:pt>
    <dgm:pt modelId="{6A2D32C2-6DF1-C345-B96C-CC6ABA49DA3E}" type="pres">
      <dgm:prSet presAssocID="{86663587-09D0-43EF-A437-9EC0DA8BE24A}" presName="tx1" presStyleLbl="revTx" presStyleIdx="0" presStyleCnt="5"/>
      <dgm:spPr/>
    </dgm:pt>
    <dgm:pt modelId="{2F379AE5-12EF-8C4B-A370-565E01E32323}" type="pres">
      <dgm:prSet presAssocID="{86663587-09D0-43EF-A437-9EC0DA8BE24A}" presName="vert1" presStyleCnt="0"/>
      <dgm:spPr/>
    </dgm:pt>
    <dgm:pt modelId="{E53EC130-DC05-AD4A-AD23-1BFD39979BCD}" type="pres">
      <dgm:prSet presAssocID="{6BF27D80-6424-4805-B6B5-2C077ED6B491}" presName="thickLine" presStyleLbl="alignNode1" presStyleIdx="1" presStyleCnt="5"/>
      <dgm:spPr>
        <a:ln>
          <a:solidFill>
            <a:schemeClr val="accent3"/>
          </a:solidFill>
        </a:ln>
      </dgm:spPr>
    </dgm:pt>
    <dgm:pt modelId="{B2142152-FFCD-664B-95AB-B5455D6F6560}" type="pres">
      <dgm:prSet presAssocID="{6BF27D80-6424-4805-B6B5-2C077ED6B491}" presName="horz1" presStyleCnt="0"/>
      <dgm:spPr/>
    </dgm:pt>
    <dgm:pt modelId="{05469AB3-74D4-154F-87EB-C90254525E77}" type="pres">
      <dgm:prSet presAssocID="{6BF27D80-6424-4805-B6B5-2C077ED6B491}" presName="tx1" presStyleLbl="revTx" presStyleIdx="1" presStyleCnt="5"/>
      <dgm:spPr/>
    </dgm:pt>
    <dgm:pt modelId="{48DEB850-EE29-5B4D-8DD7-B2726E017573}" type="pres">
      <dgm:prSet presAssocID="{6BF27D80-6424-4805-B6B5-2C077ED6B491}" presName="vert1" presStyleCnt="0"/>
      <dgm:spPr/>
    </dgm:pt>
    <dgm:pt modelId="{3DA3E2A5-99CE-7C44-9D00-C0EAF7318D96}" type="pres">
      <dgm:prSet presAssocID="{E2540671-F028-475D-B6F4-D1429B557A2A}" presName="thickLine" presStyleLbl="alignNode1" presStyleIdx="2" presStyleCnt="5"/>
      <dgm:spPr>
        <a:ln>
          <a:solidFill>
            <a:schemeClr val="accent3"/>
          </a:solidFill>
        </a:ln>
      </dgm:spPr>
    </dgm:pt>
    <dgm:pt modelId="{FE516313-1013-BE4F-9500-095A525274F3}" type="pres">
      <dgm:prSet presAssocID="{E2540671-F028-475D-B6F4-D1429B557A2A}" presName="horz1" presStyleCnt="0"/>
      <dgm:spPr/>
    </dgm:pt>
    <dgm:pt modelId="{AB232B2B-60A6-7947-A791-7441EC7A4B5D}" type="pres">
      <dgm:prSet presAssocID="{E2540671-F028-475D-B6F4-D1429B557A2A}" presName="tx1" presStyleLbl="revTx" presStyleIdx="2" presStyleCnt="5"/>
      <dgm:spPr/>
    </dgm:pt>
    <dgm:pt modelId="{9A40FF18-34F7-1C4C-BD67-644845BF4C52}" type="pres">
      <dgm:prSet presAssocID="{E2540671-F028-475D-B6F4-D1429B557A2A}" presName="vert1" presStyleCnt="0"/>
      <dgm:spPr/>
    </dgm:pt>
    <dgm:pt modelId="{15046346-FCA1-E342-9DA9-5CF29A01B320}" type="pres">
      <dgm:prSet presAssocID="{44418275-A3C1-4AA2-93E6-1D80FD16CD54}" presName="thickLine" presStyleLbl="alignNode1" presStyleIdx="3" presStyleCnt="5"/>
      <dgm:spPr/>
    </dgm:pt>
    <dgm:pt modelId="{191318E4-EDCB-0C49-8038-8318C0503B3E}" type="pres">
      <dgm:prSet presAssocID="{44418275-A3C1-4AA2-93E6-1D80FD16CD54}" presName="horz1" presStyleCnt="0"/>
      <dgm:spPr/>
    </dgm:pt>
    <dgm:pt modelId="{A32CE3B9-50FE-884B-9BC8-FA7BF310B775}" type="pres">
      <dgm:prSet presAssocID="{44418275-A3C1-4AA2-93E6-1D80FD16CD54}" presName="tx1" presStyleLbl="revTx" presStyleIdx="3" presStyleCnt="5"/>
      <dgm:spPr/>
    </dgm:pt>
    <dgm:pt modelId="{6EA95317-A353-E64B-8B6A-FC506AABD0EC}" type="pres">
      <dgm:prSet presAssocID="{44418275-A3C1-4AA2-93E6-1D80FD16CD54}" presName="vert1" presStyleCnt="0"/>
      <dgm:spPr/>
    </dgm:pt>
    <dgm:pt modelId="{E56B290D-4A0F-BD45-A423-F6697B7CBE3C}" type="pres">
      <dgm:prSet presAssocID="{71E067C5-2328-4380-8B5E-3A05BC92EBF4}" presName="thickLine" presStyleLbl="alignNode1" presStyleIdx="4" presStyleCnt="5"/>
      <dgm:spPr/>
    </dgm:pt>
    <dgm:pt modelId="{C2D30AA8-EF5F-354B-AF45-066D5E9DC3FF}" type="pres">
      <dgm:prSet presAssocID="{71E067C5-2328-4380-8B5E-3A05BC92EBF4}" presName="horz1" presStyleCnt="0"/>
      <dgm:spPr/>
    </dgm:pt>
    <dgm:pt modelId="{6FB97900-B602-794C-823F-A34547E77226}" type="pres">
      <dgm:prSet presAssocID="{71E067C5-2328-4380-8B5E-3A05BC92EBF4}" presName="tx1" presStyleLbl="revTx" presStyleIdx="4" presStyleCnt="5"/>
      <dgm:spPr/>
    </dgm:pt>
    <dgm:pt modelId="{B38BA0C9-67B9-3A48-ACFA-8C663149C740}" type="pres">
      <dgm:prSet presAssocID="{71E067C5-2328-4380-8B5E-3A05BC92EBF4}" presName="vert1" presStyleCnt="0"/>
      <dgm:spPr/>
    </dgm:pt>
  </dgm:ptLst>
  <dgm:cxnLst>
    <dgm:cxn modelId="{9A69D102-8365-1447-AB18-3D5E016CB95B}" type="presOf" srcId="{E2540671-F028-475D-B6F4-D1429B557A2A}" destId="{AB232B2B-60A6-7947-A791-7441EC7A4B5D}" srcOrd="0" destOrd="0" presId="urn:microsoft.com/office/officeart/2008/layout/LinedList"/>
    <dgm:cxn modelId="{BCAC5B05-E35B-40F5-99FB-E00E034D555B}" srcId="{20C0084C-168E-4220-8A94-483BAD374FBA}" destId="{71E067C5-2328-4380-8B5E-3A05BC92EBF4}" srcOrd="4" destOrd="0" parTransId="{2E52C942-1A5D-4B1A-8D86-D4CE0CC8ACDF}" sibTransId="{8BABC716-0EAC-4943-ACE2-446D75A7F004}"/>
    <dgm:cxn modelId="{DB925C16-F22A-654C-884A-AC134AEA3489}" type="presOf" srcId="{44418275-A3C1-4AA2-93E6-1D80FD16CD54}" destId="{A32CE3B9-50FE-884B-9BC8-FA7BF310B775}" srcOrd="0" destOrd="0" presId="urn:microsoft.com/office/officeart/2008/layout/LinedList"/>
    <dgm:cxn modelId="{97A29221-C13A-43A5-A490-57EFD200641F}" srcId="{20C0084C-168E-4220-8A94-483BAD374FBA}" destId="{44418275-A3C1-4AA2-93E6-1D80FD16CD54}" srcOrd="3" destOrd="0" parTransId="{9DABDD4C-C954-4621-8F96-13419C683052}" sibTransId="{2A9A97D3-7FDA-4552-8F77-CB0BA9E342DA}"/>
    <dgm:cxn modelId="{7B850D2E-8838-C04A-A259-B0CB56061AC1}" type="presOf" srcId="{86663587-09D0-43EF-A437-9EC0DA8BE24A}" destId="{6A2D32C2-6DF1-C345-B96C-CC6ABA49DA3E}" srcOrd="0" destOrd="0" presId="urn:microsoft.com/office/officeart/2008/layout/LinedList"/>
    <dgm:cxn modelId="{D1B07550-C6EF-4CB9-88C3-F9D2FCA34AAF}" srcId="{20C0084C-168E-4220-8A94-483BAD374FBA}" destId="{E2540671-F028-475D-B6F4-D1429B557A2A}" srcOrd="2" destOrd="0" parTransId="{34126F67-B4D6-4312-A530-02475C9C4831}" sibTransId="{2043E4E2-A9DF-402F-A170-4AAD052B19B7}"/>
    <dgm:cxn modelId="{2904D955-0213-B144-983B-DD8B3269DB47}" type="presOf" srcId="{20C0084C-168E-4220-8A94-483BAD374FBA}" destId="{F27CA573-4035-3D46-9490-9C0CE474737A}" srcOrd="0" destOrd="0" presId="urn:microsoft.com/office/officeart/2008/layout/LinedList"/>
    <dgm:cxn modelId="{D5B4A07A-FB7B-5744-A55C-BC0212055876}" type="presOf" srcId="{71E067C5-2328-4380-8B5E-3A05BC92EBF4}" destId="{6FB97900-B602-794C-823F-A34547E77226}" srcOrd="0" destOrd="0" presId="urn:microsoft.com/office/officeart/2008/layout/LinedList"/>
    <dgm:cxn modelId="{B1DEB989-B89A-D24E-802F-EA77A637B910}" type="presOf" srcId="{6BF27D80-6424-4805-B6B5-2C077ED6B491}" destId="{05469AB3-74D4-154F-87EB-C90254525E77}" srcOrd="0" destOrd="0" presId="urn:microsoft.com/office/officeart/2008/layout/LinedList"/>
    <dgm:cxn modelId="{66779C90-43D6-43C1-BFED-71DA6504778E}" srcId="{20C0084C-168E-4220-8A94-483BAD374FBA}" destId="{6BF27D80-6424-4805-B6B5-2C077ED6B491}" srcOrd="1" destOrd="0" parTransId="{87488847-9ED2-4C1B-99CF-9BA41FD7058C}" sibTransId="{D501FF10-A2F3-44E7-9F33-8D38B68BA94B}"/>
    <dgm:cxn modelId="{34E813B5-DB3E-454D-A4AB-78F125AFA4CC}" srcId="{20C0084C-168E-4220-8A94-483BAD374FBA}" destId="{86663587-09D0-43EF-A437-9EC0DA8BE24A}" srcOrd="0" destOrd="0" parTransId="{DB013539-1DA9-4296-8CB8-A35083E2347E}" sibTransId="{A62B1E2B-8FE1-4793-BCFE-193BFE820969}"/>
    <dgm:cxn modelId="{C713E238-6AEB-6E47-82CF-7EC012F80FC5}" type="presParOf" srcId="{F27CA573-4035-3D46-9490-9C0CE474737A}" destId="{051297DF-703A-DA46-9CC0-BF9F278F4266}" srcOrd="0" destOrd="0" presId="urn:microsoft.com/office/officeart/2008/layout/LinedList"/>
    <dgm:cxn modelId="{8E417AAB-69FB-1F41-A6CB-B72E24F74436}" type="presParOf" srcId="{F27CA573-4035-3D46-9490-9C0CE474737A}" destId="{98D6D171-B22A-4540-9EE4-06E704145A10}" srcOrd="1" destOrd="0" presId="urn:microsoft.com/office/officeart/2008/layout/LinedList"/>
    <dgm:cxn modelId="{5F2D808D-4F75-AF41-ABF6-57C64C1EA90E}" type="presParOf" srcId="{98D6D171-B22A-4540-9EE4-06E704145A10}" destId="{6A2D32C2-6DF1-C345-B96C-CC6ABA49DA3E}" srcOrd="0" destOrd="0" presId="urn:microsoft.com/office/officeart/2008/layout/LinedList"/>
    <dgm:cxn modelId="{8916B26B-C4C7-4C48-BB24-E0E4A41A84BE}" type="presParOf" srcId="{98D6D171-B22A-4540-9EE4-06E704145A10}" destId="{2F379AE5-12EF-8C4B-A370-565E01E32323}" srcOrd="1" destOrd="0" presId="urn:microsoft.com/office/officeart/2008/layout/LinedList"/>
    <dgm:cxn modelId="{320459B3-8F34-B441-8AE4-47B3073806AA}" type="presParOf" srcId="{F27CA573-4035-3D46-9490-9C0CE474737A}" destId="{E53EC130-DC05-AD4A-AD23-1BFD39979BCD}" srcOrd="2" destOrd="0" presId="urn:microsoft.com/office/officeart/2008/layout/LinedList"/>
    <dgm:cxn modelId="{D8AF3E68-517F-3142-B2DB-049D60D78DA5}" type="presParOf" srcId="{F27CA573-4035-3D46-9490-9C0CE474737A}" destId="{B2142152-FFCD-664B-95AB-B5455D6F6560}" srcOrd="3" destOrd="0" presId="urn:microsoft.com/office/officeart/2008/layout/LinedList"/>
    <dgm:cxn modelId="{A7B2B012-3EBA-0840-8E02-AC2E6FBD2495}" type="presParOf" srcId="{B2142152-FFCD-664B-95AB-B5455D6F6560}" destId="{05469AB3-74D4-154F-87EB-C90254525E77}" srcOrd="0" destOrd="0" presId="urn:microsoft.com/office/officeart/2008/layout/LinedList"/>
    <dgm:cxn modelId="{F07D1827-33BF-374C-ACC4-18F3016489B7}" type="presParOf" srcId="{B2142152-FFCD-664B-95AB-B5455D6F6560}" destId="{48DEB850-EE29-5B4D-8DD7-B2726E017573}" srcOrd="1" destOrd="0" presId="urn:microsoft.com/office/officeart/2008/layout/LinedList"/>
    <dgm:cxn modelId="{CDE8EF44-4FBB-A64F-83AD-D34CC163CA9F}" type="presParOf" srcId="{F27CA573-4035-3D46-9490-9C0CE474737A}" destId="{3DA3E2A5-99CE-7C44-9D00-C0EAF7318D96}" srcOrd="4" destOrd="0" presId="urn:microsoft.com/office/officeart/2008/layout/LinedList"/>
    <dgm:cxn modelId="{E18BC68F-4ED1-D746-AF3F-0EB648C5EF83}" type="presParOf" srcId="{F27CA573-4035-3D46-9490-9C0CE474737A}" destId="{FE516313-1013-BE4F-9500-095A525274F3}" srcOrd="5" destOrd="0" presId="urn:microsoft.com/office/officeart/2008/layout/LinedList"/>
    <dgm:cxn modelId="{89565A3F-67AA-084C-A55A-9420B5235A6A}" type="presParOf" srcId="{FE516313-1013-BE4F-9500-095A525274F3}" destId="{AB232B2B-60A6-7947-A791-7441EC7A4B5D}" srcOrd="0" destOrd="0" presId="urn:microsoft.com/office/officeart/2008/layout/LinedList"/>
    <dgm:cxn modelId="{407A1A1E-0718-744C-8BEC-792A584DE135}" type="presParOf" srcId="{FE516313-1013-BE4F-9500-095A525274F3}" destId="{9A40FF18-34F7-1C4C-BD67-644845BF4C52}" srcOrd="1" destOrd="0" presId="urn:microsoft.com/office/officeart/2008/layout/LinedList"/>
    <dgm:cxn modelId="{578907AB-7D27-5F44-A759-5476B45EB982}" type="presParOf" srcId="{F27CA573-4035-3D46-9490-9C0CE474737A}" destId="{15046346-FCA1-E342-9DA9-5CF29A01B320}" srcOrd="6" destOrd="0" presId="urn:microsoft.com/office/officeart/2008/layout/LinedList"/>
    <dgm:cxn modelId="{DD79CBBD-DCF6-D444-9AAB-9407D2340337}" type="presParOf" srcId="{F27CA573-4035-3D46-9490-9C0CE474737A}" destId="{191318E4-EDCB-0C49-8038-8318C0503B3E}" srcOrd="7" destOrd="0" presId="urn:microsoft.com/office/officeart/2008/layout/LinedList"/>
    <dgm:cxn modelId="{9FDEC528-861B-5840-B3F5-53068D982390}" type="presParOf" srcId="{191318E4-EDCB-0C49-8038-8318C0503B3E}" destId="{A32CE3B9-50FE-884B-9BC8-FA7BF310B775}" srcOrd="0" destOrd="0" presId="urn:microsoft.com/office/officeart/2008/layout/LinedList"/>
    <dgm:cxn modelId="{6141591D-2550-4641-8335-A9D4916B6FF3}" type="presParOf" srcId="{191318E4-EDCB-0C49-8038-8318C0503B3E}" destId="{6EA95317-A353-E64B-8B6A-FC506AABD0EC}" srcOrd="1" destOrd="0" presId="urn:microsoft.com/office/officeart/2008/layout/LinedList"/>
    <dgm:cxn modelId="{63621756-E053-8D45-B2FE-D8FA16DDBB7C}" type="presParOf" srcId="{F27CA573-4035-3D46-9490-9C0CE474737A}" destId="{E56B290D-4A0F-BD45-A423-F6697B7CBE3C}" srcOrd="8" destOrd="0" presId="urn:microsoft.com/office/officeart/2008/layout/LinedList"/>
    <dgm:cxn modelId="{F4005810-6324-2842-BF55-85979A6055F1}" type="presParOf" srcId="{F27CA573-4035-3D46-9490-9C0CE474737A}" destId="{C2D30AA8-EF5F-354B-AF45-066D5E9DC3FF}" srcOrd="9" destOrd="0" presId="urn:microsoft.com/office/officeart/2008/layout/LinedList"/>
    <dgm:cxn modelId="{07419AFD-82AD-EA41-B0BB-A58D18B757E2}" type="presParOf" srcId="{C2D30AA8-EF5F-354B-AF45-066D5E9DC3FF}" destId="{6FB97900-B602-794C-823F-A34547E77226}" srcOrd="0" destOrd="0" presId="urn:microsoft.com/office/officeart/2008/layout/LinedList"/>
    <dgm:cxn modelId="{6EA5FB99-CC2E-BB4A-A867-93ACBA759D44}" type="presParOf" srcId="{C2D30AA8-EF5F-354B-AF45-066D5E9DC3FF}" destId="{B38BA0C9-67B9-3A48-ACFA-8C663149C740}" srcOrd="1" destOrd="0" presId="urn:microsoft.com/office/officeart/2008/layout/LinedList"/>
  </dgm:cxnLst>
  <dgm:bg/>
  <dgm:whole>
    <a:ln>
      <a:solidFill>
        <a:schemeClr val="accent3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D3B1B-1862-4A65-A50F-4E9E5F30669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7E4A8F-9257-4323-99C0-83910364D1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Automated, scalable, and real-time document processing.</a:t>
          </a:r>
        </a:p>
      </dgm:t>
    </dgm:pt>
    <dgm:pt modelId="{54F49A7F-ED69-4A13-99E2-5E27A2FAC762}" type="parTrans" cxnId="{28014AA5-1195-4927-A6B1-AD1683B1EACE}">
      <dgm:prSet/>
      <dgm:spPr/>
      <dgm:t>
        <a:bodyPr/>
        <a:lstStyle/>
        <a:p>
          <a:endParaRPr lang="en-US"/>
        </a:p>
      </dgm:t>
    </dgm:pt>
    <dgm:pt modelId="{92F3880A-2D0C-497F-B357-4ACBC4F4C285}" type="sibTrans" cxnId="{28014AA5-1195-4927-A6B1-AD1683B1EACE}">
      <dgm:prSet/>
      <dgm:spPr/>
      <dgm:t>
        <a:bodyPr/>
        <a:lstStyle/>
        <a:p>
          <a:endParaRPr lang="en-US"/>
        </a:p>
      </dgm:t>
    </dgm:pt>
    <dgm:pt modelId="{9E7B58B7-AA80-4F86-A29C-CA621A4CEF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Eliminates manual effort, reducing costs by up to 80%.</a:t>
          </a:r>
        </a:p>
      </dgm:t>
    </dgm:pt>
    <dgm:pt modelId="{0DF8CD72-A137-422E-94EF-66A3B9EAA067}" type="parTrans" cxnId="{6E0CD41D-D5C5-48A6-8616-43E43B9A3645}">
      <dgm:prSet/>
      <dgm:spPr/>
      <dgm:t>
        <a:bodyPr/>
        <a:lstStyle/>
        <a:p>
          <a:endParaRPr lang="en-US"/>
        </a:p>
      </dgm:t>
    </dgm:pt>
    <dgm:pt modelId="{C60FC0E7-08EF-42CB-A551-670AD6B7F4A4}" type="sibTrans" cxnId="{6E0CD41D-D5C5-48A6-8616-43E43B9A3645}">
      <dgm:prSet/>
      <dgm:spPr/>
      <dgm:t>
        <a:bodyPr/>
        <a:lstStyle/>
        <a:p>
          <a:endParaRPr lang="en-US"/>
        </a:p>
      </dgm:t>
    </dgm:pt>
    <dgm:pt modelId="{1F085287-EB7C-4423-8901-12E217330E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Supports diverse industries: </a:t>
          </a:r>
        </a:p>
        <a:p>
          <a:pPr>
            <a:lnSpc>
              <a:spcPct val="100000"/>
            </a:lnSpc>
          </a:pPr>
          <a:r>
            <a:rPr lang="en-US" sz="2400" dirty="0"/>
            <a:t>e-commerce, finance, healthcare.</a:t>
          </a:r>
        </a:p>
      </dgm:t>
    </dgm:pt>
    <dgm:pt modelId="{21793EA9-B5D1-4824-9C16-0EF2E15A25F0}" type="parTrans" cxnId="{6ACE664A-5DF6-4D85-929C-47757440D596}">
      <dgm:prSet/>
      <dgm:spPr/>
      <dgm:t>
        <a:bodyPr/>
        <a:lstStyle/>
        <a:p>
          <a:endParaRPr lang="en-US"/>
        </a:p>
      </dgm:t>
    </dgm:pt>
    <dgm:pt modelId="{7E7ADE4D-3576-4B6E-8EF7-D3FA06B47F5A}" type="sibTrans" cxnId="{6ACE664A-5DF6-4D85-929C-47757440D596}">
      <dgm:prSet/>
      <dgm:spPr/>
      <dgm:t>
        <a:bodyPr/>
        <a:lstStyle/>
        <a:p>
          <a:endParaRPr lang="en-US"/>
        </a:p>
      </dgm:t>
    </dgm:pt>
    <dgm:pt modelId="{8162F291-938D-4644-B685-A26340F977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This is the future of cloud-based data processing!</a:t>
          </a:r>
        </a:p>
      </dgm:t>
    </dgm:pt>
    <dgm:pt modelId="{BAF66E9A-BCB3-48EB-8EC5-ED038AD5F8FF}" type="parTrans" cxnId="{E053B83A-2826-4AC3-9D94-C68BBB685584}">
      <dgm:prSet/>
      <dgm:spPr/>
      <dgm:t>
        <a:bodyPr/>
        <a:lstStyle/>
        <a:p>
          <a:endParaRPr lang="en-US"/>
        </a:p>
      </dgm:t>
    </dgm:pt>
    <dgm:pt modelId="{6D5524E5-DD73-4F92-948C-46CB7002B750}" type="sibTrans" cxnId="{E053B83A-2826-4AC3-9D94-C68BBB685584}">
      <dgm:prSet/>
      <dgm:spPr/>
      <dgm:t>
        <a:bodyPr/>
        <a:lstStyle/>
        <a:p>
          <a:endParaRPr lang="en-US"/>
        </a:p>
      </dgm:t>
    </dgm:pt>
    <dgm:pt modelId="{74D4C06A-FF3B-4A7D-BC97-89E17902A034}" type="pres">
      <dgm:prSet presAssocID="{3BCD3B1B-1862-4A65-A50F-4E9E5F306696}" presName="root" presStyleCnt="0">
        <dgm:presLayoutVars>
          <dgm:dir/>
          <dgm:resizeHandles val="exact"/>
        </dgm:presLayoutVars>
      </dgm:prSet>
      <dgm:spPr/>
    </dgm:pt>
    <dgm:pt modelId="{5E00D6C0-6CEA-402C-97AC-66C4C04694D6}" type="pres">
      <dgm:prSet presAssocID="{C07E4A8F-9257-4323-99C0-83910364D195}" presName="compNode" presStyleCnt="0"/>
      <dgm:spPr/>
    </dgm:pt>
    <dgm:pt modelId="{6EC3E708-338F-40A9-A12E-6E04A672C690}" type="pres">
      <dgm:prSet presAssocID="{C07E4A8F-9257-4323-99C0-83910364D195}" presName="bgRect" presStyleLbl="bgShp" presStyleIdx="0" presStyleCnt="4"/>
      <dgm:spPr/>
    </dgm:pt>
    <dgm:pt modelId="{30583015-9703-4904-A0FE-CA33646BD81C}" type="pres">
      <dgm:prSet presAssocID="{C07E4A8F-9257-4323-99C0-83910364D1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33484F-90BB-4C58-9DEE-D0D90C060E8A}" type="pres">
      <dgm:prSet presAssocID="{C07E4A8F-9257-4323-99C0-83910364D195}" presName="spaceRect" presStyleCnt="0"/>
      <dgm:spPr/>
    </dgm:pt>
    <dgm:pt modelId="{D890CCE9-B4F6-412D-A788-536DE2FC07A8}" type="pres">
      <dgm:prSet presAssocID="{C07E4A8F-9257-4323-99C0-83910364D195}" presName="parTx" presStyleLbl="revTx" presStyleIdx="0" presStyleCnt="4">
        <dgm:presLayoutVars>
          <dgm:chMax val="0"/>
          <dgm:chPref val="0"/>
        </dgm:presLayoutVars>
      </dgm:prSet>
      <dgm:spPr/>
    </dgm:pt>
    <dgm:pt modelId="{D7F83ACD-7E09-4E4F-ACB3-D3C5F877371E}" type="pres">
      <dgm:prSet presAssocID="{92F3880A-2D0C-497F-B357-4ACBC4F4C285}" presName="sibTrans" presStyleCnt="0"/>
      <dgm:spPr/>
    </dgm:pt>
    <dgm:pt modelId="{8BEC0AB4-5E79-4D91-9B8B-0815035E0224}" type="pres">
      <dgm:prSet presAssocID="{9E7B58B7-AA80-4F86-A29C-CA621A4CEF0C}" presName="compNode" presStyleCnt="0"/>
      <dgm:spPr/>
    </dgm:pt>
    <dgm:pt modelId="{9550AB93-3EC7-48D3-A314-E6B964F03C90}" type="pres">
      <dgm:prSet presAssocID="{9E7B58B7-AA80-4F86-A29C-CA621A4CEF0C}" presName="bgRect" presStyleLbl="bgShp" presStyleIdx="1" presStyleCnt="4"/>
      <dgm:spPr/>
    </dgm:pt>
    <dgm:pt modelId="{3F0D52A7-9CFF-45AC-8E3D-D5E06D5F3CE8}" type="pres">
      <dgm:prSet presAssocID="{9E7B58B7-AA80-4F86-A29C-CA621A4CEF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F24F7BD-86FA-46B8-9947-EC0FA3FF83DE}" type="pres">
      <dgm:prSet presAssocID="{9E7B58B7-AA80-4F86-A29C-CA621A4CEF0C}" presName="spaceRect" presStyleCnt="0"/>
      <dgm:spPr/>
    </dgm:pt>
    <dgm:pt modelId="{AD45C7EE-BD84-44EA-9824-020BE6671404}" type="pres">
      <dgm:prSet presAssocID="{9E7B58B7-AA80-4F86-A29C-CA621A4CEF0C}" presName="parTx" presStyleLbl="revTx" presStyleIdx="1" presStyleCnt="4">
        <dgm:presLayoutVars>
          <dgm:chMax val="0"/>
          <dgm:chPref val="0"/>
        </dgm:presLayoutVars>
      </dgm:prSet>
      <dgm:spPr/>
    </dgm:pt>
    <dgm:pt modelId="{00F34181-CCC7-4097-B4BC-57A9A9C716E2}" type="pres">
      <dgm:prSet presAssocID="{C60FC0E7-08EF-42CB-A551-670AD6B7F4A4}" presName="sibTrans" presStyleCnt="0"/>
      <dgm:spPr/>
    </dgm:pt>
    <dgm:pt modelId="{DCD8E65E-0161-4103-A9E8-454E5FBD2F5C}" type="pres">
      <dgm:prSet presAssocID="{1F085287-EB7C-4423-8901-12E217330E9C}" presName="compNode" presStyleCnt="0"/>
      <dgm:spPr/>
    </dgm:pt>
    <dgm:pt modelId="{C5DAB7F1-D862-4E9B-A45C-74CF895E9956}" type="pres">
      <dgm:prSet presAssocID="{1F085287-EB7C-4423-8901-12E217330E9C}" presName="bgRect" presStyleLbl="bgShp" presStyleIdx="2" presStyleCnt="4"/>
      <dgm:spPr/>
    </dgm:pt>
    <dgm:pt modelId="{E345B250-4C46-41FB-9A8B-ADDF5CBD2F78}" type="pres">
      <dgm:prSet presAssocID="{1F085287-EB7C-4423-8901-12E217330E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CC8A5FD-2AFC-424D-96F7-ACC291961A80}" type="pres">
      <dgm:prSet presAssocID="{1F085287-EB7C-4423-8901-12E217330E9C}" presName="spaceRect" presStyleCnt="0"/>
      <dgm:spPr/>
    </dgm:pt>
    <dgm:pt modelId="{31046B4F-48B4-4AEE-8CC2-68D79560BCDC}" type="pres">
      <dgm:prSet presAssocID="{1F085287-EB7C-4423-8901-12E217330E9C}" presName="parTx" presStyleLbl="revTx" presStyleIdx="2" presStyleCnt="4">
        <dgm:presLayoutVars>
          <dgm:chMax val="0"/>
          <dgm:chPref val="0"/>
        </dgm:presLayoutVars>
      </dgm:prSet>
      <dgm:spPr/>
    </dgm:pt>
    <dgm:pt modelId="{99E7DD49-A4D1-47A7-8858-56B4412B926D}" type="pres">
      <dgm:prSet presAssocID="{7E7ADE4D-3576-4B6E-8EF7-D3FA06B47F5A}" presName="sibTrans" presStyleCnt="0"/>
      <dgm:spPr/>
    </dgm:pt>
    <dgm:pt modelId="{557F648F-4593-4D04-9478-96F19A737B5F}" type="pres">
      <dgm:prSet presAssocID="{8162F291-938D-4644-B685-A26340F9770A}" presName="compNode" presStyleCnt="0"/>
      <dgm:spPr/>
    </dgm:pt>
    <dgm:pt modelId="{DEFA1606-A741-4332-8ACB-95F0CAF642C2}" type="pres">
      <dgm:prSet presAssocID="{8162F291-938D-4644-B685-A26340F9770A}" presName="bgRect" presStyleLbl="bgShp" presStyleIdx="3" presStyleCnt="4"/>
      <dgm:spPr/>
    </dgm:pt>
    <dgm:pt modelId="{F69099B3-2D2D-457E-B748-EC662952C237}" type="pres">
      <dgm:prSet presAssocID="{8162F291-938D-4644-B685-A26340F977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64DFB3-2D68-4E91-8A97-5163D65D8762}" type="pres">
      <dgm:prSet presAssocID="{8162F291-938D-4644-B685-A26340F9770A}" presName="spaceRect" presStyleCnt="0"/>
      <dgm:spPr/>
    </dgm:pt>
    <dgm:pt modelId="{D37EA011-E5F4-462B-A3DE-E28F8C0651BD}" type="pres">
      <dgm:prSet presAssocID="{8162F291-938D-4644-B685-A26340F977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0CD41D-D5C5-48A6-8616-43E43B9A3645}" srcId="{3BCD3B1B-1862-4A65-A50F-4E9E5F306696}" destId="{9E7B58B7-AA80-4F86-A29C-CA621A4CEF0C}" srcOrd="1" destOrd="0" parTransId="{0DF8CD72-A137-422E-94EF-66A3B9EAA067}" sibTransId="{C60FC0E7-08EF-42CB-A551-670AD6B7F4A4}"/>
    <dgm:cxn modelId="{479B322A-9DAB-48D6-88DC-B03C2054DE32}" type="presOf" srcId="{1F085287-EB7C-4423-8901-12E217330E9C}" destId="{31046B4F-48B4-4AEE-8CC2-68D79560BCDC}" srcOrd="0" destOrd="0" presId="urn:microsoft.com/office/officeart/2018/2/layout/IconVerticalSolidList"/>
    <dgm:cxn modelId="{F05F8D2D-BA87-462A-B115-E36C68CEBB21}" type="presOf" srcId="{9E7B58B7-AA80-4F86-A29C-CA621A4CEF0C}" destId="{AD45C7EE-BD84-44EA-9824-020BE6671404}" srcOrd="0" destOrd="0" presId="urn:microsoft.com/office/officeart/2018/2/layout/IconVerticalSolidList"/>
    <dgm:cxn modelId="{E053B83A-2826-4AC3-9D94-C68BBB685584}" srcId="{3BCD3B1B-1862-4A65-A50F-4E9E5F306696}" destId="{8162F291-938D-4644-B685-A26340F9770A}" srcOrd="3" destOrd="0" parTransId="{BAF66E9A-BCB3-48EB-8EC5-ED038AD5F8FF}" sibTransId="{6D5524E5-DD73-4F92-948C-46CB7002B750}"/>
    <dgm:cxn modelId="{6ACE664A-5DF6-4D85-929C-47757440D596}" srcId="{3BCD3B1B-1862-4A65-A50F-4E9E5F306696}" destId="{1F085287-EB7C-4423-8901-12E217330E9C}" srcOrd="2" destOrd="0" parTransId="{21793EA9-B5D1-4824-9C16-0EF2E15A25F0}" sibTransId="{7E7ADE4D-3576-4B6E-8EF7-D3FA06B47F5A}"/>
    <dgm:cxn modelId="{DF123B73-8FA1-44BD-B2C0-E76277CB8AE5}" type="presOf" srcId="{C07E4A8F-9257-4323-99C0-83910364D195}" destId="{D890CCE9-B4F6-412D-A788-536DE2FC07A8}" srcOrd="0" destOrd="0" presId="urn:microsoft.com/office/officeart/2018/2/layout/IconVerticalSolidList"/>
    <dgm:cxn modelId="{85237880-C9A5-42F3-A9E4-D0E3DC6FAF11}" type="presOf" srcId="{3BCD3B1B-1862-4A65-A50F-4E9E5F306696}" destId="{74D4C06A-FF3B-4A7D-BC97-89E17902A034}" srcOrd="0" destOrd="0" presId="urn:microsoft.com/office/officeart/2018/2/layout/IconVerticalSolidList"/>
    <dgm:cxn modelId="{28014AA5-1195-4927-A6B1-AD1683B1EACE}" srcId="{3BCD3B1B-1862-4A65-A50F-4E9E5F306696}" destId="{C07E4A8F-9257-4323-99C0-83910364D195}" srcOrd="0" destOrd="0" parTransId="{54F49A7F-ED69-4A13-99E2-5E27A2FAC762}" sibTransId="{92F3880A-2D0C-497F-B357-4ACBC4F4C285}"/>
    <dgm:cxn modelId="{876E77BD-2CDE-4D3E-BB15-468016473076}" type="presOf" srcId="{8162F291-938D-4644-B685-A26340F9770A}" destId="{D37EA011-E5F4-462B-A3DE-E28F8C0651BD}" srcOrd="0" destOrd="0" presId="urn:microsoft.com/office/officeart/2018/2/layout/IconVerticalSolidList"/>
    <dgm:cxn modelId="{D5FB73FD-9565-4980-B7C3-E96CC7C4DC61}" type="presParOf" srcId="{74D4C06A-FF3B-4A7D-BC97-89E17902A034}" destId="{5E00D6C0-6CEA-402C-97AC-66C4C04694D6}" srcOrd="0" destOrd="0" presId="urn:microsoft.com/office/officeart/2018/2/layout/IconVerticalSolidList"/>
    <dgm:cxn modelId="{4D050F35-9373-42A7-8402-02BB94B1846A}" type="presParOf" srcId="{5E00D6C0-6CEA-402C-97AC-66C4C04694D6}" destId="{6EC3E708-338F-40A9-A12E-6E04A672C690}" srcOrd="0" destOrd="0" presId="urn:microsoft.com/office/officeart/2018/2/layout/IconVerticalSolidList"/>
    <dgm:cxn modelId="{95D38552-3637-47BB-9AE0-E434B1BCC6E1}" type="presParOf" srcId="{5E00D6C0-6CEA-402C-97AC-66C4C04694D6}" destId="{30583015-9703-4904-A0FE-CA33646BD81C}" srcOrd="1" destOrd="0" presId="urn:microsoft.com/office/officeart/2018/2/layout/IconVerticalSolidList"/>
    <dgm:cxn modelId="{6ADB5262-CBC6-47F9-9484-D8AE2A6B6F61}" type="presParOf" srcId="{5E00D6C0-6CEA-402C-97AC-66C4C04694D6}" destId="{7D33484F-90BB-4C58-9DEE-D0D90C060E8A}" srcOrd="2" destOrd="0" presId="urn:microsoft.com/office/officeart/2018/2/layout/IconVerticalSolidList"/>
    <dgm:cxn modelId="{9BABA46C-EE1E-4758-8B53-20B5AEEE2465}" type="presParOf" srcId="{5E00D6C0-6CEA-402C-97AC-66C4C04694D6}" destId="{D890CCE9-B4F6-412D-A788-536DE2FC07A8}" srcOrd="3" destOrd="0" presId="urn:microsoft.com/office/officeart/2018/2/layout/IconVerticalSolidList"/>
    <dgm:cxn modelId="{8D6203AE-0A90-4932-A4F5-32CE9DF61F0B}" type="presParOf" srcId="{74D4C06A-FF3B-4A7D-BC97-89E17902A034}" destId="{D7F83ACD-7E09-4E4F-ACB3-D3C5F877371E}" srcOrd="1" destOrd="0" presId="urn:microsoft.com/office/officeart/2018/2/layout/IconVerticalSolidList"/>
    <dgm:cxn modelId="{3EF5E32A-DF9E-4A70-8149-90D1FA7AC4C3}" type="presParOf" srcId="{74D4C06A-FF3B-4A7D-BC97-89E17902A034}" destId="{8BEC0AB4-5E79-4D91-9B8B-0815035E0224}" srcOrd="2" destOrd="0" presId="urn:microsoft.com/office/officeart/2018/2/layout/IconVerticalSolidList"/>
    <dgm:cxn modelId="{5537D28A-4AD9-4924-A8C9-2ECD015F4F99}" type="presParOf" srcId="{8BEC0AB4-5E79-4D91-9B8B-0815035E0224}" destId="{9550AB93-3EC7-48D3-A314-E6B964F03C90}" srcOrd="0" destOrd="0" presId="urn:microsoft.com/office/officeart/2018/2/layout/IconVerticalSolidList"/>
    <dgm:cxn modelId="{F65CD55C-16B6-4351-B4CF-98C83ABA0EB0}" type="presParOf" srcId="{8BEC0AB4-5E79-4D91-9B8B-0815035E0224}" destId="{3F0D52A7-9CFF-45AC-8E3D-D5E06D5F3CE8}" srcOrd="1" destOrd="0" presId="urn:microsoft.com/office/officeart/2018/2/layout/IconVerticalSolidList"/>
    <dgm:cxn modelId="{08A1B13E-E94E-48FD-AD9B-5197FBEB8C38}" type="presParOf" srcId="{8BEC0AB4-5E79-4D91-9B8B-0815035E0224}" destId="{AF24F7BD-86FA-46B8-9947-EC0FA3FF83DE}" srcOrd="2" destOrd="0" presId="urn:microsoft.com/office/officeart/2018/2/layout/IconVerticalSolidList"/>
    <dgm:cxn modelId="{75DE179F-F304-4F0A-A916-35624E9572F6}" type="presParOf" srcId="{8BEC0AB4-5E79-4D91-9B8B-0815035E0224}" destId="{AD45C7EE-BD84-44EA-9824-020BE6671404}" srcOrd="3" destOrd="0" presId="urn:microsoft.com/office/officeart/2018/2/layout/IconVerticalSolidList"/>
    <dgm:cxn modelId="{15A93562-28C1-410B-98ED-F53AE283FC0F}" type="presParOf" srcId="{74D4C06A-FF3B-4A7D-BC97-89E17902A034}" destId="{00F34181-CCC7-4097-B4BC-57A9A9C716E2}" srcOrd="3" destOrd="0" presId="urn:microsoft.com/office/officeart/2018/2/layout/IconVerticalSolidList"/>
    <dgm:cxn modelId="{93212C4B-AD3D-44BE-86BC-DD5F693EB4FD}" type="presParOf" srcId="{74D4C06A-FF3B-4A7D-BC97-89E17902A034}" destId="{DCD8E65E-0161-4103-A9E8-454E5FBD2F5C}" srcOrd="4" destOrd="0" presId="urn:microsoft.com/office/officeart/2018/2/layout/IconVerticalSolidList"/>
    <dgm:cxn modelId="{ECFB1F06-9A8E-4357-A742-EC96F9FDC187}" type="presParOf" srcId="{DCD8E65E-0161-4103-A9E8-454E5FBD2F5C}" destId="{C5DAB7F1-D862-4E9B-A45C-74CF895E9956}" srcOrd="0" destOrd="0" presId="urn:microsoft.com/office/officeart/2018/2/layout/IconVerticalSolidList"/>
    <dgm:cxn modelId="{3C1005AD-02C3-4131-B49A-0F06F7456B6B}" type="presParOf" srcId="{DCD8E65E-0161-4103-A9E8-454E5FBD2F5C}" destId="{E345B250-4C46-41FB-9A8B-ADDF5CBD2F78}" srcOrd="1" destOrd="0" presId="urn:microsoft.com/office/officeart/2018/2/layout/IconVerticalSolidList"/>
    <dgm:cxn modelId="{8759B3E6-16D9-432D-8823-FD122787B817}" type="presParOf" srcId="{DCD8E65E-0161-4103-A9E8-454E5FBD2F5C}" destId="{ACC8A5FD-2AFC-424D-96F7-ACC291961A80}" srcOrd="2" destOrd="0" presId="urn:microsoft.com/office/officeart/2018/2/layout/IconVerticalSolidList"/>
    <dgm:cxn modelId="{472B7AC4-B4EC-46DA-A18D-BE00402434EE}" type="presParOf" srcId="{DCD8E65E-0161-4103-A9E8-454E5FBD2F5C}" destId="{31046B4F-48B4-4AEE-8CC2-68D79560BCDC}" srcOrd="3" destOrd="0" presId="urn:microsoft.com/office/officeart/2018/2/layout/IconVerticalSolidList"/>
    <dgm:cxn modelId="{A81E2ABA-11D7-4C02-B4EE-E54966DEF88E}" type="presParOf" srcId="{74D4C06A-FF3B-4A7D-BC97-89E17902A034}" destId="{99E7DD49-A4D1-47A7-8858-56B4412B926D}" srcOrd="5" destOrd="0" presId="urn:microsoft.com/office/officeart/2018/2/layout/IconVerticalSolidList"/>
    <dgm:cxn modelId="{E4489F35-BD97-4C53-BEBE-2B6040A18F8C}" type="presParOf" srcId="{74D4C06A-FF3B-4A7D-BC97-89E17902A034}" destId="{557F648F-4593-4D04-9478-96F19A737B5F}" srcOrd="6" destOrd="0" presId="urn:microsoft.com/office/officeart/2018/2/layout/IconVerticalSolidList"/>
    <dgm:cxn modelId="{2D6953CE-B80B-4374-80F5-9CA390BE046F}" type="presParOf" srcId="{557F648F-4593-4D04-9478-96F19A737B5F}" destId="{DEFA1606-A741-4332-8ACB-95F0CAF642C2}" srcOrd="0" destOrd="0" presId="urn:microsoft.com/office/officeart/2018/2/layout/IconVerticalSolidList"/>
    <dgm:cxn modelId="{67934C65-2B0A-4191-B37B-5DA8EF172FEA}" type="presParOf" srcId="{557F648F-4593-4D04-9478-96F19A737B5F}" destId="{F69099B3-2D2D-457E-B748-EC662952C237}" srcOrd="1" destOrd="0" presId="urn:microsoft.com/office/officeart/2018/2/layout/IconVerticalSolidList"/>
    <dgm:cxn modelId="{DA9A97B3-0F73-47F0-AEFB-B0402F027615}" type="presParOf" srcId="{557F648F-4593-4D04-9478-96F19A737B5F}" destId="{1F64DFB3-2D68-4E91-8A97-5163D65D8762}" srcOrd="2" destOrd="0" presId="urn:microsoft.com/office/officeart/2018/2/layout/IconVerticalSolidList"/>
    <dgm:cxn modelId="{73884668-94E0-4A36-9B98-5159A3086691}" type="presParOf" srcId="{557F648F-4593-4D04-9478-96F19A737B5F}" destId="{D37EA011-E5F4-462B-A3DE-E28F8C0651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297DF-703A-DA46-9CC0-BF9F278F4266}">
      <dsp:nvSpPr>
        <dsp:cNvPr id="0" name=""/>
        <dsp:cNvSpPr/>
      </dsp:nvSpPr>
      <dsp:spPr>
        <a:xfrm>
          <a:off x="0" y="586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32C2-6DF1-C345-B96C-CC6ABA49DA3E}">
      <dsp:nvSpPr>
        <dsp:cNvPr id="0" name=""/>
        <dsp:cNvSpPr/>
      </dsp:nvSpPr>
      <dsp:spPr>
        <a:xfrm>
          <a:off x="0" y="586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S3</a:t>
          </a:r>
          <a:r>
            <a:rPr lang="en-US" sz="1700" kern="1200" dirty="0"/>
            <a:t> – Secure, scalable file storage. </a:t>
          </a:r>
          <a:r>
            <a:rPr lang="en-US" sz="1700" b="1" kern="1200" dirty="0"/>
            <a:t>(Alternatives like Azure Blob Storage &amp; Google Cloud Storage are costlier and less integrated with Lambda.)</a:t>
          </a:r>
          <a:endParaRPr lang="en-US" sz="1700" kern="1200" dirty="0"/>
        </a:p>
      </dsp:txBody>
      <dsp:txXfrm>
        <a:off x="0" y="586"/>
        <a:ext cx="4945117" cy="960028"/>
      </dsp:txXfrm>
    </dsp:sp>
    <dsp:sp modelId="{E53EC130-DC05-AD4A-AD23-1BFD39979BCD}">
      <dsp:nvSpPr>
        <dsp:cNvPr id="0" name=""/>
        <dsp:cNvSpPr/>
      </dsp:nvSpPr>
      <dsp:spPr>
        <a:xfrm>
          <a:off x="0" y="960614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9AB3-74D4-154F-87EB-C90254525E77}">
      <dsp:nvSpPr>
        <dsp:cNvPr id="0" name=""/>
        <dsp:cNvSpPr/>
      </dsp:nvSpPr>
      <dsp:spPr>
        <a:xfrm>
          <a:off x="0" y="960614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Amazon SQS</a:t>
          </a:r>
          <a:r>
            <a:rPr lang="en-US" sz="1700" kern="1200"/>
            <a:t> – Event-driven queuing to ensure processing reliability. </a:t>
          </a:r>
          <a:r>
            <a:rPr lang="en-US" sz="1700" b="1" kern="1200"/>
            <a:t>(Better than using direct Lambda triggers, which may fail under heavy loads.)</a:t>
          </a:r>
          <a:endParaRPr lang="en-US" sz="1700" kern="1200"/>
        </a:p>
      </dsp:txBody>
      <dsp:txXfrm>
        <a:off x="0" y="960614"/>
        <a:ext cx="4945117" cy="960028"/>
      </dsp:txXfrm>
    </dsp:sp>
    <dsp:sp modelId="{3DA3E2A5-99CE-7C44-9D00-C0EAF7318D96}">
      <dsp:nvSpPr>
        <dsp:cNvPr id="0" name=""/>
        <dsp:cNvSpPr/>
      </dsp:nvSpPr>
      <dsp:spPr>
        <a:xfrm>
          <a:off x="0" y="1920642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2B2B-60A6-7947-A791-7441EC7A4B5D}">
      <dsp:nvSpPr>
        <dsp:cNvPr id="0" name=""/>
        <dsp:cNvSpPr/>
      </dsp:nvSpPr>
      <dsp:spPr>
        <a:xfrm>
          <a:off x="0" y="1920642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Lambda</a:t>
          </a:r>
          <a:r>
            <a:rPr lang="en-US" sz="1700" kern="1200" dirty="0"/>
            <a:t> – Auto-scaling, cost-efficient, and serverless computing. </a:t>
          </a:r>
          <a:r>
            <a:rPr lang="en-US" sz="1700" b="1" kern="1200" dirty="0"/>
            <a:t>(Better than EC2 or traditional batch processing systems.)</a:t>
          </a:r>
          <a:endParaRPr lang="en-US" sz="1700" kern="1200" dirty="0"/>
        </a:p>
      </dsp:txBody>
      <dsp:txXfrm>
        <a:off x="0" y="1920642"/>
        <a:ext cx="4945117" cy="960028"/>
      </dsp:txXfrm>
    </dsp:sp>
    <dsp:sp modelId="{15046346-FCA1-E342-9DA9-5CF29A01B320}">
      <dsp:nvSpPr>
        <dsp:cNvPr id="0" name=""/>
        <dsp:cNvSpPr/>
      </dsp:nvSpPr>
      <dsp:spPr>
        <a:xfrm>
          <a:off x="0" y="2880671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E3B9-50FE-884B-9BC8-FA7BF310B775}">
      <dsp:nvSpPr>
        <dsp:cNvPr id="0" name=""/>
        <dsp:cNvSpPr/>
      </dsp:nvSpPr>
      <dsp:spPr>
        <a:xfrm>
          <a:off x="0" y="2880671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DynamoDB</a:t>
          </a:r>
          <a:r>
            <a:rPr lang="en-US" sz="1700" kern="1200" dirty="0"/>
            <a:t> – NoSQL, low-latency storage for metadata. </a:t>
          </a:r>
          <a:r>
            <a:rPr lang="en-US" sz="1700" b="1" kern="1200" dirty="0"/>
            <a:t>(SQL databases are slower &amp; not optimized for unstructured metadata.)</a:t>
          </a:r>
          <a:endParaRPr lang="en-US" sz="1700" kern="1200" dirty="0"/>
        </a:p>
      </dsp:txBody>
      <dsp:txXfrm>
        <a:off x="0" y="2880671"/>
        <a:ext cx="4945117" cy="960028"/>
      </dsp:txXfrm>
    </dsp:sp>
    <dsp:sp modelId="{E56B290D-4A0F-BD45-A423-F6697B7CBE3C}">
      <dsp:nvSpPr>
        <dsp:cNvPr id="0" name=""/>
        <dsp:cNvSpPr/>
      </dsp:nvSpPr>
      <dsp:spPr>
        <a:xfrm>
          <a:off x="0" y="3840699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7900-B602-794C-823F-A34547E77226}">
      <dsp:nvSpPr>
        <dsp:cNvPr id="0" name=""/>
        <dsp:cNvSpPr/>
      </dsp:nvSpPr>
      <dsp:spPr>
        <a:xfrm>
          <a:off x="0" y="3840699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CloudWatch</a:t>
          </a:r>
          <a:r>
            <a:rPr lang="en-US" sz="1700" kern="1200" dirty="0"/>
            <a:t> – Real-time monitoring and logging for debugging &amp; analytics. </a:t>
          </a:r>
          <a:r>
            <a:rPr lang="en-US" sz="1700" b="1" kern="1200" dirty="0"/>
            <a:t>(Ensures smooth execution without manual intervention.)</a:t>
          </a:r>
          <a:endParaRPr lang="en-US" sz="1700" kern="1200" dirty="0"/>
        </a:p>
      </dsp:txBody>
      <dsp:txXfrm>
        <a:off x="0" y="3840699"/>
        <a:ext cx="4945117" cy="96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3E708-338F-40A9-A12E-6E04A672C690}">
      <dsp:nvSpPr>
        <dsp:cNvPr id="0" name=""/>
        <dsp:cNvSpPr/>
      </dsp:nvSpPr>
      <dsp:spPr>
        <a:xfrm>
          <a:off x="0" y="2248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83015-9703-4904-A0FE-CA33646BD81C}">
      <dsp:nvSpPr>
        <dsp:cNvPr id="0" name=""/>
        <dsp:cNvSpPr/>
      </dsp:nvSpPr>
      <dsp:spPr>
        <a:xfrm>
          <a:off x="344773" y="258691"/>
          <a:ext cx="626860" cy="626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CCE9-B4F6-412D-A788-536DE2FC07A8}">
      <dsp:nvSpPr>
        <dsp:cNvPr id="0" name=""/>
        <dsp:cNvSpPr/>
      </dsp:nvSpPr>
      <dsp:spPr>
        <a:xfrm>
          <a:off x="1316407" y="2248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Automated, scalable, and real-time document processing.</a:t>
          </a:r>
        </a:p>
      </dsp:txBody>
      <dsp:txXfrm>
        <a:off x="1316407" y="2248"/>
        <a:ext cx="4792205" cy="1139746"/>
      </dsp:txXfrm>
    </dsp:sp>
    <dsp:sp modelId="{9550AB93-3EC7-48D3-A314-E6B964F03C90}">
      <dsp:nvSpPr>
        <dsp:cNvPr id="0" name=""/>
        <dsp:cNvSpPr/>
      </dsp:nvSpPr>
      <dsp:spPr>
        <a:xfrm>
          <a:off x="0" y="1426931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52A7-9CFF-45AC-8E3D-D5E06D5F3CE8}">
      <dsp:nvSpPr>
        <dsp:cNvPr id="0" name=""/>
        <dsp:cNvSpPr/>
      </dsp:nvSpPr>
      <dsp:spPr>
        <a:xfrm>
          <a:off x="344773" y="1683374"/>
          <a:ext cx="626860" cy="626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5C7EE-BD84-44EA-9824-020BE6671404}">
      <dsp:nvSpPr>
        <dsp:cNvPr id="0" name=""/>
        <dsp:cNvSpPr/>
      </dsp:nvSpPr>
      <dsp:spPr>
        <a:xfrm>
          <a:off x="1316407" y="1426931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Eliminates manual effort, reducing costs by up to 80%.</a:t>
          </a:r>
        </a:p>
      </dsp:txBody>
      <dsp:txXfrm>
        <a:off x="1316407" y="1426931"/>
        <a:ext cx="4792205" cy="1139746"/>
      </dsp:txXfrm>
    </dsp:sp>
    <dsp:sp modelId="{C5DAB7F1-D862-4E9B-A45C-74CF895E9956}">
      <dsp:nvSpPr>
        <dsp:cNvPr id="0" name=""/>
        <dsp:cNvSpPr/>
      </dsp:nvSpPr>
      <dsp:spPr>
        <a:xfrm>
          <a:off x="0" y="2851614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B250-4C46-41FB-9A8B-ADDF5CBD2F78}">
      <dsp:nvSpPr>
        <dsp:cNvPr id="0" name=""/>
        <dsp:cNvSpPr/>
      </dsp:nvSpPr>
      <dsp:spPr>
        <a:xfrm>
          <a:off x="344773" y="3108057"/>
          <a:ext cx="626860" cy="626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46B4F-48B4-4AEE-8CC2-68D79560BCDC}">
      <dsp:nvSpPr>
        <dsp:cNvPr id="0" name=""/>
        <dsp:cNvSpPr/>
      </dsp:nvSpPr>
      <dsp:spPr>
        <a:xfrm>
          <a:off x="1316407" y="2851614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diverse industries: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e-commerce, finance, healthcare.</a:t>
          </a:r>
        </a:p>
      </dsp:txBody>
      <dsp:txXfrm>
        <a:off x="1316407" y="2851614"/>
        <a:ext cx="4792205" cy="1139746"/>
      </dsp:txXfrm>
    </dsp:sp>
    <dsp:sp modelId="{DEFA1606-A741-4332-8ACB-95F0CAF642C2}">
      <dsp:nvSpPr>
        <dsp:cNvPr id="0" name=""/>
        <dsp:cNvSpPr/>
      </dsp:nvSpPr>
      <dsp:spPr>
        <a:xfrm>
          <a:off x="0" y="4276297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99B3-2D2D-457E-B748-EC662952C237}">
      <dsp:nvSpPr>
        <dsp:cNvPr id="0" name=""/>
        <dsp:cNvSpPr/>
      </dsp:nvSpPr>
      <dsp:spPr>
        <a:xfrm>
          <a:off x="344773" y="4532740"/>
          <a:ext cx="626860" cy="626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A011-E5F4-462B-A3DE-E28F8C0651BD}">
      <dsp:nvSpPr>
        <dsp:cNvPr id="0" name=""/>
        <dsp:cNvSpPr/>
      </dsp:nvSpPr>
      <dsp:spPr>
        <a:xfrm>
          <a:off x="1316407" y="4276297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the future of cloud-based data processing!</a:t>
          </a:r>
        </a:p>
      </dsp:txBody>
      <dsp:txXfrm>
        <a:off x="1316407" y="4276297"/>
        <a:ext cx="4792205" cy="113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B2A-6F4F-D741-AEB4-797D595EF05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A934-92F8-7C45-A9F5-30BD41D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4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"Good [morning everyone. (Introduce), and today we are presenting our proposal for </a:t>
            </a:r>
            <a:r>
              <a:rPr lang="en-US" b="1" i="1" dirty="0"/>
              <a:t>Serverless Document &amp; Data Processing Using AWS Lambda.</a:t>
            </a:r>
            <a:r>
              <a:rPr lang="en-US" i="1" dirty="0"/>
              <a:t>"</a:t>
            </a:r>
            <a:endParaRPr lang="en-US" dirty="0"/>
          </a:p>
          <a:p>
            <a:r>
              <a:rPr lang="en-US" i="1" dirty="0"/>
              <a:t>"This project is designed to </a:t>
            </a:r>
            <a:r>
              <a:rPr lang="en-US" b="1" i="1" dirty="0"/>
              <a:t>eliminate manual document processing inefficiencies by automating real-time data extraction</a:t>
            </a:r>
            <a:r>
              <a:rPr lang="en-US" i="1" dirty="0"/>
              <a:t> through cloud technologies."</a:t>
            </a:r>
            <a:endParaRPr lang="en-US" dirty="0"/>
          </a:p>
          <a:p>
            <a:r>
              <a:rPr lang="en-US" i="1" dirty="0"/>
              <a:t>"Our team consists of five members, each with specialized expertise in cloud infrastructure, backend development, testing, DevOps, and deployment. Over the next </a:t>
            </a:r>
            <a:r>
              <a:rPr lang="en-US" b="1" i="1" dirty="0"/>
              <a:t>six weeks</a:t>
            </a:r>
            <a:r>
              <a:rPr lang="en-US" i="1" dirty="0"/>
              <a:t>, we will work collaboratively to design and implement this solution using AWS services."</a:t>
            </a:r>
            <a:endParaRPr lang="en-US" dirty="0"/>
          </a:p>
          <a:p>
            <a:r>
              <a:rPr lang="en-US" i="1" dirty="0"/>
              <a:t>"We aim to </a:t>
            </a:r>
            <a:r>
              <a:rPr lang="en-US" b="1" i="1" dirty="0"/>
              <a:t>build a cost-effective, scalable, and fully automated data processing pipeline</a:t>
            </a:r>
            <a:r>
              <a:rPr lang="en-US" i="1" dirty="0"/>
              <a:t> that will revolutionize document handling for businesses."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A045-423D-07CA-31F4-9297F51E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0A089-915B-1609-2587-B06445F85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F0AAA-5DE7-6398-71C5-0FCBD4E74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"Businesses today handle </a:t>
            </a:r>
            <a:r>
              <a:rPr lang="en-US" b="1" i="1" dirty="0"/>
              <a:t>massive amounts of structured data</a:t>
            </a:r>
            <a:r>
              <a:rPr lang="en-US" i="1" dirty="0"/>
              <a:t> in the form of CSVs, financial statements, and inventory logs. </a:t>
            </a:r>
            <a:r>
              <a:rPr lang="en-US" b="1" i="1" dirty="0"/>
              <a:t>Manual data processing is inefficient, time-consuming, and error-prone.</a:t>
            </a:r>
            <a:r>
              <a:rPr lang="en-US" i="1" dirty="0"/>
              <a:t>"</a:t>
            </a:r>
            <a:endParaRPr lang="en-US" dirty="0"/>
          </a:p>
          <a:p>
            <a:r>
              <a:rPr lang="en-US" i="1" dirty="0"/>
              <a:t>"Traditional methods such as </a:t>
            </a:r>
            <a:r>
              <a:rPr lang="en-US" b="1" i="1" dirty="0"/>
              <a:t>manual entry, batch processing, and on-premise storage solutions</a:t>
            </a:r>
            <a:r>
              <a:rPr lang="en-US" i="1" dirty="0"/>
              <a:t> have significant limitations:</a:t>
            </a:r>
            <a:br>
              <a:rPr lang="en-US" i="1" dirty="0"/>
            </a:br>
            <a:r>
              <a:rPr lang="en-US" i="1" dirty="0"/>
              <a:t>✅ Require </a:t>
            </a:r>
            <a:r>
              <a:rPr lang="en-US" b="1" i="1" dirty="0"/>
              <a:t>constant human intervention</a:t>
            </a:r>
            <a:r>
              <a:rPr lang="en-US" i="1" dirty="0"/>
              <a:t>, leading to errors.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Lack scalability</a:t>
            </a:r>
            <a:r>
              <a:rPr lang="en-US" i="1" dirty="0"/>
              <a:t>, making it difficult to handle large datasets.</a:t>
            </a:r>
            <a:br>
              <a:rPr lang="en-US" i="1" dirty="0"/>
            </a:br>
            <a:r>
              <a:rPr lang="en-US" i="1" dirty="0"/>
              <a:t>✅ Are </a:t>
            </a:r>
            <a:r>
              <a:rPr lang="en-US" b="1" i="1" dirty="0"/>
              <a:t>expensive</a:t>
            </a:r>
            <a:r>
              <a:rPr lang="en-US" i="1" dirty="0"/>
              <a:t> due to infrastructure costs and maintenance."</a:t>
            </a:r>
            <a:endParaRPr lang="en-US" dirty="0"/>
          </a:p>
          <a:p>
            <a:r>
              <a:rPr lang="en-US" i="1" dirty="0"/>
              <a:t>"For example, financial institutions that process </a:t>
            </a:r>
            <a:r>
              <a:rPr lang="en-US" b="1" i="1" dirty="0"/>
              <a:t>thousands of bank transactions daily</a:t>
            </a:r>
            <a:r>
              <a:rPr lang="en-US" i="1" dirty="0"/>
              <a:t> face serious delays due to outdated batch-processing methods. Similarly, an e-commerce company handling </a:t>
            </a:r>
            <a:r>
              <a:rPr lang="en-US" b="1" i="1" dirty="0"/>
              <a:t>real-time inventory updates</a:t>
            </a:r>
            <a:r>
              <a:rPr lang="en-US" i="1" dirty="0"/>
              <a:t> struggles with traditional systems that can't keep up."</a:t>
            </a:r>
            <a:endParaRPr lang="en-US" dirty="0"/>
          </a:p>
          <a:p>
            <a:r>
              <a:rPr lang="en-US" i="1" dirty="0"/>
              <a:t>"Our proposal aims to </a:t>
            </a:r>
            <a:r>
              <a:rPr lang="en-US" b="1" i="1" dirty="0"/>
              <a:t>solve these issues by developing a fully serverless document processing system that is scalable, automated, and cost-effective.</a:t>
            </a:r>
            <a:r>
              <a:rPr lang="en-US" i="1" dirty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2CCE-CE28-AA2A-A781-4B2246FD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"Our goal is to </a:t>
            </a:r>
            <a:r>
              <a:rPr lang="en-US" b="1" i="1" dirty="0"/>
              <a:t>design and implement a real-time, serverless document processing system using AWS.</a:t>
            </a:r>
            <a:r>
              <a:rPr lang="en-US" i="1" dirty="0"/>
              <a:t>"</a:t>
            </a:r>
            <a:endParaRPr lang="en-US" dirty="0"/>
          </a:p>
          <a:p>
            <a:r>
              <a:rPr lang="en-US" i="1" dirty="0"/>
              <a:t>"The key objectives of this project are: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Automate document uploads and processing</a:t>
            </a:r>
            <a:r>
              <a:rPr lang="en-US" i="1" dirty="0"/>
              <a:t> with AWS Lambda.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Extract metadata from structured files</a:t>
            </a:r>
            <a:r>
              <a:rPr lang="en-US" i="1" dirty="0"/>
              <a:t> and store it for fast retrieval.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Eliminate the need for manual intervention, improving efficiency.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Ensure a scalable and cost-effective system that can process large datasets dynamically.</a:t>
            </a:r>
            <a:r>
              <a:rPr lang="en-US" i="1" dirty="0"/>
              <a:t>"</a:t>
            </a:r>
            <a:endParaRPr lang="en-US" dirty="0"/>
          </a:p>
          <a:p>
            <a:r>
              <a:rPr lang="en-US" dirty="0"/>
              <a:t>_"Upon successful implementation, we expect: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90% reduction in manual effort</a:t>
            </a:r>
            <a:r>
              <a:rPr lang="en-US" dirty="0"/>
              <a:t> for handling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 to 80% cost savings</a:t>
            </a:r>
            <a:r>
              <a:rPr lang="en-US" dirty="0"/>
              <a:t> compared to traditional processing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processing capabilities</a:t>
            </a:r>
            <a:r>
              <a:rPr lang="en-US" dirty="0"/>
              <a:t>, ensuring businesses can make data-driven decisions faster."_</a:t>
            </a:r>
          </a:p>
          <a:p>
            <a:r>
              <a:rPr lang="en-US" i="1" dirty="0"/>
              <a:t>"By following this structured approach, we aim to deliver a solution that will </a:t>
            </a:r>
            <a:r>
              <a:rPr lang="en-US" b="1" i="1" dirty="0"/>
              <a:t>streamline document workflows and make processing faster and more efficient.</a:t>
            </a:r>
            <a:r>
              <a:rPr lang="en-US" i="1" dirty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"To successfully develop this project, we will implement the following </a:t>
            </a:r>
            <a:r>
              <a:rPr lang="en-US" b="1" i="1" dirty="0"/>
              <a:t>step-by-step methodology</a:t>
            </a:r>
            <a:r>
              <a:rPr lang="en-US" i="1" dirty="0"/>
              <a:t>:"</a:t>
            </a:r>
            <a:endParaRPr lang="en-US" dirty="0"/>
          </a:p>
          <a:p>
            <a:r>
              <a:rPr lang="en-US" i="1" dirty="0"/>
              <a:t>"📂 </a:t>
            </a:r>
            <a:r>
              <a:rPr lang="en-US" b="1" i="1" dirty="0"/>
              <a:t>Step 1:</a:t>
            </a:r>
            <a:r>
              <a:rPr lang="en-US" i="1" dirty="0"/>
              <a:t> Users upload CSV files to an AWS S3 bucket.</a:t>
            </a:r>
            <a:br>
              <a:rPr lang="en-US" i="1" dirty="0"/>
            </a:br>
            <a:r>
              <a:rPr lang="en-US" i="1" dirty="0"/>
              <a:t>📩 </a:t>
            </a:r>
            <a:r>
              <a:rPr lang="en-US" b="1" i="1" dirty="0"/>
              <a:t>Step 2:</a:t>
            </a:r>
            <a:r>
              <a:rPr lang="en-US" i="1" dirty="0"/>
              <a:t> S3 triggers an event that sends a message to Amazon SQS.</a:t>
            </a:r>
            <a:br>
              <a:rPr lang="en-US" i="1" dirty="0"/>
            </a:br>
            <a:r>
              <a:rPr lang="en-US" i="1" dirty="0"/>
              <a:t>⚡ </a:t>
            </a:r>
            <a:r>
              <a:rPr lang="en-US" b="1" i="1" dirty="0"/>
              <a:t>Step 3:</a:t>
            </a:r>
            <a:r>
              <a:rPr lang="en-US" i="1" dirty="0"/>
              <a:t> The SQS message ensures event-driven execution and triggers AWS Lambda.</a:t>
            </a:r>
            <a:br>
              <a:rPr lang="en-US" i="1" dirty="0"/>
            </a:br>
            <a:r>
              <a:rPr lang="en-US" i="1" dirty="0"/>
              <a:t>📊 </a:t>
            </a:r>
            <a:r>
              <a:rPr lang="en-US" b="1" i="1" dirty="0"/>
              <a:t>Step 4:</a:t>
            </a:r>
            <a:r>
              <a:rPr lang="en-US" i="1" dirty="0"/>
              <a:t> AWS Lambda extracts metadata such as file size, type, and structure.</a:t>
            </a:r>
            <a:br>
              <a:rPr lang="en-US" i="1" dirty="0"/>
            </a:br>
            <a:r>
              <a:rPr lang="en-US" i="1" dirty="0"/>
              <a:t>📄 </a:t>
            </a:r>
            <a:r>
              <a:rPr lang="en-US" b="1" i="1" dirty="0"/>
              <a:t>Step 5:</a:t>
            </a:r>
            <a:r>
              <a:rPr lang="en-US" i="1" dirty="0"/>
              <a:t> The extracted metadata is stored in DynamoDB for </a:t>
            </a:r>
            <a:r>
              <a:rPr lang="en-US" b="1" i="1" dirty="0"/>
              <a:t>quick retrieval and analysis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i="1" dirty="0"/>
              <a:t>🔍 </a:t>
            </a:r>
            <a:r>
              <a:rPr lang="en-US" b="1" i="1" dirty="0"/>
              <a:t>Step 6:</a:t>
            </a:r>
            <a:r>
              <a:rPr lang="en-US" i="1" dirty="0"/>
              <a:t> AWS CloudWatch is used for </a:t>
            </a:r>
            <a:r>
              <a:rPr lang="en-US" b="1" i="1" dirty="0"/>
              <a:t>monitoring, logging, and debugging</a:t>
            </a:r>
            <a:r>
              <a:rPr lang="en-US" i="1" dirty="0"/>
              <a:t>."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"We carefully selected AWS services based on their scalability, efficiency, and cost-effectiveness."</a:t>
            </a: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AWS S3</a:t>
            </a:r>
            <a:r>
              <a:rPr lang="en-US" dirty="0"/>
              <a:t> – Secure, scalable storage for document uploads. </a:t>
            </a:r>
            <a:r>
              <a:rPr lang="en-US" b="1" dirty="0"/>
              <a:t>(Other services like Google Cloud Storage are costlier and less integrated with Lambda.)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Amazon SQS</a:t>
            </a:r>
            <a:r>
              <a:rPr lang="en-US" dirty="0"/>
              <a:t> – Ensures reliable event-driven processing. </a:t>
            </a:r>
            <a:r>
              <a:rPr lang="en-US" b="1" dirty="0"/>
              <a:t>(Direct Lambda triggers are less fault-tolerant.)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AWS Lambda</a:t>
            </a:r>
            <a:r>
              <a:rPr lang="en-US" dirty="0"/>
              <a:t> – Fully serverless and cost-effective. </a:t>
            </a:r>
            <a:r>
              <a:rPr lang="en-US" b="1" dirty="0"/>
              <a:t>(Using EC2 instances would increase costs and require manual scaling.)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DynamoDB</a:t>
            </a:r>
            <a:r>
              <a:rPr lang="en-US" dirty="0"/>
              <a:t> – Fast NoSQL storage for metadata. </a:t>
            </a:r>
            <a:r>
              <a:rPr lang="en-US" b="1" dirty="0"/>
              <a:t>(Relational databases are slower and less optimized for metadata storage.)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CloudWatch</a:t>
            </a:r>
            <a:r>
              <a:rPr lang="en-US" dirty="0"/>
              <a:t> – Real-time logging and debugging.</a:t>
            </a:r>
          </a:p>
          <a:p>
            <a:r>
              <a:rPr lang="en-US" i="1" dirty="0"/>
              <a:t>"By leveraging these AWS services, we will develop a </a:t>
            </a:r>
            <a:r>
              <a:rPr lang="en-US" b="1" i="1" dirty="0"/>
              <a:t>highly scalable and efficient document processing pipeline.</a:t>
            </a:r>
            <a:r>
              <a:rPr lang="en-US" i="1" dirty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project will be completed over </a:t>
            </a:r>
            <a:r>
              <a:rPr lang="en-US" b="1" i="1" dirty="0"/>
              <a:t>six weeks</a:t>
            </a:r>
            <a:r>
              <a:rPr lang="en-US" i="1" dirty="0"/>
              <a:t>, with responsibilities divided among five team members based on their expertise."</a:t>
            </a:r>
            <a:endParaRPr lang="en-US" dirty="0"/>
          </a:p>
          <a:p>
            <a:r>
              <a:rPr lang="en-US" i="1" dirty="0"/>
              <a:t>"Each team member will contribute to a specific phase of development, ensuring efficient execution."</a:t>
            </a:r>
            <a:endParaRPr lang="en-US" dirty="0"/>
          </a:p>
          <a:p>
            <a:br>
              <a:rPr lang="en-US" dirty="0"/>
            </a:br>
            <a:r>
              <a:rPr lang="en-US" dirty="0"/>
              <a:t>"By following this structured timeline, we will ensure that the project is </a:t>
            </a:r>
            <a:r>
              <a:rPr lang="en-US" b="1" dirty="0"/>
              <a:t>fully developed, tested, optimized, and deployed</a:t>
            </a:r>
            <a:r>
              <a:rPr lang="en-US" dirty="0"/>
              <a:t> before the final presentation."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E7E4-8E1E-C220-C5F7-83ABD3C77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16258-8424-7424-DAA2-439053F91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D4481-BB82-F294-10C5-592B6901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/>
              <a:t>"Thank you for your time and attention! "We are now open to </a:t>
            </a:r>
            <a:r>
              <a:rPr lang="en-US" sz="2800" b="1" i="1" dirty="0"/>
              <a:t>any questions</a:t>
            </a:r>
            <a:r>
              <a:rPr lang="en-US" sz="2800" i="1" dirty="0"/>
              <a:t> regarding our methodology, timeline, or implementation plan."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B8D3-6FBA-9B65-8285-91EDAD402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37C3-1B09-AE4A-B274-95E855243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"While this proposal focuses on </a:t>
            </a:r>
            <a:r>
              <a:rPr lang="en-US" b="1" i="1" dirty="0"/>
              <a:t>structured files like CSVs</a:t>
            </a:r>
            <a:r>
              <a:rPr lang="en-US" i="1" dirty="0"/>
              <a:t>, we plan to </a:t>
            </a:r>
            <a:r>
              <a:rPr lang="en-US" b="1" i="1" dirty="0"/>
              <a:t>expand our system</a:t>
            </a:r>
            <a:r>
              <a:rPr lang="en-US" i="1" dirty="0"/>
              <a:t> to support additional document types such as PDFs, XML, and Excel."</a:t>
            </a:r>
            <a:endParaRPr lang="en-US" dirty="0"/>
          </a:p>
          <a:p>
            <a:r>
              <a:rPr lang="en-US" i="1" dirty="0"/>
              <a:t>"We also aim to implement: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AI-powered data validation</a:t>
            </a:r>
            <a:r>
              <a:rPr lang="en-US" i="1" dirty="0"/>
              <a:t> to detect and correct errors in real-time.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A web-based frontend</a:t>
            </a:r>
            <a:r>
              <a:rPr lang="en-US" i="1" dirty="0"/>
              <a:t> for easier file uploads and monitoring.</a:t>
            </a:r>
            <a:br>
              <a:rPr lang="en-US" i="1" dirty="0"/>
            </a:br>
            <a:r>
              <a:rPr lang="en-US" i="1" dirty="0"/>
              <a:t>✅ </a:t>
            </a:r>
            <a:r>
              <a:rPr lang="en-US" b="1" i="1" dirty="0"/>
              <a:t>Enterprise-level scaling</a:t>
            </a:r>
            <a:r>
              <a:rPr lang="en-US" i="1" dirty="0"/>
              <a:t> to handle millions of files per day."</a:t>
            </a:r>
            <a:endParaRPr lang="en-US" dirty="0"/>
          </a:p>
          <a:p>
            <a:r>
              <a:rPr lang="en-US" i="1" dirty="0"/>
              <a:t>"With these enhancements, this system has the potential to be </a:t>
            </a:r>
            <a:r>
              <a:rPr lang="en-US" b="1" i="1" dirty="0"/>
              <a:t>a powerful cloud-based document automation suite</a:t>
            </a:r>
            <a:r>
              <a:rPr lang="en-US" i="1" dirty="0"/>
              <a:t> used across multiple industries."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en-US" b="1" dirty="0"/>
              <a:t>Conclusion:</a:t>
            </a:r>
            <a:br>
              <a:rPr lang="en-US" dirty="0"/>
            </a:br>
            <a:r>
              <a:rPr lang="en-US" i="1" dirty="0"/>
              <a:t>"Our proposal outlines a </a:t>
            </a:r>
            <a:r>
              <a:rPr lang="en-US" b="1" i="1" dirty="0"/>
              <a:t>highly efficient, scalable, and cost-effective solution for document processing.</a:t>
            </a:r>
            <a:r>
              <a:rPr lang="en-US" i="1" dirty="0"/>
              <a:t> We are confident that by implementing this plan, we can deliver a system that </a:t>
            </a:r>
            <a:r>
              <a:rPr lang="en-US" b="1" i="1" dirty="0"/>
              <a:t>reduces costs, improves efficiency, and enables real-time automation.</a:t>
            </a:r>
            <a:r>
              <a:rPr lang="en-US" i="1" dirty="0"/>
              <a:t>"</a:t>
            </a:r>
            <a:endParaRPr lang="en-US" dirty="0"/>
          </a:p>
          <a:p>
            <a:r>
              <a:rPr lang="en-US" dirty="0"/>
              <a:t>🚀 </a:t>
            </a:r>
            <a:r>
              <a:rPr lang="en-US" b="1" dirty="0"/>
              <a:t>"Thank you once again!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blai.blog/2020/02/ubuntu-aws-rolling-kerne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ai.blog/2020/02/ubuntu-aws-rolling-kerne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www.blai.blog/2020/02/ubuntu-aws-rolling-kernel.html" TargetMode="Externa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463" y="365125"/>
            <a:ext cx="6013885" cy="19576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dirty="0"/>
              <a:t>Serverless Document &amp; Data Processing Using AWS Lambda</a:t>
            </a:r>
          </a:p>
        </p:txBody>
      </p:sp>
      <p:pic>
        <p:nvPicPr>
          <p:cNvPr id="24" name="Picture 23" descr="Stack of files">
            <a:extLst>
              <a:ext uri="{FF2B5EF4-FFF2-40B4-BE49-F238E27FC236}">
                <a16:creationId xmlns:a16="http://schemas.microsoft.com/office/drawing/2014/main" id="{9607E18F-91B6-8F32-67C1-39DD996B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0DA90-672D-1F22-4A0F-754EA37F2450}"/>
              </a:ext>
            </a:extLst>
          </p:cNvPr>
          <p:cNvSpPr txBox="1"/>
          <p:nvPr/>
        </p:nvSpPr>
        <p:spPr>
          <a:xfrm>
            <a:off x="3520900" y="2541498"/>
            <a:ext cx="431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000" i="1" dirty="0">
                <a:solidFill>
                  <a:schemeClr val="tx1"/>
                </a:solidFill>
              </a:rPr>
              <a:t>A Scalable &amp; Automated Approach to Real-Time Data Extraction</a:t>
            </a:r>
          </a:p>
        </p:txBody>
      </p:sp>
      <p:pic>
        <p:nvPicPr>
          <p:cNvPr id="10" name="Graphic 9" descr="Download from cloud outline">
            <a:extLst>
              <a:ext uri="{FF2B5EF4-FFF2-40B4-BE49-F238E27FC236}">
                <a16:creationId xmlns:a16="http://schemas.microsoft.com/office/drawing/2014/main" id="{2FE0D60E-82F8-56CB-D602-947309540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966" y="1713186"/>
            <a:ext cx="994134" cy="994134"/>
          </a:xfrm>
          <a:prstGeom prst="rect">
            <a:avLst/>
          </a:prstGeom>
        </p:spPr>
      </p:pic>
      <p:pic>
        <p:nvPicPr>
          <p:cNvPr id="19" name="Graphic 18" descr="Download from cloud outline">
            <a:extLst>
              <a:ext uri="{FF2B5EF4-FFF2-40B4-BE49-F238E27FC236}">
                <a16:creationId xmlns:a16="http://schemas.microsoft.com/office/drawing/2014/main" id="{0F9C7A80-6091-D38E-7E8A-51867D8B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545" y="1713186"/>
            <a:ext cx="994134" cy="99413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DE6289-5054-26E8-4994-8D89FCC9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855"/>
              </p:ext>
            </p:extLst>
          </p:nvPr>
        </p:nvGraphicFramePr>
        <p:xfrm>
          <a:off x="4437593" y="3670173"/>
          <a:ext cx="2484211" cy="242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211">
                  <a:extLst>
                    <a:ext uri="{9D8B030D-6E8A-4147-A177-3AD203B41FA5}">
                      <a16:colId xmlns:a16="http://schemas.microsoft.com/office/drawing/2014/main" val="3091618211"/>
                    </a:ext>
                  </a:extLst>
                </a:gridCol>
              </a:tblGrid>
              <a:tr h="47292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Team Members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399"/>
                  </a:ext>
                </a:extLst>
              </a:tr>
              <a:tr h="3941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Nagamedha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Sakhamuri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75425"/>
                  </a:ext>
                </a:extLst>
              </a:tr>
              <a:tr h="341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Gavini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82646"/>
                  </a:ext>
                </a:extLst>
              </a:tr>
              <a:tr h="3941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Krithika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Reddy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64673"/>
                  </a:ext>
                </a:extLst>
              </a:tr>
              <a:tr h="515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Sri Venkata Naga Sai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09643"/>
                  </a:ext>
                </a:extLst>
              </a:tr>
              <a:tr h="27790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Kakarala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89920"/>
                  </a:ext>
                </a:extLst>
              </a:tr>
            </a:tbl>
          </a:graphicData>
        </a:graphic>
      </p:graphicFrame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1D4BBC5C-A715-2B3D-4E3A-AAFE7EEAB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84DB58-FB22-2494-E49B-02E80CA8E1AB}"/>
              </a:ext>
            </a:extLst>
          </p:cNvPr>
          <p:cNvCxnSpPr/>
          <p:nvPr/>
        </p:nvCxnSpPr>
        <p:spPr>
          <a:xfrm>
            <a:off x="2879837" y="3439041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D17FCB-6AC7-CB4B-6BC7-9612FDB679F1}"/>
              </a:ext>
            </a:extLst>
          </p:cNvPr>
          <p:cNvCxnSpPr>
            <a:cxnSpLocks/>
          </p:cNvCxnSpPr>
          <p:nvPr/>
        </p:nvCxnSpPr>
        <p:spPr>
          <a:xfrm>
            <a:off x="5097517" y="3938282"/>
            <a:ext cx="117716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8B16BA-D8EA-867F-B511-A84A6C147F5E}"/>
              </a:ext>
            </a:extLst>
          </p:cNvPr>
          <p:cNvCxnSpPr/>
          <p:nvPr/>
        </p:nvCxnSpPr>
        <p:spPr>
          <a:xfrm>
            <a:off x="2879837" y="6565869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D85D3-D59E-B6E2-B7AB-72B54C95C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59A0B-E60C-EC58-7B79-A7128574C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tack of files">
            <a:extLst>
              <a:ext uri="{FF2B5EF4-FFF2-40B4-BE49-F238E27FC236}">
                <a16:creationId xmlns:a16="http://schemas.microsoft.com/office/drawing/2014/main" id="{47496AA4-1C33-6B3B-4C0A-BCAF8FB0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3163569-462D-C3C3-D6A5-9A5D8465EF66}"/>
              </a:ext>
            </a:extLst>
          </p:cNvPr>
          <p:cNvSpPr txBox="1"/>
          <p:nvPr/>
        </p:nvSpPr>
        <p:spPr>
          <a:xfrm>
            <a:off x="1495457" y="189186"/>
            <a:ext cx="764625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🚨 THE PROBLEM &amp; WHY IT MATTERS</a:t>
            </a:r>
            <a:endParaRPr lang="en-US" sz="3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052959-4810-65D5-257A-6199124D4C19}"/>
              </a:ext>
            </a:extLst>
          </p:cNvPr>
          <p:cNvGrpSpPr/>
          <p:nvPr/>
        </p:nvGrpSpPr>
        <p:grpSpPr>
          <a:xfrm>
            <a:off x="1876031" y="529048"/>
            <a:ext cx="3557359" cy="2387685"/>
            <a:chOff x="1434189" y="2655"/>
            <a:chExt cx="3768904" cy="174477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B0D54-A3EC-8366-4195-3B945970E8B4}"/>
                </a:ext>
              </a:extLst>
            </p:cNvPr>
            <p:cNvSpPr/>
            <p:nvPr/>
          </p:nvSpPr>
          <p:spPr>
            <a:xfrm>
              <a:off x="1434189" y="2655"/>
              <a:ext cx="3549015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969E48-B713-0B74-3BED-74012BB5B1AE}"/>
                </a:ext>
              </a:extLst>
            </p:cNvPr>
            <p:cNvSpPr txBox="1"/>
            <p:nvPr/>
          </p:nvSpPr>
          <p:spPr>
            <a:xfrm>
              <a:off x="1654078" y="505703"/>
              <a:ext cx="3549015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/>
                <a:t>Current Challenges:</a:t>
              </a:r>
              <a:endParaRPr lang="en-US" sz="25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EDFB61-B544-56A5-00E9-C2112967F5A2}"/>
              </a:ext>
            </a:extLst>
          </p:cNvPr>
          <p:cNvGrpSpPr/>
          <p:nvPr/>
        </p:nvGrpSpPr>
        <p:grpSpPr>
          <a:xfrm>
            <a:off x="4895637" y="1122204"/>
            <a:ext cx="3833204" cy="1993563"/>
            <a:chOff x="4983204" y="2655"/>
            <a:chExt cx="2902094" cy="124172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529E8B-7052-F72D-8E15-30F1A0FA768E}"/>
                </a:ext>
              </a:extLst>
            </p:cNvPr>
            <p:cNvSpPr/>
            <p:nvPr/>
          </p:nvSpPr>
          <p:spPr>
            <a:xfrm>
              <a:off x="4983204" y="2655"/>
              <a:ext cx="2902094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3CFA57-83E8-9A0B-B37F-C1D129BE77A5}"/>
                </a:ext>
              </a:extLst>
            </p:cNvPr>
            <p:cNvSpPr txBox="1"/>
            <p:nvPr/>
          </p:nvSpPr>
          <p:spPr>
            <a:xfrm>
              <a:off x="4983204" y="2655"/>
              <a:ext cx="2902094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285750" lvl="0" indent="-28575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Massive data growth in businesses, but manual processing is inefficient.</a:t>
              </a:r>
            </a:p>
            <a:p>
              <a:pPr marL="285750" lvl="0" indent="-28575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Existing solutions (manual data entry, batch processing, on-prem servers) fail due to:</a:t>
              </a:r>
            </a:p>
            <a:p>
              <a:pPr marL="742950" lvl="1" indent="-28575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High costs 💰</a:t>
              </a:r>
            </a:p>
            <a:p>
              <a:pPr marL="742950" lvl="1" indent="-28575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Lack of real-time processing ⏳</a:t>
              </a:r>
            </a:p>
            <a:p>
              <a:pPr marL="742950" lvl="1" indent="-28575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Scalability issues 📈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C5ECB0-1D45-081F-D539-7578172230A6}"/>
              </a:ext>
            </a:extLst>
          </p:cNvPr>
          <p:cNvGrpSpPr/>
          <p:nvPr/>
        </p:nvGrpSpPr>
        <p:grpSpPr>
          <a:xfrm>
            <a:off x="1659474" y="3185558"/>
            <a:ext cx="3349812" cy="1993561"/>
            <a:chOff x="1434189" y="1554807"/>
            <a:chExt cx="3549015" cy="12417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50F47F-C7AD-15CC-4B8E-7BAF35A1A86A}"/>
                </a:ext>
              </a:extLst>
            </p:cNvPr>
            <p:cNvSpPr/>
            <p:nvPr/>
          </p:nvSpPr>
          <p:spPr>
            <a:xfrm>
              <a:off x="1434189" y="1554807"/>
              <a:ext cx="3549015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046946-66BC-6330-6D18-A2F6B254D10F}"/>
                </a:ext>
              </a:extLst>
            </p:cNvPr>
            <p:cNvSpPr txBox="1"/>
            <p:nvPr/>
          </p:nvSpPr>
          <p:spPr>
            <a:xfrm>
              <a:off x="1434189" y="1554807"/>
              <a:ext cx="3549015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/>
                <a:t>Real-World Impact:</a:t>
              </a:r>
              <a:endParaRPr lang="en-US" sz="2500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3028CF-D643-F100-B0A3-C3F6FEDA219F}"/>
              </a:ext>
            </a:extLst>
          </p:cNvPr>
          <p:cNvGrpSpPr/>
          <p:nvPr/>
        </p:nvGrpSpPr>
        <p:grpSpPr>
          <a:xfrm>
            <a:off x="4710062" y="3197302"/>
            <a:ext cx="3833204" cy="1993562"/>
            <a:chOff x="4983204" y="1554807"/>
            <a:chExt cx="2902094" cy="12417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987E7B-489D-9285-359B-0A40B887CD27}"/>
                </a:ext>
              </a:extLst>
            </p:cNvPr>
            <p:cNvSpPr/>
            <p:nvPr/>
          </p:nvSpPr>
          <p:spPr>
            <a:xfrm>
              <a:off x="4983204" y="1554807"/>
              <a:ext cx="2902094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6B01D3-ECF3-5D52-D103-829385416C4D}"/>
                </a:ext>
              </a:extLst>
            </p:cNvPr>
            <p:cNvSpPr txBox="1"/>
            <p:nvPr/>
          </p:nvSpPr>
          <p:spPr>
            <a:xfrm>
              <a:off x="4983204" y="1554807"/>
              <a:ext cx="2902094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Finance</a:t>
              </a:r>
              <a:r>
                <a:rPr lang="en-US" sz="1400" kern="1200" dirty="0"/>
                <a:t> – Extracting transaction details from bank statements</a:t>
              </a: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E-commerce</a:t>
              </a:r>
              <a:r>
                <a:rPr lang="en-US" sz="1400" kern="1200" dirty="0"/>
                <a:t> – Managing large inventory updates</a:t>
              </a: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Healthcare</a:t>
              </a:r>
              <a:r>
                <a:rPr lang="en-US" sz="1400" kern="1200" dirty="0"/>
                <a:t> – Processing patient reports &amp; insurance claims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C6A35D-8007-D6BA-0494-B9D2DFD8B580}"/>
              </a:ext>
            </a:extLst>
          </p:cNvPr>
          <p:cNvGrpSpPr/>
          <p:nvPr/>
        </p:nvGrpSpPr>
        <p:grpSpPr>
          <a:xfrm>
            <a:off x="1495457" y="5023596"/>
            <a:ext cx="3528488" cy="1871217"/>
            <a:chOff x="1434189" y="3106960"/>
            <a:chExt cx="3549015" cy="12417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055F58-9003-6EE1-579A-2A7C4A1BBEC1}"/>
                </a:ext>
              </a:extLst>
            </p:cNvPr>
            <p:cNvSpPr/>
            <p:nvPr/>
          </p:nvSpPr>
          <p:spPr>
            <a:xfrm>
              <a:off x="1434189" y="3106960"/>
              <a:ext cx="3549015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B56A7E-BE51-B1C4-7000-97D5E5C393B3}"/>
                </a:ext>
              </a:extLst>
            </p:cNvPr>
            <p:cNvSpPr txBox="1"/>
            <p:nvPr/>
          </p:nvSpPr>
          <p:spPr>
            <a:xfrm>
              <a:off x="1434189" y="3106960"/>
              <a:ext cx="3549015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/>
                <a:t>Our Unique Approach:</a:t>
              </a:r>
              <a:endParaRPr lang="en-US" sz="2500" kern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52C366-77DD-37C8-E454-026328797A60}"/>
              </a:ext>
            </a:extLst>
          </p:cNvPr>
          <p:cNvGrpSpPr/>
          <p:nvPr/>
        </p:nvGrpSpPr>
        <p:grpSpPr>
          <a:xfrm>
            <a:off x="4708418" y="4952649"/>
            <a:ext cx="3833204" cy="2013110"/>
            <a:chOff x="4983204" y="3094785"/>
            <a:chExt cx="2902094" cy="12538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A3DF06-329A-1556-8D4A-D58EFA4A830B}"/>
                </a:ext>
              </a:extLst>
            </p:cNvPr>
            <p:cNvSpPr/>
            <p:nvPr/>
          </p:nvSpPr>
          <p:spPr>
            <a:xfrm>
              <a:off x="4983204" y="3106960"/>
              <a:ext cx="2902094" cy="12417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7BCD3-5191-1354-B69B-740E265F5E17}"/>
                </a:ext>
              </a:extLst>
            </p:cNvPr>
            <p:cNvSpPr txBox="1"/>
            <p:nvPr/>
          </p:nvSpPr>
          <p:spPr>
            <a:xfrm>
              <a:off x="4983204" y="3094785"/>
              <a:ext cx="2902094" cy="1241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16" tIns="131416" rIns="131416" bIns="131416" numCol="1" spcCol="1270" anchor="ctr" anchorCtr="0">
              <a:noAutofit/>
            </a:bodyPr>
            <a:lstStyle/>
            <a:p>
              <a:pPr marL="285750" lvl="0" indent="-28575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Automated, serverless file processing using AWS</a:t>
              </a:r>
            </a:p>
            <a:p>
              <a:pPr marL="285750" lvl="0" indent="-28575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Real-time extraction with zero manual intervention</a:t>
              </a:r>
            </a:p>
            <a:p>
              <a:pPr marL="285750" lvl="0" indent="-28575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kern="1200" dirty="0"/>
                <a:t>Cost-efficient, scalable, and future-ready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0D4DA0-2D55-AFC7-54F0-6E0595D45BDE}"/>
              </a:ext>
            </a:extLst>
          </p:cNvPr>
          <p:cNvCxnSpPr/>
          <p:nvPr/>
        </p:nvCxnSpPr>
        <p:spPr>
          <a:xfrm>
            <a:off x="2785241" y="3197302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925D94-F142-021B-E7AA-058E1807CDEF}"/>
              </a:ext>
            </a:extLst>
          </p:cNvPr>
          <p:cNvCxnSpPr/>
          <p:nvPr/>
        </p:nvCxnSpPr>
        <p:spPr>
          <a:xfrm>
            <a:off x="2787842" y="5023596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674B55-6EAD-993D-8381-1787DB57B57C}"/>
              </a:ext>
            </a:extLst>
          </p:cNvPr>
          <p:cNvCxnSpPr/>
          <p:nvPr/>
        </p:nvCxnSpPr>
        <p:spPr>
          <a:xfrm>
            <a:off x="2695903" y="1122204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" name="Picture 1" descr="A logo on a blue background&#10;&#10;Description automatically generated">
            <a:extLst>
              <a:ext uri="{FF2B5EF4-FFF2-40B4-BE49-F238E27FC236}">
                <a16:creationId xmlns:a16="http://schemas.microsoft.com/office/drawing/2014/main" id="{2AEAC221-97D4-872E-6047-7FF94BB8D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958" y="233095"/>
            <a:ext cx="5612525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GOAL &amp; EXPECTED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310954AF-1F74-886F-5984-A3760663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5E09E-D54A-D0C3-DE17-787CEB3889AB}"/>
              </a:ext>
            </a:extLst>
          </p:cNvPr>
          <p:cNvSpPr txBox="1"/>
          <p:nvPr/>
        </p:nvSpPr>
        <p:spPr>
          <a:xfrm>
            <a:off x="1839310" y="1262755"/>
            <a:ext cx="6999890" cy="403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🎯 </a:t>
            </a:r>
            <a:r>
              <a:rPr lang="en-US" sz="2800" b="1" dirty="0"/>
              <a:t>What We Aim to Achieve: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Fully automate document processing using AWS Lambda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Process structured files (CSV, JSON) in real-time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Ensure scalability &amp; eliminate manual workload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Store extracted metadata for fast access in DynamoDB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🌍 Business Impact: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Reduces </a:t>
            </a:r>
            <a:r>
              <a:rPr lang="en-US" sz="2000" b="1" dirty="0"/>
              <a:t>manual effort</a:t>
            </a:r>
            <a:r>
              <a:rPr lang="en-US" sz="2000" dirty="0"/>
              <a:t> by </a:t>
            </a:r>
            <a:r>
              <a:rPr lang="en-US" sz="2000" b="1" dirty="0"/>
              <a:t>90%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Saves </a:t>
            </a:r>
            <a:r>
              <a:rPr lang="en-US" sz="2000" b="1" dirty="0"/>
              <a:t>up to 80% costs</a:t>
            </a:r>
            <a:r>
              <a:rPr lang="en-US" sz="2000" dirty="0"/>
              <a:t> compared to traditional methods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Processes </a:t>
            </a:r>
            <a:r>
              <a:rPr lang="en-US" sz="2000" b="1" dirty="0"/>
              <a:t>large datasets in seconds</a:t>
            </a:r>
            <a:r>
              <a:rPr lang="en-US" sz="2000" dirty="0"/>
              <a:t> instead of hours</a:t>
            </a: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BFF9-9AF4-7550-6AFB-E2D8915FABBE}"/>
              </a:ext>
            </a:extLst>
          </p:cNvPr>
          <p:cNvCxnSpPr/>
          <p:nvPr/>
        </p:nvCxnSpPr>
        <p:spPr>
          <a:xfrm>
            <a:off x="2711671" y="3544145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B1A13-79DA-393E-75E9-31D3CEB5D8BD}"/>
              </a:ext>
            </a:extLst>
          </p:cNvPr>
          <p:cNvCxnSpPr/>
          <p:nvPr/>
        </p:nvCxnSpPr>
        <p:spPr>
          <a:xfrm>
            <a:off x="2711671" y="1068958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2E07F-59D3-0A34-6C09-5882FF39AB9F}"/>
              </a:ext>
            </a:extLst>
          </p:cNvPr>
          <p:cNvCxnSpPr/>
          <p:nvPr/>
        </p:nvCxnSpPr>
        <p:spPr>
          <a:xfrm>
            <a:off x="2711671" y="6087648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94861C8-87CB-42DC-0454-4C8EB72E9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pic>
        <p:nvPicPr>
          <p:cNvPr id="5" name="Picture 4" descr="A diagram of a company's company's logo&#10;&#10;Description automatically generated">
            <a:extLst>
              <a:ext uri="{FF2B5EF4-FFF2-40B4-BE49-F238E27FC236}">
                <a16:creationId xmlns:a16="http://schemas.microsoft.com/office/drawing/2014/main" id="{30475360-8835-A27B-6765-D18EDE6C5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013" y="5213137"/>
            <a:ext cx="6190595" cy="152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CD69C-B466-E2F0-7006-04B4A7105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5266-9879-0B3C-7068-1118F6C4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0" y="366540"/>
            <a:ext cx="4929352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ea typeface="+mn-ea"/>
                <a:cs typeface="+mn-cs"/>
              </a:rPr>
              <a:t>🔍 METHODOLOGY</a:t>
            </a:r>
          </a:p>
        </p:txBody>
      </p:sp>
      <p:pic>
        <p:nvPicPr>
          <p:cNvPr id="4098" name="Picture 2" descr="Uploaded image">
            <a:extLst>
              <a:ext uri="{FF2B5EF4-FFF2-40B4-BE49-F238E27FC236}">
                <a16:creationId xmlns:a16="http://schemas.microsoft.com/office/drawing/2014/main" id="{3C1772F5-BDE8-361C-C222-9DDF9DDB0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/>
          <a:stretch/>
        </p:blipFill>
        <p:spPr bwMode="auto">
          <a:xfrm>
            <a:off x="4918844" y="1132021"/>
            <a:ext cx="4225156" cy="52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B0D90-7996-ECD8-DC27-D0E57A38AA48}"/>
              </a:ext>
            </a:extLst>
          </p:cNvPr>
          <p:cNvSpPr txBox="1"/>
          <p:nvPr/>
        </p:nvSpPr>
        <p:spPr>
          <a:xfrm>
            <a:off x="262758" y="1683931"/>
            <a:ext cx="484527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/>
              <a:t>User uploads a CSV file</a:t>
            </a:r>
            <a:r>
              <a:rPr lang="en-US" sz="2200" dirty="0"/>
              <a:t> → Stored in </a:t>
            </a:r>
            <a:r>
              <a:rPr lang="en-US" sz="2200" b="1" dirty="0"/>
              <a:t>AWS S3</a:t>
            </a:r>
            <a:r>
              <a:rPr lang="en-US" sz="2200" dirty="0"/>
              <a:t>.</a:t>
            </a:r>
          </a:p>
          <a:p>
            <a:pPr marL="457200" indent="-457200">
              <a:buAutoNum type="arabicPeriod"/>
            </a:pPr>
            <a:r>
              <a:rPr lang="en-US" sz="2200" b="1" dirty="0"/>
              <a:t>S3 triggers an SQS message</a:t>
            </a:r>
            <a:r>
              <a:rPr lang="en-US" sz="2200" dirty="0"/>
              <a:t> → Notifies processing service.</a:t>
            </a:r>
          </a:p>
          <a:p>
            <a:pPr marL="457200" indent="-457200">
              <a:buAutoNum type="arabicPeriod"/>
            </a:pPr>
            <a:r>
              <a:rPr lang="en-US" sz="2200" b="1" dirty="0"/>
              <a:t>SQS triggers an event</a:t>
            </a:r>
            <a:r>
              <a:rPr lang="en-US" sz="2200" dirty="0"/>
              <a:t> → Ensures reliability &amp; decoupling of processes.</a:t>
            </a:r>
          </a:p>
          <a:p>
            <a:pPr marL="457200" indent="-457200">
              <a:buAutoNum type="arabicPeriod"/>
            </a:pPr>
            <a:r>
              <a:rPr lang="en-US" sz="2200" b="1" dirty="0"/>
              <a:t>AWS Lambda executes</a:t>
            </a:r>
            <a:r>
              <a:rPr lang="en-US" sz="2200" dirty="0"/>
              <a:t> → Extracts file size, type, and metadata.</a:t>
            </a:r>
          </a:p>
          <a:p>
            <a:pPr marL="457200" indent="-457200">
              <a:buAutoNum type="arabicPeriod"/>
            </a:pPr>
            <a:r>
              <a:rPr lang="en-US" sz="2200" b="1" dirty="0"/>
              <a:t>Lambda stores extracted metadata</a:t>
            </a:r>
            <a:r>
              <a:rPr lang="en-US" sz="2200" dirty="0"/>
              <a:t> in </a:t>
            </a:r>
            <a:r>
              <a:rPr lang="en-US" sz="2200" b="1" dirty="0"/>
              <a:t>DynamoDB</a:t>
            </a:r>
            <a:r>
              <a:rPr lang="en-US" sz="2200" dirty="0"/>
              <a:t> for instant retrieval.</a:t>
            </a:r>
          </a:p>
          <a:p>
            <a:pPr marL="457200" indent="-457200">
              <a:buAutoNum type="arabicPeriod"/>
            </a:pPr>
            <a:r>
              <a:rPr lang="en-US" sz="2200" b="1" dirty="0"/>
              <a:t>CloudWatch logs &amp; monitors the entire process</a:t>
            </a:r>
            <a:r>
              <a:rPr lang="en-US" sz="2200" dirty="0"/>
              <a:t> for debugging &amp; performance tracking.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192462-E07E-E2B6-DC4D-A67D43149BDC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D645-C243-C8FB-6131-BA9702FC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0598-1F07-69FB-885B-2BE0077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192" y="509916"/>
            <a:ext cx="5192110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WHY THESE RESOURCES?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5A11CC-954F-133A-56E3-BCFF34E24D57}"/>
              </a:ext>
            </a:extLst>
          </p:cNvPr>
          <p:cNvCxnSpPr>
            <a:cxnSpLocks/>
          </p:cNvCxnSpPr>
          <p:nvPr/>
        </p:nvCxnSpPr>
        <p:spPr>
          <a:xfrm>
            <a:off x="893379" y="137375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FF199-0A96-F97B-0993-4E3B9B0169D4}"/>
              </a:ext>
            </a:extLst>
          </p:cNvPr>
          <p:cNvCxnSpPr>
            <a:cxnSpLocks/>
          </p:cNvCxnSpPr>
          <p:nvPr/>
        </p:nvCxnSpPr>
        <p:spPr>
          <a:xfrm>
            <a:off x="714703" y="672877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computer screen shot of a flow chart&#10;&#10;Description automatically generated with medium confidence">
            <a:extLst>
              <a:ext uri="{FF2B5EF4-FFF2-40B4-BE49-F238E27FC236}">
                <a16:creationId xmlns:a16="http://schemas.microsoft.com/office/drawing/2014/main" id="{B4AB0FAF-3B57-7AD2-4B9A-D475C15C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2" y="1591272"/>
            <a:ext cx="3762705" cy="4860647"/>
          </a:xfrm>
          <a:prstGeom prst="rect">
            <a:avLst/>
          </a:pr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B6F50E2-270C-E7DE-ECD7-39C0B6E5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490427"/>
              </p:ext>
            </p:extLst>
          </p:nvPr>
        </p:nvGraphicFramePr>
        <p:xfrm>
          <a:off x="254873" y="1650612"/>
          <a:ext cx="4945117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27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578" y="311504"/>
            <a:ext cx="5188932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ea typeface="+mn-ea"/>
                <a:cs typeface="+mn-cs"/>
              </a:rPr>
              <a:t>PROJECT 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83946-4DF3-A3E4-8C8E-02C30D9B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28480"/>
              </p:ext>
            </p:extLst>
          </p:nvPr>
        </p:nvGraphicFramePr>
        <p:xfrm>
          <a:off x="2611453" y="1279224"/>
          <a:ext cx="4849181" cy="43813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2213">
                  <a:extLst>
                    <a:ext uri="{9D8B030D-6E8A-4147-A177-3AD203B41FA5}">
                      <a16:colId xmlns:a16="http://schemas.microsoft.com/office/drawing/2014/main" val="3738083258"/>
                    </a:ext>
                  </a:extLst>
                </a:gridCol>
                <a:gridCol w="3846968">
                  <a:extLst>
                    <a:ext uri="{9D8B030D-6E8A-4147-A177-3AD203B41FA5}">
                      <a16:colId xmlns:a16="http://schemas.microsoft.com/office/drawing/2014/main" val="1837440582"/>
                    </a:ext>
                  </a:extLst>
                </a:gridCol>
              </a:tblGrid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Week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Task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64077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1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Setup AWS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895701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2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Lambda for Data Extraction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661375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3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Integration &amp;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608826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4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Optimization &amp; Logging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68651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5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Deployment &amp;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936847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6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Presentation &amp;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6553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92682E9-85BA-3031-B695-335FC3DA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2" y="5981961"/>
            <a:ext cx="9059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team member contributes based on their expertise for efficient execution.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60736-0A3A-17A5-F7B0-3981E81ABDB7}"/>
              </a:ext>
            </a:extLst>
          </p:cNvPr>
          <p:cNvCxnSpPr>
            <a:cxnSpLocks/>
          </p:cNvCxnSpPr>
          <p:nvPr/>
        </p:nvCxnSpPr>
        <p:spPr>
          <a:xfrm>
            <a:off x="840828" y="6353816"/>
            <a:ext cx="778816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45B0E39D-35BE-4EC1-FEC3-68360EE6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863" y="-60264"/>
            <a:ext cx="788900" cy="788900"/>
          </a:xfrm>
          <a:prstGeom prst="rect">
            <a:avLst/>
          </a:prstGeom>
        </p:spPr>
      </p:pic>
      <p:pic>
        <p:nvPicPr>
          <p:cNvPr id="9" name="Graphic 8" descr="Cloud Computing outline">
            <a:extLst>
              <a:ext uri="{FF2B5EF4-FFF2-40B4-BE49-F238E27FC236}">
                <a16:creationId xmlns:a16="http://schemas.microsoft.com/office/drawing/2014/main" id="{061A63C1-0322-E635-2F90-F2AD22A70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048" y="0"/>
            <a:ext cx="1423323" cy="1423323"/>
          </a:xfrm>
          <a:prstGeom prst="rect">
            <a:avLst/>
          </a:prstGeom>
        </p:spPr>
      </p:pic>
      <p:pic>
        <p:nvPicPr>
          <p:cNvPr id="11" name="Graphic 10" descr="Syncing Cloud">
            <a:extLst>
              <a:ext uri="{FF2B5EF4-FFF2-40B4-BE49-F238E27FC236}">
                <a16:creationId xmlns:a16="http://schemas.microsoft.com/office/drawing/2014/main" id="{B7AB3CF7-DBDE-7B95-1D67-374492D10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5106">
            <a:off x="8340799" y="812438"/>
            <a:ext cx="662995" cy="662995"/>
          </a:xfrm>
          <a:prstGeom prst="rect">
            <a:avLst/>
          </a:prstGeom>
        </p:spPr>
      </p:pic>
      <p:pic>
        <p:nvPicPr>
          <p:cNvPr id="13" name="Graphic 12" descr="Hourglass 60% outline">
            <a:extLst>
              <a:ext uri="{FF2B5EF4-FFF2-40B4-BE49-F238E27FC236}">
                <a16:creationId xmlns:a16="http://schemas.microsoft.com/office/drawing/2014/main" id="{7A97762C-E507-BDC8-BF70-06CC6ED5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9942" y="298897"/>
            <a:ext cx="694520" cy="694520"/>
          </a:xfrm>
          <a:prstGeom prst="rect">
            <a:avLst/>
          </a:prstGeom>
        </p:spPr>
      </p:pic>
      <p:pic>
        <p:nvPicPr>
          <p:cNvPr id="14" name="Graphic 13" descr="Hourglass 60% outline">
            <a:extLst>
              <a:ext uri="{FF2B5EF4-FFF2-40B4-BE49-F238E27FC236}">
                <a16:creationId xmlns:a16="http://schemas.microsoft.com/office/drawing/2014/main" id="{4BFAE4DB-DF60-2C12-721F-97CA1EA2D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8186" y="287409"/>
            <a:ext cx="694520" cy="69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BB75D-43A5-AB62-45CE-FBAB559E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1AD45B2A-02AC-B5BE-CCD8-F0A12CB20FA6}"/>
              </a:ext>
            </a:extLst>
          </p:cNvPr>
          <p:cNvSpPr/>
          <p:nvPr/>
        </p:nvSpPr>
        <p:spPr>
          <a:xfrm>
            <a:off x="904203" y="3723382"/>
            <a:ext cx="9144000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437"/>
              </a:lnSpc>
            </a:pPr>
            <a:r>
              <a:rPr lang="en-US" sz="3375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for your Attention!</a:t>
            </a:r>
            <a:endParaRPr lang="en-US" sz="337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DB96876-24B2-3CA5-DC69-5922B799F889}"/>
              </a:ext>
            </a:extLst>
          </p:cNvPr>
          <p:cNvSpPr/>
          <p:nvPr/>
        </p:nvSpPr>
        <p:spPr>
          <a:xfrm>
            <a:off x="1721695" y="4695045"/>
            <a:ext cx="8326508" cy="295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to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any</a:t>
            </a:r>
            <a:r>
              <a:rPr lang="en-US" sz="250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Questions</a:t>
            </a:r>
            <a:r>
              <a:rPr lang="en-US" sz="275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Feedback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you may have!</a:t>
            </a:r>
            <a:endParaRPr lang="en-US" sz="25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696D2CF-B85E-C47B-F614-5452ADD160C0}"/>
              </a:ext>
            </a:extLst>
          </p:cNvPr>
          <p:cNvSpPr/>
          <p:nvPr/>
        </p:nvSpPr>
        <p:spPr>
          <a:xfrm>
            <a:off x="637878" y="4163393"/>
            <a:ext cx="8096845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endParaRPr lang="en-US" sz="1157" dirty="0"/>
          </a:p>
        </p:txBody>
      </p:sp>
      <p:pic>
        <p:nvPicPr>
          <p:cNvPr id="9" name="Google Shape;289;p26">
            <a:extLst>
              <a:ext uri="{FF2B5EF4-FFF2-40B4-BE49-F238E27FC236}">
                <a16:creationId xmlns:a16="http://schemas.microsoft.com/office/drawing/2014/main" id="{ABD78147-1FBB-08FA-741C-5D850C1F9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686" y="606432"/>
            <a:ext cx="3477986" cy="245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tack of files">
            <a:extLst>
              <a:ext uri="{FF2B5EF4-FFF2-40B4-BE49-F238E27FC236}">
                <a16:creationId xmlns:a16="http://schemas.microsoft.com/office/drawing/2014/main" id="{9F28F07A-76AC-70B6-9275-54B644DF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6A8CE63-C2AB-61BF-DC60-9F677B32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998" y="225155"/>
            <a:ext cx="3733482" cy="7943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33FC380F-7D0B-6C0F-788C-BB5E953A4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08" y="-156611"/>
            <a:ext cx="2766157" cy="276615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-4155"/>
            <a:ext cx="1886211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Graphic 17" descr="Cloud Computing outline">
            <a:extLst>
              <a:ext uri="{FF2B5EF4-FFF2-40B4-BE49-F238E27FC236}">
                <a16:creationId xmlns:a16="http://schemas.microsoft.com/office/drawing/2014/main" id="{1C93B1D7-0A79-815E-2933-B16D5FDC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28" y="3618915"/>
            <a:ext cx="2937189" cy="2937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5118" y="1085089"/>
            <a:ext cx="6894785" cy="5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🚀 </a:t>
            </a:r>
            <a:r>
              <a:rPr lang="en-US" sz="2800" b="1" dirty="0">
                <a:solidFill>
                  <a:schemeClr val="tx2"/>
                </a:solidFill>
              </a:rPr>
              <a:t>What’s Next?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Expand support for </a:t>
            </a:r>
            <a:r>
              <a:rPr lang="en-US" sz="2000" b="1" dirty="0">
                <a:solidFill>
                  <a:schemeClr val="tx2"/>
                </a:solidFill>
              </a:rPr>
              <a:t>more file types (PDFs, XML, Excel)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Implement </a:t>
            </a:r>
            <a:r>
              <a:rPr lang="en-US" sz="2000" b="1" dirty="0">
                <a:solidFill>
                  <a:schemeClr val="tx2"/>
                </a:solidFill>
              </a:rPr>
              <a:t>AI-powered data validation</a:t>
            </a:r>
            <a:r>
              <a:rPr lang="en-US" sz="2000" dirty="0">
                <a:solidFill>
                  <a:schemeClr val="tx2"/>
                </a:solidFill>
              </a:rPr>
              <a:t> for accuracy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Add a </a:t>
            </a:r>
            <a:r>
              <a:rPr lang="en-US" sz="2000" b="1" dirty="0">
                <a:solidFill>
                  <a:schemeClr val="tx2"/>
                </a:solidFill>
              </a:rPr>
              <a:t>web-based frontend</a:t>
            </a:r>
            <a:r>
              <a:rPr lang="en-US" sz="2000" dirty="0">
                <a:solidFill>
                  <a:schemeClr val="tx2"/>
                </a:solidFill>
              </a:rPr>
              <a:t> for easy file uploads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Scale the system for </a:t>
            </a:r>
            <a:r>
              <a:rPr lang="en-US" sz="2000" b="1" dirty="0">
                <a:solidFill>
                  <a:schemeClr val="tx2"/>
                </a:solidFill>
              </a:rPr>
              <a:t>enterprise-level usage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/>
                </a:solidFill>
              </a:rPr>
              <a:t>This project eliminates inefficiencies, reduces costs, and enables real-time automation!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A7469-30B7-6737-4B75-702F1CD321C5}"/>
              </a:ext>
            </a:extLst>
          </p:cNvPr>
          <p:cNvSpPr txBox="1"/>
          <p:nvPr/>
        </p:nvSpPr>
        <p:spPr>
          <a:xfrm>
            <a:off x="840828" y="206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821" y="244471"/>
            <a:ext cx="4217144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1C10D82D-D306-3703-E71A-1C90BCD29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968389"/>
              </p:ext>
            </p:extLst>
          </p:nvPr>
        </p:nvGraphicFramePr>
        <p:xfrm>
          <a:off x="2814670" y="1037791"/>
          <a:ext cx="6108613" cy="541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C1CB04E1-9E90-293D-B48B-1A4A28F9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9210" r="26140" b="-1"/>
          <a:stretch/>
        </p:blipFill>
        <p:spPr>
          <a:xfrm>
            <a:off x="20" y="10"/>
            <a:ext cx="2814650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F06651FE-B6A6-AA57-0899-4612B57E3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866" r="1931" b="2"/>
          <a:stretch/>
        </p:blipFill>
        <p:spPr>
          <a:xfrm rot="18731009">
            <a:off x="508891" y="1448559"/>
            <a:ext cx="1187480" cy="1234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1475</Words>
  <Application>Microsoft Macintosh PowerPoint</Application>
  <PresentationFormat>On-screen Show (4:3)</PresentationFormat>
  <Paragraphs>119</Paragraphs>
  <Slides>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Source Sans Pro</vt:lpstr>
      <vt:lpstr>Source Serif Pro Semi Bold</vt:lpstr>
      <vt:lpstr>Office Theme</vt:lpstr>
      <vt:lpstr>Serverless Document &amp; Data Processing Using AWS Lambda</vt:lpstr>
      <vt:lpstr>PowerPoint Presentation</vt:lpstr>
      <vt:lpstr>GOAL &amp; EXPECTED RESULTS</vt:lpstr>
      <vt:lpstr>🔍 METHODOLOGY</vt:lpstr>
      <vt:lpstr>WHY THESE RESOURCES?</vt:lpstr>
      <vt:lpstr>PROJECT TIMELINE</vt:lpstr>
      <vt:lpstr>PowerPoint Presentation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Medha Sakhamuri</cp:lastModifiedBy>
  <cp:revision>15</cp:revision>
  <dcterms:created xsi:type="dcterms:W3CDTF">2013-01-27T09:14:16Z</dcterms:created>
  <dcterms:modified xsi:type="dcterms:W3CDTF">2025-04-15T21:02:32Z</dcterms:modified>
  <cp:category/>
</cp:coreProperties>
</file>