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150faa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150faa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150faae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150faae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150faae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150faae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150faae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150faae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150faaec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150faaec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150faaec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150faaec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150faaec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150faaec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150faaec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150faaec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a011f42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a011f4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a011f42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a011f42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0c9595f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0c9595f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a011f42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a011f42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7a011f42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7a011f42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a011f42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a011f42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a011f42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7a011f42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0c9595fc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60c9595fc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29252cb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29252cb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29252cb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29252cb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a011f424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a011f42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0c9595fc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0c9595fc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29252cb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29252cb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0c9595fc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0c9595fc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331a0f8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331a0f8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0c9595fc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0c9595fc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3bf931b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3bf931b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1087350"/>
            <a:ext cx="8520600" cy="94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           </a:t>
            </a:r>
            <a:r>
              <a:rPr b="1" lang="en" sz="4000">
                <a:latin typeface="Times New Roman"/>
                <a:ea typeface="Times New Roman"/>
                <a:cs typeface="Times New Roman"/>
                <a:sym typeface="Times New Roman"/>
              </a:rPr>
              <a:t>Plant Disease Detection</a:t>
            </a:r>
            <a:endParaRPr b="1" sz="4000">
              <a:latin typeface="Times New Roman"/>
              <a:ea typeface="Times New Roman"/>
              <a:cs typeface="Times New Roman"/>
              <a:sym typeface="Times New Roman"/>
            </a:endParaRPr>
          </a:p>
        </p:txBody>
      </p:sp>
      <p:sp>
        <p:nvSpPr>
          <p:cNvPr id="86" name="Google Shape;86;p13"/>
          <p:cNvSpPr txBox="1"/>
          <p:nvPr>
            <p:ph idx="1" type="subTitle"/>
          </p:nvPr>
        </p:nvSpPr>
        <p:spPr>
          <a:xfrm>
            <a:off x="311700" y="2834125"/>
            <a:ext cx="8520600" cy="10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2600">
                <a:solidFill>
                  <a:srgbClr val="3C78D8"/>
                </a:solidFill>
                <a:latin typeface="Times New Roman"/>
                <a:ea typeface="Times New Roman"/>
                <a:cs typeface="Times New Roman"/>
                <a:sym typeface="Times New Roman"/>
              </a:rPr>
              <a:t>By team 10</a:t>
            </a:r>
            <a:endParaRPr sz="2600">
              <a:solidFill>
                <a:srgbClr val="3C78D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Data Preprocessing</a:t>
            </a:r>
            <a:endParaRPr sz="2900">
              <a:latin typeface="Times New Roman"/>
              <a:ea typeface="Times New Roman"/>
              <a:cs typeface="Times New Roman"/>
              <a:sym typeface="Times New Roman"/>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Image processing :</a:t>
            </a:r>
            <a:endParaRPr b="1" sz="2000">
              <a:latin typeface="Times New Roman"/>
              <a:ea typeface="Times New Roman"/>
              <a:cs typeface="Times New Roman"/>
              <a:sym typeface="Times New Roman"/>
            </a:endParaRPr>
          </a:p>
          <a:p>
            <a:pPr indent="0" lvl="0" marL="0" rtl="0" algn="l">
              <a:spcBef>
                <a:spcPts val="1200"/>
              </a:spcBef>
              <a:spcAft>
                <a:spcPts val="0"/>
              </a:spcAft>
              <a:buNone/>
            </a:pPr>
            <a:r>
              <a:rPr b="1" lang="en" sz="2000">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It</a:t>
            </a:r>
            <a:r>
              <a:rPr lang="en" sz="1500">
                <a:solidFill>
                  <a:srgbClr val="000000"/>
                </a:solidFill>
                <a:highlight>
                  <a:srgbClr val="FFFFFF"/>
                </a:highlight>
                <a:latin typeface="Times New Roman"/>
                <a:ea typeface="Times New Roman"/>
                <a:cs typeface="Times New Roman"/>
                <a:sym typeface="Times New Roman"/>
              </a:rPr>
              <a:t> </a:t>
            </a:r>
            <a:r>
              <a:rPr lang="en" sz="1500">
                <a:solidFill>
                  <a:srgbClr val="202124"/>
                </a:solidFill>
                <a:highlight>
                  <a:srgbClr val="FFFFFF"/>
                </a:highlight>
                <a:latin typeface="Times New Roman"/>
                <a:ea typeface="Times New Roman"/>
                <a:cs typeface="Times New Roman"/>
                <a:sym typeface="Times New Roman"/>
              </a:rPr>
              <a:t>is </a:t>
            </a:r>
            <a:r>
              <a:rPr b="1" lang="en" sz="1500">
                <a:solidFill>
                  <a:srgbClr val="202124"/>
                </a:solidFill>
                <a:highlight>
                  <a:srgbClr val="FFFFFF"/>
                </a:highlight>
                <a:latin typeface="Times New Roman"/>
                <a:ea typeface="Times New Roman"/>
                <a:cs typeface="Times New Roman"/>
                <a:sym typeface="Times New Roman"/>
              </a:rPr>
              <a:t>a </a:t>
            </a:r>
            <a:r>
              <a:rPr lang="en" sz="1500">
                <a:solidFill>
                  <a:srgbClr val="202124"/>
                </a:solidFill>
                <a:highlight>
                  <a:srgbClr val="FFFFFF"/>
                </a:highlight>
                <a:latin typeface="Times New Roman"/>
                <a:ea typeface="Times New Roman"/>
                <a:cs typeface="Times New Roman"/>
                <a:sym typeface="Times New Roman"/>
              </a:rPr>
              <a:t>method to perform some operations on an image, in order to get some useful information from it.</a:t>
            </a:r>
            <a:endParaRPr sz="1500">
              <a:solidFill>
                <a:srgbClr val="202124"/>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202124"/>
                </a:solidFill>
                <a:highlight>
                  <a:srgbClr val="FFFFFF"/>
                </a:highlight>
                <a:latin typeface="Times New Roman"/>
                <a:ea typeface="Times New Roman"/>
                <a:cs typeface="Times New Roman"/>
                <a:sym typeface="Times New Roman"/>
              </a:rPr>
              <a:t>Steps involved in image processing are:</a:t>
            </a:r>
            <a:endParaRPr b="1" sz="1500">
              <a:solidFill>
                <a:srgbClr val="202124"/>
              </a:solidFill>
              <a:highlight>
                <a:srgbClr val="FFFFFF"/>
              </a:highlight>
              <a:latin typeface="Times New Roman"/>
              <a:ea typeface="Times New Roman"/>
              <a:cs typeface="Times New Roman"/>
              <a:sym typeface="Times New Roman"/>
            </a:endParaRPr>
          </a:p>
          <a:p>
            <a:pPr indent="-323850" lvl="0" marL="457200" rtl="0" algn="l">
              <a:spcBef>
                <a:spcPts val="1200"/>
              </a:spcBef>
              <a:spcAft>
                <a:spcPts val="0"/>
              </a:spcAft>
              <a:buClr>
                <a:srgbClr val="202124"/>
              </a:buClr>
              <a:buSzPts val="1500"/>
              <a:buFont typeface="Times New Roman"/>
              <a:buChar char="●"/>
            </a:pPr>
            <a:r>
              <a:rPr b="1" lang="en" sz="1500">
                <a:solidFill>
                  <a:srgbClr val="202124"/>
                </a:solidFill>
                <a:highlight>
                  <a:srgbClr val="FFFFFF"/>
                </a:highlight>
                <a:latin typeface="Times New Roman"/>
                <a:ea typeface="Times New Roman"/>
                <a:cs typeface="Times New Roman"/>
                <a:sym typeface="Times New Roman"/>
              </a:rPr>
              <a:t>Image Acquisition</a:t>
            </a:r>
            <a:endParaRPr b="1" sz="1500">
              <a:solidFill>
                <a:srgbClr val="202124"/>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02124"/>
              </a:buClr>
              <a:buSzPts val="1500"/>
              <a:buFont typeface="Times New Roman"/>
              <a:buChar char="●"/>
            </a:pPr>
            <a:r>
              <a:rPr b="1" lang="en" sz="1500">
                <a:solidFill>
                  <a:srgbClr val="202124"/>
                </a:solidFill>
                <a:highlight>
                  <a:srgbClr val="FFFFFF"/>
                </a:highlight>
                <a:latin typeface="Times New Roman"/>
                <a:ea typeface="Times New Roman"/>
                <a:cs typeface="Times New Roman"/>
                <a:sym typeface="Times New Roman"/>
              </a:rPr>
              <a:t>Image Enhancement</a:t>
            </a:r>
            <a:endParaRPr b="1" sz="1500">
              <a:solidFill>
                <a:srgbClr val="202124"/>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02124"/>
              </a:buClr>
              <a:buSzPts val="1500"/>
              <a:buFont typeface="Times New Roman"/>
              <a:buChar char="●"/>
            </a:pPr>
            <a:r>
              <a:rPr b="1" lang="en" sz="1500">
                <a:solidFill>
                  <a:srgbClr val="202124"/>
                </a:solidFill>
                <a:highlight>
                  <a:srgbClr val="FFFFFF"/>
                </a:highlight>
                <a:latin typeface="Times New Roman"/>
                <a:ea typeface="Times New Roman"/>
                <a:cs typeface="Times New Roman"/>
                <a:sym typeface="Times New Roman"/>
              </a:rPr>
              <a:t>Color Image Processing</a:t>
            </a:r>
            <a:endParaRPr b="1" sz="1500">
              <a:solidFill>
                <a:srgbClr val="202124"/>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02124"/>
              </a:buClr>
              <a:buSzPts val="1500"/>
              <a:buFont typeface="Times New Roman"/>
              <a:buChar char="●"/>
            </a:pPr>
            <a:r>
              <a:rPr b="1" lang="en" sz="1500">
                <a:solidFill>
                  <a:srgbClr val="202124"/>
                </a:solidFill>
                <a:highlight>
                  <a:srgbClr val="FFFFFF"/>
                </a:highlight>
                <a:latin typeface="Times New Roman"/>
                <a:ea typeface="Times New Roman"/>
                <a:cs typeface="Times New Roman"/>
                <a:sym typeface="Times New Roman"/>
              </a:rPr>
              <a:t>Image Segmentation</a:t>
            </a:r>
            <a:endParaRPr b="1" sz="150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Acquisition</a:t>
            </a:r>
            <a:endParaRPr/>
          </a:p>
          <a:p>
            <a:pPr indent="0" lvl="0" marL="0" rtl="0" algn="l">
              <a:spcBef>
                <a:spcPts val="0"/>
              </a:spcBef>
              <a:spcAft>
                <a:spcPts val="0"/>
              </a:spcAft>
              <a:buNone/>
            </a:pPr>
            <a:r>
              <a:rPr lang="en"/>
              <a:t> </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FF"/>
                </a:highlight>
                <a:latin typeface="Times New Roman"/>
                <a:ea typeface="Times New Roman"/>
                <a:cs typeface="Times New Roman"/>
                <a:sym typeface="Times New Roman"/>
              </a:rPr>
              <a:t>Image acquisition is the first step in image processing. It involves retrieving the image from a source, usually a hardware-based source.OpenCV gives the flexibility to capture image directly from a pre-recorded video stream, camera input feed, or a directory path.</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Example:</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35714"/>
              </a:lnSpc>
              <a:spcBef>
                <a:spcPts val="1200"/>
              </a:spcBef>
              <a:spcAft>
                <a:spcPts val="0"/>
              </a:spcAft>
              <a:buNone/>
            </a:pPr>
            <a:r>
              <a:rPr lang="en" sz="1400">
                <a:solidFill>
                  <a:srgbClr val="000000"/>
                </a:solidFill>
                <a:highlight>
                  <a:srgbClr val="FFFFFE"/>
                </a:highlight>
                <a:latin typeface="Times New Roman"/>
                <a:ea typeface="Times New Roman"/>
                <a:cs typeface="Times New Roman"/>
                <a:sym typeface="Times New Roman"/>
              </a:rPr>
              <a:t>img = cv2.imread(</a:t>
            </a:r>
            <a:r>
              <a:rPr lang="en" sz="1400">
                <a:solidFill>
                  <a:srgbClr val="A31515"/>
                </a:solidFill>
                <a:highlight>
                  <a:srgbClr val="FFFFFE"/>
                </a:highlight>
                <a:latin typeface="Times New Roman"/>
                <a:ea typeface="Times New Roman"/>
                <a:cs typeface="Times New Roman"/>
                <a:sym typeface="Times New Roman"/>
              </a:rPr>
              <a:t>'/content/new plant diseases dataset(augmented)/data/train/Apple___Apple_scab/00075aa8-d81a-4184-8541-b692b78d398a___FREC_Scab 3335.JPG'</a:t>
            </a:r>
            <a:r>
              <a:rPr lang="en" sz="1400">
                <a:solidFill>
                  <a:srgbClr val="000000"/>
                </a:solidFill>
                <a:highlight>
                  <a:srgbClr val="FFFFFE"/>
                </a:highlight>
                <a:latin typeface="Times New Roman"/>
                <a:ea typeface="Times New Roman"/>
                <a:cs typeface="Times New Roman"/>
                <a:sym typeface="Times New Roman"/>
              </a:rPr>
              <a:t>)</a:t>
            </a:r>
            <a:endParaRPr sz="1400">
              <a:solidFill>
                <a:srgbClr val="000000"/>
              </a:solidFill>
              <a:highlight>
                <a:srgbClr val="FFFFFE"/>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Enhancement</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202124"/>
                </a:solidFill>
                <a:highlight>
                  <a:srgbClr val="FFFFFF"/>
                </a:highlight>
                <a:latin typeface="Arial"/>
                <a:ea typeface="Arial"/>
                <a:cs typeface="Arial"/>
                <a:sym typeface="Arial"/>
              </a:rPr>
              <a:t>I</a:t>
            </a:r>
            <a:r>
              <a:rPr lang="en" sz="1500">
                <a:solidFill>
                  <a:srgbClr val="000000"/>
                </a:solidFill>
                <a:highlight>
                  <a:srgbClr val="FFFFFF"/>
                </a:highlight>
                <a:latin typeface="Times New Roman"/>
                <a:ea typeface="Times New Roman"/>
                <a:cs typeface="Times New Roman"/>
                <a:sym typeface="Times New Roman"/>
              </a:rPr>
              <a:t>mage enhancement is the process of adjusting digital images so that the results are more suitable for display or further image analysis. For example, you can remove noise, sharpen, or brighten an image, making it easier to identify key features.</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35714"/>
              </a:lnSpc>
              <a:spcBef>
                <a:spcPts val="1200"/>
              </a:spcBef>
              <a:spcAft>
                <a:spcPts val="0"/>
              </a:spcAft>
              <a:buNone/>
            </a:pPr>
            <a:r>
              <a:rPr lang="en" sz="1050">
                <a:solidFill>
                  <a:srgbClr val="008000"/>
                </a:solidFill>
                <a:highlight>
                  <a:srgbClr val="FFFFFE"/>
                </a:highlight>
                <a:latin typeface="Courier New"/>
                <a:ea typeface="Courier New"/>
                <a:cs typeface="Courier New"/>
                <a:sym typeface="Courier New"/>
              </a:rPr>
              <a:t># image Enhancement: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lower_green = np.array([</a:t>
            </a:r>
            <a:r>
              <a:rPr lang="en" sz="1050">
                <a:solidFill>
                  <a:srgbClr val="09885A"/>
                </a:solidFill>
                <a:highlight>
                  <a:srgbClr val="FFFFFE"/>
                </a:highlight>
                <a:latin typeface="Courier New"/>
                <a:ea typeface="Courier New"/>
                <a:cs typeface="Courier New"/>
                <a:sym typeface="Courier New"/>
              </a:rPr>
              <a:t>25</a:t>
            </a:r>
            <a:r>
              <a:rPr lang="en" sz="1050">
                <a:solidFill>
                  <a:srgbClr val="000000"/>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0</a:t>
            </a:r>
            <a:r>
              <a:rPr lang="en" sz="1050">
                <a:solidFill>
                  <a:srgbClr val="000000"/>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20</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upper_green = np.array([</a:t>
            </a:r>
            <a:r>
              <a:rPr lang="en" sz="1050">
                <a:solidFill>
                  <a:srgbClr val="09885A"/>
                </a:solidFill>
                <a:highlight>
                  <a:srgbClr val="FFFFFE"/>
                </a:highlight>
                <a:latin typeface="Courier New"/>
                <a:ea typeface="Courier New"/>
                <a:cs typeface="Courier New"/>
                <a:sym typeface="Courier New"/>
              </a:rPr>
              <a:t>100</a:t>
            </a:r>
            <a:r>
              <a:rPr lang="en" sz="1050">
                <a:solidFill>
                  <a:srgbClr val="000000"/>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255</a:t>
            </a:r>
            <a:r>
              <a:rPr lang="en" sz="1050">
                <a:solidFill>
                  <a:srgbClr val="000000"/>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255</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mask = cv2.inRange(hsv_img, lower_green, upper_green)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result = cv2.bitwise_and(img, img, mask=mask)</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plt.figure(figsize=(</a:t>
            </a:r>
            <a:r>
              <a:rPr lang="en" sz="1050">
                <a:solidFill>
                  <a:srgbClr val="09885A"/>
                </a:solidFill>
                <a:highlight>
                  <a:srgbClr val="FFFFFE"/>
                </a:highlight>
                <a:latin typeface="Courier New"/>
                <a:ea typeface="Courier New"/>
                <a:cs typeface="Courier New"/>
                <a:sym typeface="Courier New"/>
              </a:rPr>
              <a:t>15</a:t>
            </a:r>
            <a:r>
              <a:rPr lang="en" sz="1050">
                <a:solidFill>
                  <a:srgbClr val="000000"/>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15</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plt.subplot(</a:t>
            </a:r>
            <a:r>
              <a:rPr lang="en" sz="1050">
                <a:solidFill>
                  <a:srgbClr val="09885A"/>
                </a:solidFill>
                <a:highlight>
                  <a:srgbClr val="FFFFFE"/>
                </a:highlight>
                <a:latin typeface="Courier New"/>
                <a:ea typeface="Courier New"/>
                <a:cs typeface="Courier New"/>
                <a:sym typeface="Courier New"/>
              </a:rPr>
              <a:t>1</a:t>
            </a:r>
            <a:r>
              <a:rPr lang="en" sz="1050">
                <a:solidFill>
                  <a:srgbClr val="000000"/>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a:t>
            </a:r>
            <a:r>
              <a:rPr lang="en" sz="1050">
                <a:solidFill>
                  <a:srgbClr val="000000"/>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plt.imshow(mask, cmap=</a:t>
            </a:r>
            <a:r>
              <a:rPr lang="en" sz="1050">
                <a:solidFill>
                  <a:srgbClr val="A31515"/>
                </a:solidFill>
                <a:highlight>
                  <a:srgbClr val="FFFFFE"/>
                </a:highlight>
                <a:latin typeface="Courier New"/>
                <a:ea typeface="Courier New"/>
                <a:cs typeface="Courier New"/>
                <a:sym typeface="Courier New"/>
              </a:rPr>
              <a:t>"gray"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plt.subplot(</a:t>
            </a:r>
            <a:r>
              <a:rPr lang="en" sz="1050">
                <a:solidFill>
                  <a:srgbClr val="09885A"/>
                </a:solidFill>
                <a:highlight>
                  <a:srgbClr val="FFFFFE"/>
                </a:highlight>
                <a:latin typeface="Courier New"/>
                <a:ea typeface="Courier New"/>
                <a:cs typeface="Courier New"/>
                <a:sym typeface="Courier New"/>
              </a:rPr>
              <a:t>1</a:t>
            </a:r>
            <a:r>
              <a:rPr lang="en" sz="1050">
                <a:solidFill>
                  <a:srgbClr val="000000"/>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a:t>
            </a:r>
            <a:r>
              <a:rPr lang="en" sz="1050">
                <a:solidFill>
                  <a:srgbClr val="000000"/>
                </a:solidFill>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2</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plt.imshow(result)</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sz="15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 Image Processing</a:t>
            </a:r>
            <a:endParaRPr/>
          </a:p>
        </p:txBody>
      </p:sp>
      <p:sp>
        <p:nvSpPr>
          <p:cNvPr id="159" name="Google Shape;159;p25"/>
          <p:cNvSpPr txBox="1"/>
          <p:nvPr>
            <p:ph idx="1" type="body"/>
          </p:nvPr>
        </p:nvSpPr>
        <p:spPr>
          <a:xfrm>
            <a:off x="311700" y="1065675"/>
            <a:ext cx="8520600" cy="370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43">
                <a:solidFill>
                  <a:srgbClr val="202124"/>
                </a:solidFill>
                <a:highlight>
                  <a:srgbClr val="FFFFFF"/>
                </a:highlight>
                <a:latin typeface="Times New Roman"/>
                <a:ea typeface="Times New Roman"/>
                <a:cs typeface="Times New Roman"/>
                <a:sym typeface="Times New Roman"/>
              </a:rPr>
              <a:t>In color image processing, an abstract mathematical model known as color space is used to characterize the colors in terms of intensity values. This color space uses a three-dimensional coordinate system. </a:t>
            </a:r>
            <a:r>
              <a:rPr lang="en" sz="1743">
                <a:solidFill>
                  <a:srgbClr val="2E2E2E"/>
                </a:solidFill>
                <a:latin typeface="Times New Roman"/>
                <a:ea typeface="Times New Roman"/>
                <a:cs typeface="Times New Roman"/>
                <a:sym typeface="Times New Roman"/>
              </a:rPr>
              <a:t>RGB is the default color space.</a:t>
            </a:r>
            <a:endParaRPr sz="1743">
              <a:solidFill>
                <a:srgbClr val="2E2E2E"/>
              </a:solidFill>
              <a:latin typeface="Times New Roman"/>
              <a:ea typeface="Times New Roman"/>
              <a:cs typeface="Times New Roman"/>
              <a:sym typeface="Times New Roman"/>
            </a:endParaRPr>
          </a:p>
          <a:p>
            <a:pPr indent="0" lvl="0" marL="0" rtl="0" algn="l">
              <a:lnSpc>
                <a:spcPct val="135714"/>
              </a:lnSpc>
              <a:spcBef>
                <a:spcPts val="1200"/>
              </a:spcBef>
              <a:spcAft>
                <a:spcPts val="0"/>
              </a:spcAft>
              <a:buNone/>
            </a:pPr>
            <a:r>
              <a:rPr lang="en" sz="1158">
                <a:solidFill>
                  <a:srgbClr val="008000"/>
                </a:solidFill>
                <a:highlight>
                  <a:srgbClr val="FFFFFE"/>
                </a:highlight>
                <a:latin typeface="Courier New"/>
                <a:ea typeface="Courier New"/>
                <a:cs typeface="Courier New"/>
                <a:sym typeface="Courier New"/>
              </a:rPr>
              <a:t>#</a:t>
            </a:r>
            <a:r>
              <a:rPr lang="en" sz="1158">
                <a:solidFill>
                  <a:srgbClr val="008000"/>
                </a:solidFill>
                <a:highlight>
                  <a:srgbClr val="FFFFFE"/>
                </a:highlight>
                <a:latin typeface="Times New Roman"/>
                <a:ea typeface="Times New Roman"/>
                <a:cs typeface="Times New Roman"/>
                <a:sym typeface="Times New Roman"/>
              </a:rPr>
              <a:t> lets change the color from BGR to RGB</a:t>
            </a:r>
            <a:endParaRPr sz="1158">
              <a:solidFill>
                <a:srgbClr val="008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img = cv2.imread(</a:t>
            </a:r>
            <a:r>
              <a:rPr lang="en" sz="1158">
                <a:solidFill>
                  <a:srgbClr val="A31515"/>
                </a:solidFill>
                <a:highlight>
                  <a:srgbClr val="FFFFFE"/>
                </a:highlight>
                <a:latin typeface="Times New Roman"/>
                <a:ea typeface="Times New Roman"/>
                <a:cs typeface="Times New Roman"/>
                <a:sym typeface="Times New Roman"/>
              </a:rPr>
              <a:t>'/content/new plant diseases dataset(augmented)/data/train/Apple___healthy/03d420e7-42a1-41d8-9600-16d577043c64___RS_HL 5738.JPG'</a:t>
            </a:r>
            <a:r>
              <a:rPr lang="en" sz="1158">
                <a:solidFill>
                  <a:srgbClr val="000000"/>
                </a:solidFill>
                <a:highlight>
                  <a:srgbClr val="FFFFFE"/>
                </a:highlight>
                <a:latin typeface="Times New Roman"/>
                <a:ea typeface="Times New Roman"/>
                <a:cs typeface="Times New Roman"/>
                <a:sym typeface="Times New Roman"/>
              </a:rPr>
              <a:t>)</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plt.subplot(</a:t>
            </a:r>
            <a:r>
              <a:rPr lang="en" sz="1158">
                <a:solidFill>
                  <a:srgbClr val="09885A"/>
                </a:solidFill>
                <a:highlight>
                  <a:srgbClr val="FFFFFE"/>
                </a:highlight>
                <a:latin typeface="Times New Roman"/>
                <a:ea typeface="Times New Roman"/>
                <a:cs typeface="Times New Roman"/>
                <a:sym typeface="Times New Roman"/>
              </a:rPr>
              <a:t>1</a:t>
            </a:r>
            <a:r>
              <a:rPr lang="en" sz="1158">
                <a:solidFill>
                  <a:srgbClr val="000000"/>
                </a:solidFill>
                <a:highlight>
                  <a:srgbClr val="FFFFFE"/>
                </a:highlight>
                <a:latin typeface="Times New Roman"/>
                <a:ea typeface="Times New Roman"/>
                <a:cs typeface="Times New Roman"/>
                <a:sym typeface="Times New Roman"/>
              </a:rPr>
              <a:t>,</a:t>
            </a:r>
            <a:r>
              <a:rPr lang="en" sz="1158">
                <a:solidFill>
                  <a:srgbClr val="09885A"/>
                </a:solidFill>
                <a:highlight>
                  <a:srgbClr val="FFFFFE"/>
                </a:highlight>
                <a:latin typeface="Times New Roman"/>
                <a:ea typeface="Times New Roman"/>
                <a:cs typeface="Times New Roman"/>
                <a:sym typeface="Times New Roman"/>
              </a:rPr>
              <a:t>2</a:t>
            </a:r>
            <a:r>
              <a:rPr lang="en" sz="1158">
                <a:solidFill>
                  <a:srgbClr val="000000"/>
                </a:solidFill>
                <a:highlight>
                  <a:srgbClr val="FFFFFE"/>
                </a:highlight>
                <a:latin typeface="Times New Roman"/>
                <a:ea typeface="Times New Roman"/>
                <a:cs typeface="Times New Roman"/>
                <a:sym typeface="Times New Roman"/>
              </a:rPr>
              <a:t>,</a:t>
            </a:r>
            <a:r>
              <a:rPr lang="en" sz="1158">
                <a:solidFill>
                  <a:srgbClr val="09885A"/>
                </a:solidFill>
                <a:highlight>
                  <a:srgbClr val="FFFFFE"/>
                </a:highlight>
                <a:latin typeface="Times New Roman"/>
                <a:ea typeface="Times New Roman"/>
                <a:cs typeface="Times New Roman"/>
                <a:sym typeface="Times New Roman"/>
              </a:rPr>
              <a:t>1</a:t>
            </a:r>
            <a:r>
              <a:rPr lang="en" sz="1158">
                <a:solidFill>
                  <a:srgbClr val="000000"/>
                </a:solidFill>
                <a:highlight>
                  <a:srgbClr val="FFFFFE"/>
                </a:highlight>
                <a:latin typeface="Times New Roman"/>
                <a:ea typeface="Times New Roman"/>
                <a:cs typeface="Times New Roman"/>
                <a:sym typeface="Times New Roman"/>
              </a:rPr>
              <a:t>)</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plt.imshow(img)</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plt.subplot(</a:t>
            </a:r>
            <a:r>
              <a:rPr lang="en" sz="1158">
                <a:solidFill>
                  <a:srgbClr val="09885A"/>
                </a:solidFill>
                <a:highlight>
                  <a:srgbClr val="FFFFFE"/>
                </a:highlight>
                <a:latin typeface="Times New Roman"/>
                <a:ea typeface="Times New Roman"/>
                <a:cs typeface="Times New Roman"/>
                <a:sym typeface="Times New Roman"/>
              </a:rPr>
              <a:t>1</a:t>
            </a:r>
            <a:r>
              <a:rPr lang="en" sz="1158">
                <a:solidFill>
                  <a:srgbClr val="000000"/>
                </a:solidFill>
                <a:highlight>
                  <a:srgbClr val="FFFFFE"/>
                </a:highlight>
                <a:latin typeface="Times New Roman"/>
                <a:ea typeface="Times New Roman"/>
                <a:cs typeface="Times New Roman"/>
                <a:sym typeface="Times New Roman"/>
              </a:rPr>
              <a:t>, </a:t>
            </a:r>
            <a:r>
              <a:rPr lang="en" sz="1158">
                <a:solidFill>
                  <a:srgbClr val="09885A"/>
                </a:solidFill>
                <a:highlight>
                  <a:srgbClr val="FFFFFE"/>
                </a:highlight>
                <a:latin typeface="Times New Roman"/>
                <a:ea typeface="Times New Roman"/>
                <a:cs typeface="Times New Roman"/>
                <a:sym typeface="Times New Roman"/>
              </a:rPr>
              <a:t>2</a:t>
            </a:r>
            <a:r>
              <a:rPr lang="en" sz="1158">
                <a:solidFill>
                  <a:srgbClr val="000000"/>
                </a:solidFill>
                <a:highlight>
                  <a:srgbClr val="FFFFFE"/>
                </a:highlight>
                <a:latin typeface="Times New Roman"/>
                <a:ea typeface="Times New Roman"/>
                <a:cs typeface="Times New Roman"/>
                <a:sym typeface="Times New Roman"/>
              </a:rPr>
              <a:t>, </a:t>
            </a:r>
            <a:r>
              <a:rPr lang="en" sz="1158">
                <a:solidFill>
                  <a:srgbClr val="09885A"/>
                </a:solidFill>
                <a:highlight>
                  <a:srgbClr val="FFFFFE"/>
                </a:highlight>
                <a:latin typeface="Times New Roman"/>
                <a:ea typeface="Times New Roman"/>
                <a:cs typeface="Times New Roman"/>
                <a:sym typeface="Times New Roman"/>
              </a:rPr>
              <a:t>2</a:t>
            </a:r>
            <a:r>
              <a:rPr lang="en" sz="1158">
                <a:solidFill>
                  <a:srgbClr val="000000"/>
                </a:solidFill>
                <a:highlight>
                  <a:srgbClr val="FFFFFE"/>
                </a:highlight>
                <a:latin typeface="Times New Roman"/>
                <a:ea typeface="Times New Roman"/>
                <a:cs typeface="Times New Roman"/>
                <a:sym typeface="Times New Roman"/>
              </a:rPr>
              <a:t>)</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img = cv2.cvtColor(img, cv2.COLOR_BGR2RGB)</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plt.imshow(img)</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plt.show()</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hsv_img = cv2.cvtColor(img, cv2.COLOR_RGB2HSV)</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gray_image = cv2.cvtColor(img,cv2.COLOR_BGR2GRAY)</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sketch_image=cv2.divide(gray_image,inverted_image, scale=</a:t>
            </a:r>
            <a:r>
              <a:rPr lang="en" sz="1158">
                <a:solidFill>
                  <a:srgbClr val="09885A"/>
                </a:solidFill>
                <a:highlight>
                  <a:srgbClr val="FFFFFE"/>
                </a:highlight>
                <a:latin typeface="Times New Roman"/>
                <a:ea typeface="Times New Roman"/>
                <a:cs typeface="Times New Roman"/>
                <a:sym typeface="Times New Roman"/>
              </a:rPr>
              <a:t>256.0</a:t>
            </a:r>
            <a:r>
              <a:rPr lang="en" sz="1158">
                <a:solidFill>
                  <a:srgbClr val="000000"/>
                </a:solidFill>
                <a:highlight>
                  <a:srgbClr val="FFFFFE"/>
                </a:highlight>
                <a:latin typeface="Times New Roman"/>
                <a:ea typeface="Times New Roman"/>
                <a:cs typeface="Times New Roman"/>
                <a:sym typeface="Times New Roman"/>
              </a:rPr>
              <a:t>)</a:t>
            </a:r>
            <a:endParaRPr sz="1158">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 sz="1158">
                <a:solidFill>
                  <a:srgbClr val="000000"/>
                </a:solidFill>
                <a:highlight>
                  <a:srgbClr val="FFFFFE"/>
                </a:highlight>
                <a:latin typeface="Times New Roman"/>
                <a:ea typeface="Times New Roman"/>
                <a:cs typeface="Times New Roman"/>
                <a:sym typeface="Times New Roman"/>
              </a:rPr>
              <a:t>pencil_sketch=cv2.cvtColor(sketch_image, cv2.COLOR_BGR2RGB)</a:t>
            </a:r>
            <a:endParaRPr sz="1158">
              <a:solidFill>
                <a:srgbClr val="000000"/>
              </a:solidFill>
              <a:highlight>
                <a:srgbClr val="FFFFFE"/>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2E2E2E"/>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26"/>
          <p:cNvSpPr txBox="1"/>
          <p:nvPr>
            <p:ph idx="1" type="body"/>
          </p:nvPr>
        </p:nvSpPr>
        <p:spPr>
          <a:xfrm>
            <a:off x="311700" y="1101550"/>
            <a:ext cx="8520600" cy="346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6"/>
          <p:cNvPicPr preferRelativeResize="0"/>
          <p:nvPr/>
        </p:nvPicPr>
        <p:blipFill>
          <a:blip r:embed="rId3">
            <a:alphaModFix/>
          </a:blip>
          <a:stretch>
            <a:fillRect/>
          </a:stretch>
        </p:blipFill>
        <p:spPr>
          <a:xfrm>
            <a:off x="311700" y="1107901"/>
            <a:ext cx="3914775" cy="1708150"/>
          </a:xfrm>
          <a:prstGeom prst="rect">
            <a:avLst/>
          </a:prstGeom>
          <a:noFill/>
          <a:ln>
            <a:noFill/>
          </a:ln>
        </p:spPr>
      </p:pic>
      <p:sp>
        <p:nvSpPr>
          <p:cNvPr id="167" name="Google Shape;167;p26"/>
          <p:cNvSpPr txBox="1"/>
          <p:nvPr/>
        </p:nvSpPr>
        <p:spPr>
          <a:xfrm>
            <a:off x="433050" y="2407175"/>
            <a:ext cx="625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BGR2RGB</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68" name="Google Shape;168;p26"/>
          <p:cNvPicPr preferRelativeResize="0"/>
          <p:nvPr/>
        </p:nvPicPr>
        <p:blipFill>
          <a:blip r:embed="rId4">
            <a:alphaModFix/>
          </a:blip>
          <a:stretch>
            <a:fillRect/>
          </a:stretch>
        </p:blipFill>
        <p:spPr>
          <a:xfrm>
            <a:off x="5069700" y="1273425"/>
            <a:ext cx="2628900" cy="2400300"/>
          </a:xfrm>
          <a:prstGeom prst="rect">
            <a:avLst/>
          </a:prstGeom>
          <a:noFill/>
          <a:ln>
            <a:noFill/>
          </a:ln>
        </p:spPr>
      </p:pic>
      <p:sp>
        <p:nvSpPr>
          <p:cNvPr id="169" name="Google Shape;169;p26"/>
          <p:cNvSpPr txBox="1"/>
          <p:nvPr/>
        </p:nvSpPr>
        <p:spPr>
          <a:xfrm>
            <a:off x="5978025" y="3662450"/>
            <a:ext cx="31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Sketch image</a:t>
            </a:r>
            <a:endParaRPr>
              <a:latin typeface="Roboto"/>
              <a:ea typeface="Roboto"/>
              <a:cs typeface="Roboto"/>
              <a:sym typeface="Roboto"/>
            </a:endParaRPr>
          </a:p>
        </p:txBody>
      </p:sp>
      <p:pic>
        <p:nvPicPr>
          <p:cNvPr id="170" name="Google Shape;170;p26"/>
          <p:cNvPicPr preferRelativeResize="0"/>
          <p:nvPr/>
        </p:nvPicPr>
        <p:blipFill>
          <a:blip r:embed="rId5">
            <a:alphaModFix/>
          </a:blip>
          <a:stretch>
            <a:fillRect/>
          </a:stretch>
        </p:blipFill>
        <p:spPr>
          <a:xfrm>
            <a:off x="1395900" y="3022775"/>
            <a:ext cx="2619375" cy="1410125"/>
          </a:xfrm>
          <a:prstGeom prst="rect">
            <a:avLst/>
          </a:prstGeom>
          <a:noFill/>
          <a:ln>
            <a:noFill/>
          </a:ln>
        </p:spPr>
      </p:pic>
      <p:sp>
        <p:nvSpPr>
          <p:cNvPr id="171" name="Google Shape;171;p26"/>
          <p:cNvSpPr txBox="1"/>
          <p:nvPr/>
        </p:nvSpPr>
        <p:spPr>
          <a:xfrm>
            <a:off x="3764375" y="4074800"/>
            <a:ext cx="54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BGR2GRAY</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Segmentation</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92929"/>
                </a:solidFill>
                <a:highlight>
                  <a:srgbClr val="FFFFFF"/>
                </a:highlight>
                <a:latin typeface="Times New Roman"/>
                <a:ea typeface="Times New Roman"/>
                <a:cs typeface="Times New Roman"/>
                <a:sym typeface="Times New Roman"/>
              </a:rPr>
              <a:t>Image segmentation is a method in which a digital image is broken down into various subgroups called Image segments which helps in reducing the complexity of the image to make further processing or analysis of the image simpler.</a:t>
            </a:r>
            <a:endParaRPr sz="1500">
              <a:solidFill>
                <a:srgbClr val="29292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292929"/>
                </a:solidFill>
                <a:highlight>
                  <a:srgbClr val="FFFFFF"/>
                </a:highlight>
                <a:latin typeface="Times New Roman"/>
                <a:ea typeface="Times New Roman"/>
                <a:cs typeface="Times New Roman"/>
                <a:sym typeface="Times New Roman"/>
              </a:rPr>
              <a:t>Types of Image Segmentation:</a:t>
            </a:r>
            <a:endParaRPr sz="1500">
              <a:solidFill>
                <a:srgbClr val="292929"/>
              </a:solidFill>
              <a:highlight>
                <a:srgbClr val="FFFFFF"/>
              </a:highlight>
              <a:latin typeface="Times New Roman"/>
              <a:ea typeface="Times New Roman"/>
              <a:cs typeface="Times New Roman"/>
              <a:sym typeface="Times New Roman"/>
            </a:endParaRPr>
          </a:p>
          <a:p>
            <a:pPr indent="-323850" lvl="0" marL="457200" rtl="0" algn="l">
              <a:spcBef>
                <a:spcPts val="1200"/>
              </a:spcBef>
              <a:spcAft>
                <a:spcPts val="0"/>
              </a:spcAft>
              <a:buClr>
                <a:srgbClr val="292929"/>
              </a:buClr>
              <a:buSzPts val="1500"/>
              <a:buFont typeface="Times New Roman"/>
              <a:buChar char="●"/>
            </a:pPr>
            <a:r>
              <a:rPr lang="en" sz="1500">
                <a:solidFill>
                  <a:srgbClr val="292929"/>
                </a:solidFill>
                <a:highlight>
                  <a:srgbClr val="FFFFFF"/>
                </a:highlight>
                <a:latin typeface="Times New Roman"/>
                <a:ea typeface="Times New Roman"/>
                <a:cs typeface="Times New Roman"/>
                <a:sym typeface="Times New Roman"/>
              </a:rPr>
              <a:t>Image Segmentation using edge detection</a:t>
            </a:r>
            <a:endParaRPr sz="1500">
              <a:solidFill>
                <a:srgbClr val="292929"/>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92929"/>
              </a:buClr>
              <a:buSzPts val="1500"/>
              <a:buFont typeface="Times New Roman"/>
              <a:buChar char="●"/>
            </a:pPr>
            <a:r>
              <a:rPr lang="en" sz="1500">
                <a:solidFill>
                  <a:srgbClr val="292929"/>
                </a:solidFill>
                <a:highlight>
                  <a:srgbClr val="FFFFFF"/>
                </a:highlight>
                <a:latin typeface="Times New Roman"/>
                <a:ea typeface="Times New Roman"/>
                <a:cs typeface="Times New Roman"/>
                <a:sym typeface="Times New Roman"/>
              </a:rPr>
              <a:t>Image Segmentation using K means</a:t>
            </a:r>
            <a:endParaRPr sz="1500">
              <a:solidFill>
                <a:srgbClr val="292929"/>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92929"/>
              </a:buClr>
              <a:buSzPts val="1500"/>
              <a:buFont typeface="Times New Roman"/>
              <a:buChar char="●"/>
            </a:pPr>
            <a:r>
              <a:rPr lang="en" sz="1500">
                <a:solidFill>
                  <a:srgbClr val="292929"/>
                </a:solidFill>
                <a:highlight>
                  <a:srgbClr val="FFFFFF"/>
                </a:highlight>
                <a:latin typeface="Times New Roman"/>
                <a:ea typeface="Times New Roman"/>
                <a:cs typeface="Times New Roman"/>
                <a:sym typeface="Times New Roman"/>
              </a:rPr>
              <a:t>Image Segmentation using Contour Detection</a:t>
            </a:r>
            <a:endParaRPr sz="1500">
              <a:solidFill>
                <a:srgbClr val="292929"/>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92929"/>
              </a:buClr>
              <a:buSzPts val="1500"/>
              <a:buFont typeface="Times New Roman"/>
              <a:buChar char="●"/>
            </a:pPr>
            <a:r>
              <a:rPr lang="en" sz="1500">
                <a:solidFill>
                  <a:srgbClr val="292929"/>
                </a:solidFill>
                <a:highlight>
                  <a:srgbClr val="FFFFFF"/>
                </a:highlight>
                <a:latin typeface="Times New Roman"/>
                <a:ea typeface="Times New Roman"/>
                <a:cs typeface="Times New Roman"/>
                <a:sym typeface="Times New Roman"/>
              </a:rPr>
              <a:t>Image Segmentation using Color Masking</a:t>
            </a:r>
            <a:endParaRPr sz="15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8"/>
          <p:cNvPicPr preferRelativeResize="0"/>
          <p:nvPr/>
        </p:nvPicPr>
        <p:blipFill>
          <a:blip r:embed="rId3">
            <a:alphaModFix/>
          </a:blip>
          <a:stretch>
            <a:fillRect/>
          </a:stretch>
        </p:blipFill>
        <p:spPr>
          <a:xfrm>
            <a:off x="534700" y="1308800"/>
            <a:ext cx="3973025" cy="2095500"/>
          </a:xfrm>
          <a:prstGeom prst="rect">
            <a:avLst/>
          </a:prstGeom>
          <a:noFill/>
          <a:ln>
            <a:noFill/>
          </a:ln>
        </p:spPr>
      </p:pic>
      <p:sp>
        <p:nvSpPr>
          <p:cNvPr id="185" name="Google Shape;185;p28"/>
          <p:cNvSpPr txBox="1"/>
          <p:nvPr/>
        </p:nvSpPr>
        <p:spPr>
          <a:xfrm>
            <a:off x="534700" y="3556475"/>
            <a:ext cx="61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Edge Detection </a:t>
            </a:r>
            <a:endParaRPr>
              <a:latin typeface="Roboto"/>
              <a:ea typeface="Roboto"/>
              <a:cs typeface="Roboto"/>
              <a:sym typeface="Roboto"/>
            </a:endParaRPr>
          </a:p>
        </p:txBody>
      </p:sp>
      <p:pic>
        <p:nvPicPr>
          <p:cNvPr id="186" name="Google Shape;186;p28"/>
          <p:cNvPicPr preferRelativeResize="0"/>
          <p:nvPr/>
        </p:nvPicPr>
        <p:blipFill>
          <a:blip r:embed="rId4">
            <a:alphaModFix/>
          </a:blip>
          <a:stretch>
            <a:fillRect/>
          </a:stretch>
        </p:blipFill>
        <p:spPr>
          <a:xfrm>
            <a:off x="4393650" y="1248913"/>
            <a:ext cx="4438650" cy="2076450"/>
          </a:xfrm>
          <a:prstGeom prst="rect">
            <a:avLst/>
          </a:prstGeom>
          <a:noFill/>
          <a:ln>
            <a:noFill/>
          </a:ln>
        </p:spPr>
      </p:pic>
      <p:sp>
        <p:nvSpPr>
          <p:cNvPr id="187" name="Google Shape;187;p28"/>
          <p:cNvSpPr txBox="1"/>
          <p:nvPr/>
        </p:nvSpPr>
        <p:spPr>
          <a:xfrm>
            <a:off x="4852075" y="3534950"/>
            <a:ext cx="431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K-means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9"/>
          <p:cNvPicPr preferRelativeResize="0"/>
          <p:nvPr/>
        </p:nvPicPr>
        <p:blipFill>
          <a:blip r:embed="rId3">
            <a:alphaModFix/>
          </a:blip>
          <a:stretch>
            <a:fillRect/>
          </a:stretch>
        </p:blipFill>
        <p:spPr>
          <a:xfrm>
            <a:off x="368225" y="409999"/>
            <a:ext cx="3552825" cy="3733825"/>
          </a:xfrm>
          <a:prstGeom prst="rect">
            <a:avLst/>
          </a:prstGeom>
          <a:noFill/>
          <a:ln>
            <a:noFill/>
          </a:ln>
        </p:spPr>
      </p:pic>
      <p:sp>
        <p:nvSpPr>
          <p:cNvPr id="195" name="Google Shape;195;p29"/>
          <p:cNvSpPr txBox="1"/>
          <p:nvPr/>
        </p:nvSpPr>
        <p:spPr>
          <a:xfrm>
            <a:off x="368225" y="4143825"/>
            <a:ext cx="61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Contour Detection</a:t>
            </a:r>
            <a:endParaRPr>
              <a:latin typeface="Roboto"/>
              <a:ea typeface="Roboto"/>
              <a:cs typeface="Roboto"/>
              <a:sym typeface="Roboto"/>
            </a:endParaRPr>
          </a:p>
        </p:txBody>
      </p:sp>
      <p:pic>
        <p:nvPicPr>
          <p:cNvPr id="196" name="Google Shape;196;p29"/>
          <p:cNvPicPr preferRelativeResize="0"/>
          <p:nvPr/>
        </p:nvPicPr>
        <p:blipFill>
          <a:blip r:embed="rId4">
            <a:alphaModFix/>
          </a:blip>
          <a:stretch>
            <a:fillRect/>
          </a:stretch>
        </p:blipFill>
        <p:spPr>
          <a:xfrm>
            <a:off x="4271650" y="1229875"/>
            <a:ext cx="4343400" cy="1752600"/>
          </a:xfrm>
          <a:prstGeom prst="rect">
            <a:avLst/>
          </a:prstGeom>
          <a:noFill/>
          <a:ln>
            <a:noFill/>
          </a:ln>
        </p:spPr>
      </p:pic>
      <p:sp>
        <p:nvSpPr>
          <p:cNvPr id="197" name="Google Shape;197;p29"/>
          <p:cNvSpPr txBox="1"/>
          <p:nvPr/>
        </p:nvSpPr>
        <p:spPr>
          <a:xfrm>
            <a:off x="4293550" y="2982475"/>
            <a:ext cx="429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Color masking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20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p:txBody>
      </p:sp>
      <p:sp>
        <p:nvSpPr>
          <p:cNvPr id="203" name="Google Shape;203;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solidFill>
                  <a:srgbClr val="000000"/>
                </a:solidFill>
                <a:latin typeface="Times New Roman"/>
                <a:ea typeface="Times New Roman"/>
                <a:cs typeface="Times New Roman"/>
                <a:sym typeface="Times New Roman"/>
              </a:rPr>
              <a:t>Resnet</a:t>
            </a:r>
            <a:endParaRPr b="1" sz="29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100">
                <a:solidFill>
                  <a:srgbClr val="000000"/>
                </a:solidFill>
                <a:highlight>
                  <a:srgbClr val="FFFFFF"/>
                </a:highlight>
                <a:latin typeface="Times New Roman"/>
                <a:ea typeface="Times New Roman"/>
                <a:cs typeface="Times New Roman"/>
                <a:sym typeface="Times New Roman"/>
              </a:rPr>
              <a:t>ResNet-101 is a convolutional neural network that is 101 layers deep.This model gives an Train accuracy:99.58 and validation </a:t>
            </a:r>
            <a:r>
              <a:rPr lang="en" sz="1100">
                <a:solidFill>
                  <a:srgbClr val="000000"/>
                </a:solidFill>
                <a:highlight>
                  <a:srgbClr val="FFFFFF"/>
                </a:highlight>
                <a:latin typeface="Times New Roman"/>
                <a:ea typeface="Times New Roman"/>
                <a:cs typeface="Times New Roman"/>
                <a:sym typeface="Times New Roman"/>
              </a:rPr>
              <a:t>accuracy</a:t>
            </a:r>
            <a:r>
              <a:rPr lang="en" sz="1100">
                <a:solidFill>
                  <a:srgbClr val="000000"/>
                </a:solidFill>
                <a:highlight>
                  <a:srgbClr val="FFFFFF"/>
                </a:highlight>
                <a:latin typeface="Times New Roman"/>
                <a:ea typeface="Times New Roman"/>
                <a:cs typeface="Times New Roman"/>
                <a:sym typeface="Times New Roman"/>
              </a:rPr>
              <a:t>:95.83.for 10 epochs.</a:t>
            </a:r>
            <a:endParaRPr b="1" sz="3000">
              <a:solidFill>
                <a:srgbClr val="000000"/>
              </a:solidFill>
              <a:latin typeface="Times New Roman"/>
              <a:ea typeface="Times New Roman"/>
              <a:cs typeface="Times New Roman"/>
              <a:sym typeface="Times New Roman"/>
            </a:endParaRPr>
          </a:p>
        </p:txBody>
      </p:sp>
      <p:pic>
        <p:nvPicPr>
          <p:cNvPr id="204" name="Google Shape;204;p30"/>
          <p:cNvPicPr preferRelativeResize="0"/>
          <p:nvPr/>
        </p:nvPicPr>
        <p:blipFill>
          <a:blip r:embed="rId3">
            <a:alphaModFix/>
          </a:blip>
          <a:stretch>
            <a:fillRect/>
          </a:stretch>
        </p:blipFill>
        <p:spPr>
          <a:xfrm>
            <a:off x="771125" y="2512816"/>
            <a:ext cx="6967499" cy="22342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Streamlit Application</a:t>
            </a:r>
            <a:endParaRPr>
              <a:latin typeface="Times New Roman"/>
              <a:ea typeface="Times New Roman"/>
              <a:cs typeface="Times New Roman"/>
              <a:sym typeface="Times New Roman"/>
            </a:endParaRPr>
          </a:p>
        </p:txBody>
      </p:sp>
      <p:sp>
        <p:nvSpPr>
          <p:cNvPr id="210" name="Google Shape;210;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a:solidFill>
                  <a:srgbClr val="000000"/>
                </a:solidFill>
                <a:latin typeface="Times New Roman"/>
                <a:ea typeface="Times New Roman"/>
                <a:cs typeface="Times New Roman"/>
                <a:sym typeface="Times New Roman"/>
              </a:rPr>
              <a:t>Description about our application</a:t>
            </a:r>
            <a:r>
              <a:rPr b="1" lang="en" sz="2100">
                <a:solidFill>
                  <a:srgbClr val="000000"/>
                </a:solidFill>
                <a:latin typeface="Times New Roman"/>
                <a:ea typeface="Times New Roman"/>
                <a:cs typeface="Times New Roman"/>
                <a:sym typeface="Times New Roman"/>
              </a:rPr>
              <a:t>:</a:t>
            </a:r>
            <a:endParaRPr b="1" sz="2100">
              <a:solidFill>
                <a:srgbClr val="000000"/>
              </a:solidFill>
              <a:latin typeface="Times New Roman"/>
              <a:ea typeface="Times New Roman"/>
              <a:cs typeface="Times New Roman"/>
              <a:sym typeface="Times New Roman"/>
            </a:endParaRPr>
          </a:p>
        </p:txBody>
      </p:sp>
      <p:pic>
        <p:nvPicPr>
          <p:cNvPr id="211" name="Google Shape;211;p31"/>
          <p:cNvPicPr preferRelativeResize="0"/>
          <p:nvPr/>
        </p:nvPicPr>
        <p:blipFill>
          <a:blip r:embed="rId3">
            <a:alphaModFix/>
          </a:blip>
          <a:stretch>
            <a:fillRect/>
          </a:stretch>
        </p:blipFill>
        <p:spPr>
          <a:xfrm>
            <a:off x="311700" y="1812025"/>
            <a:ext cx="4400476" cy="2756850"/>
          </a:xfrm>
          <a:prstGeom prst="rect">
            <a:avLst/>
          </a:prstGeom>
          <a:noFill/>
          <a:ln>
            <a:noFill/>
          </a:ln>
        </p:spPr>
      </p:pic>
      <p:pic>
        <p:nvPicPr>
          <p:cNvPr id="212" name="Google Shape;212;p31"/>
          <p:cNvPicPr preferRelativeResize="0"/>
          <p:nvPr/>
        </p:nvPicPr>
        <p:blipFill>
          <a:blip r:embed="rId4">
            <a:alphaModFix/>
          </a:blip>
          <a:stretch>
            <a:fillRect/>
          </a:stretch>
        </p:blipFill>
        <p:spPr>
          <a:xfrm>
            <a:off x="4819800" y="2030863"/>
            <a:ext cx="3915950" cy="231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Participants of Team 10</a:t>
            </a:r>
            <a:endParaRPr sz="2900">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Team Mentor:</a:t>
            </a:r>
            <a:endParaRPr>
              <a:solidFill>
                <a:srgbClr val="000000"/>
              </a:solidFill>
              <a:latin typeface="Times New Roman"/>
              <a:ea typeface="Times New Roman"/>
              <a:cs typeface="Times New Roman"/>
              <a:sym typeface="Times New Roman"/>
            </a:endParaRPr>
          </a:p>
          <a:p>
            <a:pPr indent="-323850" lvl="0" marL="457200" rtl="0" algn="l">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Meher Fatima</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Team members:</a:t>
            </a:r>
            <a:endParaRPr>
              <a:solidFill>
                <a:srgbClr val="000000"/>
              </a:solidFill>
              <a:latin typeface="Times New Roman"/>
              <a:ea typeface="Times New Roman"/>
              <a:cs typeface="Times New Roman"/>
              <a:sym typeface="Times New Roman"/>
            </a:endParaRPr>
          </a:p>
          <a:p>
            <a:pPr indent="-323850" lvl="0" marL="457200" rtl="0" algn="l">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Nagamohan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Shaik Mahaboob Mubasheer Pasha</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Adil Hussain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Riya</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Vennela</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8" name="Google Shape;21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2000">
                <a:latin typeface="Times New Roman"/>
                <a:ea typeface="Times New Roman"/>
                <a:cs typeface="Times New Roman"/>
                <a:sym typeface="Times New Roman"/>
              </a:rPr>
              <a:t>Image Segmentation:</a:t>
            </a:r>
            <a:endParaRPr b="1"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19" name="Google Shape;219;p32"/>
          <p:cNvPicPr preferRelativeResize="0"/>
          <p:nvPr/>
        </p:nvPicPr>
        <p:blipFill>
          <a:blip r:embed="rId3">
            <a:alphaModFix/>
          </a:blip>
          <a:stretch>
            <a:fillRect/>
          </a:stretch>
        </p:blipFill>
        <p:spPr>
          <a:xfrm>
            <a:off x="311700" y="1914525"/>
            <a:ext cx="3689224" cy="2806700"/>
          </a:xfrm>
          <a:prstGeom prst="rect">
            <a:avLst/>
          </a:prstGeom>
          <a:noFill/>
          <a:ln>
            <a:noFill/>
          </a:ln>
        </p:spPr>
      </p:pic>
      <p:pic>
        <p:nvPicPr>
          <p:cNvPr id="220" name="Google Shape;220;p32"/>
          <p:cNvPicPr preferRelativeResize="0"/>
          <p:nvPr/>
        </p:nvPicPr>
        <p:blipFill>
          <a:blip r:embed="rId4">
            <a:alphaModFix/>
          </a:blip>
          <a:stretch>
            <a:fillRect/>
          </a:stretch>
        </p:blipFill>
        <p:spPr>
          <a:xfrm>
            <a:off x="4404750" y="2001725"/>
            <a:ext cx="4265900" cy="2567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Plant Disease Detection:</a:t>
            </a:r>
            <a:endParaRPr b="1" sz="2000">
              <a:latin typeface="Times New Roman"/>
              <a:ea typeface="Times New Roman"/>
              <a:cs typeface="Times New Roman"/>
              <a:sym typeface="Times New Roman"/>
            </a:endParaRPr>
          </a:p>
          <a:p>
            <a:pPr indent="0" lvl="0" marL="0" rtl="0" algn="l">
              <a:spcBef>
                <a:spcPts val="1200"/>
              </a:spcBef>
              <a:spcAft>
                <a:spcPts val="1200"/>
              </a:spcAft>
              <a:buNone/>
            </a:pPr>
            <a:r>
              <a:t/>
            </a:r>
            <a:endParaRPr b="1" sz="2000">
              <a:latin typeface="Times New Roman"/>
              <a:ea typeface="Times New Roman"/>
              <a:cs typeface="Times New Roman"/>
              <a:sym typeface="Times New Roman"/>
            </a:endParaRPr>
          </a:p>
        </p:txBody>
      </p:sp>
      <p:pic>
        <p:nvPicPr>
          <p:cNvPr id="227" name="Google Shape;227;p33"/>
          <p:cNvPicPr preferRelativeResize="0"/>
          <p:nvPr/>
        </p:nvPicPr>
        <p:blipFill>
          <a:blip r:embed="rId3">
            <a:alphaModFix/>
          </a:blip>
          <a:stretch>
            <a:fillRect/>
          </a:stretch>
        </p:blipFill>
        <p:spPr>
          <a:xfrm>
            <a:off x="454175" y="1846950"/>
            <a:ext cx="3862926" cy="2383750"/>
          </a:xfrm>
          <a:prstGeom prst="rect">
            <a:avLst/>
          </a:prstGeom>
          <a:noFill/>
          <a:ln>
            <a:noFill/>
          </a:ln>
        </p:spPr>
      </p:pic>
      <p:pic>
        <p:nvPicPr>
          <p:cNvPr id="228" name="Google Shape;228;p33"/>
          <p:cNvPicPr preferRelativeResize="0"/>
          <p:nvPr/>
        </p:nvPicPr>
        <p:blipFill>
          <a:blip r:embed="rId4">
            <a:alphaModFix/>
          </a:blip>
          <a:stretch>
            <a:fillRect/>
          </a:stretch>
        </p:blipFill>
        <p:spPr>
          <a:xfrm>
            <a:off x="4528725" y="1952750"/>
            <a:ext cx="4210974" cy="232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4" name="Google Shape;234;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34"/>
          <p:cNvPicPr preferRelativeResize="0"/>
          <p:nvPr/>
        </p:nvPicPr>
        <p:blipFill>
          <a:blip r:embed="rId3">
            <a:alphaModFix/>
          </a:blip>
          <a:stretch>
            <a:fillRect/>
          </a:stretch>
        </p:blipFill>
        <p:spPr>
          <a:xfrm>
            <a:off x="403500" y="1289225"/>
            <a:ext cx="3894051" cy="2940850"/>
          </a:xfrm>
          <a:prstGeom prst="rect">
            <a:avLst/>
          </a:prstGeom>
          <a:noFill/>
          <a:ln>
            <a:noFill/>
          </a:ln>
        </p:spPr>
      </p:pic>
      <p:pic>
        <p:nvPicPr>
          <p:cNvPr id="236" name="Google Shape;236;p34"/>
          <p:cNvPicPr preferRelativeResize="0"/>
          <p:nvPr/>
        </p:nvPicPr>
        <p:blipFill>
          <a:blip r:embed="rId4">
            <a:alphaModFix/>
          </a:blip>
          <a:stretch>
            <a:fillRect/>
          </a:stretch>
        </p:blipFill>
        <p:spPr>
          <a:xfrm>
            <a:off x="4476950" y="1369000"/>
            <a:ext cx="4441675" cy="2781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2" name="Google Shape;242;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latin typeface="Times New Roman"/>
                <a:ea typeface="Times New Roman"/>
                <a:cs typeface="Times New Roman"/>
                <a:sym typeface="Times New Roman"/>
              </a:rPr>
              <a:t>Remedies</a:t>
            </a:r>
            <a:r>
              <a:rPr b="1" lang="en" sz="2100">
                <a:latin typeface="Times New Roman"/>
                <a:ea typeface="Times New Roman"/>
                <a:cs typeface="Times New Roman"/>
                <a:sym typeface="Times New Roman"/>
              </a:rPr>
              <a:t>:</a:t>
            </a:r>
            <a:endParaRPr b="1" sz="2100">
              <a:latin typeface="Times New Roman"/>
              <a:ea typeface="Times New Roman"/>
              <a:cs typeface="Times New Roman"/>
              <a:sym typeface="Times New Roman"/>
            </a:endParaRPr>
          </a:p>
          <a:p>
            <a:pPr indent="0" lvl="0" marL="0" rtl="0" algn="l">
              <a:spcBef>
                <a:spcPts val="1200"/>
              </a:spcBef>
              <a:spcAft>
                <a:spcPts val="1200"/>
              </a:spcAft>
              <a:buNone/>
            </a:pPr>
            <a:r>
              <a:t/>
            </a:r>
            <a:endParaRPr b="1" sz="2100">
              <a:latin typeface="Times New Roman"/>
              <a:ea typeface="Times New Roman"/>
              <a:cs typeface="Times New Roman"/>
              <a:sym typeface="Times New Roman"/>
            </a:endParaRPr>
          </a:p>
        </p:txBody>
      </p:sp>
      <p:pic>
        <p:nvPicPr>
          <p:cNvPr id="243" name="Google Shape;243;p35"/>
          <p:cNvPicPr preferRelativeResize="0"/>
          <p:nvPr/>
        </p:nvPicPr>
        <p:blipFill>
          <a:blip r:embed="rId3">
            <a:alphaModFix/>
          </a:blip>
          <a:stretch>
            <a:fillRect/>
          </a:stretch>
        </p:blipFill>
        <p:spPr>
          <a:xfrm>
            <a:off x="410875" y="1690575"/>
            <a:ext cx="4266875" cy="2924175"/>
          </a:xfrm>
          <a:prstGeom prst="rect">
            <a:avLst/>
          </a:prstGeom>
          <a:noFill/>
          <a:ln>
            <a:noFill/>
          </a:ln>
        </p:spPr>
      </p:pic>
      <p:pic>
        <p:nvPicPr>
          <p:cNvPr id="244" name="Google Shape;244;p35"/>
          <p:cNvPicPr preferRelativeResize="0"/>
          <p:nvPr/>
        </p:nvPicPr>
        <p:blipFill>
          <a:blip r:embed="rId4">
            <a:alphaModFix/>
          </a:blip>
          <a:stretch>
            <a:fillRect/>
          </a:stretch>
        </p:blipFill>
        <p:spPr>
          <a:xfrm>
            <a:off x="4899545" y="1602950"/>
            <a:ext cx="3780926" cy="2867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Conclusion and future scope of the project.</a:t>
            </a:r>
            <a:endParaRPr sz="2900">
              <a:latin typeface="Times New Roman"/>
              <a:ea typeface="Times New Roman"/>
              <a:cs typeface="Times New Roman"/>
              <a:sym typeface="Times New Roman"/>
            </a:endParaRPr>
          </a:p>
        </p:txBody>
      </p:sp>
      <p:sp>
        <p:nvSpPr>
          <p:cNvPr id="250" name="Google Shape;25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Times New Roman"/>
              <a:buChar char="●"/>
            </a:pPr>
            <a:r>
              <a:rPr lang="en">
                <a:solidFill>
                  <a:srgbClr val="000000"/>
                </a:solidFill>
              </a:rPr>
              <a:t>As the forecasting of the disease is done at the early stage ,so that appropriate measures can be taken to prevent the crop loss.</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Our project is capable of detecting the disease at the early stage as soon as it occurs on the leaf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Creating and training a CNN model from scratch is a challenging  task ,This model can be used to detect and </a:t>
            </a:r>
            <a:r>
              <a:rPr lang="en" sz="2000">
                <a:solidFill>
                  <a:srgbClr val="000000"/>
                </a:solidFill>
                <a:latin typeface="Times New Roman"/>
                <a:ea typeface="Times New Roman"/>
                <a:cs typeface="Times New Roman"/>
                <a:sym typeface="Times New Roman"/>
              </a:rPr>
              <a:t>classify</a:t>
            </a:r>
            <a:r>
              <a:rPr lang="en" sz="2000">
                <a:solidFill>
                  <a:srgbClr val="000000"/>
                </a:solidFill>
                <a:latin typeface="Times New Roman"/>
                <a:ea typeface="Times New Roman"/>
                <a:cs typeface="Times New Roman"/>
                <a:sym typeface="Times New Roman"/>
              </a:rPr>
              <a:t> the  other plant diseases too,by simply training the model using respected datasets.</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6" name="Google Shape;256;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2900"/>
              <a:t>  </a:t>
            </a:r>
            <a:r>
              <a:rPr b="1" lang="en" sz="9900">
                <a:solidFill>
                  <a:srgbClr val="000000"/>
                </a:solidFill>
              </a:rPr>
              <a:t>Q&amp;A</a:t>
            </a:r>
            <a:endParaRPr b="1" sz="99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2" name="Google Shape;262;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6500">
                <a:solidFill>
                  <a:srgbClr val="000000"/>
                </a:solidFill>
              </a:rPr>
              <a:t>  Thank You</a:t>
            </a:r>
            <a:endParaRPr b="1" sz="6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Abstract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Introduction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Dataset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About the diseases  and remidies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Technologies ,Libraries and Algorithm</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Data Flow Diagram</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Data Preprocessing</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Model</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Streamlit Application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Conclusion and Future scope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Abstract</a:t>
            </a:r>
            <a:endParaRPr sz="2900">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200">
                <a:solidFill>
                  <a:srgbClr val="000000"/>
                </a:solidFill>
                <a:latin typeface="Times New Roman"/>
                <a:ea typeface="Times New Roman"/>
                <a:cs typeface="Times New Roman"/>
                <a:sym typeface="Times New Roman"/>
              </a:rPr>
              <a:t>The main objective of the project is to create an application that helps in detecting diseased plants.An application will be created where users are requested  to upload  images of leaf  .The model will be  trained with images of various infected,good,and seemingly infected plant leaf’s to detect the </a:t>
            </a:r>
            <a:r>
              <a:rPr lang="en" sz="2200">
                <a:solidFill>
                  <a:srgbClr val="000000"/>
                </a:solidFill>
                <a:latin typeface="Times New Roman"/>
                <a:ea typeface="Times New Roman"/>
                <a:cs typeface="Times New Roman"/>
                <a:sym typeface="Times New Roman"/>
              </a:rPr>
              <a:t>diseased</a:t>
            </a:r>
            <a:r>
              <a:rPr lang="en" sz="2200">
                <a:solidFill>
                  <a:srgbClr val="000000"/>
                </a:solidFill>
                <a:latin typeface="Times New Roman"/>
                <a:ea typeface="Times New Roman"/>
                <a:cs typeface="Times New Roman"/>
                <a:sym typeface="Times New Roman"/>
              </a:rPr>
              <a:t> leaf and it’s class  from the unknown leaf image that is uploaded by the user</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Introduction</a:t>
            </a:r>
            <a:endParaRPr sz="29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700"/>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Font typeface="Times New Roman"/>
              <a:buChar char="●"/>
            </a:pPr>
            <a:r>
              <a:rPr lang="en" sz="1650">
                <a:solidFill>
                  <a:srgbClr val="000000"/>
                </a:solidFill>
                <a:highlight>
                  <a:srgbClr val="FFFFFF"/>
                </a:highlight>
                <a:latin typeface="Times New Roman"/>
                <a:ea typeface="Times New Roman"/>
                <a:cs typeface="Times New Roman"/>
                <a:sym typeface="Times New Roman"/>
              </a:rPr>
              <a:t>Diseases found in agricultural crops is a major threat that  cause production and economic losses as well as a reduction in both the quality and quantity of agricultural products.</a:t>
            </a:r>
            <a:endParaRPr sz="1650">
              <a:solidFill>
                <a:srgbClr val="000000"/>
              </a:solidFill>
              <a:highlight>
                <a:srgbClr val="FFFFFF"/>
              </a:highlight>
              <a:latin typeface="Times New Roman"/>
              <a:ea typeface="Times New Roman"/>
              <a:cs typeface="Times New Roman"/>
              <a:sym typeface="Times New Roman"/>
            </a:endParaRPr>
          </a:p>
          <a:p>
            <a:pPr indent="-333375" lvl="0" marL="457200" rtl="0" algn="l">
              <a:spcBef>
                <a:spcPts val="0"/>
              </a:spcBef>
              <a:spcAft>
                <a:spcPts val="0"/>
              </a:spcAft>
              <a:buClr>
                <a:srgbClr val="000000"/>
              </a:buClr>
              <a:buSzPts val="1650"/>
              <a:buFont typeface="Times New Roman"/>
              <a:buChar char="●"/>
            </a:pPr>
            <a:r>
              <a:rPr lang="en" sz="1650">
                <a:solidFill>
                  <a:srgbClr val="000000"/>
                </a:solidFill>
                <a:highlight>
                  <a:srgbClr val="FFFFFF"/>
                </a:highlight>
                <a:latin typeface="Times New Roman"/>
                <a:ea typeface="Times New Roman"/>
                <a:cs typeface="Times New Roman"/>
                <a:sym typeface="Times New Roman"/>
              </a:rPr>
              <a:t> In India, 70% of the population depends on agriculture and contributes 17% towards the GDP of the country</a:t>
            </a:r>
            <a:endParaRPr sz="1650">
              <a:solidFill>
                <a:srgbClr val="000000"/>
              </a:solidFill>
              <a:highlight>
                <a:srgbClr val="FFFFFF"/>
              </a:highlight>
              <a:latin typeface="Times New Roman"/>
              <a:ea typeface="Times New Roman"/>
              <a:cs typeface="Times New Roman"/>
              <a:sym typeface="Times New Roman"/>
            </a:endParaRPr>
          </a:p>
          <a:p>
            <a:pPr indent="-333375" lvl="0" marL="457200" rtl="0" algn="l">
              <a:spcBef>
                <a:spcPts val="0"/>
              </a:spcBef>
              <a:spcAft>
                <a:spcPts val="0"/>
              </a:spcAft>
              <a:buClr>
                <a:srgbClr val="000000"/>
              </a:buClr>
              <a:buSzPts val="1650"/>
              <a:buFont typeface="Times New Roman"/>
              <a:buChar char="●"/>
            </a:pPr>
            <a:r>
              <a:rPr lang="en" sz="1650">
                <a:solidFill>
                  <a:srgbClr val="000000"/>
                </a:solidFill>
                <a:highlight>
                  <a:srgbClr val="FFFFFF"/>
                </a:highlight>
                <a:latin typeface="Times New Roman"/>
                <a:ea typeface="Times New Roman"/>
                <a:cs typeface="Times New Roman"/>
                <a:sym typeface="Times New Roman"/>
              </a:rPr>
              <a:t>Farmers experience great difficulties in switching from one disease control policy to another. The naked eye observation of experts is the traditional approach adopted in practice for the detection and identification of plant diseases,this method can be time consuming,expensive and inaccurate.</a:t>
            </a:r>
            <a:endParaRPr sz="1650">
              <a:solidFill>
                <a:srgbClr val="000000"/>
              </a:solidFill>
              <a:highlight>
                <a:srgbClr val="FFFFFF"/>
              </a:highlight>
              <a:latin typeface="Times New Roman"/>
              <a:ea typeface="Times New Roman"/>
              <a:cs typeface="Times New Roman"/>
              <a:sym typeface="Times New Roman"/>
            </a:endParaRPr>
          </a:p>
          <a:p>
            <a:pPr indent="-333375" lvl="0" marL="457200" rtl="0" algn="l">
              <a:spcBef>
                <a:spcPts val="0"/>
              </a:spcBef>
              <a:spcAft>
                <a:spcPts val="0"/>
              </a:spcAft>
              <a:buClr>
                <a:srgbClr val="000000"/>
              </a:buClr>
              <a:buSzPts val="1650"/>
              <a:buFont typeface="Times New Roman"/>
              <a:buChar char="●"/>
            </a:pPr>
            <a:r>
              <a:rPr lang="en" sz="1650">
                <a:solidFill>
                  <a:srgbClr val="000000"/>
                </a:solidFill>
                <a:highlight>
                  <a:srgbClr val="FFFFFF"/>
                </a:highlight>
                <a:latin typeface="Times New Roman"/>
                <a:ea typeface="Times New Roman"/>
                <a:cs typeface="Times New Roman"/>
                <a:sym typeface="Times New Roman"/>
              </a:rPr>
              <a:t>The crop losses can be minimized by applying pesticides or its equivalent to combat the effect of specific pathogens, if diseases are correctly  </a:t>
            </a:r>
            <a:r>
              <a:rPr lang="en" sz="1650">
                <a:solidFill>
                  <a:srgbClr val="000000"/>
                </a:solidFill>
                <a:highlight>
                  <a:srgbClr val="FFFFFF"/>
                </a:highlight>
                <a:latin typeface="Times New Roman"/>
                <a:ea typeface="Times New Roman"/>
                <a:cs typeface="Times New Roman"/>
                <a:sym typeface="Times New Roman"/>
              </a:rPr>
              <a:t>diagnosed</a:t>
            </a:r>
            <a:r>
              <a:rPr lang="en" sz="1650">
                <a:solidFill>
                  <a:srgbClr val="000000"/>
                </a:solidFill>
                <a:highlight>
                  <a:srgbClr val="FFFFFF"/>
                </a:highlight>
                <a:latin typeface="Times New Roman"/>
                <a:ea typeface="Times New Roman"/>
                <a:cs typeface="Times New Roman"/>
                <a:sym typeface="Times New Roman"/>
              </a:rPr>
              <a:t> and identified  early…</a:t>
            </a:r>
            <a:endParaRPr sz="165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Data set</a:t>
            </a:r>
            <a:endParaRPr sz="2900">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dataset collected from open source website “kaggle”.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dataset contains 87k image samples of 14 crops.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dataset consists of 38 classes corresponding to 38 leaf diseases of 14 crops.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38 classes are listed below:</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a:latin typeface="Times New Roman"/>
                <a:ea typeface="Times New Roman"/>
                <a:cs typeface="Times New Roman"/>
                <a:sym typeface="Times New Roman"/>
              </a:rPr>
              <a:t>                 </a:t>
            </a:r>
            <a:r>
              <a:rPr lang="en" sz="1050">
                <a:solidFill>
                  <a:srgbClr val="3C4043"/>
                </a:solidFill>
                <a:latin typeface="Times New Roman"/>
                <a:ea typeface="Times New Roman"/>
                <a:cs typeface="Times New Roman"/>
                <a:sym typeface="Times New Roman"/>
              </a:rPr>
              <a:t>T</a:t>
            </a:r>
            <a:r>
              <a:rPr lang="en" sz="1050">
                <a:solidFill>
                  <a:srgbClr val="000000"/>
                </a:solidFill>
                <a:latin typeface="Times New Roman"/>
                <a:ea typeface="Times New Roman"/>
                <a:cs typeface="Times New Roman"/>
                <a:sym typeface="Times New Roman"/>
              </a:rPr>
              <a:t>omato___Late_blight', 'Tomato___healthy', 'Grape___healthy', 'Orange___Haunglongbing_(Citrus_greening)', 'Soybean___healthy', 'Squash___Powdery_mildew', 'Potato___healthy', 'Corn_(maize)___Northern_Leaf_Blight', 'Tomato___Early_blight', 'Tomato___Septoria_leaf_spot', 'Corn_(maize)___Cercospora_leaf_spot Gray_leaf_spot', 'Strawberry___Leaf_scorch', 'Peach___healthy', 'Apple___Apple_scab', 'Tomato___Tomato_Yellow_Leaf_Curl_Virus', 'Tomato___Bacterial_spot', 'Apple___Black_rot', 'Blueberry___healthy', 'Cherry_(including_sour)___Powdery_mildew', 'Peach___Bacterial_spot', 'Apple___Cedar_apple_rust', 'Tomato___Target_Spot', 'Pepper,_bell___healthy', 'Grape___Leaf_blight_(Isariopsis_Leaf_Spot)', 'Potato___Late_blight', 'Tomato___Tomato_mosaic_virus', 'Strawberry___healthy', 'Apple___healthy', 'Grape___Black_rot', 'Potato___Early_blight', 'Cherry_(including_sour)___healthy', 'Corn_(maize)___Common_rust_', 'Grape___Esca_(Black_Measles)', 'Raspberry___healthy', 'Tomato___Leaf_Mold', 'Tomato___Spider_mites Two-spotted_spider_mite', 'Pepper,_bell___Bacterial_spot', 'Corn_(maize)___healthy</a:t>
            </a:r>
            <a:endParaRPr sz="105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500"/>
              <a:t>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1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About the diseases and remedies</a:t>
            </a:r>
            <a:endParaRPr sz="29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700"/>
          </a:p>
        </p:txBody>
      </p:sp>
      <p:sp>
        <p:nvSpPr>
          <p:cNvPr id="122" name="Google Shape;122;p19"/>
          <p:cNvSpPr txBox="1"/>
          <p:nvPr>
            <p:ph idx="1" type="body"/>
          </p:nvPr>
        </p:nvSpPr>
        <p:spPr>
          <a:xfrm>
            <a:off x="386075" y="12298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000000"/>
                </a:solidFill>
                <a:latin typeface="Times New Roman"/>
                <a:ea typeface="Times New Roman"/>
                <a:cs typeface="Times New Roman"/>
                <a:sym typeface="Times New Roman"/>
              </a:rPr>
              <a:t>Apple:</a:t>
            </a:r>
            <a:endParaRPr b="1" sz="1900">
              <a:solidFill>
                <a:srgbClr val="000000"/>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Black rot:</a:t>
            </a:r>
            <a:endParaRPr b="1" sz="15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500">
                <a:solidFill>
                  <a:srgbClr val="000000"/>
                </a:solidFill>
                <a:latin typeface="Times New Roman"/>
                <a:ea typeface="Times New Roman"/>
                <a:cs typeface="Times New Roman"/>
                <a:sym typeface="Times New Roman"/>
              </a:rPr>
              <a:t>     Prune out dead or diseased branches</a:t>
            </a:r>
            <a:endParaRPr sz="15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500">
                <a:solidFill>
                  <a:srgbClr val="000000"/>
                </a:solidFill>
                <a:latin typeface="Times New Roman"/>
                <a:ea typeface="Times New Roman"/>
                <a:cs typeface="Times New Roman"/>
                <a:sym typeface="Times New Roman"/>
              </a:rPr>
              <a:t>    Remove infected plant material from the area</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Cedar apple rust:</a:t>
            </a:r>
            <a:endParaRPr b="1" sz="15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5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Spraying apple trees with copper can be done to treat cedar apple rust and prevent other fungal infections</a:t>
            </a:r>
            <a:endParaRPr sz="14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Neem oil and horticultual oils are also safe and effective in controling rust on apple and crabapple trees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Times New Roman"/>
                <a:ea typeface="Times New Roman"/>
                <a:cs typeface="Times New Roman"/>
                <a:sym typeface="Times New Roman"/>
              </a:rPr>
              <a:t>Technologies,</a:t>
            </a:r>
            <a:r>
              <a:rPr lang="en" sz="2900">
                <a:latin typeface="Times New Roman"/>
                <a:ea typeface="Times New Roman"/>
                <a:cs typeface="Times New Roman"/>
                <a:sym typeface="Times New Roman"/>
              </a:rPr>
              <a:t>Libraries and Algorithms </a:t>
            </a:r>
            <a:endParaRPr sz="2900">
              <a:latin typeface="Times New Roman"/>
              <a:ea typeface="Times New Roman"/>
              <a:cs typeface="Times New Roman"/>
              <a:sym typeface="Times New Roman"/>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63537" lvl="0" marL="914400" rtl="0" algn="just">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TensorFlow</a:t>
            </a:r>
            <a:endParaRPr sz="2500">
              <a:solidFill>
                <a:srgbClr val="000000"/>
              </a:solidFill>
              <a:latin typeface="Times New Roman"/>
              <a:ea typeface="Times New Roman"/>
              <a:cs typeface="Times New Roman"/>
              <a:sym typeface="Times New Roman"/>
            </a:endParaRPr>
          </a:p>
          <a:p>
            <a:pPr indent="-363537" lvl="0" marL="914400" rtl="0" algn="just">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Pickle</a:t>
            </a:r>
            <a:endParaRPr sz="2500">
              <a:solidFill>
                <a:srgbClr val="000000"/>
              </a:solidFill>
              <a:latin typeface="Times New Roman"/>
              <a:ea typeface="Times New Roman"/>
              <a:cs typeface="Times New Roman"/>
              <a:sym typeface="Times New Roman"/>
            </a:endParaRPr>
          </a:p>
          <a:p>
            <a:pPr indent="-363537" lvl="0" marL="914400" rtl="0" algn="just">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OpenCV</a:t>
            </a:r>
            <a:endParaRPr sz="2500">
              <a:solidFill>
                <a:srgbClr val="000000"/>
              </a:solidFill>
              <a:latin typeface="Times New Roman"/>
              <a:ea typeface="Times New Roman"/>
              <a:cs typeface="Times New Roman"/>
              <a:sym typeface="Times New Roman"/>
            </a:endParaRPr>
          </a:p>
          <a:p>
            <a:pPr indent="-363537" lvl="0" marL="914400" rtl="0" algn="just">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Pandas</a:t>
            </a:r>
            <a:endParaRPr sz="2500">
              <a:solidFill>
                <a:srgbClr val="000000"/>
              </a:solidFill>
              <a:latin typeface="Times New Roman"/>
              <a:ea typeface="Times New Roman"/>
              <a:cs typeface="Times New Roman"/>
              <a:sym typeface="Times New Roman"/>
            </a:endParaRPr>
          </a:p>
          <a:p>
            <a:pPr indent="-363537" lvl="0" marL="914400" rtl="0" algn="just">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Matplotlib</a:t>
            </a:r>
            <a:endParaRPr sz="2500">
              <a:solidFill>
                <a:srgbClr val="000000"/>
              </a:solidFill>
              <a:latin typeface="Times New Roman"/>
              <a:ea typeface="Times New Roman"/>
              <a:cs typeface="Times New Roman"/>
              <a:sym typeface="Times New Roman"/>
            </a:endParaRPr>
          </a:p>
          <a:p>
            <a:pPr indent="-363537" lvl="0" marL="914400" rtl="0" algn="just">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Transfer learning</a:t>
            </a:r>
            <a:endParaRPr sz="2500">
              <a:solidFill>
                <a:srgbClr val="000000"/>
              </a:solidFill>
              <a:latin typeface="Times New Roman"/>
              <a:ea typeface="Times New Roman"/>
              <a:cs typeface="Times New Roman"/>
              <a:sym typeface="Times New Roman"/>
            </a:endParaRPr>
          </a:p>
          <a:p>
            <a:pPr indent="-363537" lvl="0" marL="914400" rtl="0" algn="just">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CNN</a:t>
            </a:r>
            <a:endParaRPr sz="2500">
              <a:solidFill>
                <a:srgbClr val="000000"/>
              </a:solidFill>
              <a:latin typeface="Times New Roman"/>
              <a:ea typeface="Times New Roman"/>
              <a:cs typeface="Times New Roman"/>
              <a:sym typeface="Times New Roman"/>
            </a:endParaRPr>
          </a:p>
          <a:p>
            <a:pPr indent="-363537" lvl="0" marL="914400" rtl="0" algn="just">
              <a:lnSpc>
                <a:spcPct val="115000"/>
              </a:lnSpc>
              <a:spcBef>
                <a:spcPts val="0"/>
              </a:spcBef>
              <a:spcAft>
                <a:spcPts val="0"/>
              </a:spcAft>
              <a:buClr>
                <a:srgbClr val="000000"/>
              </a:buClr>
              <a:buSzPct val="100000"/>
              <a:buFont typeface="Times New Roman"/>
              <a:buChar char="●"/>
            </a:pPr>
            <a:r>
              <a:rPr lang="en" sz="2500">
                <a:solidFill>
                  <a:srgbClr val="000000"/>
                </a:solidFill>
                <a:latin typeface="Times New Roman"/>
                <a:ea typeface="Times New Roman"/>
                <a:cs typeface="Times New Roman"/>
                <a:sym typeface="Times New Roman"/>
              </a:rPr>
              <a:t>Streamlit</a:t>
            </a:r>
            <a:endParaRPr sz="2500">
              <a:solidFill>
                <a:srgbClr val="000000"/>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5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Flow diagram</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1"/>
          <p:cNvPicPr preferRelativeResize="0"/>
          <p:nvPr/>
        </p:nvPicPr>
        <p:blipFill>
          <a:blip r:embed="rId3">
            <a:alphaModFix/>
          </a:blip>
          <a:stretch>
            <a:fillRect/>
          </a:stretch>
        </p:blipFill>
        <p:spPr>
          <a:xfrm>
            <a:off x="4147500" y="105600"/>
            <a:ext cx="3637250" cy="479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