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9841" y="1318500"/>
            <a:ext cx="2918716" cy="68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5036" y="2486715"/>
            <a:ext cx="7608326" cy="1659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257" y="2917916"/>
            <a:ext cx="7523480" cy="138371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lang="en-IN" spc="-25" dirty="0" smtClean="0"/>
              <a:t>Day 1</a:t>
            </a:r>
            <a:r>
              <a:rPr spc="-25" dirty="0" smtClean="0"/>
              <a:t> </a:t>
            </a:r>
            <a:r>
              <a:rPr lang="en-IN" spc="-25" dirty="0" smtClean="0"/>
              <a:t/>
            </a:r>
            <a:br>
              <a:rPr lang="en-IN" spc="-25" dirty="0" smtClean="0"/>
            </a:br>
            <a:r>
              <a:rPr dirty="0" smtClean="0"/>
              <a:t>Types</a:t>
            </a:r>
            <a:r>
              <a:rPr dirty="0"/>
              <a:t>,</a:t>
            </a:r>
            <a:r>
              <a:rPr spc="-20" dirty="0"/>
              <a:t> </a:t>
            </a:r>
            <a:r>
              <a:rPr dirty="0"/>
              <a:t>Variables,</a:t>
            </a:r>
            <a:r>
              <a:rPr spc="-25" dirty="0"/>
              <a:t> </a:t>
            </a:r>
            <a:r>
              <a:rPr dirty="0"/>
              <a:t>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371" y="1318500"/>
            <a:ext cx="454088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</a:t>
            </a:r>
            <a:r>
              <a:rPr spc="-80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925" y="2397379"/>
            <a:ext cx="7530465" cy="25685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class</a:t>
            </a:r>
            <a:r>
              <a:rPr sz="2750" b="1" spc="-1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b="1" i="1" spc="5" dirty="0">
                <a:latin typeface="Arial"/>
                <a:cs typeface="Arial"/>
              </a:rPr>
              <a:t>CLASSNAME</a:t>
            </a:r>
            <a:r>
              <a:rPr sz="2750" b="1" i="1" spc="-15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730"/>
              </a:spcBef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public</a:t>
            </a:r>
            <a:r>
              <a:rPr sz="2750" b="1" dirty="0">
                <a:solidFill>
                  <a:srgbClr val="0D1896"/>
                </a:solidFill>
                <a:latin typeface="Arial"/>
                <a:cs typeface="Arial"/>
              </a:rPr>
              <a:t> static</a:t>
            </a: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 void</a:t>
            </a:r>
            <a:r>
              <a:rPr sz="2750" b="1" spc="10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main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latin typeface="Arial MT"/>
                <a:cs typeface="Arial MT"/>
              </a:rPr>
              <a:t>String</a:t>
            </a:r>
            <a:r>
              <a:rPr sz="2750" b="1" spc="5" dirty="0">
                <a:latin typeface="Arial"/>
                <a:cs typeface="Arial"/>
              </a:rPr>
              <a:t>[] </a:t>
            </a:r>
            <a:r>
              <a:rPr sz="2750" spc="5" dirty="0">
                <a:latin typeface="Arial MT"/>
                <a:cs typeface="Arial MT"/>
              </a:rPr>
              <a:t>arguments</a:t>
            </a:r>
            <a:r>
              <a:rPr sz="2750" b="1" spc="5" dirty="0">
                <a:latin typeface="Arial"/>
                <a:cs typeface="Arial"/>
              </a:rPr>
              <a:t>)</a:t>
            </a:r>
            <a:r>
              <a:rPr sz="2750" b="1" spc="20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655"/>
              </a:spcBef>
            </a:pPr>
            <a:r>
              <a:rPr sz="2750" b="1" i="1" spc="10" dirty="0">
                <a:latin typeface="Arial"/>
                <a:cs typeface="Arial"/>
              </a:rPr>
              <a:t>STATEMENTS</a:t>
            </a:r>
            <a:endParaRPr sz="275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660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9412" y="1318500"/>
            <a:ext cx="1685289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7531734" cy="27273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5080" indent="-339725">
              <a:lnSpc>
                <a:spcPts val="3760"/>
              </a:lnSpc>
              <a:spcBef>
                <a:spcPts val="254"/>
              </a:spcBef>
            </a:pPr>
            <a:r>
              <a:rPr sz="3150" spc="5" dirty="0">
                <a:latin typeface="Arial MT"/>
                <a:cs typeface="Arial MT"/>
              </a:rPr>
              <a:t>System.out.println(</a:t>
            </a:r>
            <a:r>
              <a:rPr sz="3150" i="1" spc="5" dirty="0">
                <a:latin typeface="Arial"/>
                <a:cs typeface="Arial"/>
              </a:rPr>
              <a:t>some String</a:t>
            </a:r>
            <a:r>
              <a:rPr sz="3150" spc="5" dirty="0">
                <a:latin typeface="Arial MT"/>
                <a:cs typeface="Arial MT"/>
              </a:rPr>
              <a:t>) </a:t>
            </a:r>
            <a:r>
              <a:rPr sz="3150" dirty="0">
                <a:latin typeface="Arial MT"/>
                <a:cs typeface="Arial MT"/>
              </a:rPr>
              <a:t>outputs </a:t>
            </a:r>
            <a:r>
              <a:rPr sz="3150" spc="5" dirty="0">
                <a:latin typeface="Arial MT"/>
                <a:cs typeface="Arial MT"/>
              </a:rPr>
              <a:t>to </a:t>
            </a:r>
            <a:r>
              <a:rPr sz="3150" spc="-86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the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console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Arial MT"/>
              <a:cs typeface="Arial MT"/>
            </a:endParaRPr>
          </a:p>
          <a:p>
            <a:pPr marL="351790" marR="2190115" indent="-339725">
              <a:lnSpc>
                <a:spcPct val="120300"/>
              </a:lnSpc>
            </a:pPr>
            <a:r>
              <a:rPr sz="3150" spc="5" dirty="0">
                <a:latin typeface="Arial MT"/>
                <a:cs typeface="Arial MT"/>
              </a:rPr>
              <a:t>Example: 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System.out.println(“output”);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291" y="1318500"/>
            <a:ext cx="417322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Second</a:t>
            </a:r>
            <a:r>
              <a:rPr spc="-80" dirty="0"/>
              <a:t> </a:t>
            </a:r>
            <a:r>
              <a:rPr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925" y="2397278"/>
            <a:ext cx="8133080" cy="30708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class</a:t>
            </a:r>
            <a:r>
              <a:rPr sz="2750" b="1" spc="-2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Hello2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b="1" spc="5" dirty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793750" marR="5080" indent="-391160">
              <a:lnSpc>
                <a:spcPct val="119900"/>
              </a:lnSpc>
              <a:spcBef>
                <a:spcPts val="75"/>
              </a:spcBef>
              <a:tabLst>
                <a:tab pos="6242685" algn="l"/>
                <a:tab pos="6654165" algn="l"/>
              </a:tabLst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public</a:t>
            </a:r>
            <a:r>
              <a:rPr sz="2750" b="1" dirty="0">
                <a:solidFill>
                  <a:srgbClr val="0D1896"/>
                </a:solidFill>
                <a:latin typeface="Arial"/>
                <a:cs typeface="Arial"/>
              </a:rPr>
              <a:t> static</a:t>
            </a: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 void</a:t>
            </a:r>
            <a:r>
              <a:rPr sz="2750" b="1" spc="10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main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latin typeface="Arial MT"/>
                <a:cs typeface="Arial MT"/>
              </a:rPr>
              <a:t>String</a:t>
            </a:r>
            <a:r>
              <a:rPr sz="2750" b="1" spc="5" dirty="0">
                <a:latin typeface="Arial"/>
                <a:cs typeface="Arial"/>
              </a:rPr>
              <a:t>[]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arguments</a:t>
            </a:r>
            <a:r>
              <a:rPr sz="2750" b="1" spc="5" dirty="0">
                <a:latin typeface="Arial"/>
                <a:cs typeface="Arial"/>
              </a:rPr>
              <a:t>) { 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System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out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println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solidFill>
                  <a:srgbClr val="A92394"/>
                </a:solidFill>
                <a:latin typeface="Arial MT"/>
                <a:cs typeface="Arial MT"/>
              </a:rPr>
              <a:t>"Hello</a:t>
            </a:r>
            <a:r>
              <a:rPr sz="2750" spc="30" dirty="0">
                <a:solidFill>
                  <a:srgbClr val="A92394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A92394"/>
                </a:solidFill>
                <a:latin typeface="Arial MT"/>
                <a:cs typeface="Arial MT"/>
              </a:rPr>
              <a:t>world."</a:t>
            </a:r>
            <a:r>
              <a:rPr sz="2750" b="1" dirty="0">
                <a:latin typeface="Arial"/>
                <a:cs typeface="Arial"/>
              </a:rPr>
              <a:t>);	</a:t>
            </a:r>
            <a:r>
              <a:rPr sz="2750" spc="5" dirty="0">
                <a:solidFill>
                  <a:srgbClr val="009300"/>
                </a:solidFill>
                <a:latin typeface="Arial MT"/>
                <a:cs typeface="Arial MT"/>
              </a:rPr>
              <a:t>//</a:t>
            </a:r>
            <a:r>
              <a:rPr sz="2750" spc="-35" dirty="0">
                <a:solidFill>
                  <a:srgbClr val="0093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9300"/>
                </a:solidFill>
                <a:latin typeface="Arial MT"/>
                <a:cs typeface="Arial MT"/>
              </a:rPr>
              <a:t>Print</a:t>
            </a:r>
            <a:r>
              <a:rPr sz="2750" spc="-35" dirty="0">
                <a:solidFill>
                  <a:srgbClr val="0093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9300"/>
                </a:solidFill>
                <a:latin typeface="Arial MT"/>
                <a:cs typeface="Arial MT"/>
              </a:rPr>
              <a:t>once </a:t>
            </a:r>
            <a:r>
              <a:rPr sz="2750" spc="-750" dirty="0">
                <a:solidFill>
                  <a:srgbClr val="0093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System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out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println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solidFill>
                  <a:srgbClr val="A92394"/>
                </a:solidFill>
                <a:latin typeface="Arial MT"/>
                <a:cs typeface="Arial MT"/>
              </a:rPr>
              <a:t>"Line</a:t>
            </a:r>
            <a:r>
              <a:rPr sz="2750" spc="15" dirty="0">
                <a:solidFill>
                  <a:srgbClr val="A92394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A92394"/>
                </a:solidFill>
                <a:latin typeface="Arial MT"/>
                <a:cs typeface="Arial MT"/>
              </a:rPr>
              <a:t>number</a:t>
            </a:r>
            <a:r>
              <a:rPr sz="2750" spc="20" dirty="0">
                <a:solidFill>
                  <a:srgbClr val="A92394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A92394"/>
                </a:solidFill>
                <a:latin typeface="Arial MT"/>
                <a:cs typeface="Arial MT"/>
              </a:rPr>
              <a:t>2"</a:t>
            </a:r>
            <a:r>
              <a:rPr sz="2750" b="1" spc="5" dirty="0">
                <a:latin typeface="Arial"/>
                <a:cs typeface="Arial"/>
              </a:rPr>
              <a:t>);	</a:t>
            </a:r>
            <a:r>
              <a:rPr sz="2750" spc="5" dirty="0">
                <a:solidFill>
                  <a:srgbClr val="009300"/>
                </a:solidFill>
                <a:latin typeface="Arial MT"/>
                <a:cs typeface="Arial MT"/>
              </a:rPr>
              <a:t>//</a:t>
            </a:r>
            <a:r>
              <a:rPr sz="2750" spc="-20" dirty="0">
                <a:solidFill>
                  <a:srgbClr val="0093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9300"/>
                </a:solidFill>
                <a:latin typeface="Arial MT"/>
                <a:cs typeface="Arial MT"/>
              </a:rPr>
              <a:t>Again!</a:t>
            </a:r>
            <a:endParaRPr sz="2750">
              <a:latin typeface="Arial MT"/>
              <a:cs typeface="Arial MT"/>
            </a:endParaRPr>
          </a:p>
          <a:p>
            <a:pPr marL="403225">
              <a:lnSpc>
                <a:spcPct val="100000"/>
              </a:lnSpc>
              <a:spcBef>
                <a:spcPts val="750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462" y="1318500"/>
            <a:ext cx="153098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6863715" cy="38823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5080" indent="-339725">
              <a:lnSpc>
                <a:spcPts val="3760"/>
              </a:lnSpc>
              <a:spcBef>
                <a:spcPts val="254"/>
              </a:spcBef>
            </a:pPr>
            <a:r>
              <a:rPr sz="3150" spc="5" dirty="0">
                <a:latin typeface="Arial MT"/>
                <a:cs typeface="Arial MT"/>
              </a:rPr>
              <a:t>Kinds </a:t>
            </a:r>
            <a:r>
              <a:rPr sz="3150" dirty="0">
                <a:latin typeface="Arial MT"/>
                <a:cs typeface="Arial MT"/>
              </a:rPr>
              <a:t>of </a:t>
            </a:r>
            <a:r>
              <a:rPr sz="3150" spc="5" dirty="0">
                <a:latin typeface="Arial MT"/>
                <a:cs typeface="Arial MT"/>
              </a:rPr>
              <a:t>values that can be stored </a:t>
            </a:r>
            <a:r>
              <a:rPr sz="3150" dirty="0">
                <a:latin typeface="Arial MT"/>
                <a:cs typeface="Arial MT"/>
              </a:rPr>
              <a:t>and </a:t>
            </a:r>
            <a:r>
              <a:rPr sz="3150" spc="-869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manipulated.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Arial MT"/>
              <a:cs typeface="Arial MT"/>
            </a:endParaRPr>
          </a:p>
          <a:p>
            <a:pPr marL="12700" marR="320040">
              <a:lnSpc>
                <a:spcPct val="120300"/>
              </a:lnSpc>
            </a:pPr>
            <a:r>
              <a:rPr sz="3150" b="1" spc="5" dirty="0">
                <a:latin typeface="Arial"/>
                <a:cs typeface="Arial"/>
              </a:rPr>
              <a:t>boolean</a:t>
            </a:r>
            <a:r>
              <a:rPr sz="3150" spc="5" dirty="0">
                <a:latin typeface="Arial MT"/>
                <a:cs typeface="Arial MT"/>
              </a:rPr>
              <a:t>: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Truth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value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(</a:t>
            </a:r>
            <a:r>
              <a:rPr sz="3150" b="1" spc="5" dirty="0">
                <a:latin typeface="Arial"/>
                <a:cs typeface="Arial"/>
              </a:rPr>
              <a:t>true</a:t>
            </a:r>
            <a:r>
              <a:rPr sz="3150" b="1" spc="-5" dirty="0">
                <a:latin typeface="Arial"/>
                <a:cs typeface="Arial"/>
              </a:rPr>
              <a:t> </a:t>
            </a:r>
            <a:r>
              <a:rPr sz="3150" dirty="0">
                <a:latin typeface="Arial MT"/>
                <a:cs typeface="Arial MT"/>
              </a:rPr>
              <a:t>or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b="1" spc="5" dirty="0">
                <a:latin typeface="Arial"/>
                <a:cs typeface="Arial"/>
              </a:rPr>
              <a:t>false</a:t>
            </a:r>
            <a:r>
              <a:rPr sz="3150" spc="5" dirty="0">
                <a:latin typeface="Arial MT"/>
                <a:cs typeface="Arial MT"/>
              </a:rPr>
              <a:t>). </a:t>
            </a:r>
            <a:r>
              <a:rPr sz="3150" spc="-860" dirty="0">
                <a:latin typeface="Arial MT"/>
                <a:cs typeface="Arial MT"/>
              </a:rPr>
              <a:t> </a:t>
            </a:r>
            <a:r>
              <a:rPr sz="3150" b="1" spc="5" dirty="0">
                <a:latin typeface="Arial"/>
                <a:cs typeface="Arial"/>
              </a:rPr>
              <a:t>int</a:t>
            </a:r>
            <a:r>
              <a:rPr sz="3150" spc="5" dirty="0">
                <a:latin typeface="Arial MT"/>
                <a:cs typeface="Arial MT"/>
              </a:rPr>
              <a:t>: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Integer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(0,</a:t>
            </a:r>
            <a:r>
              <a:rPr sz="3150" dirty="0">
                <a:latin typeface="Arial MT"/>
                <a:cs typeface="Arial MT"/>
              </a:rPr>
              <a:t> 1,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-47).</a:t>
            </a: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150" b="1" spc="5" dirty="0">
                <a:latin typeface="Arial"/>
                <a:cs typeface="Arial"/>
              </a:rPr>
              <a:t>double</a:t>
            </a:r>
            <a:r>
              <a:rPr sz="3150" spc="5" dirty="0">
                <a:latin typeface="Arial MT"/>
                <a:cs typeface="Arial MT"/>
              </a:rPr>
              <a:t>:</a:t>
            </a:r>
            <a:r>
              <a:rPr sz="3150" dirty="0">
                <a:latin typeface="Arial MT"/>
                <a:cs typeface="Arial MT"/>
              </a:rPr>
              <a:t> Real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number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(3.14,</a:t>
            </a:r>
            <a:r>
              <a:rPr sz="3150" dirty="0">
                <a:latin typeface="Arial MT"/>
                <a:cs typeface="Arial MT"/>
              </a:rPr>
              <a:t> 1.0,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-2.1).</a:t>
            </a: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150" b="1" spc="5" dirty="0">
                <a:latin typeface="Arial"/>
                <a:cs typeface="Arial"/>
              </a:rPr>
              <a:t>String</a:t>
            </a:r>
            <a:r>
              <a:rPr sz="3150" spc="5" dirty="0">
                <a:latin typeface="Arial MT"/>
                <a:cs typeface="Arial MT"/>
              </a:rPr>
              <a:t>: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Text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(“hello”,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“example”).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6912" y="1318500"/>
            <a:ext cx="232981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7442834" cy="43732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5080" indent="-339725">
              <a:lnSpc>
                <a:spcPts val="3760"/>
              </a:lnSpc>
              <a:spcBef>
                <a:spcPts val="254"/>
              </a:spcBef>
            </a:pPr>
            <a:r>
              <a:rPr sz="3150" spc="5" dirty="0">
                <a:latin typeface="Arial MT"/>
                <a:cs typeface="Arial MT"/>
              </a:rPr>
              <a:t>Named </a:t>
            </a:r>
            <a:r>
              <a:rPr sz="3150" dirty="0">
                <a:latin typeface="Arial MT"/>
                <a:cs typeface="Arial MT"/>
              </a:rPr>
              <a:t>location </a:t>
            </a:r>
            <a:r>
              <a:rPr sz="3150" spc="5" dirty="0">
                <a:latin typeface="Arial MT"/>
                <a:cs typeface="Arial MT"/>
              </a:rPr>
              <a:t>that stores a value </a:t>
            </a:r>
            <a:r>
              <a:rPr sz="3150" dirty="0">
                <a:latin typeface="Arial MT"/>
                <a:cs typeface="Arial MT"/>
              </a:rPr>
              <a:t>of one </a:t>
            </a:r>
            <a:r>
              <a:rPr sz="3150" spc="-86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particular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type.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150" spc="5" dirty="0">
                <a:latin typeface="Arial MT"/>
                <a:cs typeface="Arial MT"/>
              </a:rPr>
              <a:t>Form:</a:t>
            </a:r>
            <a:endParaRPr sz="3150">
              <a:latin typeface="Arial MT"/>
              <a:cs typeface="Arial MT"/>
            </a:endParaRPr>
          </a:p>
          <a:p>
            <a:pPr marL="351790">
              <a:lnSpc>
                <a:spcPct val="100000"/>
              </a:lnSpc>
              <a:spcBef>
                <a:spcPts val="10"/>
              </a:spcBef>
            </a:pPr>
            <a:r>
              <a:rPr sz="3150" b="1" i="1" spc="5" dirty="0">
                <a:latin typeface="Arial"/>
                <a:cs typeface="Arial"/>
              </a:rPr>
              <a:t>TYPE</a:t>
            </a:r>
            <a:r>
              <a:rPr sz="3150" b="1" i="1" spc="-35" dirty="0">
                <a:latin typeface="Arial"/>
                <a:cs typeface="Arial"/>
              </a:rPr>
              <a:t> </a:t>
            </a:r>
            <a:r>
              <a:rPr sz="3150" b="1" i="1" spc="5" dirty="0">
                <a:latin typeface="Arial"/>
                <a:cs typeface="Arial"/>
              </a:rPr>
              <a:t>NAME</a:t>
            </a:r>
            <a:r>
              <a:rPr sz="3150" spc="5" dirty="0">
                <a:latin typeface="Arial MT"/>
                <a:cs typeface="Arial MT"/>
              </a:rPr>
              <a:t>;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 MT"/>
              <a:cs typeface="Arial MT"/>
            </a:endParaRPr>
          </a:p>
          <a:p>
            <a:pPr marL="351790" marR="5250180" indent="-339725">
              <a:lnSpc>
                <a:spcPct val="123000"/>
              </a:lnSpc>
            </a:pPr>
            <a:r>
              <a:rPr sz="3150" spc="5" dirty="0">
                <a:latin typeface="Arial MT"/>
                <a:cs typeface="Arial MT"/>
              </a:rPr>
              <a:t>Example: 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String</a:t>
            </a:r>
            <a:r>
              <a:rPr sz="3150" spc="-8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foo;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5622290" cy="282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5" dirty="0">
                <a:latin typeface="Arial MT"/>
                <a:cs typeface="Arial MT"/>
              </a:rPr>
              <a:t>Use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=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to</a:t>
            </a:r>
            <a:r>
              <a:rPr sz="3150" dirty="0">
                <a:latin typeface="Arial MT"/>
                <a:cs typeface="Arial MT"/>
              </a:rPr>
              <a:t> give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variables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value.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Arial MT"/>
              <a:cs typeface="Arial MT"/>
            </a:endParaRPr>
          </a:p>
          <a:p>
            <a:pPr marL="351790" marR="3429635" indent="-339725">
              <a:lnSpc>
                <a:spcPct val="123000"/>
              </a:lnSpc>
              <a:spcBef>
                <a:spcPts val="5"/>
              </a:spcBef>
            </a:pPr>
            <a:r>
              <a:rPr sz="3150" spc="5" dirty="0">
                <a:latin typeface="Arial MT"/>
                <a:cs typeface="Arial MT"/>
              </a:rPr>
              <a:t>Example: </a:t>
            </a:r>
            <a:r>
              <a:rPr sz="3150" spc="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String</a:t>
            </a:r>
            <a:r>
              <a:rPr sz="3150" spc="-8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foo;</a:t>
            </a:r>
            <a:endParaRPr sz="3150">
              <a:latin typeface="Arial MT"/>
              <a:cs typeface="Arial MT"/>
            </a:endParaRPr>
          </a:p>
          <a:p>
            <a:pPr marL="351790">
              <a:lnSpc>
                <a:spcPct val="100000"/>
              </a:lnSpc>
              <a:spcBef>
                <a:spcPts val="765"/>
              </a:spcBef>
            </a:pPr>
            <a:r>
              <a:rPr sz="3150" spc="5" dirty="0">
                <a:latin typeface="Arial MT"/>
                <a:cs typeface="Arial MT"/>
              </a:rPr>
              <a:t>foo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=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“IAP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6.092”;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5856605" cy="33045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5080" indent="-339725">
              <a:lnSpc>
                <a:spcPts val="3760"/>
              </a:lnSpc>
              <a:spcBef>
                <a:spcPts val="254"/>
              </a:spcBef>
            </a:pPr>
            <a:r>
              <a:rPr sz="3150" spc="5" dirty="0">
                <a:latin typeface="Arial MT"/>
                <a:cs typeface="Arial MT"/>
              </a:rPr>
              <a:t>Can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be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combined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with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variable </a:t>
            </a:r>
            <a:r>
              <a:rPr sz="3150" spc="-86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declaration.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150" spc="5" dirty="0">
                <a:latin typeface="Arial MT"/>
                <a:cs typeface="Arial MT"/>
              </a:rPr>
              <a:t>Example:</a:t>
            </a:r>
            <a:endParaRPr sz="3150">
              <a:latin typeface="Arial MT"/>
              <a:cs typeface="Arial MT"/>
            </a:endParaRPr>
          </a:p>
          <a:p>
            <a:pPr marL="351790" marR="970280" indent="-635">
              <a:lnSpc>
                <a:spcPct val="120300"/>
              </a:lnSpc>
              <a:spcBef>
                <a:spcPts val="5"/>
              </a:spcBef>
            </a:pPr>
            <a:r>
              <a:rPr sz="3150" dirty="0">
                <a:latin typeface="Arial MT"/>
                <a:cs typeface="Arial MT"/>
              </a:rPr>
              <a:t>double badPi </a:t>
            </a:r>
            <a:r>
              <a:rPr sz="3150" spc="5" dirty="0">
                <a:latin typeface="Arial MT"/>
                <a:cs typeface="Arial MT"/>
              </a:rPr>
              <a:t>= </a:t>
            </a:r>
            <a:r>
              <a:rPr sz="3150" dirty="0">
                <a:latin typeface="Arial MT"/>
                <a:cs typeface="Arial MT"/>
              </a:rPr>
              <a:t>3.14; </a:t>
            </a:r>
            <a:r>
              <a:rPr sz="3150" spc="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boolean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isJanuary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=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true;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925" y="1658664"/>
            <a:ext cx="7531100" cy="37369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class</a:t>
            </a:r>
            <a:r>
              <a:rPr sz="2750" b="1" spc="-2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Hello3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b="1" spc="5" dirty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793750" marR="5080" indent="-391160">
              <a:lnSpc>
                <a:spcPts val="3660"/>
              </a:lnSpc>
              <a:spcBef>
                <a:spcPts val="155"/>
              </a:spcBef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public</a:t>
            </a:r>
            <a:r>
              <a:rPr sz="2750" b="1" dirty="0">
                <a:solidFill>
                  <a:srgbClr val="0D1896"/>
                </a:solidFill>
                <a:latin typeface="Arial"/>
                <a:cs typeface="Arial"/>
              </a:rPr>
              <a:t> static</a:t>
            </a:r>
            <a:r>
              <a:rPr sz="2750" b="1" spc="10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void</a:t>
            </a:r>
            <a:r>
              <a:rPr sz="2750" b="1" spc="10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main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latin typeface="Arial MT"/>
                <a:cs typeface="Arial MT"/>
              </a:rPr>
              <a:t>String</a:t>
            </a:r>
            <a:r>
              <a:rPr sz="2750" b="1" spc="5" dirty="0">
                <a:latin typeface="Arial"/>
                <a:cs typeface="Arial"/>
              </a:rPr>
              <a:t>[]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arguments</a:t>
            </a:r>
            <a:r>
              <a:rPr sz="2750" b="1" spc="5" dirty="0">
                <a:latin typeface="Arial"/>
                <a:cs typeface="Arial"/>
              </a:rPr>
              <a:t>)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{ </a:t>
            </a:r>
            <a:r>
              <a:rPr sz="2750" b="1" spc="-750" dirty="0"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String foo </a:t>
            </a:r>
            <a:r>
              <a:rPr sz="2750" b="1" spc="10" dirty="0">
                <a:latin typeface="Arial"/>
                <a:cs typeface="Arial"/>
              </a:rPr>
              <a:t>= </a:t>
            </a:r>
            <a:r>
              <a:rPr sz="2750" spc="5" dirty="0">
                <a:solidFill>
                  <a:srgbClr val="A92394"/>
                </a:solidFill>
                <a:latin typeface="Arial MT"/>
                <a:cs typeface="Arial MT"/>
              </a:rPr>
              <a:t>"IAP </a:t>
            </a:r>
            <a:r>
              <a:rPr sz="2750" dirty="0">
                <a:solidFill>
                  <a:srgbClr val="A92394"/>
                </a:solidFill>
                <a:latin typeface="Arial MT"/>
                <a:cs typeface="Arial MT"/>
              </a:rPr>
              <a:t>6.092"</a:t>
            </a:r>
            <a:r>
              <a:rPr sz="2750" b="1" dirty="0">
                <a:latin typeface="Arial"/>
                <a:cs typeface="Arial"/>
              </a:rPr>
              <a:t>; </a:t>
            </a:r>
            <a:r>
              <a:rPr sz="2750" b="1" spc="5" dirty="0"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System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out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println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latin typeface="Arial MT"/>
                <a:cs typeface="Arial MT"/>
              </a:rPr>
              <a:t>foo</a:t>
            </a:r>
            <a:r>
              <a:rPr sz="2750" b="1" spc="5" dirty="0">
                <a:latin typeface="Arial"/>
                <a:cs typeface="Arial"/>
              </a:rPr>
              <a:t>);</a:t>
            </a:r>
            <a:endParaRPr sz="275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175"/>
              </a:spcBef>
            </a:pPr>
            <a:r>
              <a:rPr sz="2750" spc="5" dirty="0">
                <a:latin typeface="Arial MT"/>
                <a:cs typeface="Arial MT"/>
              </a:rPr>
              <a:t>foo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b="1" spc="10" dirty="0">
                <a:latin typeface="Arial"/>
                <a:cs typeface="Arial"/>
              </a:rPr>
              <a:t>=</a:t>
            </a:r>
            <a:r>
              <a:rPr sz="2750" b="1" spc="-10" dirty="0">
                <a:latin typeface="Arial"/>
                <a:cs typeface="Arial"/>
              </a:rPr>
              <a:t> </a:t>
            </a:r>
            <a:r>
              <a:rPr sz="2750" spc="10" dirty="0">
                <a:solidFill>
                  <a:srgbClr val="A92394"/>
                </a:solidFill>
                <a:latin typeface="Arial MT"/>
                <a:cs typeface="Arial MT"/>
              </a:rPr>
              <a:t>"Something</a:t>
            </a:r>
            <a:r>
              <a:rPr sz="2750" spc="-10" dirty="0">
                <a:solidFill>
                  <a:srgbClr val="A92394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A92394"/>
                </a:solidFill>
                <a:latin typeface="Arial MT"/>
                <a:cs typeface="Arial MT"/>
              </a:rPr>
              <a:t>else"</a:t>
            </a:r>
            <a:r>
              <a:rPr sz="2750" b="1" dirty="0">
                <a:latin typeface="Arial"/>
                <a:cs typeface="Arial"/>
              </a:rPr>
              <a:t>;</a:t>
            </a:r>
            <a:endParaRPr sz="275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355"/>
              </a:spcBef>
            </a:pPr>
            <a:r>
              <a:rPr sz="2750" spc="5" dirty="0">
                <a:latin typeface="Arial MT"/>
                <a:cs typeface="Arial MT"/>
              </a:rPr>
              <a:t>System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out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println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latin typeface="Arial MT"/>
                <a:cs typeface="Arial MT"/>
              </a:rPr>
              <a:t>foo</a:t>
            </a:r>
            <a:r>
              <a:rPr sz="2750" b="1" spc="5" dirty="0">
                <a:latin typeface="Arial"/>
                <a:cs typeface="Arial"/>
              </a:rPr>
              <a:t>);</a:t>
            </a:r>
            <a:endParaRPr sz="275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365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0267" y="1318500"/>
            <a:ext cx="248412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6671945" cy="3484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Arial MT"/>
                <a:cs typeface="Arial MT"/>
              </a:rPr>
              <a:t>Symbols</a:t>
            </a:r>
            <a:r>
              <a:rPr sz="2750" spc="5" dirty="0">
                <a:latin typeface="Arial MT"/>
                <a:cs typeface="Arial MT"/>
              </a:rPr>
              <a:t> that perform simple computations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Arial MT"/>
              <a:cs typeface="Arial MT"/>
            </a:endParaRPr>
          </a:p>
          <a:p>
            <a:pPr marL="12700" marR="4285615">
              <a:lnSpc>
                <a:spcPct val="120700"/>
              </a:lnSpc>
            </a:pPr>
            <a:r>
              <a:rPr sz="2750" spc="5" dirty="0">
                <a:latin typeface="Arial MT"/>
                <a:cs typeface="Arial MT"/>
              </a:rPr>
              <a:t>Assignment: </a:t>
            </a:r>
            <a:r>
              <a:rPr sz="2750" spc="10" dirty="0">
                <a:latin typeface="Arial MT"/>
                <a:cs typeface="Arial MT"/>
              </a:rPr>
              <a:t>= 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Addition: </a:t>
            </a:r>
            <a:r>
              <a:rPr sz="2750" spc="10" dirty="0">
                <a:latin typeface="Arial MT"/>
                <a:cs typeface="Arial MT"/>
              </a:rPr>
              <a:t>+ 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Subtraction: - 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Multiplication:</a:t>
            </a:r>
            <a:r>
              <a:rPr sz="2750" spc="-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* </a:t>
            </a:r>
            <a:r>
              <a:rPr sz="2750" spc="-75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Division: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/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776" y="1318500"/>
            <a:ext cx="491172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3925" algn="l"/>
              </a:tabLst>
            </a:pPr>
            <a:r>
              <a:rPr dirty="0"/>
              <a:t>Order </a:t>
            </a:r>
            <a:r>
              <a:rPr spc="-5" dirty="0"/>
              <a:t>o</a:t>
            </a:r>
            <a:r>
              <a:rPr dirty="0"/>
              <a:t>f	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4522470" cy="2479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" dirty="0">
                <a:latin typeface="Arial MT"/>
                <a:cs typeface="Arial MT"/>
              </a:rPr>
              <a:t>Follows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standard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math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rules: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521334" indent="-509270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521334" algn="l"/>
                <a:tab pos="521970" algn="l"/>
              </a:tabLst>
            </a:pPr>
            <a:r>
              <a:rPr sz="2750" spc="5" dirty="0">
                <a:latin typeface="Arial MT"/>
                <a:cs typeface="Arial MT"/>
              </a:rPr>
              <a:t>Parentheses</a:t>
            </a:r>
            <a:endParaRPr sz="2750">
              <a:latin typeface="Arial MT"/>
              <a:cs typeface="Arial MT"/>
            </a:endParaRPr>
          </a:p>
          <a:p>
            <a:pPr marL="521334" indent="-50927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1334" algn="l"/>
                <a:tab pos="521970" algn="l"/>
              </a:tabLst>
            </a:pPr>
            <a:r>
              <a:rPr sz="2750" spc="5" dirty="0">
                <a:latin typeface="Arial MT"/>
                <a:cs typeface="Arial MT"/>
              </a:rPr>
              <a:t>Multiplication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division</a:t>
            </a:r>
            <a:endParaRPr sz="2750">
              <a:latin typeface="Arial MT"/>
              <a:cs typeface="Arial MT"/>
            </a:endParaRPr>
          </a:p>
          <a:p>
            <a:pPr marL="521334" indent="-50927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1334" algn="l"/>
                <a:tab pos="521970" algn="l"/>
              </a:tabLst>
            </a:pPr>
            <a:r>
              <a:rPr sz="2750" spc="5" dirty="0">
                <a:latin typeface="Arial MT"/>
                <a:cs typeface="Arial MT"/>
              </a:rPr>
              <a:t>Addition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subtraction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269" y="1318500"/>
            <a:ext cx="119380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7804664" cy="143308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IN" sz="4550" dirty="0" smtClean="0">
                <a:latin typeface="Arial MT"/>
                <a:cs typeface="Arial MT"/>
              </a:rPr>
              <a:t>Introduction To Java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IN" sz="4550" dirty="0" smtClean="0">
                <a:latin typeface="Arial MT"/>
                <a:cs typeface="Arial MT"/>
              </a:rPr>
              <a:t>How to Run Programs in Java</a:t>
            </a:r>
            <a:endParaRPr sz="45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556" y="888897"/>
            <a:ext cx="8067040" cy="43643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950" b="1" dirty="0">
                <a:solidFill>
                  <a:srgbClr val="0D1896"/>
                </a:solidFill>
                <a:latin typeface="Arial"/>
                <a:cs typeface="Arial"/>
              </a:rPr>
              <a:t>class</a:t>
            </a:r>
            <a:r>
              <a:rPr sz="2950" b="1" spc="-2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DoMath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849630" marR="5080" indent="-419100">
              <a:lnSpc>
                <a:spcPct val="120100"/>
              </a:lnSpc>
              <a:spcBef>
                <a:spcPts val="20"/>
              </a:spcBef>
            </a:pPr>
            <a:r>
              <a:rPr sz="2950" b="1" spc="5" dirty="0">
                <a:solidFill>
                  <a:srgbClr val="0D1896"/>
                </a:solidFill>
                <a:latin typeface="Arial"/>
                <a:cs typeface="Arial"/>
              </a:rPr>
              <a:t>public</a:t>
            </a:r>
            <a:r>
              <a:rPr sz="2950" b="1" spc="-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D1896"/>
                </a:solidFill>
                <a:latin typeface="Arial"/>
                <a:cs typeface="Arial"/>
              </a:rPr>
              <a:t>static</a:t>
            </a:r>
            <a:r>
              <a:rPr sz="2950" b="1" spc="5" dirty="0">
                <a:solidFill>
                  <a:srgbClr val="0D1896"/>
                </a:solidFill>
                <a:latin typeface="Arial"/>
                <a:cs typeface="Arial"/>
              </a:rPr>
              <a:t> void</a:t>
            </a:r>
            <a:r>
              <a:rPr sz="2950" b="1" spc="1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main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spc="5" dirty="0">
                <a:latin typeface="Arial MT"/>
                <a:cs typeface="Arial MT"/>
              </a:rPr>
              <a:t>String</a:t>
            </a:r>
            <a:r>
              <a:rPr sz="2950" b="1" spc="5" dirty="0">
                <a:latin typeface="Arial"/>
                <a:cs typeface="Arial"/>
              </a:rPr>
              <a:t>[]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dirty="0">
                <a:latin typeface="Arial MT"/>
                <a:cs typeface="Arial MT"/>
              </a:rPr>
              <a:t>arguments</a:t>
            </a:r>
            <a:r>
              <a:rPr sz="2950" b="1" dirty="0">
                <a:latin typeface="Arial"/>
                <a:cs typeface="Arial"/>
              </a:rPr>
              <a:t>)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D1896"/>
                </a:solidFill>
                <a:latin typeface="Arial"/>
                <a:cs typeface="Arial"/>
              </a:rPr>
              <a:t>double </a:t>
            </a:r>
            <a:r>
              <a:rPr sz="2950" spc="5" dirty="0">
                <a:latin typeface="Arial MT"/>
                <a:cs typeface="Arial MT"/>
              </a:rPr>
              <a:t>score </a:t>
            </a:r>
            <a:r>
              <a:rPr sz="2950" b="1" spc="10" dirty="0">
                <a:latin typeface="Arial"/>
                <a:cs typeface="Arial"/>
              </a:rPr>
              <a:t>=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1.0 </a:t>
            </a:r>
            <a:r>
              <a:rPr sz="2950" b="1" spc="10" dirty="0">
                <a:latin typeface="Arial"/>
                <a:cs typeface="Arial"/>
              </a:rPr>
              <a:t>+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2.0 </a:t>
            </a:r>
            <a:r>
              <a:rPr sz="2950" b="1" spc="5" dirty="0">
                <a:latin typeface="Arial"/>
                <a:cs typeface="Arial"/>
              </a:rPr>
              <a:t>*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3.0</a:t>
            </a:r>
            <a:r>
              <a:rPr sz="2950" b="1" dirty="0">
                <a:latin typeface="Arial"/>
                <a:cs typeface="Arial"/>
              </a:rPr>
              <a:t>; 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System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spc="5" dirty="0">
                <a:latin typeface="Arial MT"/>
                <a:cs typeface="Arial MT"/>
              </a:rPr>
              <a:t>out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spc="5" dirty="0">
                <a:latin typeface="Arial MT"/>
                <a:cs typeface="Arial MT"/>
              </a:rPr>
              <a:t>println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spc="5" dirty="0">
                <a:latin typeface="Arial MT"/>
                <a:cs typeface="Arial MT"/>
              </a:rPr>
              <a:t>score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 marL="849630" marR="2894965">
              <a:lnSpc>
                <a:spcPct val="120100"/>
              </a:lnSpc>
              <a:spcBef>
                <a:spcPts val="100"/>
              </a:spcBef>
            </a:pPr>
            <a:r>
              <a:rPr sz="2950" spc="5" dirty="0">
                <a:latin typeface="Arial MT"/>
                <a:cs typeface="Arial MT"/>
              </a:rPr>
              <a:t>score </a:t>
            </a:r>
            <a:r>
              <a:rPr sz="2950" b="1" spc="10" dirty="0">
                <a:latin typeface="Arial"/>
                <a:cs typeface="Arial"/>
              </a:rPr>
              <a:t>= </a:t>
            </a:r>
            <a:r>
              <a:rPr sz="2950" spc="5" dirty="0">
                <a:latin typeface="Arial MT"/>
                <a:cs typeface="Arial MT"/>
              </a:rPr>
              <a:t>score </a:t>
            </a:r>
            <a:r>
              <a:rPr sz="2950" b="1" dirty="0">
                <a:latin typeface="Arial"/>
                <a:cs typeface="Arial"/>
              </a:rPr>
              <a:t>/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2.0</a:t>
            </a:r>
            <a:r>
              <a:rPr sz="2950" b="1" dirty="0">
                <a:latin typeface="Arial"/>
                <a:cs typeface="Arial"/>
              </a:rPr>
              <a:t>; 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System</a:t>
            </a:r>
            <a:r>
              <a:rPr sz="2950" b="1" dirty="0">
                <a:latin typeface="Arial"/>
                <a:cs typeface="Arial"/>
              </a:rPr>
              <a:t>.</a:t>
            </a:r>
            <a:r>
              <a:rPr sz="2950" dirty="0">
                <a:latin typeface="Arial MT"/>
                <a:cs typeface="Arial MT"/>
              </a:rPr>
              <a:t>out</a:t>
            </a:r>
            <a:r>
              <a:rPr sz="2950" b="1" dirty="0">
                <a:latin typeface="Arial"/>
                <a:cs typeface="Arial"/>
              </a:rPr>
              <a:t>.</a:t>
            </a:r>
            <a:r>
              <a:rPr sz="2950" dirty="0">
                <a:latin typeface="Arial MT"/>
                <a:cs typeface="Arial MT"/>
              </a:rPr>
              <a:t>printl</a:t>
            </a:r>
            <a:r>
              <a:rPr sz="2950" spc="5" dirty="0">
                <a:latin typeface="Arial MT"/>
                <a:cs typeface="Arial MT"/>
              </a:rPr>
              <a:t>n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spc="5" dirty="0">
                <a:latin typeface="Arial MT"/>
                <a:cs typeface="Arial MT"/>
              </a:rPr>
              <a:t>score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71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556" y="901457"/>
            <a:ext cx="8067040" cy="4992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950" b="1" dirty="0">
                <a:solidFill>
                  <a:srgbClr val="0D1896"/>
                </a:solidFill>
                <a:latin typeface="Arial"/>
                <a:cs typeface="Arial"/>
              </a:rPr>
              <a:t>class</a:t>
            </a:r>
            <a:r>
              <a:rPr sz="2950" b="1" spc="-2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DoMath2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849630" marR="5080" indent="-419100">
              <a:lnSpc>
                <a:spcPts val="3960"/>
              </a:lnSpc>
              <a:spcBef>
                <a:spcPts val="120"/>
              </a:spcBef>
            </a:pPr>
            <a:r>
              <a:rPr sz="2950" b="1" spc="5" dirty="0">
                <a:solidFill>
                  <a:srgbClr val="0D1896"/>
                </a:solidFill>
                <a:latin typeface="Arial"/>
                <a:cs typeface="Arial"/>
              </a:rPr>
              <a:t>public</a:t>
            </a:r>
            <a:r>
              <a:rPr sz="2950" b="1" spc="-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D1896"/>
                </a:solidFill>
                <a:latin typeface="Arial"/>
                <a:cs typeface="Arial"/>
              </a:rPr>
              <a:t>static</a:t>
            </a:r>
            <a:r>
              <a:rPr sz="2950" b="1" spc="5" dirty="0">
                <a:solidFill>
                  <a:srgbClr val="0D1896"/>
                </a:solidFill>
                <a:latin typeface="Arial"/>
                <a:cs typeface="Arial"/>
              </a:rPr>
              <a:t> void</a:t>
            </a:r>
            <a:r>
              <a:rPr sz="2950" b="1" spc="1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main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spc="5" dirty="0">
                <a:latin typeface="Arial MT"/>
                <a:cs typeface="Arial MT"/>
              </a:rPr>
              <a:t>String</a:t>
            </a:r>
            <a:r>
              <a:rPr sz="2950" b="1" spc="5" dirty="0">
                <a:latin typeface="Arial"/>
                <a:cs typeface="Arial"/>
              </a:rPr>
              <a:t>[]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dirty="0">
                <a:latin typeface="Arial MT"/>
                <a:cs typeface="Arial MT"/>
              </a:rPr>
              <a:t>arguments</a:t>
            </a:r>
            <a:r>
              <a:rPr sz="2950" b="1" dirty="0">
                <a:latin typeface="Arial"/>
                <a:cs typeface="Arial"/>
              </a:rPr>
              <a:t>)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D1896"/>
                </a:solidFill>
                <a:latin typeface="Arial"/>
                <a:cs typeface="Arial"/>
              </a:rPr>
              <a:t>double </a:t>
            </a:r>
            <a:r>
              <a:rPr sz="2950" spc="5" dirty="0">
                <a:latin typeface="Arial MT"/>
                <a:cs typeface="Arial MT"/>
              </a:rPr>
              <a:t>score </a:t>
            </a:r>
            <a:r>
              <a:rPr sz="2950" b="1" spc="10" dirty="0">
                <a:latin typeface="Arial"/>
                <a:cs typeface="Arial"/>
              </a:rPr>
              <a:t>=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1.0 </a:t>
            </a:r>
            <a:r>
              <a:rPr sz="2950" b="1" spc="10" dirty="0">
                <a:latin typeface="Arial"/>
                <a:cs typeface="Arial"/>
              </a:rPr>
              <a:t>+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2.0 </a:t>
            </a:r>
            <a:r>
              <a:rPr sz="2950" b="1" spc="5" dirty="0">
                <a:latin typeface="Arial"/>
                <a:cs typeface="Arial"/>
              </a:rPr>
              <a:t>*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3.0</a:t>
            </a:r>
            <a:r>
              <a:rPr sz="2950" b="1" dirty="0">
                <a:latin typeface="Arial"/>
                <a:cs typeface="Arial"/>
              </a:rPr>
              <a:t>; 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System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spc="5" dirty="0">
                <a:latin typeface="Arial MT"/>
                <a:cs typeface="Arial MT"/>
              </a:rPr>
              <a:t>out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spc="5" dirty="0">
                <a:latin typeface="Arial MT"/>
                <a:cs typeface="Arial MT"/>
              </a:rPr>
              <a:t>println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spc="5" dirty="0">
                <a:latin typeface="Arial MT"/>
                <a:cs typeface="Arial MT"/>
              </a:rPr>
              <a:t>score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 marL="849630">
              <a:lnSpc>
                <a:spcPct val="100000"/>
              </a:lnSpc>
              <a:spcBef>
                <a:spcPts val="110"/>
              </a:spcBef>
            </a:pPr>
            <a:r>
              <a:rPr sz="2950" b="1" spc="5" dirty="0">
                <a:solidFill>
                  <a:srgbClr val="0D1896"/>
                </a:solidFill>
                <a:latin typeface="Arial"/>
                <a:cs typeface="Arial"/>
              </a:rPr>
              <a:t>double</a:t>
            </a:r>
            <a:r>
              <a:rPr sz="2950" b="1" spc="-15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copy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b="1" spc="10" dirty="0">
                <a:latin typeface="Arial"/>
                <a:cs typeface="Arial"/>
              </a:rPr>
              <a:t>=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score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849630" marR="2894965">
              <a:lnSpc>
                <a:spcPct val="110400"/>
              </a:lnSpc>
              <a:spcBef>
                <a:spcPts val="45"/>
              </a:spcBef>
            </a:pPr>
            <a:r>
              <a:rPr sz="2950" spc="5" dirty="0">
                <a:latin typeface="Arial MT"/>
                <a:cs typeface="Arial MT"/>
              </a:rPr>
              <a:t>copy </a:t>
            </a:r>
            <a:r>
              <a:rPr sz="2950" b="1" spc="10" dirty="0">
                <a:latin typeface="Arial"/>
                <a:cs typeface="Arial"/>
              </a:rPr>
              <a:t>= </a:t>
            </a:r>
            <a:r>
              <a:rPr sz="2950" spc="5" dirty="0">
                <a:latin typeface="Arial MT"/>
                <a:cs typeface="Arial MT"/>
              </a:rPr>
              <a:t>copy </a:t>
            </a:r>
            <a:r>
              <a:rPr sz="2950" b="1" dirty="0">
                <a:latin typeface="Arial"/>
                <a:cs typeface="Arial"/>
              </a:rPr>
              <a:t>/ </a:t>
            </a:r>
            <a:r>
              <a:rPr sz="2950" dirty="0">
                <a:solidFill>
                  <a:srgbClr val="009393"/>
                </a:solidFill>
                <a:latin typeface="Arial MT"/>
                <a:cs typeface="Arial MT"/>
              </a:rPr>
              <a:t>2.0</a:t>
            </a:r>
            <a:r>
              <a:rPr sz="2950" b="1" dirty="0">
                <a:latin typeface="Arial"/>
                <a:cs typeface="Arial"/>
              </a:rPr>
              <a:t>; 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System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spc="5" dirty="0">
                <a:latin typeface="Arial MT"/>
                <a:cs typeface="Arial MT"/>
              </a:rPr>
              <a:t>out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spc="5" dirty="0">
                <a:latin typeface="Arial MT"/>
                <a:cs typeface="Arial MT"/>
              </a:rPr>
              <a:t>println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spc="5" dirty="0">
                <a:latin typeface="Arial MT"/>
                <a:cs typeface="Arial MT"/>
              </a:rPr>
              <a:t>copy</a:t>
            </a:r>
            <a:r>
              <a:rPr sz="2950" b="1" spc="5" dirty="0">
                <a:latin typeface="Arial"/>
                <a:cs typeface="Arial"/>
              </a:rPr>
              <a:t>);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spc="5" dirty="0">
                <a:latin typeface="Arial MT"/>
                <a:cs typeface="Arial MT"/>
              </a:rPr>
              <a:t>System</a:t>
            </a:r>
            <a:r>
              <a:rPr sz="2950" b="1" dirty="0">
                <a:latin typeface="Arial"/>
                <a:cs typeface="Arial"/>
              </a:rPr>
              <a:t>.</a:t>
            </a:r>
            <a:r>
              <a:rPr sz="2950" dirty="0">
                <a:latin typeface="Arial MT"/>
                <a:cs typeface="Arial MT"/>
              </a:rPr>
              <a:t>out</a:t>
            </a:r>
            <a:r>
              <a:rPr sz="2950" b="1" dirty="0">
                <a:latin typeface="Arial"/>
                <a:cs typeface="Arial"/>
              </a:rPr>
              <a:t>.</a:t>
            </a:r>
            <a:r>
              <a:rPr sz="2950" dirty="0">
                <a:latin typeface="Arial MT"/>
                <a:cs typeface="Arial MT"/>
              </a:rPr>
              <a:t>printl</a:t>
            </a:r>
            <a:r>
              <a:rPr sz="2950" spc="5" dirty="0">
                <a:latin typeface="Arial MT"/>
                <a:cs typeface="Arial MT"/>
              </a:rPr>
              <a:t>n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spc="5" dirty="0">
                <a:latin typeface="Arial MT"/>
                <a:cs typeface="Arial MT"/>
              </a:rPr>
              <a:t>score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420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841" y="1318500"/>
            <a:ext cx="60299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40" dirty="0"/>
              <a:t> </a:t>
            </a:r>
            <a:r>
              <a:rPr spc="-5" dirty="0"/>
              <a:t>Concatenation</a:t>
            </a:r>
            <a:r>
              <a:rPr spc="-35" dirty="0"/>
              <a:t> </a:t>
            </a:r>
            <a:r>
              <a:rPr dirty="0"/>
              <a:t>(+)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397379"/>
            <a:ext cx="480123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155">
              <a:lnSpc>
                <a:spcPct val="122000"/>
              </a:lnSpc>
              <a:spcBef>
                <a:spcPts val="95"/>
              </a:spcBef>
            </a:pPr>
            <a:r>
              <a:rPr sz="2750" spc="5" dirty="0">
                <a:latin typeface="Arial MT"/>
                <a:cs typeface="Arial MT"/>
              </a:rPr>
              <a:t>String text </a:t>
            </a:r>
            <a:r>
              <a:rPr sz="2750" b="1" spc="10" dirty="0">
                <a:latin typeface="Arial"/>
                <a:cs typeface="Arial"/>
              </a:rPr>
              <a:t>= </a:t>
            </a:r>
            <a:r>
              <a:rPr sz="2750" spc="5" dirty="0">
                <a:solidFill>
                  <a:srgbClr val="922392"/>
                </a:solidFill>
                <a:latin typeface="Arial MT"/>
                <a:cs typeface="Arial MT"/>
              </a:rPr>
              <a:t>"hello" </a:t>
            </a:r>
            <a:r>
              <a:rPr sz="2750" b="1" spc="10" dirty="0">
                <a:latin typeface="Arial"/>
                <a:cs typeface="Arial"/>
              </a:rPr>
              <a:t>+ </a:t>
            </a:r>
            <a:r>
              <a:rPr sz="2750" spc="5" dirty="0">
                <a:solidFill>
                  <a:srgbClr val="922392"/>
                </a:solidFill>
                <a:latin typeface="Arial MT"/>
                <a:cs typeface="Arial MT"/>
              </a:rPr>
              <a:t>" </a:t>
            </a:r>
            <a:r>
              <a:rPr sz="2750" dirty="0">
                <a:solidFill>
                  <a:srgbClr val="922392"/>
                </a:solidFill>
                <a:latin typeface="Arial MT"/>
                <a:cs typeface="Arial MT"/>
              </a:rPr>
              <a:t>world"</a:t>
            </a:r>
            <a:r>
              <a:rPr sz="2750" b="1" dirty="0">
                <a:latin typeface="Arial"/>
                <a:cs typeface="Arial"/>
              </a:rPr>
              <a:t>; </a:t>
            </a:r>
            <a:r>
              <a:rPr sz="2750" b="1" spc="-750" dirty="0"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text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b="1" spc="10" dirty="0">
                <a:latin typeface="Arial"/>
                <a:cs typeface="Arial"/>
              </a:rPr>
              <a:t>=</a:t>
            </a:r>
            <a:r>
              <a:rPr sz="2750" b="1" dirty="0"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text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b="1" spc="10" dirty="0">
                <a:latin typeface="Arial"/>
                <a:cs typeface="Arial"/>
              </a:rPr>
              <a:t>+</a:t>
            </a:r>
            <a:r>
              <a:rPr sz="2750" b="1" dirty="0"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922392"/>
                </a:solidFill>
                <a:latin typeface="Arial MT"/>
                <a:cs typeface="Arial MT"/>
              </a:rPr>
              <a:t>"</a:t>
            </a:r>
            <a:r>
              <a:rPr sz="2750" dirty="0">
                <a:solidFill>
                  <a:srgbClr val="922392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922392"/>
                </a:solidFill>
                <a:latin typeface="Arial MT"/>
                <a:cs typeface="Arial MT"/>
              </a:rPr>
              <a:t>number</a:t>
            </a:r>
            <a:r>
              <a:rPr sz="2750" dirty="0">
                <a:solidFill>
                  <a:srgbClr val="922392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922392"/>
                </a:solidFill>
                <a:latin typeface="Arial MT"/>
                <a:cs typeface="Arial MT"/>
              </a:rPr>
              <a:t>"</a:t>
            </a:r>
            <a:r>
              <a:rPr sz="2750" dirty="0">
                <a:solidFill>
                  <a:srgbClr val="922392"/>
                </a:solidFill>
                <a:latin typeface="Arial MT"/>
                <a:cs typeface="Arial MT"/>
              </a:rPr>
              <a:t> </a:t>
            </a:r>
            <a:r>
              <a:rPr sz="2750" b="1" spc="10" dirty="0">
                <a:latin typeface="Arial"/>
                <a:cs typeface="Arial"/>
              </a:rPr>
              <a:t>+</a:t>
            </a:r>
            <a:r>
              <a:rPr sz="2750" b="1" dirty="0"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038F92"/>
                </a:solidFill>
                <a:latin typeface="Arial MT"/>
                <a:cs typeface="Arial MT"/>
              </a:rPr>
              <a:t>5</a:t>
            </a:r>
            <a:r>
              <a:rPr sz="2750" b="1" spc="5" dirty="0">
                <a:latin typeface="Arial"/>
                <a:cs typeface="Arial"/>
              </a:rPr>
              <a:t>;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50" spc="5" dirty="0">
                <a:solidFill>
                  <a:srgbClr val="008D00"/>
                </a:solidFill>
                <a:latin typeface="Arial MT"/>
                <a:cs typeface="Arial MT"/>
              </a:rPr>
              <a:t>//</a:t>
            </a:r>
            <a:r>
              <a:rPr sz="2750" spc="-5" dirty="0">
                <a:solidFill>
                  <a:srgbClr val="008D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8D00"/>
                </a:solidFill>
                <a:latin typeface="Arial MT"/>
                <a:cs typeface="Arial MT"/>
              </a:rPr>
              <a:t>text</a:t>
            </a:r>
            <a:r>
              <a:rPr sz="2750" spc="-5" dirty="0">
                <a:solidFill>
                  <a:srgbClr val="008D00"/>
                </a:solidFill>
                <a:latin typeface="Arial MT"/>
                <a:cs typeface="Arial MT"/>
              </a:rPr>
              <a:t> </a:t>
            </a:r>
            <a:r>
              <a:rPr sz="2750" spc="10" dirty="0">
                <a:solidFill>
                  <a:srgbClr val="008D00"/>
                </a:solidFill>
                <a:latin typeface="Arial MT"/>
                <a:cs typeface="Arial MT"/>
              </a:rPr>
              <a:t>=</a:t>
            </a:r>
            <a:r>
              <a:rPr sz="2750" dirty="0">
                <a:solidFill>
                  <a:srgbClr val="008D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8D00"/>
                </a:solidFill>
                <a:latin typeface="Arial MT"/>
                <a:cs typeface="Arial MT"/>
              </a:rPr>
              <a:t>"hello</a:t>
            </a:r>
            <a:r>
              <a:rPr sz="2750" spc="-5" dirty="0">
                <a:solidFill>
                  <a:srgbClr val="008D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8D00"/>
                </a:solidFill>
                <a:latin typeface="Arial MT"/>
                <a:cs typeface="Arial MT"/>
              </a:rPr>
              <a:t>world</a:t>
            </a:r>
            <a:r>
              <a:rPr sz="2750" spc="-5" dirty="0">
                <a:solidFill>
                  <a:srgbClr val="008D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8D00"/>
                </a:solidFill>
                <a:latin typeface="Arial MT"/>
                <a:cs typeface="Arial MT"/>
              </a:rPr>
              <a:t>number</a:t>
            </a:r>
            <a:r>
              <a:rPr sz="2750" spc="-5" dirty="0">
                <a:solidFill>
                  <a:srgbClr val="008D00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008D00"/>
                </a:solidFill>
                <a:latin typeface="Arial MT"/>
                <a:cs typeface="Arial MT"/>
              </a:rPr>
              <a:t>5"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066800"/>
            <a:ext cx="5726559" cy="1577100"/>
          </a:xfrm>
        </p:spPr>
        <p:txBody>
          <a:bodyPr/>
          <a:lstStyle/>
          <a:p>
            <a:r>
              <a:rPr lang="en-IN" dirty="0" smtClean="0"/>
              <a:t>Student Activity using Visual Studio Code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3200400"/>
            <a:ext cx="3505200" cy="3877985"/>
          </a:xfrm>
        </p:spPr>
        <p:txBody>
          <a:bodyPr/>
          <a:lstStyle/>
          <a:p>
            <a:r>
              <a:rPr lang="en-IN" sz="3600" dirty="0" smtClean="0"/>
              <a:t>Example1.java</a:t>
            </a:r>
          </a:p>
          <a:p>
            <a:r>
              <a:rPr lang="en-IN" sz="3600" dirty="0" smtClean="0"/>
              <a:t>Example2.java</a:t>
            </a:r>
          </a:p>
          <a:p>
            <a:r>
              <a:rPr lang="en-IN" sz="3600" dirty="0" smtClean="0"/>
              <a:t>Test yourskills.java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157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678" y="1318500"/>
            <a:ext cx="355854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spc="-5" dirty="0"/>
              <a:t>Computer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82758" y="2005689"/>
            <a:ext cx="2101850" cy="5071745"/>
            <a:chOff x="3982758" y="2005689"/>
            <a:chExt cx="2101850" cy="5071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2758" y="3483474"/>
              <a:ext cx="2101596" cy="2110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2758" y="5960752"/>
              <a:ext cx="2101596" cy="11162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2758" y="2005689"/>
              <a:ext cx="2101596" cy="11162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69918" y="3610558"/>
            <a:ext cx="1730375" cy="1730375"/>
          </a:xfrm>
          <a:prstGeom prst="rect">
            <a:avLst/>
          </a:prstGeom>
          <a:solidFill>
            <a:srgbClr val="FFFFFF"/>
          </a:solidFill>
          <a:ln w="174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3189" marR="133350" indent="-635" algn="ctr">
              <a:lnSpc>
                <a:spcPts val="1920"/>
              </a:lnSpc>
            </a:pPr>
            <a:r>
              <a:rPr sz="1650" spc="-10" dirty="0">
                <a:latin typeface="Arial MT"/>
                <a:cs typeface="Arial MT"/>
              </a:rPr>
              <a:t>Central </a:t>
            </a:r>
            <a:r>
              <a:rPr sz="1650" spc="-5" dirty="0">
                <a:latin typeface="Arial MT"/>
                <a:cs typeface="Arial MT"/>
              </a:rPr>
              <a:t> Processing</a:t>
            </a:r>
            <a:r>
              <a:rPr sz="1650" spc="-5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Unit </a:t>
            </a:r>
            <a:r>
              <a:rPr sz="1650" spc="-440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(CPU)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9918" y="6082467"/>
            <a:ext cx="1730375" cy="741680"/>
          </a:xfrm>
          <a:prstGeom prst="rect">
            <a:avLst/>
          </a:prstGeom>
          <a:solidFill>
            <a:srgbClr val="FFFFFF"/>
          </a:solidFill>
          <a:ln w="17440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74955" marR="285115" indent="5080">
              <a:lnSpc>
                <a:spcPts val="1920"/>
              </a:lnSpc>
              <a:spcBef>
                <a:spcPts val="969"/>
              </a:spcBef>
            </a:pPr>
            <a:r>
              <a:rPr sz="1650" spc="-5" dirty="0">
                <a:latin typeface="Arial MT"/>
                <a:cs typeface="Arial MT"/>
              </a:rPr>
              <a:t>Input/Output  (IO)</a:t>
            </a:r>
            <a:r>
              <a:rPr sz="1650" spc="-6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Devices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9918" y="2127426"/>
            <a:ext cx="1730375" cy="741680"/>
          </a:xfrm>
          <a:prstGeom prst="rect">
            <a:avLst/>
          </a:prstGeom>
          <a:solidFill>
            <a:srgbClr val="FFFFFF"/>
          </a:solidFill>
          <a:ln w="1744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</a:pPr>
            <a:r>
              <a:rPr sz="1650" spc="-5" dirty="0">
                <a:latin typeface="Arial MT"/>
                <a:cs typeface="Arial MT"/>
              </a:rPr>
              <a:t>Memory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5824" y="2869001"/>
            <a:ext cx="864235" cy="3213735"/>
            <a:chOff x="4585824" y="2869001"/>
            <a:chExt cx="864235" cy="3213735"/>
          </a:xfrm>
        </p:grpSpPr>
        <p:sp>
          <p:nvSpPr>
            <p:cNvPr id="11" name="object 11"/>
            <p:cNvSpPr/>
            <p:nvPr/>
          </p:nvSpPr>
          <p:spPr>
            <a:xfrm>
              <a:off x="4646866" y="5340892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12"/>
                  </a:lnTo>
                </a:path>
              </a:pathLst>
            </a:custGeom>
            <a:ln w="17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824" y="5901084"/>
              <a:ext cx="122084" cy="1569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88423" y="5513554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568912"/>
                  </a:moveTo>
                  <a:lnTo>
                    <a:pt x="0" y="0"/>
                  </a:lnTo>
                </a:path>
              </a:pathLst>
            </a:custGeom>
            <a:ln w="17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7381" y="5365309"/>
              <a:ext cx="122084" cy="1569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6866" y="2869001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12"/>
                  </a:lnTo>
                </a:path>
              </a:pathLst>
            </a:custGeom>
            <a:ln w="17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824" y="3429193"/>
              <a:ext cx="122084" cy="1569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88423" y="3041663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568912"/>
                  </a:moveTo>
                  <a:lnTo>
                    <a:pt x="0" y="0"/>
                  </a:lnTo>
                </a:path>
              </a:pathLst>
            </a:custGeom>
            <a:ln w="17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7381" y="2893418"/>
              <a:ext cx="122084" cy="156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695" y="1318500"/>
            <a:ext cx="417322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CPU</a:t>
            </a:r>
            <a:r>
              <a:rPr spc="-80" dirty="0"/>
              <a:t> </a:t>
            </a:r>
            <a:r>
              <a:rPr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1544955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5" dirty="0">
                <a:latin typeface="Arial MT"/>
                <a:cs typeface="Arial MT"/>
              </a:rPr>
              <a:t>z</a:t>
            </a:r>
            <a:r>
              <a:rPr sz="3150" spc="-2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=</a:t>
            </a:r>
            <a:r>
              <a:rPr sz="3150" spc="-2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x</a:t>
            </a:r>
            <a:r>
              <a:rPr sz="3150" spc="-2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+</a:t>
            </a:r>
            <a:r>
              <a:rPr sz="3150" spc="-2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y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2309" y="2250359"/>
            <a:ext cx="3213100" cy="29197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22909" algn="just">
              <a:lnSpc>
                <a:spcPct val="150700"/>
              </a:lnSpc>
              <a:spcBef>
                <a:spcPts val="60"/>
              </a:spcBef>
            </a:pPr>
            <a:r>
              <a:rPr sz="3150" spc="5" dirty="0">
                <a:latin typeface="Arial MT"/>
                <a:cs typeface="Arial MT"/>
              </a:rPr>
              <a:t>Read</a:t>
            </a:r>
            <a:r>
              <a:rPr sz="3150" spc="-4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location</a:t>
            </a:r>
            <a:r>
              <a:rPr sz="3150" spc="-4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x </a:t>
            </a:r>
            <a:r>
              <a:rPr sz="3150" spc="-86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Read</a:t>
            </a:r>
            <a:r>
              <a:rPr sz="3150" spc="-4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location</a:t>
            </a:r>
            <a:r>
              <a:rPr sz="3150" spc="-4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y </a:t>
            </a:r>
            <a:r>
              <a:rPr sz="3150" spc="-86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Add</a:t>
            </a: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3150" spc="-5" dirty="0">
                <a:latin typeface="Arial MT"/>
                <a:cs typeface="Arial MT"/>
              </a:rPr>
              <a:t>Write</a:t>
            </a:r>
            <a:r>
              <a:rPr sz="3150" spc="-2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to</a:t>
            </a:r>
            <a:r>
              <a:rPr sz="3150" spc="-2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location</a:t>
            </a:r>
            <a:r>
              <a:rPr sz="3150" spc="-2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z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853" y="1318500"/>
            <a:ext cx="623125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70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486715"/>
            <a:ext cx="7070090" cy="20529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1146175" indent="-339725">
              <a:lnSpc>
                <a:spcPts val="3760"/>
              </a:lnSpc>
              <a:spcBef>
                <a:spcPts val="254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Easier to </a:t>
            </a:r>
            <a:r>
              <a:rPr sz="3150" dirty="0">
                <a:latin typeface="Arial MT"/>
                <a:cs typeface="Arial MT"/>
              </a:rPr>
              <a:t>understand </a:t>
            </a:r>
            <a:r>
              <a:rPr sz="3150" spc="5" dirty="0">
                <a:latin typeface="Arial MT"/>
                <a:cs typeface="Arial MT"/>
              </a:rPr>
              <a:t>than CPU </a:t>
            </a:r>
            <a:r>
              <a:rPr sz="3150" spc="-86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instructions</a:t>
            </a:r>
            <a:endParaRPr sz="3150">
              <a:latin typeface="Arial MT"/>
              <a:cs typeface="Arial MT"/>
            </a:endParaRPr>
          </a:p>
          <a:p>
            <a:pPr marL="351790" marR="5080" indent="-339725">
              <a:lnSpc>
                <a:spcPct val="100000"/>
              </a:lnSpc>
              <a:spcBef>
                <a:spcPts val="715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dirty="0">
                <a:latin typeface="Arial MT"/>
                <a:cs typeface="Arial MT"/>
              </a:rPr>
              <a:t>Needs </a:t>
            </a:r>
            <a:r>
              <a:rPr sz="3150" spc="5" dirty="0">
                <a:latin typeface="Arial MT"/>
                <a:cs typeface="Arial MT"/>
              </a:rPr>
              <a:t>to be translated for the CPU to </a:t>
            </a:r>
            <a:r>
              <a:rPr sz="3150" spc="-86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understand</a:t>
            </a:r>
            <a:r>
              <a:rPr sz="3150" spc="-5" dirty="0">
                <a:latin typeface="Arial MT"/>
                <a:cs typeface="Arial MT"/>
              </a:rPr>
              <a:t> it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269" y="1318500"/>
            <a:ext cx="119316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36" y="2395269"/>
            <a:ext cx="7179945" cy="234124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“Most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popular”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language</a:t>
            </a:r>
            <a:endParaRPr sz="315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Runs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on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a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“virtual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machine”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(JVM)</a:t>
            </a:r>
            <a:endParaRPr sz="315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spcBef>
                <a:spcPts val="770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More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complex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than some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(eg.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Python)</a:t>
            </a:r>
            <a:endParaRPr sz="3150">
              <a:latin typeface="Arial MT"/>
              <a:cs typeface="Arial MT"/>
            </a:endParaRPr>
          </a:p>
          <a:p>
            <a:pPr marL="351790" indent="-339725">
              <a:lnSpc>
                <a:spcPct val="100000"/>
              </a:lnSpc>
              <a:spcBef>
                <a:spcPts val="869"/>
              </a:spcBef>
              <a:buChar char="•"/>
              <a:tabLst>
                <a:tab pos="351790" algn="l"/>
                <a:tab pos="352425" algn="l"/>
              </a:tabLst>
            </a:pPr>
            <a:r>
              <a:rPr sz="3150" spc="5" dirty="0">
                <a:latin typeface="Arial MT"/>
                <a:cs typeface="Arial MT"/>
              </a:rPr>
              <a:t>Simpler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than</a:t>
            </a:r>
            <a:r>
              <a:rPr sz="3150" dirty="0">
                <a:latin typeface="Arial MT"/>
                <a:cs typeface="Arial MT"/>
              </a:rPr>
              <a:t> others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5" dirty="0">
                <a:latin typeface="Arial MT"/>
                <a:cs typeface="Arial MT"/>
              </a:rPr>
              <a:t>(eg.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C++)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749" y="1318500"/>
            <a:ext cx="3802379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Compiling</a:t>
            </a:r>
            <a:r>
              <a:rPr spc="-80" dirty="0"/>
              <a:t> </a:t>
            </a:r>
            <a:r>
              <a:rPr dirty="0"/>
              <a:t>Java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5250" y="3439721"/>
            <a:ext cx="7677784" cy="1532255"/>
            <a:chOff x="1195250" y="3439721"/>
            <a:chExt cx="7677784" cy="1532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250" y="3439721"/>
              <a:ext cx="2089452" cy="15317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2685" y="3439721"/>
              <a:ext cx="1537521" cy="15317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190" y="3439721"/>
              <a:ext cx="2109163" cy="15317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5625" y="3439721"/>
              <a:ext cx="1547381" cy="15317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02617" y="3573894"/>
            <a:ext cx="1676400" cy="1117600"/>
          </a:xfrm>
          <a:prstGeom prst="rect">
            <a:avLst/>
          </a:prstGeom>
          <a:solidFill>
            <a:srgbClr val="FFFFFF"/>
          </a:solidFill>
          <a:ln w="1971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99109" marR="149860" indent="-361950">
              <a:lnSpc>
                <a:spcPts val="2170"/>
              </a:lnSpc>
            </a:pPr>
            <a:r>
              <a:rPr sz="1850" spc="5" dirty="0">
                <a:latin typeface="Arial MT"/>
                <a:cs typeface="Arial MT"/>
              </a:rPr>
              <a:t>Source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Code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(.java)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3927" y="3573894"/>
            <a:ext cx="1676400" cy="1117600"/>
          </a:xfrm>
          <a:prstGeom prst="rect">
            <a:avLst/>
          </a:prstGeom>
          <a:solidFill>
            <a:srgbClr val="FFFFFF"/>
          </a:solidFill>
          <a:ln w="1971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47040" marR="288290" indent="-171450">
              <a:lnSpc>
                <a:spcPts val="2170"/>
              </a:lnSpc>
            </a:pPr>
            <a:r>
              <a:rPr sz="1850" spc="5" dirty="0">
                <a:latin typeface="Arial MT"/>
                <a:cs typeface="Arial MT"/>
              </a:rPr>
              <a:t>Byte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Code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(.class)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27955" y="3564192"/>
            <a:ext cx="1137285" cy="1137285"/>
            <a:chOff x="3627955" y="3564192"/>
            <a:chExt cx="1137285" cy="1137285"/>
          </a:xfrm>
        </p:grpSpPr>
        <p:sp>
          <p:nvSpPr>
            <p:cNvPr id="11" name="object 11"/>
            <p:cNvSpPr/>
            <p:nvPr/>
          </p:nvSpPr>
          <p:spPr>
            <a:xfrm>
              <a:off x="3638120" y="3574354"/>
              <a:ext cx="1116965" cy="1116965"/>
            </a:xfrm>
            <a:custGeom>
              <a:avLst/>
              <a:gdLst/>
              <a:ahLst/>
              <a:cxnLst/>
              <a:rect l="l" t="t" r="r" b="b"/>
              <a:pathLst>
                <a:path w="1116964" h="1116964">
                  <a:moveTo>
                    <a:pt x="580882" y="0"/>
                  </a:moveTo>
                  <a:lnTo>
                    <a:pt x="535734" y="0"/>
                  </a:lnTo>
                  <a:lnTo>
                    <a:pt x="490705" y="3626"/>
                  </a:lnTo>
                  <a:lnTo>
                    <a:pt x="446032" y="10880"/>
                  </a:lnTo>
                  <a:lnTo>
                    <a:pt x="401952" y="21760"/>
                  </a:lnTo>
                  <a:lnTo>
                    <a:pt x="358701" y="36267"/>
                  </a:lnTo>
                  <a:lnTo>
                    <a:pt x="316519" y="54401"/>
                  </a:lnTo>
                  <a:lnTo>
                    <a:pt x="275640" y="76162"/>
                  </a:lnTo>
                  <a:lnTo>
                    <a:pt x="236304" y="101549"/>
                  </a:lnTo>
                  <a:lnTo>
                    <a:pt x="198746" y="130564"/>
                  </a:lnTo>
                  <a:lnTo>
                    <a:pt x="163205" y="163205"/>
                  </a:lnTo>
                  <a:lnTo>
                    <a:pt x="130564" y="198746"/>
                  </a:lnTo>
                  <a:lnTo>
                    <a:pt x="101549" y="236304"/>
                  </a:lnTo>
                  <a:lnTo>
                    <a:pt x="76162" y="275640"/>
                  </a:lnTo>
                  <a:lnTo>
                    <a:pt x="54401" y="316519"/>
                  </a:lnTo>
                  <a:lnTo>
                    <a:pt x="36267" y="358701"/>
                  </a:lnTo>
                  <a:lnTo>
                    <a:pt x="21760" y="401952"/>
                  </a:lnTo>
                  <a:lnTo>
                    <a:pt x="10880" y="446032"/>
                  </a:lnTo>
                  <a:lnTo>
                    <a:pt x="3626" y="490705"/>
                  </a:lnTo>
                  <a:lnTo>
                    <a:pt x="0" y="535734"/>
                  </a:lnTo>
                  <a:lnTo>
                    <a:pt x="0" y="580882"/>
                  </a:lnTo>
                  <a:lnTo>
                    <a:pt x="3626" y="625911"/>
                  </a:lnTo>
                  <a:lnTo>
                    <a:pt x="10880" y="670584"/>
                  </a:lnTo>
                  <a:lnTo>
                    <a:pt x="21760" y="714664"/>
                  </a:lnTo>
                  <a:lnTo>
                    <a:pt x="36267" y="757915"/>
                  </a:lnTo>
                  <a:lnTo>
                    <a:pt x="54401" y="800097"/>
                  </a:lnTo>
                  <a:lnTo>
                    <a:pt x="76162" y="840976"/>
                  </a:lnTo>
                  <a:lnTo>
                    <a:pt x="101549" y="880312"/>
                  </a:lnTo>
                  <a:lnTo>
                    <a:pt x="130564" y="917870"/>
                  </a:lnTo>
                  <a:lnTo>
                    <a:pt x="163205" y="953411"/>
                  </a:lnTo>
                  <a:lnTo>
                    <a:pt x="198746" y="986052"/>
                  </a:lnTo>
                  <a:lnTo>
                    <a:pt x="236304" y="1015067"/>
                  </a:lnTo>
                  <a:lnTo>
                    <a:pt x="275640" y="1040454"/>
                  </a:lnTo>
                  <a:lnTo>
                    <a:pt x="316519" y="1062215"/>
                  </a:lnTo>
                  <a:lnTo>
                    <a:pt x="358701" y="1080349"/>
                  </a:lnTo>
                  <a:lnTo>
                    <a:pt x="401952" y="1094856"/>
                  </a:lnTo>
                  <a:lnTo>
                    <a:pt x="446032" y="1105736"/>
                  </a:lnTo>
                  <a:lnTo>
                    <a:pt x="490705" y="1112990"/>
                  </a:lnTo>
                  <a:lnTo>
                    <a:pt x="535734" y="1116617"/>
                  </a:lnTo>
                  <a:lnTo>
                    <a:pt x="580882" y="1116617"/>
                  </a:lnTo>
                  <a:lnTo>
                    <a:pt x="625911" y="1112990"/>
                  </a:lnTo>
                  <a:lnTo>
                    <a:pt x="670584" y="1105736"/>
                  </a:lnTo>
                  <a:lnTo>
                    <a:pt x="714664" y="1094856"/>
                  </a:lnTo>
                  <a:lnTo>
                    <a:pt x="757915" y="1080349"/>
                  </a:lnTo>
                  <a:lnTo>
                    <a:pt x="800097" y="1062215"/>
                  </a:lnTo>
                  <a:lnTo>
                    <a:pt x="840976" y="1040454"/>
                  </a:lnTo>
                  <a:lnTo>
                    <a:pt x="880312" y="1015067"/>
                  </a:lnTo>
                  <a:lnTo>
                    <a:pt x="917870" y="986052"/>
                  </a:lnTo>
                  <a:lnTo>
                    <a:pt x="953411" y="953411"/>
                  </a:lnTo>
                  <a:lnTo>
                    <a:pt x="986051" y="917870"/>
                  </a:lnTo>
                  <a:lnTo>
                    <a:pt x="1015063" y="880312"/>
                  </a:lnTo>
                  <a:lnTo>
                    <a:pt x="1040449" y="840976"/>
                  </a:lnTo>
                  <a:lnTo>
                    <a:pt x="1062209" y="800097"/>
                  </a:lnTo>
                  <a:lnTo>
                    <a:pt x="1080341" y="757915"/>
                  </a:lnTo>
                  <a:lnTo>
                    <a:pt x="1094848" y="714664"/>
                  </a:lnTo>
                  <a:lnTo>
                    <a:pt x="1105727" y="670584"/>
                  </a:lnTo>
                  <a:lnTo>
                    <a:pt x="1112981" y="625911"/>
                  </a:lnTo>
                  <a:lnTo>
                    <a:pt x="1116607" y="580882"/>
                  </a:lnTo>
                  <a:lnTo>
                    <a:pt x="1116607" y="535734"/>
                  </a:lnTo>
                  <a:lnTo>
                    <a:pt x="1112981" y="490705"/>
                  </a:lnTo>
                  <a:lnTo>
                    <a:pt x="1105727" y="446032"/>
                  </a:lnTo>
                  <a:lnTo>
                    <a:pt x="1094848" y="401952"/>
                  </a:lnTo>
                  <a:lnTo>
                    <a:pt x="1080341" y="358701"/>
                  </a:lnTo>
                  <a:lnTo>
                    <a:pt x="1062209" y="316519"/>
                  </a:lnTo>
                  <a:lnTo>
                    <a:pt x="1040449" y="275640"/>
                  </a:lnTo>
                  <a:lnTo>
                    <a:pt x="1015063" y="236304"/>
                  </a:lnTo>
                  <a:lnTo>
                    <a:pt x="986051" y="198746"/>
                  </a:lnTo>
                  <a:lnTo>
                    <a:pt x="953411" y="163205"/>
                  </a:lnTo>
                  <a:lnTo>
                    <a:pt x="917870" y="130564"/>
                  </a:lnTo>
                  <a:lnTo>
                    <a:pt x="880312" y="101549"/>
                  </a:lnTo>
                  <a:lnTo>
                    <a:pt x="840976" y="76162"/>
                  </a:lnTo>
                  <a:lnTo>
                    <a:pt x="800097" y="54401"/>
                  </a:lnTo>
                  <a:lnTo>
                    <a:pt x="757915" y="36267"/>
                  </a:lnTo>
                  <a:lnTo>
                    <a:pt x="714664" y="21760"/>
                  </a:lnTo>
                  <a:lnTo>
                    <a:pt x="670584" y="10880"/>
                  </a:lnTo>
                  <a:lnTo>
                    <a:pt x="625911" y="3626"/>
                  </a:lnTo>
                  <a:lnTo>
                    <a:pt x="580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8115" y="3574352"/>
              <a:ext cx="1116965" cy="1116965"/>
            </a:xfrm>
            <a:custGeom>
              <a:avLst/>
              <a:gdLst/>
              <a:ahLst/>
              <a:cxnLst/>
              <a:rect l="l" t="t" r="r" b="b"/>
              <a:pathLst>
                <a:path w="1116964" h="1116964">
                  <a:moveTo>
                    <a:pt x="953394" y="163188"/>
                  </a:moveTo>
                  <a:lnTo>
                    <a:pt x="986035" y="198733"/>
                  </a:lnTo>
                  <a:lnTo>
                    <a:pt x="1015049" y="236292"/>
                  </a:lnTo>
                  <a:lnTo>
                    <a:pt x="1040436" y="275630"/>
                  </a:lnTo>
                  <a:lnTo>
                    <a:pt x="1062197" y="316510"/>
                  </a:lnTo>
                  <a:lnTo>
                    <a:pt x="1080331" y="358693"/>
                  </a:lnTo>
                  <a:lnTo>
                    <a:pt x="1094838" y="401943"/>
                  </a:lnTo>
                  <a:lnTo>
                    <a:pt x="1105718" y="446024"/>
                  </a:lnTo>
                  <a:lnTo>
                    <a:pt x="1112971" y="490697"/>
                  </a:lnTo>
                  <a:lnTo>
                    <a:pt x="1116598" y="535725"/>
                  </a:lnTo>
                  <a:lnTo>
                    <a:pt x="1116598" y="580872"/>
                  </a:lnTo>
                  <a:lnTo>
                    <a:pt x="1112971" y="625900"/>
                  </a:lnTo>
                  <a:lnTo>
                    <a:pt x="1105718" y="670573"/>
                  </a:lnTo>
                  <a:lnTo>
                    <a:pt x="1094838" y="714652"/>
                  </a:lnTo>
                  <a:lnTo>
                    <a:pt x="1080331" y="757901"/>
                  </a:lnTo>
                  <a:lnTo>
                    <a:pt x="1062197" y="800083"/>
                  </a:lnTo>
                  <a:lnTo>
                    <a:pt x="1040436" y="840960"/>
                  </a:lnTo>
                  <a:lnTo>
                    <a:pt x="1015049" y="880296"/>
                  </a:lnTo>
                  <a:lnTo>
                    <a:pt x="986035" y="917853"/>
                  </a:lnTo>
                  <a:lnTo>
                    <a:pt x="953394" y="953394"/>
                  </a:lnTo>
                  <a:lnTo>
                    <a:pt x="917853" y="986035"/>
                  </a:lnTo>
                  <a:lnTo>
                    <a:pt x="880296" y="1015049"/>
                  </a:lnTo>
                  <a:lnTo>
                    <a:pt x="840960" y="1040436"/>
                  </a:lnTo>
                  <a:lnTo>
                    <a:pt x="800083" y="1062197"/>
                  </a:lnTo>
                  <a:lnTo>
                    <a:pt x="757901" y="1080331"/>
                  </a:lnTo>
                  <a:lnTo>
                    <a:pt x="714652" y="1094838"/>
                  </a:lnTo>
                  <a:lnTo>
                    <a:pt x="670573" y="1105718"/>
                  </a:lnTo>
                  <a:lnTo>
                    <a:pt x="625900" y="1112971"/>
                  </a:lnTo>
                  <a:lnTo>
                    <a:pt x="580872" y="1116598"/>
                  </a:lnTo>
                  <a:lnTo>
                    <a:pt x="535725" y="1116598"/>
                  </a:lnTo>
                  <a:lnTo>
                    <a:pt x="490697" y="1112971"/>
                  </a:lnTo>
                  <a:lnTo>
                    <a:pt x="446024" y="1105718"/>
                  </a:lnTo>
                  <a:lnTo>
                    <a:pt x="401943" y="1094838"/>
                  </a:lnTo>
                  <a:lnTo>
                    <a:pt x="358693" y="1080331"/>
                  </a:lnTo>
                  <a:lnTo>
                    <a:pt x="316510" y="1062197"/>
                  </a:lnTo>
                  <a:lnTo>
                    <a:pt x="275630" y="1040436"/>
                  </a:lnTo>
                  <a:lnTo>
                    <a:pt x="236292" y="1015049"/>
                  </a:lnTo>
                  <a:lnTo>
                    <a:pt x="198733" y="986035"/>
                  </a:lnTo>
                  <a:lnTo>
                    <a:pt x="163188" y="953394"/>
                  </a:lnTo>
                  <a:lnTo>
                    <a:pt x="130551" y="917853"/>
                  </a:lnTo>
                  <a:lnTo>
                    <a:pt x="101539" y="880296"/>
                  </a:lnTo>
                  <a:lnTo>
                    <a:pt x="76154" y="840960"/>
                  </a:lnTo>
                  <a:lnTo>
                    <a:pt x="54396" y="800083"/>
                  </a:lnTo>
                  <a:lnTo>
                    <a:pt x="36264" y="757901"/>
                  </a:lnTo>
                  <a:lnTo>
                    <a:pt x="21758" y="714652"/>
                  </a:lnTo>
                  <a:lnTo>
                    <a:pt x="10879" y="670573"/>
                  </a:lnTo>
                  <a:lnTo>
                    <a:pt x="3626" y="625900"/>
                  </a:lnTo>
                  <a:lnTo>
                    <a:pt x="0" y="580872"/>
                  </a:lnTo>
                  <a:lnTo>
                    <a:pt x="0" y="535725"/>
                  </a:lnTo>
                  <a:lnTo>
                    <a:pt x="3626" y="490697"/>
                  </a:lnTo>
                  <a:lnTo>
                    <a:pt x="10879" y="446024"/>
                  </a:lnTo>
                  <a:lnTo>
                    <a:pt x="21758" y="401943"/>
                  </a:lnTo>
                  <a:lnTo>
                    <a:pt x="36264" y="358693"/>
                  </a:lnTo>
                  <a:lnTo>
                    <a:pt x="54396" y="316510"/>
                  </a:lnTo>
                  <a:lnTo>
                    <a:pt x="76154" y="275630"/>
                  </a:lnTo>
                  <a:lnTo>
                    <a:pt x="101539" y="236292"/>
                  </a:lnTo>
                  <a:lnTo>
                    <a:pt x="130551" y="198733"/>
                  </a:lnTo>
                  <a:lnTo>
                    <a:pt x="163188" y="163188"/>
                  </a:lnTo>
                  <a:lnTo>
                    <a:pt x="198733" y="130551"/>
                  </a:lnTo>
                  <a:lnTo>
                    <a:pt x="236292" y="101539"/>
                  </a:lnTo>
                  <a:lnTo>
                    <a:pt x="275630" y="76154"/>
                  </a:lnTo>
                  <a:lnTo>
                    <a:pt x="316510" y="54396"/>
                  </a:lnTo>
                  <a:lnTo>
                    <a:pt x="358693" y="36264"/>
                  </a:lnTo>
                  <a:lnTo>
                    <a:pt x="401943" y="21758"/>
                  </a:lnTo>
                  <a:lnTo>
                    <a:pt x="446024" y="10879"/>
                  </a:lnTo>
                  <a:lnTo>
                    <a:pt x="490697" y="3626"/>
                  </a:lnTo>
                  <a:lnTo>
                    <a:pt x="535725" y="0"/>
                  </a:lnTo>
                  <a:lnTo>
                    <a:pt x="580872" y="0"/>
                  </a:lnTo>
                  <a:lnTo>
                    <a:pt x="625900" y="3626"/>
                  </a:lnTo>
                  <a:lnTo>
                    <a:pt x="670573" y="10879"/>
                  </a:lnTo>
                  <a:lnTo>
                    <a:pt x="714652" y="21758"/>
                  </a:lnTo>
                  <a:lnTo>
                    <a:pt x="757901" y="36264"/>
                  </a:lnTo>
                  <a:lnTo>
                    <a:pt x="800083" y="54396"/>
                  </a:lnTo>
                  <a:lnTo>
                    <a:pt x="840960" y="76154"/>
                  </a:lnTo>
                  <a:lnTo>
                    <a:pt x="880296" y="101539"/>
                  </a:lnTo>
                  <a:lnTo>
                    <a:pt x="917853" y="130551"/>
                  </a:lnTo>
                  <a:lnTo>
                    <a:pt x="953394" y="163188"/>
                  </a:lnTo>
                </a:path>
              </a:pathLst>
            </a:custGeom>
            <a:ln w="19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97768" y="3962267"/>
            <a:ext cx="5772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Arial MT"/>
                <a:cs typeface="Arial MT"/>
              </a:rPr>
              <a:t>javac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39251" y="3564192"/>
            <a:ext cx="1137285" cy="1137285"/>
            <a:chOff x="7539251" y="3564192"/>
            <a:chExt cx="1137285" cy="1137285"/>
          </a:xfrm>
        </p:grpSpPr>
        <p:sp>
          <p:nvSpPr>
            <p:cNvPr id="15" name="object 15"/>
            <p:cNvSpPr/>
            <p:nvPr/>
          </p:nvSpPr>
          <p:spPr>
            <a:xfrm>
              <a:off x="7549428" y="3574354"/>
              <a:ext cx="1116965" cy="1116965"/>
            </a:xfrm>
            <a:custGeom>
              <a:avLst/>
              <a:gdLst/>
              <a:ahLst/>
              <a:cxnLst/>
              <a:rect l="l" t="t" r="r" b="b"/>
              <a:pathLst>
                <a:path w="1116965" h="1116964">
                  <a:moveTo>
                    <a:pt x="580882" y="0"/>
                  </a:moveTo>
                  <a:lnTo>
                    <a:pt x="535734" y="0"/>
                  </a:lnTo>
                  <a:lnTo>
                    <a:pt x="490705" y="3626"/>
                  </a:lnTo>
                  <a:lnTo>
                    <a:pt x="446032" y="10880"/>
                  </a:lnTo>
                  <a:lnTo>
                    <a:pt x="401952" y="21760"/>
                  </a:lnTo>
                  <a:lnTo>
                    <a:pt x="358701" y="36267"/>
                  </a:lnTo>
                  <a:lnTo>
                    <a:pt x="316519" y="54401"/>
                  </a:lnTo>
                  <a:lnTo>
                    <a:pt x="275640" y="76162"/>
                  </a:lnTo>
                  <a:lnTo>
                    <a:pt x="236304" y="101549"/>
                  </a:lnTo>
                  <a:lnTo>
                    <a:pt x="198746" y="130564"/>
                  </a:lnTo>
                  <a:lnTo>
                    <a:pt x="163205" y="163205"/>
                  </a:lnTo>
                  <a:lnTo>
                    <a:pt x="130564" y="198746"/>
                  </a:lnTo>
                  <a:lnTo>
                    <a:pt x="101549" y="236304"/>
                  </a:lnTo>
                  <a:lnTo>
                    <a:pt x="76162" y="275640"/>
                  </a:lnTo>
                  <a:lnTo>
                    <a:pt x="54401" y="316519"/>
                  </a:lnTo>
                  <a:lnTo>
                    <a:pt x="36267" y="358701"/>
                  </a:lnTo>
                  <a:lnTo>
                    <a:pt x="21760" y="401952"/>
                  </a:lnTo>
                  <a:lnTo>
                    <a:pt x="10880" y="446032"/>
                  </a:lnTo>
                  <a:lnTo>
                    <a:pt x="3626" y="490705"/>
                  </a:lnTo>
                  <a:lnTo>
                    <a:pt x="0" y="535734"/>
                  </a:lnTo>
                  <a:lnTo>
                    <a:pt x="0" y="580882"/>
                  </a:lnTo>
                  <a:lnTo>
                    <a:pt x="3626" y="625911"/>
                  </a:lnTo>
                  <a:lnTo>
                    <a:pt x="10880" y="670584"/>
                  </a:lnTo>
                  <a:lnTo>
                    <a:pt x="21760" y="714664"/>
                  </a:lnTo>
                  <a:lnTo>
                    <a:pt x="36267" y="757915"/>
                  </a:lnTo>
                  <a:lnTo>
                    <a:pt x="54401" y="800097"/>
                  </a:lnTo>
                  <a:lnTo>
                    <a:pt x="76162" y="840976"/>
                  </a:lnTo>
                  <a:lnTo>
                    <a:pt x="101549" y="880312"/>
                  </a:lnTo>
                  <a:lnTo>
                    <a:pt x="130564" y="917870"/>
                  </a:lnTo>
                  <a:lnTo>
                    <a:pt x="163205" y="953411"/>
                  </a:lnTo>
                  <a:lnTo>
                    <a:pt x="198746" y="986052"/>
                  </a:lnTo>
                  <a:lnTo>
                    <a:pt x="236304" y="1015067"/>
                  </a:lnTo>
                  <a:lnTo>
                    <a:pt x="275640" y="1040454"/>
                  </a:lnTo>
                  <a:lnTo>
                    <a:pt x="316519" y="1062215"/>
                  </a:lnTo>
                  <a:lnTo>
                    <a:pt x="358701" y="1080349"/>
                  </a:lnTo>
                  <a:lnTo>
                    <a:pt x="401952" y="1094856"/>
                  </a:lnTo>
                  <a:lnTo>
                    <a:pt x="446032" y="1105736"/>
                  </a:lnTo>
                  <a:lnTo>
                    <a:pt x="490705" y="1112990"/>
                  </a:lnTo>
                  <a:lnTo>
                    <a:pt x="535734" y="1116617"/>
                  </a:lnTo>
                  <a:lnTo>
                    <a:pt x="580882" y="1116617"/>
                  </a:lnTo>
                  <a:lnTo>
                    <a:pt x="625911" y="1112990"/>
                  </a:lnTo>
                  <a:lnTo>
                    <a:pt x="670584" y="1105736"/>
                  </a:lnTo>
                  <a:lnTo>
                    <a:pt x="714664" y="1094856"/>
                  </a:lnTo>
                  <a:lnTo>
                    <a:pt x="757915" y="1080349"/>
                  </a:lnTo>
                  <a:lnTo>
                    <a:pt x="800097" y="1062215"/>
                  </a:lnTo>
                  <a:lnTo>
                    <a:pt x="840976" y="1040454"/>
                  </a:lnTo>
                  <a:lnTo>
                    <a:pt x="880312" y="1015067"/>
                  </a:lnTo>
                  <a:lnTo>
                    <a:pt x="917870" y="986052"/>
                  </a:lnTo>
                  <a:lnTo>
                    <a:pt x="953411" y="953411"/>
                  </a:lnTo>
                  <a:lnTo>
                    <a:pt x="986052" y="917870"/>
                  </a:lnTo>
                  <a:lnTo>
                    <a:pt x="1015067" y="880312"/>
                  </a:lnTo>
                  <a:lnTo>
                    <a:pt x="1040454" y="840976"/>
                  </a:lnTo>
                  <a:lnTo>
                    <a:pt x="1062215" y="800097"/>
                  </a:lnTo>
                  <a:lnTo>
                    <a:pt x="1080349" y="757915"/>
                  </a:lnTo>
                  <a:lnTo>
                    <a:pt x="1094856" y="714664"/>
                  </a:lnTo>
                  <a:lnTo>
                    <a:pt x="1105736" y="670584"/>
                  </a:lnTo>
                  <a:lnTo>
                    <a:pt x="1112990" y="625911"/>
                  </a:lnTo>
                  <a:lnTo>
                    <a:pt x="1116617" y="580882"/>
                  </a:lnTo>
                  <a:lnTo>
                    <a:pt x="1116617" y="535734"/>
                  </a:lnTo>
                  <a:lnTo>
                    <a:pt x="1112990" y="490705"/>
                  </a:lnTo>
                  <a:lnTo>
                    <a:pt x="1105736" y="446032"/>
                  </a:lnTo>
                  <a:lnTo>
                    <a:pt x="1094856" y="401952"/>
                  </a:lnTo>
                  <a:lnTo>
                    <a:pt x="1080349" y="358701"/>
                  </a:lnTo>
                  <a:lnTo>
                    <a:pt x="1062215" y="316519"/>
                  </a:lnTo>
                  <a:lnTo>
                    <a:pt x="1040454" y="275640"/>
                  </a:lnTo>
                  <a:lnTo>
                    <a:pt x="1015067" y="236304"/>
                  </a:lnTo>
                  <a:lnTo>
                    <a:pt x="986052" y="198746"/>
                  </a:lnTo>
                  <a:lnTo>
                    <a:pt x="953411" y="163205"/>
                  </a:lnTo>
                  <a:lnTo>
                    <a:pt x="917870" y="130564"/>
                  </a:lnTo>
                  <a:lnTo>
                    <a:pt x="880312" y="101549"/>
                  </a:lnTo>
                  <a:lnTo>
                    <a:pt x="840976" y="76162"/>
                  </a:lnTo>
                  <a:lnTo>
                    <a:pt x="800097" y="54401"/>
                  </a:lnTo>
                  <a:lnTo>
                    <a:pt x="757915" y="36267"/>
                  </a:lnTo>
                  <a:lnTo>
                    <a:pt x="714664" y="21760"/>
                  </a:lnTo>
                  <a:lnTo>
                    <a:pt x="670584" y="10880"/>
                  </a:lnTo>
                  <a:lnTo>
                    <a:pt x="625911" y="3626"/>
                  </a:lnTo>
                  <a:lnTo>
                    <a:pt x="580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9411" y="3574352"/>
              <a:ext cx="1116965" cy="1116965"/>
            </a:xfrm>
            <a:custGeom>
              <a:avLst/>
              <a:gdLst/>
              <a:ahLst/>
              <a:cxnLst/>
              <a:rect l="l" t="t" r="r" b="b"/>
              <a:pathLst>
                <a:path w="1116965" h="1116964">
                  <a:moveTo>
                    <a:pt x="953409" y="163188"/>
                  </a:moveTo>
                  <a:lnTo>
                    <a:pt x="986050" y="198733"/>
                  </a:lnTo>
                  <a:lnTo>
                    <a:pt x="1015064" y="236292"/>
                  </a:lnTo>
                  <a:lnTo>
                    <a:pt x="1040451" y="275630"/>
                  </a:lnTo>
                  <a:lnTo>
                    <a:pt x="1062212" y="316510"/>
                  </a:lnTo>
                  <a:lnTo>
                    <a:pt x="1080345" y="358693"/>
                  </a:lnTo>
                  <a:lnTo>
                    <a:pt x="1094852" y="401943"/>
                  </a:lnTo>
                  <a:lnTo>
                    <a:pt x="1105733" y="446024"/>
                  </a:lnTo>
                  <a:lnTo>
                    <a:pt x="1112986" y="490697"/>
                  </a:lnTo>
                  <a:lnTo>
                    <a:pt x="1116613" y="535725"/>
                  </a:lnTo>
                  <a:lnTo>
                    <a:pt x="1116613" y="580872"/>
                  </a:lnTo>
                  <a:lnTo>
                    <a:pt x="1112986" y="625900"/>
                  </a:lnTo>
                  <a:lnTo>
                    <a:pt x="1105733" y="670573"/>
                  </a:lnTo>
                  <a:lnTo>
                    <a:pt x="1094852" y="714652"/>
                  </a:lnTo>
                  <a:lnTo>
                    <a:pt x="1080345" y="757901"/>
                  </a:lnTo>
                  <a:lnTo>
                    <a:pt x="1062212" y="800083"/>
                  </a:lnTo>
                  <a:lnTo>
                    <a:pt x="1040451" y="840960"/>
                  </a:lnTo>
                  <a:lnTo>
                    <a:pt x="1015064" y="880296"/>
                  </a:lnTo>
                  <a:lnTo>
                    <a:pt x="986050" y="917853"/>
                  </a:lnTo>
                  <a:lnTo>
                    <a:pt x="953409" y="953394"/>
                  </a:lnTo>
                  <a:lnTo>
                    <a:pt x="917868" y="986035"/>
                  </a:lnTo>
                  <a:lnTo>
                    <a:pt x="880311" y="1015049"/>
                  </a:lnTo>
                  <a:lnTo>
                    <a:pt x="840975" y="1040436"/>
                  </a:lnTo>
                  <a:lnTo>
                    <a:pt x="800098" y="1062197"/>
                  </a:lnTo>
                  <a:lnTo>
                    <a:pt x="757916" y="1080331"/>
                  </a:lnTo>
                  <a:lnTo>
                    <a:pt x="714667" y="1094838"/>
                  </a:lnTo>
                  <a:lnTo>
                    <a:pt x="670588" y="1105718"/>
                  </a:lnTo>
                  <a:lnTo>
                    <a:pt x="625915" y="1112971"/>
                  </a:lnTo>
                  <a:lnTo>
                    <a:pt x="580887" y="1116598"/>
                  </a:lnTo>
                  <a:lnTo>
                    <a:pt x="535740" y="1116598"/>
                  </a:lnTo>
                  <a:lnTo>
                    <a:pt x="490712" y="1112971"/>
                  </a:lnTo>
                  <a:lnTo>
                    <a:pt x="446039" y="1105718"/>
                  </a:lnTo>
                  <a:lnTo>
                    <a:pt x="401958" y="1094838"/>
                  </a:lnTo>
                  <a:lnTo>
                    <a:pt x="358708" y="1080331"/>
                  </a:lnTo>
                  <a:lnTo>
                    <a:pt x="316524" y="1062197"/>
                  </a:lnTo>
                  <a:lnTo>
                    <a:pt x="275645" y="1040436"/>
                  </a:lnTo>
                  <a:lnTo>
                    <a:pt x="236307" y="1015049"/>
                  </a:lnTo>
                  <a:lnTo>
                    <a:pt x="198747" y="986035"/>
                  </a:lnTo>
                  <a:lnTo>
                    <a:pt x="163203" y="953394"/>
                  </a:lnTo>
                  <a:lnTo>
                    <a:pt x="130562" y="917853"/>
                  </a:lnTo>
                  <a:lnTo>
                    <a:pt x="101548" y="880296"/>
                  </a:lnTo>
                  <a:lnTo>
                    <a:pt x="76161" y="840960"/>
                  </a:lnTo>
                  <a:lnTo>
                    <a:pt x="54401" y="800083"/>
                  </a:lnTo>
                  <a:lnTo>
                    <a:pt x="36267" y="757901"/>
                  </a:lnTo>
                  <a:lnTo>
                    <a:pt x="21760" y="714652"/>
                  </a:lnTo>
                  <a:lnTo>
                    <a:pt x="10880" y="670573"/>
                  </a:lnTo>
                  <a:lnTo>
                    <a:pt x="3626" y="625900"/>
                  </a:lnTo>
                  <a:lnTo>
                    <a:pt x="0" y="580872"/>
                  </a:lnTo>
                  <a:lnTo>
                    <a:pt x="0" y="535725"/>
                  </a:lnTo>
                  <a:lnTo>
                    <a:pt x="3626" y="490697"/>
                  </a:lnTo>
                  <a:lnTo>
                    <a:pt x="10880" y="446024"/>
                  </a:lnTo>
                  <a:lnTo>
                    <a:pt x="21760" y="401943"/>
                  </a:lnTo>
                  <a:lnTo>
                    <a:pt x="36267" y="358693"/>
                  </a:lnTo>
                  <a:lnTo>
                    <a:pt x="54401" y="316510"/>
                  </a:lnTo>
                  <a:lnTo>
                    <a:pt x="76161" y="275630"/>
                  </a:lnTo>
                  <a:lnTo>
                    <a:pt x="101548" y="236292"/>
                  </a:lnTo>
                  <a:lnTo>
                    <a:pt x="130562" y="198733"/>
                  </a:lnTo>
                  <a:lnTo>
                    <a:pt x="163203" y="163188"/>
                  </a:lnTo>
                  <a:lnTo>
                    <a:pt x="198747" y="130551"/>
                  </a:lnTo>
                  <a:lnTo>
                    <a:pt x="236307" y="101539"/>
                  </a:lnTo>
                  <a:lnTo>
                    <a:pt x="275645" y="76154"/>
                  </a:lnTo>
                  <a:lnTo>
                    <a:pt x="316524" y="54396"/>
                  </a:lnTo>
                  <a:lnTo>
                    <a:pt x="358708" y="36264"/>
                  </a:lnTo>
                  <a:lnTo>
                    <a:pt x="401958" y="21758"/>
                  </a:lnTo>
                  <a:lnTo>
                    <a:pt x="446039" y="10879"/>
                  </a:lnTo>
                  <a:lnTo>
                    <a:pt x="490712" y="3626"/>
                  </a:lnTo>
                  <a:lnTo>
                    <a:pt x="535740" y="0"/>
                  </a:lnTo>
                  <a:lnTo>
                    <a:pt x="580887" y="0"/>
                  </a:lnTo>
                  <a:lnTo>
                    <a:pt x="625915" y="3626"/>
                  </a:lnTo>
                  <a:lnTo>
                    <a:pt x="670588" y="10879"/>
                  </a:lnTo>
                  <a:lnTo>
                    <a:pt x="714667" y="21758"/>
                  </a:lnTo>
                  <a:lnTo>
                    <a:pt x="757916" y="36264"/>
                  </a:lnTo>
                  <a:lnTo>
                    <a:pt x="800098" y="54396"/>
                  </a:lnTo>
                  <a:lnTo>
                    <a:pt x="840975" y="76154"/>
                  </a:lnTo>
                  <a:lnTo>
                    <a:pt x="880311" y="101539"/>
                  </a:lnTo>
                  <a:lnTo>
                    <a:pt x="917868" y="130551"/>
                  </a:lnTo>
                  <a:lnTo>
                    <a:pt x="953409" y="163188"/>
                  </a:lnTo>
                </a:path>
              </a:pathLst>
            </a:custGeom>
            <a:ln w="19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68218" y="3962267"/>
            <a:ext cx="45910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Arial MT"/>
                <a:cs typeface="Arial MT"/>
              </a:rPr>
              <a:t>java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8887" y="4063673"/>
            <a:ext cx="4443095" cy="138430"/>
            <a:chOff x="3078887" y="4063673"/>
            <a:chExt cx="4443095" cy="138430"/>
          </a:xfrm>
        </p:grpSpPr>
        <p:sp>
          <p:nvSpPr>
            <p:cNvPr id="19" name="object 19"/>
            <p:cNvSpPr/>
            <p:nvPr/>
          </p:nvSpPr>
          <p:spPr>
            <a:xfrm>
              <a:off x="3078887" y="413266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623" y="0"/>
                  </a:lnTo>
                </a:path>
              </a:pathLst>
            </a:custGeom>
            <a:ln w="19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2654" y="4063673"/>
              <a:ext cx="177406" cy="1379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55177" y="413266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603" y="0"/>
                  </a:lnTo>
                </a:path>
              </a:pathLst>
            </a:custGeom>
            <a:ln w="19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8925" y="4063673"/>
              <a:ext cx="177406" cy="13798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990197" y="413266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623" y="0"/>
                  </a:lnTo>
                </a:path>
              </a:pathLst>
            </a:custGeom>
            <a:ln w="19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43965" y="4063673"/>
              <a:ext cx="177406" cy="137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Java JDK JRE and JVM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7"/>
          <a:stretch/>
        </p:blipFill>
        <p:spPr bwMode="auto">
          <a:xfrm>
            <a:off x="660400" y="1219200"/>
            <a:ext cx="9067800" cy="48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6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379" y="1318500"/>
            <a:ext cx="3373754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First</a:t>
            </a:r>
            <a:r>
              <a:rPr spc="-85" dirty="0"/>
              <a:t> </a:t>
            </a:r>
            <a:r>
              <a:rPr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925" y="2397278"/>
            <a:ext cx="7531100" cy="30714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class</a:t>
            </a:r>
            <a:r>
              <a:rPr sz="2750" b="1" spc="-20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dirty="0">
                <a:latin typeface="Arial MT"/>
                <a:cs typeface="Arial MT"/>
              </a:rPr>
              <a:t>Hello</a:t>
            </a:r>
            <a:r>
              <a:rPr sz="2750" spc="-20" dirty="0">
                <a:latin typeface="Arial MT"/>
                <a:cs typeface="Arial MT"/>
              </a:rPr>
              <a:t> </a:t>
            </a:r>
            <a:r>
              <a:rPr sz="2750" b="1" spc="5" dirty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730"/>
              </a:spcBef>
            </a:pP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public</a:t>
            </a:r>
            <a:r>
              <a:rPr sz="2750" b="1" dirty="0">
                <a:solidFill>
                  <a:srgbClr val="0D1896"/>
                </a:solidFill>
                <a:latin typeface="Arial"/>
                <a:cs typeface="Arial"/>
              </a:rPr>
              <a:t> static</a:t>
            </a:r>
            <a:r>
              <a:rPr sz="2750" b="1" spc="5" dirty="0">
                <a:solidFill>
                  <a:srgbClr val="0D1896"/>
                </a:solidFill>
                <a:latin typeface="Arial"/>
                <a:cs typeface="Arial"/>
              </a:rPr>
              <a:t> void</a:t>
            </a:r>
            <a:r>
              <a:rPr sz="2750" b="1" spc="10" dirty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5" dirty="0">
                <a:latin typeface="Arial MT"/>
                <a:cs typeface="Arial MT"/>
              </a:rPr>
              <a:t>main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latin typeface="Arial MT"/>
                <a:cs typeface="Arial MT"/>
              </a:rPr>
              <a:t>String</a:t>
            </a:r>
            <a:r>
              <a:rPr sz="2750" b="1" spc="5" dirty="0">
                <a:latin typeface="Arial"/>
                <a:cs typeface="Arial"/>
              </a:rPr>
              <a:t>[] </a:t>
            </a:r>
            <a:r>
              <a:rPr sz="2750" spc="5" dirty="0">
                <a:latin typeface="Arial MT"/>
                <a:cs typeface="Arial MT"/>
              </a:rPr>
              <a:t>arguments</a:t>
            </a:r>
            <a:r>
              <a:rPr sz="2750" b="1" spc="5" dirty="0">
                <a:latin typeface="Arial"/>
                <a:cs typeface="Arial"/>
              </a:rPr>
              <a:t>)</a:t>
            </a:r>
            <a:r>
              <a:rPr sz="2750" b="1" spc="20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792480" marR="1475105" indent="1270">
              <a:lnSpc>
                <a:spcPct val="119900"/>
              </a:lnSpc>
            </a:pPr>
            <a:r>
              <a:rPr sz="2750" spc="5" dirty="0">
                <a:solidFill>
                  <a:srgbClr val="009300"/>
                </a:solidFill>
                <a:latin typeface="Arial MT"/>
                <a:cs typeface="Arial MT"/>
              </a:rPr>
              <a:t>// </a:t>
            </a:r>
            <a:r>
              <a:rPr sz="2750" spc="10" dirty="0">
                <a:solidFill>
                  <a:srgbClr val="009300"/>
                </a:solidFill>
                <a:latin typeface="Arial MT"/>
                <a:cs typeface="Arial MT"/>
              </a:rPr>
              <a:t>Program </a:t>
            </a:r>
            <a:r>
              <a:rPr sz="2750" dirty="0">
                <a:solidFill>
                  <a:srgbClr val="009300"/>
                </a:solidFill>
                <a:latin typeface="Arial MT"/>
                <a:cs typeface="Arial MT"/>
              </a:rPr>
              <a:t>execution </a:t>
            </a:r>
            <a:r>
              <a:rPr sz="2750" spc="5" dirty="0">
                <a:solidFill>
                  <a:srgbClr val="009300"/>
                </a:solidFill>
                <a:latin typeface="Arial MT"/>
                <a:cs typeface="Arial MT"/>
              </a:rPr>
              <a:t>begins </a:t>
            </a:r>
            <a:r>
              <a:rPr sz="2750" dirty="0">
                <a:solidFill>
                  <a:srgbClr val="009300"/>
                </a:solidFill>
                <a:latin typeface="Arial MT"/>
                <a:cs typeface="Arial MT"/>
              </a:rPr>
              <a:t>here </a:t>
            </a:r>
            <a:r>
              <a:rPr sz="2750" spc="-750" dirty="0">
                <a:solidFill>
                  <a:srgbClr val="0093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System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out</a:t>
            </a:r>
            <a:r>
              <a:rPr sz="2750" b="1" spc="5" dirty="0">
                <a:latin typeface="Arial"/>
                <a:cs typeface="Arial"/>
              </a:rPr>
              <a:t>.</a:t>
            </a:r>
            <a:r>
              <a:rPr sz="2750" spc="5" dirty="0">
                <a:latin typeface="Arial MT"/>
                <a:cs typeface="Arial MT"/>
              </a:rPr>
              <a:t>println</a:t>
            </a:r>
            <a:r>
              <a:rPr sz="2750" b="1" spc="5" dirty="0">
                <a:latin typeface="Arial"/>
                <a:cs typeface="Arial"/>
              </a:rPr>
              <a:t>(</a:t>
            </a:r>
            <a:r>
              <a:rPr sz="2750" spc="5" dirty="0">
                <a:solidFill>
                  <a:srgbClr val="A92394"/>
                </a:solidFill>
                <a:latin typeface="Arial MT"/>
                <a:cs typeface="Arial MT"/>
              </a:rPr>
              <a:t>"Hello</a:t>
            </a:r>
            <a:r>
              <a:rPr sz="2750" dirty="0">
                <a:solidFill>
                  <a:srgbClr val="A92394"/>
                </a:solidFill>
                <a:latin typeface="Arial MT"/>
                <a:cs typeface="Arial MT"/>
              </a:rPr>
              <a:t> world."</a:t>
            </a:r>
            <a:r>
              <a:rPr sz="2750" b="1" dirty="0">
                <a:latin typeface="Arial"/>
                <a:cs typeface="Arial"/>
              </a:rPr>
              <a:t>);</a:t>
            </a:r>
            <a:endParaRPr sz="275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755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750" b="1" spc="5" dirty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475</Words>
  <Application>Microsoft Office PowerPoint</Application>
  <PresentationFormat>Custom</PresentationFormat>
  <Paragraphs>108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Day 1  Types, Variables, Operators</vt:lpstr>
      <vt:lpstr>Goal</vt:lpstr>
      <vt:lpstr>The Computer</vt:lpstr>
      <vt:lpstr>CPU Instructions</vt:lpstr>
      <vt:lpstr>Programming Languages</vt:lpstr>
      <vt:lpstr>Java</vt:lpstr>
      <vt:lpstr>Compiling Java</vt:lpstr>
      <vt:lpstr>PowerPoint Presentation</vt:lpstr>
      <vt:lpstr>First Program</vt:lpstr>
      <vt:lpstr>Program Structure</vt:lpstr>
      <vt:lpstr>Output</vt:lpstr>
      <vt:lpstr>Second Program</vt:lpstr>
      <vt:lpstr>Types</vt:lpstr>
      <vt:lpstr>Variables</vt:lpstr>
      <vt:lpstr>Assignment</vt:lpstr>
      <vt:lpstr>Assignment</vt:lpstr>
      <vt:lpstr>PowerPoint Presentation</vt:lpstr>
      <vt:lpstr>Operators</vt:lpstr>
      <vt:lpstr>Order of Operations</vt:lpstr>
      <vt:lpstr>PowerPoint Presentation</vt:lpstr>
      <vt:lpstr>PowerPoint Presentation</vt:lpstr>
      <vt:lpstr>String Concatenation (+)</vt:lpstr>
      <vt:lpstr>Student Activity using Visual Studio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6.092 Lecture 1: Types, Variables, Operators</dc:title>
  <dc:creator>Evan Jones</dc:creator>
  <cp:lastModifiedBy>Nagamuthulakshmi M</cp:lastModifiedBy>
  <cp:revision>1</cp:revision>
  <dcterms:created xsi:type="dcterms:W3CDTF">2023-04-19T11:28:26Z</dcterms:created>
  <dcterms:modified xsi:type="dcterms:W3CDTF">2023-04-19T11:34:43Z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2010-01-07T00:00:00Z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2023-04-19T00:00:00Z</vt:filetime>
  </property>
</Properties>
</file>