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6" r:id="rId10"/>
    <p:sldId id="270" r:id="rId11"/>
    <p:sldId id="272" r:id="rId12"/>
    <p:sldId id="264" r:id="rId13"/>
    <p:sldId id="268" r:id="rId14"/>
    <p:sldId id="277" r:id="rId15"/>
    <p:sldId id="269" r:id="rId16"/>
    <p:sldId id="273" r:id="rId17"/>
    <p:sldId id="274" r:id="rId18"/>
    <p:sldId id="275" r:id="rId19"/>
    <p:sldId id="288" r:id="rId20"/>
    <p:sldId id="289" r:id="rId21"/>
    <p:sldId id="267" r:id="rId22"/>
    <p:sldId id="295" r:id="rId23"/>
    <p:sldId id="287" r:id="rId24"/>
    <p:sldId id="278" r:id="rId25"/>
    <p:sldId id="285" r:id="rId26"/>
    <p:sldId id="279" r:id="rId27"/>
    <p:sldId id="280" r:id="rId28"/>
    <p:sldId id="293" r:id="rId29"/>
    <p:sldId id="290" r:id="rId30"/>
    <p:sldId id="294" r:id="rId31"/>
    <p:sldId id="283" r:id="rId32"/>
    <p:sldId id="282" r:id="rId33"/>
    <p:sldId id="281" r:id="rId34"/>
    <p:sldId id="284" r:id="rId35"/>
    <p:sldId id="297" r:id="rId36"/>
    <p:sldId id="29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6AD"/>
    <a:srgbClr val="ADB6E4"/>
    <a:srgbClr val="B6ADE4"/>
    <a:srgbClr val="E4B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5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40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82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20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79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6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4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97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65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34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B6508DB-95D0-42D0-AF8F-EEFA46DAEA3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52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849E-96FB-1055-B00D-42C397FFF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9625"/>
            <a:ext cx="8825658" cy="3329581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CHINOOK MUSIC STORE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02EC7-13CD-94D2-5C8C-40F205F3D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NAGANATHAN ARJUN MANICKA SRIDHAR</a:t>
            </a:r>
          </a:p>
        </p:txBody>
      </p:sp>
    </p:spTree>
    <p:extLst>
      <p:ext uri="{BB962C8B-B14F-4D97-AF65-F5344CB8AC3E}">
        <p14:creationId xmlns:p14="http://schemas.microsoft.com/office/powerpoint/2010/main" val="99514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26A56-C40E-F02B-E813-90464CCA9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1C6F-319E-622C-4CDF-3AC8A082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 Distribution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40B68B-9D02-C140-1C60-8D6A863C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027" y="3968686"/>
            <a:ext cx="8191600" cy="2279714"/>
          </a:xfrm>
          <a:noFill/>
        </p:spPr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slide provides an overview of the customers distributed across different geographic locations.</a:t>
            </a:r>
          </a:p>
          <a:p>
            <a:pPr fontAlgn="base">
              <a:spcBef>
                <a:spcPts val="0"/>
              </a:spcBef>
              <a:buClrTx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 has the highest number of customers in the list followed by Canada, France, Brazil and Germany.</a:t>
            </a: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countries like Portugal, India, Spain, Belgium, Argentina, Norway etc. have 1 or 2 customers. 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3EF7C-21FE-4B25-FD61-E9A5C902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707" y="787666"/>
            <a:ext cx="5938887" cy="2860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82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28CAB-9B3C-6A4E-BFAF-D68D1CEAE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1F64-CEE8-29D7-0B95-F244E4F5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Across Countries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9BCE74-8CB4-62BD-184B-F655A058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86" y="3770722"/>
            <a:ext cx="8276439" cy="2477677"/>
          </a:xfrm>
          <a:noFill/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bar chart shows us the revenue based on the track sales in all the countries.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better visualization, we have considered the top 10 countries in terms of revenue.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highest sale is in USA with an amount of 1040.49 and 131 purchases, followed by Canada and Brazil in the 2</a:t>
            </a:r>
            <a:r>
              <a:rPr lang="en-IN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3</a:t>
            </a:r>
            <a:r>
              <a:rPr lang="en-IN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places respectively.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visualization helps us to focus on the sales based on the geographic location.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3ADB53-E6E6-8B3C-CCD7-57D8EA74A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757" y="923827"/>
            <a:ext cx="6438507" cy="2651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539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9378E-212D-7629-12BD-2328627E3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EA58-E31B-56FD-13E7-6D5C2CE9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Top-Selling Tracks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AEF4-B3E3-9AC9-6BA3-63102837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210" y="4119513"/>
            <a:ext cx="8408415" cy="2554664"/>
          </a:xfrm>
          <a:noFill/>
        </p:spPr>
        <p:txBody>
          <a:bodyPr>
            <a:normAutofit lnSpcReduction="10000"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visual displays the top 10 selling tracks in USA which conveys the following: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 Pigs is the highest selling track in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 generating a revenue of 62.37 followed by Scentless Apprentice with a revenue of 44.55.</a:t>
            </a: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customers have purchased the track named 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 Pigs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comes to the track named 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Scentless Appearance.</a:t>
            </a: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information helps in understanding the customer preferences of the tracks based on the purchase.</a:t>
            </a: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B40F03-CE56-2ED9-8648-95D9C3392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454" y="874335"/>
            <a:ext cx="5406291" cy="2554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55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11C9A-959B-CA06-BFCC-178DB240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94C5-03A3-ADAE-6F1C-D07B1540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Top-Selling Artists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8102-599B-FB66-1543-DEA7DBD9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210" y="3902697"/>
            <a:ext cx="8408415" cy="2345702"/>
          </a:xfrm>
          <a:noFill/>
        </p:spPr>
        <p:txBody>
          <a:bodyPr/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visual depicts the top selling artists in USA from the given data. We can infer the following from the visual as follows: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 Helen is the top selling artist in USA with a revenue of 525.69 followed by Eric Clapton.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 can help us identify the top artists related to the tracks and genre and also recommend them to the customers who have similar preferences.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DFFCE8-8A43-975B-E610-5404AC682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66" y="846640"/>
            <a:ext cx="5190733" cy="2721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774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AC018-3AB2-506A-546F-E793A656C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7316-7673-7496-D3C2-359FF214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40730" cy="460118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Famous Genres - (Count of Tracks Sold)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1BF0B1-9CB4-0629-280C-7D77B786F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49" y="3864990"/>
            <a:ext cx="8464976" cy="2383409"/>
          </a:xfrm>
          <a:noFill/>
        </p:spPr>
        <p:txBody>
          <a:bodyPr>
            <a:normAutofit/>
          </a:bodyPr>
          <a:lstStyle/>
          <a:p>
            <a:pPr fontAlgn="base">
              <a:spcBef>
                <a:spcPts val="0"/>
              </a:spcBef>
              <a:buClrTx/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observe the top 5 genres in USA with respect to the number of tracks sold.</a:t>
            </a:r>
          </a:p>
          <a:p>
            <a:pPr fontAlgn="base">
              <a:spcBef>
                <a:spcPts val="0"/>
              </a:spcBef>
              <a:buClrTx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</a:pPr>
            <a:r>
              <a:rPr lang="en-IN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Rock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 has the most number of tracks sold (413), followed by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Alternative &amp; Punk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Metal.</a:t>
            </a:r>
          </a:p>
          <a:p>
            <a:pPr fontAlgn="base">
              <a:spcBef>
                <a:spcPts val="0"/>
              </a:spcBef>
              <a:buClrTx/>
            </a:pPr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visual helps us to understand the customer’s preferences on genres with which we can recommend similar genres to the customer for future purchases.</a:t>
            </a:r>
            <a:br>
              <a:rPr lang="en-IN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C2434-C811-B30E-8345-5B46C652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97" y="841649"/>
            <a:ext cx="5450093" cy="29434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26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2B851-1978-C3FD-53EF-50AA1D088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C867D1-95D6-148E-6508-251B72FD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Famous Genres in USA in terms of Revenue</a:t>
            </a:r>
            <a:br>
              <a:rPr lang="en-IN" sz="3600" dirty="0"/>
            </a:b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C34075-D860-E18D-10C7-B164A63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338" y="3528834"/>
            <a:ext cx="8439150" cy="2951834"/>
          </a:xfrm>
          <a:noFill/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chart besides displays the top 5 genres in USA with regard to the revenue generated in terms of sales.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Rock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 has generated the most revenue in USA, followed by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Alternative &amp; Punk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Metal.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visual helps us to identify the best selling genre and the customer’s music preferences so that recommendations can be done for future purchases.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FF30F6-51C8-2446-52B9-2367BCB51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1" y="776567"/>
            <a:ext cx="5991224" cy="2951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442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5EAFC-05E1-5EF8-813B-DABA368DB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655-6D2A-C364-19C5-4306B859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5 Customers in Top 5 countries with highest Revenues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D383E6-1288-92D7-1E85-9AED2FD4D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050" y="4010025"/>
            <a:ext cx="8410575" cy="2247900"/>
          </a:xfrm>
          <a:noFill/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visual depicts the customers who made top 5 purchases in their respective countries in terms of revenue.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information can help to target the specific customer segment and also provide recommendations to boost the sales further in the future.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36342-7411-5CBE-C4FD-D8552CE6D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16" y="882551"/>
            <a:ext cx="5399042" cy="2860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3156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1B386-21A2-E822-F884-A2CCA43FB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004E-5C08-2D71-74F6-4B99FDAF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Selling Tracks for customers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604286-3AAB-5C47-75BC-78BDA905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0" y="3810000"/>
            <a:ext cx="8353425" cy="3114675"/>
          </a:xfrm>
          <a:noFill/>
        </p:spPr>
        <p:txBody>
          <a:bodyPr>
            <a:normAutofit/>
          </a:bodyPr>
          <a:lstStyle/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visual displays the top selling tracks in USA based on the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customers. </a:t>
            </a: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there are more customers, we have considered the top 10 customers based on the total sales.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customer named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Wyatt Girard </a:t>
            </a: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made the highest purchase of 23.76 for a single track.</a:t>
            </a:r>
            <a:endParaRPr lang="en-IN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chart helps us to get an insight of how much revenue has been generated through the purchases made by various customers.</a:t>
            </a:r>
            <a:endParaRPr lang="en-IN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1C13F-EDAD-5301-4B96-B6B89FF5D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72" y="781747"/>
            <a:ext cx="5285761" cy="28377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2218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59782-4C04-C0E6-45D7-35E51C82F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601D-CD19-C50F-8AC6-BF436A6F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 Frequency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81856C-D467-1004-723C-7DFFAB9A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25" y="3600450"/>
            <a:ext cx="8382000" cy="2647949"/>
          </a:xfrm>
          <a:noFill/>
        </p:spPr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displays the purchase frequency of customers which is the average amount of days difference that a customer takes to do a new purchase. 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case, customer 1 makes a purchase on an average of every 74 days which is better compared to the customer who places an order every 128 days in average.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helps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 to determine which customers are active and the customers that are inactive for quite a period of time.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04D37-FA50-B8AD-2879-E97B6E810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820832"/>
            <a:ext cx="5553075" cy="2779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096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4EC8E-E928-EFD1-31DD-2EFB628A0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AFD3-670D-3C91-5B95-ED354A32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Tracks and Genre Count of each Customer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F08124-97A0-6A00-F39E-4EF5D2EAC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5" y="4257746"/>
            <a:ext cx="8218436" cy="2486024"/>
          </a:xfrm>
          <a:noFill/>
        </p:spPr>
        <p:txBody>
          <a:bodyPr/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visual besides shows us the tracks purchased by the customers. It also shows the count of genres associated to those tracks purchased.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the customer named 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Jack Smith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purchased 99 tracks from 12 different genres which shows a diversity in the purchase made by 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Jack Smith.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CDFFB-F9E8-CF02-EF9A-DBA7C52C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862293"/>
            <a:ext cx="6149873" cy="3223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676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7F29-D752-79E2-1B02-74FBA783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B8C3-2F99-9FBE-200A-E21B6ADF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Description</a:t>
            </a:r>
            <a:br>
              <a:rPr lang="en-IN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Key Metrics and Visualizations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Subjective Question for Insights</a:t>
            </a: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2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B53BB-28C2-4D5E-6028-9255F40F5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C67E-987F-C3E6-F7EA-A46C8F67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Churn Rate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1CE30B-7BF0-4E2B-54E7-DD07CA3EC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0" y="4191000"/>
            <a:ext cx="8334375" cy="2057400"/>
          </a:xfrm>
          <a:noFill/>
        </p:spPr>
        <p:txBody>
          <a:bodyPr>
            <a:normAutofit fontScale="85000"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customer is considered to be a churned customer if they have not made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purchase in the last 6 months.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Number of customers = 59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Churned customers = 17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Churn Rate = 17 / 59 = 29%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customer churn rate implies that almost 2 in every 7 customers are inactive or churned.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9A9FA-D1A3-CE6B-06F7-4FC3EDD50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214" y="1123837"/>
            <a:ext cx="4286446" cy="2829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0339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C2F60-A584-0205-421B-4C98612C7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79E6-9B8C-9E52-7C7D-2237F9A07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9625"/>
            <a:ext cx="8825658" cy="3329581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</a:rPr>
              <a:t>SUBJECTIVE ANALYSIS</a:t>
            </a:r>
          </a:p>
        </p:txBody>
      </p:sp>
    </p:spTree>
    <p:extLst>
      <p:ext uri="{BB962C8B-B14F-4D97-AF65-F5344CB8AC3E}">
        <p14:creationId xmlns:p14="http://schemas.microsoft.com/office/powerpoint/2010/main" val="595564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A89A7-BF38-7BB3-AE34-A21D47327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E29BE53-192B-C287-E270-BE0FC923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1123837"/>
            <a:ext cx="3269841" cy="460118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 based on Genre </a:t>
            </a:r>
            <a:b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Analysis </a:t>
            </a:r>
            <a:b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USA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CD38AB-5516-81E8-C342-0A423531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25" y="3629025"/>
            <a:ext cx="8543925" cy="2619374"/>
          </a:xfrm>
          <a:noFill/>
        </p:spPr>
        <p:txBody>
          <a:bodyPr>
            <a:noAutofit/>
          </a:bodyPr>
          <a:lstStyle/>
          <a:p>
            <a:pPr marL="114300" indent="0">
              <a:lnSpc>
                <a:spcPct val="115000"/>
              </a:lnSpc>
              <a:buClrTx/>
              <a:buNone/>
            </a:pPr>
            <a:r>
              <a:rPr lang="en-GB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Genre Sales Analysis, the following 3 albums can be prioritised for advertising and promotion in USA:</a:t>
            </a:r>
            <a:endParaRPr lang="en-IN" sz="16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buClrTx/>
              <a:buFont typeface="+mj-lt"/>
              <a:buAutoNum type="arabicPeriod"/>
            </a:pP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Rock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857250" lvl="1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list is dominated by rock albums, which have many entries and strong sales. This indicates a large and devoted following, most likely as a result of the genre's enduring appeal in American society.</a:t>
            </a:r>
          </a:p>
          <a:p>
            <a:pPr marL="457200">
              <a:lnSpc>
                <a:spcPct val="115000"/>
              </a:lnSpc>
              <a:buClrTx/>
              <a:buFont typeface="+mj-lt"/>
              <a:buAutoNum type="arabicPeriod"/>
            </a:pP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R&amp;B / Soul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857250" lvl="1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cultural significance may be the reason for this genre's great sales, as evidenced by the top album, particularly in areas with deep historical connections to the growth of R&amp;B and Soul.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7C76F-9B17-FF7B-E461-2BE6978E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69" y="777599"/>
            <a:ext cx="4516592" cy="2451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27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12717-6374-9130-9D3F-47F39C875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3538-1693-8BA1-C72A-1A5972D9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1123837"/>
            <a:ext cx="3269841" cy="460118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 based on Genre </a:t>
            </a:r>
            <a:b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Analysis </a:t>
            </a:r>
            <a:b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USA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778ED2-481F-D164-D13F-98F85DB4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725" y="781050"/>
            <a:ext cx="8505825" cy="5467349"/>
          </a:xfrm>
          <a:noFill/>
        </p:spPr>
        <p:txBody>
          <a:bodyPr>
            <a:noAutofit/>
          </a:bodyPr>
          <a:lstStyle/>
          <a:p>
            <a:pPr marL="114300" indent="0">
              <a:lnSpc>
                <a:spcPct val="115000"/>
              </a:lnSpc>
              <a:buClrTx/>
              <a:buNone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Hip Hop / Rap or Blues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114300" indent="0">
              <a:lnSpc>
                <a:spcPct val="115000"/>
              </a:lnSpc>
              <a:buClrTx/>
              <a:buNone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genres of hip hop, rap, and blues have devoted but specialized fan bases. </a:t>
            </a:r>
          </a:p>
          <a:p>
            <a:pPr marL="114300" indent="0">
              <a:lnSpc>
                <a:spcPct val="115000"/>
              </a:lnSpc>
              <a:buClrTx/>
              <a:buNone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1. Hip Hop/Rap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especially popular among younger audiences and urban areas, where the genre often addresses themes relevant to modern life and youth culture. </a:t>
            </a:r>
          </a:p>
          <a:p>
            <a:pPr marL="114300" indent="0">
              <a:lnSpc>
                <a:spcPct val="115000"/>
              </a:lnSpc>
              <a:buClrTx/>
              <a:buNone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2. Blues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on the other hand, appeals to audiences interested in traditional American music roots, particularly in regions with historic ties to the genre.</a:t>
            </a:r>
          </a:p>
          <a:p>
            <a:pPr marL="114300" indent="0">
              <a:lnSpc>
                <a:spcPct val="115000"/>
              </a:lnSpc>
              <a:buClrTx/>
              <a:buNone/>
            </a:pP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15000"/>
              </a:lnSpc>
              <a:buClrTx/>
              <a:buNone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Hence, the three albums recommended based on the Genre Sales Analysis are [Rock], [R&amp;B/Soul], [Hip Hop/Rap or Blues].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992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7823C-65F9-931B-22FB-CD90E38B4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41B4-B272-8E7A-12D8-3F100E7D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56" y="1671917"/>
            <a:ext cx="3129476" cy="304574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Famous Genres in countries other than USA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DD1802-35F8-9385-1BBC-E3382AEF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665" y="3805085"/>
            <a:ext cx="8282960" cy="2443314"/>
          </a:xfrm>
          <a:noFill/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observe some similarities in terms of famous genres in countries other than USA vs USA.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both the cases, we can observe that Rock is the most famous Genre.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2</a:t>
            </a:r>
            <a:r>
              <a:rPr lang="en-IN" sz="1800" baseline="30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3</a:t>
            </a:r>
            <a:r>
              <a:rPr lang="en-IN" sz="1800" baseline="30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places are interchanged in case of countries other than USA. Metal is the second popular genre in countries other than USA, followed by Alternative &amp; Punk.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658A23-875B-BE4D-5075-8846D2EC1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665" y="1181855"/>
            <a:ext cx="3800830" cy="23166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169EBD-A95C-3ACE-B200-47564F624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807" y="1181856"/>
            <a:ext cx="3886909" cy="2316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87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AE8ED-08C3-E8EF-5966-028D4A680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BCF6-949C-2FDF-509C-3CC49897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Customers with Highest Revenues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B97FD1-D6F5-E81E-F483-D795B8C1D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0" y="3530019"/>
            <a:ext cx="8239125" cy="2718380"/>
          </a:xfrm>
          <a:noFill/>
        </p:spPr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top 10 customers with highest revenues across the world is being displayed in the visual on the left.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red bar specifies the total spent by the customer.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blue bar represents the count of tracks sold.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 can help us understand the purchasing pattern of the customers.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AE6365-6C0E-3834-F513-6D969BF1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017" y="901590"/>
            <a:ext cx="4917033" cy="2522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0064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7BB21-D6CF-C412-CC53-F39B078A5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042A-0174-4143-FC3C-286619FC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Affinity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0F9897-6AAC-9B33-A23E-3D227E2B4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5676" y="3429000"/>
            <a:ext cx="8362949" cy="2976281"/>
          </a:xfrm>
          <a:noFill/>
        </p:spPr>
        <p:txBody>
          <a:bodyPr>
            <a:noAutofit/>
          </a:bodyPr>
          <a:lstStyle/>
          <a:p>
            <a:pPr marL="400050" indent="-285750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Genres: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three considered customers </a:t>
            </a:r>
            <a:r>
              <a:rPr lang="en-IN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favor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Rock and Metal genres, indicating a shared preference for these types of music.</a:t>
            </a:r>
          </a:p>
          <a:p>
            <a:pPr marL="400050" indent="-285750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Recommendations: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800100" lvl="1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Suggesting related genres (such as Blues or Alternative) or introducing musicians inside Rock and Metal may work well for clients like Frank who buy a lot of this genre.</a:t>
            </a:r>
          </a:p>
          <a:p>
            <a:pPr marL="400050" indent="-285750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Cross-Selling Initiatives:</a:t>
            </a:r>
          </a:p>
          <a:p>
            <a:pPr lvl="1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rock, metal, and alternative and punk music are always in style, make customized playlists for every client that feature their best songs.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6B857-2216-7258-093A-F4D1D819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1" y="781052"/>
            <a:ext cx="4953000" cy="2475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597B5F2-D93B-FF35-530B-2B1B1A774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63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8F46F-41E6-DBAE-9B4B-EF1490FAA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96D9-31B4-35AA-2DFB-6B3EDE58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Market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0A520B-0C4D-C7B3-61C8-501B653E6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49" y="3597898"/>
            <a:ext cx="8308739" cy="3079128"/>
          </a:xfrm>
          <a:noFill/>
        </p:spPr>
        <p:txBody>
          <a:bodyPr>
            <a:normAutofit/>
          </a:bodyPr>
          <a:lstStyle/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customer churn, the regional market analysis is performed which gives the following insights: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customer is considered to be churned if they have not made any purchases in the last 6 months.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visualize that countries like Finland, Australia, India, Spain etc. have 0 churn rate which indicates that the customers in these regions are active and make frequent purchases.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CCCD84-3682-4FA6-F4A4-4926825A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368" y="836338"/>
            <a:ext cx="5840414" cy="2423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71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C2CCE-CE3E-C9A2-7FFA-1F1B23776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0A11-F0BC-98DF-FCAD-5937BC0A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Market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74D0C0-A253-4C43-D521-345993FB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975" y="3733800"/>
            <a:ext cx="8248650" cy="2514599"/>
          </a:xfrm>
          <a:noFill/>
        </p:spPr>
        <p:txBody>
          <a:bodyPr>
            <a:normAutofit/>
          </a:bodyPr>
          <a:lstStyle/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customer average spend, the regional market analysis is performed which gives the following insights: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with high purchase value indicates that the customers in those locations place orders actively. The sales expansion can be further done in these locations.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long history of infrequent purchases suggests a low-engagement customer who is more likely to churn. 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526280-7E41-CB4B-A078-4886C0EA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849514"/>
            <a:ext cx="6381750" cy="2682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0817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9162B-FB7E-23FD-E9A7-08377E0D9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2ACE-DEE9-9941-88BF-28B836A5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42" y="1519517"/>
            <a:ext cx="3360655" cy="340832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Profiling based on Customer Churn Rate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A898C4-646B-4F10-706B-9C505FF25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650" y="4442773"/>
            <a:ext cx="8172450" cy="1634177"/>
          </a:xfrm>
          <a:noFill/>
        </p:spPr>
        <p:txBody>
          <a:bodyPr>
            <a:noAutofit/>
          </a:bodyPr>
          <a:lstStyle/>
          <a:p>
            <a:pPr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calculating churn rates by country, we can determine if certain geographical segments show consistently high churn. These rates could indicate potential service, product, or market fit issues within specific locations. </a:t>
            </a:r>
          </a:p>
          <a:p>
            <a:pPr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Additionally, high-volume spenders who show purchase frequency drops could signify declining interest, indicating an at-risk, high-value customer.</a:t>
            </a:r>
          </a:p>
          <a:p>
            <a:pPr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5E020-A00E-6EF2-9AC4-F5C860A9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470" y="812323"/>
            <a:ext cx="5516860" cy="2702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770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E50C7-94BA-9760-2FEF-09812E36F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EC86-4E61-03E5-635F-2F0D3CDC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06CA-85AA-BB4F-9FC1-2867BB4B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319" y="752019"/>
            <a:ext cx="7748833" cy="5309416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Chinook seeks to gain insights into customer purchasing behavior and market dynamics in the music industry.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analyzing sales data, the company aims to identify top-selling tracks and artists, understand customer demographics, and assess purchasing trends across different genres and geographic locations.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analysis will facilitate targeted marketing strategies, enhance customer retention efforts, and inform promotional initiatives for new record label albums based on genre performance and regional preferences.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Additionally, Chinook aims to develop risk profiles for customer segments to better predict churn and improve customer lifetime value modeling.</a:t>
            </a:r>
          </a:p>
        </p:txBody>
      </p:sp>
    </p:spTree>
    <p:extLst>
      <p:ext uri="{BB962C8B-B14F-4D97-AF65-F5344CB8AC3E}">
        <p14:creationId xmlns:p14="http://schemas.microsoft.com/office/powerpoint/2010/main" val="2280935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81112-2627-9FDB-1940-0BD6E5AFF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97008F-3B36-4F77-BF7D-B6521812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42" y="1519517"/>
            <a:ext cx="3360655" cy="340832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Profiling based on Customer Churn Rate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DC5FCD-202E-5004-B302-9BEAB3F58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25" y="733425"/>
            <a:ext cx="8382000" cy="5514975"/>
          </a:xfrm>
          <a:noFill/>
        </p:spPr>
        <p:txBody>
          <a:bodyPr>
            <a:noAutofit/>
          </a:bodyPr>
          <a:lstStyle/>
          <a:p>
            <a:pPr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with low purchase frequency (like the 180-day interval in this analysis) are at higher risk of churn. These customers may only respond to specific promotional periods or are less invested in the brand’s products.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high-churn countries, consider deploying localized marketing campaigns and enhancing service offerings to improve customer satisfaction.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779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30816-C8FB-79ED-FA8D-727778478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B170-2C5D-EA73-0814-EE293E87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CLV Modeling : Customer Tenure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27E7B2-2E2F-9205-04A2-81425C66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575" y="3771901"/>
            <a:ext cx="8401050" cy="2743200"/>
          </a:xfrm>
          <a:noFill/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c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alculate the total spend and purchase frequency for each customer by summing up total from invoice and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purchase dates.</a:t>
            </a:r>
            <a:endParaRPr lang="en-IN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with a high value in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days_since_last_purchase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at greater risk of being lost if they haven’t made purchases recently. These customers can be targeted with win-back campaigns.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with long tenures but recent inactivity could be sent targeted re-engagement emails with discounts or exclusive offers.</a:t>
            </a:r>
          </a:p>
          <a:p>
            <a:pPr>
              <a:lnSpc>
                <a:spcPct val="11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A8BE02-EFE9-1613-21AA-E9AFBB474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109" y="847726"/>
            <a:ext cx="6542066" cy="2238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456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C3D57-1374-7EED-E632-9F69D562E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53D4-7A15-C9FB-3239-556E7C5A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CLV Modeling : Average Order Value (AOV)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C816E5-BB3E-5839-2A02-BCFBD914A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575" y="2219326"/>
            <a:ext cx="8229600" cy="4505324"/>
          </a:xfrm>
          <a:noFill/>
        </p:spPr>
        <p:txBody>
          <a:bodyPr>
            <a:no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who buy infrequently but have a high Average Order Value may be responsive to limited-time offers or exclusive items.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customers with a high average order value and frequent purchases. These are prime targets for loyalty programs.</a:t>
            </a:r>
          </a:p>
          <a:p>
            <a:pPr>
              <a:lnSpc>
                <a:spcPct val="11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Observing patterns in demographics or specific genres could help tailor marketing efforts.</a:t>
            </a:r>
            <a:endParaRPr lang="en-IN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689D26-01AA-A8B2-DD45-6FF0D424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1" y="874124"/>
            <a:ext cx="3763964" cy="2103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3737D6-302D-77B3-BAA3-C378658F7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10" y="874124"/>
            <a:ext cx="3878265" cy="2103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0589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EE791-B9D1-585C-228A-9ABCABC60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4EC2-6598-8F3B-0851-366FFF50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Purchasing Behavior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9270A7-480C-0580-8F64-1DA9AC988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450" y="3848100"/>
            <a:ext cx="8258175" cy="2200629"/>
          </a:xfrm>
          <a:noFill/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visual illustrates the average amount spent by each customer in each country from the given data.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observe that Czech Republic has the highest average total spent (136.62) per customer followed by Ireland (114.84).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 provides us an idea of the customer distribution across the geographic locations and the spending pattern of customers in these locations.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B98034-7858-4176-71FA-9B3883D3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87" y="809271"/>
            <a:ext cx="4686300" cy="2525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6207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AEDB2-333E-0DE1-B4C5-9AF7E2101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E3FF-426E-72E9-9F39-3E263E4D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Purchasing Behavior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50EC81-7F82-78F5-C53E-AC1870E82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825" y="752476"/>
            <a:ext cx="8305800" cy="5495924"/>
          </a:xfrm>
          <a:noFill/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IN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purchasing behavior differences between long-term and new customers based on the following metrics: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 Frequency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most cases, frequent customers make more purchases, particularly if they are very brand loyal. This might be demonstrated by comparing the average frequency of purchases over a given time period. Regular purchases might provide insights for loyalty programs or special deals that promote ongoing participation.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Basket Size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Long-term consumers may have greater basket sizes, which suggests that they have more trust in the brand and a willingness to explore more products. Finding product combinations that are often purchased might help inform tailored cross-selling and upselling suggestions.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Spending Amount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>
              <a:lnSpc>
                <a:spcPct val="104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new customers, offering introductory discounts could encourage initial spending, while targeted promotions for long-term customers could maintain or increase their average spend.</a:t>
            </a:r>
          </a:p>
        </p:txBody>
      </p:sp>
    </p:spTree>
    <p:extLst>
      <p:ext uri="{BB962C8B-B14F-4D97-AF65-F5344CB8AC3E}">
        <p14:creationId xmlns:p14="http://schemas.microsoft.com/office/powerpoint/2010/main" val="1644258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4923F-8327-7D86-D612-1BBEBD46F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4973-FE92-2D49-AD36-4468C2D00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9625"/>
            <a:ext cx="8825658" cy="3329581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67560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8CE5F-5115-4BA9-80E4-579CE5BCD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0125-153B-BEF3-C529-AA740C00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15386D-1A6C-672E-4986-4223D9A0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349" y="600076"/>
            <a:ext cx="8296275" cy="5648324"/>
          </a:xfrm>
          <a:noFill/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conclude, the analysis done in this presentation provides insights into customer purchasing behavior and preferences based on geographic location and genre popularity, enabling targeted recommendations. </a:t>
            </a:r>
          </a:p>
          <a:p>
            <a:pPr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identifying high-revenue customers and tracking purchase frequency, companies can develop strategies to re-engage inactive customers and prevent churn in high-risk segments. </a:t>
            </a:r>
          </a:p>
          <a:p>
            <a:pPr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also highlights the popularity of specific genres like Rock across locations, which can inform cross-selling and upselling opportunities tailored to regional and customer preferences. </a:t>
            </a:r>
          </a:p>
          <a:p>
            <a:pPr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Furthermore, differences in purchasing patterns between long-term and new customers reveal opportunities for loyalty programs and targeted offers to boost retention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02372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21DF8-AB58-6983-D84C-C338DC8B5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824F-E25C-8EBD-9414-27793B02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Schema</a:t>
            </a:r>
          </a:p>
        </p:txBody>
      </p:sp>
      <p:pic>
        <p:nvPicPr>
          <p:cNvPr id="4" name="Google Shape;79;p17">
            <a:extLst>
              <a:ext uri="{FF2B5EF4-FFF2-40B4-BE49-F238E27FC236}">
                <a16:creationId xmlns:a16="http://schemas.microsoft.com/office/drawing/2014/main" id="{593CA575-7C95-660F-31A2-532E7A32246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96284" y="1040538"/>
            <a:ext cx="6069200" cy="4684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436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FBEF2-A56F-22E0-6E3C-8ABD39CC1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B32D-B69B-C054-19D1-64C97770E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9625"/>
            <a:ext cx="8825658" cy="3329581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415203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134FC-C4B7-1BB3-ACD9-5FC77976D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1A44-8F7B-660E-4C10-15069278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</p:txBody>
      </p:sp>
      <p:sp>
        <p:nvSpPr>
          <p:cNvPr id="7" name="Google Shape;85;p18">
            <a:extLst>
              <a:ext uri="{FF2B5EF4-FFF2-40B4-BE49-F238E27FC236}">
                <a16:creationId xmlns:a16="http://schemas.microsoft.com/office/drawing/2014/main" id="{FDDCC303-93B9-12F8-E962-8D3C7A555F5D}"/>
              </a:ext>
            </a:extLst>
          </p:cNvPr>
          <p:cNvSpPr txBox="1">
            <a:spLocks/>
          </p:cNvSpPr>
          <p:nvPr/>
        </p:nvSpPr>
        <p:spPr>
          <a:xfrm>
            <a:off x="3544479" y="980388"/>
            <a:ext cx="8239026" cy="5109327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customer: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Unique identifier assigned to each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first_name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given name or first name of a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last_name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surname or family name of a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of the company associated with a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street address of a customer's location.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city where a customer is located.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state: The state or province where a customer is located.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country where a customer is located.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postal_code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postal or zip code of a customer's address.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phone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phone number of a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fax: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fax number associated with a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email: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email address of a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support_rep_id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employee ID of the support representative assigned to a customer.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endParaRPr lang="en-IN" sz="14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invoice_line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8797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invoice_line_id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line item on an invoice.</a:t>
            </a:r>
          </a:p>
          <a:p>
            <a:pPr marL="457200" lvl="0" indent="-28797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invoice ID to which the line item belongs.</a:t>
            </a:r>
          </a:p>
          <a:p>
            <a:pPr marL="457200" lvl="0" indent="-28797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track or product included in the line item.</a:t>
            </a:r>
          </a:p>
          <a:p>
            <a:pPr marL="457200" lvl="0" indent="-28797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unit_price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price per unit for the line item.</a:t>
            </a:r>
          </a:p>
          <a:p>
            <a:pPr marL="457200" lvl="0" indent="-28797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quantity: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quantity of units for the line item.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Wingdings 3" charset="2"/>
              <a:buNone/>
            </a:pP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3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43F60-006A-9DA7-F70F-29FC752A9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BB7C-5F1B-13B5-5FA6-DAE41A87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</p:txBody>
      </p:sp>
      <p:sp>
        <p:nvSpPr>
          <p:cNvPr id="6" name="Google Shape;84;p18">
            <a:extLst>
              <a:ext uri="{FF2B5EF4-FFF2-40B4-BE49-F238E27FC236}">
                <a16:creationId xmlns:a16="http://schemas.microsoft.com/office/drawing/2014/main" id="{42DBD24C-307D-57DE-D316-BFC192FFF7F9}"/>
              </a:ext>
            </a:extLst>
          </p:cNvPr>
          <p:cNvSpPr txBox="1">
            <a:spLocks/>
          </p:cNvSpPr>
          <p:nvPr/>
        </p:nvSpPr>
        <p:spPr>
          <a:xfrm>
            <a:off x="3596699" y="914399"/>
            <a:ext cx="8186805" cy="5156463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invoice: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invoice_id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Unique identifier assigned to each invoice.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customer ID associated with the invoice.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invoice_date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date when the invoice was generated or issued.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billing_address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street address used for billing purposes.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billing_city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city used for billing purposes.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billing_state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state or province used for billing purposes.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billing_country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country used for billing purposes.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billing_postal_code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postal or zip code used for billing purposes.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 3" charset="2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total amount due on the invoice.</a:t>
            </a:r>
          </a:p>
          <a:p>
            <a:pPr marL="169228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endParaRPr lang="en-IN"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16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laylist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playlist_id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playlist.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or title of the playlist.</a:t>
            </a:r>
          </a:p>
          <a:p>
            <a:pPr marL="169228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endParaRPr lang="en-IN"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playlist_track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playlist_id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playlist to which the track belongs.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track included in the playlist.</a:t>
            </a:r>
          </a:p>
          <a:p>
            <a:pPr marL="166926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genre.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or description of the genre (e.g., rock, pop, classical).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Wingdings 3" charset="2"/>
              <a:buNone/>
            </a:pP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95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3AB0B-59DC-1538-203A-6F298DD6A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3B10-9EF4-CA4B-567A-985A1B98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</p:txBody>
      </p:sp>
      <p:sp>
        <p:nvSpPr>
          <p:cNvPr id="6" name="Google Shape;84;p18">
            <a:extLst>
              <a:ext uri="{FF2B5EF4-FFF2-40B4-BE49-F238E27FC236}">
                <a16:creationId xmlns:a16="http://schemas.microsoft.com/office/drawing/2014/main" id="{9E438F06-2E15-A643-E653-0A2E14E012EF}"/>
              </a:ext>
            </a:extLst>
          </p:cNvPr>
          <p:cNvSpPr txBox="1">
            <a:spLocks/>
          </p:cNvSpPr>
          <p:nvPr/>
        </p:nvSpPr>
        <p:spPr>
          <a:xfrm>
            <a:off x="3606126" y="730985"/>
            <a:ext cx="8158525" cy="5349304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track or song.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title or name of the track.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album_id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album to which the track belongs.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media_type_id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media type associated with the track.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genre associated with the track.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composer: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of the composer or artist who composed the track.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milliseconds: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duration of the track in milliseconds.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bytes: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file size of the track in bytes.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unit_price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price per unit for the track.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4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album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album_id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album.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title or name of the album.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artist_id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artist associated with the album.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artist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artist_id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artist.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of the artist.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4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media_type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media_type_id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media type.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or description of the media type (e.g., MPEG audio file, AAC audio file).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lang="en-IN"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4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IN"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lang="en-IN"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4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4FE16-D4CD-BB73-E7A5-C65AEBFC3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5A91-05E2-89A0-981E-4CEAB833E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9625"/>
            <a:ext cx="8825658" cy="3329581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</a:rPr>
              <a:t>OBJECTIVE KEY METRICS AND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56336499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5142</TotalTime>
  <Words>2766</Words>
  <Application>Microsoft Office PowerPoint</Application>
  <PresentationFormat>Widescreen</PresentationFormat>
  <Paragraphs>242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Corbel</vt:lpstr>
      <vt:lpstr>Wingdings 2</vt:lpstr>
      <vt:lpstr>Wingdings 3</vt:lpstr>
      <vt:lpstr>Frame</vt:lpstr>
      <vt:lpstr>CHINOOK MUSIC STORE ANALYSIS</vt:lpstr>
      <vt:lpstr>Agenda</vt:lpstr>
      <vt:lpstr>Problem Statement</vt:lpstr>
      <vt:lpstr>Database Schema</vt:lpstr>
      <vt:lpstr>DATA DESCRIPTION</vt:lpstr>
      <vt:lpstr>Data Description</vt:lpstr>
      <vt:lpstr>Data Description</vt:lpstr>
      <vt:lpstr>Data Description</vt:lpstr>
      <vt:lpstr>OBJECTIVE KEY METRICS AND VISUALIZATIONS</vt:lpstr>
      <vt:lpstr>Demographic Distribution</vt:lpstr>
      <vt:lpstr>Revenue Across Countries</vt:lpstr>
      <vt:lpstr>Top-Selling Tracks</vt:lpstr>
      <vt:lpstr>Top-Selling Artists</vt:lpstr>
      <vt:lpstr>Famous Genres - (Count of Tracks Sold)</vt:lpstr>
      <vt:lpstr>Famous Genres in USA in terms of Revenue </vt:lpstr>
      <vt:lpstr>Top 5 Customers in Top 5 countries with highest Revenues</vt:lpstr>
      <vt:lpstr>Top Selling Tracks for customers</vt:lpstr>
      <vt:lpstr>Purchase Frequency</vt:lpstr>
      <vt:lpstr>Tracks and Genre Count of each Customer</vt:lpstr>
      <vt:lpstr>Customer Churn Rate</vt:lpstr>
      <vt:lpstr>SUBJECTIVE ANALYSIS</vt:lpstr>
      <vt:lpstr>Recommendations based on Genre  Sales Analysis  in USA</vt:lpstr>
      <vt:lpstr>Recommendations based on Genre  Sales Analysis  in USA</vt:lpstr>
      <vt:lpstr>Famous Genres in countries other than USA</vt:lpstr>
      <vt:lpstr>Top 10 Customers with Highest Revenues</vt:lpstr>
      <vt:lpstr>Product Affinity Analysis</vt:lpstr>
      <vt:lpstr>Regional Market Analysis</vt:lpstr>
      <vt:lpstr>Regional Market Analysis</vt:lpstr>
      <vt:lpstr>Risk Profiling based on Customer Churn Rate</vt:lpstr>
      <vt:lpstr>Risk Profiling based on Customer Churn Rate</vt:lpstr>
      <vt:lpstr>CLV Modeling : Customer Tenure</vt:lpstr>
      <vt:lpstr>CLV Modeling : Average Order Value (AOV)</vt:lpstr>
      <vt:lpstr>Customer Purchasing Behavior</vt:lpstr>
      <vt:lpstr>Customer Purchasing Behavior Analysis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Naganathan Arjun Manicka Sridhar</dc:creator>
  <cp:lastModifiedBy>Naganathan Arjun Manicka Sridhar</cp:lastModifiedBy>
  <cp:revision>169</cp:revision>
  <dcterms:created xsi:type="dcterms:W3CDTF">2024-10-25T14:50:56Z</dcterms:created>
  <dcterms:modified xsi:type="dcterms:W3CDTF">2024-11-04T11:33:49Z</dcterms:modified>
</cp:coreProperties>
</file>