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0"/>
  </p:notesMasterIdLst>
  <p:sldIdLst>
    <p:sldId id="256" r:id="rId2"/>
    <p:sldId id="258" r:id="rId3"/>
    <p:sldId id="301" r:id="rId4"/>
    <p:sldId id="311" r:id="rId5"/>
    <p:sldId id="298" r:id="rId6"/>
    <p:sldId id="305" r:id="rId7"/>
    <p:sldId id="306" r:id="rId8"/>
    <p:sldId id="307" r:id="rId9"/>
    <p:sldId id="332" r:id="rId10"/>
    <p:sldId id="299" r:id="rId11"/>
    <p:sldId id="313" r:id="rId12"/>
    <p:sldId id="310" r:id="rId13"/>
    <p:sldId id="312" r:id="rId14"/>
    <p:sldId id="315" r:id="rId15"/>
    <p:sldId id="316" r:id="rId16"/>
    <p:sldId id="318" r:id="rId17"/>
    <p:sldId id="303" r:id="rId18"/>
    <p:sldId id="309" r:id="rId19"/>
    <p:sldId id="308" r:id="rId20"/>
    <p:sldId id="300" r:id="rId21"/>
    <p:sldId id="334" r:id="rId22"/>
    <p:sldId id="317" r:id="rId23"/>
    <p:sldId id="325" r:id="rId24"/>
    <p:sldId id="326" r:id="rId25"/>
    <p:sldId id="319" r:id="rId26"/>
    <p:sldId id="335" r:id="rId27"/>
    <p:sldId id="320" r:id="rId28"/>
    <p:sldId id="322" r:id="rId29"/>
    <p:sldId id="321" r:id="rId30"/>
    <p:sldId id="323" r:id="rId31"/>
    <p:sldId id="336" r:id="rId32"/>
    <p:sldId id="337" r:id="rId33"/>
    <p:sldId id="333" r:id="rId34"/>
    <p:sldId id="328" r:id="rId35"/>
    <p:sldId id="329" r:id="rId36"/>
    <p:sldId id="330" r:id="rId37"/>
    <p:sldId id="302" r:id="rId38"/>
    <p:sldId id="331" r:id="rId39"/>
  </p:sldIdLst>
  <p:sldSz cx="9144000" cy="5143500" type="screen16x9"/>
  <p:notesSz cx="6858000" cy="9144000"/>
  <p:embeddedFontLst>
    <p:embeddedFont>
      <p:font typeface="Gothic A1" panose="020B0604020202020204" charset="-127"/>
      <p:regular r:id="rId41"/>
      <p:bold r:id="rId42"/>
    </p:embeddedFont>
    <p:embeddedFont>
      <p:font typeface="Krub" panose="00000500000000000000" pitchFamily="2" charset="-34"/>
      <p:regular r:id="rId43"/>
      <p:bold r:id="rId44"/>
      <p:italic r:id="rId45"/>
      <p:boldItalic r:id="rId46"/>
    </p:embeddedFont>
    <p:embeddedFont>
      <p:font typeface="Krub Light" panose="00000400000000000000" pitchFamily="2" charset="-34"/>
      <p:regular r:id="rId47"/>
      <p:bold r:id="rId48"/>
      <p:italic r:id="rId49"/>
      <p:boldItalic r:id="rId50"/>
    </p:embeddedFont>
    <p:embeddedFont>
      <p:font typeface="Krub Medium" panose="00000600000000000000" pitchFamily="2" charset="-34"/>
      <p:regular r:id="rId51"/>
      <p:bold r:id="rId52"/>
      <p:italic r:id="rId53"/>
      <p:boldItalic r:id="rId54"/>
    </p:embeddedFon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Open Sans" panose="020B0606030504020204" pitchFamily="34" charset="0"/>
      <p:regular r:id="rId59"/>
      <p:bold r:id="rId60"/>
      <p:italic r:id="rId61"/>
      <p:boldItalic r:id="rId62"/>
    </p:embeddedFont>
    <p:embeddedFont>
      <p:font typeface="Raleway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129D6-40E0-4B72-9BBB-FB56B064CA66}">
  <a:tblStyle styleId="{932129D6-40E0-4B72-9BBB-FB56B064CA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font" Target="fonts/font26.fntdata"/><Relationship Id="rId5" Type="http://schemas.openxmlformats.org/officeDocument/2006/relationships/slide" Target="slides/slide4.xml"/><Relationship Id="rId61" Type="http://schemas.openxmlformats.org/officeDocument/2006/relationships/font" Target="fonts/font2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ec44fb89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ec44fb89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55E96870-D5BB-3D59-6AD5-2DFC4457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258269c9b_0_0:notes">
            <a:extLst>
              <a:ext uri="{FF2B5EF4-FFF2-40B4-BE49-F238E27FC236}">
                <a16:creationId xmlns:a16="http://schemas.microsoft.com/office/drawing/2014/main" id="{0247683A-A72D-B2BF-2C9A-7C50AC0CB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258269c9b_0_0:notes">
            <a:extLst>
              <a:ext uri="{FF2B5EF4-FFF2-40B4-BE49-F238E27FC236}">
                <a16:creationId xmlns:a16="http://schemas.microsoft.com/office/drawing/2014/main" id="{06F3EEAD-3445-4AE4-B0AA-EF5CCACD4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5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9AC0EE95-8881-9A0C-EE4A-DE26E8F08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3115AF4E-9AA9-3CD4-C260-C7D684600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21B875F5-D51E-683E-3A53-90B327300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5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7D6ED0EE-15F8-B887-FE1C-CF0EFBC68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FA92F132-634D-09D7-8D8D-79C9B9901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93954AA6-1C7C-2C86-B96F-F18C2639A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6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11503D08-C7A4-8CA6-995F-E436B5AFB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9F660D9C-E5B0-E5A3-8CE9-6F938FC5A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179FE04B-39F4-3C3C-6D2F-A09D557EA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45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3A694F96-CC0D-5977-BC54-BD2450F2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0C204DBE-1C79-6DF8-6B35-010D20880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846502F4-E809-EA2F-4E9B-B22EB8198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76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295F2C82-50E8-1A45-4798-0F1FCB88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773F6D1D-714A-16E9-C049-116B07AC6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4F1DBAF2-D5AB-EF50-00AD-074109A5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452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08A9E06E-E9DE-4A8F-B9A1-E4A4072D5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7F09F05D-4F36-C0B4-9B59-E60A958A3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3FE3518D-04B1-2065-26D7-B87E583EF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15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>
          <a:extLst>
            <a:ext uri="{FF2B5EF4-FFF2-40B4-BE49-F238E27FC236}">
              <a16:creationId xmlns:a16="http://schemas.microsoft.com/office/drawing/2014/main" id="{31EFA8C6-99F5-48F1-3B76-EBFF9D8A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5717c42a0_0_113:notes">
            <a:extLst>
              <a:ext uri="{FF2B5EF4-FFF2-40B4-BE49-F238E27FC236}">
                <a16:creationId xmlns:a16="http://schemas.microsoft.com/office/drawing/2014/main" id="{C6C8AC21-7FED-12F8-CB09-2398A61AE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5717c42a0_0_113:notes">
            <a:extLst>
              <a:ext uri="{FF2B5EF4-FFF2-40B4-BE49-F238E27FC236}">
                <a16:creationId xmlns:a16="http://schemas.microsoft.com/office/drawing/2014/main" id="{8A77DE93-375D-101A-DA7D-3788A13EA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637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>
          <a:extLst>
            <a:ext uri="{FF2B5EF4-FFF2-40B4-BE49-F238E27FC236}">
              <a16:creationId xmlns:a16="http://schemas.microsoft.com/office/drawing/2014/main" id="{D689D8C8-CDEE-BB4D-0C53-BCA80371D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5717c42a0_0_113:notes">
            <a:extLst>
              <a:ext uri="{FF2B5EF4-FFF2-40B4-BE49-F238E27FC236}">
                <a16:creationId xmlns:a16="http://schemas.microsoft.com/office/drawing/2014/main" id="{7CCDE11C-7D32-E130-E12F-AD603B52B2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5717c42a0_0_113:notes">
            <a:extLst>
              <a:ext uri="{FF2B5EF4-FFF2-40B4-BE49-F238E27FC236}">
                <a16:creationId xmlns:a16="http://schemas.microsoft.com/office/drawing/2014/main" id="{0334C3DB-DFB1-CAC8-6EF8-E9CC11833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4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>
          <a:extLst>
            <a:ext uri="{FF2B5EF4-FFF2-40B4-BE49-F238E27FC236}">
              <a16:creationId xmlns:a16="http://schemas.microsoft.com/office/drawing/2014/main" id="{BCE0CD2A-5F83-1DED-85B6-C7984844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e375b9f55_0_86:notes">
            <a:extLst>
              <a:ext uri="{FF2B5EF4-FFF2-40B4-BE49-F238E27FC236}">
                <a16:creationId xmlns:a16="http://schemas.microsoft.com/office/drawing/2014/main" id="{FF6D7D26-4B75-7723-ADC6-1C842F1A5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e375b9f55_0_86:notes">
            <a:extLst>
              <a:ext uri="{FF2B5EF4-FFF2-40B4-BE49-F238E27FC236}">
                <a16:creationId xmlns:a16="http://schemas.microsoft.com/office/drawing/2014/main" id="{DF52B336-465A-5C56-3047-150196487F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4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92F3FC6F-8EA1-A3EF-1D6D-C8089494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258269c9b_0_0:notes">
            <a:extLst>
              <a:ext uri="{FF2B5EF4-FFF2-40B4-BE49-F238E27FC236}">
                <a16:creationId xmlns:a16="http://schemas.microsoft.com/office/drawing/2014/main" id="{DA348723-8C15-BE81-2082-0D1D76155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258269c9b_0_0:notes">
            <a:extLst>
              <a:ext uri="{FF2B5EF4-FFF2-40B4-BE49-F238E27FC236}">
                <a16:creationId xmlns:a16="http://schemas.microsoft.com/office/drawing/2014/main" id="{43DC2B8F-7CD7-5198-EFD4-B3D9A5F15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457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B2E3D8A8-5A89-7FF4-3A43-32CB1D4D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B37C231F-9B30-7035-F85F-A8F8FF4F2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BE2E665B-960F-0758-61CF-209721822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916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26D75AA7-3234-1856-E2AB-A4021FFD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FA02F2BB-97F4-7AE5-2F53-2B5498DE3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963E44AF-FB71-825D-E096-B160E22D6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490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37A272D6-1E92-4BEA-A365-93D1D709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C532C755-CB5D-ACCB-8FE1-89CF363BB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CE6A7376-FBB9-0CC7-BED2-459E20927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029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24424543-23C0-7729-5BFE-89F13B5D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284D66F8-132A-A15F-8792-A9D5E706B3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B8907203-BFBA-8A67-487E-36C83763A8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32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F74556B1-4212-8A60-1BD8-87B80B7F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CA4477E1-8126-E44B-935C-4B1D45DC4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8BB9EA9A-9AD1-FFC2-2AB6-740CB0AC2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63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3A30D95A-6CAE-4995-8054-6B9B7F765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4A8277CA-ADF2-1177-2101-D2A325C3B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D56A11EB-D51E-8C26-76F7-728627E95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40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726121A7-47A4-FD7B-EDEE-109D0CA7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E9FB98AD-0354-8B1C-355D-D5555C999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686D17F8-931A-FC6C-D685-5EF6E3118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184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1A2271E7-9A03-DF6B-523A-5F518D3D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0FA1B073-DD32-6FFF-FEFC-590D824CF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70E6A340-F09A-E9DE-8A8B-2228E3D81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983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C6713BD8-EBF1-A7D8-4CC4-188F97B1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BEB9D7D1-7894-356B-C400-74F569338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43CFAA32-5436-FAD8-78B1-41A58C7569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30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08F50C9F-EF22-B79E-012B-B574D71C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258269c9b_0_0:notes">
            <a:extLst>
              <a:ext uri="{FF2B5EF4-FFF2-40B4-BE49-F238E27FC236}">
                <a16:creationId xmlns:a16="http://schemas.microsoft.com/office/drawing/2014/main" id="{DEC236DB-1C82-F5EB-AA64-0B8B23C101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258269c9b_0_0:notes">
            <a:extLst>
              <a:ext uri="{FF2B5EF4-FFF2-40B4-BE49-F238E27FC236}">
                <a16:creationId xmlns:a16="http://schemas.microsoft.com/office/drawing/2014/main" id="{0970D50B-B441-CE41-EEF5-659D55333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304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97DA6A7E-7164-D5B9-75E1-CCF954B0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4778C4D8-5AD6-1111-39F3-F8E9CC22F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4DFAFF49-00C4-B95F-D3A7-CCB6BB44D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96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14F83720-CCF8-6096-579D-909FE8145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6E1F2E1B-DA43-668C-4493-87C18FF5E8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C39ED232-6C2A-743E-593B-0CC3EA711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9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CB9B9F89-4741-94F0-4733-7C9C9309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C404A762-6C5B-5F8B-BD53-5D8D3A2F8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F51FD61C-63B0-3C63-511E-851E0AB07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130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4CCA6580-0D13-3E6F-7C09-F26394E8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258269c9b_0_0:notes">
            <a:extLst>
              <a:ext uri="{FF2B5EF4-FFF2-40B4-BE49-F238E27FC236}">
                <a16:creationId xmlns:a16="http://schemas.microsoft.com/office/drawing/2014/main" id="{5C381865-42B2-4B6B-27DA-3C781D6FDC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258269c9b_0_0:notes">
            <a:extLst>
              <a:ext uri="{FF2B5EF4-FFF2-40B4-BE49-F238E27FC236}">
                <a16:creationId xmlns:a16="http://schemas.microsoft.com/office/drawing/2014/main" id="{0FC886C1-A56C-13ED-EB1C-405C300BB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228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44B6A239-907D-EE4D-1740-23DBC1A3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C57FCBED-C9A1-445E-B88D-7F5996B10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A102F528-0587-77E9-D1B7-77E9D349D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73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888F8A08-94FD-F472-AA8A-A4626CC3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7F5B5429-28B4-46FC-FC58-8D00B66D9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94A456E6-243B-3015-D8DE-545512E62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25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564E44F4-A563-7055-D655-314F48577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43F152FC-8C0B-98FA-30F5-684FB74B4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CAD45794-75A3-7C3A-AA3D-3A9D5F732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463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500616FB-597F-0496-DAF4-3CA2B7DB5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258269c9b_0_0:notes">
            <a:extLst>
              <a:ext uri="{FF2B5EF4-FFF2-40B4-BE49-F238E27FC236}">
                <a16:creationId xmlns:a16="http://schemas.microsoft.com/office/drawing/2014/main" id="{FEED638B-F6DA-69E4-B44B-00E36874B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258269c9b_0_0:notes">
            <a:extLst>
              <a:ext uri="{FF2B5EF4-FFF2-40B4-BE49-F238E27FC236}">
                <a16:creationId xmlns:a16="http://schemas.microsoft.com/office/drawing/2014/main" id="{FD6B27ED-AF07-75FE-E882-7612F1129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975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9FA4EBD4-30F6-D52A-809B-2D0DE882E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02CEC91F-7EE1-94BD-FF50-E93351DF7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CCA31FE2-474E-06AF-C415-6B973938C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3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C936ABA3-2FAC-A5E8-5137-4DDAFE4CD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EC2CB733-114B-BADB-8EEC-A377EFD9C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41140181-274C-302C-591A-AAE2499A7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1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41F1EB93-9A5B-BF09-1536-15DF164A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258269c9b_0_0:notes">
            <a:extLst>
              <a:ext uri="{FF2B5EF4-FFF2-40B4-BE49-F238E27FC236}">
                <a16:creationId xmlns:a16="http://schemas.microsoft.com/office/drawing/2014/main" id="{D7E15326-6964-876F-0C23-9F56D5619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258269c9b_0_0:notes">
            <a:extLst>
              <a:ext uri="{FF2B5EF4-FFF2-40B4-BE49-F238E27FC236}">
                <a16:creationId xmlns:a16="http://schemas.microsoft.com/office/drawing/2014/main" id="{E1160752-9A57-882A-D6A3-E2B267FDB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5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0E0BE505-A63E-9000-05D7-D2264FAF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9FDFAF6B-7D3A-8394-41EB-38B3628D6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AB4CB009-508C-0867-A1CC-E48566F90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9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47AB4A25-85B4-B84D-2E18-782C213CE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F333530E-35C7-A42D-AB1C-5256C0898E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490F3826-9104-D85A-1426-3BDFD543A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46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B58D66BA-0663-A83D-CD64-A74C5A86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30683766-391D-9422-E5D4-543438F90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20970669-CDDD-FD2C-47BB-022C53DF8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0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C64151C4-1E7D-51A1-A73C-9F9492E6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05afc42a3_1_854:notes">
            <a:extLst>
              <a:ext uri="{FF2B5EF4-FFF2-40B4-BE49-F238E27FC236}">
                <a16:creationId xmlns:a16="http://schemas.microsoft.com/office/drawing/2014/main" id="{47438128-82C6-2D89-B28D-64B6E57AD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05afc42a3_1_854:notes">
            <a:extLst>
              <a:ext uri="{FF2B5EF4-FFF2-40B4-BE49-F238E27FC236}">
                <a16:creationId xmlns:a16="http://schemas.microsoft.com/office/drawing/2014/main" id="{73172EE1-B0A8-3A7A-B47F-8CC8A3026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7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2288" y="1468063"/>
            <a:ext cx="6359400" cy="16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>
                <a:latin typeface="Krub"/>
                <a:ea typeface="Krub"/>
                <a:cs typeface="Krub"/>
                <a:sym typeface="Kru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488" y="3237475"/>
            <a:ext cx="4359000" cy="40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0F343D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2652300"/>
            <a:ext cx="39435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8572"/>
            </a:avLst>
          </a:prstGeom>
          <a:noFill/>
          <a:ln>
            <a:noFill/>
          </a:ln>
        </p:spPr>
      </p:sp>
      <p:grpSp>
        <p:nvGrpSpPr>
          <p:cNvPr id="17" name="Google Shape;17;p3"/>
          <p:cNvGrpSpPr/>
          <p:nvPr/>
        </p:nvGrpSpPr>
        <p:grpSpPr>
          <a:xfrm>
            <a:off x="-175472" y="481123"/>
            <a:ext cx="3242999" cy="839814"/>
            <a:chOff x="763375" y="-2867575"/>
            <a:chExt cx="2546125" cy="659350"/>
          </a:xfrm>
        </p:grpSpPr>
        <p:sp>
          <p:nvSpPr>
            <p:cNvPr id="18" name="Google Shape;18;p3"/>
            <p:cNvSpPr/>
            <p:nvPr/>
          </p:nvSpPr>
          <p:spPr>
            <a:xfrm>
              <a:off x="763375" y="-2829550"/>
              <a:ext cx="2546125" cy="295900"/>
            </a:xfrm>
            <a:custGeom>
              <a:avLst/>
              <a:gdLst/>
              <a:ahLst/>
              <a:cxnLst/>
              <a:rect l="l" t="t" r="r" b="b"/>
              <a:pathLst>
                <a:path w="101845" h="11836" extrusionOk="0">
                  <a:moveTo>
                    <a:pt x="100436" y="1"/>
                  </a:moveTo>
                  <a:cubicBezTo>
                    <a:pt x="99730" y="1"/>
                    <a:pt x="99149" y="511"/>
                    <a:pt x="99036" y="1185"/>
                  </a:cubicBezTo>
                  <a:lnTo>
                    <a:pt x="81872" y="1185"/>
                  </a:lnTo>
                  <a:lnTo>
                    <a:pt x="77941" y="11262"/>
                  </a:lnTo>
                  <a:lnTo>
                    <a:pt x="40659" y="11262"/>
                  </a:lnTo>
                  <a:lnTo>
                    <a:pt x="34758" y="5483"/>
                  </a:lnTo>
                  <a:lnTo>
                    <a:pt x="0" y="5483"/>
                  </a:lnTo>
                  <a:lnTo>
                    <a:pt x="0" y="6054"/>
                  </a:lnTo>
                  <a:lnTo>
                    <a:pt x="34523" y="6054"/>
                  </a:lnTo>
                  <a:lnTo>
                    <a:pt x="40424" y="11835"/>
                  </a:lnTo>
                  <a:lnTo>
                    <a:pt x="78328" y="11835"/>
                  </a:lnTo>
                  <a:lnTo>
                    <a:pt x="82259" y="1756"/>
                  </a:lnTo>
                  <a:lnTo>
                    <a:pt x="99068" y="1756"/>
                  </a:lnTo>
                  <a:cubicBezTo>
                    <a:pt x="99220" y="2368"/>
                    <a:pt x="99772" y="2819"/>
                    <a:pt x="100436" y="2819"/>
                  </a:cubicBezTo>
                  <a:cubicBezTo>
                    <a:pt x="101213" y="2819"/>
                    <a:pt x="101845" y="2184"/>
                    <a:pt x="101845" y="1410"/>
                  </a:cubicBezTo>
                  <a:cubicBezTo>
                    <a:pt x="101845" y="633"/>
                    <a:pt x="101213" y="1"/>
                    <a:pt x="100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55500" y="-2867575"/>
              <a:ext cx="1809675" cy="512075"/>
            </a:xfrm>
            <a:custGeom>
              <a:avLst/>
              <a:gdLst/>
              <a:ahLst/>
              <a:cxnLst/>
              <a:rect l="l" t="t" r="r" b="b"/>
              <a:pathLst>
                <a:path w="72387" h="20483" extrusionOk="0">
                  <a:moveTo>
                    <a:pt x="1" y="0"/>
                  </a:moveTo>
                  <a:lnTo>
                    <a:pt x="1" y="571"/>
                  </a:lnTo>
                  <a:lnTo>
                    <a:pt x="40498" y="571"/>
                  </a:lnTo>
                  <a:lnTo>
                    <a:pt x="40498" y="20483"/>
                  </a:lnTo>
                  <a:lnTo>
                    <a:pt x="71538" y="20483"/>
                  </a:lnTo>
                  <a:lnTo>
                    <a:pt x="71538" y="2502"/>
                  </a:lnTo>
                  <a:cubicBezTo>
                    <a:pt x="72028" y="2358"/>
                    <a:pt x="72386" y="1899"/>
                    <a:pt x="72386" y="1367"/>
                  </a:cubicBezTo>
                  <a:cubicBezTo>
                    <a:pt x="72386" y="703"/>
                    <a:pt x="71857" y="162"/>
                    <a:pt x="71193" y="162"/>
                  </a:cubicBezTo>
                  <a:cubicBezTo>
                    <a:pt x="70529" y="162"/>
                    <a:pt x="69997" y="703"/>
                    <a:pt x="69997" y="1367"/>
                  </a:cubicBezTo>
                  <a:cubicBezTo>
                    <a:pt x="69997" y="1951"/>
                    <a:pt x="70416" y="2429"/>
                    <a:pt x="70967" y="2541"/>
                  </a:cubicBezTo>
                  <a:lnTo>
                    <a:pt x="70967" y="19902"/>
                  </a:lnTo>
                  <a:lnTo>
                    <a:pt x="41069" y="19902"/>
                  </a:lnTo>
                  <a:lnTo>
                    <a:pt x="41069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90925" y="-2429775"/>
              <a:ext cx="2345025" cy="221550"/>
            </a:xfrm>
            <a:custGeom>
              <a:avLst/>
              <a:gdLst/>
              <a:ahLst/>
              <a:cxnLst/>
              <a:rect l="l" t="t" r="r" b="b"/>
              <a:pathLst>
                <a:path w="93801" h="8862" extrusionOk="0">
                  <a:moveTo>
                    <a:pt x="54077" y="0"/>
                  </a:moveTo>
                  <a:lnTo>
                    <a:pt x="54077" y="8291"/>
                  </a:lnTo>
                  <a:lnTo>
                    <a:pt x="1" y="8291"/>
                  </a:lnTo>
                  <a:lnTo>
                    <a:pt x="1" y="8862"/>
                  </a:lnTo>
                  <a:lnTo>
                    <a:pt x="54651" y="8862"/>
                  </a:lnTo>
                  <a:lnTo>
                    <a:pt x="54651" y="571"/>
                  </a:lnTo>
                  <a:lnTo>
                    <a:pt x="80780" y="571"/>
                  </a:lnTo>
                  <a:lnTo>
                    <a:pt x="84466" y="4257"/>
                  </a:lnTo>
                  <a:lnTo>
                    <a:pt x="91001" y="4257"/>
                  </a:lnTo>
                  <a:cubicBezTo>
                    <a:pt x="91114" y="4931"/>
                    <a:pt x="91685" y="5441"/>
                    <a:pt x="92391" y="5441"/>
                  </a:cubicBezTo>
                  <a:cubicBezTo>
                    <a:pt x="93165" y="5441"/>
                    <a:pt x="93800" y="4809"/>
                    <a:pt x="93800" y="4032"/>
                  </a:cubicBezTo>
                  <a:cubicBezTo>
                    <a:pt x="93800" y="3247"/>
                    <a:pt x="93165" y="2613"/>
                    <a:pt x="92391" y="2613"/>
                  </a:cubicBezTo>
                  <a:cubicBezTo>
                    <a:pt x="91727" y="2613"/>
                    <a:pt x="91185" y="3073"/>
                    <a:pt x="91021" y="3686"/>
                  </a:cubicBezTo>
                  <a:lnTo>
                    <a:pt x="84711" y="3686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295876" y="4"/>
            <a:ext cx="853983" cy="698287"/>
            <a:chOff x="7697562" y="4083492"/>
            <a:chExt cx="643738" cy="526334"/>
          </a:xfrm>
        </p:grpSpPr>
        <p:sp>
          <p:nvSpPr>
            <p:cNvPr id="22" name="Google Shape;22;p3"/>
            <p:cNvSpPr/>
            <p:nvPr/>
          </p:nvSpPr>
          <p:spPr>
            <a:xfrm>
              <a:off x="7697562" y="4220126"/>
              <a:ext cx="389700" cy="389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087200" y="4083492"/>
              <a:ext cx="254100" cy="254100"/>
            </a:xfrm>
            <a:prstGeom prst="plus">
              <a:avLst>
                <a:gd name="adj" fmla="val 32768"/>
              </a:avLst>
            </a:prstGeom>
            <a:solidFill>
              <a:srgbClr val="96E5D2">
                <a:alpha val="5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3686122" y="4608500"/>
            <a:ext cx="516900" cy="5166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 txBox="1">
            <a:spLocks noGrp="1"/>
          </p:cNvSpPr>
          <p:nvPr>
            <p:ph type="title" hasCustomPrompt="1"/>
          </p:nvPr>
        </p:nvSpPr>
        <p:spPr>
          <a:xfrm>
            <a:off x="1387125" y="1979775"/>
            <a:ext cx="2896800" cy="118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539650" y="2011125"/>
            <a:ext cx="3217200" cy="11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 flipH="1">
            <a:off x="6352757" y="3796366"/>
            <a:ext cx="3217140" cy="904562"/>
            <a:chOff x="790925" y="-2867575"/>
            <a:chExt cx="2345025" cy="659350"/>
          </a:xfrm>
        </p:grpSpPr>
        <p:sp>
          <p:nvSpPr>
            <p:cNvPr id="87" name="Google Shape;87;p9"/>
            <p:cNvSpPr/>
            <p:nvPr/>
          </p:nvSpPr>
          <p:spPr>
            <a:xfrm>
              <a:off x="855500" y="-2867575"/>
              <a:ext cx="1809675" cy="512075"/>
            </a:xfrm>
            <a:custGeom>
              <a:avLst/>
              <a:gdLst/>
              <a:ahLst/>
              <a:cxnLst/>
              <a:rect l="l" t="t" r="r" b="b"/>
              <a:pathLst>
                <a:path w="72387" h="20483" extrusionOk="0">
                  <a:moveTo>
                    <a:pt x="1" y="0"/>
                  </a:moveTo>
                  <a:lnTo>
                    <a:pt x="1" y="571"/>
                  </a:lnTo>
                  <a:lnTo>
                    <a:pt x="40498" y="571"/>
                  </a:lnTo>
                  <a:lnTo>
                    <a:pt x="40498" y="20483"/>
                  </a:lnTo>
                  <a:lnTo>
                    <a:pt x="71538" y="20483"/>
                  </a:lnTo>
                  <a:lnTo>
                    <a:pt x="71538" y="2502"/>
                  </a:lnTo>
                  <a:cubicBezTo>
                    <a:pt x="72028" y="2358"/>
                    <a:pt x="72386" y="1899"/>
                    <a:pt x="72386" y="1367"/>
                  </a:cubicBezTo>
                  <a:cubicBezTo>
                    <a:pt x="72386" y="703"/>
                    <a:pt x="71857" y="162"/>
                    <a:pt x="71193" y="162"/>
                  </a:cubicBezTo>
                  <a:cubicBezTo>
                    <a:pt x="70529" y="162"/>
                    <a:pt x="69997" y="703"/>
                    <a:pt x="69997" y="1367"/>
                  </a:cubicBezTo>
                  <a:cubicBezTo>
                    <a:pt x="69997" y="1951"/>
                    <a:pt x="70416" y="2429"/>
                    <a:pt x="70967" y="2541"/>
                  </a:cubicBezTo>
                  <a:lnTo>
                    <a:pt x="70967" y="19902"/>
                  </a:lnTo>
                  <a:lnTo>
                    <a:pt x="41069" y="19902"/>
                  </a:lnTo>
                  <a:lnTo>
                    <a:pt x="41069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90925" y="-2429775"/>
              <a:ext cx="2345025" cy="221550"/>
            </a:xfrm>
            <a:custGeom>
              <a:avLst/>
              <a:gdLst/>
              <a:ahLst/>
              <a:cxnLst/>
              <a:rect l="l" t="t" r="r" b="b"/>
              <a:pathLst>
                <a:path w="93801" h="8862" extrusionOk="0">
                  <a:moveTo>
                    <a:pt x="54077" y="0"/>
                  </a:moveTo>
                  <a:lnTo>
                    <a:pt x="54077" y="8291"/>
                  </a:lnTo>
                  <a:lnTo>
                    <a:pt x="1" y="8291"/>
                  </a:lnTo>
                  <a:lnTo>
                    <a:pt x="1" y="8862"/>
                  </a:lnTo>
                  <a:lnTo>
                    <a:pt x="54651" y="8862"/>
                  </a:lnTo>
                  <a:lnTo>
                    <a:pt x="54651" y="571"/>
                  </a:lnTo>
                  <a:lnTo>
                    <a:pt x="80780" y="571"/>
                  </a:lnTo>
                  <a:lnTo>
                    <a:pt x="84466" y="4257"/>
                  </a:lnTo>
                  <a:lnTo>
                    <a:pt x="91001" y="4257"/>
                  </a:lnTo>
                  <a:cubicBezTo>
                    <a:pt x="91114" y="4931"/>
                    <a:pt x="91685" y="5441"/>
                    <a:pt x="92391" y="5441"/>
                  </a:cubicBezTo>
                  <a:cubicBezTo>
                    <a:pt x="93165" y="5441"/>
                    <a:pt x="93800" y="4809"/>
                    <a:pt x="93800" y="4032"/>
                  </a:cubicBezTo>
                  <a:cubicBezTo>
                    <a:pt x="93800" y="3247"/>
                    <a:pt x="93165" y="2613"/>
                    <a:pt x="92391" y="2613"/>
                  </a:cubicBezTo>
                  <a:cubicBezTo>
                    <a:pt x="91727" y="2613"/>
                    <a:pt x="91185" y="3073"/>
                    <a:pt x="91021" y="3686"/>
                  </a:cubicBezTo>
                  <a:lnTo>
                    <a:pt x="84711" y="3686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9"/>
          <p:cNvGrpSpPr/>
          <p:nvPr/>
        </p:nvGrpSpPr>
        <p:grpSpPr>
          <a:xfrm rot="-5400000" flipH="1">
            <a:off x="-918588" y="869207"/>
            <a:ext cx="2805672" cy="461682"/>
            <a:chOff x="-78542" y="4269447"/>
            <a:chExt cx="3892442" cy="640513"/>
          </a:xfrm>
        </p:grpSpPr>
        <p:sp>
          <p:nvSpPr>
            <p:cNvPr id="90" name="Google Shape;90;p9"/>
            <p:cNvSpPr/>
            <p:nvPr/>
          </p:nvSpPr>
          <p:spPr>
            <a:xfrm flipH="1">
              <a:off x="-26956" y="4269447"/>
              <a:ext cx="3498330" cy="508988"/>
            </a:xfrm>
            <a:custGeom>
              <a:avLst/>
              <a:gdLst/>
              <a:ahLst/>
              <a:cxnLst/>
              <a:rect l="l" t="t" r="r" b="b"/>
              <a:pathLst>
                <a:path w="117001" h="17023" extrusionOk="0">
                  <a:moveTo>
                    <a:pt x="99111" y="0"/>
                  </a:moveTo>
                  <a:lnTo>
                    <a:pt x="99111" y="16481"/>
                  </a:lnTo>
                  <a:lnTo>
                    <a:pt x="1" y="16481"/>
                  </a:lnTo>
                  <a:lnTo>
                    <a:pt x="1" y="17022"/>
                  </a:lnTo>
                  <a:lnTo>
                    <a:pt x="99640" y="17022"/>
                  </a:lnTo>
                  <a:lnTo>
                    <a:pt x="99640" y="529"/>
                  </a:lnTo>
                  <a:lnTo>
                    <a:pt x="117001" y="529"/>
                  </a:lnTo>
                  <a:lnTo>
                    <a:pt x="117001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-78542" y="4465736"/>
              <a:ext cx="3892442" cy="444224"/>
            </a:xfrm>
            <a:custGeom>
              <a:avLst/>
              <a:gdLst/>
              <a:ahLst/>
              <a:cxnLst/>
              <a:rect l="l" t="t" r="r" b="b"/>
              <a:pathLst>
                <a:path w="130182" h="14857" extrusionOk="0">
                  <a:moveTo>
                    <a:pt x="1122" y="0"/>
                  </a:moveTo>
                  <a:cubicBezTo>
                    <a:pt x="500" y="0"/>
                    <a:pt x="0" y="500"/>
                    <a:pt x="0" y="1113"/>
                  </a:cubicBezTo>
                  <a:cubicBezTo>
                    <a:pt x="0" y="1726"/>
                    <a:pt x="500" y="2226"/>
                    <a:pt x="1122" y="2226"/>
                  </a:cubicBezTo>
                  <a:cubicBezTo>
                    <a:pt x="1674" y="2226"/>
                    <a:pt x="2135" y="1829"/>
                    <a:pt x="2215" y="1297"/>
                  </a:cubicBezTo>
                  <a:lnTo>
                    <a:pt x="25671" y="1297"/>
                  </a:lnTo>
                  <a:lnTo>
                    <a:pt x="25671" y="14856"/>
                  </a:lnTo>
                  <a:lnTo>
                    <a:pt x="94034" y="14856"/>
                  </a:lnTo>
                  <a:lnTo>
                    <a:pt x="94034" y="3870"/>
                  </a:lnTo>
                  <a:lnTo>
                    <a:pt x="130182" y="3870"/>
                  </a:lnTo>
                  <a:lnTo>
                    <a:pt x="130182" y="3338"/>
                  </a:lnTo>
                  <a:lnTo>
                    <a:pt x="93503" y="3338"/>
                  </a:lnTo>
                  <a:lnTo>
                    <a:pt x="93503" y="14327"/>
                  </a:lnTo>
                  <a:lnTo>
                    <a:pt x="26203" y="14327"/>
                  </a:lnTo>
                  <a:lnTo>
                    <a:pt x="26203" y="755"/>
                  </a:lnTo>
                  <a:lnTo>
                    <a:pt x="2176" y="755"/>
                  </a:lnTo>
                  <a:cubicBezTo>
                    <a:pt x="2022" y="317"/>
                    <a:pt x="1613" y="0"/>
                    <a:pt x="1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/>
          <p:nvPr/>
        </p:nvSpPr>
        <p:spPr>
          <a:xfrm>
            <a:off x="8243105" y="-2"/>
            <a:ext cx="900900" cy="9009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3974"/>
            <a:ext cx="734700" cy="450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562550" y="1573975"/>
            <a:ext cx="2669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463574"/>
            <a:ext cx="734700" cy="450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4"/>
          </p:nvPr>
        </p:nvSpPr>
        <p:spPr>
          <a:xfrm>
            <a:off x="1562550" y="2463575"/>
            <a:ext cx="2669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353174"/>
            <a:ext cx="734700" cy="450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6"/>
          </p:nvPr>
        </p:nvSpPr>
        <p:spPr>
          <a:xfrm>
            <a:off x="1562550" y="3353175"/>
            <a:ext cx="2669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title" idx="7" hasCustomPrompt="1"/>
          </p:nvPr>
        </p:nvSpPr>
        <p:spPr>
          <a:xfrm>
            <a:off x="4700750" y="1573974"/>
            <a:ext cx="734700" cy="450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8"/>
          </p:nvPr>
        </p:nvSpPr>
        <p:spPr>
          <a:xfrm>
            <a:off x="5543300" y="1573975"/>
            <a:ext cx="2669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title" idx="9" hasCustomPrompt="1"/>
          </p:nvPr>
        </p:nvSpPr>
        <p:spPr>
          <a:xfrm>
            <a:off x="4700750" y="2463574"/>
            <a:ext cx="734700" cy="450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13"/>
          </p:nvPr>
        </p:nvSpPr>
        <p:spPr>
          <a:xfrm>
            <a:off x="5543300" y="2463575"/>
            <a:ext cx="2669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idx="14" hasCustomPrompt="1"/>
          </p:nvPr>
        </p:nvSpPr>
        <p:spPr>
          <a:xfrm>
            <a:off x="4700750" y="3353174"/>
            <a:ext cx="734700" cy="450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5"/>
          </p:nvPr>
        </p:nvSpPr>
        <p:spPr>
          <a:xfrm>
            <a:off x="5543300" y="3353175"/>
            <a:ext cx="2669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 flipH="1">
            <a:off x="-218099" y="4456896"/>
            <a:ext cx="2843176" cy="412285"/>
            <a:chOff x="3978825" y="-2820900"/>
            <a:chExt cx="2466750" cy="357700"/>
          </a:xfrm>
        </p:grpSpPr>
        <p:sp>
          <p:nvSpPr>
            <p:cNvPr id="110" name="Google Shape;110;p11"/>
            <p:cNvSpPr/>
            <p:nvPr/>
          </p:nvSpPr>
          <p:spPr>
            <a:xfrm>
              <a:off x="3978825" y="-2820900"/>
              <a:ext cx="2295750" cy="216550"/>
            </a:xfrm>
            <a:custGeom>
              <a:avLst/>
              <a:gdLst/>
              <a:ahLst/>
              <a:cxnLst/>
              <a:rect l="l" t="t" r="r" b="b"/>
              <a:pathLst>
                <a:path w="91830" h="8662" extrusionOk="0">
                  <a:moveTo>
                    <a:pt x="38444" y="0"/>
                  </a:moveTo>
                  <a:lnTo>
                    <a:pt x="38444" y="8097"/>
                  </a:lnTo>
                  <a:lnTo>
                    <a:pt x="12928" y="8097"/>
                  </a:lnTo>
                  <a:lnTo>
                    <a:pt x="9323" y="4495"/>
                  </a:lnTo>
                  <a:lnTo>
                    <a:pt x="3216" y="4495"/>
                  </a:lnTo>
                  <a:cubicBezTo>
                    <a:pt x="3093" y="3728"/>
                    <a:pt x="2431" y="3125"/>
                    <a:pt x="1623" y="3125"/>
                  </a:cubicBezTo>
                  <a:cubicBezTo>
                    <a:pt x="726" y="3125"/>
                    <a:pt x="0" y="3850"/>
                    <a:pt x="0" y="4750"/>
                  </a:cubicBezTo>
                  <a:cubicBezTo>
                    <a:pt x="0" y="5647"/>
                    <a:pt x="726" y="6372"/>
                    <a:pt x="1623" y="6372"/>
                  </a:cubicBezTo>
                  <a:cubicBezTo>
                    <a:pt x="2409" y="6372"/>
                    <a:pt x="3064" y="5801"/>
                    <a:pt x="3206" y="5056"/>
                  </a:cubicBezTo>
                  <a:lnTo>
                    <a:pt x="9097" y="5056"/>
                  </a:lnTo>
                  <a:lnTo>
                    <a:pt x="12692" y="8661"/>
                  </a:lnTo>
                  <a:lnTo>
                    <a:pt x="39008" y="8661"/>
                  </a:lnTo>
                  <a:lnTo>
                    <a:pt x="39008" y="562"/>
                  </a:lnTo>
                  <a:lnTo>
                    <a:pt x="91829" y="562"/>
                  </a:lnTo>
                  <a:lnTo>
                    <a:pt x="9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4017350" y="-2745600"/>
              <a:ext cx="2428225" cy="282400"/>
            </a:xfrm>
            <a:custGeom>
              <a:avLst/>
              <a:gdLst/>
              <a:ahLst/>
              <a:cxnLst/>
              <a:rect l="l" t="t" r="r" b="b"/>
              <a:pathLst>
                <a:path w="97129" h="11296" extrusionOk="0">
                  <a:moveTo>
                    <a:pt x="22424" y="0"/>
                  </a:moveTo>
                  <a:lnTo>
                    <a:pt x="18677" y="9609"/>
                  </a:lnTo>
                  <a:lnTo>
                    <a:pt x="2645" y="9609"/>
                  </a:lnTo>
                  <a:cubicBezTo>
                    <a:pt x="2493" y="9028"/>
                    <a:pt x="1971" y="8600"/>
                    <a:pt x="1349" y="8600"/>
                  </a:cubicBezTo>
                  <a:cubicBezTo>
                    <a:pt x="604" y="8600"/>
                    <a:pt x="1" y="9202"/>
                    <a:pt x="1" y="9947"/>
                  </a:cubicBezTo>
                  <a:cubicBezTo>
                    <a:pt x="1" y="10692"/>
                    <a:pt x="604" y="11295"/>
                    <a:pt x="1349" y="11295"/>
                  </a:cubicBezTo>
                  <a:cubicBezTo>
                    <a:pt x="2013" y="11295"/>
                    <a:pt x="2564" y="10795"/>
                    <a:pt x="2667" y="10161"/>
                  </a:cubicBezTo>
                  <a:lnTo>
                    <a:pt x="19045" y="10161"/>
                  </a:lnTo>
                  <a:lnTo>
                    <a:pt x="22802" y="552"/>
                  </a:lnTo>
                  <a:lnTo>
                    <a:pt x="58359" y="552"/>
                  </a:lnTo>
                  <a:lnTo>
                    <a:pt x="63983" y="6056"/>
                  </a:lnTo>
                  <a:lnTo>
                    <a:pt x="97128" y="6056"/>
                  </a:lnTo>
                  <a:lnTo>
                    <a:pt x="97128" y="5514"/>
                  </a:lnTo>
                  <a:lnTo>
                    <a:pt x="64198" y="5514"/>
                  </a:lnTo>
                  <a:lnTo>
                    <a:pt x="58582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1"/>
          <p:cNvSpPr/>
          <p:nvPr/>
        </p:nvSpPr>
        <p:spPr>
          <a:xfrm>
            <a:off x="513717" y="-10"/>
            <a:ext cx="516900" cy="5169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8428889" y="4369453"/>
            <a:ext cx="384300" cy="384300"/>
          </a:xfrm>
          <a:prstGeom prst="plus">
            <a:avLst>
              <a:gd name="adj" fmla="val 32768"/>
            </a:avLst>
          </a:prstGeom>
          <a:solidFill>
            <a:srgbClr val="96E5D2">
              <a:alpha val="5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7759048" y="4570803"/>
            <a:ext cx="572700" cy="5727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207722" y="865171"/>
            <a:ext cx="306000" cy="306000"/>
          </a:xfrm>
          <a:prstGeom prst="plus">
            <a:avLst>
              <a:gd name="adj" fmla="val 32768"/>
            </a:avLst>
          </a:prstGeom>
          <a:solidFill>
            <a:srgbClr val="6AD8CF">
              <a:alpha val="35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720000" y="1136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242977" y="3842203"/>
            <a:ext cx="901025" cy="1301116"/>
            <a:chOff x="7745502" y="3782530"/>
            <a:chExt cx="595798" cy="860299"/>
          </a:xfrm>
        </p:grpSpPr>
        <p:sp>
          <p:nvSpPr>
            <p:cNvPr id="184" name="Google Shape;184;p18"/>
            <p:cNvSpPr/>
            <p:nvPr/>
          </p:nvSpPr>
          <p:spPr>
            <a:xfrm>
              <a:off x="7745502" y="4220129"/>
              <a:ext cx="422700" cy="422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087200" y="3782530"/>
              <a:ext cx="254100" cy="254100"/>
            </a:xfrm>
            <a:prstGeom prst="plus">
              <a:avLst>
                <a:gd name="adj" fmla="val 32768"/>
              </a:avLst>
            </a:prstGeom>
            <a:solidFill>
              <a:srgbClr val="96E5D2">
                <a:alpha val="5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 flipH="1">
            <a:off x="-121461" y="4608508"/>
            <a:ext cx="2843176" cy="412285"/>
            <a:chOff x="3978825" y="-2820900"/>
            <a:chExt cx="2466750" cy="357700"/>
          </a:xfrm>
        </p:grpSpPr>
        <p:sp>
          <p:nvSpPr>
            <p:cNvPr id="187" name="Google Shape;187;p18"/>
            <p:cNvSpPr/>
            <p:nvPr/>
          </p:nvSpPr>
          <p:spPr>
            <a:xfrm>
              <a:off x="3978825" y="-2820900"/>
              <a:ext cx="2295750" cy="216550"/>
            </a:xfrm>
            <a:custGeom>
              <a:avLst/>
              <a:gdLst/>
              <a:ahLst/>
              <a:cxnLst/>
              <a:rect l="l" t="t" r="r" b="b"/>
              <a:pathLst>
                <a:path w="91830" h="8662" extrusionOk="0">
                  <a:moveTo>
                    <a:pt x="38444" y="0"/>
                  </a:moveTo>
                  <a:lnTo>
                    <a:pt x="38444" y="8097"/>
                  </a:lnTo>
                  <a:lnTo>
                    <a:pt x="12928" y="8097"/>
                  </a:lnTo>
                  <a:lnTo>
                    <a:pt x="9323" y="4495"/>
                  </a:lnTo>
                  <a:lnTo>
                    <a:pt x="3216" y="4495"/>
                  </a:lnTo>
                  <a:cubicBezTo>
                    <a:pt x="3093" y="3728"/>
                    <a:pt x="2431" y="3125"/>
                    <a:pt x="1623" y="3125"/>
                  </a:cubicBezTo>
                  <a:cubicBezTo>
                    <a:pt x="726" y="3125"/>
                    <a:pt x="0" y="3850"/>
                    <a:pt x="0" y="4750"/>
                  </a:cubicBezTo>
                  <a:cubicBezTo>
                    <a:pt x="0" y="5647"/>
                    <a:pt x="726" y="6372"/>
                    <a:pt x="1623" y="6372"/>
                  </a:cubicBezTo>
                  <a:cubicBezTo>
                    <a:pt x="2409" y="6372"/>
                    <a:pt x="3064" y="5801"/>
                    <a:pt x="3206" y="5056"/>
                  </a:cubicBezTo>
                  <a:lnTo>
                    <a:pt x="9097" y="5056"/>
                  </a:lnTo>
                  <a:lnTo>
                    <a:pt x="12692" y="8661"/>
                  </a:lnTo>
                  <a:lnTo>
                    <a:pt x="39008" y="8661"/>
                  </a:lnTo>
                  <a:lnTo>
                    <a:pt x="39008" y="562"/>
                  </a:lnTo>
                  <a:lnTo>
                    <a:pt x="91829" y="562"/>
                  </a:lnTo>
                  <a:lnTo>
                    <a:pt x="9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4017350" y="-2745600"/>
              <a:ext cx="2428225" cy="282400"/>
            </a:xfrm>
            <a:custGeom>
              <a:avLst/>
              <a:gdLst/>
              <a:ahLst/>
              <a:cxnLst/>
              <a:rect l="l" t="t" r="r" b="b"/>
              <a:pathLst>
                <a:path w="97129" h="11296" extrusionOk="0">
                  <a:moveTo>
                    <a:pt x="22424" y="0"/>
                  </a:moveTo>
                  <a:lnTo>
                    <a:pt x="18677" y="9609"/>
                  </a:lnTo>
                  <a:lnTo>
                    <a:pt x="2645" y="9609"/>
                  </a:lnTo>
                  <a:cubicBezTo>
                    <a:pt x="2493" y="9028"/>
                    <a:pt x="1971" y="8600"/>
                    <a:pt x="1349" y="8600"/>
                  </a:cubicBezTo>
                  <a:cubicBezTo>
                    <a:pt x="604" y="8600"/>
                    <a:pt x="1" y="9202"/>
                    <a:pt x="1" y="9947"/>
                  </a:cubicBezTo>
                  <a:cubicBezTo>
                    <a:pt x="1" y="10692"/>
                    <a:pt x="604" y="11295"/>
                    <a:pt x="1349" y="11295"/>
                  </a:cubicBezTo>
                  <a:cubicBezTo>
                    <a:pt x="2013" y="11295"/>
                    <a:pt x="2564" y="10795"/>
                    <a:pt x="2667" y="10161"/>
                  </a:cubicBezTo>
                  <a:lnTo>
                    <a:pt x="19045" y="10161"/>
                  </a:lnTo>
                  <a:lnTo>
                    <a:pt x="22802" y="552"/>
                  </a:lnTo>
                  <a:lnTo>
                    <a:pt x="58359" y="552"/>
                  </a:lnTo>
                  <a:lnTo>
                    <a:pt x="63983" y="6056"/>
                  </a:lnTo>
                  <a:lnTo>
                    <a:pt x="97128" y="6056"/>
                  </a:lnTo>
                  <a:lnTo>
                    <a:pt x="97128" y="5514"/>
                  </a:lnTo>
                  <a:lnTo>
                    <a:pt x="64198" y="5514"/>
                  </a:lnTo>
                  <a:lnTo>
                    <a:pt x="58582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8"/>
          <p:cNvSpPr/>
          <p:nvPr/>
        </p:nvSpPr>
        <p:spPr>
          <a:xfrm>
            <a:off x="1" y="874928"/>
            <a:ext cx="384300" cy="384300"/>
          </a:xfrm>
          <a:prstGeom prst="plus">
            <a:avLst>
              <a:gd name="adj" fmla="val 32768"/>
            </a:avLst>
          </a:prstGeom>
          <a:solidFill>
            <a:srgbClr val="96E5D2">
              <a:alpha val="5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0" name="Google Shape;190;p18"/>
          <p:cNvGrpSpPr/>
          <p:nvPr/>
        </p:nvGrpSpPr>
        <p:grpSpPr>
          <a:xfrm>
            <a:off x="8487888" y="-118000"/>
            <a:ext cx="493775" cy="1903625"/>
            <a:chOff x="4419075" y="-2183412"/>
            <a:chExt cx="493775" cy="1903625"/>
          </a:xfrm>
        </p:grpSpPr>
        <p:sp>
          <p:nvSpPr>
            <p:cNvPr id="191" name="Google Shape;191;p18"/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8"/>
          <p:cNvSpPr/>
          <p:nvPr/>
        </p:nvSpPr>
        <p:spPr>
          <a:xfrm>
            <a:off x="555351" y="137826"/>
            <a:ext cx="307500" cy="3072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>
            <a:spLocks noGrp="1"/>
          </p:cNvSpPr>
          <p:nvPr>
            <p:ph type="title" hasCustomPrompt="1"/>
          </p:nvPr>
        </p:nvSpPr>
        <p:spPr>
          <a:xfrm>
            <a:off x="849950" y="3010288"/>
            <a:ext cx="2150700" cy="76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8499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 hasCustomPrompt="1"/>
          </p:nvPr>
        </p:nvSpPr>
        <p:spPr>
          <a:xfrm>
            <a:off x="3496650" y="3010288"/>
            <a:ext cx="2150700" cy="76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4966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4" hasCustomPrompt="1"/>
          </p:nvPr>
        </p:nvSpPr>
        <p:spPr>
          <a:xfrm>
            <a:off x="6143350" y="3010288"/>
            <a:ext cx="2150700" cy="76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61433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>
            <a:spLocks noGrp="1"/>
          </p:cNvSpPr>
          <p:nvPr>
            <p:ph type="pic" idx="6"/>
          </p:nvPr>
        </p:nvSpPr>
        <p:spPr>
          <a:xfrm>
            <a:off x="849950" y="797838"/>
            <a:ext cx="7444200" cy="1978500"/>
          </a:xfrm>
          <a:prstGeom prst="snip2DiagRect">
            <a:avLst>
              <a:gd name="adj1" fmla="val 0"/>
              <a:gd name="adj2" fmla="val 8572"/>
            </a:avLst>
          </a:prstGeom>
          <a:noFill/>
          <a:ln>
            <a:noFill/>
          </a:ln>
        </p:spPr>
      </p:sp>
      <p:grpSp>
        <p:nvGrpSpPr>
          <p:cNvPr id="203" name="Google Shape;203;p19"/>
          <p:cNvGrpSpPr/>
          <p:nvPr/>
        </p:nvGrpSpPr>
        <p:grpSpPr>
          <a:xfrm flipH="1">
            <a:off x="6143359" y="-56834"/>
            <a:ext cx="2995516" cy="775725"/>
            <a:chOff x="763375" y="-2867575"/>
            <a:chExt cx="2546125" cy="659350"/>
          </a:xfrm>
        </p:grpSpPr>
        <p:sp>
          <p:nvSpPr>
            <p:cNvPr id="204" name="Google Shape;204;p19"/>
            <p:cNvSpPr/>
            <p:nvPr/>
          </p:nvSpPr>
          <p:spPr>
            <a:xfrm>
              <a:off x="763375" y="-2829550"/>
              <a:ext cx="2546125" cy="295900"/>
            </a:xfrm>
            <a:custGeom>
              <a:avLst/>
              <a:gdLst/>
              <a:ahLst/>
              <a:cxnLst/>
              <a:rect l="l" t="t" r="r" b="b"/>
              <a:pathLst>
                <a:path w="101845" h="11836" extrusionOk="0">
                  <a:moveTo>
                    <a:pt x="100436" y="1"/>
                  </a:moveTo>
                  <a:cubicBezTo>
                    <a:pt x="99730" y="1"/>
                    <a:pt x="99149" y="511"/>
                    <a:pt x="99036" y="1185"/>
                  </a:cubicBezTo>
                  <a:lnTo>
                    <a:pt x="81872" y="1185"/>
                  </a:lnTo>
                  <a:lnTo>
                    <a:pt x="77941" y="11262"/>
                  </a:lnTo>
                  <a:lnTo>
                    <a:pt x="40659" y="11262"/>
                  </a:lnTo>
                  <a:lnTo>
                    <a:pt x="34758" y="5483"/>
                  </a:lnTo>
                  <a:lnTo>
                    <a:pt x="0" y="5483"/>
                  </a:lnTo>
                  <a:lnTo>
                    <a:pt x="0" y="6054"/>
                  </a:lnTo>
                  <a:lnTo>
                    <a:pt x="34523" y="6054"/>
                  </a:lnTo>
                  <a:lnTo>
                    <a:pt x="40424" y="11835"/>
                  </a:lnTo>
                  <a:lnTo>
                    <a:pt x="78328" y="11835"/>
                  </a:lnTo>
                  <a:lnTo>
                    <a:pt x="82259" y="1756"/>
                  </a:lnTo>
                  <a:lnTo>
                    <a:pt x="99068" y="1756"/>
                  </a:lnTo>
                  <a:cubicBezTo>
                    <a:pt x="99220" y="2368"/>
                    <a:pt x="99772" y="2819"/>
                    <a:pt x="100436" y="2819"/>
                  </a:cubicBezTo>
                  <a:cubicBezTo>
                    <a:pt x="101213" y="2819"/>
                    <a:pt x="101845" y="2184"/>
                    <a:pt x="101845" y="1410"/>
                  </a:cubicBezTo>
                  <a:cubicBezTo>
                    <a:pt x="101845" y="633"/>
                    <a:pt x="101213" y="1"/>
                    <a:pt x="100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855500" y="-2867575"/>
              <a:ext cx="1809675" cy="512075"/>
            </a:xfrm>
            <a:custGeom>
              <a:avLst/>
              <a:gdLst/>
              <a:ahLst/>
              <a:cxnLst/>
              <a:rect l="l" t="t" r="r" b="b"/>
              <a:pathLst>
                <a:path w="72387" h="20483" extrusionOk="0">
                  <a:moveTo>
                    <a:pt x="1" y="0"/>
                  </a:moveTo>
                  <a:lnTo>
                    <a:pt x="1" y="571"/>
                  </a:lnTo>
                  <a:lnTo>
                    <a:pt x="40498" y="571"/>
                  </a:lnTo>
                  <a:lnTo>
                    <a:pt x="40498" y="20483"/>
                  </a:lnTo>
                  <a:lnTo>
                    <a:pt x="71538" y="20483"/>
                  </a:lnTo>
                  <a:lnTo>
                    <a:pt x="71538" y="2502"/>
                  </a:lnTo>
                  <a:cubicBezTo>
                    <a:pt x="72028" y="2358"/>
                    <a:pt x="72386" y="1899"/>
                    <a:pt x="72386" y="1367"/>
                  </a:cubicBezTo>
                  <a:cubicBezTo>
                    <a:pt x="72386" y="703"/>
                    <a:pt x="71857" y="162"/>
                    <a:pt x="71193" y="162"/>
                  </a:cubicBezTo>
                  <a:cubicBezTo>
                    <a:pt x="70529" y="162"/>
                    <a:pt x="69997" y="703"/>
                    <a:pt x="69997" y="1367"/>
                  </a:cubicBezTo>
                  <a:cubicBezTo>
                    <a:pt x="69997" y="1951"/>
                    <a:pt x="70416" y="2429"/>
                    <a:pt x="70967" y="2541"/>
                  </a:cubicBezTo>
                  <a:lnTo>
                    <a:pt x="70967" y="19902"/>
                  </a:lnTo>
                  <a:lnTo>
                    <a:pt x="41069" y="19902"/>
                  </a:lnTo>
                  <a:lnTo>
                    <a:pt x="41069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790925" y="-2429775"/>
              <a:ext cx="2345025" cy="221550"/>
            </a:xfrm>
            <a:custGeom>
              <a:avLst/>
              <a:gdLst/>
              <a:ahLst/>
              <a:cxnLst/>
              <a:rect l="l" t="t" r="r" b="b"/>
              <a:pathLst>
                <a:path w="93801" h="8862" extrusionOk="0">
                  <a:moveTo>
                    <a:pt x="54077" y="0"/>
                  </a:moveTo>
                  <a:lnTo>
                    <a:pt x="54077" y="8291"/>
                  </a:lnTo>
                  <a:lnTo>
                    <a:pt x="1" y="8291"/>
                  </a:lnTo>
                  <a:lnTo>
                    <a:pt x="1" y="8862"/>
                  </a:lnTo>
                  <a:lnTo>
                    <a:pt x="54651" y="8862"/>
                  </a:lnTo>
                  <a:lnTo>
                    <a:pt x="54651" y="571"/>
                  </a:lnTo>
                  <a:lnTo>
                    <a:pt x="80780" y="571"/>
                  </a:lnTo>
                  <a:lnTo>
                    <a:pt x="84466" y="4257"/>
                  </a:lnTo>
                  <a:lnTo>
                    <a:pt x="91001" y="4257"/>
                  </a:lnTo>
                  <a:cubicBezTo>
                    <a:pt x="91114" y="4931"/>
                    <a:pt x="91685" y="5441"/>
                    <a:pt x="92391" y="5441"/>
                  </a:cubicBezTo>
                  <a:cubicBezTo>
                    <a:pt x="93165" y="5441"/>
                    <a:pt x="93800" y="4809"/>
                    <a:pt x="93800" y="4032"/>
                  </a:cubicBezTo>
                  <a:cubicBezTo>
                    <a:pt x="93800" y="3247"/>
                    <a:pt x="93165" y="2613"/>
                    <a:pt x="92391" y="2613"/>
                  </a:cubicBezTo>
                  <a:cubicBezTo>
                    <a:pt x="91727" y="2613"/>
                    <a:pt x="91185" y="3073"/>
                    <a:pt x="91021" y="3686"/>
                  </a:cubicBezTo>
                  <a:lnTo>
                    <a:pt x="84711" y="3686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9"/>
          <p:cNvGrpSpPr/>
          <p:nvPr/>
        </p:nvGrpSpPr>
        <p:grpSpPr>
          <a:xfrm flipH="1">
            <a:off x="-172661" y="4608508"/>
            <a:ext cx="2843176" cy="412285"/>
            <a:chOff x="3978825" y="-2820900"/>
            <a:chExt cx="2466750" cy="357700"/>
          </a:xfrm>
        </p:grpSpPr>
        <p:sp>
          <p:nvSpPr>
            <p:cNvPr id="208" name="Google Shape;208;p19"/>
            <p:cNvSpPr/>
            <p:nvPr/>
          </p:nvSpPr>
          <p:spPr>
            <a:xfrm>
              <a:off x="3978825" y="-2820900"/>
              <a:ext cx="2295750" cy="216550"/>
            </a:xfrm>
            <a:custGeom>
              <a:avLst/>
              <a:gdLst/>
              <a:ahLst/>
              <a:cxnLst/>
              <a:rect l="l" t="t" r="r" b="b"/>
              <a:pathLst>
                <a:path w="91830" h="8662" extrusionOk="0">
                  <a:moveTo>
                    <a:pt x="38444" y="0"/>
                  </a:moveTo>
                  <a:lnTo>
                    <a:pt x="38444" y="8097"/>
                  </a:lnTo>
                  <a:lnTo>
                    <a:pt x="12928" y="8097"/>
                  </a:lnTo>
                  <a:lnTo>
                    <a:pt x="9323" y="4495"/>
                  </a:lnTo>
                  <a:lnTo>
                    <a:pt x="3216" y="4495"/>
                  </a:lnTo>
                  <a:cubicBezTo>
                    <a:pt x="3093" y="3728"/>
                    <a:pt x="2431" y="3125"/>
                    <a:pt x="1623" y="3125"/>
                  </a:cubicBezTo>
                  <a:cubicBezTo>
                    <a:pt x="726" y="3125"/>
                    <a:pt x="0" y="3850"/>
                    <a:pt x="0" y="4750"/>
                  </a:cubicBezTo>
                  <a:cubicBezTo>
                    <a:pt x="0" y="5647"/>
                    <a:pt x="726" y="6372"/>
                    <a:pt x="1623" y="6372"/>
                  </a:cubicBezTo>
                  <a:cubicBezTo>
                    <a:pt x="2409" y="6372"/>
                    <a:pt x="3064" y="5801"/>
                    <a:pt x="3206" y="5056"/>
                  </a:cubicBezTo>
                  <a:lnTo>
                    <a:pt x="9097" y="5056"/>
                  </a:lnTo>
                  <a:lnTo>
                    <a:pt x="12692" y="8661"/>
                  </a:lnTo>
                  <a:lnTo>
                    <a:pt x="39008" y="8661"/>
                  </a:lnTo>
                  <a:lnTo>
                    <a:pt x="39008" y="562"/>
                  </a:lnTo>
                  <a:lnTo>
                    <a:pt x="91829" y="562"/>
                  </a:lnTo>
                  <a:lnTo>
                    <a:pt x="9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017350" y="-2745600"/>
              <a:ext cx="2428225" cy="282400"/>
            </a:xfrm>
            <a:custGeom>
              <a:avLst/>
              <a:gdLst/>
              <a:ahLst/>
              <a:cxnLst/>
              <a:rect l="l" t="t" r="r" b="b"/>
              <a:pathLst>
                <a:path w="97129" h="11296" extrusionOk="0">
                  <a:moveTo>
                    <a:pt x="22424" y="0"/>
                  </a:moveTo>
                  <a:lnTo>
                    <a:pt x="18677" y="9609"/>
                  </a:lnTo>
                  <a:lnTo>
                    <a:pt x="2645" y="9609"/>
                  </a:lnTo>
                  <a:cubicBezTo>
                    <a:pt x="2493" y="9028"/>
                    <a:pt x="1971" y="8600"/>
                    <a:pt x="1349" y="8600"/>
                  </a:cubicBezTo>
                  <a:cubicBezTo>
                    <a:pt x="604" y="8600"/>
                    <a:pt x="1" y="9202"/>
                    <a:pt x="1" y="9947"/>
                  </a:cubicBezTo>
                  <a:cubicBezTo>
                    <a:pt x="1" y="10692"/>
                    <a:pt x="604" y="11295"/>
                    <a:pt x="1349" y="11295"/>
                  </a:cubicBezTo>
                  <a:cubicBezTo>
                    <a:pt x="2013" y="11295"/>
                    <a:pt x="2564" y="10795"/>
                    <a:pt x="2667" y="10161"/>
                  </a:cubicBezTo>
                  <a:lnTo>
                    <a:pt x="19045" y="10161"/>
                  </a:lnTo>
                  <a:lnTo>
                    <a:pt x="22802" y="552"/>
                  </a:lnTo>
                  <a:lnTo>
                    <a:pt x="58359" y="552"/>
                  </a:lnTo>
                  <a:lnTo>
                    <a:pt x="63983" y="6056"/>
                  </a:lnTo>
                  <a:lnTo>
                    <a:pt x="97128" y="6056"/>
                  </a:lnTo>
                  <a:lnTo>
                    <a:pt x="97128" y="5514"/>
                  </a:lnTo>
                  <a:lnTo>
                    <a:pt x="64198" y="5514"/>
                  </a:lnTo>
                  <a:lnTo>
                    <a:pt x="58582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9"/>
          <p:cNvGrpSpPr/>
          <p:nvPr/>
        </p:nvGrpSpPr>
        <p:grpSpPr>
          <a:xfrm>
            <a:off x="167972" y="6"/>
            <a:ext cx="844534" cy="728406"/>
            <a:chOff x="7745496" y="3824717"/>
            <a:chExt cx="854705" cy="737104"/>
          </a:xfrm>
        </p:grpSpPr>
        <p:sp>
          <p:nvSpPr>
            <p:cNvPr id="211" name="Google Shape;211;p19"/>
            <p:cNvSpPr/>
            <p:nvPr/>
          </p:nvSpPr>
          <p:spPr>
            <a:xfrm>
              <a:off x="7745496" y="4220121"/>
              <a:ext cx="341700" cy="341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8087201" y="3824717"/>
              <a:ext cx="513000" cy="5130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3" name="Google Shape;213;p19"/>
          <p:cNvSpPr/>
          <p:nvPr/>
        </p:nvSpPr>
        <p:spPr>
          <a:xfrm>
            <a:off x="8621397" y="4085900"/>
            <a:ext cx="522600" cy="5226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3971802" y="4664951"/>
            <a:ext cx="299400" cy="2994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5"/>
          <p:cNvGrpSpPr/>
          <p:nvPr/>
        </p:nvGrpSpPr>
        <p:grpSpPr>
          <a:xfrm>
            <a:off x="-8" y="4420065"/>
            <a:ext cx="901035" cy="723425"/>
            <a:chOff x="7745496" y="4083492"/>
            <a:chExt cx="595804" cy="478329"/>
          </a:xfrm>
        </p:grpSpPr>
        <p:sp>
          <p:nvSpPr>
            <p:cNvPr id="320" name="Google Shape;320;p25"/>
            <p:cNvSpPr/>
            <p:nvPr/>
          </p:nvSpPr>
          <p:spPr>
            <a:xfrm>
              <a:off x="7745496" y="4220121"/>
              <a:ext cx="341700" cy="341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8087200" y="4083492"/>
              <a:ext cx="254100" cy="254100"/>
            </a:xfrm>
            <a:prstGeom prst="plus">
              <a:avLst>
                <a:gd name="adj" fmla="val 32768"/>
              </a:avLst>
            </a:prstGeom>
            <a:solidFill>
              <a:srgbClr val="96E5D2">
                <a:alpha val="5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2" name="Google Shape;322;p25"/>
          <p:cNvGrpSpPr/>
          <p:nvPr/>
        </p:nvGrpSpPr>
        <p:grpSpPr>
          <a:xfrm flipH="1">
            <a:off x="-11" y="122708"/>
            <a:ext cx="2843176" cy="412285"/>
            <a:chOff x="3978825" y="-2820900"/>
            <a:chExt cx="2466750" cy="357700"/>
          </a:xfrm>
        </p:grpSpPr>
        <p:sp>
          <p:nvSpPr>
            <p:cNvPr id="323" name="Google Shape;323;p25"/>
            <p:cNvSpPr/>
            <p:nvPr/>
          </p:nvSpPr>
          <p:spPr>
            <a:xfrm>
              <a:off x="3978825" y="-2820900"/>
              <a:ext cx="2295750" cy="216550"/>
            </a:xfrm>
            <a:custGeom>
              <a:avLst/>
              <a:gdLst/>
              <a:ahLst/>
              <a:cxnLst/>
              <a:rect l="l" t="t" r="r" b="b"/>
              <a:pathLst>
                <a:path w="91830" h="8662" extrusionOk="0">
                  <a:moveTo>
                    <a:pt x="38444" y="0"/>
                  </a:moveTo>
                  <a:lnTo>
                    <a:pt x="38444" y="8097"/>
                  </a:lnTo>
                  <a:lnTo>
                    <a:pt x="12928" y="8097"/>
                  </a:lnTo>
                  <a:lnTo>
                    <a:pt x="9323" y="4495"/>
                  </a:lnTo>
                  <a:lnTo>
                    <a:pt x="3216" y="4495"/>
                  </a:lnTo>
                  <a:cubicBezTo>
                    <a:pt x="3093" y="3728"/>
                    <a:pt x="2431" y="3125"/>
                    <a:pt x="1623" y="3125"/>
                  </a:cubicBezTo>
                  <a:cubicBezTo>
                    <a:pt x="726" y="3125"/>
                    <a:pt x="0" y="3850"/>
                    <a:pt x="0" y="4750"/>
                  </a:cubicBezTo>
                  <a:cubicBezTo>
                    <a:pt x="0" y="5647"/>
                    <a:pt x="726" y="6372"/>
                    <a:pt x="1623" y="6372"/>
                  </a:cubicBezTo>
                  <a:cubicBezTo>
                    <a:pt x="2409" y="6372"/>
                    <a:pt x="3064" y="5801"/>
                    <a:pt x="3206" y="5056"/>
                  </a:cubicBezTo>
                  <a:lnTo>
                    <a:pt x="9097" y="5056"/>
                  </a:lnTo>
                  <a:lnTo>
                    <a:pt x="12692" y="8661"/>
                  </a:lnTo>
                  <a:lnTo>
                    <a:pt x="39008" y="8661"/>
                  </a:lnTo>
                  <a:lnTo>
                    <a:pt x="39008" y="562"/>
                  </a:lnTo>
                  <a:lnTo>
                    <a:pt x="91829" y="562"/>
                  </a:lnTo>
                  <a:lnTo>
                    <a:pt x="9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4017350" y="-2745600"/>
              <a:ext cx="2428225" cy="282400"/>
            </a:xfrm>
            <a:custGeom>
              <a:avLst/>
              <a:gdLst/>
              <a:ahLst/>
              <a:cxnLst/>
              <a:rect l="l" t="t" r="r" b="b"/>
              <a:pathLst>
                <a:path w="97129" h="11296" extrusionOk="0">
                  <a:moveTo>
                    <a:pt x="22424" y="0"/>
                  </a:moveTo>
                  <a:lnTo>
                    <a:pt x="18677" y="9609"/>
                  </a:lnTo>
                  <a:lnTo>
                    <a:pt x="2645" y="9609"/>
                  </a:lnTo>
                  <a:cubicBezTo>
                    <a:pt x="2493" y="9028"/>
                    <a:pt x="1971" y="8600"/>
                    <a:pt x="1349" y="8600"/>
                  </a:cubicBezTo>
                  <a:cubicBezTo>
                    <a:pt x="604" y="8600"/>
                    <a:pt x="1" y="9202"/>
                    <a:pt x="1" y="9947"/>
                  </a:cubicBezTo>
                  <a:cubicBezTo>
                    <a:pt x="1" y="10692"/>
                    <a:pt x="604" y="11295"/>
                    <a:pt x="1349" y="11295"/>
                  </a:cubicBezTo>
                  <a:cubicBezTo>
                    <a:pt x="2013" y="11295"/>
                    <a:pt x="2564" y="10795"/>
                    <a:pt x="2667" y="10161"/>
                  </a:cubicBezTo>
                  <a:lnTo>
                    <a:pt x="19045" y="10161"/>
                  </a:lnTo>
                  <a:lnTo>
                    <a:pt x="22802" y="552"/>
                  </a:lnTo>
                  <a:lnTo>
                    <a:pt x="58359" y="552"/>
                  </a:lnTo>
                  <a:lnTo>
                    <a:pt x="63983" y="6056"/>
                  </a:lnTo>
                  <a:lnTo>
                    <a:pt x="97128" y="6056"/>
                  </a:lnTo>
                  <a:lnTo>
                    <a:pt x="97128" y="5514"/>
                  </a:lnTo>
                  <a:lnTo>
                    <a:pt x="64198" y="5514"/>
                  </a:lnTo>
                  <a:lnTo>
                    <a:pt x="58582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6508739" y="4575646"/>
            <a:ext cx="2843176" cy="412285"/>
            <a:chOff x="3978825" y="-2820900"/>
            <a:chExt cx="2466750" cy="357700"/>
          </a:xfrm>
        </p:grpSpPr>
        <p:sp>
          <p:nvSpPr>
            <p:cNvPr id="326" name="Google Shape;326;p25"/>
            <p:cNvSpPr/>
            <p:nvPr/>
          </p:nvSpPr>
          <p:spPr>
            <a:xfrm>
              <a:off x="3978825" y="-2820900"/>
              <a:ext cx="2295750" cy="216550"/>
            </a:xfrm>
            <a:custGeom>
              <a:avLst/>
              <a:gdLst/>
              <a:ahLst/>
              <a:cxnLst/>
              <a:rect l="l" t="t" r="r" b="b"/>
              <a:pathLst>
                <a:path w="91830" h="8662" extrusionOk="0">
                  <a:moveTo>
                    <a:pt x="38444" y="0"/>
                  </a:moveTo>
                  <a:lnTo>
                    <a:pt x="38444" y="8097"/>
                  </a:lnTo>
                  <a:lnTo>
                    <a:pt x="12928" y="8097"/>
                  </a:lnTo>
                  <a:lnTo>
                    <a:pt x="9323" y="4495"/>
                  </a:lnTo>
                  <a:lnTo>
                    <a:pt x="3216" y="4495"/>
                  </a:lnTo>
                  <a:cubicBezTo>
                    <a:pt x="3093" y="3728"/>
                    <a:pt x="2431" y="3125"/>
                    <a:pt x="1623" y="3125"/>
                  </a:cubicBezTo>
                  <a:cubicBezTo>
                    <a:pt x="726" y="3125"/>
                    <a:pt x="0" y="3850"/>
                    <a:pt x="0" y="4750"/>
                  </a:cubicBezTo>
                  <a:cubicBezTo>
                    <a:pt x="0" y="5647"/>
                    <a:pt x="726" y="6372"/>
                    <a:pt x="1623" y="6372"/>
                  </a:cubicBezTo>
                  <a:cubicBezTo>
                    <a:pt x="2409" y="6372"/>
                    <a:pt x="3064" y="5801"/>
                    <a:pt x="3206" y="5056"/>
                  </a:cubicBezTo>
                  <a:lnTo>
                    <a:pt x="9097" y="5056"/>
                  </a:lnTo>
                  <a:lnTo>
                    <a:pt x="12692" y="8661"/>
                  </a:lnTo>
                  <a:lnTo>
                    <a:pt x="39008" y="8661"/>
                  </a:lnTo>
                  <a:lnTo>
                    <a:pt x="39008" y="562"/>
                  </a:lnTo>
                  <a:lnTo>
                    <a:pt x="91829" y="562"/>
                  </a:lnTo>
                  <a:lnTo>
                    <a:pt x="9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4017350" y="-2745600"/>
              <a:ext cx="2428225" cy="282400"/>
            </a:xfrm>
            <a:custGeom>
              <a:avLst/>
              <a:gdLst/>
              <a:ahLst/>
              <a:cxnLst/>
              <a:rect l="l" t="t" r="r" b="b"/>
              <a:pathLst>
                <a:path w="97129" h="11296" extrusionOk="0">
                  <a:moveTo>
                    <a:pt x="22424" y="0"/>
                  </a:moveTo>
                  <a:lnTo>
                    <a:pt x="18677" y="9609"/>
                  </a:lnTo>
                  <a:lnTo>
                    <a:pt x="2645" y="9609"/>
                  </a:lnTo>
                  <a:cubicBezTo>
                    <a:pt x="2493" y="9028"/>
                    <a:pt x="1971" y="8600"/>
                    <a:pt x="1349" y="8600"/>
                  </a:cubicBezTo>
                  <a:cubicBezTo>
                    <a:pt x="604" y="8600"/>
                    <a:pt x="1" y="9202"/>
                    <a:pt x="1" y="9947"/>
                  </a:cubicBezTo>
                  <a:cubicBezTo>
                    <a:pt x="1" y="10692"/>
                    <a:pt x="604" y="11295"/>
                    <a:pt x="1349" y="11295"/>
                  </a:cubicBezTo>
                  <a:cubicBezTo>
                    <a:pt x="2013" y="11295"/>
                    <a:pt x="2564" y="10795"/>
                    <a:pt x="2667" y="10161"/>
                  </a:cubicBezTo>
                  <a:lnTo>
                    <a:pt x="19045" y="10161"/>
                  </a:lnTo>
                  <a:lnTo>
                    <a:pt x="22802" y="552"/>
                  </a:lnTo>
                  <a:lnTo>
                    <a:pt x="58359" y="552"/>
                  </a:lnTo>
                  <a:lnTo>
                    <a:pt x="63983" y="6056"/>
                  </a:lnTo>
                  <a:lnTo>
                    <a:pt x="97128" y="6056"/>
                  </a:lnTo>
                  <a:lnTo>
                    <a:pt x="97128" y="5514"/>
                  </a:lnTo>
                  <a:lnTo>
                    <a:pt x="64198" y="5514"/>
                  </a:lnTo>
                  <a:lnTo>
                    <a:pt x="58582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5"/>
          <p:cNvSpPr/>
          <p:nvPr/>
        </p:nvSpPr>
        <p:spPr>
          <a:xfrm>
            <a:off x="8428903" y="-35351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585952" y="157996"/>
            <a:ext cx="341700" cy="3417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8199"/>
            <a:ext cx="9144001" cy="51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/>
          <p:nvPr/>
        </p:nvSpPr>
        <p:spPr>
          <a:xfrm>
            <a:off x="275761" y="324774"/>
            <a:ext cx="341700" cy="341700"/>
          </a:xfrm>
          <a:prstGeom prst="plus">
            <a:avLst>
              <a:gd name="adj" fmla="val 32768"/>
            </a:avLst>
          </a:prstGeom>
          <a:solidFill>
            <a:srgbClr val="95E7D3">
              <a:alpha val="55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3" name="Google Shape;333;p26"/>
          <p:cNvGrpSpPr/>
          <p:nvPr/>
        </p:nvGrpSpPr>
        <p:grpSpPr>
          <a:xfrm rot="5400000" flipH="1">
            <a:off x="-1017541" y="3393341"/>
            <a:ext cx="2995516" cy="775725"/>
            <a:chOff x="763375" y="-2867575"/>
            <a:chExt cx="2546125" cy="659350"/>
          </a:xfrm>
        </p:grpSpPr>
        <p:sp>
          <p:nvSpPr>
            <p:cNvPr id="334" name="Google Shape;334;p26"/>
            <p:cNvSpPr/>
            <p:nvPr/>
          </p:nvSpPr>
          <p:spPr>
            <a:xfrm>
              <a:off x="763375" y="-2829550"/>
              <a:ext cx="2546125" cy="295900"/>
            </a:xfrm>
            <a:custGeom>
              <a:avLst/>
              <a:gdLst/>
              <a:ahLst/>
              <a:cxnLst/>
              <a:rect l="l" t="t" r="r" b="b"/>
              <a:pathLst>
                <a:path w="101845" h="11836" extrusionOk="0">
                  <a:moveTo>
                    <a:pt x="100436" y="1"/>
                  </a:moveTo>
                  <a:cubicBezTo>
                    <a:pt x="99730" y="1"/>
                    <a:pt x="99149" y="511"/>
                    <a:pt x="99036" y="1185"/>
                  </a:cubicBezTo>
                  <a:lnTo>
                    <a:pt x="81872" y="1185"/>
                  </a:lnTo>
                  <a:lnTo>
                    <a:pt x="77941" y="11262"/>
                  </a:lnTo>
                  <a:lnTo>
                    <a:pt x="40659" y="11262"/>
                  </a:lnTo>
                  <a:lnTo>
                    <a:pt x="34758" y="5483"/>
                  </a:lnTo>
                  <a:lnTo>
                    <a:pt x="0" y="5483"/>
                  </a:lnTo>
                  <a:lnTo>
                    <a:pt x="0" y="6054"/>
                  </a:lnTo>
                  <a:lnTo>
                    <a:pt x="34523" y="6054"/>
                  </a:lnTo>
                  <a:lnTo>
                    <a:pt x="40424" y="11835"/>
                  </a:lnTo>
                  <a:lnTo>
                    <a:pt x="78328" y="11835"/>
                  </a:lnTo>
                  <a:lnTo>
                    <a:pt x="82259" y="1756"/>
                  </a:lnTo>
                  <a:lnTo>
                    <a:pt x="99068" y="1756"/>
                  </a:lnTo>
                  <a:cubicBezTo>
                    <a:pt x="99220" y="2368"/>
                    <a:pt x="99772" y="2819"/>
                    <a:pt x="100436" y="2819"/>
                  </a:cubicBezTo>
                  <a:cubicBezTo>
                    <a:pt x="101213" y="2819"/>
                    <a:pt x="101845" y="2184"/>
                    <a:pt x="101845" y="1410"/>
                  </a:cubicBezTo>
                  <a:cubicBezTo>
                    <a:pt x="101845" y="633"/>
                    <a:pt x="101213" y="1"/>
                    <a:pt x="100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55500" y="-2867575"/>
              <a:ext cx="1809675" cy="512075"/>
            </a:xfrm>
            <a:custGeom>
              <a:avLst/>
              <a:gdLst/>
              <a:ahLst/>
              <a:cxnLst/>
              <a:rect l="l" t="t" r="r" b="b"/>
              <a:pathLst>
                <a:path w="72387" h="20483" extrusionOk="0">
                  <a:moveTo>
                    <a:pt x="1" y="0"/>
                  </a:moveTo>
                  <a:lnTo>
                    <a:pt x="1" y="571"/>
                  </a:lnTo>
                  <a:lnTo>
                    <a:pt x="40498" y="571"/>
                  </a:lnTo>
                  <a:lnTo>
                    <a:pt x="40498" y="20483"/>
                  </a:lnTo>
                  <a:lnTo>
                    <a:pt x="71538" y="20483"/>
                  </a:lnTo>
                  <a:lnTo>
                    <a:pt x="71538" y="2502"/>
                  </a:lnTo>
                  <a:cubicBezTo>
                    <a:pt x="72028" y="2358"/>
                    <a:pt x="72386" y="1899"/>
                    <a:pt x="72386" y="1367"/>
                  </a:cubicBezTo>
                  <a:cubicBezTo>
                    <a:pt x="72386" y="703"/>
                    <a:pt x="71857" y="162"/>
                    <a:pt x="71193" y="162"/>
                  </a:cubicBezTo>
                  <a:cubicBezTo>
                    <a:pt x="70529" y="162"/>
                    <a:pt x="69997" y="703"/>
                    <a:pt x="69997" y="1367"/>
                  </a:cubicBezTo>
                  <a:cubicBezTo>
                    <a:pt x="69997" y="1951"/>
                    <a:pt x="70416" y="2429"/>
                    <a:pt x="70967" y="2541"/>
                  </a:cubicBezTo>
                  <a:lnTo>
                    <a:pt x="70967" y="19902"/>
                  </a:lnTo>
                  <a:lnTo>
                    <a:pt x="41069" y="19902"/>
                  </a:lnTo>
                  <a:lnTo>
                    <a:pt x="41069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0925" y="-2429775"/>
              <a:ext cx="2345025" cy="221550"/>
            </a:xfrm>
            <a:custGeom>
              <a:avLst/>
              <a:gdLst/>
              <a:ahLst/>
              <a:cxnLst/>
              <a:rect l="l" t="t" r="r" b="b"/>
              <a:pathLst>
                <a:path w="93801" h="8862" extrusionOk="0">
                  <a:moveTo>
                    <a:pt x="54077" y="0"/>
                  </a:moveTo>
                  <a:lnTo>
                    <a:pt x="54077" y="8291"/>
                  </a:lnTo>
                  <a:lnTo>
                    <a:pt x="1" y="8291"/>
                  </a:lnTo>
                  <a:lnTo>
                    <a:pt x="1" y="8862"/>
                  </a:lnTo>
                  <a:lnTo>
                    <a:pt x="54651" y="8862"/>
                  </a:lnTo>
                  <a:lnTo>
                    <a:pt x="54651" y="571"/>
                  </a:lnTo>
                  <a:lnTo>
                    <a:pt x="80780" y="571"/>
                  </a:lnTo>
                  <a:lnTo>
                    <a:pt x="84466" y="4257"/>
                  </a:lnTo>
                  <a:lnTo>
                    <a:pt x="91001" y="4257"/>
                  </a:lnTo>
                  <a:cubicBezTo>
                    <a:pt x="91114" y="4931"/>
                    <a:pt x="91685" y="5441"/>
                    <a:pt x="92391" y="5441"/>
                  </a:cubicBezTo>
                  <a:cubicBezTo>
                    <a:pt x="93165" y="5441"/>
                    <a:pt x="93800" y="4809"/>
                    <a:pt x="93800" y="4032"/>
                  </a:cubicBezTo>
                  <a:cubicBezTo>
                    <a:pt x="93800" y="3247"/>
                    <a:pt x="93165" y="2613"/>
                    <a:pt x="92391" y="2613"/>
                  </a:cubicBezTo>
                  <a:cubicBezTo>
                    <a:pt x="91727" y="2613"/>
                    <a:pt x="91185" y="3073"/>
                    <a:pt x="91021" y="3686"/>
                  </a:cubicBezTo>
                  <a:lnTo>
                    <a:pt x="84711" y="3686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26"/>
          <p:cNvSpPr/>
          <p:nvPr/>
        </p:nvSpPr>
        <p:spPr>
          <a:xfrm>
            <a:off x="8318999" y="4503002"/>
            <a:ext cx="640500" cy="6405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8802302" y="3943350"/>
            <a:ext cx="341700" cy="3417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●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○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■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●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○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■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●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○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thic A1"/>
              <a:buChar char="■"/>
              <a:defRPr sz="12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64" r:id="rId6"/>
    <p:sldLayoutId id="2147483665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7000">
              <a:srgbClr val="ECFFFF"/>
            </a:gs>
            <a:gs pos="100000">
              <a:srgbClr val="D5FFF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ctrTitle"/>
          </p:nvPr>
        </p:nvSpPr>
        <p:spPr>
          <a:xfrm>
            <a:off x="1392288" y="1468063"/>
            <a:ext cx="7448388" cy="16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4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Power BI Project:</a:t>
            </a:r>
            <a:br>
              <a:rPr lang="en-IN" sz="4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IN" sz="4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Columbia Asia Hospital</a:t>
            </a:r>
            <a:endParaRPr lang="en-IN" sz="4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2392500" y="3231149"/>
            <a:ext cx="4359000" cy="1038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Naganathan Arjun Manicka Sridhar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10-01-2025</a:t>
            </a:r>
            <a:endParaRPr dirty="0"/>
          </a:p>
        </p:txBody>
      </p:sp>
      <p:sp>
        <p:nvSpPr>
          <p:cNvPr id="351" name="Google Shape;351;p30"/>
          <p:cNvSpPr/>
          <p:nvPr/>
        </p:nvSpPr>
        <p:spPr>
          <a:xfrm>
            <a:off x="806841" y="494549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2" name="Google Shape;352;p30"/>
          <p:cNvGrpSpPr/>
          <p:nvPr/>
        </p:nvGrpSpPr>
        <p:grpSpPr>
          <a:xfrm flipH="1">
            <a:off x="6249447" y="227316"/>
            <a:ext cx="2995516" cy="775725"/>
            <a:chOff x="763375" y="-2867575"/>
            <a:chExt cx="2546125" cy="659350"/>
          </a:xfrm>
        </p:grpSpPr>
        <p:sp>
          <p:nvSpPr>
            <p:cNvPr id="353" name="Google Shape;353;p30"/>
            <p:cNvSpPr/>
            <p:nvPr/>
          </p:nvSpPr>
          <p:spPr>
            <a:xfrm>
              <a:off x="763375" y="-2829550"/>
              <a:ext cx="2546125" cy="295900"/>
            </a:xfrm>
            <a:custGeom>
              <a:avLst/>
              <a:gdLst/>
              <a:ahLst/>
              <a:cxnLst/>
              <a:rect l="l" t="t" r="r" b="b"/>
              <a:pathLst>
                <a:path w="101845" h="11836" extrusionOk="0">
                  <a:moveTo>
                    <a:pt x="100436" y="1"/>
                  </a:moveTo>
                  <a:cubicBezTo>
                    <a:pt x="99730" y="1"/>
                    <a:pt x="99149" y="511"/>
                    <a:pt x="99036" y="1185"/>
                  </a:cubicBezTo>
                  <a:lnTo>
                    <a:pt x="81872" y="1185"/>
                  </a:lnTo>
                  <a:lnTo>
                    <a:pt x="77941" y="11262"/>
                  </a:lnTo>
                  <a:lnTo>
                    <a:pt x="40659" y="11262"/>
                  </a:lnTo>
                  <a:lnTo>
                    <a:pt x="34758" y="5483"/>
                  </a:lnTo>
                  <a:lnTo>
                    <a:pt x="0" y="5483"/>
                  </a:lnTo>
                  <a:lnTo>
                    <a:pt x="0" y="6054"/>
                  </a:lnTo>
                  <a:lnTo>
                    <a:pt x="34523" y="6054"/>
                  </a:lnTo>
                  <a:lnTo>
                    <a:pt x="40424" y="11835"/>
                  </a:lnTo>
                  <a:lnTo>
                    <a:pt x="78328" y="11835"/>
                  </a:lnTo>
                  <a:lnTo>
                    <a:pt x="82259" y="1756"/>
                  </a:lnTo>
                  <a:lnTo>
                    <a:pt x="99068" y="1756"/>
                  </a:lnTo>
                  <a:cubicBezTo>
                    <a:pt x="99220" y="2368"/>
                    <a:pt x="99772" y="2819"/>
                    <a:pt x="100436" y="2819"/>
                  </a:cubicBezTo>
                  <a:cubicBezTo>
                    <a:pt x="101213" y="2819"/>
                    <a:pt x="101845" y="2184"/>
                    <a:pt x="101845" y="1410"/>
                  </a:cubicBezTo>
                  <a:cubicBezTo>
                    <a:pt x="101845" y="633"/>
                    <a:pt x="101213" y="1"/>
                    <a:pt x="100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55500" y="-2867575"/>
              <a:ext cx="1809675" cy="512075"/>
            </a:xfrm>
            <a:custGeom>
              <a:avLst/>
              <a:gdLst/>
              <a:ahLst/>
              <a:cxnLst/>
              <a:rect l="l" t="t" r="r" b="b"/>
              <a:pathLst>
                <a:path w="72387" h="20483" extrusionOk="0">
                  <a:moveTo>
                    <a:pt x="1" y="0"/>
                  </a:moveTo>
                  <a:lnTo>
                    <a:pt x="1" y="571"/>
                  </a:lnTo>
                  <a:lnTo>
                    <a:pt x="40498" y="571"/>
                  </a:lnTo>
                  <a:lnTo>
                    <a:pt x="40498" y="20483"/>
                  </a:lnTo>
                  <a:lnTo>
                    <a:pt x="71538" y="20483"/>
                  </a:lnTo>
                  <a:lnTo>
                    <a:pt x="71538" y="2502"/>
                  </a:lnTo>
                  <a:cubicBezTo>
                    <a:pt x="72028" y="2358"/>
                    <a:pt x="72386" y="1899"/>
                    <a:pt x="72386" y="1367"/>
                  </a:cubicBezTo>
                  <a:cubicBezTo>
                    <a:pt x="72386" y="703"/>
                    <a:pt x="71857" y="162"/>
                    <a:pt x="71193" y="162"/>
                  </a:cubicBezTo>
                  <a:cubicBezTo>
                    <a:pt x="70529" y="162"/>
                    <a:pt x="69997" y="703"/>
                    <a:pt x="69997" y="1367"/>
                  </a:cubicBezTo>
                  <a:cubicBezTo>
                    <a:pt x="69997" y="1951"/>
                    <a:pt x="70416" y="2429"/>
                    <a:pt x="70967" y="2541"/>
                  </a:cubicBezTo>
                  <a:lnTo>
                    <a:pt x="70967" y="19902"/>
                  </a:lnTo>
                  <a:lnTo>
                    <a:pt x="41069" y="19902"/>
                  </a:lnTo>
                  <a:lnTo>
                    <a:pt x="41069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90925" y="-2429775"/>
              <a:ext cx="2345025" cy="221550"/>
            </a:xfrm>
            <a:custGeom>
              <a:avLst/>
              <a:gdLst/>
              <a:ahLst/>
              <a:cxnLst/>
              <a:rect l="l" t="t" r="r" b="b"/>
              <a:pathLst>
                <a:path w="93801" h="8862" extrusionOk="0">
                  <a:moveTo>
                    <a:pt x="54077" y="0"/>
                  </a:moveTo>
                  <a:lnTo>
                    <a:pt x="54077" y="8291"/>
                  </a:lnTo>
                  <a:lnTo>
                    <a:pt x="1" y="8291"/>
                  </a:lnTo>
                  <a:lnTo>
                    <a:pt x="1" y="8862"/>
                  </a:lnTo>
                  <a:lnTo>
                    <a:pt x="54651" y="8862"/>
                  </a:lnTo>
                  <a:lnTo>
                    <a:pt x="54651" y="571"/>
                  </a:lnTo>
                  <a:lnTo>
                    <a:pt x="80780" y="571"/>
                  </a:lnTo>
                  <a:lnTo>
                    <a:pt x="84466" y="4257"/>
                  </a:lnTo>
                  <a:lnTo>
                    <a:pt x="91001" y="4257"/>
                  </a:lnTo>
                  <a:cubicBezTo>
                    <a:pt x="91114" y="4931"/>
                    <a:pt x="91685" y="5441"/>
                    <a:pt x="92391" y="5441"/>
                  </a:cubicBezTo>
                  <a:cubicBezTo>
                    <a:pt x="93165" y="5441"/>
                    <a:pt x="93800" y="4809"/>
                    <a:pt x="93800" y="4032"/>
                  </a:cubicBezTo>
                  <a:cubicBezTo>
                    <a:pt x="93800" y="3247"/>
                    <a:pt x="93165" y="2613"/>
                    <a:pt x="92391" y="2613"/>
                  </a:cubicBezTo>
                  <a:cubicBezTo>
                    <a:pt x="91727" y="2613"/>
                    <a:pt x="91185" y="3073"/>
                    <a:pt x="91021" y="3686"/>
                  </a:cubicBezTo>
                  <a:lnTo>
                    <a:pt x="84711" y="3686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0"/>
          <p:cNvGrpSpPr/>
          <p:nvPr/>
        </p:nvGrpSpPr>
        <p:grpSpPr>
          <a:xfrm>
            <a:off x="-78542" y="4269447"/>
            <a:ext cx="3892442" cy="640513"/>
            <a:chOff x="-78542" y="4269447"/>
            <a:chExt cx="3892442" cy="640513"/>
          </a:xfrm>
        </p:grpSpPr>
        <p:sp>
          <p:nvSpPr>
            <p:cNvPr id="357" name="Google Shape;357;p30"/>
            <p:cNvSpPr/>
            <p:nvPr/>
          </p:nvSpPr>
          <p:spPr>
            <a:xfrm flipH="1">
              <a:off x="-26956" y="4269447"/>
              <a:ext cx="3498330" cy="508988"/>
            </a:xfrm>
            <a:custGeom>
              <a:avLst/>
              <a:gdLst/>
              <a:ahLst/>
              <a:cxnLst/>
              <a:rect l="l" t="t" r="r" b="b"/>
              <a:pathLst>
                <a:path w="117001" h="17023" extrusionOk="0">
                  <a:moveTo>
                    <a:pt x="99111" y="0"/>
                  </a:moveTo>
                  <a:lnTo>
                    <a:pt x="99111" y="16481"/>
                  </a:lnTo>
                  <a:lnTo>
                    <a:pt x="1" y="16481"/>
                  </a:lnTo>
                  <a:lnTo>
                    <a:pt x="1" y="17022"/>
                  </a:lnTo>
                  <a:lnTo>
                    <a:pt x="99640" y="17022"/>
                  </a:lnTo>
                  <a:lnTo>
                    <a:pt x="99640" y="529"/>
                  </a:lnTo>
                  <a:lnTo>
                    <a:pt x="117001" y="529"/>
                  </a:lnTo>
                  <a:lnTo>
                    <a:pt x="117001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 flipH="1">
              <a:off x="-78542" y="4465736"/>
              <a:ext cx="3892442" cy="444224"/>
            </a:xfrm>
            <a:custGeom>
              <a:avLst/>
              <a:gdLst/>
              <a:ahLst/>
              <a:cxnLst/>
              <a:rect l="l" t="t" r="r" b="b"/>
              <a:pathLst>
                <a:path w="130182" h="14857" extrusionOk="0">
                  <a:moveTo>
                    <a:pt x="1122" y="0"/>
                  </a:moveTo>
                  <a:cubicBezTo>
                    <a:pt x="500" y="0"/>
                    <a:pt x="0" y="500"/>
                    <a:pt x="0" y="1113"/>
                  </a:cubicBezTo>
                  <a:cubicBezTo>
                    <a:pt x="0" y="1726"/>
                    <a:pt x="500" y="2226"/>
                    <a:pt x="1122" y="2226"/>
                  </a:cubicBezTo>
                  <a:cubicBezTo>
                    <a:pt x="1674" y="2226"/>
                    <a:pt x="2135" y="1829"/>
                    <a:pt x="2215" y="1297"/>
                  </a:cubicBezTo>
                  <a:lnTo>
                    <a:pt x="25671" y="1297"/>
                  </a:lnTo>
                  <a:lnTo>
                    <a:pt x="25671" y="14856"/>
                  </a:lnTo>
                  <a:lnTo>
                    <a:pt x="94034" y="14856"/>
                  </a:lnTo>
                  <a:lnTo>
                    <a:pt x="94034" y="3870"/>
                  </a:lnTo>
                  <a:lnTo>
                    <a:pt x="130182" y="3870"/>
                  </a:lnTo>
                  <a:lnTo>
                    <a:pt x="130182" y="3338"/>
                  </a:lnTo>
                  <a:lnTo>
                    <a:pt x="93503" y="3338"/>
                  </a:lnTo>
                  <a:lnTo>
                    <a:pt x="93503" y="14327"/>
                  </a:lnTo>
                  <a:lnTo>
                    <a:pt x="26203" y="14327"/>
                  </a:lnTo>
                  <a:lnTo>
                    <a:pt x="26203" y="755"/>
                  </a:lnTo>
                  <a:lnTo>
                    <a:pt x="2176" y="755"/>
                  </a:lnTo>
                  <a:cubicBezTo>
                    <a:pt x="2022" y="317"/>
                    <a:pt x="1613" y="0"/>
                    <a:pt x="1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0"/>
          <p:cNvGrpSpPr/>
          <p:nvPr/>
        </p:nvGrpSpPr>
        <p:grpSpPr>
          <a:xfrm>
            <a:off x="7857267" y="4051107"/>
            <a:ext cx="1292571" cy="1114795"/>
            <a:chOff x="7745496" y="3824717"/>
            <a:chExt cx="854705" cy="737104"/>
          </a:xfrm>
        </p:grpSpPr>
        <p:sp>
          <p:nvSpPr>
            <p:cNvPr id="360" name="Google Shape;360;p30"/>
            <p:cNvSpPr/>
            <p:nvPr/>
          </p:nvSpPr>
          <p:spPr>
            <a:xfrm>
              <a:off x="7745496" y="4220121"/>
              <a:ext cx="341700" cy="341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087201" y="3824717"/>
              <a:ext cx="513000" cy="5130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2" name="Google Shape;362;p30"/>
          <p:cNvGrpSpPr/>
          <p:nvPr/>
        </p:nvGrpSpPr>
        <p:grpSpPr>
          <a:xfrm>
            <a:off x="4" y="7390"/>
            <a:ext cx="901035" cy="723425"/>
            <a:chOff x="7745496" y="4083492"/>
            <a:chExt cx="595804" cy="478329"/>
          </a:xfrm>
        </p:grpSpPr>
        <p:sp>
          <p:nvSpPr>
            <p:cNvPr id="363" name="Google Shape;363;p30"/>
            <p:cNvSpPr/>
            <p:nvPr/>
          </p:nvSpPr>
          <p:spPr>
            <a:xfrm>
              <a:off x="7745496" y="4220121"/>
              <a:ext cx="341700" cy="341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8087200" y="4083492"/>
              <a:ext cx="254100" cy="254100"/>
            </a:xfrm>
            <a:prstGeom prst="plus">
              <a:avLst>
                <a:gd name="adj" fmla="val 32768"/>
              </a:avLst>
            </a:prstGeom>
            <a:solidFill>
              <a:srgbClr val="96E5D2">
                <a:alpha val="5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5" name="Google Shape;365;p30"/>
          <p:cNvSpPr/>
          <p:nvPr/>
        </p:nvSpPr>
        <p:spPr>
          <a:xfrm>
            <a:off x="303324" y="2575349"/>
            <a:ext cx="341700" cy="341700"/>
          </a:xfrm>
          <a:prstGeom prst="plus">
            <a:avLst>
              <a:gd name="adj" fmla="val 32768"/>
            </a:avLst>
          </a:prstGeom>
          <a:solidFill>
            <a:srgbClr val="95E7D3">
              <a:alpha val="55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7554ECB2-A650-FF9A-B413-B0B04869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28368CF3-5275-C23E-6095-63A5357DE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45" y="1939413"/>
            <a:ext cx="4325448" cy="1722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Key Metrics and Visualizations</a:t>
            </a:r>
            <a:endParaRPr sz="4800" dirty="0"/>
          </a:p>
        </p:txBody>
      </p:sp>
      <p:pic>
        <p:nvPicPr>
          <p:cNvPr id="397" name="Google Shape;397;p33">
            <a:extLst>
              <a:ext uri="{FF2B5EF4-FFF2-40B4-BE49-F238E27FC236}">
                <a16:creationId xmlns:a16="http://schemas.microsoft.com/office/drawing/2014/main" id="{F7EE7FC9-0E91-E53F-76E9-8EDD9625403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0" r="22315"/>
          <a:stretch/>
        </p:blipFill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94BADDB9-9FD4-89A8-DA58-1CF5B7DCB24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399" name="Google Shape;399;p33">
            <a:extLst>
              <a:ext uri="{FF2B5EF4-FFF2-40B4-BE49-F238E27FC236}">
                <a16:creationId xmlns:a16="http://schemas.microsoft.com/office/drawing/2014/main" id="{D50A28B6-6BD5-FAE4-5D7E-1FA69EEBCD67}"/>
              </a:ext>
            </a:extLst>
          </p:cNvPr>
          <p:cNvGrpSpPr/>
          <p:nvPr/>
        </p:nvGrpSpPr>
        <p:grpSpPr>
          <a:xfrm rot="10800000">
            <a:off x="7917819" y="2825228"/>
            <a:ext cx="645611" cy="2488990"/>
            <a:chOff x="4419075" y="-2183412"/>
            <a:chExt cx="493775" cy="1903625"/>
          </a:xfrm>
        </p:grpSpPr>
        <p:sp>
          <p:nvSpPr>
            <p:cNvPr id="400" name="Google Shape;400;p33">
              <a:extLst>
                <a:ext uri="{FF2B5EF4-FFF2-40B4-BE49-F238E27FC236}">
                  <a16:creationId xmlns:a16="http://schemas.microsoft.com/office/drawing/2014/main" id="{521C8428-8A35-8D85-4D10-3C0383CC4CE3}"/>
                </a:ext>
              </a:extLst>
            </p:cNvPr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3D0520BE-31E2-92AE-23CE-A5D0E21F3D33}"/>
                </a:ext>
              </a:extLst>
            </p:cNvPr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137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EAA4CCDC-E3A0-EF96-16D0-D3808A0B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4DF26D9F-4D0D-6E1F-DAE7-ED94EB74F1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Orthopedics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in terms of department wise revenue with $173 Million, followed by General Practice at $164 Million.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Renal is the department with the lowest revenue, generating $5 Million.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chart offers insights into departmental revenue, aiding in recommending strategies to boost the lowest-performing department.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7B76513B-A02F-2B0C-27A1-A961F572A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 Wise Revenue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247A2-351B-DEFE-1462-940D8D42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32674"/>
            <a:ext cx="3599956" cy="2544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92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16269A79-24BF-73D7-EC2E-4A59C0F2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6A179682-EF43-102D-4352-6A923BA279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depicts the distribution of hospital revenue in terms of patient’s race.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patients with White race have contributed to $141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that is 27.7% of the total generated revenue, followed by African race, generating a revenue of $110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(21.6% of the total revenue).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Native American race has the least contribution amongst the races with $30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Million.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84D1FF83-EF80-A796-127C-E17E53155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Revenue by Patient Race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9A39D-9DF1-24B0-E8A3-2D2A571E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3" y="1347647"/>
            <a:ext cx="3644140" cy="2532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50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AF0D4F51-C3F4-1C93-6756-A534AD73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014CF0D0-C82D-12B5-5B09-C05F62E96C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patients from age 0-20 under the Youth category contributed $136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26.7% of the total revenue.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Elderly age group ( &gt; 70 years) were the least contributors with $53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10.4% of the total revenue.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22F12252-9984-1D66-705D-C2A995B000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Revenue by Age Group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FC332-CA54-4464-08C4-872EEFE8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34790"/>
            <a:ext cx="3429296" cy="233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95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9DFF90B1-FB42-5B5D-B6C8-11E8F8B8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FC97A7C5-A752-484A-FE5B-0CC7380A73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patients have contributed the highest combined revenue of $264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51.82% of the total revenue.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patients have contributed a combined revenue of $244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47.97% of the total revenue, slightly lesser compared to male patients contribution.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Categorized Gender have contributed the least revenue of $1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0.02% of the total revenue.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8D22155A-DD43-FEEB-A235-1126FBAC3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Revenue by Gender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0FE4A-F805-C701-47CA-28388F1E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4" y="1336403"/>
            <a:ext cx="2616605" cy="2829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92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7D4B8E64-C850-681A-91BD-45D64A538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677759F9-98F2-943A-1D16-613A130A19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the hospital’s revenue across years and months ranging from $22.5 – 30.5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revenues were highest during the June 2019 at $30.49 Million.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month with the least revenue was February 2020 which had a revenue of $22.57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437F87FF-4D9A-54FE-9218-E4149C225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60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Revenue by Years and Months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212AC-C62A-8FCD-5C59-454BEE37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6" y="1136750"/>
            <a:ext cx="3215919" cy="143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C9E83-835D-D401-7079-A2207BE83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06" y="2830550"/>
            <a:ext cx="3215919" cy="1607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56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655492B3-7329-E880-155C-173B953BD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603563B3-C772-B249-E713-28961E9BB1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Practice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witnessed a greater number of patient visits of close to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7,200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Renal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had the least number of patients with an approximate count of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get insights on ways to improvise the frequency of patient visits where there is least patient count.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A06B55C7-6672-FD32-BE07-A0720F8ACA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 wise Patient Visits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72BFF-EE09-E124-3C1D-D8329D71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8" y="1329280"/>
            <a:ext cx="3548011" cy="2105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6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>
          <a:extLst>
            <a:ext uri="{FF2B5EF4-FFF2-40B4-BE49-F238E27FC236}">
              <a16:creationId xmlns:a16="http://schemas.microsoft.com/office/drawing/2014/main" id="{33D5A562-AB54-BD6B-EF67-3F92C09E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>
            <a:extLst>
              <a:ext uri="{FF2B5EF4-FFF2-40B4-BE49-F238E27FC236}">
                <a16:creationId xmlns:a16="http://schemas.microsoft.com/office/drawing/2014/main" id="{D6391438-1F43-094B-AC94-6C640BE24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950" y="3010288"/>
            <a:ext cx="21507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$509 Mi.</a:t>
            </a:r>
            <a:endParaRPr dirty="0"/>
          </a:p>
        </p:txBody>
      </p:sp>
      <p:sp>
        <p:nvSpPr>
          <p:cNvPr id="563" name="Google Shape;563;p39">
            <a:extLst>
              <a:ext uri="{FF2B5EF4-FFF2-40B4-BE49-F238E27FC236}">
                <a16:creationId xmlns:a16="http://schemas.microsoft.com/office/drawing/2014/main" id="{E9DE7C46-8872-A384-1800-1AE8844352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99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Revenue Generated</a:t>
            </a:r>
            <a:endParaRPr dirty="0"/>
          </a:p>
        </p:txBody>
      </p:sp>
      <p:sp>
        <p:nvSpPr>
          <p:cNvPr id="564" name="Google Shape;564;p39">
            <a:extLst>
              <a:ext uri="{FF2B5EF4-FFF2-40B4-BE49-F238E27FC236}">
                <a16:creationId xmlns:a16="http://schemas.microsoft.com/office/drawing/2014/main" id="{E28F9265-ED44-0248-923E-E81EA1DF97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96650" y="3010288"/>
            <a:ext cx="21507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9,216</a:t>
            </a:r>
            <a:endParaRPr dirty="0"/>
          </a:p>
        </p:txBody>
      </p:sp>
      <p:sp>
        <p:nvSpPr>
          <p:cNvPr id="565" name="Google Shape;565;p39">
            <a:extLst>
              <a:ext uri="{FF2B5EF4-FFF2-40B4-BE49-F238E27FC236}">
                <a16:creationId xmlns:a16="http://schemas.microsoft.com/office/drawing/2014/main" id="{5B9691E0-BE35-8165-C47B-8BC9178E9EF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966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Number of Visitors</a:t>
            </a:r>
            <a:endParaRPr dirty="0"/>
          </a:p>
        </p:txBody>
      </p:sp>
      <p:sp>
        <p:nvSpPr>
          <p:cNvPr id="566" name="Google Shape;566;p39">
            <a:extLst>
              <a:ext uri="{FF2B5EF4-FFF2-40B4-BE49-F238E27FC236}">
                <a16:creationId xmlns:a16="http://schemas.microsoft.com/office/drawing/2014/main" id="{0AE12CAC-6FA9-21A5-C24F-88CD39B1B3F6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6143350" y="3010288"/>
            <a:ext cx="21507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35.26</a:t>
            </a:r>
            <a:endParaRPr dirty="0"/>
          </a:p>
        </p:txBody>
      </p:sp>
      <p:sp>
        <p:nvSpPr>
          <p:cNvPr id="567" name="Google Shape;567;p39">
            <a:extLst>
              <a:ext uri="{FF2B5EF4-FFF2-40B4-BE49-F238E27FC236}">
                <a16:creationId xmlns:a16="http://schemas.microsoft.com/office/drawing/2014/main" id="{E51B8604-E960-EFA7-8E30-A469CEC78CC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433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Waiting Time of Patients in minutes</a:t>
            </a:r>
            <a:endParaRPr dirty="0"/>
          </a:p>
        </p:txBody>
      </p:sp>
      <p:pic>
        <p:nvPicPr>
          <p:cNvPr id="568" name="Google Shape;568;p39">
            <a:extLst>
              <a:ext uri="{FF2B5EF4-FFF2-40B4-BE49-F238E27FC236}">
                <a16:creationId xmlns:a16="http://schemas.microsoft.com/office/drawing/2014/main" id="{BF255257-D7D0-8E8C-09C1-78FF6562CFAD}"/>
              </a:ext>
            </a:extLst>
          </p:cNvPr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41094" b="19058"/>
          <a:stretch/>
        </p:blipFill>
        <p:spPr>
          <a:xfrm>
            <a:off x="849950" y="797838"/>
            <a:ext cx="7444200" cy="1978500"/>
          </a:xfrm>
          <a:prstGeom prst="snip2DiagRect">
            <a:avLst>
              <a:gd name="adj1" fmla="val 0"/>
              <a:gd name="adj2" fmla="val 11919"/>
            </a:avLst>
          </a:prstGeom>
        </p:spPr>
      </p:pic>
    </p:spTree>
    <p:extLst>
      <p:ext uri="{BB962C8B-B14F-4D97-AF65-F5344CB8AC3E}">
        <p14:creationId xmlns:p14="http://schemas.microsoft.com/office/powerpoint/2010/main" val="407071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>
          <a:extLst>
            <a:ext uri="{FF2B5EF4-FFF2-40B4-BE49-F238E27FC236}">
              <a16:creationId xmlns:a16="http://schemas.microsoft.com/office/drawing/2014/main" id="{32DA999E-442F-87CE-75DF-0A020DFB7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>
            <a:extLst>
              <a:ext uri="{FF2B5EF4-FFF2-40B4-BE49-F238E27FC236}">
                <a16:creationId xmlns:a16="http://schemas.microsoft.com/office/drawing/2014/main" id="{A228E0A8-6EFC-5288-A8FE-46D5AD003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950" y="2906751"/>
            <a:ext cx="2150700" cy="872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General Practice</a:t>
            </a:r>
            <a:endParaRPr sz="2400" dirty="0"/>
          </a:p>
        </p:txBody>
      </p:sp>
      <p:sp>
        <p:nvSpPr>
          <p:cNvPr id="563" name="Google Shape;563;p39">
            <a:extLst>
              <a:ext uri="{FF2B5EF4-FFF2-40B4-BE49-F238E27FC236}">
                <a16:creationId xmlns:a16="http://schemas.microsoft.com/office/drawing/2014/main" id="{87B750DC-70F6-2371-29AA-9A7CD080FB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99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Visited Department</a:t>
            </a:r>
            <a:endParaRPr dirty="0"/>
          </a:p>
        </p:txBody>
      </p:sp>
      <p:sp>
        <p:nvSpPr>
          <p:cNvPr id="564" name="Google Shape;564;p39">
            <a:extLst>
              <a:ext uri="{FF2B5EF4-FFF2-40B4-BE49-F238E27FC236}">
                <a16:creationId xmlns:a16="http://schemas.microsoft.com/office/drawing/2014/main" id="{3572AE4D-0BEC-754F-887D-10CF6B01C9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96650" y="2906751"/>
            <a:ext cx="2150700" cy="872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Dr. Smith</a:t>
            </a:r>
            <a:endParaRPr sz="3000" dirty="0"/>
          </a:p>
        </p:txBody>
      </p:sp>
      <p:sp>
        <p:nvSpPr>
          <p:cNvPr id="565" name="Google Shape;565;p39">
            <a:extLst>
              <a:ext uri="{FF2B5EF4-FFF2-40B4-BE49-F238E27FC236}">
                <a16:creationId xmlns:a16="http://schemas.microsoft.com/office/drawing/2014/main" id="{9A5033C0-97DF-9D70-FF53-9AB8194423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966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Visited Doctor</a:t>
            </a:r>
            <a:endParaRPr dirty="0"/>
          </a:p>
        </p:txBody>
      </p:sp>
      <p:sp>
        <p:nvSpPr>
          <p:cNvPr id="566" name="Google Shape;566;p39">
            <a:extLst>
              <a:ext uri="{FF2B5EF4-FFF2-40B4-BE49-F238E27FC236}">
                <a16:creationId xmlns:a16="http://schemas.microsoft.com/office/drawing/2014/main" id="{792EE961-94E1-1EE6-1FD0-8B9A61FD03A6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6143350" y="2906751"/>
            <a:ext cx="2150700" cy="872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/ 10</a:t>
            </a:r>
            <a:endParaRPr dirty="0"/>
          </a:p>
        </p:txBody>
      </p:sp>
      <p:sp>
        <p:nvSpPr>
          <p:cNvPr id="567" name="Google Shape;567;p39">
            <a:extLst>
              <a:ext uri="{FF2B5EF4-FFF2-40B4-BE49-F238E27FC236}">
                <a16:creationId xmlns:a16="http://schemas.microsoft.com/office/drawing/2014/main" id="{C8AA43C1-5462-6015-170E-08E1002C8FA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43350" y="3823052"/>
            <a:ext cx="21507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Satisfaction Score of Patients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8" name="Google Shape;568;p39">
            <a:extLst>
              <a:ext uri="{FF2B5EF4-FFF2-40B4-BE49-F238E27FC236}">
                <a16:creationId xmlns:a16="http://schemas.microsoft.com/office/drawing/2014/main" id="{2EFD2EB6-A553-1FE5-9A8C-C2177632BA49}"/>
              </a:ext>
            </a:extLst>
          </p:cNvPr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41094" b="19058"/>
          <a:stretch/>
        </p:blipFill>
        <p:spPr>
          <a:xfrm>
            <a:off x="849950" y="797838"/>
            <a:ext cx="7444200" cy="1978500"/>
          </a:xfrm>
          <a:prstGeom prst="snip2DiagRect">
            <a:avLst>
              <a:gd name="adj1" fmla="val 0"/>
              <a:gd name="adj2" fmla="val 11919"/>
            </a:avLst>
          </a:prstGeom>
        </p:spPr>
      </p:pic>
    </p:spTree>
    <p:extLst>
      <p:ext uri="{BB962C8B-B14F-4D97-AF65-F5344CB8AC3E}">
        <p14:creationId xmlns:p14="http://schemas.microsoft.com/office/powerpoint/2010/main" val="229080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>
          <a:extLst>
            <a:ext uri="{FF2B5EF4-FFF2-40B4-BE49-F238E27FC236}">
              <a16:creationId xmlns:a16="http://schemas.microsoft.com/office/drawing/2014/main" id="{70326964-15B2-71E9-6F1B-38CE4A049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>
            <a:extLst>
              <a:ext uri="{FF2B5EF4-FFF2-40B4-BE49-F238E27FC236}">
                <a16:creationId xmlns:a16="http://schemas.microsoft.com/office/drawing/2014/main" id="{D1C5D104-8437-1FE8-CA2E-6B1EF8F0E0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9650" y="2011125"/>
            <a:ext cx="3217200" cy="11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Profitability achieved by the hospital in terms of the generated Revenue</a:t>
            </a:r>
            <a:endParaRPr dirty="0"/>
          </a:p>
        </p:txBody>
      </p:sp>
      <p:sp>
        <p:nvSpPr>
          <p:cNvPr id="574" name="Google Shape;574;p40">
            <a:extLst>
              <a:ext uri="{FF2B5EF4-FFF2-40B4-BE49-F238E27FC236}">
                <a16:creationId xmlns:a16="http://schemas.microsoft.com/office/drawing/2014/main" id="{DBA74BC6-B791-7D0C-620D-BA4DB4909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7125" y="1979775"/>
            <a:ext cx="2896800" cy="11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99%</a:t>
            </a:r>
            <a:endParaRPr dirty="0"/>
          </a:p>
        </p:txBody>
      </p:sp>
      <p:sp>
        <p:nvSpPr>
          <p:cNvPr id="575" name="Google Shape;575;p40">
            <a:extLst>
              <a:ext uri="{FF2B5EF4-FFF2-40B4-BE49-F238E27FC236}">
                <a16:creationId xmlns:a16="http://schemas.microsoft.com/office/drawing/2014/main" id="{16980D49-17DB-F380-05BA-D8F8D4A3FBE5}"/>
              </a:ext>
            </a:extLst>
          </p:cNvPr>
          <p:cNvSpPr/>
          <p:nvPr/>
        </p:nvSpPr>
        <p:spPr>
          <a:xfrm>
            <a:off x="3555528" y="1059974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6" name="Google Shape;576;p40">
            <a:extLst>
              <a:ext uri="{FF2B5EF4-FFF2-40B4-BE49-F238E27FC236}">
                <a16:creationId xmlns:a16="http://schemas.microsoft.com/office/drawing/2014/main" id="{9AD45C79-3B1D-12C1-BAE7-7A21CA7D3F7B}"/>
              </a:ext>
            </a:extLst>
          </p:cNvPr>
          <p:cNvGrpSpPr/>
          <p:nvPr/>
        </p:nvGrpSpPr>
        <p:grpSpPr>
          <a:xfrm>
            <a:off x="2008342" y="839265"/>
            <a:ext cx="901035" cy="723425"/>
            <a:chOff x="7745496" y="4083492"/>
            <a:chExt cx="595804" cy="478329"/>
          </a:xfrm>
        </p:grpSpPr>
        <p:sp>
          <p:nvSpPr>
            <p:cNvPr id="577" name="Google Shape;577;p40">
              <a:extLst>
                <a:ext uri="{FF2B5EF4-FFF2-40B4-BE49-F238E27FC236}">
                  <a16:creationId xmlns:a16="http://schemas.microsoft.com/office/drawing/2014/main" id="{E3C47CBD-1F58-1362-691B-C2EDACBF2A9D}"/>
                </a:ext>
              </a:extLst>
            </p:cNvPr>
            <p:cNvSpPr/>
            <p:nvPr/>
          </p:nvSpPr>
          <p:spPr>
            <a:xfrm>
              <a:off x="7745496" y="4220121"/>
              <a:ext cx="341700" cy="341700"/>
            </a:xfrm>
            <a:prstGeom prst="plus">
              <a:avLst>
                <a:gd name="adj" fmla="val 32768"/>
              </a:avLst>
            </a:prstGeom>
            <a:solidFill>
              <a:srgbClr val="95E7D3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8" name="Google Shape;578;p40">
              <a:extLst>
                <a:ext uri="{FF2B5EF4-FFF2-40B4-BE49-F238E27FC236}">
                  <a16:creationId xmlns:a16="http://schemas.microsoft.com/office/drawing/2014/main" id="{9FB3E8E1-2474-CE53-46A7-B27762536A48}"/>
                </a:ext>
              </a:extLst>
            </p:cNvPr>
            <p:cNvSpPr/>
            <p:nvPr/>
          </p:nvSpPr>
          <p:spPr>
            <a:xfrm>
              <a:off x="8087200" y="4083492"/>
              <a:ext cx="254100" cy="254100"/>
            </a:xfrm>
            <a:prstGeom prst="plus">
              <a:avLst>
                <a:gd name="adj" fmla="val 32768"/>
              </a:avLst>
            </a:prstGeom>
            <a:solidFill>
              <a:srgbClr val="96E5D2">
                <a:alpha val="5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9" name="Google Shape;579;p40">
            <a:extLst>
              <a:ext uri="{FF2B5EF4-FFF2-40B4-BE49-F238E27FC236}">
                <a16:creationId xmlns:a16="http://schemas.microsoft.com/office/drawing/2014/main" id="{AF9D41A0-35A9-B966-EAF4-52D271E261CC}"/>
              </a:ext>
            </a:extLst>
          </p:cNvPr>
          <p:cNvSpPr/>
          <p:nvPr/>
        </p:nvSpPr>
        <p:spPr>
          <a:xfrm>
            <a:off x="1532661" y="3412074"/>
            <a:ext cx="341700" cy="341700"/>
          </a:xfrm>
          <a:prstGeom prst="plus">
            <a:avLst>
              <a:gd name="adj" fmla="val 32768"/>
            </a:avLst>
          </a:prstGeom>
          <a:solidFill>
            <a:srgbClr val="95E7D3">
              <a:alpha val="55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40">
            <a:extLst>
              <a:ext uri="{FF2B5EF4-FFF2-40B4-BE49-F238E27FC236}">
                <a16:creationId xmlns:a16="http://schemas.microsoft.com/office/drawing/2014/main" id="{E5BCC8EB-90FC-5F10-DAE4-29E82E00009C}"/>
              </a:ext>
            </a:extLst>
          </p:cNvPr>
          <p:cNvSpPr/>
          <p:nvPr/>
        </p:nvSpPr>
        <p:spPr>
          <a:xfrm>
            <a:off x="2490930" y="3412073"/>
            <a:ext cx="900900" cy="900900"/>
          </a:xfrm>
          <a:prstGeom prst="plus">
            <a:avLst>
              <a:gd name="adj" fmla="val 32768"/>
            </a:avLst>
          </a:prstGeom>
          <a:solidFill>
            <a:srgbClr val="95E7D3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302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0" y="12895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0" name="Google Shape;380;p32"/>
          <p:cNvSpPr txBox="1">
            <a:spLocks noGrp="1"/>
          </p:cNvSpPr>
          <p:nvPr>
            <p:ph type="title" idx="2"/>
          </p:nvPr>
        </p:nvSpPr>
        <p:spPr>
          <a:xfrm>
            <a:off x="691376" y="1079905"/>
            <a:ext cx="637091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01.</a:t>
            </a:r>
            <a:endParaRPr sz="2200" dirty="0"/>
          </a:p>
        </p:txBody>
      </p:sp>
      <p:sp>
        <p:nvSpPr>
          <p:cNvPr id="381" name="Google Shape;381;p32"/>
          <p:cNvSpPr txBox="1">
            <a:spLocks noGrp="1"/>
          </p:cNvSpPr>
          <p:nvPr>
            <p:ph type="subTitle" idx="1"/>
          </p:nvPr>
        </p:nvSpPr>
        <p:spPr>
          <a:xfrm>
            <a:off x="1458234" y="1079906"/>
            <a:ext cx="2335708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2"/>
          <p:cNvSpPr txBox="1">
            <a:spLocks noGrp="1"/>
          </p:cNvSpPr>
          <p:nvPr>
            <p:ph type="title" idx="3"/>
          </p:nvPr>
        </p:nvSpPr>
        <p:spPr>
          <a:xfrm>
            <a:off x="691376" y="1962071"/>
            <a:ext cx="637091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02.</a:t>
            </a:r>
            <a:endParaRPr sz="2200" dirty="0"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4"/>
          </p:nvPr>
        </p:nvSpPr>
        <p:spPr>
          <a:xfrm>
            <a:off x="1458234" y="1962072"/>
            <a:ext cx="2249159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4" name="Google Shape;384;p32"/>
          <p:cNvSpPr txBox="1">
            <a:spLocks noGrp="1"/>
          </p:cNvSpPr>
          <p:nvPr>
            <p:ph type="title" idx="5"/>
          </p:nvPr>
        </p:nvSpPr>
        <p:spPr>
          <a:xfrm>
            <a:off x="691376" y="2859105"/>
            <a:ext cx="637091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03.</a:t>
            </a:r>
            <a:endParaRPr sz="22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6"/>
          </p:nvPr>
        </p:nvSpPr>
        <p:spPr>
          <a:xfrm>
            <a:off x="1458234" y="2859106"/>
            <a:ext cx="3470606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and Visualizations</a:t>
            </a:r>
          </a:p>
        </p:txBody>
      </p:sp>
      <p:sp>
        <p:nvSpPr>
          <p:cNvPr id="386" name="Google Shape;386;p32"/>
          <p:cNvSpPr txBox="1">
            <a:spLocks noGrp="1"/>
          </p:cNvSpPr>
          <p:nvPr>
            <p:ph type="title" idx="7"/>
          </p:nvPr>
        </p:nvSpPr>
        <p:spPr>
          <a:xfrm>
            <a:off x="5300157" y="1079905"/>
            <a:ext cx="637092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04.</a:t>
            </a:r>
            <a:endParaRPr sz="2200" dirty="0"/>
          </a:p>
        </p:txBody>
      </p:sp>
      <p:sp>
        <p:nvSpPr>
          <p:cNvPr id="387" name="Google Shape;387;p32"/>
          <p:cNvSpPr txBox="1">
            <a:spLocks noGrp="1"/>
          </p:cNvSpPr>
          <p:nvPr>
            <p:ph type="subTitle" idx="8"/>
          </p:nvPr>
        </p:nvSpPr>
        <p:spPr>
          <a:xfrm>
            <a:off x="6045098" y="1079906"/>
            <a:ext cx="2266277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Subjective Analysis</a:t>
            </a:r>
          </a:p>
        </p:txBody>
      </p:sp>
      <p:sp>
        <p:nvSpPr>
          <p:cNvPr id="2" name="Google Shape;386;p32">
            <a:extLst>
              <a:ext uri="{FF2B5EF4-FFF2-40B4-BE49-F238E27FC236}">
                <a16:creationId xmlns:a16="http://schemas.microsoft.com/office/drawing/2014/main" id="{B123D7CF-37D2-F9D0-AEFD-983FC4AE15A8}"/>
              </a:ext>
            </a:extLst>
          </p:cNvPr>
          <p:cNvSpPr txBox="1">
            <a:spLocks/>
          </p:cNvSpPr>
          <p:nvPr/>
        </p:nvSpPr>
        <p:spPr>
          <a:xfrm>
            <a:off x="5300157" y="1962071"/>
            <a:ext cx="637092" cy="4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2400" b="1" i="0" u="none" strike="noStrike" cap="none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r>
              <a:rPr lang="en" sz="2200" dirty="0"/>
              <a:t>05.</a:t>
            </a:r>
          </a:p>
        </p:txBody>
      </p:sp>
      <p:sp>
        <p:nvSpPr>
          <p:cNvPr id="3" name="Google Shape;387;p32">
            <a:extLst>
              <a:ext uri="{FF2B5EF4-FFF2-40B4-BE49-F238E27FC236}">
                <a16:creationId xmlns:a16="http://schemas.microsoft.com/office/drawing/2014/main" id="{DD217601-F269-4F9F-A1FE-E7F9ED48F892}"/>
              </a:ext>
            </a:extLst>
          </p:cNvPr>
          <p:cNvSpPr txBox="1">
            <a:spLocks/>
          </p:cNvSpPr>
          <p:nvPr/>
        </p:nvSpPr>
        <p:spPr>
          <a:xfrm>
            <a:off x="6045098" y="1962072"/>
            <a:ext cx="226627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4" name="Google Shape;386;p32">
            <a:extLst>
              <a:ext uri="{FF2B5EF4-FFF2-40B4-BE49-F238E27FC236}">
                <a16:creationId xmlns:a16="http://schemas.microsoft.com/office/drawing/2014/main" id="{60B614F3-9952-C729-6AB1-B99CE4817ED5}"/>
              </a:ext>
            </a:extLst>
          </p:cNvPr>
          <p:cNvSpPr txBox="1">
            <a:spLocks/>
          </p:cNvSpPr>
          <p:nvPr/>
        </p:nvSpPr>
        <p:spPr>
          <a:xfrm>
            <a:off x="5300157" y="2859105"/>
            <a:ext cx="637092" cy="4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2400" b="1" i="0" u="none" strike="noStrike" cap="none">
                <a:solidFill>
                  <a:schemeClr val="dk2"/>
                </a:solidFill>
                <a:latin typeface="Krub Light"/>
                <a:ea typeface="Krub Light"/>
                <a:cs typeface="Krub Light"/>
                <a:sym typeface="Kru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ub"/>
              <a:buNone/>
              <a:defRPr sz="3000" b="1" i="0" u="none" strike="noStrike" cap="none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r>
              <a:rPr lang="en" sz="2200" dirty="0"/>
              <a:t>06.</a:t>
            </a:r>
          </a:p>
        </p:txBody>
      </p:sp>
      <p:sp>
        <p:nvSpPr>
          <p:cNvPr id="5" name="Google Shape;387;p32">
            <a:extLst>
              <a:ext uri="{FF2B5EF4-FFF2-40B4-BE49-F238E27FC236}">
                <a16:creationId xmlns:a16="http://schemas.microsoft.com/office/drawing/2014/main" id="{57BDC964-692C-17C6-905E-7BCEC90B34FD}"/>
              </a:ext>
            </a:extLst>
          </p:cNvPr>
          <p:cNvSpPr txBox="1">
            <a:spLocks/>
          </p:cNvSpPr>
          <p:nvPr/>
        </p:nvSpPr>
        <p:spPr>
          <a:xfrm>
            <a:off x="6045098" y="2859106"/>
            <a:ext cx="226627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1F85BAB8-4014-B4B7-D7EB-B3CAF83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6C723CF9-090C-01ED-66D6-09F39F472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500" y="1988678"/>
            <a:ext cx="39435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Subjective Analysis</a:t>
            </a:r>
            <a:endParaRPr sz="4800" dirty="0"/>
          </a:p>
        </p:txBody>
      </p:sp>
      <p:pic>
        <p:nvPicPr>
          <p:cNvPr id="397" name="Google Shape;397;p33">
            <a:extLst>
              <a:ext uri="{FF2B5EF4-FFF2-40B4-BE49-F238E27FC236}">
                <a16:creationId xmlns:a16="http://schemas.microsoft.com/office/drawing/2014/main" id="{B58BDFC7-DBD1-E094-20C2-1555094F1B74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0" r="22315"/>
          <a:stretch/>
        </p:blipFill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2C30626D-825F-CC71-CFBC-B999C2DE22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399" name="Google Shape;399;p33">
            <a:extLst>
              <a:ext uri="{FF2B5EF4-FFF2-40B4-BE49-F238E27FC236}">
                <a16:creationId xmlns:a16="http://schemas.microsoft.com/office/drawing/2014/main" id="{D4254C7B-DC94-F4B4-E3F5-7167CF3EC876}"/>
              </a:ext>
            </a:extLst>
          </p:cNvPr>
          <p:cNvGrpSpPr/>
          <p:nvPr/>
        </p:nvGrpSpPr>
        <p:grpSpPr>
          <a:xfrm rot="10800000">
            <a:off x="7917819" y="2825228"/>
            <a:ext cx="645611" cy="2488990"/>
            <a:chOff x="4419075" y="-2183412"/>
            <a:chExt cx="493775" cy="1903625"/>
          </a:xfrm>
        </p:grpSpPr>
        <p:sp>
          <p:nvSpPr>
            <p:cNvPr id="400" name="Google Shape;400;p33">
              <a:extLst>
                <a:ext uri="{FF2B5EF4-FFF2-40B4-BE49-F238E27FC236}">
                  <a16:creationId xmlns:a16="http://schemas.microsoft.com/office/drawing/2014/main" id="{AC23CB84-83F3-6BCE-6EC6-2981BF56BB6C}"/>
                </a:ext>
              </a:extLst>
            </p:cNvPr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C7544BC2-53DE-C614-7B67-E2D69AE66D8C}"/>
                </a:ext>
              </a:extLst>
            </p:cNvPr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025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421C5BEC-9DE3-567B-DC54-3E72371B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5987572A-41D0-9C32-F13D-5CA0A9D941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an increase in profit from $ 238 Million in 2019 to $266 Million in 2020 which is a 12% increase.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revenue has been highest during June 2019 at $30.2 Million.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least revenue was generated during February 2020 which is $23.2 Million.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visuals help us to analyse the trends that led to the increase or decrease of the profits over a period of time.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95266392-EC03-6AE5-01FB-9EBFF6EA4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45" y="445025"/>
            <a:ext cx="883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Profit</a:t>
            </a:r>
            <a:endParaRPr dirty="0"/>
          </a:p>
        </p:txBody>
      </p:sp>
      <p:pic>
        <p:nvPicPr>
          <p:cNvPr id="5" name="Picture 4" descr="A blue and white graph">
            <a:extLst>
              <a:ext uri="{FF2B5EF4-FFF2-40B4-BE49-F238E27FC236}">
                <a16:creationId xmlns:a16="http://schemas.microsoft.com/office/drawing/2014/main" id="{14CFE4BC-59B4-7FAD-4B8E-323F232F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6750"/>
            <a:ext cx="3284505" cy="147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46A3F-18E6-7BF9-27A4-6368BBAD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18" y="2830550"/>
            <a:ext cx="3314987" cy="1600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40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6E5CFBA4-2277-0FDA-0410-3D9A10126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E15BCB2D-965B-72F5-8A37-7F1890F602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visited by more patients in the age group of 21-40 (Young Adults) which was approximately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2,400.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least visited by patients in the age group of &gt;70 (Elderly) which was approximately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1,000.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get insights on the factors related to the patient visits based on the age group distribution.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7C38D741-AFB2-7D2C-BA2D-8BA272A53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311" y="445025"/>
            <a:ext cx="82667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Visits by Demographics - Age Group</a:t>
            </a:r>
            <a:endParaRPr dirty="0"/>
          </a:p>
        </p:txBody>
      </p:sp>
      <p:pic>
        <p:nvPicPr>
          <p:cNvPr id="10" name="Picture 9" descr="A screenshot of a graph">
            <a:extLst>
              <a:ext uri="{FF2B5EF4-FFF2-40B4-BE49-F238E27FC236}">
                <a16:creationId xmlns:a16="http://schemas.microsoft.com/office/drawing/2014/main" id="{9AD98B10-C235-9FA5-469D-28283A0F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00165"/>
            <a:ext cx="3395085" cy="2344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07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B4F0B5D7-29ED-1389-AC50-DC31A9CA2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81686332-C918-F860-E4FE-FD4A7BBA59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mostly visited by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4,710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and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4,500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patients.</a:t>
            </a: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least visited by patients in the NC gender which was approximately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get insights on the factors related to the patient visits based on the gender distribution.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D47A3C65-63D8-A611-20C7-035C5D7171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Visits by Demographics - Gender</a:t>
            </a:r>
            <a:endParaRPr dirty="0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BF4A1680-00CA-AA6B-2E48-2741C7A1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6" y="1377571"/>
            <a:ext cx="3376780" cy="2387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5691EBE2-A1A9-CDF2-58F9-F015ED4CD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D0D8CC77-D2A4-8032-6BF8-0D7BE89DDB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visited by more patients belonging to the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race which was approximately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2,570.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least visited by the patients of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American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which was approximately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get insights on the factors related to the patient visits based on the race.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62D696DB-DA18-1E74-869B-D7FA2265D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Visits by Demographics - Race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5C3E-8EED-E6C0-E4D7-8F54E54FF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9" y="1426299"/>
            <a:ext cx="3286944" cy="2290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28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49A3543C-D6B6-6718-E77D-0015C5B48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2F83BF4F-1DD9-93CE-E869-1B4B61E4A5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430269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has shown an average profitability of 98.95% with more than 50% of doctors with a profitability &gt;99%.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 = Total Revenue – Total Appointment Fees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% = ( Total Profit / Total Revenue ) * 100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White has contributed the highest profit % at 99.6%.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D9C8CDA7-37D7-B70B-7E68-E290A9A3E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Profitability of Doctors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42BAE-188B-3B5D-A5FD-696DFB29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493080"/>
            <a:ext cx="3569502" cy="2194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16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86074855-8690-B889-33ED-FE086208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013A0A97-AE82-9CD8-614C-52A3D7BD03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66732" y="1136750"/>
            <a:ext cx="325726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7% increase in the number of patients from 4338 in 2019 to 4878 in 2020.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the months, we can infer that 2020 August has the highest number of patient visits at 530.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 2020 witnessed the least patient count of 431.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FBFCB78D-7D95-25A1-EC60-F975D0033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45" y="244302"/>
            <a:ext cx="883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Visit Trends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3861C-EBA2-8EA1-439A-286009BD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7" y="1100810"/>
            <a:ext cx="4392931" cy="1776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34A895-AE7F-6137-C008-5B47C4F4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2" y="2999978"/>
            <a:ext cx="1933729" cy="1482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71873-9539-CFA6-4F6B-6AD663E0F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370" y="2999977"/>
            <a:ext cx="2312298" cy="1482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71001BAB-EB16-B36C-7BAC-416900D25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AC952BEF-1A1C-D770-62E7-214E1F7959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waiting times are almost same across the age groups ranging from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34.64 – 35.60 minutes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satisfaction score is also consistent across the age groups ranging between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4.87 and 5.03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 with highest wait time – Young Adults and Elderly with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35.6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minutes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 with highest satisfaction score – Middle Aged Adults with a score of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5.03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32FAF927-C3A6-96D4-4255-D4C6A3BD9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45" y="445025"/>
            <a:ext cx="88317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Score and Wait Time by Age Group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D7E86-6F5F-5AFD-957A-1BE28548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70798"/>
            <a:ext cx="3371905" cy="2401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03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20DA6A40-FBEF-C99E-C9A8-B638F0C2E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EBB0EA03-F5ED-CEB1-18A8-88522F7AE3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waiting times are almost same across the races ranging from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34.65 – 35.69 minutes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satisfaction score is also consistent across the age groups ranging between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4.96 and 5.09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with highest wait time –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American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35.6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minutes.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with highest satisfaction score –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Pacific Islander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score of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5.09.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3A6EE612-DD85-486E-C8D4-A34429105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917" y="445025"/>
            <a:ext cx="79630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Wait Time and Satisfaction Score by Race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B95C-7A0E-8F74-C7E2-C1808A09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442224"/>
            <a:ext cx="3621541" cy="2230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479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23718678-9920-2560-7AAA-DDB88BA13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47B4DBBC-ABFC-08CE-B07A-941D9933B7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mostly visited by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4,710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and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4,500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patients.</a:t>
            </a: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hospital was least visited by patients in the NC gender which was approximately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20.</a:t>
            </a:r>
          </a:p>
          <a:p>
            <a:pPr marL="171450" indent="-171450" algn="just">
              <a:buSzPct val="60000"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get insights on the factors related to the patient visits based on the gender distribution.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F31018D1-6E4B-601C-04E2-FE0EAE801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 wise Patient Visits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3F0C-6259-40AD-876C-EB1D627B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1381008"/>
            <a:ext cx="2407518" cy="2742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1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35BE9BE7-6A5A-4B2F-3866-1ACD2811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992B1945-89BD-967C-430B-F8C40C95C5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652300"/>
            <a:ext cx="39435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 Statement</a:t>
            </a:r>
            <a:endParaRPr sz="4800" dirty="0"/>
          </a:p>
        </p:txBody>
      </p:sp>
      <p:pic>
        <p:nvPicPr>
          <p:cNvPr id="397" name="Google Shape;397;p33">
            <a:extLst>
              <a:ext uri="{FF2B5EF4-FFF2-40B4-BE49-F238E27FC236}">
                <a16:creationId xmlns:a16="http://schemas.microsoft.com/office/drawing/2014/main" id="{FF9810EE-176A-D4AB-F8C6-FCB07872AB5E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0" r="22315"/>
          <a:stretch/>
        </p:blipFill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0B731B51-9D81-6632-B82D-0CC9C00D65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99" name="Google Shape;399;p33">
            <a:extLst>
              <a:ext uri="{FF2B5EF4-FFF2-40B4-BE49-F238E27FC236}">
                <a16:creationId xmlns:a16="http://schemas.microsoft.com/office/drawing/2014/main" id="{F39882E7-8ED7-F92B-2802-167CF4F56677}"/>
              </a:ext>
            </a:extLst>
          </p:cNvPr>
          <p:cNvGrpSpPr/>
          <p:nvPr/>
        </p:nvGrpSpPr>
        <p:grpSpPr>
          <a:xfrm rot="10800000">
            <a:off x="7917819" y="2825228"/>
            <a:ext cx="645611" cy="2488990"/>
            <a:chOff x="4419075" y="-2183412"/>
            <a:chExt cx="493775" cy="1903625"/>
          </a:xfrm>
        </p:grpSpPr>
        <p:sp>
          <p:nvSpPr>
            <p:cNvPr id="400" name="Google Shape;400;p33">
              <a:extLst>
                <a:ext uri="{FF2B5EF4-FFF2-40B4-BE49-F238E27FC236}">
                  <a16:creationId xmlns:a16="http://schemas.microsoft.com/office/drawing/2014/main" id="{A227006B-91B3-A702-C532-4A6A6B83C942}"/>
                </a:ext>
              </a:extLst>
            </p:cNvPr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2D321EC9-E974-5080-E7E8-A14A432DBBD3}"/>
                </a:ext>
              </a:extLst>
            </p:cNvPr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252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5AB29D97-D643-10A1-182F-984A05A6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F3E730DC-7B18-D2E7-BEDD-F35ED14C25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7922" y="1136750"/>
            <a:ext cx="3956078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visuals indicate that 322 young adults aged 21-40 qualify for bill discounts.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more female patients (611) are eligible for discounts compared to male patients (536).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visuals aid in analyzing patient spending and offering discounts based on total bills and satisfaction scores.</a:t>
            </a:r>
          </a:p>
          <a:p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Patients qualify for discounts with total bills exceeding 20,000 and a satisfaction score of 6 or higher.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56FA11F0-5765-52BE-E629-C8F4C9863F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498" y="445025"/>
            <a:ext cx="83708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Discount Eligibility proportion by Age Group and Gender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46BCC-643C-2FB3-5159-87678A26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246075"/>
            <a:ext cx="3576936" cy="1519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0729D-5066-9895-0C43-4A7C5CC5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926192"/>
            <a:ext cx="3543607" cy="151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18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DF277848-9BB5-4196-38E4-9DDAF7F6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1667D001-9480-17BA-B817-B024E4E605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96937" y="1136750"/>
            <a:ext cx="4127063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Orthopedics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department generating the highest revenue at $ 173 Million and $0.6 Million in Appointment fees, it can be a good choice to hire new doctors for this department.</a:t>
            </a: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General Practice department is the next preferred choice for new hires, handling 7,240 patients, generating $164 million in revenue, and approximately $3.6 million from appointment fees.</a:t>
            </a: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245DA385-C3D3-0EED-98A2-1B2908FDFE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498" y="445025"/>
            <a:ext cx="83708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New Hires - Suggestions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3F1B4-24C0-E95A-76BC-7BC6B6B8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242183"/>
            <a:ext cx="3465773" cy="1895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357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E8A350D4-4970-A6E6-B9E9-A0A571EC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BC7CA99B-37D6-8806-33DC-E2D27BDF9A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96937" y="1136750"/>
            <a:ext cx="4127063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General Practice department has the highest patient count and there are only 3 doctors present in the department. </a:t>
            </a: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handle the patient load, doctors are allocated to either of 2 shifts (Early / Late) which can be helpful to distribute the patient load.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32AD0F48-FE4E-D56C-F6F2-CF96CF090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498" y="445025"/>
            <a:ext cx="83708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Shift Timings - Suggestions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078D-F163-B07F-F05E-13ADB8FF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4" y="927398"/>
            <a:ext cx="3207765" cy="3596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036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52BCBDA8-6B9E-4022-1A76-A9FFCF85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F448F221-56D1-2904-EA61-D30FC335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500" y="1988678"/>
            <a:ext cx="39435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Dashboard</a:t>
            </a:r>
            <a:endParaRPr sz="4800" dirty="0"/>
          </a:p>
        </p:txBody>
      </p:sp>
      <p:pic>
        <p:nvPicPr>
          <p:cNvPr id="397" name="Google Shape;397;p33">
            <a:extLst>
              <a:ext uri="{FF2B5EF4-FFF2-40B4-BE49-F238E27FC236}">
                <a16:creationId xmlns:a16="http://schemas.microsoft.com/office/drawing/2014/main" id="{CFA2616D-337E-BF81-A283-47C1D9E6341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0" r="22315"/>
          <a:stretch/>
        </p:blipFill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632802CB-200C-C84F-303E-3A8A2E23498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399" name="Google Shape;399;p33">
            <a:extLst>
              <a:ext uri="{FF2B5EF4-FFF2-40B4-BE49-F238E27FC236}">
                <a16:creationId xmlns:a16="http://schemas.microsoft.com/office/drawing/2014/main" id="{BA56942A-A47E-D5A6-2CCD-C5B666E7287D}"/>
              </a:ext>
            </a:extLst>
          </p:cNvPr>
          <p:cNvGrpSpPr/>
          <p:nvPr/>
        </p:nvGrpSpPr>
        <p:grpSpPr>
          <a:xfrm rot="10800000">
            <a:off x="7917819" y="2825228"/>
            <a:ext cx="645611" cy="2488990"/>
            <a:chOff x="4419075" y="-2183412"/>
            <a:chExt cx="493775" cy="1903625"/>
          </a:xfrm>
        </p:grpSpPr>
        <p:sp>
          <p:nvSpPr>
            <p:cNvPr id="400" name="Google Shape;400;p33">
              <a:extLst>
                <a:ext uri="{FF2B5EF4-FFF2-40B4-BE49-F238E27FC236}">
                  <a16:creationId xmlns:a16="http://schemas.microsoft.com/office/drawing/2014/main" id="{A0DA4BAE-A46C-15F3-2A88-F4D8C504C6E3}"/>
                </a:ext>
              </a:extLst>
            </p:cNvPr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446794A8-AF06-006F-C448-CE1FF399CE93}"/>
                </a:ext>
              </a:extLst>
            </p:cNvPr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242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1E0C4A76-4A95-9ABE-6F34-1DF489C04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6E9B4645-98D8-09DB-938A-CA3F34DE7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79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Tab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BF6B2-94EB-10BA-7025-6763F999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88" y="899008"/>
            <a:ext cx="6096528" cy="3840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084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48158215-AEF8-64C4-426F-433255D9C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3132709A-B286-FA09-3B60-92174E685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79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Doctor’s Tab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D6D0-5F1A-D4D2-5591-0A1CCAAC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70" y="950916"/>
            <a:ext cx="6096528" cy="3816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926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DF6863BF-158B-8168-7ED5-7F33F912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60743F7F-A307-2742-0C29-30B6273A9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79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Patient’s Tab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913D8-967B-B11B-82D6-BE3D00F2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4" y="903786"/>
            <a:ext cx="6480000" cy="381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461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3BCA94B0-E787-FD6B-1E50-C6B7D152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1BCE6009-8690-6288-A1C9-550DC10A9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825228"/>
            <a:ext cx="3943500" cy="150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Conclusion</a:t>
            </a:r>
            <a:endParaRPr sz="4800" dirty="0"/>
          </a:p>
        </p:txBody>
      </p:sp>
      <p:pic>
        <p:nvPicPr>
          <p:cNvPr id="397" name="Google Shape;397;p33">
            <a:extLst>
              <a:ext uri="{FF2B5EF4-FFF2-40B4-BE49-F238E27FC236}">
                <a16:creationId xmlns:a16="http://schemas.microsoft.com/office/drawing/2014/main" id="{8518498D-3326-7383-9182-937284163D96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0" r="22315"/>
          <a:stretch/>
        </p:blipFill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EAABC813-C10F-DE0E-C940-FCF882A755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399" name="Google Shape;399;p33">
            <a:extLst>
              <a:ext uri="{FF2B5EF4-FFF2-40B4-BE49-F238E27FC236}">
                <a16:creationId xmlns:a16="http://schemas.microsoft.com/office/drawing/2014/main" id="{D2047669-B44F-90EA-8C7B-0823E9EE3614}"/>
              </a:ext>
            </a:extLst>
          </p:cNvPr>
          <p:cNvGrpSpPr/>
          <p:nvPr/>
        </p:nvGrpSpPr>
        <p:grpSpPr>
          <a:xfrm rot="10800000">
            <a:off x="7917819" y="2825228"/>
            <a:ext cx="645611" cy="2488990"/>
            <a:chOff x="4419075" y="-2183412"/>
            <a:chExt cx="493775" cy="1903625"/>
          </a:xfrm>
        </p:grpSpPr>
        <p:sp>
          <p:nvSpPr>
            <p:cNvPr id="400" name="Google Shape;400;p33">
              <a:extLst>
                <a:ext uri="{FF2B5EF4-FFF2-40B4-BE49-F238E27FC236}">
                  <a16:creationId xmlns:a16="http://schemas.microsoft.com/office/drawing/2014/main" id="{61145E3A-6DD0-7472-6BA3-C64B3EB03605}"/>
                </a:ext>
              </a:extLst>
            </p:cNvPr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5C837BFA-A435-E3F6-F1B3-9D3F80CFF4EA}"/>
                </a:ext>
              </a:extLst>
            </p:cNvPr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078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2F3FF528-BA48-7E68-4FA1-370E05FD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3B5B0D00-CB28-2E9D-2C57-C4239A8C94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8810" y="906215"/>
            <a:ext cx="7725190" cy="361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3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Orthopedics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department leads in revenue with $173M, followed by General Practice at $164M. Renal generates the least revenue of $5M, highlighting areas for improvement. </a:t>
            </a:r>
          </a:p>
          <a:p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patients contribute 27.7% of total revenue, while Native American patients contribute the least at $30M. </a:t>
            </a:r>
          </a:p>
          <a:p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Young adults aged 21-40 account for the highest patient visits, while the elderly group contributes the least revenue. Male patients contribute 51.82% of revenue, slightly more than females.</a:t>
            </a:r>
          </a:p>
          <a:p>
            <a:pPr marL="152400" indent="0">
              <a:buNone/>
            </a:pPr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trends show a 12% increase from $238M in 2019 to $266M in 2020, with June 2019 having the highest monthly revenue. </a:t>
            </a:r>
          </a:p>
          <a:p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Practice sees the most patient visits but has only three doctors, requiring better resource allocation. </a:t>
            </a:r>
          </a:p>
          <a:p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patient demographics, spending patterns, and satisfaction scores aid in strategic decisions to optimize revenue, patient visits, and staffing.</a:t>
            </a:r>
          </a:p>
          <a:p>
            <a:pPr marL="171450" indent="-171450" algn="just">
              <a:buSzPct val="60000"/>
            </a:pPr>
            <a:endParaRPr lang="en-IN" sz="13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DA30C877-8ECD-49AD-F59C-86FD7FBA9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1444" y="333515"/>
            <a:ext cx="82519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54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27FF1823-6F79-CB85-469F-722F540C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379453C3-C435-DBA1-24D8-D6B187B7F3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6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Columbia Asia Hospital is seeking a data-driven approach to enhance its operations and decision-making processes. 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objectives are to assess the hospital's revenue generation, identify departments requiring new hires, and develop effective strategies for offering patient discounts. 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relevant data, uncover key insights, and provide actionable recommendations. </a:t>
            </a:r>
          </a:p>
          <a:p>
            <a:pPr marL="171450" indent="-171450" algn="just">
              <a:buSzPct val="60000"/>
            </a:pP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SzPct val="60000"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support the hospital in optimizing its financial performance, staffing decisions, and patient engagement.</a:t>
            </a:r>
            <a:endParaRPr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CF947ED9-6A4C-F6D2-38DA-8A45981B7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33" name="Google Shape;1133;p52">
            <a:extLst>
              <a:ext uri="{FF2B5EF4-FFF2-40B4-BE49-F238E27FC236}">
                <a16:creationId xmlns:a16="http://schemas.microsoft.com/office/drawing/2014/main" id="{1ABD051A-5E06-DB1F-13FB-6B8A376B30D0}"/>
              </a:ext>
            </a:extLst>
          </p:cNvPr>
          <p:cNvSpPr/>
          <p:nvPr/>
        </p:nvSpPr>
        <p:spPr>
          <a:xfrm>
            <a:off x="7199178" y="3434174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81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5185C5F6-0F05-4B4B-B643-58F2245E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ABB8BF30-7C6F-DA6A-A11C-901897288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652300"/>
            <a:ext cx="39435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Description</a:t>
            </a:r>
            <a:endParaRPr sz="4800" dirty="0"/>
          </a:p>
        </p:txBody>
      </p:sp>
      <p:pic>
        <p:nvPicPr>
          <p:cNvPr id="397" name="Google Shape;397;p33">
            <a:extLst>
              <a:ext uri="{FF2B5EF4-FFF2-40B4-BE49-F238E27FC236}">
                <a16:creationId xmlns:a16="http://schemas.microsoft.com/office/drawing/2014/main" id="{FD35ADEF-DB20-D6CB-EF5C-0E79591E72E6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0" r="22315"/>
          <a:stretch/>
        </p:blipFill>
        <p:spPr>
          <a:xfrm>
            <a:off x="5076250" y="682050"/>
            <a:ext cx="3137700" cy="37794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D26578C7-7EFB-A248-EE45-73BE35A774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71250" y="1050475"/>
            <a:ext cx="11175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399" name="Google Shape;399;p33">
            <a:extLst>
              <a:ext uri="{FF2B5EF4-FFF2-40B4-BE49-F238E27FC236}">
                <a16:creationId xmlns:a16="http://schemas.microsoft.com/office/drawing/2014/main" id="{AD389AD1-9C04-3339-B0A5-FDCB4990918B}"/>
              </a:ext>
            </a:extLst>
          </p:cNvPr>
          <p:cNvGrpSpPr/>
          <p:nvPr/>
        </p:nvGrpSpPr>
        <p:grpSpPr>
          <a:xfrm rot="10800000">
            <a:off x="7917819" y="2825228"/>
            <a:ext cx="645611" cy="2488990"/>
            <a:chOff x="4419075" y="-2183412"/>
            <a:chExt cx="493775" cy="1903625"/>
          </a:xfrm>
        </p:grpSpPr>
        <p:sp>
          <p:nvSpPr>
            <p:cNvPr id="400" name="Google Shape;400;p33">
              <a:extLst>
                <a:ext uri="{FF2B5EF4-FFF2-40B4-BE49-F238E27FC236}">
                  <a16:creationId xmlns:a16="http://schemas.microsoft.com/office/drawing/2014/main" id="{3C1028EF-55FD-EE5E-47E0-B710BFE5FFD6}"/>
                </a:ext>
              </a:extLst>
            </p:cNvPr>
            <p:cNvSpPr/>
            <p:nvPr/>
          </p:nvSpPr>
          <p:spPr>
            <a:xfrm>
              <a:off x="4434950" y="-2183412"/>
              <a:ext cx="341575" cy="1817075"/>
            </a:xfrm>
            <a:custGeom>
              <a:avLst/>
              <a:gdLst/>
              <a:ahLst/>
              <a:cxnLst/>
              <a:rect l="l" t="t" r="r" b="b"/>
              <a:pathLst>
                <a:path w="13663" h="72683" extrusionOk="0">
                  <a:moveTo>
                    <a:pt x="0" y="1"/>
                  </a:moveTo>
                  <a:lnTo>
                    <a:pt x="0" y="23495"/>
                  </a:lnTo>
                  <a:lnTo>
                    <a:pt x="13212" y="23495"/>
                  </a:lnTo>
                  <a:lnTo>
                    <a:pt x="13212" y="72682"/>
                  </a:lnTo>
                  <a:lnTo>
                    <a:pt x="13663" y="72682"/>
                  </a:lnTo>
                  <a:lnTo>
                    <a:pt x="13663" y="23047"/>
                  </a:lnTo>
                  <a:lnTo>
                    <a:pt x="449" y="2304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2B80234F-C7D5-363E-F805-A4D9B571631C}"/>
                </a:ext>
              </a:extLst>
            </p:cNvPr>
            <p:cNvSpPr/>
            <p:nvPr/>
          </p:nvSpPr>
          <p:spPr>
            <a:xfrm>
              <a:off x="4419075" y="-2089962"/>
              <a:ext cx="493775" cy="1810175"/>
            </a:xfrm>
            <a:custGeom>
              <a:avLst/>
              <a:gdLst/>
              <a:ahLst/>
              <a:cxnLst/>
              <a:rect l="l" t="t" r="r" b="b"/>
              <a:pathLst>
                <a:path w="19751" h="72407" extrusionOk="0">
                  <a:moveTo>
                    <a:pt x="19309" y="0"/>
                  </a:moveTo>
                  <a:lnTo>
                    <a:pt x="19309" y="55221"/>
                  </a:lnTo>
                  <a:lnTo>
                    <a:pt x="635" y="55221"/>
                  </a:lnTo>
                  <a:lnTo>
                    <a:pt x="635" y="70589"/>
                  </a:lnTo>
                  <a:cubicBezTo>
                    <a:pt x="268" y="70721"/>
                    <a:pt x="0" y="71059"/>
                    <a:pt x="0" y="71478"/>
                  </a:cubicBezTo>
                  <a:cubicBezTo>
                    <a:pt x="0" y="71988"/>
                    <a:pt x="420" y="72407"/>
                    <a:pt x="942" y="72407"/>
                  </a:cubicBezTo>
                  <a:cubicBezTo>
                    <a:pt x="1451" y="72407"/>
                    <a:pt x="1870" y="71988"/>
                    <a:pt x="1870" y="71478"/>
                  </a:cubicBezTo>
                  <a:cubicBezTo>
                    <a:pt x="1870" y="71008"/>
                    <a:pt x="1532" y="70620"/>
                    <a:pt x="1084" y="70559"/>
                  </a:cubicBezTo>
                  <a:lnTo>
                    <a:pt x="1084" y="55659"/>
                  </a:lnTo>
                  <a:lnTo>
                    <a:pt x="19750" y="55659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rgbClr val="A0D4FC">
                <a:alpha val="5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326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AB4338EB-CEC9-EEF5-8FC6-8D22216D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57EBF9B1-4EBC-EF8E-CA32-842CB6FE96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6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A6B05C7F-1B3F-F45D-408B-9141A566D2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1133" name="Google Shape;1133;p52">
            <a:extLst>
              <a:ext uri="{FF2B5EF4-FFF2-40B4-BE49-F238E27FC236}">
                <a16:creationId xmlns:a16="http://schemas.microsoft.com/office/drawing/2014/main" id="{24CAC394-E569-DE30-1A1D-6BC5FB0FD1DE}"/>
              </a:ext>
            </a:extLst>
          </p:cNvPr>
          <p:cNvSpPr/>
          <p:nvPr/>
        </p:nvSpPr>
        <p:spPr>
          <a:xfrm>
            <a:off x="7199178" y="3434174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Google Shape;67;p3">
            <a:extLst>
              <a:ext uri="{FF2B5EF4-FFF2-40B4-BE49-F238E27FC236}">
                <a16:creationId xmlns:a16="http://schemas.microsoft.com/office/drawing/2014/main" id="{108BC779-70D7-E15F-BD65-80D49D1537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791" y="1442809"/>
            <a:ext cx="5418417" cy="206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76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F867AD45-A539-154A-9FC6-F158FD3EE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BCBEEA2F-5803-F60F-E52C-B5714C5F4C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6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image above displays details about Columbia Asia Hospital data, including:</a:t>
            </a:r>
          </a:p>
          <a:p>
            <a:pPr marL="0" indent="0">
              <a:buNone/>
            </a:pPr>
            <a:endParaRPr lang="en-IN" dirty="0"/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date and time information without specifying AM or PM. The format is 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DD-MM-YYYY HH:MM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ID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Each patient is assigned a unique identifier, which seems to be in the format </a:t>
            </a: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124-62-3289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Gender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records the gender of the patient, denoted by 'M' for male and 'F' for female.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Age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age of the patients is listed in years.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Sat Score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It seems to represent a satisfaction score given by or for the patient. However, the scores are single-digit, and it's not clear what the scale is.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First Initial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the first initial of the patient's first name.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Last Name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surname of the patient is listed in this column.</a:t>
            </a:r>
          </a:p>
          <a:p>
            <a:pPr marL="171450" indent="-171450"/>
            <a:endParaRPr dirty="0"/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139D8515-A1B1-C0D5-9AED-AA64E7DFD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1133" name="Google Shape;1133;p52">
            <a:extLst>
              <a:ext uri="{FF2B5EF4-FFF2-40B4-BE49-F238E27FC236}">
                <a16:creationId xmlns:a16="http://schemas.microsoft.com/office/drawing/2014/main" id="{9FD11C17-3EA4-5649-6C0B-73944A8101AE}"/>
              </a:ext>
            </a:extLst>
          </p:cNvPr>
          <p:cNvSpPr/>
          <p:nvPr/>
        </p:nvSpPr>
        <p:spPr>
          <a:xfrm>
            <a:off x="7199178" y="3434174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27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5BD502BF-E6AC-7E49-BD6B-865B7EBF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91C92F98-17A4-BE2E-1233-CE47D14512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6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Race: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racial or ethnic background of the patient is recorded here, with categories such as 'White', 'African American', 'Asian', 'Native American/Alaska Native', and 'Two or More Races'.</a:t>
            </a:r>
            <a:endParaRPr lang="en-IN" sz="1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Admin Flag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values ('TRUE' or 'FALSE') which might indicate whether the patient was admitted or some other administrative flag.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Wait Time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Appears to indicate the time the patient waited, possibly in minutes, before being seen or processed.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Referral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lists the department to which the patient was referred, with entries such as 'General Practice', '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Orthopedics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', 'Gastroenterology', or 'None' indicating no referral.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Doctor Name: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Identifies the doctor who attended each patient.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Appointment Fees: 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cost charged for a doctor's consultation.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IN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Bill: 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overall amount billed to the patient, including all services and charges.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9D81D6D4-5CBC-BE5A-9E89-0B318B2B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1133" name="Google Shape;1133;p52">
            <a:extLst>
              <a:ext uri="{FF2B5EF4-FFF2-40B4-BE49-F238E27FC236}">
                <a16:creationId xmlns:a16="http://schemas.microsoft.com/office/drawing/2014/main" id="{5999241E-E175-DBB2-E9BE-26FC69D0B845}"/>
              </a:ext>
            </a:extLst>
          </p:cNvPr>
          <p:cNvSpPr/>
          <p:nvPr/>
        </p:nvSpPr>
        <p:spPr>
          <a:xfrm>
            <a:off x="7199178" y="3434174"/>
            <a:ext cx="728400" cy="728400"/>
          </a:xfrm>
          <a:prstGeom prst="plus">
            <a:avLst>
              <a:gd name="adj" fmla="val 32768"/>
            </a:avLst>
          </a:prstGeom>
          <a:solidFill>
            <a:srgbClr val="95E7D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104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697AAD7B-9E92-33BA-9218-F98234BF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>
            <a:extLst>
              <a:ext uri="{FF2B5EF4-FFF2-40B4-BE49-F238E27FC236}">
                <a16:creationId xmlns:a16="http://schemas.microsoft.com/office/drawing/2014/main" id="{8B878527-E564-606A-C203-1733C5D8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6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>
              <a:buFont typeface="+mj-lt"/>
              <a:buAutoNum type="arabicPeriod"/>
            </a:pPr>
            <a:r>
              <a:rPr lang="en-IN" b="1" dirty="0"/>
              <a:t>Data Extraction and Preparation: </a:t>
            </a:r>
            <a:r>
              <a:rPr lang="en-IN" dirty="0"/>
              <a:t>Extract data from databases or files while ensuring accuracy, removing duplicates, handling missing values, and maintaining completeness.</a:t>
            </a:r>
          </a:p>
          <a:p>
            <a:pPr marL="381000" indent="-228600">
              <a:buFont typeface="+mj-lt"/>
              <a:buAutoNum type="arabicPeriod"/>
            </a:pPr>
            <a:endParaRPr lang="en-IN" b="1" dirty="0"/>
          </a:p>
          <a:p>
            <a:pPr marL="381000" indent="-228600">
              <a:buFont typeface="+mj-lt"/>
              <a:buAutoNum type="arabicPeriod"/>
            </a:pPr>
            <a:r>
              <a:rPr lang="en-IN" b="1" dirty="0"/>
              <a:t>Data Transformation and Cleaning: </a:t>
            </a:r>
            <a:r>
              <a:rPr lang="en-IN" dirty="0"/>
              <a:t>Clean and transform data using SQL or Power Query, standardize formats, create calculated fields, and integrate datasets for consistency.</a:t>
            </a:r>
          </a:p>
          <a:p>
            <a:pPr marL="381000" indent="-228600">
              <a:buFont typeface="+mj-lt"/>
              <a:buAutoNum type="arabicPeriod"/>
            </a:pPr>
            <a:endParaRPr lang="en-IN" dirty="0"/>
          </a:p>
          <a:p>
            <a:pPr marL="381000" indent="-228600">
              <a:buFont typeface="+mj-lt"/>
              <a:buAutoNum type="arabicPeriod"/>
            </a:pPr>
            <a:r>
              <a:rPr lang="en-IN" b="1" dirty="0"/>
              <a:t>Data </a:t>
            </a:r>
            <a:r>
              <a:rPr lang="en-IN" b="1" dirty="0" err="1"/>
              <a:t>Modeling</a:t>
            </a:r>
            <a:r>
              <a:rPr lang="en-IN" b="1" dirty="0"/>
              <a:t> and Relationships: </a:t>
            </a:r>
            <a:r>
              <a:rPr lang="en-IN" dirty="0"/>
              <a:t>Create a data model by establishing table relationships using tools like Power BI or Tableau for accurate and efficient visualizations.</a:t>
            </a:r>
          </a:p>
          <a:p>
            <a:pPr marL="381000" indent="-228600">
              <a:buFont typeface="+mj-lt"/>
              <a:buAutoNum type="arabicPeriod"/>
            </a:pPr>
            <a:endParaRPr lang="en-IN" dirty="0"/>
          </a:p>
          <a:p>
            <a:pPr marL="381000" indent="-228600">
              <a:buFont typeface="+mj-lt"/>
              <a:buAutoNum type="arabicPeriod"/>
            </a:pPr>
            <a:r>
              <a:rPr lang="en-IN" b="1" dirty="0"/>
              <a:t>Dashboard Design and Visualization: </a:t>
            </a:r>
            <a:r>
              <a:rPr lang="en-IN" dirty="0"/>
              <a:t>Design visuals tailored to user needs, using charts, KPIs, filters, interactivity, slicers, and drill-throughs effectively.</a:t>
            </a:r>
          </a:p>
          <a:p>
            <a:pPr marL="381000" indent="-228600">
              <a:buFont typeface="+mj-lt"/>
              <a:buAutoNum type="arabicPeriod"/>
            </a:pPr>
            <a:endParaRPr lang="en-IN" dirty="0"/>
          </a:p>
          <a:p>
            <a:pPr marL="381000" indent="-228600">
              <a:buFont typeface="+mj-lt"/>
              <a:buAutoNum type="arabicPeriod"/>
            </a:pPr>
            <a:r>
              <a:rPr lang="en-IN" b="1" dirty="0"/>
              <a:t>Testing and Optimization: </a:t>
            </a:r>
            <a:r>
              <a:rPr lang="en-IN" dirty="0"/>
              <a:t>Test dashboards for performance, functionality, and accuracy. Optimize visuals and queries for seamless, cross-platform usability.</a:t>
            </a:r>
          </a:p>
          <a:p>
            <a:pPr marL="381000" indent="-228600">
              <a:buFont typeface="+mj-lt"/>
              <a:buAutoNum type="arabicPeriod"/>
            </a:pPr>
            <a:endParaRPr lang="en-IN" dirty="0"/>
          </a:p>
          <a:p>
            <a:pPr marL="381000" indent="-228600">
              <a:buFont typeface="+mj-lt"/>
              <a:buAutoNum type="arabicPeriod"/>
            </a:pPr>
            <a:r>
              <a:rPr lang="en-IN" b="1" dirty="0"/>
              <a:t>Deployment and Maintenance: </a:t>
            </a:r>
            <a:r>
              <a:rPr lang="en-IN" dirty="0"/>
              <a:t>Publish the dashboard online or locally, schedule refreshes, monitor performance, and integrate feedback for reliability.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52">
            <a:extLst>
              <a:ext uri="{FF2B5EF4-FFF2-40B4-BE49-F238E27FC236}">
                <a16:creationId xmlns:a16="http://schemas.microsoft.com/office/drawing/2014/main" id="{7CB19BC2-F405-86D8-77F4-F445A42E8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275466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, Safety, and Security Center by Slidesgo">
  <a:themeElements>
    <a:clrScheme name="Simple Light">
      <a:dk1>
        <a:srgbClr val="315F6A"/>
      </a:dk1>
      <a:lt1>
        <a:srgbClr val="FFFFFF"/>
      </a:lt1>
      <a:dk2>
        <a:srgbClr val="0F343D"/>
      </a:dk2>
      <a:lt2>
        <a:srgbClr val="D9FFFF"/>
      </a:lt2>
      <a:accent1>
        <a:srgbClr val="95E7D3"/>
      </a:accent1>
      <a:accent2>
        <a:srgbClr val="80E5E1"/>
      </a:accent2>
      <a:accent3>
        <a:srgbClr val="5FCAC2"/>
      </a:accent3>
      <a:accent4>
        <a:srgbClr val="5DC9A7"/>
      </a:accent4>
      <a:accent5>
        <a:srgbClr val="A0D4FC"/>
      </a:accent5>
      <a:accent6>
        <a:srgbClr val="107C8E"/>
      </a:accent6>
      <a:hlink>
        <a:srgbClr val="0F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1979</Words>
  <Application>Microsoft Office PowerPoint</Application>
  <PresentationFormat>On-screen Show (16:9)</PresentationFormat>
  <Paragraphs>206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Lato</vt:lpstr>
      <vt:lpstr>Gothic A1</vt:lpstr>
      <vt:lpstr>Raleway</vt:lpstr>
      <vt:lpstr>Symbol</vt:lpstr>
      <vt:lpstr>Krub Medium</vt:lpstr>
      <vt:lpstr>Krub Light</vt:lpstr>
      <vt:lpstr>Arial</vt:lpstr>
      <vt:lpstr>Krub</vt:lpstr>
      <vt:lpstr>Calibri</vt:lpstr>
      <vt:lpstr>Open Sans</vt:lpstr>
      <vt:lpstr>Health, Safety, and Security Center by Slidesgo</vt:lpstr>
      <vt:lpstr>Power BI Project: Columbia Asia Hospital</vt:lpstr>
      <vt:lpstr>Agenda</vt:lpstr>
      <vt:lpstr>Problem Statement</vt:lpstr>
      <vt:lpstr>Problem Statement</vt:lpstr>
      <vt:lpstr>Data Description</vt:lpstr>
      <vt:lpstr>Data Description</vt:lpstr>
      <vt:lpstr>Data Description</vt:lpstr>
      <vt:lpstr>Data Description</vt:lpstr>
      <vt:lpstr>Methodology</vt:lpstr>
      <vt:lpstr>Key Metrics and Visualizations</vt:lpstr>
      <vt:lpstr>Department Wise Revenue</vt:lpstr>
      <vt:lpstr>Total Revenue by Patient Race</vt:lpstr>
      <vt:lpstr>Total Revenue by Age Group</vt:lpstr>
      <vt:lpstr>Total Revenue by Gender </vt:lpstr>
      <vt:lpstr>Total Revenue by Years and Months</vt:lpstr>
      <vt:lpstr>Department wise Patient Visits</vt:lpstr>
      <vt:lpstr>$509 Mi.</vt:lpstr>
      <vt:lpstr>General Practice</vt:lpstr>
      <vt:lpstr>99%</vt:lpstr>
      <vt:lpstr>Subjective Analysis</vt:lpstr>
      <vt:lpstr>Total Profit</vt:lpstr>
      <vt:lpstr>Patient Visits by Demographics - Age Group</vt:lpstr>
      <vt:lpstr>Patient Visits by Demographics - Gender</vt:lpstr>
      <vt:lpstr>Patient Visits by Demographics - Race</vt:lpstr>
      <vt:lpstr>Profitability of Doctors</vt:lpstr>
      <vt:lpstr>Patient Visit Trends</vt:lpstr>
      <vt:lpstr>Satisfaction Score and Wait Time by Age Group</vt:lpstr>
      <vt:lpstr>Wait Time and Satisfaction Score by Race</vt:lpstr>
      <vt:lpstr>Gender wise Patient Visits</vt:lpstr>
      <vt:lpstr>Discount Eligibility proportion by Age Group and Gender</vt:lpstr>
      <vt:lpstr>New Hires - Suggestions</vt:lpstr>
      <vt:lpstr>Shift Timings - Suggestions</vt:lpstr>
      <vt:lpstr>Dashboard</vt:lpstr>
      <vt:lpstr>Main Tab</vt:lpstr>
      <vt:lpstr>Doctor’s Tab</vt:lpstr>
      <vt:lpstr>Patient’s Tab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Naganathan Arjun M S</cp:lastModifiedBy>
  <cp:revision>98</cp:revision>
  <dcterms:modified xsi:type="dcterms:W3CDTF">2025-01-10T10:16:15Z</dcterms:modified>
</cp:coreProperties>
</file>