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8" r:id="rId1"/>
  </p:sldMasterIdLst>
  <p:notesMasterIdLst>
    <p:notesMasterId r:id="rId47"/>
  </p:notesMasterIdLst>
  <p:handoutMasterIdLst>
    <p:handoutMasterId r:id="rId48"/>
  </p:handoutMasterIdLst>
  <p:sldIdLst>
    <p:sldId id="256" r:id="rId2"/>
    <p:sldId id="282" r:id="rId3"/>
    <p:sldId id="317" r:id="rId4"/>
    <p:sldId id="283" r:id="rId5"/>
    <p:sldId id="286" r:id="rId6"/>
    <p:sldId id="291" r:id="rId7"/>
    <p:sldId id="284" r:id="rId8"/>
    <p:sldId id="298" r:id="rId9"/>
    <p:sldId id="299" r:id="rId10"/>
    <p:sldId id="315" r:id="rId11"/>
    <p:sldId id="334" r:id="rId12"/>
    <p:sldId id="301" r:id="rId13"/>
    <p:sldId id="302" r:id="rId14"/>
    <p:sldId id="335" r:id="rId15"/>
    <p:sldId id="336" r:id="rId16"/>
    <p:sldId id="337" r:id="rId17"/>
    <p:sldId id="339" r:id="rId18"/>
    <p:sldId id="340" r:id="rId19"/>
    <p:sldId id="303" r:id="rId20"/>
    <p:sldId id="277" r:id="rId21"/>
    <p:sldId id="342" r:id="rId22"/>
    <p:sldId id="341" r:id="rId23"/>
    <p:sldId id="318" r:id="rId24"/>
    <p:sldId id="319" r:id="rId25"/>
    <p:sldId id="344" r:id="rId26"/>
    <p:sldId id="345" r:id="rId27"/>
    <p:sldId id="330" r:id="rId28"/>
    <p:sldId id="276" r:id="rId29"/>
    <p:sldId id="312" r:id="rId30"/>
    <p:sldId id="328" r:id="rId31"/>
    <p:sldId id="310" r:id="rId32"/>
    <p:sldId id="338" r:id="rId33"/>
    <p:sldId id="331" r:id="rId34"/>
    <p:sldId id="333" r:id="rId35"/>
    <p:sldId id="326" r:id="rId36"/>
    <p:sldId id="327" r:id="rId37"/>
    <p:sldId id="281" r:id="rId38"/>
    <p:sldId id="307" r:id="rId39"/>
    <p:sldId id="300" r:id="rId40"/>
    <p:sldId id="275" r:id="rId41"/>
    <p:sldId id="329" r:id="rId42"/>
    <p:sldId id="261" r:id="rId43"/>
    <p:sldId id="279" r:id="rId44"/>
    <p:sldId id="285" r:id="rId45"/>
    <p:sldId id="28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692"/>
    <a:srgbClr val="E4BCAD"/>
    <a:srgbClr val="DE6E56"/>
    <a:srgbClr val="DE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1783" autoAdjust="0"/>
  </p:normalViewPr>
  <p:slideViewPr>
    <p:cSldViewPr>
      <p:cViewPr varScale="1">
        <p:scale>
          <a:sx n="78" d="100"/>
          <a:sy n="78" d="100"/>
        </p:scale>
        <p:origin x="629" y="5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6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644686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080403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3784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8512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77855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5631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299328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12027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34460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102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93073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322997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CC0096-1860-4642-9CD2-0079EA5E7CD1}" type="datetimeFigureOut">
              <a:rPr lang="en-US" smtClean="0"/>
              <a:t>9/9/2024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25556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7CC0096-1860-4642-9CD2-0079EA5E7CD1}" type="datetimeFigureOut">
              <a:rPr lang="en-US" smtClean="0"/>
              <a:t>9/9/2024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31375A4-56A4-47D6-9801-1991572033F7}" type="slidenum">
              <a:rPr lang="en-IN" smtClean="0"/>
              <a:t>‹#›</a:t>
            </a:fld>
            <a:endParaRPr lang="en-IN"/>
          </a:p>
        </p:txBody>
      </p:sp>
    </p:spTree>
    <p:extLst>
      <p:ext uri="{BB962C8B-B14F-4D97-AF65-F5344CB8AC3E}">
        <p14:creationId xmlns:p14="http://schemas.microsoft.com/office/powerpoint/2010/main" val="124573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82599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2628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4BCAD"/>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CC0096-1860-4642-9CD2-0079EA5E7CD1}" type="datetimeFigureOut">
              <a:rPr lang="en-US" smtClean="0"/>
              <a:pPr/>
              <a:t>9/9/2024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049960338"/>
      </p:ext>
    </p:extLst>
  </p:cSld>
  <p:clrMap bg1="dk1" tx1="lt1" bg2="dk2" tx2="lt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 id="2147484220" r:id="rId12"/>
    <p:sldLayoutId id="2147484221" r:id="rId13"/>
    <p:sldLayoutId id="2147484222" r:id="rId14"/>
    <p:sldLayoutId id="2147484223" r:id="rId15"/>
    <p:sldLayoutId id="2147484224" r:id="rId16"/>
    <p:sldLayoutId id="214748422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drive.google.com/drive/folders/1eqVJdcRQzdVH4fYFBf34azka-Z7biymy" TargetMode="External"/><Relationship Id="rId2" Type="http://schemas.openxmlformats.org/officeDocument/2006/relationships/hyperlink" Target="https://answers.microsoft.com/en-us/msoffice/forum/all/looking-to-extract-text-from-within-a-parentheses/304a76b6-2325-48f1-909f-760ffa08b045" TargetMode="External"/><Relationship Id="rId1" Type="http://schemas.openxmlformats.org/officeDocument/2006/relationships/slideLayout" Target="../slideLayouts/slideLayout2.xml"/><Relationship Id="rId5" Type="http://schemas.openxmlformats.org/officeDocument/2006/relationships/hyperlink" Target="https://www.heavy.ai/blog/12-color-palettes-for-telling-better-stories-with-your-data" TargetMode="External"/><Relationship Id="rId4" Type="http://schemas.openxmlformats.org/officeDocument/2006/relationships/hyperlink" Target="https://www.youtube.com/watch?v=NV3w5SiX09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BCA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5360" y="752893"/>
            <a:ext cx="4752528" cy="2532091"/>
          </a:xfrm>
        </p:spPr>
        <p:txBody>
          <a:bodyPr>
            <a:normAutofit/>
          </a:bodyPr>
          <a:lstStyle/>
          <a:p>
            <a:pPr algn="just"/>
            <a:r>
              <a:rPr lang="en-US" sz="4800" b="1" dirty="0">
                <a:solidFill>
                  <a:schemeClr val="bg1"/>
                </a:solidFill>
              </a:rPr>
              <a:t>ZOMATO RESTAURANT ANALYSIS</a:t>
            </a:r>
          </a:p>
        </p:txBody>
      </p:sp>
      <p:sp>
        <p:nvSpPr>
          <p:cNvPr id="3" name="Subtitle 2"/>
          <p:cNvSpPr>
            <a:spLocks noGrp="1"/>
          </p:cNvSpPr>
          <p:nvPr>
            <p:ph type="subTitle" idx="1"/>
          </p:nvPr>
        </p:nvSpPr>
        <p:spPr>
          <a:xfrm>
            <a:off x="335360" y="4005064"/>
            <a:ext cx="4752528" cy="1862336"/>
          </a:xfrm>
        </p:spPr>
        <p:txBody>
          <a:bodyPr/>
          <a:lstStyle/>
          <a:p>
            <a:pPr>
              <a:spcBef>
                <a:spcPts val="0"/>
              </a:spcBef>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By </a:t>
            </a:r>
          </a:p>
          <a:p>
            <a:pPr>
              <a:spcBef>
                <a:spcPts val="0"/>
              </a:spcBef>
            </a:pP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Naganathan Arjun MANICKA SRIDHAR</a:t>
            </a:r>
          </a:p>
        </p:txBody>
      </p:sp>
      <p:pic>
        <p:nvPicPr>
          <p:cNvPr id="4" name="Google Shape;61;p2">
            <a:extLst>
              <a:ext uri="{FF2B5EF4-FFF2-40B4-BE49-F238E27FC236}">
                <a16:creationId xmlns:a16="http://schemas.microsoft.com/office/drawing/2014/main" id="{D532E872-99A7-4FF2-7645-BEB99D3E5782}"/>
              </a:ext>
            </a:extLst>
          </p:cNvPr>
          <p:cNvPicPr preferRelativeResize="0"/>
          <p:nvPr/>
        </p:nvPicPr>
        <p:blipFill rotWithShape="1">
          <a:blip r:embed="rId2">
            <a:alphaModFix/>
          </a:blip>
          <a:srcRect/>
          <a:stretch/>
        </p:blipFill>
        <p:spPr>
          <a:xfrm>
            <a:off x="5159896" y="-1467"/>
            <a:ext cx="7032104" cy="6859467"/>
          </a:xfrm>
          <a:prstGeom prst="rect">
            <a:avLst/>
          </a:prstGeom>
          <a:noFill/>
          <a:ln>
            <a:noFill/>
          </a:ln>
        </p:spPr>
      </p:pic>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300278"/>
            <a:ext cx="9404723" cy="1400530"/>
          </a:xfrm>
        </p:spPr>
        <p:txBody>
          <a:bodyPr/>
          <a:lstStyle/>
          <a:p>
            <a:r>
              <a:rPr lang="en-US" b="1" dirty="0">
                <a:solidFill>
                  <a:schemeClr val="bg1"/>
                </a:solidFill>
              </a:rPr>
              <a:t>Methodology</a:t>
            </a:r>
          </a:p>
        </p:txBody>
      </p:sp>
      <p:pic>
        <p:nvPicPr>
          <p:cNvPr id="4" name="Content Placeholder 3">
            <a:extLst>
              <a:ext uri="{FF2B5EF4-FFF2-40B4-BE49-F238E27FC236}">
                <a16:creationId xmlns:a16="http://schemas.microsoft.com/office/drawing/2014/main" id="{C8003E5F-4BE1-6F83-CD83-0A6FB5597EF5}"/>
              </a:ext>
            </a:extLst>
          </p:cNvPr>
          <p:cNvPicPr>
            <a:picLocks noGrp="1" noChangeAspect="1"/>
          </p:cNvPicPr>
          <p:nvPr>
            <p:ph idx="1"/>
          </p:nvPr>
        </p:nvPicPr>
        <p:blipFill>
          <a:blip r:embed="rId2"/>
          <a:stretch>
            <a:fillRect/>
          </a:stretch>
        </p:blipFill>
        <p:spPr>
          <a:xfrm>
            <a:off x="1304411" y="2473598"/>
            <a:ext cx="8544954" cy="4195762"/>
          </a:xfrm>
        </p:spPr>
      </p:pic>
      <p:sp>
        <p:nvSpPr>
          <p:cNvPr id="5" name="Content Placeholder 2">
            <a:extLst>
              <a:ext uri="{FF2B5EF4-FFF2-40B4-BE49-F238E27FC236}">
                <a16:creationId xmlns:a16="http://schemas.microsoft.com/office/drawing/2014/main" id="{2524498B-B3A8-9F94-DC6B-3136093F2088}"/>
              </a:ext>
            </a:extLst>
          </p:cNvPr>
          <p:cNvSpPr txBox="1">
            <a:spLocks/>
          </p:cNvSpPr>
          <p:nvPr/>
        </p:nvSpPr>
        <p:spPr>
          <a:xfrm>
            <a:off x="609600" y="1628801"/>
            <a:ext cx="10959008" cy="648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lvl="1">
              <a:buFont typeface="Wingdings" panose="05000000000000000000" pitchFamily="2" charset="2"/>
              <a:buChar char="v"/>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highlighted columns indicate the inclusion of new columns from the existing columns to make the data analysis and get more accurate insights from the dataset.</a:t>
            </a:r>
          </a:p>
        </p:txBody>
      </p:sp>
    </p:spTree>
    <p:extLst>
      <p:ext uri="{BB962C8B-B14F-4D97-AF65-F5344CB8AC3E}">
        <p14:creationId xmlns:p14="http://schemas.microsoft.com/office/powerpoint/2010/main" val="9547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DATA ANALYSIS AND INSIGHTS</a:t>
            </a:r>
          </a:p>
        </p:txBody>
      </p:sp>
    </p:spTree>
    <p:extLst>
      <p:ext uri="{BB962C8B-B14F-4D97-AF65-F5344CB8AC3E}">
        <p14:creationId xmlns:p14="http://schemas.microsoft.com/office/powerpoint/2010/main" val="151588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372286"/>
            <a:ext cx="9937104" cy="1400530"/>
          </a:xfrm>
        </p:spPr>
        <p:txBody>
          <a:bodyPr>
            <a:normAutofit/>
          </a:bodyPr>
          <a:lstStyle/>
          <a:p>
            <a:pPr marL="0" lvl="0" indent="0">
              <a:lnSpc>
                <a:spcPct val="115000"/>
              </a:lnSpc>
              <a:spcAft>
                <a:spcPts val="1000"/>
              </a:spcAft>
              <a:buNone/>
            </a:pPr>
            <a:r>
              <a:rPr lang="en-GB" sz="36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Number of Restaurants in each country</a:t>
            </a:r>
            <a:endParaRPr lang="en-IN" sz="36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6888088" y="2765416"/>
            <a:ext cx="5112568" cy="3687920"/>
          </a:xfrm>
        </p:spPr>
        <p:txBody>
          <a:bodyPr>
            <a:normAutofit/>
          </a:bodyPr>
          <a:lstStyle/>
          <a:p>
            <a:pPr>
              <a:buClr>
                <a:schemeClr val="bg1"/>
              </a:buCl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chart in the left provides us number of restaurants in each countries.</a:t>
            </a:r>
          </a:p>
          <a:p>
            <a:pPr>
              <a:buClr>
                <a:schemeClr val="bg1"/>
              </a:buCl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This gives us a picture of how many restaurants are there in each countries,</a:t>
            </a:r>
          </a:p>
          <a:p>
            <a:pPr>
              <a:buClr>
                <a:schemeClr val="bg1"/>
              </a:buClr>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This visual will be of much use to the management when looking for restaurant expansions in the future for the countries mentioned.</a:t>
            </a:r>
          </a:p>
          <a:p>
            <a:pPr>
              <a:buClr>
                <a:schemeClr val="bg1"/>
              </a:buClr>
            </a:pPr>
            <a:endParaRPr lang="en-GB" sz="180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a:buClr>
                <a:schemeClr val="bg1"/>
              </a:buClr>
            </a:pPr>
            <a:endParaRPr lang="en-IN" sz="1800"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pPr>
              <a:buClr>
                <a:schemeClr val="bg1"/>
              </a:buClr>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3F46F7C-26A3-F121-4F9C-C4A637260BBB}"/>
              </a:ext>
            </a:extLst>
          </p:cNvPr>
          <p:cNvSpPr txBox="1"/>
          <p:nvPr/>
        </p:nvSpPr>
        <p:spPr>
          <a:xfrm>
            <a:off x="335360" y="1932676"/>
            <a:ext cx="10873208" cy="416204"/>
          </a:xfrm>
          <a:prstGeom prst="rect">
            <a:avLst/>
          </a:prstGeom>
          <a:noFill/>
        </p:spPr>
        <p:txBody>
          <a:bodyPr wrap="square">
            <a:spAutoFit/>
          </a:bodyPr>
          <a:lstStyle/>
          <a:p>
            <a:pPr marL="0" lvl="0" indent="0">
              <a:lnSpc>
                <a:spcPct val="115000"/>
              </a:lnSpc>
              <a:spcAft>
                <a:spcPts val="1000"/>
              </a:spcAft>
              <a:buNone/>
            </a:pPr>
            <a:r>
              <a:rPr lang="en-GB"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Number of Restaurants in each country</a:t>
            </a:r>
            <a:endPar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5D9C4FA-EDB8-3027-05C7-86085941FB67}"/>
              </a:ext>
            </a:extLst>
          </p:cNvPr>
          <p:cNvPicPr>
            <a:picLocks noChangeAspect="1"/>
          </p:cNvPicPr>
          <p:nvPr/>
        </p:nvPicPr>
        <p:blipFill>
          <a:blip r:embed="rId2"/>
          <a:stretch>
            <a:fillRect/>
          </a:stretch>
        </p:blipFill>
        <p:spPr>
          <a:xfrm>
            <a:off x="508412" y="2708920"/>
            <a:ext cx="6019635" cy="3066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8131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300278"/>
            <a:ext cx="9404723" cy="1400530"/>
          </a:xfrm>
        </p:spPr>
        <p:txBody>
          <a:bodyPr/>
          <a:lstStyle/>
          <a:p>
            <a:r>
              <a:rPr lang="en-US" b="1" dirty="0">
                <a:solidFill>
                  <a:schemeClr val="bg1"/>
                </a:solidFill>
              </a:rPr>
              <a:t>Restaurants Opened Year-wise</a:t>
            </a: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6744072" y="2492897"/>
            <a:ext cx="5328592" cy="3960438"/>
          </a:xfrm>
        </p:spPr>
        <p:txBody>
          <a:bodyPr>
            <a:normAutofit/>
          </a:bodyPr>
          <a:lstStyle/>
          <a:p>
            <a:pPr>
              <a:buClr>
                <a:schemeClr val="bg1"/>
              </a:buCl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chart in the left provides us number of restaurants opened in the corresponding years.</a:t>
            </a:r>
          </a:p>
          <a:p>
            <a:pPr>
              <a:buClr>
                <a:schemeClr val="bg1"/>
              </a:buCl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gain insights from this as to how many restaurants have been opened year-wise.</a:t>
            </a:r>
          </a:p>
          <a:p>
            <a:pPr>
              <a:buClr>
                <a:schemeClr val="bg1"/>
              </a:buCl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It will also be helpful in the future to see if there is any pattern changes for restaurant count in the future.</a:t>
            </a:r>
          </a:p>
        </p:txBody>
      </p:sp>
      <p:sp>
        <p:nvSpPr>
          <p:cNvPr id="4" name="Content Placeholder 2">
            <a:extLst>
              <a:ext uri="{FF2B5EF4-FFF2-40B4-BE49-F238E27FC236}">
                <a16:creationId xmlns:a16="http://schemas.microsoft.com/office/drawing/2014/main" id="{34935658-81D2-6707-7243-57CA0E8C70C7}"/>
              </a:ext>
            </a:extLst>
          </p:cNvPr>
          <p:cNvSpPr txBox="1">
            <a:spLocks/>
          </p:cNvSpPr>
          <p:nvPr/>
        </p:nvSpPr>
        <p:spPr>
          <a:xfrm>
            <a:off x="335360" y="1700809"/>
            <a:ext cx="11233248" cy="576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Year-wise Opening of Restaurants</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F48F682-8836-72A1-BB51-7783D39D9456}"/>
              </a:ext>
            </a:extLst>
          </p:cNvPr>
          <p:cNvPicPr>
            <a:picLocks noChangeAspect="1"/>
          </p:cNvPicPr>
          <p:nvPr/>
        </p:nvPicPr>
        <p:blipFill>
          <a:blip r:embed="rId2"/>
          <a:stretch>
            <a:fillRect/>
          </a:stretch>
        </p:blipFill>
        <p:spPr>
          <a:xfrm>
            <a:off x="551384" y="2474814"/>
            <a:ext cx="5867394" cy="30230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6789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300278"/>
            <a:ext cx="9404723" cy="1400530"/>
          </a:xfrm>
        </p:spPr>
        <p:txBody>
          <a:bodyPr/>
          <a:lstStyle/>
          <a:p>
            <a:r>
              <a:rPr lang="en-US" b="1" dirty="0">
                <a:solidFill>
                  <a:schemeClr val="bg1"/>
                </a:solidFill>
              </a:rPr>
              <a:t>Restaurants Opened Month-wise</a:t>
            </a: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6816080" y="2492897"/>
            <a:ext cx="5184576" cy="3960438"/>
          </a:xfrm>
        </p:spPr>
        <p:txBody>
          <a:bodyPr>
            <a:normAutofit/>
          </a:bodyPr>
          <a:lstStyle/>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line chart in the left provides us number of restaurants opened according to the months of the year.</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gain insights from this as to how many restaurants have been opened month wise.</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It will also be helpful in the future to see if there is any pattern changes in the count of restaurants being opened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monthwise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in the future.</a:t>
            </a:r>
          </a:p>
        </p:txBody>
      </p:sp>
      <p:sp>
        <p:nvSpPr>
          <p:cNvPr id="4" name="Content Placeholder 2">
            <a:extLst>
              <a:ext uri="{FF2B5EF4-FFF2-40B4-BE49-F238E27FC236}">
                <a16:creationId xmlns:a16="http://schemas.microsoft.com/office/drawing/2014/main" id="{34935658-81D2-6707-7243-57CA0E8C70C7}"/>
              </a:ext>
            </a:extLst>
          </p:cNvPr>
          <p:cNvSpPr txBox="1">
            <a:spLocks/>
          </p:cNvSpPr>
          <p:nvPr/>
        </p:nvSpPr>
        <p:spPr>
          <a:xfrm>
            <a:off x="335360" y="1700809"/>
            <a:ext cx="11233248" cy="576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Month-wise Opening of Restaurants</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B518EBC-FE43-E758-E53C-D806ECB26C1E}"/>
              </a:ext>
            </a:extLst>
          </p:cNvPr>
          <p:cNvPicPr>
            <a:picLocks noChangeAspect="1"/>
          </p:cNvPicPr>
          <p:nvPr/>
        </p:nvPicPr>
        <p:blipFill>
          <a:blip r:embed="rId2"/>
          <a:stretch>
            <a:fillRect/>
          </a:stretch>
        </p:blipFill>
        <p:spPr>
          <a:xfrm>
            <a:off x="479376" y="2512064"/>
            <a:ext cx="5760640" cy="30771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212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300278"/>
            <a:ext cx="9404723" cy="1400530"/>
          </a:xfrm>
        </p:spPr>
        <p:txBody>
          <a:bodyPr/>
          <a:lstStyle/>
          <a:p>
            <a:r>
              <a:rPr lang="en-US" b="1" dirty="0">
                <a:solidFill>
                  <a:schemeClr val="bg1"/>
                </a:solidFill>
              </a:rPr>
              <a:t>Top 10 Cuisines</a:t>
            </a: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6816080" y="2492897"/>
            <a:ext cx="5184576" cy="3960438"/>
          </a:xfrm>
        </p:spPr>
        <p:txBody>
          <a:bodyPr>
            <a:normAutofit/>
          </a:bodyPr>
          <a:lstStyle/>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chart picturizes the top 10 cuisines of the restaurants across the world who have partnered with Zomato.</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This provides an insight as to which cuisines are present in most of the restaurants.</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When a restaurant is opened in the future, this chart will be helpful in choosing the cuisine for the restaurant to be opened.</a:t>
            </a:r>
          </a:p>
        </p:txBody>
      </p:sp>
      <p:sp>
        <p:nvSpPr>
          <p:cNvPr id="4" name="Content Placeholder 2">
            <a:extLst>
              <a:ext uri="{FF2B5EF4-FFF2-40B4-BE49-F238E27FC236}">
                <a16:creationId xmlns:a16="http://schemas.microsoft.com/office/drawing/2014/main" id="{34935658-81D2-6707-7243-57CA0E8C70C7}"/>
              </a:ext>
            </a:extLst>
          </p:cNvPr>
          <p:cNvSpPr txBox="1">
            <a:spLocks/>
          </p:cNvSpPr>
          <p:nvPr/>
        </p:nvSpPr>
        <p:spPr>
          <a:xfrm>
            <a:off x="335360" y="1700809"/>
            <a:ext cx="11233248" cy="576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Cuisines and Restaurant Count</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A26E8E3-6E83-1384-EF9F-6C8BF486A2F3}"/>
              </a:ext>
            </a:extLst>
          </p:cNvPr>
          <p:cNvPicPr>
            <a:picLocks noChangeAspect="1"/>
          </p:cNvPicPr>
          <p:nvPr/>
        </p:nvPicPr>
        <p:blipFill>
          <a:blip r:embed="rId2"/>
          <a:stretch>
            <a:fillRect/>
          </a:stretch>
        </p:blipFill>
        <p:spPr>
          <a:xfrm>
            <a:off x="477376" y="2564904"/>
            <a:ext cx="5822645" cy="2952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8135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300278"/>
            <a:ext cx="9404723" cy="1400530"/>
          </a:xfrm>
        </p:spPr>
        <p:txBody>
          <a:bodyPr>
            <a:normAutofit/>
          </a:bodyPr>
          <a:lstStyle/>
          <a:p>
            <a:r>
              <a:rPr lang="en-US" b="1" dirty="0">
                <a:solidFill>
                  <a:schemeClr val="bg1"/>
                </a:solidFill>
              </a:rPr>
              <a:t>Average Cost per two (INR) across countries</a:t>
            </a: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6816080" y="2492897"/>
            <a:ext cx="5184576" cy="3960438"/>
          </a:xfrm>
        </p:spPr>
        <p:txBody>
          <a:bodyPr>
            <a:normAutofit/>
          </a:bodyPr>
          <a:lstStyle/>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visualize the average cost per two people in Indian Rupees across the countries.</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Singapore has the highest average cost with 9850 INR while Turkey has the least average cost with 213 INR</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When a restaurant is opened in the future, this chart will help to decide the pricing of the restaurant.</a:t>
            </a:r>
          </a:p>
        </p:txBody>
      </p:sp>
      <p:sp>
        <p:nvSpPr>
          <p:cNvPr id="4" name="Content Placeholder 2">
            <a:extLst>
              <a:ext uri="{FF2B5EF4-FFF2-40B4-BE49-F238E27FC236}">
                <a16:creationId xmlns:a16="http://schemas.microsoft.com/office/drawing/2014/main" id="{34935658-81D2-6707-7243-57CA0E8C70C7}"/>
              </a:ext>
            </a:extLst>
          </p:cNvPr>
          <p:cNvSpPr txBox="1">
            <a:spLocks/>
          </p:cNvSpPr>
          <p:nvPr/>
        </p:nvSpPr>
        <p:spPr>
          <a:xfrm>
            <a:off x="335360" y="2060849"/>
            <a:ext cx="11233248" cy="576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Average Cost per two people across Countries</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8034A5D-245E-25DC-508D-8FB7DE91D018}"/>
              </a:ext>
            </a:extLst>
          </p:cNvPr>
          <p:cNvPicPr>
            <a:picLocks noChangeAspect="1"/>
          </p:cNvPicPr>
          <p:nvPr/>
        </p:nvPicPr>
        <p:blipFill>
          <a:blip r:embed="rId2"/>
          <a:stretch>
            <a:fillRect/>
          </a:stretch>
        </p:blipFill>
        <p:spPr>
          <a:xfrm>
            <a:off x="482877" y="2636912"/>
            <a:ext cx="5973163" cy="29478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96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300278"/>
            <a:ext cx="9404723" cy="1400530"/>
          </a:xfrm>
        </p:spPr>
        <p:txBody>
          <a:bodyPr/>
          <a:lstStyle/>
          <a:p>
            <a:r>
              <a:rPr lang="en-US" b="1" dirty="0">
                <a:solidFill>
                  <a:schemeClr val="bg1"/>
                </a:solidFill>
              </a:rPr>
              <a:t>Table Booking Distribution</a:t>
            </a: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5879976" y="2492897"/>
            <a:ext cx="6120680" cy="3715359"/>
          </a:xfrm>
        </p:spPr>
        <p:txBody>
          <a:bodyPr>
            <a:normAutofit/>
          </a:bodyPr>
          <a:lstStyle/>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visualize the distribution of table booking in various restaurants across the world.</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see that almost 85% of the restaurants            do not offer table booking whereas almost 15% of the restaurants offer table booking.</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If a restaurant is opened in future, the table booking to be provided or not depends on factors like the location, average cost etc.</a:t>
            </a:r>
          </a:p>
        </p:txBody>
      </p:sp>
      <p:sp>
        <p:nvSpPr>
          <p:cNvPr id="4" name="Content Placeholder 2">
            <a:extLst>
              <a:ext uri="{FF2B5EF4-FFF2-40B4-BE49-F238E27FC236}">
                <a16:creationId xmlns:a16="http://schemas.microsoft.com/office/drawing/2014/main" id="{34935658-81D2-6707-7243-57CA0E8C70C7}"/>
              </a:ext>
            </a:extLst>
          </p:cNvPr>
          <p:cNvSpPr txBox="1">
            <a:spLocks/>
          </p:cNvSpPr>
          <p:nvPr/>
        </p:nvSpPr>
        <p:spPr>
          <a:xfrm>
            <a:off x="335360" y="1700809"/>
            <a:ext cx="11233248" cy="576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Table Booking distribution across Countries</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E578FC1-EF4E-7E1F-9FE2-4875113F74C6}"/>
              </a:ext>
            </a:extLst>
          </p:cNvPr>
          <p:cNvPicPr>
            <a:picLocks noChangeAspect="1"/>
          </p:cNvPicPr>
          <p:nvPr/>
        </p:nvPicPr>
        <p:blipFill>
          <a:blip r:embed="rId2"/>
          <a:stretch>
            <a:fillRect/>
          </a:stretch>
        </p:blipFill>
        <p:spPr>
          <a:xfrm>
            <a:off x="479376" y="2348880"/>
            <a:ext cx="4680520" cy="3859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2196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300278"/>
            <a:ext cx="9404723" cy="1400530"/>
          </a:xfrm>
        </p:spPr>
        <p:txBody>
          <a:bodyPr/>
          <a:lstStyle/>
          <a:p>
            <a:r>
              <a:rPr lang="en-US" b="1" dirty="0">
                <a:solidFill>
                  <a:schemeClr val="bg1"/>
                </a:solidFill>
              </a:rPr>
              <a:t>Online Delivery Distribution</a:t>
            </a:r>
          </a:p>
        </p:txBody>
      </p:sp>
      <p:sp>
        <p:nvSpPr>
          <p:cNvPr id="19" name="Content Placeholder 2">
            <a:extLst>
              <a:ext uri="{FF2B5EF4-FFF2-40B4-BE49-F238E27FC236}">
                <a16:creationId xmlns:a16="http://schemas.microsoft.com/office/drawing/2014/main" id="{5D89AED3-66E3-4A77-841C-A650DF89FB82}"/>
              </a:ext>
            </a:extLst>
          </p:cNvPr>
          <p:cNvSpPr>
            <a:spLocks noGrp="1"/>
          </p:cNvSpPr>
          <p:nvPr>
            <p:ph idx="1"/>
          </p:nvPr>
        </p:nvSpPr>
        <p:spPr>
          <a:xfrm>
            <a:off x="5735960" y="2492897"/>
            <a:ext cx="6264696" cy="3860987"/>
          </a:xfrm>
        </p:spPr>
        <p:txBody>
          <a:bodyPr>
            <a:normAutofit/>
          </a:bodyPr>
          <a:lstStyle/>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visualize the distribution of online delivery in various restaurants across the world.</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We can see that almost 75% of the restaurants          don’t offer online delivery whereas almost 25% of the restaurants offer online delivery.</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If a restaurant is opened in future, the table booking to be provided or not depends on factors like the location, average cost etc.</a:t>
            </a:r>
          </a:p>
        </p:txBody>
      </p:sp>
      <p:sp>
        <p:nvSpPr>
          <p:cNvPr id="4" name="Content Placeholder 2">
            <a:extLst>
              <a:ext uri="{FF2B5EF4-FFF2-40B4-BE49-F238E27FC236}">
                <a16:creationId xmlns:a16="http://schemas.microsoft.com/office/drawing/2014/main" id="{34935658-81D2-6707-7243-57CA0E8C70C7}"/>
              </a:ext>
            </a:extLst>
          </p:cNvPr>
          <p:cNvSpPr txBox="1">
            <a:spLocks/>
          </p:cNvSpPr>
          <p:nvPr/>
        </p:nvSpPr>
        <p:spPr>
          <a:xfrm>
            <a:off x="335360" y="1700809"/>
            <a:ext cx="11233248" cy="576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Online Delivery distribution across Countries</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28FC774-81B5-82CF-A43A-8EA59EFBA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2276872"/>
            <a:ext cx="4824536" cy="4077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5597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300278"/>
            <a:ext cx="9404723" cy="1400530"/>
          </a:xfrm>
        </p:spPr>
        <p:txBody>
          <a:bodyPr>
            <a:normAutofit/>
          </a:bodyPr>
          <a:lstStyle/>
          <a:p>
            <a:r>
              <a:rPr lang="en-US" b="1" dirty="0">
                <a:solidFill>
                  <a:schemeClr val="bg1"/>
                </a:solidFill>
              </a:rPr>
              <a:t>Suggested cities to open new restaurants</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7032104" y="2405403"/>
            <a:ext cx="4680520" cy="3456384"/>
          </a:xfrm>
        </p:spPr>
        <p:txBody>
          <a:bodyPr>
            <a:normAutofit fontScale="85000" lnSpcReduction="20000"/>
          </a:bodyPr>
          <a:lstStyle/>
          <a:p>
            <a:pPr marL="228600">
              <a:lnSpc>
                <a:spcPct val="115000"/>
              </a:lnSpc>
              <a:spcAft>
                <a:spcPts val="1000"/>
              </a:spcAft>
              <a:buClrTx/>
            </a:pPr>
            <a:r>
              <a:rPr lang="en-IN" sz="1800" dirty="0">
                <a:solidFill>
                  <a:schemeClr val="bg1"/>
                </a:solidFill>
                <a:latin typeface="Arial" panose="020B0604020202020204" pitchFamily="34" charset="0"/>
                <a:ea typeface="Arial" panose="020B0604020202020204" pitchFamily="34" charset="0"/>
              </a:rPr>
              <a:t>The suggested cities for opening new restaurants have been highlighted using the conditional formatting feature as follows:</a:t>
            </a:r>
          </a:p>
          <a:p>
            <a:pPr marL="628650" lvl="1">
              <a:lnSpc>
                <a:spcPct val="115000"/>
              </a:lnSpc>
              <a:spcBef>
                <a:spcPts val="0"/>
              </a:spcBef>
              <a:spcAft>
                <a:spcPts val="600"/>
              </a:spcAft>
              <a:buClrTx/>
              <a:buFont typeface="Wingdings" panose="05000000000000000000" pitchFamily="2" charset="2"/>
              <a:buChar char="ü"/>
            </a:pPr>
            <a:r>
              <a:rPr lang="en-GB" sz="1600" dirty="0" err="1">
                <a:solidFill>
                  <a:schemeClr val="bg1"/>
                </a:solidFill>
                <a:effectLst/>
                <a:latin typeface="Arial" panose="020B0604020202020204" pitchFamily="34" charset="0"/>
                <a:ea typeface="Arial" panose="020B0604020202020204" pitchFamily="34" charset="0"/>
              </a:rPr>
              <a:t>Brasí_lia</a:t>
            </a:r>
            <a:r>
              <a:rPr lang="en-GB" sz="1600" dirty="0">
                <a:solidFill>
                  <a:schemeClr val="bg1"/>
                </a:solidFill>
                <a:effectLst/>
                <a:latin typeface="Arial" panose="020B0604020202020204" pitchFamily="34" charset="0"/>
                <a:ea typeface="Arial" panose="020B0604020202020204" pitchFamily="34" charset="0"/>
              </a:rPr>
              <a:t>, Brazil</a:t>
            </a:r>
          </a:p>
          <a:p>
            <a:pPr marL="628650" lvl="1">
              <a:lnSpc>
                <a:spcPct val="115000"/>
              </a:lnSpc>
              <a:spcBef>
                <a:spcPts val="0"/>
              </a:spcBef>
              <a:spcAft>
                <a:spcPts val="600"/>
              </a:spcAft>
              <a:buClrTx/>
              <a:buFont typeface="Wingdings" panose="05000000000000000000" pitchFamily="2" charset="2"/>
              <a:buChar char="ü"/>
            </a:pPr>
            <a:r>
              <a:rPr lang="en-GB" sz="1600" dirty="0">
                <a:solidFill>
                  <a:schemeClr val="bg1"/>
                </a:solidFill>
                <a:effectLst/>
                <a:latin typeface="Arial" panose="020B0604020202020204" pitchFamily="34" charset="0"/>
                <a:ea typeface="Arial" panose="020B0604020202020204" pitchFamily="34" charset="0"/>
              </a:rPr>
              <a:t>Ghaziabad, India</a:t>
            </a:r>
          </a:p>
          <a:p>
            <a:pPr marL="628650" lvl="1">
              <a:lnSpc>
                <a:spcPct val="115000"/>
              </a:lnSpc>
              <a:spcBef>
                <a:spcPts val="0"/>
              </a:spcBef>
              <a:spcAft>
                <a:spcPts val="600"/>
              </a:spcAft>
              <a:buClrTx/>
              <a:buFont typeface="Wingdings" panose="05000000000000000000" pitchFamily="2" charset="2"/>
              <a:buChar char="ü"/>
            </a:pPr>
            <a:r>
              <a:rPr lang="en-GB" sz="1600" dirty="0">
                <a:solidFill>
                  <a:schemeClr val="bg1"/>
                </a:solidFill>
                <a:effectLst/>
                <a:latin typeface="Arial" panose="020B0604020202020204" pitchFamily="34" charset="0"/>
                <a:ea typeface="Arial" panose="020B0604020202020204" pitchFamily="34" charset="0"/>
              </a:rPr>
              <a:t>Singapore, Singapore</a:t>
            </a:r>
          </a:p>
          <a:p>
            <a:pPr marL="628650" lvl="1">
              <a:lnSpc>
                <a:spcPct val="115000"/>
              </a:lnSpc>
              <a:spcBef>
                <a:spcPts val="0"/>
              </a:spcBef>
              <a:spcAft>
                <a:spcPts val="600"/>
              </a:spcAft>
              <a:buClrTx/>
              <a:buFont typeface="Wingdings" panose="05000000000000000000" pitchFamily="2" charset="2"/>
              <a:buChar char="ü"/>
            </a:pPr>
            <a:r>
              <a:rPr lang="en-GB" sz="1600" dirty="0">
                <a:solidFill>
                  <a:schemeClr val="bg1"/>
                </a:solidFill>
                <a:effectLst/>
                <a:latin typeface="Arial" panose="020B0604020202020204" pitchFamily="34" charset="0"/>
                <a:ea typeface="Arial" panose="020B0604020202020204" pitchFamily="34" charset="0"/>
              </a:rPr>
              <a:t>Colombo, Sri Lanka</a:t>
            </a:r>
          </a:p>
          <a:p>
            <a:pPr marL="628650" lvl="1">
              <a:lnSpc>
                <a:spcPct val="115000"/>
              </a:lnSpc>
              <a:spcBef>
                <a:spcPts val="0"/>
              </a:spcBef>
              <a:spcAft>
                <a:spcPts val="600"/>
              </a:spcAft>
              <a:buClrTx/>
              <a:buFont typeface="Wingdings" panose="05000000000000000000" pitchFamily="2" charset="2"/>
              <a:buChar char="ü"/>
            </a:pPr>
            <a:r>
              <a:rPr lang="en-GB" sz="1600" dirty="0">
                <a:solidFill>
                  <a:schemeClr val="bg1"/>
                </a:solidFill>
                <a:effectLst/>
                <a:latin typeface="Arial" panose="020B0604020202020204" pitchFamily="34" charset="0"/>
                <a:ea typeface="Arial" panose="020B0604020202020204" pitchFamily="34" charset="0"/>
              </a:rPr>
              <a:t>Birmingham, United Kingdom</a:t>
            </a:r>
            <a:endParaRPr lang="en-IN" sz="1600" dirty="0">
              <a:solidFill>
                <a:schemeClr val="bg1"/>
              </a:solidFill>
              <a:latin typeface="Arial" panose="020B0604020202020204" pitchFamily="34" charset="0"/>
              <a:ea typeface="Arial" panose="020B0604020202020204" pitchFamily="34" charset="0"/>
            </a:endParaRPr>
          </a:p>
          <a:p>
            <a:pPr marL="628650" lvl="1">
              <a:lnSpc>
                <a:spcPct val="115000"/>
              </a:lnSpc>
              <a:spcBef>
                <a:spcPts val="0"/>
              </a:spcBef>
              <a:spcAft>
                <a:spcPts val="600"/>
              </a:spcAft>
              <a:buClrTx/>
              <a:buFont typeface="Wingdings" panose="05000000000000000000" pitchFamily="2" charset="2"/>
              <a:buChar char="ü"/>
            </a:pPr>
            <a:r>
              <a:rPr lang="en-GB" sz="1600" dirty="0">
                <a:solidFill>
                  <a:schemeClr val="bg1"/>
                </a:solidFill>
                <a:effectLst/>
                <a:latin typeface="Arial" panose="020B0604020202020204" pitchFamily="34" charset="0"/>
                <a:ea typeface="Arial" panose="020B0604020202020204" pitchFamily="34" charset="0"/>
              </a:rPr>
              <a:t>Gainesville, United States of America</a:t>
            </a:r>
          </a:p>
          <a:p>
            <a:pPr marL="228600">
              <a:lnSpc>
                <a:spcPct val="115000"/>
              </a:lnSpc>
              <a:spcAft>
                <a:spcPts val="1000"/>
              </a:spcAft>
              <a:buClrTx/>
            </a:pPr>
            <a:r>
              <a:rPr lang="en-GB" sz="1800" dirty="0">
                <a:solidFill>
                  <a:schemeClr val="bg1"/>
                </a:solidFill>
                <a:effectLst/>
                <a:latin typeface="Arial" panose="020B0604020202020204" pitchFamily="34" charset="0"/>
                <a:ea typeface="Arial" panose="020B0604020202020204" pitchFamily="34" charset="0"/>
              </a:rPr>
              <a:t>The cities are suggested on the basis of factors like average cost, rating, votes, online delivery.</a:t>
            </a:r>
            <a:endParaRPr lang="en-IN" sz="1800" dirty="0">
              <a:solidFill>
                <a:schemeClr val="bg1"/>
              </a:solidFill>
              <a:effectLst/>
              <a:latin typeface="Arial" panose="020B0604020202020204" pitchFamily="34" charset="0"/>
              <a:ea typeface="Arial" panose="020B0604020202020204" pitchFamily="34" charset="0"/>
            </a:endParaRPr>
          </a:p>
          <a:p>
            <a:pPr marL="228600">
              <a:lnSpc>
                <a:spcPct val="115000"/>
              </a:lnSpc>
              <a:spcAft>
                <a:spcPts val="1000"/>
              </a:spcAft>
            </a:pPr>
            <a:endParaRPr lang="en-IN" sz="1800" dirty="0">
              <a:solidFill>
                <a:schemeClr val="bg1"/>
              </a:solidFill>
              <a:effectLst/>
              <a:latin typeface="Arial" panose="020B0604020202020204" pitchFamily="34" charset="0"/>
              <a:ea typeface="Arial" panose="020B0604020202020204" pitchFamily="34" charset="0"/>
            </a:endParaRP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335360" y="1916833"/>
            <a:ext cx="11233248" cy="5760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GB"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 Highlighting the suggested cities where new restaurants can be opened</a:t>
            </a:r>
            <a:endParaRPr lang="en-IN" sz="20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28B36EBF-908C-D3F1-6668-48968A4EF077}"/>
              </a:ext>
            </a:extLst>
          </p:cNvPr>
          <p:cNvPicPr>
            <a:picLocks noChangeAspect="1"/>
          </p:cNvPicPr>
          <p:nvPr/>
        </p:nvPicPr>
        <p:blipFill>
          <a:blip r:embed="rId2"/>
          <a:stretch>
            <a:fillRect/>
          </a:stretch>
        </p:blipFill>
        <p:spPr>
          <a:xfrm>
            <a:off x="479376" y="2492896"/>
            <a:ext cx="6408712" cy="32813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6543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INTRODUCTION AND OBJECTIVES</a:t>
            </a:r>
          </a:p>
        </p:txBody>
      </p:sp>
    </p:spTree>
    <p:extLst>
      <p:ext uri="{BB962C8B-B14F-4D97-AF65-F5344CB8AC3E}">
        <p14:creationId xmlns:p14="http://schemas.microsoft.com/office/powerpoint/2010/main" val="387048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10413652" cy="1915647"/>
          </a:xfrm>
        </p:spPr>
        <p:txBody>
          <a:bodyPr/>
          <a:lstStyle/>
          <a:p>
            <a:r>
              <a:rPr lang="en-US" b="1" dirty="0">
                <a:solidFill>
                  <a:schemeClr val="bg1"/>
                </a:solidFill>
              </a:rPr>
              <a:t>SUGGESTIONS AND RECOMMENDATIONS</a:t>
            </a:r>
          </a:p>
        </p:txBody>
      </p:sp>
    </p:spTree>
    <p:extLst>
      <p:ext uri="{BB962C8B-B14F-4D97-AF65-F5344CB8AC3E}">
        <p14:creationId xmlns:p14="http://schemas.microsoft.com/office/powerpoint/2010/main" val="134282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60648"/>
            <a:ext cx="9404723" cy="1400530"/>
          </a:xfrm>
        </p:spPr>
        <p:txBody>
          <a:bodyPr>
            <a:normAutofit/>
          </a:bodyPr>
          <a:lstStyle/>
          <a:p>
            <a:r>
              <a:rPr lang="en-US" b="1" dirty="0">
                <a:solidFill>
                  <a:schemeClr val="bg1"/>
                </a:solidFill>
              </a:rPr>
              <a:t>Suggestions for Opening New Restaurants</a:t>
            </a:r>
          </a:p>
        </p:txBody>
      </p:sp>
      <p:sp>
        <p:nvSpPr>
          <p:cNvPr id="6" name="Content Placeholder 2">
            <a:extLst>
              <a:ext uri="{FF2B5EF4-FFF2-40B4-BE49-F238E27FC236}">
                <a16:creationId xmlns:a16="http://schemas.microsoft.com/office/drawing/2014/main" id="{80CF5AED-E0BC-D70E-C9D6-2943FC4C3533}"/>
              </a:ext>
            </a:extLst>
          </p:cNvPr>
          <p:cNvSpPr>
            <a:spLocks noGrp="1"/>
          </p:cNvSpPr>
          <p:nvPr>
            <p:ph idx="1"/>
          </p:nvPr>
        </p:nvSpPr>
        <p:spPr>
          <a:xfrm>
            <a:off x="609600" y="1828799"/>
            <a:ext cx="10959008" cy="4572001"/>
          </a:xfrm>
        </p:spPr>
        <p:txBody>
          <a:bodyPr>
            <a:normAutofit/>
          </a:bodyPr>
          <a:lstStyle/>
          <a:p>
            <a:pPr>
              <a:buClrTx/>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Opening new restaurants at a location depends on various factors like price range, customer ratings, average cost etc.</a:t>
            </a:r>
          </a:p>
          <a:p>
            <a:pPr>
              <a:buClrTx/>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Based on the data, it would be a good idea / recommendation to open more restaurants in few cities and countries as follows:</a:t>
            </a:r>
          </a:p>
          <a:p>
            <a:pPr marL="571500" lvl="1" indent="-342900">
              <a:lnSpc>
                <a:spcPct val="115000"/>
              </a:lnSpc>
              <a:buClrTx/>
              <a:buFont typeface="Symbol" panose="05050102010706020507" pitchFamily="18" charset="2"/>
              <a:buChar char=""/>
            </a:pPr>
            <a:r>
              <a:rPr lang="en-GB" sz="1600" dirty="0" err="1">
                <a:solidFill>
                  <a:schemeClr val="bg1"/>
                </a:solidFill>
                <a:effectLst/>
                <a:latin typeface="Arial" panose="020B0604020202020204" pitchFamily="34" charset="0"/>
                <a:ea typeface="Arial" panose="020B0604020202020204" pitchFamily="34" charset="0"/>
              </a:rPr>
              <a:t>Brasí_lia</a:t>
            </a:r>
            <a:r>
              <a:rPr lang="en-GB" sz="1600" dirty="0">
                <a:solidFill>
                  <a:schemeClr val="bg1"/>
                </a:solidFill>
                <a:effectLst/>
                <a:latin typeface="Arial" panose="020B0604020202020204" pitchFamily="34" charset="0"/>
                <a:ea typeface="Arial" panose="020B0604020202020204" pitchFamily="34" charset="0"/>
              </a:rPr>
              <a:t>, Brazil</a:t>
            </a:r>
            <a:endParaRPr lang="en-IN" sz="1600" dirty="0">
              <a:solidFill>
                <a:schemeClr val="bg1"/>
              </a:solidFill>
              <a:effectLst/>
              <a:latin typeface="Arial" panose="020B0604020202020204" pitchFamily="34" charset="0"/>
              <a:ea typeface="Arial" panose="020B0604020202020204" pitchFamily="34" charset="0"/>
            </a:endParaRPr>
          </a:p>
          <a:p>
            <a:pPr marL="571500" lvl="1" indent="-342900">
              <a:lnSpc>
                <a:spcPct val="115000"/>
              </a:lnSpc>
              <a:buClrTx/>
              <a:buFont typeface="Symbol" panose="05050102010706020507" pitchFamily="18" charset="2"/>
              <a:buChar char=""/>
            </a:pPr>
            <a:r>
              <a:rPr lang="en-GB" sz="1600" dirty="0">
                <a:solidFill>
                  <a:schemeClr val="bg1"/>
                </a:solidFill>
                <a:effectLst/>
                <a:latin typeface="Arial" panose="020B0604020202020204" pitchFamily="34" charset="0"/>
                <a:ea typeface="Arial" panose="020B0604020202020204" pitchFamily="34" charset="0"/>
              </a:rPr>
              <a:t>Ghaziabad, India</a:t>
            </a:r>
            <a:endParaRPr lang="en-IN" sz="1600" dirty="0">
              <a:solidFill>
                <a:schemeClr val="bg1"/>
              </a:solidFill>
              <a:effectLst/>
              <a:latin typeface="Arial" panose="020B0604020202020204" pitchFamily="34" charset="0"/>
              <a:ea typeface="Arial" panose="020B0604020202020204" pitchFamily="34" charset="0"/>
            </a:endParaRPr>
          </a:p>
          <a:p>
            <a:pPr marL="571500" lvl="1" indent="-342900">
              <a:lnSpc>
                <a:spcPct val="115000"/>
              </a:lnSpc>
              <a:buClrTx/>
              <a:buFont typeface="Symbol" panose="05050102010706020507" pitchFamily="18" charset="2"/>
              <a:buChar char=""/>
            </a:pPr>
            <a:r>
              <a:rPr lang="en-GB" sz="1600" dirty="0">
                <a:solidFill>
                  <a:schemeClr val="bg1"/>
                </a:solidFill>
                <a:effectLst/>
                <a:latin typeface="Arial" panose="020B0604020202020204" pitchFamily="34" charset="0"/>
                <a:ea typeface="Arial" panose="020B0604020202020204" pitchFamily="34" charset="0"/>
              </a:rPr>
              <a:t>Singapore, Singapore</a:t>
            </a:r>
            <a:endParaRPr lang="en-IN" sz="1600" dirty="0">
              <a:solidFill>
                <a:schemeClr val="bg1"/>
              </a:solidFill>
              <a:effectLst/>
              <a:latin typeface="Arial" panose="020B0604020202020204" pitchFamily="34" charset="0"/>
              <a:ea typeface="Arial" panose="020B0604020202020204" pitchFamily="34" charset="0"/>
            </a:endParaRPr>
          </a:p>
          <a:p>
            <a:pPr marL="571500" lvl="1" indent="-342900">
              <a:lnSpc>
                <a:spcPct val="115000"/>
              </a:lnSpc>
              <a:buClrTx/>
              <a:buFont typeface="Symbol" panose="05050102010706020507" pitchFamily="18" charset="2"/>
              <a:buChar char=""/>
            </a:pPr>
            <a:r>
              <a:rPr lang="en-GB" sz="1600" dirty="0">
                <a:solidFill>
                  <a:schemeClr val="bg1"/>
                </a:solidFill>
                <a:effectLst/>
                <a:latin typeface="Arial" panose="020B0604020202020204" pitchFamily="34" charset="0"/>
                <a:ea typeface="Arial" panose="020B0604020202020204" pitchFamily="34" charset="0"/>
              </a:rPr>
              <a:t>Colombo, Sri Lanka</a:t>
            </a:r>
            <a:endParaRPr lang="en-IN" sz="1600" dirty="0">
              <a:solidFill>
                <a:schemeClr val="bg1"/>
              </a:solidFill>
              <a:effectLst/>
              <a:latin typeface="Arial" panose="020B0604020202020204" pitchFamily="34" charset="0"/>
              <a:ea typeface="Arial" panose="020B0604020202020204" pitchFamily="34" charset="0"/>
            </a:endParaRPr>
          </a:p>
          <a:p>
            <a:pPr marL="571500" lvl="1" indent="-342900">
              <a:lnSpc>
                <a:spcPct val="115000"/>
              </a:lnSpc>
              <a:buClrTx/>
              <a:buFont typeface="Symbol" panose="05050102010706020507" pitchFamily="18" charset="2"/>
              <a:buChar char=""/>
            </a:pPr>
            <a:r>
              <a:rPr lang="en-GB" sz="1600" dirty="0">
                <a:solidFill>
                  <a:schemeClr val="bg1"/>
                </a:solidFill>
                <a:effectLst/>
                <a:latin typeface="Arial" panose="020B0604020202020204" pitchFamily="34" charset="0"/>
                <a:ea typeface="Arial" panose="020B0604020202020204" pitchFamily="34" charset="0"/>
              </a:rPr>
              <a:t>Birmingham, United Kingdom</a:t>
            </a:r>
            <a:endParaRPr lang="en-IN" sz="1600" dirty="0">
              <a:solidFill>
                <a:schemeClr val="bg1"/>
              </a:solidFill>
              <a:effectLst/>
              <a:latin typeface="Arial" panose="020B0604020202020204" pitchFamily="34" charset="0"/>
              <a:ea typeface="Arial" panose="020B0604020202020204" pitchFamily="34" charset="0"/>
            </a:endParaRPr>
          </a:p>
          <a:p>
            <a:pPr marL="571500" lvl="1" indent="-342900">
              <a:lnSpc>
                <a:spcPct val="115000"/>
              </a:lnSpc>
              <a:buClrTx/>
              <a:buFont typeface="Symbol" panose="05050102010706020507" pitchFamily="18" charset="2"/>
              <a:buChar char=""/>
            </a:pPr>
            <a:r>
              <a:rPr lang="en-GB" sz="1600" dirty="0">
                <a:solidFill>
                  <a:schemeClr val="bg1"/>
                </a:solidFill>
                <a:effectLst/>
                <a:latin typeface="Arial" panose="020B0604020202020204" pitchFamily="34" charset="0"/>
                <a:ea typeface="Arial" panose="020B0604020202020204" pitchFamily="34" charset="0"/>
              </a:rPr>
              <a:t>Gainesville, United States of America</a:t>
            </a:r>
            <a:endParaRPr lang="en-IN" sz="1600" dirty="0">
              <a:solidFill>
                <a:schemeClr val="bg1"/>
              </a:solidFill>
              <a:effectLst/>
              <a:latin typeface="Arial" panose="020B0604020202020204" pitchFamily="34" charset="0"/>
              <a:ea typeface="Arial" panose="020B0604020202020204" pitchFamily="34" charset="0"/>
            </a:endParaRPr>
          </a:p>
          <a:p>
            <a:pPr lvl="1"/>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96E14FC-F130-9EB8-3F05-831A3246F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724" y="3212976"/>
            <a:ext cx="6886892" cy="28083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34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a:bodyPr>
          <a:lstStyle/>
          <a:p>
            <a:r>
              <a:rPr lang="en-US" b="1" dirty="0">
                <a:solidFill>
                  <a:schemeClr val="bg1"/>
                </a:solidFill>
              </a:rPr>
              <a:t>Recommendations for Opening New Restaurants</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6096000" y="2419593"/>
            <a:ext cx="5688632" cy="4177759"/>
          </a:xfrm>
        </p:spPr>
        <p:txBody>
          <a:bodyPr>
            <a:normAutofit fontScale="92500" lnSpcReduction="10000"/>
          </a:bodyPr>
          <a:lstStyle/>
          <a:p>
            <a:pPr lvl="0">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We have made use of a column chart to show the number of restaurants in each country.</a:t>
            </a:r>
          </a:p>
          <a:p>
            <a:pPr>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While opening restaurants in these cities, various factors such as average rating, average cost for two, cuisines should be considered.</a:t>
            </a:r>
          </a:p>
          <a:p>
            <a:pPr lvl="0">
              <a:lnSpc>
                <a:spcPct val="115000"/>
              </a:lnSpc>
              <a:buClrTx/>
              <a:buFont typeface="Wingdings" panose="05000000000000000000" pitchFamily="2" charset="2"/>
              <a:buChar char="v"/>
            </a:pPr>
            <a:r>
              <a:rPr lang="en-GB" sz="1800" b="1" dirty="0">
                <a:solidFill>
                  <a:schemeClr val="bg1"/>
                </a:solidFill>
                <a:effectLst/>
                <a:latin typeface="Arial" panose="020B0604020202020204" pitchFamily="34" charset="0"/>
                <a:ea typeface="Arial" panose="020B0604020202020204" pitchFamily="34" charset="0"/>
              </a:rPr>
              <a:t>Recommendation:</a:t>
            </a:r>
          </a:p>
          <a:p>
            <a:pPr lvl="1">
              <a:lnSpc>
                <a:spcPct val="115000"/>
              </a:lnSpc>
              <a:buClrTx/>
              <a:buFont typeface="Wingdings" panose="05000000000000000000" pitchFamily="2" charset="2"/>
              <a:buChar char="v"/>
            </a:pPr>
            <a:r>
              <a:rPr lang="en-GB" sz="1600" dirty="0">
                <a:solidFill>
                  <a:schemeClr val="bg1"/>
                </a:solidFill>
                <a:effectLst/>
                <a:latin typeface="Arial" panose="020B0604020202020204" pitchFamily="34" charset="0"/>
                <a:ea typeface="Arial" panose="020B0604020202020204" pitchFamily="34" charset="0"/>
              </a:rPr>
              <a:t>Recommended </a:t>
            </a:r>
            <a:r>
              <a:rPr lang="en-GB" sz="1600" dirty="0">
                <a:solidFill>
                  <a:schemeClr val="bg1"/>
                </a:solidFill>
                <a:latin typeface="Arial" panose="020B0604020202020204" pitchFamily="34" charset="0"/>
                <a:ea typeface="Arial" panose="020B0604020202020204" pitchFamily="34" charset="0"/>
              </a:rPr>
              <a:t>countries to open </a:t>
            </a:r>
            <a:r>
              <a:rPr lang="en-GB" sz="1600" dirty="0">
                <a:solidFill>
                  <a:schemeClr val="bg1"/>
                </a:solidFill>
                <a:effectLst/>
                <a:latin typeface="Arial" panose="020B0604020202020204" pitchFamily="34" charset="0"/>
                <a:ea typeface="Arial" panose="020B0604020202020204" pitchFamily="34" charset="0"/>
              </a:rPr>
              <a:t>new restaurants are Brazil, Singapore, Sri Lanka, United Kingdom, United States of America and India with lesser competition where the average ratings are between 2 and 3 out of 5.</a:t>
            </a:r>
            <a:endParaRPr lang="en-IN" sz="1600" dirty="0">
              <a:solidFill>
                <a:schemeClr val="bg1"/>
              </a:solidFill>
              <a:effectLst/>
              <a:latin typeface="Arial" panose="020B0604020202020204" pitchFamily="34" charset="0"/>
              <a:ea typeface="Arial" panose="020B0604020202020204" pitchFamily="34" charset="0"/>
            </a:endParaRPr>
          </a:p>
          <a:p>
            <a:pPr lvl="1">
              <a:lnSpc>
                <a:spcPct val="115000"/>
              </a:lnSpc>
              <a:buClrTx/>
              <a:buFont typeface="Wingdings" panose="05000000000000000000" pitchFamily="2" charset="2"/>
              <a:buChar char="v"/>
            </a:pPr>
            <a:r>
              <a:rPr lang="en-GB" sz="1600" dirty="0">
                <a:solidFill>
                  <a:schemeClr val="bg1"/>
                </a:solidFill>
                <a:effectLst/>
                <a:latin typeface="Arial" panose="020B0604020202020204" pitchFamily="34" charset="0"/>
                <a:ea typeface="Arial" panose="020B0604020202020204" pitchFamily="34" charset="0"/>
              </a:rPr>
              <a:t>Also, the average cost per two people ranges from 600 INR (India) to 9850 (INR) in Singapore, which would be a good recommendation to open new restaurants as the ranges of prices in these countries is diverse.</a:t>
            </a:r>
            <a:endParaRPr lang="en-IN" sz="1600" dirty="0">
              <a:solidFill>
                <a:schemeClr val="bg1"/>
              </a:solidFill>
              <a:effectLst/>
              <a:latin typeface="Arial" panose="020B0604020202020204" pitchFamily="34" charset="0"/>
              <a:ea typeface="Arial" panose="020B0604020202020204" pitchFamily="34" charset="0"/>
            </a:endParaRPr>
          </a:p>
          <a:p>
            <a:pPr lvl="0">
              <a:lnSpc>
                <a:spcPct val="115000"/>
              </a:lnSpc>
              <a:buClrTx/>
              <a:buFont typeface="Wingdings" panose="05000000000000000000" pitchFamily="2" charset="2"/>
              <a:buChar char="v"/>
            </a:pPr>
            <a:endParaRPr lang="en-IN" sz="1100" dirty="0">
              <a:solidFill>
                <a:schemeClr val="bg1"/>
              </a:solidFill>
              <a:effectLst/>
              <a:latin typeface="Arial" panose="020B0604020202020204" pitchFamily="34" charset="0"/>
              <a:ea typeface="Arial" panose="020B0604020202020204" pitchFamily="34" charset="0"/>
            </a:endParaRPr>
          </a:p>
          <a:p>
            <a:pPr marL="228600">
              <a:lnSpc>
                <a:spcPct val="115000"/>
              </a:lnSpc>
              <a:spcAft>
                <a:spcPts val="1000"/>
              </a:spcAft>
              <a:buClrTx/>
              <a:buFont typeface="Wingdings" panose="05000000000000000000" pitchFamily="2" charset="2"/>
              <a:buChar char="v"/>
            </a:pPr>
            <a:endParaRPr lang="en-IN" sz="1800" dirty="0">
              <a:solidFill>
                <a:schemeClr val="bg1"/>
              </a:solidFill>
              <a:effectLst/>
              <a:latin typeface="Arial" panose="020B0604020202020204" pitchFamily="34" charset="0"/>
              <a:ea typeface="Arial" panose="020B0604020202020204" pitchFamily="34" charset="0"/>
            </a:endParaRPr>
          </a:p>
          <a:p>
            <a:pPr>
              <a:buClrTx/>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479376" y="1844824"/>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Recommended countries where new restaurants can be opened</a:t>
            </a:r>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B0AD052-9B5F-E247-CD2D-7331316C7B87}"/>
              </a:ext>
            </a:extLst>
          </p:cNvPr>
          <p:cNvPicPr>
            <a:picLocks noChangeAspect="1"/>
          </p:cNvPicPr>
          <p:nvPr/>
        </p:nvPicPr>
        <p:blipFill>
          <a:blip r:embed="rId2"/>
          <a:stretch>
            <a:fillRect/>
          </a:stretch>
        </p:blipFill>
        <p:spPr>
          <a:xfrm>
            <a:off x="839416" y="2558402"/>
            <a:ext cx="5112568" cy="40713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73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fontScale="90000"/>
          </a:bodyPr>
          <a:lstStyle/>
          <a:p>
            <a:r>
              <a:rPr lang="en-US" b="1" dirty="0">
                <a:solidFill>
                  <a:schemeClr val="bg1"/>
                </a:solidFill>
              </a:rPr>
              <a:t>Suggestions for Opening New Restaurants based on cost and rating</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335360" y="5013176"/>
            <a:ext cx="11449272" cy="1584176"/>
          </a:xfrm>
        </p:spPr>
        <p:txBody>
          <a:bodyPr>
            <a:normAutofit fontScale="92500" lnSpcReduction="10000"/>
          </a:bodyPr>
          <a:lstStyle/>
          <a:p>
            <a:pPr>
              <a:lnSpc>
                <a:spcPct val="115000"/>
              </a:lnSpc>
              <a:buClrTx/>
              <a:buFont typeface="Wingdings" panose="05000000000000000000" pitchFamily="2" charset="2"/>
              <a:buChar char="v"/>
            </a:pPr>
            <a:r>
              <a:rPr lang="en-IN" sz="1800" dirty="0">
                <a:solidFill>
                  <a:schemeClr val="bg1"/>
                </a:solidFill>
                <a:effectLst/>
                <a:latin typeface="Arial" panose="020B0604020202020204" pitchFamily="34" charset="0"/>
                <a:ea typeface="Arial" panose="020B0604020202020204" pitchFamily="34" charset="0"/>
              </a:rPr>
              <a:t>Considering the ratings and the average cost factor</a:t>
            </a:r>
            <a:r>
              <a:rPr lang="en-GB" sz="1800" dirty="0">
                <a:solidFill>
                  <a:schemeClr val="bg1"/>
                </a:solidFill>
                <a:latin typeface="Arial" panose="020B0604020202020204" pitchFamily="34" charset="0"/>
                <a:ea typeface="Arial" panose="020B0604020202020204" pitchFamily="34" charset="0"/>
              </a:rPr>
              <a:t> new restaurants can be opened in places like </a:t>
            </a:r>
            <a:r>
              <a:rPr lang="en-GB" sz="1800" dirty="0" err="1">
                <a:solidFill>
                  <a:schemeClr val="bg1"/>
                </a:solidFill>
                <a:latin typeface="Arial" panose="020B0604020202020204" pitchFamily="34" charset="0"/>
                <a:ea typeface="Arial" panose="020B0604020202020204" pitchFamily="34" charset="0"/>
              </a:rPr>
              <a:t>Brasi_lia</a:t>
            </a:r>
            <a:r>
              <a:rPr lang="en-GB" sz="1800" dirty="0">
                <a:solidFill>
                  <a:schemeClr val="bg1"/>
                </a:solidFill>
                <a:latin typeface="Arial" panose="020B0604020202020204" pitchFamily="34" charset="0"/>
                <a:ea typeface="Arial" panose="020B0604020202020204" pitchFamily="34" charset="0"/>
              </a:rPr>
              <a:t> (Brazil), Ghaziabad (India), Colombo (Sri Lanka) where the number of restaurants in these cities range between 20 to 25. </a:t>
            </a:r>
          </a:p>
          <a:p>
            <a:pPr>
              <a:lnSpc>
                <a:spcPct val="115000"/>
              </a:lnSpc>
              <a:buClrTx/>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The average customer ratings in these cities ranges between 2.9 and 4.1 with India having the least rating of 2.9 and USA having the highest rating of 4.1. </a:t>
            </a:r>
            <a:endParaRPr lang="en-IN" sz="1800" dirty="0">
              <a:solidFill>
                <a:schemeClr val="bg1"/>
              </a:solidFill>
              <a:latin typeface="Arial" panose="020B0604020202020204" pitchFamily="34" charset="0"/>
              <a:ea typeface="Arial" panose="020B0604020202020204" pitchFamily="34" charset="0"/>
            </a:endParaRPr>
          </a:p>
          <a:p>
            <a:pPr marL="228600">
              <a:lnSpc>
                <a:spcPct val="115000"/>
              </a:lnSpc>
              <a:spcAft>
                <a:spcPts val="1000"/>
              </a:spcAft>
              <a:buClrTx/>
              <a:buFont typeface="Wingdings" panose="05000000000000000000" pitchFamily="2" charset="2"/>
              <a:buChar char="v"/>
            </a:pPr>
            <a:endParaRPr lang="en-IN" sz="1800" dirty="0">
              <a:solidFill>
                <a:schemeClr val="bg1"/>
              </a:solidFill>
              <a:effectLst/>
              <a:latin typeface="Arial" panose="020B0604020202020204" pitchFamily="34" charset="0"/>
              <a:ea typeface="Arial" panose="020B0604020202020204" pitchFamily="34" charset="0"/>
            </a:endParaRPr>
          </a:p>
          <a:p>
            <a:pPr>
              <a:buClrTx/>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175E80A4-BED5-263C-5FE2-EA347BF168AC}"/>
              </a:ext>
            </a:extLst>
          </p:cNvPr>
          <p:cNvPicPr>
            <a:picLocks noChangeAspect="1"/>
          </p:cNvPicPr>
          <p:nvPr/>
        </p:nvPicPr>
        <p:blipFill>
          <a:blip r:embed="rId2"/>
          <a:stretch>
            <a:fillRect/>
          </a:stretch>
        </p:blipFill>
        <p:spPr>
          <a:xfrm>
            <a:off x="1886046" y="2472220"/>
            <a:ext cx="7162282" cy="23742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ontent Placeholder 2">
            <a:extLst>
              <a:ext uri="{FF2B5EF4-FFF2-40B4-BE49-F238E27FC236}">
                <a16:creationId xmlns:a16="http://schemas.microsoft.com/office/drawing/2014/main" id="{602B0943-C651-36AF-D4FF-7663DAFAF2DA}"/>
              </a:ext>
            </a:extLst>
          </p:cNvPr>
          <p:cNvSpPr txBox="1">
            <a:spLocks/>
          </p:cNvSpPr>
          <p:nvPr/>
        </p:nvSpPr>
        <p:spPr>
          <a:xfrm>
            <a:off x="479376" y="1844824"/>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Rating and Cost comparison of cities where new restaurants can be opened</a:t>
            </a:r>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531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a:bodyPr>
          <a:lstStyle/>
          <a:p>
            <a:r>
              <a:rPr lang="en-US" b="1" dirty="0">
                <a:solidFill>
                  <a:schemeClr val="bg1"/>
                </a:solidFill>
              </a:rPr>
              <a:t>Suggestions for Opening New Restaurants</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335360" y="4790120"/>
            <a:ext cx="11449272" cy="2239280"/>
          </a:xfrm>
        </p:spPr>
        <p:txBody>
          <a:bodyPr>
            <a:normAutofit/>
          </a:bodyPr>
          <a:lstStyle/>
          <a:p>
            <a:pPr>
              <a:lnSpc>
                <a:spcPct val="115000"/>
              </a:lnSpc>
              <a:buClr>
                <a:schemeClr val="bg1"/>
              </a:buClr>
              <a:buFont typeface="Wingdings" panose="05000000000000000000" pitchFamily="2" charset="2"/>
              <a:buChar char="v"/>
            </a:pPr>
            <a:r>
              <a:rPr lang="en-IN" sz="1800" dirty="0">
                <a:solidFill>
                  <a:schemeClr val="bg1"/>
                </a:solidFill>
                <a:latin typeface="Arial" panose="020B0604020202020204" pitchFamily="34" charset="0"/>
                <a:ea typeface="Arial" panose="020B0604020202020204" pitchFamily="34" charset="0"/>
              </a:rPr>
              <a:t>The reason for suggesting to open newer restaurants is that 95% of the restaurants are located across these 6 countries with prices ranging from </a:t>
            </a:r>
            <a:r>
              <a:rPr lang="en-IN" sz="1800" b="1" dirty="0">
                <a:solidFill>
                  <a:schemeClr val="bg1"/>
                </a:solidFill>
                <a:latin typeface="Arial" panose="020B0604020202020204" pitchFamily="34" charset="0"/>
                <a:ea typeface="Arial" panose="020B0604020202020204" pitchFamily="34" charset="0"/>
              </a:rPr>
              <a:t>623 INR </a:t>
            </a:r>
            <a:r>
              <a:rPr lang="en-IN" sz="1800" dirty="0">
                <a:solidFill>
                  <a:schemeClr val="bg1"/>
                </a:solidFill>
                <a:latin typeface="Arial" panose="020B0604020202020204" pitchFamily="34" charset="0"/>
                <a:ea typeface="Arial" panose="020B0604020202020204" pitchFamily="34" charset="0"/>
              </a:rPr>
              <a:t>(</a:t>
            </a:r>
            <a:r>
              <a:rPr lang="en-IN" sz="1800" b="1" dirty="0">
                <a:solidFill>
                  <a:schemeClr val="bg1"/>
                </a:solidFill>
                <a:latin typeface="Arial" panose="020B0604020202020204" pitchFamily="34" charset="0"/>
                <a:ea typeface="Arial" panose="020B0604020202020204" pitchFamily="34" charset="0"/>
              </a:rPr>
              <a:t>India</a:t>
            </a:r>
            <a:r>
              <a:rPr lang="en-IN" sz="1800" dirty="0">
                <a:solidFill>
                  <a:schemeClr val="bg1"/>
                </a:solidFill>
                <a:latin typeface="Arial" panose="020B0604020202020204" pitchFamily="34" charset="0"/>
                <a:ea typeface="Arial" panose="020B0604020202020204" pitchFamily="34" charset="0"/>
              </a:rPr>
              <a:t>) to </a:t>
            </a:r>
            <a:r>
              <a:rPr lang="en-IN" sz="1800" b="1" dirty="0">
                <a:solidFill>
                  <a:schemeClr val="bg1"/>
                </a:solidFill>
                <a:latin typeface="Arial" panose="020B0604020202020204" pitchFamily="34" charset="0"/>
                <a:ea typeface="Arial" panose="020B0604020202020204" pitchFamily="34" charset="0"/>
              </a:rPr>
              <a:t>9849 INR </a:t>
            </a:r>
            <a:r>
              <a:rPr lang="en-IN" sz="1800" dirty="0">
                <a:solidFill>
                  <a:schemeClr val="bg1"/>
                </a:solidFill>
                <a:latin typeface="Arial" panose="020B0604020202020204" pitchFamily="34" charset="0"/>
                <a:ea typeface="Arial" panose="020B0604020202020204" pitchFamily="34" charset="0"/>
              </a:rPr>
              <a:t>(</a:t>
            </a:r>
            <a:r>
              <a:rPr lang="en-IN" sz="1800" b="1" dirty="0">
                <a:solidFill>
                  <a:schemeClr val="bg1"/>
                </a:solidFill>
                <a:latin typeface="Arial" panose="020B0604020202020204" pitchFamily="34" charset="0"/>
                <a:ea typeface="Arial" panose="020B0604020202020204" pitchFamily="34" charset="0"/>
              </a:rPr>
              <a:t>Singapore</a:t>
            </a:r>
            <a:r>
              <a:rPr lang="en-IN" sz="1800" dirty="0">
                <a:solidFill>
                  <a:schemeClr val="bg1"/>
                </a:solidFill>
                <a:latin typeface="Arial" panose="020B0604020202020204" pitchFamily="34" charset="0"/>
                <a:ea typeface="Arial" panose="020B0604020202020204" pitchFamily="34" charset="0"/>
              </a:rPr>
              <a:t>)</a:t>
            </a:r>
          </a:p>
          <a:p>
            <a:pPr>
              <a:lnSpc>
                <a:spcPct val="115000"/>
              </a:lnSpc>
              <a:buClr>
                <a:schemeClr val="bg1"/>
              </a:buClr>
              <a:buFont typeface="Wingdings" panose="05000000000000000000" pitchFamily="2" charset="2"/>
              <a:buChar char="v"/>
            </a:pPr>
            <a:r>
              <a:rPr lang="en-IN" sz="1800" dirty="0">
                <a:solidFill>
                  <a:schemeClr val="bg1"/>
                </a:solidFill>
                <a:latin typeface="Arial" panose="020B0604020202020204" pitchFamily="34" charset="0"/>
                <a:ea typeface="Arial" panose="020B0604020202020204" pitchFamily="34" charset="0"/>
              </a:rPr>
              <a:t>In the upcoming slides, let us have a look at how the factors like rating, average cost per two, votes and cuisines play a major role in opening new restaurants across these countries. </a:t>
            </a:r>
          </a:p>
          <a:p>
            <a:pPr marL="228600">
              <a:lnSpc>
                <a:spcPct val="115000"/>
              </a:lnSpc>
              <a:spcAft>
                <a:spcPts val="1000"/>
              </a:spcAft>
              <a:buClr>
                <a:schemeClr val="bg1"/>
              </a:buClr>
              <a:buFont typeface="Wingdings" panose="05000000000000000000" pitchFamily="2" charset="2"/>
              <a:buChar char="v"/>
            </a:pPr>
            <a:endParaRPr lang="en-IN" sz="1800" dirty="0">
              <a:solidFill>
                <a:schemeClr val="bg1"/>
              </a:solidFill>
              <a:effectLst/>
              <a:latin typeface="Arial" panose="020B0604020202020204" pitchFamily="34" charset="0"/>
              <a:ea typeface="Arial" panose="020B0604020202020204" pitchFamily="34" charset="0"/>
            </a:endParaRPr>
          </a:p>
          <a:p>
            <a:pPr>
              <a:buClr>
                <a:schemeClr val="bg1"/>
              </a:buClr>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A72FC6D-072F-BFB1-3837-DDB11E11D6BF}"/>
              </a:ext>
            </a:extLst>
          </p:cNvPr>
          <p:cNvPicPr>
            <a:picLocks noChangeAspect="1"/>
          </p:cNvPicPr>
          <p:nvPr/>
        </p:nvPicPr>
        <p:blipFill>
          <a:blip r:embed="rId2"/>
          <a:stretch>
            <a:fillRect/>
          </a:stretch>
        </p:blipFill>
        <p:spPr>
          <a:xfrm>
            <a:off x="1037754" y="2485864"/>
            <a:ext cx="10058399" cy="22392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2">
            <a:extLst>
              <a:ext uri="{FF2B5EF4-FFF2-40B4-BE49-F238E27FC236}">
                <a16:creationId xmlns:a16="http://schemas.microsoft.com/office/drawing/2014/main" id="{5B8DF9CC-06FE-7DCA-E599-8DBDEF1840E2}"/>
              </a:ext>
            </a:extLst>
          </p:cNvPr>
          <p:cNvSpPr txBox="1">
            <a:spLocks/>
          </p:cNvSpPr>
          <p:nvPr/>
        </p:nvSpPr>
        <p:spPr>
          <a:xfrm>
            <a:off x="551384" y="1844824"/>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Rating and Cost comparison of countries where new restaurants can be opened</a:t>
            </a:r>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788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a:bodyPr>
          <a:lstStyle/>
          <a:p>
            <a:r>
              <a:rPr lang="en-US" b="1" dirty="0">
                <a:solidFill>
                  <a:schemeClr val="bg1"/>
                </a:solidFill>
              </a:rPr>
              <a:t>Competitor Analysis based on Average Cost</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335360" y="4797152"/>
            <a:ext cx="11593288" cy="1944216"/>
          </a:xfrm>
        </p:spPr>
        <p:txBody>
          <a:bodyPr>
            <a:normAutofit fontScale="92500" lnSpcReduction="20000"/>
          </a:bodyPr>
          <a:lstStyle/>
          <a:p>
            <a:pPr>
              <a:lnSpc>
                <a:spcPct val="115000"/>
              </a:lnSpc>
              <a:buClr>
                <a:schemeClr val="bg1"/>
              </a:buClr>
              <a:buFont typeface="Wingdings" panose="05000000000000000000" pitchFamily="2" charset="2"/>
              <a:buChar char="v"/>
            </a:pPr>
            <a:r>
              <a:rPr lang="en-IN" sz="1400" dirty="0">
                <a:solidFill>
                  <a:schemeClr val="bg1"/>
                </a:solidFill>
                <a:latin typeface="Arial" panose="020B0604020202020204" pitchFamily="34" charset="0"/>
                <a:ea typeface="Arial" panose="020B0604020202020204" pitchFamily="34" charset="0"/>
              </a:rPr>
              <a:t>The left chart shows the average cost from the suggested restaurant while the chart on the right side depicts the average cost of the restaurants in the suggested city. </a:t>
            </a:r>
            <a:r>
              <a:rPr lang="en-IN" sz="1400" b="1" dirty="0">
                <a:solidFill>
                  <a:schemeClr val="bg1"/>
                </a:solidFill>
                <a:latin typeface="Arial" panose="020B0604020202020204" pitchFamily="34" charset="0"/>
                <a:ea typeface="Arial" panose="020B0604020202020204" pitchFamily="34" charset="0"/>
              </a:rPr>
              <a:t>(Currency Unit – INR)</a:t>
            </a:r>
          </a:p>
          <a:p>
            <a:pPr>
              <a:lnSpc>
                <a:spcPct val="115000"/>
              </a:lnSpc>
              <a:buClr>
                <a:schemeClr val="bg1"/>
              </a:buClr>
              <a:buFont typeface="Wingdings" panose="05000000000000000000" pitchFamily="2" charset="2"/>
              <a:buChar char="v"/>
            </a:pPr>
            <a:r>
              <a:rPr lang="en-IN" sz="1400" dirty="0">
                <a:solidFill>
                  <a:schemeClr val="bg1"/>
                </a:solidFill>
                <a:latin typeface="Arial" panose="020B0604020202020204" pitchFamily="34" charset="0"/>
                <a:ea typeface="Arial" panose="020B0604020202020204" pitchFamily="34" charset="0"/>
              </a:rPr>
              <a:t>For example, in </a:t>
            </a:r>
            <a:r>
              <a:rPr lang="en-IN" sz="1400" dirty="0" err="1">
                <a:solidFill>
                  <a:schemeClr val="bg1"/>
                </a:solidFill>
                <a:latin typeface="Arial" panose="020B0604020202020204" pitchFamily="34" charset="0"/>
                <a:ea typeface="Arial" panose="020B0604020202020204" pitchFamily="34" charset="0"/>
              </a:rPr>
              <a:t>Brasi_lia</a:t>
            </a:r>
            <a:r>
              <a:rPr lang="en-IN" sz="1400" dirty="0">
                <a:solidFill>
                  <a:schemeClr val="bg1"/>
                </a:solidFill>
                <a:latin typeface="Arial" panose="020B0604020202020204" pitchFamily="34" charset="0"/>
                <a:ea typeface="Arial" panose="020B0604020202020204" pitchFamily="34" charset="0"/>
              </a:rPr>
              <a:t> in Brazil,</a:t>
            </a:r>
          </a:p>
          <a:p>
            <a:pPr marL="571500" lvl="1" indent="-342900">
              <a:lnSpc>
                <a:spcPct val="115000"/>
              </a:lnSpc>
              <a:buClr>
                <a:schemeClr val="bg1"/>
              </a:buClr>
              <a:buFont typeface="Wingdings" panose="05000000000000000000" pitchFamily="2" charset="2"/>
              <a:buChar char="v"/>
            </a:pPr>
            <a:r>
              <a:rPr lang="en-IN" sz="1200" dirty="0">
                <a:solidFill>
                  <a:schemeClr val="bg1"/>
                </a:solidFill>
                <a:latin typeface="Arial" panose="020B0604020202020204" pitchFamily="34" charset="0"/>
                <a:ea typeface="Arial" panose="020B0604020202020204" pitchFamily="34" charset="0"/>
              </a:rPr>
              <a:t>Average cost of </a:t>
            </a:r>
            <a:r>
              <a:rPr lang="en-IN" sz="1200" b="1" dirty="0">
                <a:solidFill>
                  <a:schemeClr val="bg1"/>
                </a:solidFill>
                <a:latin typeface="Arial" panose="020B0604020202020204" pitchFamily="34" charset="0"/>
                <a:ea typeface="Arial" panose="020B0604020202020204" pitchFamily="34" charset="0"/>
              </a:rPr>
              <a:t>all </a:t>
            </a:r>
            <a:r>
              <a:rPr lang="en-IN" sz="1200" dirty="0">
                <a:solidFill>
                  <a:schemeClr val="bg1"/>
                </a:solidFill>
                <a:latin typeface="Arial" panose="020B0604020202020204" pitchFamily="34" charset="0"/>
                <a:ea typeface="Arial" panose="020B0604020202020204" pitchFamily="34" charset="0"/>
              </a:rPr>
              <a:t>restaurants – </a:t>
            </a:r>
            <a:r>
              <a:rPr lang="en-IN" sz="1200" b="1" dirty="0">
                <a:solidFill>
                  <a:schemeClr val="bg1"/>
                </a:solidFill>
                <a:latin typeface="Arial" panose="020B0604020202020204" pitchFamily="34" charset="0"/>
                <a:ea typeface="Arial" panose="020B0604020202020204" pitchFamily="34" charset="0"/>
              </a:rPr>
              <a:t>1791.60 INR</a:t>
            </a:r>
          </a:p>
          <a:p>
            <a:pPr marL="571500" lvl="1" indent="-342900">
              <a:lnSpc>
                <a:spcPct val="115000"/>
              </a:lnSpc>
              <a:buClr>
                <a:schemeClr val="bg1"/>
              </a:buClr>
              <a:buFont typeface="Wingdings" panose="05000000000000000000" pitchFamily="2" charset="2"/>
              <a:buChar char="v"/>
            </a:pPr>
            <a:r>
              <a:rPr lang="en-IN" sz="1200" dirty="0">
                <a:solidFill>
                  <a:schemeClr val="bg1"/>
                </a:solidFill>
                <a:latin typeface="Arial" panose="020B0604020202020204" pitchFamily="34" charset="0"/>
                <a:ea typeface="Arial" panose="020B0604020202020204" pitchFamily="34" charset="0"/>
              </a:rPr>
              <a:t>Average cost in </a:t>
            </a:r>
            <a:r>
              <a:rPr lang="en-IN" sz="1200" b="1" dirty="0">
                <a:solidFill>
                  <a:schemeClr val="bg1"/>
                </a:solidFill>
                <a:latin typeface="Arial" panose="020B0604020202020204" pitchFamily="34" charset="0"/>
                <a:ea typeface="Arial" panose="020B0604020202020204" pitchFamily="34" charset="0"/>
              </a:rPr>
              <a:t>suggested restaurant </a:t>
            </a:r>
            <a:r>
              <a:rPr lang="en-IN" sz="1200" dirty="0">
                <a:solidFill>
                  <a:schemeClr val="bg1"/>
                </a:solidFill>
                <a:latin typeface="Arial" panose="020B0604020202020204" pitchFamily="34" charset="0"/>
                <a:ea typeface="Arial" panose="020B0604020202020204" pitchFamily="34" charset="0"/>
              </a:rPr>
              <a:t>– </a:t>
            </a:r>
            <a:r>
              <a:rPr lang="en-IN" sz="1200" b="1" dirty="0">
                <a:solidFill>
                  <a:schemeClr val="bg1"/>
                </a:solidFill>
                <a:latin typeface="Arial" panose="020B0604020202020204" pitchFamily="34" charset="0"/>
                <a:ea typeface="Arial" panose="020B0604020202020204" pitchFamily="34" charset="0"/>
              </a:rPr>
              <a:t>447.90 INR</a:t>
            </a:r>
          </a:p>
          <a:p>
            <a:pPr>
              <a:lnSpc>
                <a:spcPct val="115000"/>
              </a:lnSpc>
              <a:buClr>
                <a:schemeClr val="bg1"/>
              </a:buClr>
              <a:buFont typeface="Wingdings" panose="05000000000000000000" pitchFamily="2" charset="2"/>
              <a:buChar char="v"/>
            </a:pPr>
            <a:r>
              <a:rPr lang="en-IN" sz="1400" dirty="0">
                <a:solidFill>
                  <a:schemeClr val="bg1"/>
                </a:solidFill>
                <a:latin typeface="Arial" panose="020B0604020202020204" pitchFamily="34" charset="0"/>
                <a:ea typeface="Arial" panose="020B0604020202020204" pitchFamily="34" charset="0"/>
              </a:rPr>
              <a:t>This means that we can open a restaurant in the suggested city as long as the average cost of the suggested restaurant is less than the average cost of all the restaurants in the suggested city.</a:t>
            </a:r>
          </a:p>
          <a:p>
            <a:pPr marL="514350" lvl="1">
              <a:lnSpc>
                <a:spcPct val="115000"/>
              </a:lnSpc>
              <a:buClr>
                <a:schemeClr val="bg1"/>
              </a:buClr>
              <a:buFont typeface="Wingdings" panose="05000000000000000000" pitchFamily="2" charset="2"/>
              <a:buChar char="v"/>
            </a:pPr>
            <a:endParaRPr lang="en-IN" sz="1400" dirty="0">
              <a:solidFill>
                <a:schemeClr val="bg1"/>
              </a:solidFill>
              <a:latin typeface="Arial" panose="020B0604020202020204" pitchFamily="34" charset="0"/>
              <a:ea typeface="Arial" panose="020B0604020202020204" pitchFamily="34" charset="0"/>
            </a:endParaRPr>
          </a:p>
          <a:p>
            <a:pPr marL="571500" lvl="1" indent="-342900">
              <a:lnSpc>
                <a:spcPct val="115000"/>
              </a:lnSpc>
              <a:buClr>
                <a:schemeClr val="bg1"/>
              </a:buClr>
              <a:buFont typeface="Wingdings" panose="05000000000000000000" pitchFamily="2" charset="2"/>
              <a:buChar char="v"/>
            </a:pPr>
            <a:endParaRPr lang="en-IN" sz="1400" dirty="0">
              <a:solidFill>
                <a:schemeClr val="bg1"/>
              </a:solidFill>
              <a:latin typeface="Arial" panose="020B0604020202020204" pitchFamily="34" charset="0"/>
              <a:ea typeface="Arial" panose="020B0604020202020204" pitchFamily="34" charset="0"/>
            </a:endParaRPr>
          </a:p>
          <a:p>
            <a:pPr marL="228600">
              <a:lnSpc>
                <a:spcPct val="115000"/>
              </a:lnSpc>
              <a:spcAft>
                <a:spcPts val="1000"/>
              </a:spcAft>
              <a:buClr>
                <a:schemeClr val="bg1"/>
              </a:buClr>
              <a:buFont typeface="Wingdings" panose="05000000000000000000" pitchFamily="2" charset="2"/>
              <a:buChar char="v"/>
            </a:pPr>
            <a:endParaRPr lang="en-IN" sz="1800" dirty="0">
              <a:solidFill>
                <a:schemeClr val="bg1"/>
              </a:solidFill>
              <a:effectLst/>
              <a:latin typeface="Arial" panose="020B0604020202020204" pitchFamily="34" charset="0"/>
              <a:ea typeface="Arial" panose="020B0604020202020204" pitchFamily="34" charset="0"/>
            </a:endParaRPr>
          </a:p>
          <a:p>
            <a:pPr>
              <a:buClr>
                <a:schemeClr val="bg1"/>
              </a:buClr>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34DE0C4-2536-E26B-D7CE-DFC60C93D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448" y="2233450"/>
            <a:ext cx="3960440" cy="2352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6FF22FE-8367-ECB1-7E66-D611B3572D1E}"/>
              </a:ext>
            </a:extLst>
          </p:cNvPr>
          <p:cNvPicPr>
            <a:picLocks noChangeAspect="1"/>
          </p:cNvPicPr>
          <p:nvPr/>
        </p:nvPicPr>
        <p:blipFill>
          <a:blip r:embed="rId3"/>
          <a:stretch>
            <a:fillRect/>
          </a:stretch>
        </p:blipFill>
        <p:spPr>
          <a:xfrm>
            <a:off x="7300311" y="2204864"/>
            <a:ext cx="3764241" cy="2376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F6B6D2D0-9D04-0C43-F6D8-792C23583F1A}"/>
              </a:ext>
            </a:extLst>
          </p:cNvPr>
          <p:cNvSpPr txBox="1"/>
          <p:nvPr/>
        </p:nvSpPr>
        <p:spPr>
          <a:xfrm>
            <a:off x="6025133" y="3131676"/>
            <a:ext cx="502915"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VS</a:t>
            </a:r>
          </a:p>
        </p:txBody>
      </p:sp>
      <p:sp>
        <p:nvSpPr>
          <p:cNvPr id="7" name="Content Placeholder 2">
            <a:extLst>
              <a:ext uri="{FF2B5EF4-FFF2-40B4-BE49-F238E27FC236}">
                <a16:creationId xmlns:a16="http://schemas.microsoft.com/office/drawing/2014/main" id="{7F5BBB49-BEEA-2CF1-2893-A8FAC0842ACB}"/>
              </a:ext>
            </a:extLst>
          </p:cNvPr>
          <p:cNvSpPr txBox="1">
            <a:spLocks/>
          </p:cNvSpPr>
          <p:nvPr/>
        </p:nvSpPr>
        <p:spPr>
          <a:xfrm>
            <a:off x="479376" y="1700809"/>
            <a:ext cx="11233248" cy="43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Competitors of restaurants to be opened in the suggested cities – Cost Comparison (Currency – INR)</a:t>
            </a:r>
            <a:endPar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663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28270"/>
            <a:ext cx="9404723" cy="1400530"/>
          </a:xfrm>
        </p:spPr>
        <p:txBody>
          <a:bodyPr>
            <a:normAutofit/>
          </a:bodyPr>
          <a:lstStyle/>
          <a:p>
            <a:r>
              <a:rPr lang="en-US" b="1" dirty="0">
                <a:solidFill>
                  <a:schemeClr val="bg1"/>
                </a:solidFill>
              </a:rPr>
              <a:t>Competitor Analysis based on Average Rating</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335360" y="4923756"/>
            <a:ext cx="11449272" cy="1673596"/>
          </a:xfrm>
        </p:spPr>
        <p:txBody>
          <a:bodyPr>
            <a:normAutofit/>
          </a:bodyPr>
          <a:lstStyle/>
          <a:p>
            <a:pPr>
              <a:lnSpc>
                <a:spcPct val="115000"/>
              </a:lnSpc>
              <a:buClr>
                <a:schemeClr val="bg1"/>
              </a:buClr>
              <a:buFont typeface="Wingdings" panose="05000000000000000000" pitchFamily="2" charset="2"/>
              <a:buChar char="v"/>
            </a:pPr>
            <a:r>
              <a:rPr lang="en-IN" sz="1500" dirty="0">
                <a:solidFill>
                  <a:schemeClr val="bg1"/>
                </a:solidFill>
                <a:latin typeface="Arial" panose="020B0604020202020204" pitchFamily="34" charset="0"/>
                <a:ea typeface="Arial" panose="020B0604020202020204" pitchFamily="34" charset="0"/>
              </a:rPr>
              <a:t>The left chart shows the average customer ratings from the suggested restaurant while the chart on the right side depicts the average customer ratings of the restaurants in the suggested city. </a:t>
            </a:r>
            <a:endParaRPr lang="en-IN" sz="1500" b="1" dirty="0">
              <a:solidFill>
                <a:schemeClr val="bg1"/>
              </a:solidFill>
              <a:latin typeface="Arial" panose="020B0604020202020204" pitchFamily="34" charset="0"/>
              <a:ea typeface="Arial" panose="020B0604020202020204" pitchFamily="34" charset="0"/>
            </a:endParaRPr>
          </a:p>
          <a:p>
            <a:pPr>
              <a:lnSpc>
                <a:spcPct val="115000"/>
              </a:lnSpc>
              <a:buClr>
                <a:schemeClr val="bg1"/>
              </a:buClr>
              <a:buFont typeface="Wingdings" panose="05000000000000000000" pitchFamily="2" charset="2"/>
              <a:buChar char="v"/>
            </a:pPr>
            <a:r>
              <a:rPr lang="en-IN" sz="1500" dirty="0">
                <a:solidFill>
                  <a:schemeClr val="bg1"/>
                </a:solidFill>
                <a:latin typeface="Arial" panose="020B0604020202020204" pitchFamily="34" charset="0"/>
                <a:ea typeface="Arial" panose="020B0604020202020204" pitchFamily="34" charset="0"/>
              </a:rPr>
              <a:t>The suggested restaurants have a lower rating when compared to the average rating across the restaurants in the suggested city.</a:t>
            </a:r>
          </a:p>
          <a:p>
            <a:pPr>
              <a:lnSpc>
                <a:spcPct val="115000"/>
              </a:lnSpc>
              <a:buClr>
                <a:schemeClr val="bg1"/>
              </a:buClr>
              <a:buFont typeface="Wingdings" panose="05000000000000000000" pitchFamily="2" charset="2"/>
              <a:buChar char="v"/>
            </a:pPr>
            <a:r>
              <a:rPr lang="en-IN" sz="1500" dirty="0">
                <a:solidFill>
                  <a:schemeClr val="bg1"/>
                </a:solidFill>
                <a:latin typeface="Arial" panose="020B0604020202020204" pitchFamily="34" charset="0"/>
                <a:ea typeface="Arial" panose="020B0604020202020204" pitchFamily="34" charset="0"/>
              </a:rPr>
              <a:t>While opening a new restaurant in the suggested cities, these restaurants have a possibility of being a competitor in terms of pricing, locality, table bookings, online delivery, customer votes etc.</a:t>
            </a:r>
          </a:p>
          <a:p>
            <a:pPr>
              <a:buClr>
                <a:schemeClr val="bg1"/>
              </a:buClr>
              <a:buFont typeface="Wingdings" panose="05000000000000000000" pitchFamily="2" charset="2"/>
              <a:buChar char="v"/>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9F1ABC9-FA6F-0C62-6ABF-42504342F04A}"/>
              </a:ext>
            </a:extLst>
          </p:cNvPr>
          <p:cNvPicPr>
            <a:picLocks noChangeAspect="1"/>
          </p:cNvPicPr>
          <p:nvPr/>
        </p:nvPicPr>
        <p:blipFill>
          <a:blip r:embed="rId2"/>
          <a:stretch>
            <a:fillRect/>
          </a:stretch>
        </p:blipFill>
        <p:spPr>
          <a:xfrm>
            <a:off x="7320137" y="2420887"/>
            <a:ext cx="3850948" cy="2238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5004E490-465E-C804-D6C4-C042A91BEAEE}"/>
              </a:ext>
            </a:extLst>
          </p:cNvPr>
          <p:cNvPicPr>
            <a:picLocks noChangeAspect="1"/>
          </p:cNvPicPr>
          <p:nvPr/>
        </p:nvPicPr>
        <p:blipFill>
          <a:blip r:embed="rId3"/>
          <a:stretch>
            <a:fillRect/>
          </a:stretch>
        </p:blipFill>
        <p:spPr>
          <a:xfrm>
            <a:off x="1199456" y="2420887"/>
            <a:ext cx="3960440" cy="2232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ABC916BE-61E9-3CB7-8BB0-3216BF6D6CF9}"/>
              </a:ext>
            </a:extLst>
          </p:cNvPr>
          <p:cNvSpPr txBox="1"/>
          <p:nvPr/>
        </p:nvSpPr>
        <p:spPr>
          <a:xfrm>
            <a:off x="6023972" y="3275692"/>
            <a:ext cx="57608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VS</a:t>
            </a:r>
          </a:p>
        </p:txBody>
      </p:sp>
      <p:sp>
        <p:nvSpPr>
          <p:cNvPr id="12" name="Content Placeholder 2">
            <a:extLst>
              <a:ext uri="{FF2B5EF4-FFF2-40B4-BE49-F238E27FC236}">
                <a16:creationId xmlns:a16="http://schemas.microsoft.com/office/drawing/2014/main" id="{977153E5-13D3-7FF6-9D20-CE53CB436CB6}"/>
              </a:ext>
            </a:extLst>
          </p:cNvPr>
          <p:cNvSpPr txBox="1">
            <a:spLocks/>
          </p:cNvSpPr>
          <p:nvPr/>
        </p:nvSpPr>
        <p:spPr>
          <a:xfrm>
            <a:off x="407368" y="1772816"/>
            <a:ext cx="11233248" cy="43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Competitors of restaurants to be opened in the suggested cities – Rating Comparison </a:t>
            </a:r>
            <a:endPar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9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a:bodyPr>
          <a:lstStyle/>
          <a:p>
            <a:r>
              <a:rPr lang="en-US" b="1" dirty="0">
                <a:solidFill>
                  <a:schemeClr val="bg1"/>
                </a:solidFill>
              </a:rPr>
              <a:t>Suggestions – Price Range for the upcoming Restaurants</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6312024" y="2420888"/>
            <a:ext cx="5472608" cy="4032448"/>
          </a:xfrm>
        </p:spPr>
        <p:txBody>
          <a:bodyPr>
            <a:normAutofit/>
          </a:bodyPr>
          <a:lstStyle/>
          <a:p>
            <a:pPr lvl="0">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The distribution of restaurants with price range from 1 to 4 is as follows:</a:t>
            </a:r>
          </a:p>
          <a:p>
            <a:pPr marL="571500" lvl="1" indent="-342900">
              <a:lnSpc>
                <a:spcPct val="115000"/>
              </a:lnSpc>
              <a:buClrTx/>
              <a:buFont typeface="Wingdings" panose="05000000000000000000" pitchFamily="2" charset="2"/>
              <a:buChar char="v"/>
            </a:pPr>
            <a:r>
              <a:rPr lang="en-GB" sz="1600" dirty="0">
                <a:solidFill>
                  <a:schemeClr val="bg1"/>
                </a:solidFill>
                <a:latin typeface="Arial" panose="020B0604020202020204" pitchFamily="34" charset="0"/>
                <a:ea typeface="Calibri" panose="020F0502020204030204" pitchFamily="34" charset="0"/>
                <a:cs typeface="Calibri" panose="020F0502020204030204" pitchFamily="34" charset="0"/>
              </a:rPr>
              <a:t>Price Range 1 – 4444 (46.53%)</a:t>
            </a:r>
          </a:p>
          <a:p>
            <a:pPr marL="571500" lvl="1" indent="-342900">
              <a:lnSpc>
                <a:spcPct val="115000"/>
              </a:lnSpc>
              <a:buClrTx/>
              <a:buFont typeface="Wingdings" panose="05000000000000000000" pitchFamily="2" charset="2"/>
              <a:buChar char="v"/>
            </a:pPr>
            <a:r>
              <a:rPr lang="en-GB" sz="1600" dirty="0">
                <a:solidFill>
                  <a:schemeClr val="bg1"/>
                </a:solidFill>
                <a:latin typeface="Arial" panose="020B0604020202020204" pitchFamily="34" charset="0"/>
                <a:ea typeface="Calibri" panose="020F0502020204030204" pitchFamily="34" charset="0"/>
                <a:cs typeface="Calibri" panose="020F0502020204030204" pitchFamily="34" charset="0"/>
              </a:rPr>
              <a:t>Price Range 2 – 3113 (32.60%)</a:t>
            </a:r>
          </a:p>
          <a:p>
            <a:pPr marL="571500" lvl="1" indent="-342900">
              <a:lnSpc>
                <a:spcPct val="115000"/>
              </a:lnSpc>
              <a:buClrTx/>
              <a:buFont typeface="Wingdings" panose="05000000000000000000" pitchFamily="2" charset="2"/>
              <a:buChar char="v"/>
            </a:pPr>
            <a:r>
              <a:rPr lang="en-GB" sz="1600" dirty="0">
                <a:solidFill>
                  <a:schemeClr val="bg1"/>
                </a:solidFill>
                <a:latin typeface="Arial" panose="020B0604020202020204" pitchFamily="34" charset="0"/>
                <a:ea typeface="Calibri" panose="020F0502020204030204" pitchFamily="34" charset="0"/>
                <a:cs typeface="Calibri" panose="020F0502020204030204" pitchFamily="34" charset="0"/>
              </a:rPr>
              <a:t>Price Range 3 – 1408 (14.74%)</a:t>
            </a:r>
          </a:p>
          <a:p>
            <a:pPr marL="571500" lvl="1" indent="-342900">
              <a:lnSpc>
                <a:spcPct val="115000"/>
              </a:lnSpc>
              <a:buClrTx/>
              <a:buFont typeface="Wingdings" panose="05000000000000000000" pitchFamily="2" charset="2"/>
              <a:buChar char="v"/>
            </a:pPr>
            <a:r>
              <a:rPr lang="en-GB" sz="1600" dirty="0">
                <a:solidFill>
                  <a:schemeClr val="bg1"/>
                </a:solidFill>
                <a:latin typeface="Arial" panose="020B0604020202020204" pitchFamily="34" charset="0"/>
                <a:ea typeface="Calibri" panose="020F0502020204030204" pitchFamily="34" charset="0"/>
                <a:cs typeface="Calibri" panose="020F0502020204030204" pitchFamily="34" charset="0"/>
              </a:rPr>
              <a:t>Price Range 4 –   586 (  6.13%)</a:t>
            </a:r>
          </a:p>
          <a:p>
            <a:pPr lvl="0">
              <a:lnSpc>
                <a:spcPct val="115000"/>
              </a:lnSpc>
              <a:buClrTx/>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We can observe that most of the restaurants fall in the price range 1 which means that there are high chances of a restaurant being opened in the future under the price range 1.</a:t>
            </a:r>
          </a:p>
          <a:p>
            <a:pPr marL="514350" lvl="1">
              <a:lnSpc>
                <a:spcPct val="115000"/>
              </a:lnSpc>
              <a:buClrTx/>
              <a:buFont typeface="Wingdings" panose="05000000000000000000" pitchFamily="2" charset="2"/>
              <a:buChar char="v"/>
            </a:pPr>
            <a:endPar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551384" y="2060849"/>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buNone/>
            </a:pPr>
            <a:r>
              <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Price Range and Number of Restaurants</a:t>
            </a: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9EB96A5-3D64-BEFC-8A9B-913DB7171A0A}"/>
              </a:ext>
            </a:extLst>
          </p:cNvPr>
          <p:cNvPicPr>
            <a:picLocks noChangeAspect="1"/>
          </p:cNvPicPr>
          <p:nvPr/>
        </p:nvPicPr>
        <p:blipFill>
          <a:blip r:embed="rId2"/>
          <a:stretch>
            <a:fillRect/>
          </a:stretch>
        </p:blipFill>
        <p:spPr>
          <a:xfrm>
            <a:off x="651940" y="2564904"/>
            <a:ext cx="5372052" cy="27363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15902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STRATEGIC RECOMMENDATIONS</a:t>
            </a:r>
          </a:p>
        </p:txBody>
      </p:sp>
    </p:spTree>
    <p:extLst>
      <p:ext uri="{BB962C8B-B14F-4D97-AF65-F5344CB8AC3E}">
        <p14:creationId xmlns:p14="http://schemas.microsoft.com/office/powerpoint/2010/main" val="395403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a:bodyPr>
          <a:lstStyle/>
          <a:p>
            <a:r>
              <a:rPr lang="en-US" b="1" dirty="0">
                <a:solidFill>
                  <a:schemeClr val="bg1"/>
                </a:solidFill>
              </a:rPr>
              <a:t>Recommendations based on factors</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399556" y="3933056"/>
            <a:ext cx="11385076" cy="2736304"/>
          </a:xfrm>
        </p:spPr>
        <p:txBody>
          <a:bodyPr>
            <a:normAutofit fontScale="92500" lnSpcReduction="10000"/>
          </a:bodyPr>
          <a:lstStyle/>
          <a:p>
            <a:pPr>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Correlation is used to find if there is dependency between 2 numerical values. </a:t>
            </a: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Higher the correlation, higher the dependency between those 2 numerical values.</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0">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In the example above, we can see that Price range and customer ratings has a correlation value of 46% which means that with respect to the price range, the customer ratings are affected accordingly.</a:t>
            </a:r>
          </a:p>
          <a:p>
            <a:pPr lvl="0">
              <a:lnSpc>
                <a:spcPct val="115000"/>
              </a:lnSpc>
              <a:buClrTx/>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This gives us an idea to open new restaurants considering the parameters like price range, customer ratings, average cost and total votes.</a:t>
            </a:r>
          </a:p>
          <a:p>
            <a:pPr lvl="0">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For analysis, we have converted all the currencies to a single common currency. In this case, analysis has been done by converting all the currencies to </a:t>
            </a:r>
            <a:r>
              <a:rPr lang="en-GB" sz="1800" b="1" dirty="0">
                <a:solidFill>
                  <a:schemeClr val="bg1"/>
                </a:solidFill>
                <a:effectLst/>
                <a:latin typeface="Arial" panose="020B0604020202020204" pitchFamily="34" charset="0"/>
                <a:ea typeface="Arial" panose="020B0604020202020204" pitchFamily="34" charset="0"/>
              </a:rPr>
              <a:t>Indian Rupees (Rs.).</a:t>
            </a:r>
          </a:p>
        </p:txBody>
      </p:sp>
      <p:sp>
        <p:nvSpPr>
          <p:cNvPr id="7" name="Content Placeholder 2">
            <a:extLst>
              <a:ext uri="{FF2B5EF4-FFF2-40B4-BE49-F238E27FC236}">
                <a16:creationId xmlns:a16="http://schemas.microsoft.com/office/drawing/2014/main" id="{129DF740-867A-1702-5195-78B14213FE7A}"/>
              </a:ext>
            </a:extLst>
          </p:cNvPr>
          <p:cNvSpPr txBox="1">
            <a:spLocks/>
          </p:cNvSpPr>
          <p:nvPr/>
        </p:nvSpPr>
        <p:spPr>
          <a:xfrm>
            <a:off x="407368" y="1916833"/>
            <a:ext cx="11233248" cy="43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Dependency between price range, average cost, votes, customer ratings</a:t>
            </a:r>
            <a:endPar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FBA3563-868E-09C0-8805-B804F80F67E9}"/>
              </a:ext>
            </a:extLst>
          </p:cNvPr>
          <p:cNvPicPr>
            <a:picLocks noChangeAspect="1"/>
          </p:cNvPicPr>
          <p:nvPr/>
        </p:nvPicPr>
        <p:blipFill>
          <a:blip r:embed="rId2"/>
          <a:stretch>
            <a:fillRect/>
          </a:stretch>
        </p:blipFill>
        <p:spPr>
          <a:xfrm>
            <a:off x="646111" y="2459278"/>
            <a:ext cx="10706473" cy="13564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817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372286"/>
            <a:ext cx="9404723" cy="1400530"/>
          </a:xfrm>
        </p:spPr>
        <p:txBody>
          <a:bodyPr/>
          <a:lstStyle/>
          <a:p>
            <a:r>
              <a:rPr lang="en-US" b="1" dirty="0">
                <a:solidFill>
                  <a:schemeClr val="bg1"/>
                </a:solidFill>
              </a:rPr>
              <a:t>Introduction and Objectives</a:t>
            </a:r>
          </a:p>
        </p:txBody>
      </p:sp>
      <p:sp>
        <p:nvSpPr>
          <p:cNvPr id="3" name="Content Placeholder 2"/>
          <p:cNvSpPr>
            <a:spLocks noGrp="1"/>
          </p:cNvSpPr>
          <p:nvPr>
            <p:ph idx="1"/>
          </p:nvPr>
        </p:nvSpPr>
        <p:spPr>
          <a:xfrm>
            <a:off x="551384" y="1700808"/>
            <a:ext cx="10959008" cy="4572001"/>
          </a:xfrm>
        </p:spPr>
        <p:txBody>
          <a:bodyPr>
            <a:normAutofit/>
          </a:bodyPr>
          <a:lstStyle/>
          <a:p>
            <a:pPr>
              <a:buClr>
                <a:schemeClr val="bg1"/>
              </a:buClr>
              <a:buFont typeface="Wingdings" panose="05000000000000000000" pitchFamily="2" charset="2"/>
              <a:buChar char="v"/>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Zomato is an online food delivery and restaurant aggregator platform that provides </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information, menus and user-reviews of restaurants as well as food delivery options from partner restaurants in more than 1,000 Indian cities with an estimated revenue of US $ 1.5 Billion (12,000 Crore INR).</a:t>
            </a:r>
          </a:p>
          <a:p>
            <a:pPr>
              <a:buClr>
                <a:schemeClr val="bg1"/>
              </a:buClr>
              <a:buFont typeface="Wingdings" panose="05000000000000000000" pitchFamily="2" charset="2"/>
              <a:buChar char="v"/>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Between 2011 and 2015, Zomato expanded internationally to 17+ countries such as UAE, Qatar, Sri Lanka, UK, New Zealand etc. </a:t>
            </a:r>
          </a:p>
          <a:p>
            <a:pPr>
              <a:buClr>
                <a:schemeClr val="bg1"/>
              </a:buClr>
              <a:buFont typeface="Wingdings" panose="05000000000000000000" pitchFamily="2" charset="2"/>
              <a:buChar char="v"/>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Problem Statement</a:t>
            </a:r>
          </a:p>
          <a:p>
            <a:pPr lvl="1">
              <a:buClr>
                <a:schemeClr val="bg1"/>
              </a:buClr>
              <a:buFont typeface="Wingdings" panose="05000000000000000000" pitchFamily="2" charset="2"/>
              <a:buChar char="v"/>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given dataset is huge and it is difficult to gain insights from it. </a:t>
            </a:r>
          </a:p>
          <a:p>
            <a:pPr lvl="1">
              <a:buClr>
                <a:schemeClr val="bg1"/>
              </a:buClr>
              <a:buFont typeface="Wingdings" panose="05000000000000000000" pitchFamily="2" charset="2"/>
              <a:buChar char="v"/>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To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analyse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the factors and identify the strategies required for expanding the restaurants globally. </a:t>
            </a:r>
          </a:p>
          <a:p>
            <a:pPr>
              <a:buClr>
                <a:schemeClr val="bg1"/>
              </a:buClr>
              <a:buFont typeface="Wingdings" panose="05000000000000000000" pitchFamily="2" charset="2"/>
              <a:buChar char="v"/>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Solution</a:t>
            </a:r>
          </a:p>
          <a:p>
            <a:pPr lvl="1">
              <a:buClr>
                <a:schemeClr val="bg1"/>
              </a:buClr>
              <a:buFont typeface="Wingdings" panose="05000000000000000000" pitchFamily="2" charset="2"/>
              <a:buChar char="v"/>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Address the problem statement by analyzing the data and create a dashboard with visuals comprising of various factors like customer ratings, average cost, online delivery, table booking etc.</a:t>
            </a:r>
          </a:p>
          <a:p>
            <a:pPr>
              <a:buClr>
                <a:schemeClr val="bg1"/>
              </a:buClr>
              <a:buFont typeface="Wingdings" panose="05000000000000000000" pitchFamily="2" charset="2"/>
              <a:buChar char="v"/>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55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228270"/>
            <a:ext cx="9404723" cy="1400530"/>
          </a:xfrm>
        </p:spPr>
        <p:txBody>
          <a:bodyPr/>
          <a:lstStyle/>
          <a:p>
            <a:r>
              <a:rPr lang="en-US" b="1" dirty="0">
                <a:solidFill>
                  <a:schemeClr val="bg1"/>
                </a:solidFill>
              </a:rPr>
              <a:t>Recommended Cuisines</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6600056" y="2274279"/>
            <a:ext cx="5184576" cy="4107049"/>
          </a:xfrm>
        </p:spPr>
        <p:txBody>
          <a:bodyPr>
            <a:normAutofit/>
          </a:bodyPr>
          <a:lstStyle/>
          <a:p>
            <a:pPr lvl="0">
              <a:lnSpc>
                <a:spcPct val="115000"/>
              </a:lnSpc>
              <a:buClrTx/>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The cuisines definitely have an impact on the customer ratings. </a:t>
            </a:r>
          </a:p>
          <a:p>
            <a:pPr lvl="0">
              <a:lnSpc>
                <a:spcPct val="115000"/>
              </a:lnSpc>
              <a:buClrTx/>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Consider North Indian cuisine which is available in 945 restaurants has a average rating of 2.2, whereas restaurants with Street food cuisine is available at 149 restaurants with an average rating of 2.5.</a:t>
            </a:r>
          </a:p>
          <a:p>
            <a:pPr lvl="0">
              <a:lnSpc>
                <a:spcPct val="115000"/>
              </a:lnSpc>
              <a:buClrTx/>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From this visual, we can conclude that the customer ratings has a major effect on the choice of cuisines.</a:t>
            </a: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407368" y="1556793"/>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buNone/>
            </a:pPr>
            <a:r>
              <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Cuisines and Rating</a:t>
            </a: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8AC3C93-18F8-D921-A0B7-3E0890B98402}"/>
              </a:ext>
            </a:extLst>
          </p:cNvPr>
          <p:cNvPicPr>
            <a:picLocks noChangeAspect="1"/>
          </p:cNvPicPr>
          <p:nvPr/>
        </p:nvPicPr>
        <p:blipFill>
          <a:blip r:embed="rId2"/>
          <a:stretch>
            <a:fillRect/>
          </a:stretch>
        </p:blipFill>
        <p:spPr>
          <a:xfrm>
            <a:off x="555132" y="2276872"/>
            <a:ext cx="5828900" cy="3888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523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728" y="260648"/>
            <a:ext cx="11005864" cy="1325563"/>
          </a:xfrm>
        </p:spPr>
        <p:txBody>
          <a:bodyPr/>
          <a:lstStyle/>
          <a:p>
            <a:r>
              <a:rPr lang="en-US" b="1" dirty="0">
                <a:solidFill>
                  <a:schemeClr val="bg1"/>
                </a:solidFill>
              </a:rPr>
              <a:t>Recommendations for Table Booking</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6240016" y="2480890"/>
            <a:ext cx="5256584" cy="3900438"/>
          </a:xfrm>
        </p:spPr>
        <p:txBody>
          <a:bodyPr>
            <a:normAutofit/>
          </a:bodyPr>
          <a:lstStyle/>
          <a:p>
            <a:pPr lvl="0">
              <a:lnSpc>
                <a:spcPct val="115000"/>
              </a:lnSpc>
              <a:buClr>
                <a:schemeClr val="bg1"/>
              </a:buClr>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From the above chart, we can see that restaurant offering table booking is less than the ones that does not offer table booking.</a:t>
            </a:r>
          </a:p>
          <a:p>
            <a:pPr lvl="0">
              <a:lnSpc>
                <a:spcPct val="115000"/>
              </a:lnSpc>
              <a:buClr>
                <a:schemeClr val="bg1"/>
              </a:buClr>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While opening a new restaurant in any of the suggested cities, table bookings can increase or decrease depending on the location / locality.</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335360" y="1628801"/>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28" name="Content Placeholder 2">
            <a:extLst>
              <a:ext uri="{FF2B5EF4-FFF2-40B4-BE49-F238E27FC236}">
                <a16:creationId xmlns:a16="http://schemas.microsoft.com/office/drawing/2014/main" id="{35ABA51B-5F36-EE20-666D-22D719D9A693}"/>
              </a:ext>
            </a:extLst>
          </p:cNvPr>
          <p:cNvSpPr txBox="1">
            <a:spLocks/>
          </p:cNvSpPr>
          <p:nvPr/>
        </p:nvSpPr>
        <p:spPr>
          <a:xfrm>
            <a:off x="407368" y="1628801"/>
            <a:ext cx="11233248" cy="43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Table Booking comparison with Ratings and Votes</a:t>
            </a:r>
            <a:endPar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E73A84A8-29F8-46DB-12C9-367B188BEB01}"/>
              </a:ext>
            </a:extLst>
          </p:cNvPr>
          <p:cNvPicPr>
            <a:picLocks noChangeAspect="1"/>
          </p:cNvPicPr>
          <p:nvPr/>
        </p:nvPicPr>
        <p:blipFill>
          <a:blip r:embed="rId2"/>
          <a:stretch>
            <a:fillRect/>
          </a:stretch>
        </p:blipFill>
        <p:spPr>
          <a:xfrm>
            <a:off x="464829" y="2480890"/>
            <a:ext cx="5639289" cy="32082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159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728" y="231229"/>
            <a:ext cx="11005864" cy="1325563"/>
          </a:xfrm>
        </p:spPr>
        <p:txBody>
          <a:bodyPr/>
          <a:lstStyle/>
          <a:p>
            <a:r>
              <a:rPr lang="en-US" b="1" dirty="0">
                <a:solidFill>
                  <a:schemeClr val="bg1"/>
                </a:solidFill>
              </a:rPr>
              <a:t>Recommendations for Online Delivery</a:t>
            </a: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335360" y="1628801"/>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21" name="Content Placeholder 2">
            <a:extLst>
              <a:ext uri="{FF2B5EF4-FFF2-40B4-BE49-F238E27FC236}">
                <a16:creationId xmlns:a16="http://schemas.microsoft.com/office/drawing/2014/main" id="{0CB5FF3D-2351-D594-7BD2-51DC8CE88D8B}"/>
              </a:ext>
            </a:extLst>
          </p:cNvPr>
          <p:cNvSpPr txBox="1">
            <a:spLocks/>
          </p:cNvSpPr>
          <p:nvPr/>
        </p:nvSpPr>
        <p:spPr>
          <a:xfrm>
            <a:off x="6287761" y="2507606"/>
            <a:ext cx="5408938" cy="3297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nSpc>
                <a:spcPct val="115000"/>
              </a:lnSpc>
              <a:buSzPct val="80000"/>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Around 25-28% of the restaurants offer online deliveries and the average ratings are higher than the restaurants that do not offer online delivery.</a:t>
            </a:r>
          </a:p>
          <a:p>
            <a:pPr>
              <a:lnSpc>
                <a:spcPct val="115000"/>
              </a:lnSpc>
              <a:buSzPct val="80000"/>
              <a:buFont typeface="Wingdings" panose="05000000000000000000" pitchFamily="2" charset="2"/>
              <a:buChar char="v"/>
            </a:pPr>
            <a:r>
              <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rPr>
              <a:t>On analysis for the suggested cities, online delivery can be done for countries like India where many restaurants offer the same.</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Content Placeholder 2">
            <a:extLst>
              <a:ext uri="{FF2B5EF4-FFF2-40B4-BE49-F238E27FC236}">
                <a16:creationId xmlns:a16="http://schemas.microsoft.com/office/drawing/2014/main" id="{35ABA51B-5F36-EE20-666D-22D719D9A693}"/>
              </a:ext>
            </a:extLst>
          </p:cNvPr>
          <p:cNvSpPr txBox="1">
            <a:spLocks/>
          </p:cNvSpPr>
          <p:nvPr/>
        </p:nvSpPr>
        <p:spPr>
          <a:xfrm>
            <a:off x="479376" y="1628801"/>
            <a:ext cx="11233248" cy="43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spcAft>
                <a:spcPts val="1200"/>
              </a:spcAft>
              <a:buNone/>
            </a:pPr>
            <a:r>
              <a:rPr lang="en-IN" sz="1800" b="1" dirty="0">
                <a:solidFill>
                  <a:schemeClr val="bg1"/>
                </a:solidFill>
                <a:latin typeface="Arial" panose="020B0604020202020204" pitchFamily="34" charset="0"/>
                <a:ea typeface="Arial" panose="020B0604020202020204" pitchFamily="34" charset="0"/>
                <a:cs typeface="Arial" panose="020B0604020202020204" pitchFamily="34" charset="0"/>
              </a:rPr>
              <a:t>Online Delivery comparison with Ratings and Votes</a:t>
            </a:r>
            <a:endPar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endParaRP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07DFBEC5-E1C4-5BD0-C950-8311679899F6}"/>
              </a:ext>
            </a:extLst>
          </p:cNvPr>
          <p:cNvPicPr>
            <a:picLocks noChangeAspect="1"/>
          </p:cNvPicPr>
          <p:nvPr/>
        </p:nvPicPr>
        <p:blipFill>
          <a:blip r:embed="rId2"/>
          <a:stretch>
            <a:fillRect/>
          </a:stretch>
        </p:blipFill>
        <p:spPr>
          <a:xfrm>
            <a:off x="558919" y="2403663"/>
            <a:ext cx="5502117" cy="3177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4173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normAutofit/>
          </a:bodyPr>
          <a:lstStyle/>
          <a:p>
            <a:r>
              <a:rPr lang="en-US" b="1" dirty="0">
                <a:solidFill>
                  <a:schemeClr val="bg1"/>
                </a:solidFill>
              </a:rPr>
              <a:t>Recommendations for Improving Customer Rating</a:t>
            </a:r>
          </a:p>
        </p:txBody>
      </p:sp>
      <p:sp>
        <p:nvSpPr>
          <p:cNvPr id="6" name="Content Placeholder 2">
            <a:extLst>
              <a:ext uri="{FF2B5EF4-FFF2-40B4-BE49-F238E27FC236}">
                <a16:creationId xmlns:a16="http://schemas.microsoft.com/office/drawing/2014/main" id="{2961E1AC-5BBD-0FCA-CC5C-67A2CCDFA41C}"/>
              </a:ext>
            </a:extLst>
          </p:cNvPr>
          <p:cNvSpPr>
            <a:spLocks noGrp="1"/>
          </p:cNvSpPr>
          <p:nvPr>
            <p:ph idx="1"/>
          </p:nvPr>
        </p:nvSpPr>
        <p:spPr>
          <a:xfrm>
            <a:off x="6384032" y="2492896"/>
            <a:ext cx="5472608" cy="4104456"/>
          </a:xfrm>
        </p:spPr>
        <p:txBody>
          <a:bodyPr>
            <a:normAutofit lnSpcReduction="10000"/>
          </a:bodyPr>
          <a:lstStyle/>
          <a:p>
            <a:pPr lvl="0" algn="just">
              <a:lnSpc>
                <a:spcPct val="115000"/>
              </a:lnSpc>
              <a:buClr>
                <a:schemeClr val="bg1"/>
              </a:buClr>
              <a:buFont typeface="Wingdings" panose="05000000000000000000" pitchFamily="2" charset="2"/>
              <a:buChar char="v"/>
            </a:pPr>
            <a:r>
              <a:rPr lang="en-GB" sz="1800" dirty="0">
                <a:solidFill>
                  <a:schemeClr val="bg1"/>
                </a:solidFill>
                <a:effectLst/>
                <a:latin typeface="Arial" panose="020B0604020202020204" pitchFamily="34" charset="0"/>
                <a:ea typeface="Arial" panose="020B0604020202020204" pitchFamily="34" charset="0"/>
              </a:rPr>
              <a:t>The number of restaurants have been categorised in terms of ratings as follows: </a:t>
            </a:r>
          </a:p>
          <a:p>
            <a:pPr lvl="0" algn="just">
              <a:lnSpc>
                <a:spcPct val="115000"/>
              </a:lnSpc>
              <a:buClr>
                <a:schemeClr val="bg1"/>
              </a:buClr>
              <a:buFont typeface="Wingdings" panose="05000000000000000000" pitchFamily="2" charset="2"/>
              <a:buChar char="v"/>
            </a:pPr>
            <a:endParaRPr lang="en-GB" sz="1800" dirty="0">
              <a:solidFill>
                <a:schemeClr val="bg1"/>
              </a:solidFill>
              <a:latin typeface="Arial" panose="020B0604020202020204" pitchFamily="34" charset="0"/>
              <a:ea typeface="Arial" panose="020B0604020202020204" pitchFamily="34" charset="0"/>
            </a:endParaRPr>
          </a:p>
          <a:p>
            <a:pPr lvl="0" algn="just">
              <a:lnSpc>
                <a:spcPct val="115000"/>
              </a:lnSpc>
              <a:buClr>
                <a:schemeClr val="bg1"/>
              </a:buClr>
              <a:buFont typeface="Wingdings" panose="05000000000000000000" pitchFamily="2" charset="2"/>
              <a:buChar char="v"/>
            </a:pPr>
            <a:endParaRPr lang="en-GB" sz="1800" dirty="0">
              <a:solidFill>
                <a:schemeClr val="bg1"/>
              </a:solidFill>
              <a:latin typeface="Arial" panose="020B0604020202020204" pitchFamily="34" charset="0"/>
              <a:ea typeface="Arial" panose="020B0604020202020204" pitchFamily="34" charset="0"/>
            </a:endParaRPr>
          </a:p>
          <a:p>
            <a:pPr lvl="0" algn="just">
              <a:lnSpc>
                <a:spcPct val="115000"/>
              </a:lnSpc>
              <a:buClr>
                <a:schemeClr val="bg1"/>
              </a:buClr>
              <a:buFont typeface="Wingdings" panose="05000000000000000000" pitchFamily="2" charset="2"/>
              <a:buChar char="v"/>
            </a:pPr>
            <a:endParaRPr lang="en-GB" sz="1800" dirty="0">
              <a:solidFill>
                <a:schemeClr val="bg1"/>
              </a:solidFill>
              <a:latin typeface="Arial" panose="020B0604020202020204" pitchFamily="34" charset="0"/>
              <a:ea typeface="Arial" panose="020B0604020202020204" pitchFamily="34" charset="0"/>
            </a:endParaRPr>
          </a:p>
          <a:p>
            <a:pPr lvl="0" algn="just">
              <a:lnSpc>
                <a:spcPct val="115000"/>
              </a:lnSpc>
              <a:buClr>
                <a:schemeClr val="bg1"/>
              </a:buClr>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The restaurants have been categorised as Bad, Average, Good, Excellent and Outstanding on the basis of customer ratings. </a:t>
            </a:r>
          </a:p>
          <a:p>
            <a:pPr lvl="0" algn="just">
              <a:lnSpc>
                <a:spcPct val="115000"/>
              </a:lnSpc>
              <a:buClr>
                <a:schemeClr val="bg1"/>
              </a:buClr>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With this, we can analyse the restaurant ratings and provide insights to improve the ratings in the future.</a:t>
            </a:r>
          </a:p>
          <a:p>
            <a:pPr lvl="0" algn="just">
              <a:lnSpc>
                <a:spcPct val="115000"/>
              </a:lnSpc>
              <a:buClr>
                <a:schemeClr val="bg1"/>
              </a:buClr>
              <a:buFont typeface="Wingdings" panose="05000000000000000000" pitchFamily="2" charset="2"/>
              <a:buChar char="v"/>
            </a:pPr>
            <a:endParaRPr lang="en-GB" sz="1800" dirty="0">
              <a:solidFill>
                <a:schemeClr val="bg1"/>
              </a:solidFill>
              <a:effectLst/>
              <a:latin typeface="Arial" panose="020B0604020202020204" pitchFamily="34" charset="0"/>
              <a:ea typeface="Arial" panose="020B0604020202020204" pitchFamily="34" charset="0"/>
            </a:endParaRPr>
          </a:p>
          <a:p>
            <a:pPr lvl="0" algn="just">
              <a:lnSpc>
                <a:spcPct val="115000"/>
              </a:lnSpc>
              <a:buClr>
                <a:schemeClr val="bg1"/>
              </a:buClr>
              <a:buFont typeface="Wingdings" panose="05000000000000000000" pitchFamily="2" charset="2"/>
              <a:buChar char="v"/>
            </a:pPr>
            <a:endParaRPr lang="en-GB" sz="1800" dirty="0">
              <a:solidFill>
                <a:schemeClr val="bg1"/>
              </a:solidFill>
              <a:effectLst/>
              <a:latin typeface="Arial" panose="020B0604020202020204" pitchFamily="34" charset="0"/>
              <a:ea typeface="Arial" panose="020B0604020202020204" pitchFamily="34" charset="0"/>
            </a:endParaRPr>
          </a:p>
          <a:p>
            <a:pPr marL="514350" lvl="1" algn="just">
              <a:lnSpc>
                <a:spcPct val="115000"/>
              </a:lnSpc>
              <a:buClr>
                <a:schemeClr val="bg1"/>
              </a:buClr>
              <a:buFont typeface="Wingdings" panose="05000000000000000000" pitchFamily="2" charset="2"/>
              <a:buChar char="v"/>
            </a:pPr>
            <a:endPar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479376" y="1988840"/>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buNone/>
            </a:pPr>
            <a:r>
              <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Restaurant and Ratings Comparison</a:t>
            </a: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41524013-9215-417F-84D2-6E9E8A106EEE}"/>
              </a:ext>
            </a:extLst>
          </p:cNvPr>
          <p:cNvGraphicFramePr>
            <a:graphicFrameLocks noGrp="1"/>
          </p:cNvGraphicFramePr>
          <p:nvPr>
            <p:extLst>
              <p:ext uri="{D42A27DB-BD31-4B8C-83A1-F6EECF244321}">
                <p14:modId xmlns:p14="http://schemas.microsoft.com/office/powerpoint/2010/main" val="347027948"/>
              </p:ext>
            </p:extLst>
          </p:nvPr>
        </p:nvGraphicFramePr>
        <p:xfrm>
          <a:off x="6816080" y="3140968"/>
          <a:ext cx="4768688" cy="1241610"/>
        </p:xfrm>
        <a:graphic>
          <a:graphicData uri="http://schemas.openxmlformats.org/drawingml/2006/table">
            <a:tbl>
              <a:tblPr>
                <a:tableStyleId>{93296810-A885-4BE3-A3E7-6D5BEEA58F35}</a:tableStyleId>
              </a:tblPr>
              <a:tblGrid>
                <a:gridCol w="1135013">
                  <a:extLst>
                    <a:ext uri="{9D8B030D-6E8A-4147-A177-3AD203B41FA5}">
                      <a16:colId xmlns:a16="http://schemas.microsoft.com/office/drawing/2014/main" val="1172785168"/>
                    </a:ext>
                  </a:extLst>
                </a:gridCol>
                <a:gridCol w="802267">
                  <a:extLst>
                    <a:ext uri="{9D8B030D-6E8A-4147-A177-3AD203B41FA5}">
                      <a16:colId xmlns:a16="http://schemas.microsoft.com/office/drawing/2014/main" val="305963945"/>
                    </a:ext>
                  </a:extLst>
                </a:gridCol>
                <a:gridCol w="2831408">
                  <a:extLst>
                    <a:ext uri="{9D8B030D-6E8A-4147-A177-3AD203B41FA5}">
                      <a16:colId xmlns:a16="http://schemas.microsoft.com/office/drawing/2014/main" val="2309030269"/>
                    </a:ext>
                  </a:extLst>
                </a:gridCol>
              </a:tblGrid>
              <a:tr h="231648">
                <a:tc>
                  <a:txBody>
                    <a:bodyPr/>
                    <a:lstStyle/>
                    <a:p>
                      <a:pPr algn="l" fontAlgn="b"/>
                      <a:r>
                        <a:rPr lang="en-IN" sz="1600" b="1" dirty="0">
                          <a:ln>
                            <a:noFill/>
                          </a:ln>
                        </a:rPr>
                        <a:t>Category</a:t>
                      </a:r>
                      <a:endParaRPr lang="en-IN" sz="1600" b="1" dirty="0">
                        <a:ln>
                          <a:noFill/>
                        </a:ln>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600" b="1" dirty="0">
                          <a:ln>
                            <a:noFill/>
                          </a:ln>
                        </a:rPr>
                        <a:t>Rating</a:t>
                      </a:r>
                      <a:endParaRPr lang="en-IN" sz="1600" b="1" dirty="0">
                        <a:ln>
                          <a:noFill/>
                        </a:ln>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600" b="1" dirty="0">
                          <a:ln>
                            <a:noFill/>
                          </a:ln>
                        </a:rPr>
                        <a:t>Number of Restaurants</a:t>
                      </a:r>
                      <a:endParaRPr lang="en-IN" sz="1600" b="1" dirty="0">
                        <a:ln>
                          <a:noFill/>
                        </a:ln>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extLst>
                  <a:ext uri="{0D108BD9-81ED-4DB2-BD59-A6C34878D82A}">
                    <a16:rowId xmlns:a16="http://schemas.microsoft.com/office/drawing/2014/main" val="1628759218"/>
                  </a:ext>
                </a:extLst>
              </a:tr>
              <a:tr h="199554">
                <a:tc>
                  <a:txBody>
                    <a:bodyPr/>
                    <a:lstStyle/>
                    <a:p>
                      <a:pPr algn="l" fontAlgn="b"/>
                      <a:r>
                        <a:rPr lang="en-IN" sz="1200" b="0" u="none" strike="noStrike" dirty="0">
                          <a:ln>
                            <a:noFill/>
                          </a:ln>
                          <a:solidFill>
                            <a:srgbClr val="000000"/>
                          </a:solidFill>
                          <a:effectLst/>
                        </a:rPr>
                        <a:t>Bad</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200" b="0" u="none" strike="noStrike" dirty="0">
                          <a:ln>
                            <a:noFill/>
                          </a:ln>
                          <a:solidFill>
                            <a:srgbClr val="000000"/>
                          </a:solidFill>
                          <a:effectLst/>
                        </a:rPr>
                        <a:t>1-2</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r" fontAlgn="b"/>
                      <a:r>
                        <a:rPr lang="en-IN" sz="1200" u="none" strike="noStrike" dirty="0">
                          <a:ln>
                            <a:noFill/>
                          </a:ln>
                          <a:effectLst/>
                        </a:rPr>
                        <a:t>2158</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extLst>
                  <a:ext uri="{0D108BD9-81ED-4DB2-BD59-A6C34878D82A}">
                    <a16:rowId xmlns:a16="http://schemas.microsoft.com/office/drawing/2014/main" val="454106320"/>
                  </a:ext>
                </a:extLst>
              </a:tr>
              <a:tr h="199554">
                <a:tc>
                  <a:txBody>
                    <a:bodyPr/>
                    <a:lstStyle/>
                    <a:p>
                      <a:pPr algn="l" fontAlgn="b"/>
                      <a:r>
                        <a:rPr lang="en-IN" sz="1200" u="none" strike="noStrike" dirty="0">
                          <a:ln>
                            <a:noFill/>
                          </a:ln>
                          <a:effectLst/>
                        </a:rPr>
                        <a:t>Average</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200" b="0" u="none" strike="noStrike" dirty="0">
                          <a:ln>
                            <a:noFill/>
                          </a:ln>
                          <a:solidFill>
                            <a:srgbClr val="000000"/>
                          </a:solidFill>
                          <a:effectLst/>
                        </a:rPr>
                        <a:t>2-3</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r" fontAlgn="b"/>
                      <a:r>
                        <a:rPr lang="en-IN" sz="1200" u="none" strike="noStrike" dirty="0">
                          <a:ln>
                            <a:noFill/>
                          </a:ln>
                          <a:effectLst/>
                        </a:rPr>
                        <a:t>1891</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extLst>
                  <a:ext uri="{0D108BD9-81ED-4DB2-BD59-A6C34878D82A}">
                    <a16:rowId xmlns:a16="http://schemas.microsoft.com/office/drawing/2014/main" val="2691683250"/>
                  </a:ext>
                </a:extLst>
              </a:tr>
              <a:tr h="199554">
                <a:tc>
                  <a:txBody>
                    <a:bodyPr/>
                    <a:lstStyle/>
                    <a:p>
                      <a:pPr algn="l" fontAlgn="b"/>
                      <a:r>
                        <a:rPr lang="en-IN" sz="1200" u="none" strike="noStrike" dirty="0">
                          <a:ln>
                            <a:noFill/>
                          </a:ln>
                          <a:effectLst/>
                        </a:rPr>
                        <a:t>Good</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200" b="0" u="none" strike="noStrike" dirty="0">
                          <a:ln>
                            <a:noFill/>
                          </a:ln>
                          <a:solidFill>
                            <a:srgbClr val="000000"/>
                          </a:solidFill>
                          <a:effectLst/>
                        </a:rPr>
                        <a:t>3-4</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r" fontAlgn="b"/>
                      <a:r>
                        <a:rPr lang="en-IN" sz="1200" u="none" strike="noStrike" dirty="0">
                          <a:ln>
                            <a:noFill/>
                          </a:ln>
                          <a:effectLst/>
                        </a:rPr>
                        <a:t>4388</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extLst>
                  <a:ext uri="{0D108BD9-81ED-4DB2-BD59-A6C34878D82A}">
                    <a16:rowId xmlns:a16="http://schemas.microsoft.com/office/drawing/2014/main" val="3440523894"/>
                  </a:ext>
                </a:extLst>
              </a:tr>
              <a:tr h="199554">
                <a:tc>
                  <a:txBody>
                    <a:bodyPr/>
                    <a:lstStyle/>
                    <a:p>
                      <a:pPr algn="l" fontAlgn="b"/>
                      <a:r>
                        <a:rPr lang="en-IN" sz="1200" u="none" strike="noStrike" dirty="0">
                          <a:ln>
                            <a:noFill/>
                          </a:ln>
                          <a:effectLst/>
                        </a:rPr>
                        <a:t>Excellent</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200" b="0" u="none" strike="noStrike" dirty="0">
                          <a:ln>
                            <a:noFill/>
                          </a:ln>
                          <a:solidFill>
                            <a:srgbClr val="000000"/>
                          </a:solidFill>
                          <a:effectLst/>
                        </a:rPr>
                        <a:t>4-4.5</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r" fontAlgn="b"/>
                      <a:r>
                        <a:rPr lang="en-IN" sz="1200" u="none" strike="noStrike" dirty="0">
                          <a:ln>
                            <a:noFill/>
                          </a:ln>
                          <a:effectLst/>
                        </a:rPr>
                        <a:t>908</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extLst>
                  <a:ext uri="{0D108BD9-81ED-4DB2-BD59-A6C34878D82A}">
                    <a16:rowId xmlns:a16="http://schemas.microsoft.com/office/drawing/2014/main" val="287793840"/>
                  </a:ext>
                </a:extLst>
              </a:tr>
              <a:tr h="199554">
                <a:tc>
                  <a:txBody>
                    <a:bodyPr/>
                    <a:lstStyle/>
                    <a:p>
                      <a:pPr algn="l" fontAlgn="b"/>
                      <a:r>
                        <a:rPr lang="en-IN" sz="1200" u="none" strike="noStrike" dirty="0">
                          <a:ln>
                            <a:noFill/>
                          </a:ln>
                          <a:effectLst/>
                        </a:rPr>
                        <a:t>Outstanding</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l" fontAlgn="b"/>
                      <a:r>
                        <a:rPr lang="en-IN" sz="1200" b="0" u="none" strike="noStrike" dirty="0">
                          <a:ln>
                            <a:noFill/>
                          </a:ln>
                          <a:solidFill>
                            <a:srgbClr val="000000"/>
                          </a:solidFill>
                          <a:effectLst/>
                        </a:rPr>
                        <a:t>&gt;4.5</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tc>
                  <a:txBody>
                    <a:bodyPr/>
                    <a:lstStyle/>
                    <a:p>
                      <a:pPr algn="r" fontAlgn="b"/>
                      <a:r>
                        <a:rPr lang="en-IN" sz="1200" u="none" strike="noStrike" dirty="0">
                          <a:ln>
                            <a:noFill/>
                          </a:ln>
                          <a:effectLst/>
                        </a:rPr>
                        <a:t>206</a:t>
                      </a:r>
                      <a:endParaRPr lang="en-IN" sz="1200" b="0" i="0" u="none" strike="noStrike" dirty="0">
                        <a:ln>
                          <a:noFill/>
                        </a:ln>
                        <a:solidFill>
                          <a:srgbClr val="000000"/>
                        </a:solidFill>
                        <a:effectLst/>
                        <a:latin typeface="Segoe UI" panose="020B0502040204020203" pitchFamily="34" charset="0"/>
                        <a:cs typeface="Segoe UI" panose="020B0502040204020203"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tint val="20000"/>
                      </a:schemeClr>
                    </a:solidFill>
                  </a:tcPr>
                </a:tc>
                <a:extLst>
                  <a:ext uri="{0D108BD9-81ED-4DB2-BD59-A6C34878D82A}">
                    <a16:rowId xmlns:a16="http://schemas.microsoft.com/office/drawing/2014/main" val="4069661518"/>
                  </a:ext>
                </a:extLst>
              </a:tr>
            </a:tbl>
          </a:graphicData>
        </a:graphic>
      </p:graphicFrame>
      <p:pic>
        <p:nvPicPr>
          <p:cNvPr id="7" name="Picture 6">
            <a:extLst>
              <a:ext uri="{FF2B5EF4-FFF2-40B4-BE49-F238E27FC236}">
                <a16:creationId xmlns:a16="http://schemas.microsoft.com/office/drawing/2014/main" id="{4B50F6F6-83DA-3AAB-BA63-731951FCBEE5}"/>
              </a:ext>
            </a:extLst>
          </p:cNvPr>
          <p:cNvPicPr>
            <a:picLocks noChangeAspect="1"/>
          </p:cNvPicPr>
          <p:nvPr/>
        </p:nvPicPr>
        <p:blipFill>
          <a:blip r:embed="rId2"/>
          <a:stretch>
            <a:fillRect/>
          </a:stretch>
        </p:blipFill>
        <p:spPr>
          <a:xfrm>
            <a:off x="609843" y="2564904"/>
            <a:ext cx="5630173" cy="2880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641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228270"/>
            <a:ext cx="9692755" cy="1400530"/>
          </a:xfrm>
        </p:spPr>
        <p:txBody>
          <a:bodyPr>
            <a:normAutofit/>
          </a:bodyPr>
          <a:lstStyle/>
          <a:p>
            <a:r>
              <a:rPr lang="en-US" b="1" dirty="0">
                <a:solidFill>
                  <a:schemeClr val="bg1"/>
                </a:solidFill>
              </a:rPr>
              <a:t>Recommendations for Improving Votes and Ratings </a:t>
            </a:r>
          </a:p>
        </p:txBody>
      </p:sp>
      <p:sp>
        <p:nvSpPr>
          <p:cNvPr id="10" name="Content Placeholder 2">
            <a:extLst>
              <a:ext uri="{FF2B5EF4-FFF2-40B4-BE49-F238E27FC236}">
                <a16:creationId xmlns:a16="http://schemas.microsoft.com/office/drawing/2014/main" id="{13146D9C-78C8-716E-AC9F-72F8026009A3}"/>
              </a:ext>
            </a:extLst>
          </p:cNvPr>
          <p:cNvSpPr txBox="1">
            <a:spLocks/>
          </p:cNvSpPr>
          <p:nvPr/>
        </p:nvSpPr>
        <p:spPr>
          <a:xfrm>
            <a:off x="407368" y="1916833"/>
            <a:ext cx="11233248" cy="6480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lvl="0" indent="0">
              <a:lnSpc>
                <a:spcPct val="115000"/>
              </a:lnSpc>
              <a:buNone/>
            </a:pPr>
            <a:r>
              <a:rPr lang="en-IN" sz="1800" b="1" u="none" strike="noStrike" dirty="0">
                <a:solidFill>
                  <a:schemeClr val="bg1"/>
                </a:solidFill>
                <a:effectLst/>
                <a:latin typeface="Arial" panose="020B0604020202020204" pitchFamily="34" charset="0"/>
                <a:ea typeface="Arial" panose="020B0604020202020204" pitchFamily="34" charset="0"/>
                <a:cs typeface="Arial" panose="020B0604020202020204" pitchFamily="34" charset="0"/>
              </a:rPr>
              <a:t>Ratings and Votes Comparison</a:t>
            </a:r>
          </a:p>
          <a:p>
            <a:endPar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447851C0-6D4D-CF29-FAE5-FBE471A41161}"/>
              </a:ext>
            </a:extLst>
          </p:cNvPr>
          <p:cNvSpPr txBox="1">
            <a:spLocks/>
          </p:cNvSpPr>
          <p:nvPr/>
        </p:nvSpPr>
        <p:spPr>
          <a:xfrm>
            <a:off x="6312024" y="2276872"/>
            <a:ext cx="5472608" cy="4176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a:lnSpc>
                <a:spcPct val="115000"/>
              </a:lnSpc>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The number of restaurants have been categorised with respect to the total voters.</a:t>
            </a:r>
          </a:p>
          <a:p>
            <a:pPr>
              <a:lnSpc>
                <a:spcPct val="115000"/>
              </a:lnSpc>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This gives an idea of how many people have voted across the categories.</a:t>
            </a:r>
          </a:p>
          <a:p>
            <a:pPr>
              <a:lnSpc>
                <a:spcPct val="115000"/>
              </a:lnSpc>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We can observe that most of the customers have voted for Good rating category (ratings between 3 and 4).</a:t>
            </a:r>
          </a:p>
          <a:p>
            <a:pPr>
              <a:lnSpc>
                <a:spcPct val="115000"/>
              </a:lnSpc>
              <a:buFont typeface="Wingdings" panose="05000000000000000000" pitchFamily="2" charset="2"/>
              <a:buChar char="v"/>
            </a:pPr>
            <a:r>
              <a:rPr lang="en-GB" sz="1800" dirty="0">
                <a:solidFill>
                  <a:schemeClr val="bg1"/>
                </a:solidFill>
                <a:latin typeface="Arial" panose="020B0604020202020204" pitchFamily="34" charset="0"/>
                <a:ea typeface="Arial" panose="020B0604020202020204" pitchFamily="34" charset="0"/>
              </a:rPr>
              <a:t>The count of votes significantly plays a major role in the ratings and this factor should be considered while opening a new restaurant in the future.</a:t>
            </a:r>
          </a:p>
          <a:p>
            <a:pPr>
              <a:lnSpc>
                <a:spcPct val="115000"/>
              </a:lnSpc>
              <a:buFont typeface="Wingdings" panose="05000000000000000000" pitchFamily="2" charset="2"/>
              <a:buChar char="v"/>
            </a:pPr>
            <a:endParaRPr lang="en-GB" sz="1800" dirty="0">
              <a:solidFill>
                <a:schemeClr val="bg1"/>
              </a:solidFill>
              <a:latin typeface="Arial" panose="020B0604020202020204" pitchFamily="34" charset="0"/>
              <a:ea typeface="Arial" panose="020B0604020202020204" pitchFamily="34" charset="0"/>
            </a:endParaRPr>
          </a:p>
          <a:p>
            <a:pPr>
              <a:lnSpc>
                <a:spcPct val="115000"/>
              </a:lnSpc>
              <a:buFont typeface="Wingdings" panose="05000000000000000000" pitchFamily="2" charset="2"/>
              <a:buChar char="v"/>
            </a:pPr>
            <a:endParaRPr lang="en-GB" sz="1800" dirty="0">
              <a:solidFill>
                <a:schemeClr val="bg1"/>
              </a:solidFill>
              <a:latin typeface="Arial" panose="020B0604020202020204" pitchFamily="34" charset="0"/>
              <a:ea typeface="Arial" panose="020B0604020202020204" pitchFamily="34" charset="0"/>
            </a:endParaRPr>
          </a:p>
          <a:p>
            <a:pPr lvl="1">
              <a:lnSpc>
                <a:spcPct val="115000"/>
              </a:lnSpc>
              <a:buFont typeface="Wingdings" panose="05000000000000000000" pitchFamily="2" charset="2"/>
              <a:buChar char="v"/>
            </a:pPr>
            <a:endParaRPr lang="en-GB" sz="1800" dirty="0">
              <a:solidFill>
                <a:schemeClr val="bg1"/>
              </a:solidFill>
              <a:latin typeface="Arial" panose="020B060402020202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84819E7-89C0-27B9-6972-A63B4B12925C}"/>
              </a:ext>
            </a:extLst>
          </p:cNvPr>
          <p:cNvPicPr>
            <a:picLocks noChangeAspect="1"/>
          </p:cNvPicPr>
          <p:nvPr/>
        </p:nvPicPr>
        <p:blipFill>
          <a:blip r:embed="rId2"/>
          <a:stretch>
            <a:fillRect/>
          </a:stretch>
        </p:blipFill>
        <p:spPr>
          <a:xfrm>
            <a:off x="551383" y="2412637"/>
            <a:ext cx="5330641" cy="26005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1982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228270"/>
            <a:ext cx="9404723" cy="1400530"/>
          </a:xfrm>
        </p:spPr>
        <p:txBody>
          <a:bodyPr/>
          <a:lstStyle/>
          <a:p>
            <a:r>
              <a:rPr lang="en-US" b="1" dirty="0">
                <a:solidFill>
                  <a:schemeClr val="bg1"/>
                </a:solidFill>
              </a:rPr>
              <a:t>Recommendations for Forecasting Price Range</a:t>
            </a:r>
          </a:p>
        </p:txBody>
      </p:sp>
      <p:sp>
        <p:nvSpPr>
          <p:cNvPr id="10" name="Content Placeholder 9">
            <a:extLst>
              <a:ext uri="{FF2B5EF4-FFF2-40B4-BE49-F238E27FC236}">
                <a16:creationId xmlns:a16="http://schemas.microsoft.com/office/drawing/2014/main" id="{74AEAC42-9B7B-898F-4F3A-6DE9294EFEE6}"/>
              </a:ext>
            </a:extLst>
          </p:cNvPr>
          <p:cNvSpPr>
            <a:spLocks noGrp="1"/>
          </p:cNvSpPr>
          <p:nvPr>
            <p:ph idx="1"/>
          </p:nvPr>
        </p:nvSpPr>
        <p:spPr>
          <a:xfrm>
            <a:off x="7032104" y="1828799"/>
            <a:ext cx="4968552" cy="4572001"/>
          </a:xfrm>
        </p:spPr>
        <p:txBody>
          <a:bodyPr>
            <a:normAutofit/>
          </a:bodyPr>
          <a:lstStyle/>
          <a:p>
            <a:pPr>
              <a:buClrTx/>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The price range in which a restaurant is placed in determines its average cost.</a:t>
            </a:r>
          </a:p>
          <a:p>
            <a:pPr>
              <a:buClrTx/>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Forecasting for price range 5, the value would range between 3280 and 5243 with 4262 being the accurate forecasted value.</a:t>
            </a:r>
          </a:p>
          <a:p>
            <a:pPr>
              <a:buClrTx/>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If a restaurant is opened in future and does not fall within the price range of 1 to 4, the forecasted value can be considered as the starting value for the price range 5.</a:t>
            </a:r>
          </a:p>
        </p:txBody>
      </p:sp>
      <p:pic>
        <p:nvPicPr>
          <p:cNvPr id="14" name="Picture 13">
            <a:extLst>
              <a:ext uri="{FF2B5EF4-FFF2-40B4-BE49-F238E27FC236}">
                <a16:creationId xmlns:a16="http://schemas.microsoft.com/office/drawing/2014/main" id="{540562FD-42C1-7933-1FF9-C02FEE3114E4}"/>
              </a:ext>
            </a:extLst>
          </p:cNvPr>
          <p:cNvPicPr>
            <a:picLocks noChangeAspect="1"/>
          </p:cNvPicPr>
          <p:nvPr/>
        </p:nvPicPr>
        <p:blipFill>
          <a:blip r:embed="rId2"/>
          <a:stretch>
            <a:fillRect/>
          </a:stretch>
        </p:blipFill>
        <p:spPr>
          <a:xfrm>
            <a:off x="363685" y="1916833"/>
            <a:ext cx="6452395" cy="31071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345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228270"/>
            <a:ext cx="10556851" cy="1400530"/>
          </a:xfrm>
        </p:spPr>
        <p:txBody>
          <a:bodyPr/>
          <a:lstStyle/>
          <a:p>
            <a:r>
              <a:rPr lang="en-US" b="1" dirty="0">
                <a:solidFill>
                  <a:schemeClr val="bg1"/>
                </a:solidFill>
              </a:rPr>
              <a:t>Recommendations for Forecasting number of restaurants Year-wise</a:t>
            </a:r>
          </a:p>
        </p:txBody>
      </p:sp>
      <p:sp>
        <p:nvSpPr>
          <p:cNvPr id="10" name="Content Placeholder 9">
            <a:extLst>
              <a:ext uri="{FF2B5EF4-FFF2-40B4-BE49-F238E27FC236}">
                <a16:creationId xmlns:a16="http://schemas.microsoft.com/office/drawing/2014/main" id="{74AEAC42-9B7B-898F-4F3A-6DE9294EFEE6}"/>
              </a:ext>
            </a:extLst>
          </p:cNvPr>
          <p:cNvSpPr>
            <a:spLocks noGrp="1"/>
          </p:cNvSpPr>
          <p:nvPr>
            <p:ph idx="1"/>
          </p:nvPr>
        </p:nvSpPr>
        <p:spPr>
          <a:xfrm>
            <a:off x="6888088" y="1828799"/>
            <a:ext cx="5112568" cy="4572001"/>
          </a:xfrm>
        </p:spPr>
        <p:txBody>
          <a:bodyPr>
            <a:normAutofit/>
          </a:bodyPr>
          <a:lstStyle/>
          <a:p>
            <a:pPr>
              <a:buClrTx/>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The data consists of restaurants opened until 2018.</a:t>
            </a:r>
          </a:p>
          <a:p>
            <a:pPr>
              <a:buClrTx/>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By using the data, we can forecast as to how many restaurants can possibly be opened in the upcoming years.</a:t>
            </a:r>
          </a:p>
          <a:p>
            <a:pPr>
              <a:buClrTx/>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For example, the maximum number of restaurants opened in the next years may range between </a:t>
            </a: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991 &amp; 1152.</a:t>
            </a:r>
          </a:p>
        </p:txBody>
      </p:sp>
      <p:pic>
        <p:nvPicPr>
          <p:cNvPr id="8" name="Picture 7">
            <a:extLst>
              <a:ext uri="{FF2B5EF4-FFF2-40B4-BE49-F238E27FC236}">
                <a16:creationId xmlns:a16="http://schemas.microsoft.com/office/drawing/2014/main" id="{A96A0AE1-CA48-C2F3-3CBE-ABF41C9B043E}"/>
              </a:ext>
            </a:extLst>
          </p:cNvPr>
          <p:cNvPicPr>
            <a:picLocks noChangeAspect="1"/>
          </p:cNvPicPr>
          <p:nvPr/>
        </p:nvPicPr>
        <p:blipFill>
          <a:blip r:embed="rId2"/>
          <a:stretch>
            <a:fillRect/>
          </a:stretch>
        </p:blipFill>
        <p:spPr>
          <a:xfrm>
            <a:off x="551383" y="1971054"/>
            <a:ext cx="6192689" cy="2970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0888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DASHBOARD AND VISUALIZATIONS</a:t>
            </a:r>
          </a:p>
        </p:txBody>
      </p:sp>
    </p:spTree>
    <p:extLst>
      <p:ext uri="{BB962C8B-B14F-4D97-AF65-F5344CB8AC3E}">
        <p14:creationId xmlns:p14="http://schemas.microsoft.com/office/powerpoint/2010/main" val="383999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228270"/>
            <a:ext cx="9404723" cy="1400530"/>
          </a:xfrm>
        </p:spPr>
        <p:txBody>
          <a:bodyPr/>
          <a:lstStyle/>
          <a:p>
            <a:r>
              <a:rPr lang="en-US" b="1" dirty="0">
                <a:solidFill>
                  <a:schemeClr val="bg1"/>
                </a:solidFill>
              </a:rPr>
              <a:t>Dashboard and Visualizations</a:t>
            </a:r>
          </a:p>
        </p:txBody>
      </p:sp>
      <p:pic>
        <p:nvPicPr>
          <p:cNvPr id="5" name="Picture 4">
            <a:extLst>
              <a:ext uri="{FF2B5EF4-FFF2-40B4-BE49-F238E27FC236}">
                <a16:creationId xmlns:a16="http://schemas.microsoft.com/office/drawing/2014/main" id="{DA01D9FD-4EA2-64E3-CA13-6D89FC2723E4}"/>
              </a:ext>
            </a:extLst>
          </p:cNvPr>
          <p:cNvPicPr>
            <a:picLocks noChangeAspect="1"/>
          </p:cNvPicPr>
          <p:nvPr/>
        </p:nvPicPr>
        <p:blipFill>
          <a:blip r:embed="rId2"/>
          <a:stretch>
            <a:fillRect/>
          </a:stretch>
        </p:blipFill>
        <p:spPr>
          <a:xfrm>
            <a:off x="911424" y="1844824"/>
            <a:ext cx="10068715" cy="39643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2497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lstStyle/>
          <a:p>
            <a:r>
              <a:rPr lang="en-US" b="1" dirty="0">
                <a:solidFill>
                  <a:schemeClr val="bg1"/>
                </a:solidFill>
              </a:rPr>
              <a:t>Dashboard and Visualizations</a:t>
            </a:r>
          </a:p>
        </p:txBody>
      </p:sp>
      <p:sp>
        <p:nvSpPr>
          <p:cNvPr id="3" name="Content Placeholder 2">
            <a:extLst>
              <a:ext uri="{FF2B5EF4-FFF2-40B4-BE49-F238E27FC236}">
                <a16:creationId xmlns:a16="http://schemas.microsoft.com/office/drawing/2014/main" id="{142E5106-3AB5-2009-7C67-C381764400E9}"/>
              </a:ext>
            </a:extLst>
          </p:cNvPr>
          <p:cNvSpPr>
            <a:spLocks noGrp="1"/>
          </p:cNvSpPr>
          <p:nvPr>
            <p:ph idx="1"/>
          </p:nvPr>
        </p:nvSpPr>
        <p:spPr>
          <a:xfrm>
            <a:off x="609600" y="1628800"/>
            <a:ext cx="10959008" cy="4572001"/>
          </a:xfrm>
        </p:spPr>
        <p:txBody>
          <a:bodyPr>
            <a:normAutofit/>
          </a:bodyPr>
          <a:lstStyle/>
          <a:p>
            <a:pPr>
              <a:buClrTx/>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dashboard in the previous slide consists of the following:</a:t>
            </a:r>
          </a:p>
          <a:p>
            <a:pPr>
              <a:buClrTx/>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Timeline : </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Using the </a:t>
            </a:r>
            <a:r>
              <a:rPr lang="en-US"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Datekey_Opening</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to display the data in terms of Days, Months, Quarters and Days</a:t>
            </a:r>
          </a:p>
          <a:p>
            <a:pPr>
              <a:buClrTx/>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Slicers:</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 Values in the Country Name Column to filter the data according to the country Name.</a:t>
            </a:r>
          </a:p>
          <a:p>
            <a:pPr>
              <a:buClrTx/>
            </a:pP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Charts –</a:t>
            </a:r>
          </a:p>
          <a:p>
            <a:pPr lvl="1">
              <a:buClrTx/>
            </a:pP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Pie Charts: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Used to view the distribution of restaurants across various parameters like Table Booking, Online Delivery, Price Range</a:t>
            </a:r>
          </a:p>
          <a:p>
            <a:pPr lvl="1">
              <a:buClrTx/>
            </a:pP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Column Charts :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To view the count of restaurants according to countries, the rating category, number of voters and the restaurants opened month wise etc.</a:t>
            </a:r>
          </a:p>
          <a:p>
            <a:pPr>
              <a:buClrTx/>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visuals are dynamic and change with respect to the selected countries. Multiple countries can be selected. The same applies to the date range timeline too.</a:t>
            </a:r>
            <a:endPar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buClrTx/>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dashboard in the next slide displays all the visuals with respect to a particular country. For example, the country considered for the visualization is India. </a:t>
            </a:r>
          </a:p>
        </p:txBody>
      </p:sp>
    </p:spTree>
    <p:extLst>
      <p:ext uri="{BB962C8B-B14F-4D97-AF65-F5344CB8AC3E}">
        <p14:creationId xmlns:p14="http://schemas.microsoft.com/office/powerpoint/2010/main" val="1039001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DATA OVERVIEW</a:t>
            </a:r>
          </a:p>
        </p:txBody>
      </p:sp>
    </p:spTree>
    <p:extLst>
      <p:ext uri="{BB962C8B-B14F-4D97-AF65-F5344CB8AC3E}">
        <p14:creationId xmlns:p14="http://schemas.microsoft.com/office/powerpoint/2010/main" val="241474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685" y="228270"/>
            <a:ext cx="9404723" cy="1400530"/>
          </a:xfrm>
        </p:spPr>
        <p:txBody>
          <a:bodyPr/>
          <a:lstStyle/>
          <a:p>
            <a:r>
              <a:rPr lang="en-US" b="1" dirty="0">
                <a:solidFill>
                  <a:schemeClr val="bg1"/>
                </a:solidFill>
              </a:rPr>
              <a:t>Dashboard and Visualizations</a:t>
            </a:r>
          </a:p>
        </p:txBody>
      </p:sp>
      <p:pic>
        <p:nvPicPr>
          <p:cNvPr id="5" name="Picture 4">
            <a:extLst>
              <a:ext uri="{FF2B5EF4-FFF2-40B4-BE49-F238E27FC236}">
                <a16:creationId xmlns:a16="http://schemas.microsoft.com/office/drawing/2014/main" id="{1A54A8E6-70C9-D9A0-AB54-415AD99E3826}"/>
              </a:ext>
            </a:extLst>
          </p:cNvPr>
          <p:cNvPicPr>
            <a:picLocks noChangeAspect="1"/>
          </p:cNvPicPr>
          <p:nvPr/>
        </p:nvPicPr>
        <p:blipFill>
          <a:blip r:embed="rId2"/>
          <a:stretch>
            <a:fillRect/>
          </a:stretch>
        </p:blipFill>
        <p:spPr>
          <a:xfrm>
            <a:off x="1127448" y="1772816"/>
            <a:ext cx="9780683" cy="37728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6565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228270"/>
            <a:ext cx="9404723" cy="1400530"/>
          </a:xfrm>
        </p:spPr>
        <p:txBody>
          <a:bodyPr/>
          <a:lstStyle/>
          <a:p>
            <a:r>
              <a:rPr lang="en-US" b="1" dirty="0">
                <a:solidFill>
                  <a:schemeClr val="bg1"/>
                </a:solidFill>
              </a:rPr>
              <a:t>Dashboard and Visualizations</a:t>
            </a:r>
          </a:p>
        </p:txBody>
      </p:sp>
      <p:sp>
        <p:nvSpPr>
          <p:cNvPr id="6" name="Content Placeholder 2">
            <a:extLst>
              <a:ext uri="{FF2B5EF4-FFF2-40B4-BE49-F238E27FC236}">
                <a16:creationId xmlns:a16="http://schemas.microsoft.com/office/drawing/2014/main" id="{2839B842-758A-0702-25C4-747417B087BF}"/>
              </a:ext>
            </a:extLst>
          </p:cNvPr>
          <p:cNvSpPr txBox="1">
            <a:spLocks/>
          </p:cNvSpPr>
          <p:nvPr/>
        </p:nvSpPr>
        <p:spPr>
          <a:xfrm>
            <a:off x="609600" y="3140968"/>
            <a:ext cx="10959008" cy="32598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parameters in the above visuals are termed as KPIs (Key Performance Indicators), representing the values of each parameters.</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At a glance, we can get insights from the dashboard like the number of restaurants, number of countries, average customer rating, number of cuisines, total votes etc.</a:t>
            </a:r>
          </a:p>
          <a:p>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These visuals are user friendly and easier to understand.</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40FADF1-D790-4B26-610C-DF46DE6F31E6}"/>
              </a:ext>
            </a:extLst>
          </p:cNvPr>
          <p:cNvPicPr>
            <a:picLocks noChangeAspect="1"/>
          </p:cNvPicPr>
          <p:nvPr/>
        </p:nvPicPr>
        <p:blipFill>
          <a:blip r:embed="rId2"/>
          <a:stretch>
            <a:fillRect/>
          </a:stretch>
        </p:blipFill>
        <p:spPr>
          <a:xfrm>
            <a:off x="960333" y="1988840"/>
            <a:ext cx="9960203" cy="936104"/>
          </a:xfrm>
          <a:prstGeom prst="snip2DiagRect">
            <a:avLst/>
          </a:prstGeom>
          <a:solidFill>
            <a:srgbClr val="FFFFFF">
              <a:shade val="85000"/>
            </a:srgbClr>
          </a:solidFill>
          <a:ln w="88900" cap="sq">
            <a:solidFill>
              <a:schemeClr val="bg1"/>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2427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CONCLUSION</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693" y="228270"/>
            <a:ext cx="9404723" cy="1400530"/>
          </a:xfrm>
        </p:spPr>
        <p:txBody>
          <a:bodyPr/>
          <a:lstStyle/>
          <a:p>
            <a:r>
              <a:rPr lang="en-US" b="1" dirty="0">
                <a:solidFill>
                  <a:schemeClr val="bg1"/>
                </a:solidFill>
              </a:rPr>
              <a:t>Conclusion</a:t>
            </a:r>
          </a:p>
        </p:txBody>
      </p:sp>
      <p:sp>
        <p:nvSpPr>
          <p:cNvPr id="6" name="Content Placeholder 2">
            <a:extLst>
              <a:ext uri="{FF2B5EF4-FFF2-40B4-BE49-F238E27FC236}">
                <a16:creationId xmlns:a16="http://schemas.microsoft.com/office/drawing/2014/main" id="{D2C9E81F-A132-F721-8D0F-B0B965DDD473}"/>
              </a:ext>
            </a:extLst>
          </p:cNvPr>
          <p:cNvSpPr>
            <a:spLocks noGrp="1"/>
          </p:cNvSpPr>
          <p:nvPr>
            <p:ph idx="1"/>
          </p:nvPr>
        </p:nvSpPr>
        <p:spPr>
          <a:xfrm>
            <a:off x="609600" y="1828799"/>
            <a:ext cx="10959008" cy="4572001"/>
          </a:xfrm>
        </p:spPr>
        <p:txBody>
          <a:bodyPr>
            <a:normAutofit/>
          </a:bodyPr>
          <a:lstStyle/>
          <a:p>
            <a:pPr>
              <a:buClrTx/>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The presentation covers the strategic insights by analysing various aspects such as price range, customer ratings, average cost per two persons, votes etc.</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objective and subjective questions raised from the tasks has been addressed by using dashboards with multiple visuals such as line charts, column charts, slicers and timelines. </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The country slicer and date timeline will help us to visualize the required data in terms of the countries, days, months, quarters and years.</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Forecasting has been done to see how many restaurants will be opened year-wise in the future</a:t>
            </a:r>
          </a:p>
          <a:p>
            <a:pPr>
              <a:buClrTx/>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Other concerns such as cuisines being affected by ratings, ratings in accordance with the total votes have also been addressed in the attached spreadsheet file.</a:t>
            </a:r>
          </a:p>
          <a:p>
            <a:pPr marL="0" indent="0">
              <a:buClrTx/>
              <a:buNone/>
            </a:pP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668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ACKNOWLEDGEMENT AND REFERENCES</a:t>
            </a:r>
          </a:p>
        </p:txBody>
      </p:sp>
    </p:spTree>
    <p:extLst>
      <p:ext uri="{BB962C8B-B14F-4D97-AF65-F5344CB8AC3E}">
        <p14:creationId xmlns:p14="http://schemas.microsoft.com/office/powerpoint/2010/main" val="302495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087" y="300278"/>
            <a:ext cx="9770369" cy="1400530"/>
          </a:xfrm>
        </p:spPr>
        <p:txBody>
          <a:bodyPr>
            <a:normAutofit/>
          </a:bodyPr>
          <a:lstStyle/>
          <a:p>
            <a:r>
              <a:rPr lang="en-US" b="1" dirty="0">
                <a:solidFill>
                  <a:schemeClr val="bg1"/>
                </a:solidFill>
              </a:rPr>
              <a:t>Acknowledgements and References</a:t>
            </a:r>
          </a:p>
        </p:txBody>
      </p:sp>
      <p:sp>
        <p:nvSpPr>
          <p:cNvPr id="4" name="Content Placeholder 2">
            <a:extLst>
              <a:ext uri="{FF2B5EF4-FFF2-40B4-BE49-F238E27FC236}">
                <a16:creationId xmlns:a16="http://schemas.microsoft.com/office/drawing/2014/main" id="{A2D47510-2E16-B593-C4A0-F0B3EA243DEA}"/>
              </a:ext>
            </a:extLst>
          </p:cNvPr>
          <p:cNvSpPr>
            <a:spLocks noGrp="1"/>
          </p:cNvSpPr>
          <p:nvPr>
            <p:ph idx="1"/>
          </p:nvPr>
        </p:nvSpPr>
        <p:spPr>
          <a:xfrm>
            <a:off x="609600" y="1828799"/>
            <a:ext cx="10959008" cy="4572001"/>
          </a:xfrm>
        </p:spPr>
        <p:txBody>
          <a:bodyPr>
            <a:normAutofit/>
          </a:bodyPr>
          <a:lstStyle/>
          <a:p>
            <a:pPr marL="0" indent="0">
              <a:buNone/>
            </a:pPr>
            <a:r>
              <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rPr>
              <a:t>References - </a:t>
            </a:r>
            <a:endParaRPr lang="en-US" u="sng" dirty="0">
              <a:solidFill>
                <a:schemeClr val="bg1"/>
              </a:solidFill>
              <a:hlinkClick r:id="rId2">
                <a:extLst>
                  <a:ext uri="{A12FA001-AC4F-418D-AE19-62706E023703}">
                    <ahyp:hlinkClr xmlns:ahyp="http://schemas.microsoft.com/office/drawing/2018/hyperlinkcolor" val="tx"/>
                  </a:ext>
                </a:extLst>
              </a:hlinkClick>
            </a:endParaRPr>
          </a:p>
          <a:p>
            <a:pPr>
              <a:buClr>
                <a:schemeClr val="bg1"/>
              </a:buCl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Newton School Spreadsheet Lectures – </a:t>
            </a:r>
            <a:r>
              <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https://drive.google.com/drive/folders/1eqVJdcRQzdVH4fYFBf34azka-Z7biymy</a:t>
            </a:r>
            <a:endPar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a:buClr>
                <a:schemeClr val="bg1"/>
              </a:buClr>
            </a:pP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https://answers.microsoft.com/en-us/msoffice/forum/all/looking-to-extract-text-from-within-a-parentheses/304a76b6-2325-48f1-909f-760ffa08b045</a:t>
            </a:r>
            <a:endPar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a:buClr>
                <a:schemeClr val="bg1"/>
              </a:buClr>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Count Distinct Values from text column to display KPIs (Restaurants, Cities, Cuisines etc.) </a:t>
            </a:r>
            <a:r>
              <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https://www.youtube.com/watch?v=NV3w5SiX09c</a:t>
            </a:r>
            <a:endParaRPr lang="en-US"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pPr>
              <a:buClr>
                <a:schemeClr val="bg1"/>
              </a:buClr>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Data Visualization Color Palettes for telling better story with your data   </a:t>
            </a:r>
            <a:r>
              <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https://www.heavy.ai/blog/12-color-palettes-for-telling-better-stories-with-your-data</a:t>
            </a:r>
            <a:endParaRPr lang="en-IN" sz="2000"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338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300278"/>
            <a:ext cx="9404723" cy="1400530"/>
          </a:xfrm>
        </p:spPr>
        <p:txBody>
          <a:bodyPr/>
          <a:lstStyle/>
          <a:p>
            <a:r>
              <a:rPr lang="en-US" b="1" dirty="0">
                <a:solidFill>
                  <a:schemeClr val="bg1"/>
                </a:solidFill>
              </a:rPr>
              <a:t>Data Overview</a:t>
            </a:r>
          </a:p>
        </p:txBody>
      </p:sp>
      <p:sp>
        <p:nvSpPr>
          <p:cNvPr id="5" name="Content Placeholder 2">
            <a:extLst>
              <a:ext uri="{FF2B5EF4-FFF2-40B4-BE49-F238E27FC236}">
                <a16:creationId xmlns:a16="http://schemas.microsoft.com/office/drawing/2014/main" id="{A7E0357F-9D27-0458-FAF8-4087A1B967B3}"/>
              </a:ext>
            </a:extLst>
          </p:cNvPr>
          <p:cNvSpPr>
            <a:spLocks noGrp="1"/>
          </p:cNvSpPr>
          <p:nvPr>
            <p:ph idx="1"/>
          </p:nvPr>
        </p:nvSpPr>
        <p:spPr>
          <a:xfrm>
            <a:off x="335361" y="1560259"/>
            <a:ext cx="3024336" cy="448073"/>
          </a:xfrm>
        </p:spPr>
        <p:txBody>
          <a:bodyPr>
            <a:normAutofit/>
          </a:bodyPr>
          <a:lstStyle/>
          <a:p>
            <a:pPr marL="0" indent="0">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Table: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Raw Data</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049A89C9-8E78-7229-1A06-26CFBADBD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2132856"/>
            <a:ext cx="7848872" cy="4474367"/>
          </a:xfrm>
          <a:prstGeom prst="rect">
            <a:avLst/>
          </a:prstGeom>
        </p:spPr>
      </p:pic>
      <p:pic>
        <p:nvPicPr>
          <p:cNvPr id="4" name="Picture 3">
            <a:extLst>
              <a:ext uri="{FF2B5EF4-FFF2-40B4-BE49-F238E27FC236}">
                <a16:creationId xmlns:a16="http://schemas.microsoft.com/office/drawing/2014/main" id="{E995192B-95FB-B5E2-76CD-F661B419340B}"/>
              </a:ext>
            </a:extLst>
          </p:cNvPr>
          <p:cNvPicPr>
            <a:picLocks noChangeAspect="1"/>
          </p:cNvPicPr>
          <p:nvPr/>
        </p:nvPicPr>
        <p:blipFill>
          <a:blip r:embed="rId3"/>
          <a:stretch>
            <a:fillRect/>
          </a:stretch>
        </p:blipFill>
        <p:spPr>
          <a:xfrm>
            <a:off x="8904312" y="2132856"/>
            <a:ext cx="2978648" cy="4474367"/>
          </a:xfrm>
          <a:prstGeom prst="rect">
            <a:avLst/>
          </a:prstGeom>
        </p:spPr>
      </p:pic>
      <p:sp>
        <p:nvSpPr>
          <p:cNvPr id="7" name="Content Placeholder 2">
            <a:extLst>
              <a:ext uri="{FF2B5EF4-FFF2-40B4-BE49-F238E27FC236}">
                <a16:creationId xmlns:a16="http://schemas.microsoft.com/office/drawing/2014/main" id="{5C8697C8-092D-42EF-A5A8-BE3D5271EACA}"/>
              </a:ext>
            </a:extLst>
          </p:cNvPr>
          <p:cNvSpPr txBox="1">
            <a:spLocks/>
          </p:cNvSpPr>
          <p:nvPr/>
        </p:nvSpPr>
        <p:spPr>
          <a:xfrm>
            <a:off x="8832304" y="1540767"/>
            <a:ext cx="3312368" cy="592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spcBef>
                <a:spcPts val="0"/>
              </a:spcBef>
              <a:buFont typeface="Arial" pitchFamily="34" charset="0"/>
              <a:buNone/>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Table: </a:t>
            </a: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country description</a:t>
            </a:r>
            <a:endPar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341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300278"/>
            <a:ext cx="9404723" cy="1400530"/>
          </a:xfrm>
        </p:spPr>
        <p:txBody>
          <a:bodyPr/>
          <a:lstStyle/>
          <a:p>
            <a:r>
              <a:rPr lang="en-US" b="1" dirty="0">
                <a:solidFill>
                  <a:schemeClr val="bg1"/>
                </a:solidFill>
              </a:rPr>
              <a:t>Data Dictionary</a:t>
            </a:r>
          </a:p>
        </p:txBody>
      </p:sp>
      <p:sp>
        <p:nvSpPr>
          <p:cNvPr id="8" name="Content Placeholder 2">
            <a:extLst>
              <a:ext uri="{FF2B5EF4-FFF2-40B4-BE49-F238E27FC236}">
                <a16:creationId xmlns:a16="http://schemas.microsoft.com/office/drawing/2014/main" id="{D69066E9-DD60-FCF4-E30B-FE6FE986420D}"/>
              </a:ext>
            </a:extLst>
          </p:cNvPr>
          <p:cNvSpPr>
            <a:spLocks noGrp="1"/>
          </p:cNvSpPr>
          <p:nvPr>
            <p:ph idx="1"/>
          </p:nvPr>
        </p:nvSpPr>
        <p:spPr>
          <a:xfrm>
            <a:off x="479376" y="1628800"/>
            <a:ext cx="11305256" cy="448073"/>
          </a:xfrm>
        </p:spPr>
        <p:txBody>
          <a:bodyPr>
            <a:normAutofit fontScale="92500" lnSpcReduction="10000"/>
          </a:bodyPr>
          <a:lstStyle/>
          <a:p>
            <a:pPr marL="0" marR="0" lvl="0" indent="0" algn="l" rtl="0">
              <a:lnSpc>
                <a:spcPct val="115000"/>
              </a:lnSpc>
              <a:spcBef>
                <a:spcPts val="0"/>
              </a:spcBef>
              <a:spcAft>
                <a:spcPts val="0"/>
              </a:spcAft>
              <a:buClr>
                <a:schemeClr val="dk1"/>
              </a:buClr>
              <a:buSzPts val="1100"/>
              <a:buFont typeface="Arial"/>
              <a:buNone/>
            </a:pPr>
            <a:r>
              <a:rPr lang="en-IN" sz="2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image above displays details about Zomato Sales Performance, including:</a:t>
            </a:r>
          </a:p>
          <a:p>
            <a:pPr marL="0" marR="0" lvl="0" indent="0" algn="l" rtl="0">
              <a:lnSpc>
                <a:spcPct val="100000"/>
              </a:lnSpc>
              <a:spcBef>
                <a:spcPts val="0"/>
              </a:spcBef>
              <a:spcAft>
                <a:spcPts val="0"/>
              </a:spcAft>
              <a:buClr>
                <a:srgbClr val="000000"/>
              </a:buClr>
              <a:buSzPts val="1400"/>
              <a:buFont typeface="Arial"/>
              <a:buNone/>
            </a:pPr>
            <a:endParaRPr lang="en-IN" sz="18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marL="0" indent="0">
              <a:buNone/>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Google Shape;79;p5">
            <a:extLst>
              <a:ext uri="{FF2B5EF4-FFF2-40B4-BE49-F238E27FC236}">
                <a16:creationId xmlns:a16="http://schemas.microsoft.com/office/drawing/2014/main" id="{FFC84F66-C67D-1DB5-DB4C-B2366B6BDE77}"/>
              </a:ext>
            </a:extLst>
          </p:cNvPr>
          <p:cNvSpPr txBox="1"/>
          <p:nvPr/>
        </p:nvSpPr>
        <p:spPr>
          <a:xfrm>
            <a:off x="407368" y="2298696"/>
            <a:ext cx="5544616" cy="4187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Restaurant ID: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Unique identifier for each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Restaurant Name: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name of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CountryCode: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Country code of the location where the restaurant is situated.</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City: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city where the restaurant is located.</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Address: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specific address of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Locality: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locality or neighbourhood where the restaurant is situated.</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Locality Verbose: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Detailed information about the locality.</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Longitude: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geographical longitude coordinate of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Latitude: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geographical latitude coordinate of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Cuisines: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type of cuisine offered by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Currency: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currency used for transactions in the restaurant.</a:t>
            </a:r>
          </a:p>
          <a:p>
            <a:pPr marL="457200" indent="-311150">
              <a:lnSpc>
                <a:spcPct val="115000"/>
              </a:lnSpc>
              <a:buClr>
                <a:schemeClr val="dk1"/>
              </a:buClr>
              <a:buSzPts val="1300"/>
              <a:buFont typeface="Arial"/>
              <a:buChar char="●"/>
            </a:pPr>
            <a:r>
              <a:rPr lang="en-IN"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Has_Table_booking: </a:t>
            </a:r>
            <a:r>
              <a:rPr lang="en-IN"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0" algn="l" rtl="0">
              <a:lnSpc>
                <a:spcPct val="115000"/>
              </a:lnSpc>
              <a:spcBef>
                <a:spcPts val="0"/>
              </a:spcBef>
              <a:spcAft>
                <a:spcPts val="0"/>
              </a:spcAft>
              <a:buClr>
                <a:srgbClr val="000000"/>
              </a:buClr>
              <a:buSzPts val="1300"/>
              <a:buFont typeface="Arial"/>
              <a:buNone/>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15000"/>
              </a:lnSpc>
              <a:spcBef>
                <a:spcPts val="0"/>
              </a:spcBef>
              <a:spcAft>
                <a:spcPts val="0"/>
              </a:spcAft>
              <a:buClr>
                <a:srgbClr val="000000"/>
              </a:buClr>
              <a:buSzPts val="1200"/>
              <a:buFont typeface="Arial"/>
              <a:buNone/>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15000"/>
              </a:lnSpc>
              <a:spcBef>
                <a:spcPts val="0"/>
              </a:spcBef>
              <a:spcAft>
                <a:spcPts val="0"/>
              </a:spcAft>
              <a:buClr>
                <a:srgbClr val="000000"/>
              </a:buClr>
              <a:buSzPts val="1200"/>
              <a:buFont typeface="Arial"/>
              <a:buNone/>
            </a:pPr>
            <a:endParaRPr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0" algn="l" rtl="0">
              <a:lnSpc>
                <a:spcPct val="115000"/>
              </a:lnSpc>
              <a:spcBef>
                <a:spcPts val="0"/>
              </a:spcBef>
              <a:spcAft>
                <a:spcPts val="0"/>
              </a:spcAft>
              <a:buClr>
                <a:schemeClr val="dk1"/>
              </a:buClr>
              <a:buSzPts val="1100"/>
              <a:buFont typeface="Arial"/>
              <a:buNone/>
            </a:pPr>
            <a:endParaRPr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0" algn="l" rtl="0">
              <a:lnSpc>
                <a:spcPct val="115000"/>
              </a:lnSpc>
              <a:spcBef>
                <a:spcPts val="0"/>
              </a:spcBef>
              <a:spcAft>
                <a:spcPts val="0"/>
              </a:spcAft>
              <a:buClr>
                <a:schemeClr val="dk1"/>
              </a:buClr>
              <a:buSzPts val="1100"/>
              <a:buFont typeface="Arial"/>
              <a:buNone/>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0" algn="l" rtl="0">
              <a:lnSpc>
                <a:spcPct val="115000"/>
              </a:lnSpc>
              <a:spcBef>
                <a:spcPts val="0"/>
              </a:spcBef>
              <a:spcAft>
                <a:spcPts val="0"/>
              </a:spcAft>
              <a:buClr>
                <a:schemeClr val="dk1"/>
              </a:buClr>
              <a:buSzPts val="1100"/>
              <a:buFont typeface="Arial"/>
              <a:buNone/>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0" algn="l" rtl="0">
              <a:lnSpc>
                <a:spcPct val="115000"/>
              </a:lnSpc>
              <a:spcBef>
                <a:spcPts val="0"/>
              </a:spcBef>
              <a:spcAft>
                <a:spcPts val="0"/>
              </a:spcAft>
              <a:buClr>
                <a:srgbClr val="000000"/>
              </a:buClr>
              <a:buSzPts val="1200"/>
              <a:buFont typeface="Arial"/>
              <a:buNone/>
            </a:pP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p:txBody>
      </p:sp>
      <p:sp>
        <p:nvSpPr>
          <p:cNvPr id="7" name="Google Shape;80;p5">
            <a:extLst>
              <a:ext uri="{FF2B5EF4-FFF2-40B4-BE49-F238E27FC236}">
                <a16:creationId xmlns:a16="http://schemas.microsoft.com/office/drawing/2014/main" id="{8757C971-476B-DE99-24B2-5E002BC739CA}"/>
              </a:ext>
            </a:extLst>
          </p:cNvPr>
          <p:cNvSpPr txBox="1"/>
          <p:nvPr/>
        </p:nvSpPr>
        <p:spPr>
          <a:xfrm>
            <a:off x="6168008" y="2276872"/>
            <a:ext cx="5544616" cy="4248472"/>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err="1">
                <a:solidFill>
                  <a:schemeClr val="bg1"/>
                </a:solidFill>
                <a:latin typeface="Calibri" panose="020F0502020204030204" pitchFamily="34" charset="0"/>
                <a:ea typeface="Calibri" panose="020F0502020204030204" pitchFamily="34" charset="0"/>
                <a:cs typeface="Calibri" panose="020F0502020204030204" pitchFamily="34" charset="0"/>
                <a:sym typeface="Lato"/>
              </a:rPr>
              <a:t>Has_Online_delivery</a:t>
            </a: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Indicates whether the restaurant offers online delivery (Yes/No).</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Is_delivering_now: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Indicates whether the restaurant is currently delivering (Yes/No).</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Switch_to_order_menu: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Indicates whether users can switch to the order menu (Yes/No).</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Price_range: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A numeric value indicating the price range category of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Votes: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number of votes or ratings/(feedback) received by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11150" algn="l" rtl="0">
              <a:lnSpc>
                <a:spcPct val="115000"/>
              </a:lnSpc>
              <a:spcBef>
                <a:spcPts val="0"/>
              </a:spcBef>
              <a:spcAft>
                <a:spcPts val="0"/>
              </a:spcAft>
              <a:buClr>
                <a:schemeClr val="dk1"/>
              </a:buClr>
              <a:buSzPts val="1300"/>
              <a:buFont typeface="Arial"/>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Average_Cost_for_two: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average cost for two people dining at the restaurant.</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04800" algn="l" rtl="0">
              <a:lnSpc>
                <a:spcPct val="115000"/>
              </a:lnSpc>
              <a:spcBef>
                <a:spcPts val="0"/>
              </a:spcBef>
              <a:spcAft>
                <a:spcPts val="0"/>
              </a:spcAft>
              <a:buClr>
                <a:schemeClr val="dk1"/>
              </a:buClr>
              <a:buSzPts val="12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Rating: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overall rating of the restaurant is based on user reviews.</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a:p>
            <a:pPr marL="457200" marR="0" lvl="0" indent="-304800" algn="l" rtl="0">
              <a:lnSpc>
                <a:spcPct val="115000"/>
              </a:lnSpc>
              <a:spcBef>
                <a:spcPts val="0"/>
              </a:spcBef>
              <a:spcAft>
                <a:spcPts val="0"/>
              </a:spcAft>
              <a:buClr>
                <a:schemeClr val="dk1"/>
              </a:buClr>
              <a:buSzPts val="1200"/>
              <a:buFont typeface="Lato"/>
              <a:buChar char="●"/>
            </a:pPr>
            <a:r>
              <a:rPr lang="en-GB"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Datekey_opening: </a:t>
            </a:r>
            <a:r>
              <a:rPr lang="en-GB"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rPr>
              <a:t>The date when the restaurant was opened.</a:t>
            </a:r>
            <a:endParaRPr sz="1400" b="0"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Lato"/>
            </a:endParaRPr>
          </a:p>
        </p:txBody>
      </p:sp>
    </p:spTree>
    <p:extLst>
      <p:ext uri="{BB962C8B-B14F-4D97-AF65-F5344CB8AC3E}">
        <p14:creationId xmlns:p14="http://schemas.microsoft.com/office/powerpoint/2010/main" val="21313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METHODOLOGY</a:t>
            </a:r>
          </a:p>
        </p:txBody>
      </p:sp>
    </p:spTree>
    <p:extLst>
      <p:ext uri="{BB962C8B-B14F-4D97-AF65-F5344CB8AC3E}">
        <p14:creationId xmlns:p14="http://schemas.microsoft.com/office/powerpoint/2010/main" val="427915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0278"/>
            <a:ext cx="9404723" cy="1400530"/>
          </a:xfrm>
        </p:spPr>
        <p:txBody>
          <a:bodyPr/>
          <a:lstStyle/>
          <a:p>
            <a:r>
              <a:rPr lang="en-US" b="1" dirty="0">
                <a:solidFill>
                  <a:schemeClr val="bg1"/>
                </a:solidFill>
              </a:rPr>
              <a:t>Methodology</a:t>
            </a:r>
          </a:p>
        </p:txBody>
      </p:sp>
      <p:sp>
        <p:nvSpPr>
          <p:cNvPr id="6" name="Content Placeholder 2">
            <a:extLst>
              <a:ext uri="{FF2B5EF4-FFF2-40B4-BE49-F238E27FC236}">
                <a16:creationId xmlns:a16="http://schemas.microsoft.com/office/drawing/2014/main" id="{0C9B8C9E-0877-7994-1CB1-C9EA7A46B675}"/>
              </a:ext>
            </a:extLst>
          </p:cNvPr>
          <p:cNvSpPr>
            <a:spLocks noGrp="1"/>
          </p:cNvSpPr>
          <p:nvPr>
            <p:ph idx="1"/>
          </p:nvPr>
        </p:nvSpPr>
        <p:spPr>
          <a:xfrm>
            <a:off x="609600" y="1593303"/>
            <a:ext cx="10959008" cy="4572001"/>
          </a:xfrm>
        </p:spPr>
        <p:txBody>
          <a:bodyPr>
            <a:normAutofit/>
          </a:bodyPr>
          <a:lstStyle/>
          <a:p>
            <a:pPr>
              <a:buClrTx/>
              <a:buFont typeface="Wingdings" panose="05000000000000000000" pitchFamily="2" charset="2"/>
              <a:buChar char="v"/>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The steps involved in the data analysis is as follows:</a:t>
            </a:r>
          </a:p>
          <a:p>
            <a:pPr marL="571500" lvl="1" indent="-342900">
              <a:buClrTx/>
              <a:buFont typeface="Wingdings" panose="05000000000000000000" pitchFamily="2" charset="2"/>
              <a:buChar char="v"/>
            </a:pPr>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1. Data Cleaning:</a:t>
            </a:r>
          </a:p>
          <a:p>
            <a:pPr lvl="2">
              <a:buClrTx/>
              <a:buFont typeface="Wingdings" panose="05000000000000000000" pitchFamily="2" charset="2"/>
              <a:buChar char="v"/>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The dataset used for the analysis has to be preprocessed by performing data cleaning measures such as </a:t>
            </a:r>
          </a:p>
          <a:p>
            <a:pPr lvl="3">
              <a:buClrTx/>
              <a:buFont typeface="Wingdings" panose="05000000000000000000" pitchFamily="2" charset="2"/>
              <a:buChar char="v"/>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Handling Missing Data </a:t>
            </a:r>
          </a:p>
          <a:p>
            <a:pPr lvl="3">
              <a:buClrTx/>
              <a:buFont typeface="Wingdings" panose="05000000000000000000" pitchFamily="2" charset="2"/>
              <a:buChar char="v"/>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Remove Duplicates across data</a:t>
            </a:r>
          </a:p>
          <a:p>
            <a:pPr>
              <a:buClrTx/>
              <a:buFont typeface="Wingdings" panose="05000000000000000000" pitchFamily="2" charset="2"/>
              <a:buChar char="v"/>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a) Handling missing data:</a:t>
            </a:r>
          </a:p>
          <a:p>
            <a:pPr lvl="2">
              <a:buClrTx/>
              <a:buFont typeface="Wingdings" panose="05000000000000000000" pitchFamily="2" charset="2"/>
              <a:buChar char="v"/>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Involves the identification of blank cells and replacing them with mean, median, mode in case of numerical values, most occurring value in case of text / string.</a:t>
            </a:r>
          </a:p>
          <a:p>
            <a:pPr>
              <a:buClrTx/>
              <a:buFont typeface="Wingdings" panose="05000000000000000000" pitchFamily="2" charset="2"/>
              <a:buChar char="v"/>
            </a:pP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         b) Remove Duplicates across data:</a:t>
            </a:r>
          </a:p>
          <a:p>
            <a:pPr lvl="2">
              <a:buClrTx/>
              <a:buFont typeface="Wingdings" panose="05000000000000000000" pitchFamily="2" charset="2"/>
              <a:buChar char="v"/>
            </a:pP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Crucial process for data preprocessing as non-removal of duplicate values will result in the analysis being less accurate.</a:t>
            </a:r>
          </a:p>
          <a:p>
            <a:pPr lvl="1">
              <a:buClrTx/>
              <a:buFont typeface="Wingdings" panose="05000000000000000000" pitchFamily="2" charset="2"/>
              <a:buChar char="v"/>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93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300278"/>
            <a:ext cx="9404723" cy="1400530"/>
          </a:xfrm>
        </p:spPr>
        <p:txBody>
          <a:bodyPr/>
          <a:lstStyle/>
          <a:p>
            <a:r>
              <a:rPr lang="en-US" b="1" dirty="0">
                <a:solidFill>
                  <a:schemeClr val="bg1"/>
                </a:solidFill>
              </a:rPr>
              <a:t>Methodology</a:t>
            </a:r>
          </a:p>
        </p:txBody>
      </p:sp>
      <p:sp>
        <p:nvSpPr>
          <p:cNvPr id="6" name="Content Placeholder 2">
            <a:extLst>
              <a:ext uri="{FF2B5EF4-FFF2-40B4-BE49-F238E27FC236}">
                <a16:creationId xmlns:a16="http://schemas.microsoft.com/office/drawing/2014/main" id="{0C9B8C9E-0877-7994-1CB1-C9EA7A46B675}"/>
              </a:ext>
            </a:extLst>
          </p:cNvPr>
          <p:cNvSpPr>
            <a:spLocks noGrp="1"/>
          </p:cNvSpPr>
          <p:nvPr>
            <p:ph idx="1"/>
          </p:nvPr>
        </p:nvSpPr>
        <p:spPr>
          <a:xfrm>
            <a:off x="609600" y="1593303"/>
            <a:ext cx="10959008" cy="4860033"/>
          </a:xfrm>
        </p:spPr>
        <p:txBody>
          <a:bodyPr>
            <a:normAutofit fontScale="92500" lnSpcReduction="20000"/>
          </a:bodyPr>
          <a:lstStyle/>
          <a:p>
            <a:pPr marL="571500" lvl="1" indent="-342900">
              <a:buClr>
                <a:schemeClr val="bg1"/>
              </a:buClr>
              <a:buFont typeface="Wingdings" panose="05000000000000000000" pitchFamily="2" charset="2"/>
              <a:buChar char="v"/>
            </a:pPr>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2. Data Enrichment:</a:t>
            </a:r>
          </a:p>
          <a:p>
            <a:pPr lvl="2">
              <a:buClr>
                <a:schemeClr val="bg1"/>
              </a:buClr>
              <a:buFont typeface="Wingdings" panose="05000000000000000000" pitchFamily="2" charset="2"/>
              <a:buChar char="v"/>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Formulas</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 Calculate values from the data according to the requirement. For example, extract year from date to analyse the year-wise sales or customer count etc.</a:t>
            </a:r>
          </a:p>
          <a:p>
            <a:pPr lvl="2">
              <a:buClr>
                <a:schemeClr val="bg1"/>
              </a:buClr>
              <a:buFont typeface="Wingdings" panose="05000000000000000000" pitchFamily="2" charset="2"/>
              <a:buChar char="v"/>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Aggregation / Conditional Aggregation functions </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Functions like SUM, AVERAGE, MAX, MIN for calculating the values. For example, the total sales of restaurants in a city across a month or year etc.</a:t>
            </a:r>
          </a:p>
          <a:p>
            <a:pPr lvl="2">
              <a:buClr>
                <a:schemeClr val="bg1"/>
              </a:buClr>
              <a:buFont typeface="Wingdings" panose="05000000000000000000" pitchFamily="2" charset="2"/>
              <a:buChar char="v"/>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LOOKUP functions </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To looking through a single column or row to find a particular value from the same place in a second column or row.</a:t>
            </a:r>
          </a:p>
          <a:p>
            <a:pPr lvl="1">
              <a:buClr>
                <a:schemeClr val="bg1"/>
              </a:buClr>
              <a:buFont typeface="Wingdings" panose="05000000000000000000" pitchFamily="2" charset="2"/>
              <a:buChar char="v"/>
            </a:pPr>
            <a:endPar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71500" lvl="1" indent="-342900">
              <a:buClr>
                <a:schemeClr val="bg1"/>
              </a:buClr>
              <a:buFont typeface="Wingdings" panose="05000000000000000000" pitchFamily="2" charset="2"/>
              <a:buChar char="v"/>
            </a:pPr>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3. Descriptive Analysis &amp; Trend Analysis:</a:t>
            </a:r>
          </a:p>
          <a:p>
            <a:pPr lvl="2">
              <a:buClr>
                <a:schemeClr val="bg1"/>
              </a:buClr>
              <a:buFont typeface="Wingdings" panose="05000000000000000000" pitchFamily="2" charset="2"/>
              <a:buChar char="v"/>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Pivot Tables </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Easier view of data and create charts and visualizations using them.</a:t>
            </a:r>
          </a:p>
          <a:p>
            <a:pPr lvl="2">
              <a:buClr>
                <a:schemeClr val="bg1"/>
              </a:buClr>
              <a:buFont typeface="Wingdings" panose="05000000000000000000" pitchFamily="2" charset="2"/>
              <a:buChar char="v"/>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Slicers </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Extract information/ insights based on filtering the data</a:t>
            </a:r>
          </a:p>
          <a:p>
            <a:pPr lvl="1">
              <a:buClr>
                <a:schemeClr val="bg1"/>
              </a:buClr>
              <a:buFont typeface="Wingdings" panose="05000000000000000000" pitchFamily="2" charset="2"/>
              <a:buChar char="v"/>
            </a:pP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571500" lvl="1" indent="-342900">
              <a:buClr>
                <a:schemeClr val="bg1"/>
              </a:buClr>
              <a:buFont typeface="Wingdings" panose="05000000000000000000" pitchFamily="2" charset="2"/>
              <a:buChar char="v"/>
            </a:pPr>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4. Visualization:</a:t>
            </a:r>
          </a:p>
          <a:p>
            <a:pPr lvl="2">
              <a:buClr>
                <a:schemeClr val="bg1"/>
              </a:buClr>
              <a:buFont typeface="Wingdings" panose="05000000000000000000" pitchFamily="2" charset="2"/>
              <a:buChar char="v"/>
            </a:pP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Dashboard</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 Collection of visualizations such as charts, tables with slicers, trend lines etc. enabling interactive data exploration</a:t>
            </a:r>
          </a:p>
          <a:p>
            <a:pPr lvl="1">
              <a:buClr>
                <a:schemeClr val="bg1"/>
              </a:buClr>
              <a:buFont typeface="Wingdings" panose="05000000000000000000" pitchFamily="2" charset="2"/>
              <a:buChar char="v"/>
            </a:pP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644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27405</TotalTime>
  <Words>3157</Words>
  <Application>Microsoft Office PowerPoint</Application>
  <PresentationFormat>Widescreen</PresentationFormat>
  <Paragraphs>260</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Century Gothic</vt:lpstr>
      <vt:lpstr>Franklin Gothic Medium</vt:lpstr>
      <vt:lpstr>Lato</vt:lpstr>
      <vt:lpstr>Segoe UI</vt:lpstr>
      <vt:lpstr>Symbol</vt:lpstr>
      <vt:lpstr>Wingdings</vt:lpstr>
      <vt:lpstr>Wingdings 3</vt:lpstr>
      <vt:lpstr>Ion</vt:lpstr>
      <vt:lpstr>ZOMATO RESTAURANT ANALYSIS</vt:lpstr>
      <vt:lpstr>INTRODUCTION AND OBJECTIVES</vt:lpstr>
      <vt:lpstr>Introduction and Objectives</vt:lpstr>
      <vt:lpstr>DATA OVERVIEW</vt:lpstr>
      <vt:lpstr>Data Overview</vt:lpstr>
      <vt:lpstr>Data Dictionary</vt:lpstr>
      <vt:lpstr>METHODOLOGY</vt:lpstr>
      <vt:lpstr>Methodology</vt:lpstr>
      <vt:lpstr>Methodology</vt:lpstr>
      <vt:lpstr>Methodology</vt:lpstr>
      <vt:lpstr>DATA ANALYSIS AND INSIGHTS</vt:lpstr>
      <vt:lpstr>Number of Restaurants in each country</vt:lpstr>
      <vt:lpstr>Restaurants Opened Year-wise</vt:lpstr>
      <vt:lpstr>Restaurants Opened Month-wise</vt:lpstr>
      <vt:lpstr>Top 10 Cuisines</vt:lpstr>
      <vt:lpstr>Average Cost per two (INR) across countries</vt:lpstr>
      <vt:lpstr>Table Booking Distribution</vt:lpstr>
      <vt:lpstr>Online Delivery Distribution</vt:lpstr>
      <vt:lpstr>Suggested cities to open new restaurants</vt:lpstr>
      <vt:lpstr>SUGGESTIONS AND RECOMMENDATIONS</vt:lpstr>
      <vt:lpstr>Suggestions for Opening New Restaurants</vt:lpstr>
      <vt:lpstr>Recommendations for Opening New Restaurants</vt:lpstr>
      <vt:lpstr>Suggestions for Opening New Restaurants based on cost and rating</vt:lpstr>
      <vt:lpstr>Suggestions for Opening New Restaurants</vt:lpstr>
      <vt:lpstr>Competitor Analysis based on Average Cost</vt:lpstr>
      <vt:lpstr>Competitor Analysis based on Average Rating</vt:lpstr>
      <vt:lpstr>Suggestions – Price Range for the upcoming Restaurants</vt:lpstr>
      <vt:lpstr>STRATEGIC RECOMMENDATIONS</vt:lpstr>
      <vt:lpstr>Recommendations based on factors</vt:lpstr>
      <vt:lpstr>Recommended Cuisines</vt:lpstr>
      <vt:lpstr>Recommendations for Table Booking</vt:lpstr>
      <vt:lpstr>Recommendations for Online Delivery</vt:lpstr>
      <vt:lpstr>Recommendations for Improving Customer Rating</vt:lpstr>
      <vt:lpstr>Recommendations for Improving Votes and Ratings </vt:lpstr>
      <vt:lpstr>Recommendations for Forecasting Price Range</vt:lpstr>
      <vt:lpstr>Recommendations for Forecasting number of restaurants Year-wise</vt:lpstr>
      <vt:lpstr>DASHBOARD AND VISUALIZATIONS</vt:lpstr>
      <vt:lpstr>Dashboard and Visualizations</vt:lpstr>
      <vt:lpstr>Dashboard and Visualizations</vt:lpstr>
      <vt:lpstr>Dashboard and Visualizations</vt:lpstr>
      <vt:lpstr>Dashboard and Visualizations</vt:lpstr>
      <vt:lpstr>CONCLUSION</vt:lpstr>
      <vt:lpstr>Conclusion</vt:lpstr>
      <vt:lpstr>ACKNOWLEDGEMENT AND REFERENCES</vt:lpstr>
      <vt:lpstr>Acknowledgements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Naganathan Arjun Manicka Sridhar</dc:creator>
  <cp:lastModifiedBy>Naganathan Arjun Manicka Sridhar</cp:lastModifiedBy>
  <cp:revision>342</cp:revision>
  <dcterms:created xsi:type="dcterms:W3CDTF">2024-08-02T06:45:00Z</dcterms:created>
  <dcterms:modified xsi:type="dcterms:W3CDTF">2024-09-10T07:10:25Z</dcterms:modified>
</cp:coreProperties>
</file>