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319" r:id="rId4"/>
    <p:sldId id="327" r:id="rId5"/>
    <p:sldId id="315" r:id="rId6"/>
    <p:sldId id="316" r:id="rId7"/>
    <p:sldId id="329" r:id="rId8"/>
    <p:sldId id="323" r:id="rId9"/>
    <p:sldId id="330" r:id="rId10"/>
    <p:sldId id="317" r:id="rId11"/>
    <p:sldId id="321" r:id="rId12"/>
    <p:sldId id="320" r:id="rId13"/>
    <p:sldId id="322" r:id="rId14"/>
    <p:sldId id="325" r:id="rId15"/>
    <p:sldId id="326" r:id="rId16"/>
    <p:sldId id="331" r:id="rId17"/>
    <p:sldId id="300" r:id="rId18"/>
    <p:sldId id="301" r:id="rId19"/>
    <p:sldId id="302" r:id="rId20"/>
    <p:sldId id="303" r:id="rId21"/>
    <p:sldId id="304" r:id="rId22"/>
    <p:sldId id="305" r:id="rId23"/>
    <p:sldId id="306" r:id="rId24"/>
    <p:sldId id="307" r:id="rId25"/>
    <p:sldId id="308" r:id="rId26"/>
    <p:sldId id="312" r:id="rId27"/>
    <p:sldId id="309" r:id="rId28"/>
    <p:sldId id="310" r:id="rId29"/>
    <p:sldId id="31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54" autoAdjust="0"/>
  </p:normalViewPr>
  <p:slideViewPr>
    <p:cSldViewPr snapToGrid="0">
      <p:cViewPr varScale="1">
        <p:scale>
          <a:sx n="110" d="100"/>
          <a:sy n="110"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153033-B233-48BA-B557-382A08013D62}" type="doc">
      <dgm:prSet loTypeId="urn:microsoft.com/office/officeart/2005/8/layout/chevron1" loCatId="process" qsTypeId="urn:microsoft.com/office/officeart/2005/8/quickstyle/simple1" qsCatId="simple" csTypeId="urn:microsoft.com/office/officeart/2005/8/colors/accent1_2" csCatId="accent1" phldr="1"/>
      <dgm:spPr/>
    </dgm:pt>
    <dgm:pt modelId="{CD3AB18E-CBA1-48DF-9E2F-E239FC2C09F2}">
      <dgm:prSet phldrT="[テキスト]"/>
      <dgm:spPr/>
      <dgm:t>
        <a:bodyPr/>
        <a:lstStyle/>
        <a:p>
          <a:r>
            <a:rPr kumimoji="1" lang="ja-JP" altLang="en-US" dirty="0"/>
            <a:t>標準</a:t>
          </a:r>
        </a:p>
      </dgm:t>
    </dgm:pt>
    <dgm:pt modelId="{2BF40AED-6110-48F4-A8FE-699547615B26}" type="parTrans" cxnId="{8A105C9D-69D6-4F20-AB0C-8FCD1999A3EC}">
      <dgm:prSet/>
      <dgm:spPr/>
      <dgm:t>
        <a:bodyPr/>
        <a:lstStyle/>
        <a:p>
          <a:endParaRPr kumimoji="1" lang="ja-JP" altLang="en-US"/>
        </a:p>
      </dgm:t>
    </dgm:pt>
    <dgm:pt modelId="{800AB9D3-011A-47CE-988E-F10A9748E9BC}" type="sibTrans" cxnId="{8A105C9D-69D6-4F20-AB0C-8FCD1999A3EC}">
      <dgm:prSet/>
      <dgm:spPr/>
      <dgm:t>
        <a:bodyPr/>
        <a:lstStyle/>
        <a:p>
          <a:endParaRPr kumimoji="1" lang="ja-JP" altLang="en-US"/>
        </a:p>
      </dgm:t>
    </dgm:pt>
    <dgm:pt modelId="{98C6138A-606B-4B2A-97E0-A1437ED79FF8}">
      <dgm:prSet phldrT="[テキスト]"/>
      <dgm:spPr/>
      <dgm:t>
        <a:bodyPr/>
        <a:lstStyle/>
        <a:p>
          <a:r>
            <a:rPr kumimoji="1" lang="ja-JP" altLang="en-US" dirty="0"/>
            <a:t>・</a:t>
          </a:r>
        </a:p>
      </dgm:t>
    </dgm:pt>
    <dgm:pt modelId="{3A5F6FB4-C053-4769-9A08-F907B1007F2A}" type="parTrans" cxnId="{808C98C9-10BC-45BD-A2B9-27DA79A16D1F}">
      <dgm:prSet/>
      <dgm:spPr/>
      <dgm:t>
        <a:bodyPr/>
        <a:lstStyle/>
        <a:p>
          <a:endParaRPr kumimoji="1" lang="ja-JP" altLang="en-US"/>
        </a:p>
      </dgm:t>
    </dgm:pt>
    <dgm:pt modelId="{9FCE3C97-635C-45F5-82EE-8A07FB7E1E6A}" type="sibTrans" cxnId="{808C98C9-10BC-45BD-A2B9-27DA79A16D1F}">
      <dgm:prSet/>
      <dgm:spPr/>
      <dgm:t>
        <a:bodyPr/>
        <a:lstStyle/>
        <a:p>
          <a:endParaRPr kumimoji="1" lang="ja-JP" altLang="en-US"/>
        </a:p>
      </dgm:t>
    </dgm:pt>
    <dgm:pt modelId="{654970DC-CAE1-4A74-BCA8-4F6DBC519DE7}">
      <dgm:prSet phldrT="[テキスト]"/>
      <dgm:spPr/>
      <dgm:t>
        <a:bodyPr/>
        <a:lstStyle/>
        <a:p>
          <a:r>
            <a:rPr kumimoji="1" lang="ja-JP" altLang="en-US" dirty="0"/>
            <a:t>・</a:t>
          </a:r>
        </a:p>
      </dgm:t>
    </dgm:pt>
    <dgm:pt modelId="{3445E383-1CC0-4230-87F6-BC3AE39952D5}" type="sibTrans" cxnId="{C8AFA4B1-DE91-420C-923D-8AFCCC542E54}">
      <dgm:prSet/>
      <dgm:spPr/>
      <dgm:t>
        <a:bodyPr/>
        <a:lstStyle/>
        <a:p>
          <a:endParaRPr kumimoji="1" lang="ja-JP" altLang="en-US"/>
        </a:p>
      </dgm:t>
    </dgm:pt>
    <dgm:pt modelId="{EAF85C5F-9462-42CB-934D-A313DC4002BA}" type="parTrans" cxnId="{C8AFA4B1-DE91-420C-923D-8AFCCC542E54}">
      <dgm:prSet/>
      <dgm:spPr/>
      <dgm:t>
        <a:bodyPr/>
        <a:lstStyle/>
        <a:p>
          <a:endParaRPr kumimoji="1" lang="ja-JP" altLang="en-US"/>
        </a:p>
      </dgm:t>
    </dgm:pt>
    <dgm:pt modelId="{75DB25D0-E588-4D8F-A441-D7F2F14F9CEA}">
      <dgm:prSet phldrT="[テキスト]"/>
      <dgm:spPr/>
      <dgm:t>
        <a:bodyPr/>
        <a:lstStyle/>
        <a:p>
          <a:r>
            <a:rPr kumimoji="1" lang="ja-JP" altLang="en-US" dirty="0"/>
            <a:t>最高</a:t>
          </a:r>
          <a:endParaRPr kumimoji="1" lang="en-US" altLang="ja-JP" dirty="0"/>
        </a:p>
        <a:p>
          <a:r>
            <a:rPr kumimoji="1" lang="ja-JP" altLang="en-US" dirty="0"/>
            <a:t>レベル</a:t>
          </a:r>
        </a:p>
      </dgm:t>
    </dgm:pt>
    <dgm:pt modelId="{1D85F84D-81D4-4756-8D61-04474E839E21}" type="parTrans" cxnId="{38626420-CEC7-4895-B4E8-3474E2412915}">
      <dgm:prSet/>
      <dgm:spPr/>
      <dgm:t>
        <a:bodyPr/>
        <a:lstStyle/>
        <a:p>
          <a:endParaRPr kumimoji="1" lang="ja-JP" altLang="en-US"/>
        </a:p>
      </dgm:t>
    </dgm:pt>
    <dgm:pt modelId="{3D381D4F-87C3-40FB-B2FE-0474562E2FFC}" type="sibTrans" cxnId="{38626420-CEC7-4895-B4E8-3474E2412915}">
      <dgm:prSet/>
      <dgm:spPr/>
      <dgm:t>
        <a:bodyPr/>
        <a:lstStyle/>
        <a:p>
          <a:endParaRPr kumimoji="1" lang="ja-JP" altLang="en-US"/>
        </a:p>
      </dgm:t>
    </dgm:pt>
    <dgm:pt modelId="{A0CE5918-1B9D-4370-86EF-874A0F95BA6F}">
      <dgm:prSet phldrT="[テキスト]"/>
      <dgm:spPr/>
      <dgm:t>
        <a:bodyPr/>
        <a:lstStyle/>
        <a:p>
          <a:r>
            <a:rPr kumimoji="1" lang="ja-JP" altLang="en-US" dirty="0"/>
            <a:t>・</a:t>
          </a:r>
        </a:p>
      </dgm:t>
    </dgm:pt>
    <dgm:pt modelId="{DAC900F7-E782-4E7C-941B-D4BA3B2E69AA}" type="parTrans" cxnId="{D6F2EC2B-163C-499D-8CEA-8121E29B75C8}">
      <dgm:prSet/>
      <dgm:spPr/>
      <dgm:t>
        <a:bodyPr/>
        <a:lstStyle/>
        <a:p>
          <a:endParaRPr kumimoji="1" lang="ja-JP" altLang="en-US"/>
        </a:p>
      </dgm:t>
    </dgm:pt>
    <dgm:pt modelId="{1E900AA5-BE12-4B71-B87A-35B998B98DCA}" type="sibTrans" cxnId="{D6F2EC2B-163C-499D-8CEA-8121E29B75C8}">
      <dgm:prSet/>
      <dgm:spPr/>
      <dgm:t>
        <a:bodyPr/>
        <a:lstStyle/>
        <a:p>
          <a:endParaRPr kumimoji="1" lang="ja-JP" altLang="en-US"/>
        </a:p>
      </dgm:t>
    </dgm:pt>
    <dgm:pt modelId="{52BC49A1-FCF1-4757-94D3-7B813B5FBE80}" type="pres">
      <dgm:prSet presAssocID="{4D153033-B233-48BA-B557-382A08013D62}" presName="Name0" presStyleCnt="0">
        <dgm:presLayoutVars>
          <dgm:dir/>
          <dgm:animLvl val="lvl"/>
          <dgm:resizeHandles val="exact"/>
        </dgm:presLayoutVars>
      </dgm:prSet>
      <dgm:spPr/>
    </dgm:pt>
    <dgm:pt modelId="{A2A766FD-9C3B-429E-8109-F6D514F6041C}" type="pres">
      <dgm:prSet presAssocID="{CD3AB18E-CBA1-48DF-9E2F-E239FC2C09F2}" presName="parTxOnly" presStyleLbl="node1" presStyleIdx="0" presStyleCnt="5">
        <dgm:presLayoutVars>
          <dgm:chMax val="0"/>
          <dgm:chPref val="0"/>
          <dgm:bulletEnabled val="1"/>
        </dgm:presLayoutVars>
      </dgm:prSet>
      <dgm:spPr/>
      <dgm:t>
        <a:bodyPr/>
        <a:lstStyle/>
        <a:p>
          <a:endParaRPr kumimoji="1" lang="ja-JP" altLang="en-US"/>
        </a:p>
      </dgm:t>
    </dgm:pt>
    <dgm:pt modelId="{4A3F2A50-973F-42F4-9575-499C29332ADE}" type="pres">
      <dgm:prSet presAssocID="{800AB9D3-011A-47CE-988E-F10A9748E9BC}" presName="parTxOnlySpace" presStyleCnt="0"/>
      <dgm:spPr/>
    </dgm:pt>
    <dgm:pt modelId="{E2648625-F947-40BD-BB9E-6410F5E9A7D4}" type="pres">
      <dgm:prSet presAssocID="{654970DC-CAE1-4A74-BCA8-4F6DBC519DE7}" presName="parTxOnly" presStyleLbl="node1" presStyleIdx="1" presStyleCnt="5">
        <dgm:presLayoutVars>
          <dgm:chMax val="0"/>
          <dgm:chPref val="0"/>
          <dgm:bulletEnabled val="1"/>
        </dgm:presLayoutVars>
      </dgm:prSet>
      <dgm:spPr/>
      <dgm:t>
        <a:bodyPr/>
        <a:lstStyle/>
        <a:p>
          <a:endParaRPr kumimoji="1" lang="ja-JP" altLang="en-US"/>
        </a:p>
      </dgm:t>
    </dgm:pt>
    <dgm:pt modelId="{8ACF5337-60A8-4441-BFA4-C9939A975063}" type="pres">
      <dgm:prSet presAssocID="{3445E383-1CC0-4230-87F6-BC3AE39952D5}" presName="parTxOnlySpace" presStyleCnt="0"/>
      <dgm:spPr/>
    </dgm:pt>
    <dgm:pt modelId="{E2605256-B2AC-4480-B7ED-EB5F5C84E249}" type="pres">
      <dgm:prSet presAssocID="{98C6138A-606B-4B2A-97E0-A1437ED79FF8}" presName="parTxOnly" presStyleLbl="node1" presStyleIdx="2" presStyleCnt="5" custLinFactNeighborY="-1798">
        <dgm:presLayoutVars>
          <dgm:chMax val="0"/>
          <dgm:chPref val="0"/>
          <dgm:bulletEnabled val="1"/>
        </dgm:presLayoutVars>
      </dgm:prSet>
      <dgm:spPr/>
      <dgm:t>
        <a:bodyPr/>
        <a:lstStyle/>
        <a:p>
          <a:endParaRPr kumimoji="1" lang="ja-JP" altLang="en-US"/>
        </a:p>
      </dgm:t>
    </dgm:pt>
    <dgm:pt modelId="{BD897A6A-1E7C-40F0-99CE-534EEA560CBC}" type="pres">
      <dgm:prSet presAssocID="{9FCE3C97-635C-45F5-82EE-8A07FB7E1E6A}" presName="parTxOnlySpace" presStyleCnt="0"/>
      <dgm:spPr/>
    </dgm:pt>
    <dgm:pt modelId="{B7720098-A42A-44DA-A879-037F1DDB6389}" type="pres">
      <dgm:prSet presAssocID="{A0CE5918-1B9D-4370-86EF-874A0F95BA6F}" presName="parTxOnly" presStyleLbl="node1" presStyleIdx="3" presStyleCnt="5">
        <dgm:presLayoutVars>
          <dgm:chMax val="0"/>
          <dgm:chPref val="0"/>
          <dgm:bulletEnabled val="1"/>
        </dgm:presLayoutVars>
      </dgm:prSet>
      <dgm:spPr/>
      <dgm:t>
        <a:bodyPr/>
        <a:lstStyle/>
        <a:p>
          <a:endParaRPr kumimoji="1" lang="ja-JP" altLang="en-US"/>
        </a:p>
      </dgm:t>
    </dgm:pt>
    <dgm:pt modelId="{56DF8236-9E93-41F2-93A2-103127556A8A}" type="pres">
      <dgm:prSet presAssocID="{1E900AA5-BE12-4B71-B87A-35B998B98DCA}" presName="parTxOnlySpace" presStyleCnt="0"/>
      <dgm:spPr/>
    </dgm:pt>
    <dgm:pt modelId="{4FF45C75-F3B3-4BFD-9670-5B158CA490B2}" type="pres">
      <dgm:prSet presAssocID="{75DB25D0-E588-4D8F-A441-D7F2F14F9CEA}" presName="parTxOnly" presStyleLbl="node1" presStyleIdx="4" presStyleCnt="5" custLinFactNeighborX="7397" custLinFactNeighborY="0">
        <dgm:presLayoutVars>
          <dgm:chMax val="0"/>
          <dgm:chPref val="0"/>
          <dgm:bulletEnabled val="1"/>
        </dgm:presLayoutVars>
      </dgm:prSet>
      <dgm:spPr/>
      <dgm:t>
        <a:bodyPr/>
        <a:lstStyle/>
        <a:p>
          <a:endParaRPr kumimoji="1" lang="ja-JP" altLang="en-US"/>
        </a:p>
      </dgm:t>
    </dgm:pt>
  </dgm:ptLst>
  <dgm:cxnLst>
    <dgm:cxn modelId="{3849F530-F874-4569-9475-D5E12FA1A443}" type="presOf" srcId="{98C6138A-606B-4B2A-97E0-A1437ED79FF8}" destId="{E2605256-B2AC-4480-B7ED-EB5F5C84E249}" srcOrd="0" destOrd="0" presId="urn:microsoft.com/office/officeart/2005/8/layout/chevron1"/>
    <dgm:cxn modelId="{F1D78C6B-3056-4457-980F-A72E193486F2}" type="presOf" srcId="{75DB25D0-E588-4D8F-A441-D7F2F14F9CEA}" destId="{4FF45C75-F3B3-4BFD-9670-5B158CA490B2}" srcOrd="0" destOrd="0" presId="urn:microsoft.com/office/officeart/2005/8/layout/chevron1"/>
    <dgm:cxn modelId="{D3CA9A77-8407-4D95-8119-1E8DB12E8CA5}" type="presOf" srcId="{A0CE5918-1B9D-4370-86EF-874A0F95BA6F}" destId="{B7720098-A42A-44DA-A879-037F1DDB6389}" srcOrd="0" destOrd="0" presId="urn:microsoft.com/office/officeart/2005/8/layout/chevron1"/>
    <dgm:cxn modelId="{8A105C9D-69D6-4F20-AB0C-8FCD1999A3EC}" srcId="{4D153033-B233-48BA-B557-382A08013D62}" destId="{CD3AB18E-CBA1-48DF-9E2F-E239FC2C09F2}" srcOrd="0" destOrd="0" parTransId="{2BF40AED-6110-48F4-A8FE-699547615B26}" sibTransId="{800AB9D3-011A-47CE-988E-F10A9748E9BC}"/>
    <dgm:cxn modelId="{5DCAD426-E4D1-493E-BE90-0B46AA2EB61D}" type="presOf" srcId="{CD3AB18E-CBA1-48DF-9E2F-E239FC2C09F2}" destId="{A2A766FD-9C3B-429E-8109-F6D514F6041C}" srcOrd="0" destOrd="0" presId="urn:microsoft.com/office/officeart/2005/8/layout/chevron1"/>
    <dgm:cxn modelId="{C8AFA4B1-DE91-420C-923D-8AFCCC542E54}" srcId="{4D153033-B233-48BA-B557-382A08013D62}" destId="{654970DC-CAE1-4A74-BCA8-4F6DBC519DE7}" srcOrd="1" destOrd="0" parTransId="{EAF85C5F-9462-42CB-934D-A313DC4002BA}" sibTransId="{3445E383-1CC0-4230-87F6-BC3AE39952D5}"/>
    <dgm:cxn modelId="{D6F2EC2B-163C-499D-8CEA-8121E29B75C8}" srcId="{4D153033-B233-48BA-B557-382A08013D62}" destId="{A0CE5918-1B9D-4370-86EF-874A0F95BA6F}" srcOrd="3" destOrd="0" parTransId="{DAC900F7-E782-4E7C-941B-D4BA3B2E69AA}" sibTransId="{1E900AA5-BE12-4B71-B87A-35B998B98DCA}"/>
    <dgm:cxn modelId="{38626420-CEC7-4895-B4E8-3474E2412915}" srcId="{4D153033-B233-48BA-B557-382A08013D62}" destId="{75DB25D0-E588-4D8F-A441-D7F2F14F9CEA}" srcOrd="4" destOrd="0" parTransId="{1D85F84D-81D4-4756-8D61-04474E839E21}" sibTransId="{3D381D4F-87C3-40FB-B2FE-0474562E2FFC}"/>
    <dgm:cxn modelId="{B45B5AD8-62FE-445D-8B5D-1EA9BE825E6B}" type="presOf" srcId="{654970DC-CAE1-4A74-BCA8-4F6DBC519DE7}" destId="{E2648625-F947-40BD-BB9E-6410F5E9A7D4}" srcOrd="0" destOrd="0" presId="urn:microsoft.com/office/officeart/2005/8/layout/chevron1"/>
    <dgm:cxn modelId="{B5801599-D6B9-4D59-A3BD-E201038FD01C}" type="presOf" srcId="{4D153033-B233-48BA-B557-382A08013D62}" destId="{52BC49A1-FCF1-4757-94D3-7B813B5FBE80}" srcOrd="0" destOrd="0" presId="urn:microsoft.com/office/officeart/2005/8/layout/chevron1"/>
    <dgm:cxn modelId="{808C98C9-10BC-45BD-A2B9-27DA79A16D1F}" srcId="{4D153033-B233-48BA-B557-382A08013D62}" destId="{98C6138A-606B-4B2A-97E0-A1437ED79FF8}" srcOrd="2" destOrd="0" parTransId="{3A5F6FB4-C053-4769-9A08-F907B1007F2A}" sibTransId="{9FCE3C97-635C-45F5-82EE-8A07FB7E1E6A}"/>
    <dgm:cxn modelId="{6D0B3DEC-A0A4-4C9E-8A6F-71B151FA8494}" type="presParOf" srcId="{52BC49A1-FCF1-4757-94D3-7B813B5FBE80}" destId="{A2A766FD-9C3B-429E-8109-F6D514F6041C}" srcOrd="0" destOrd="0" presId="urn:microsoft.com/office/officeart/2005/8/layout/chevron1"/>
    <dgm:cxn modelId="{66718D89-3ADC-4074-9B1F-3B661A9D2DC4}" type="presParOf" srcId="{52BC49A1-FCF1-4757-94D3-7B813B5FBE80}" destId="{4A3F2A50-973F-42F4-9575-499C29332ADE}" srcOrd="1" destOrd="0" presId="urn:microsoft.com/office/officeart/2005/8/layout/chevron1"/>
    <dgm:cxn modelId="{BDF9035C-F486-4485-8880-8184C5EBA53D}" type="presParOf" srcId="{52BC49A1-FCF1-4757-94D3-7B813B5FBE80}" destId="{E2648625-F947-40BD-BB9E-6410F5E9A7D4}" srcOrd="2" destOrd="0" presId="urn:microsoft.com/office/officeart/2005/8/layout/chevron1"/>
    <dgm:cxn modelId="{7FE4D9B0-5835-46BF-8B0B-BBEEFA835163}" type="presParOf" srcId="{52BC49A1-FCF1-4757-94D3-7B813B5FBE80}" destId="{8ACF5337-60A8-4441-BFA4-C9939A975063}" srcOrd="3" destOrd="0" presId="urn:microsoft.com/office/officeart/2005/8/layout/chevron1"/>
    <dgm:cxn modelId="{500F7E07-C209-4663-8DAC-BE33EA83BED8}" type="presParOf" srcId="{52BC49A1-FCF1-4757-94D3-7B813B5FBE80}" destId="{E2605256-B2AC-4480-B7ED-EB5F5C84E249}" srcOrd="4" destOrd="0" presId="urn:microsoft.com/office/officeart/2005/8/layout/chevron1"/>
    <dgm:cxn modelId="{0880A58A-DADD-4AC1-9A51-92CD101DBBA2}" type="presParOf" srcId="{52BC49A1-FCF1-4757-94D3-7B813B5FBE80}" destId="{BD897A6A-1E7C-40F0-99CE-534EEA560CBC}" srcOrd="5" destOrd="0" presId="urn:microsoft.com/office/officeart/2005/8/layout/chevron1"/>
    <dgm:cxn modelId="{A9B2A267-3A09-4156-8FD0-D584F504CD67}" type="presParOf" srcId="{52BC49A1-FCF1-4757-94D3-7B813B5FBE80}" destId="{B7720098-A42A-44DA-A879-037F1DDB6389}" srcOrd="6" destOrd="0" presId="urn:microsoft.com/office/officeart/2005/8/layout/chevron1"/>
    <dgm:cxn modelId="{52567743-D2E3-41F0-AB88-33C71749D49A}" type="presParOf" srcId="{52BC49A1-FCF1-4757-94D3-7B813B5FBE80}" destId="{56DF8236-9E93-41F2-93A2-103127556A8A}" srcOrd="7" destOrd="0" presId="urn:microsoft.com/office/officeart/2005/8/layout/chevron1"/>
    <dgm:cxn modelId="{1D2C1CAC-1B86-41C6-A9BE-7F43F66F48CD}" type="presParOf" srcId="{52BC49A1-FCF1-4757-94D3-7B813B5FBE80}" destId="{4FF45C75-F3B3-4BFD-9670-5B158CA490B2}"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A766FD-9C3B-429E-8109-F6D514F6041C}">
      <dsp:nvSpPr>
        <dsp:cNvPr id="0" name=""/>
        <dsp:cNvSpPr/>
      </dsp:nvSpPr>
      <dsp:spPr>
        <a:xfrm>
          <a:off x="1984" y="2356114"/>
          <a:ext cx="1766093" cy="706437"/>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kumimoji="1" lang="ja-JP" altLang="en-US" sz="1800" kern="1200" dirty="0"/>
            <a:t>標準</a:t>
          </a:r>
        </a:p>
      </dsp:txBody>
      <dsp:txXfrm>
        <a:off x="355203" y="2356114"/>
        <a:ext cx="1059656" cy="706437"/>
      </dsp:txXfrm>
    </dsp:sp>
    <dsp:sp modelId="{E2648625-F947-40BD-BB9E-6410F5E9A7D4}">
      <dsp:nvSpPr>
        <dsp:cNvPr id="0" name=""/>
        <dsp:cNvSpPr/>
      </dsp:nvSpPr>
      <dsp:spPr>
        <a:xfrm>
          <a:off x="1591468" y="2356114"/>
          <a:ext cx="1766093" cy="706437"/>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kumimoji="1" lang="ja-JP" altLang="en-US" sz="1800" kern="1200" dirty="0"/>
            <a:t>・</a:t>
          </a:r>
        </a:p>
      </dsp:txBody>
      <dsp:txXfrm>
        <a:off x="1944687" y="2356114"/>
        <a:ext cx="1059656" cy="706437"/>
      </dsp:txXfrm>
    </dsp:sp>
    <dsp:sp modelId="{E2605256-B2AC-4480-B7ED-EB5F5C84E249}">
      <dsp:nvSpPr>
        <dsp:cNvPr id="0" name=""/>
        <dsp:cNvSpPr/>
      </dsp:nvSpPr>
      <dsp:spPr>
        <a:xfrm>
          <a:off x="3180953" y="2343413"/>
          <a:ext cx="1766093" cy="706437"/>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kumimoji="1" lang="ja-JP" altLang="en-US" sz="1800" kern="1200" dirty="0"/>
            <a:t>・</a:t>
          </a:r>
        </a:p>
      </dsp:txBody>
      <dsp:txXfrm>
        <a:off x="3534172" y="2343413"/>
        <a:ext cx="1059656" cy="706437"/>
      </dsp:txXfrm>
    </dsp:sp>
    <dsp:sp modelId="{B7720098-A42A-44DA-A879-037F1DDB6389}">
      <dsp:nvSpPr>
        <dsp:cNvPr id="0" name=""/>
        <dsp:cNvSpPr/>
      </dsp:nvSpPr>
      <dsp:spPr>
        <a:xfrm>
          <a:off x="4770437" y="2356114"/>
          <a:ext cx="1766093" cy="706437"/>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kumimoji="1" lang="ja-JP" altLang="en-US" sz="1800" kern="1200" dirty="0"/>
            <a:t>・</a:t>
          </a:r>
        </a:p>
      </dsp:txBody>
      <dsp:txXfrm>
        <a:off x="5123656" y="2356114"/>
        <a:ext cx="1059656" cy="706437"/>
      </dsp:txXfrm>
    </dsp:sp>
    <dsp:sp modelId="{4FF45C75-F3B3-4BFD-9670-5B158CA490B2}">
      <dsp:nvSpPr>
        <dsp:cNvPr id="0" name=""/>
        <dsp:cNvSpPr/>
      </dsp:nvSpPr>
      <dsp:spPr>
        <a:xfrm>
          <a:off x="6361906" y="2356114"/>
          <a:ext cx="1766093" cy="706437"/>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kumimoji="1" lang="ja-JP" altLang="en-US" sz="1800" kern="1200" dirty="0"/>
            <a:t>最高</a:t>
          </a:r>
          <a:endParaRPr kumimoji="1" lang="en-US" altLang="ja-JP" sz="1800" kern="1200" dirty="0"/>
        </a:p>
        <a:p>
          <a:pPr lvl="0" algn="ctr" defTabSz="800100">
            <a:lnSpc>
              <a:spcPct val="90000"/>
            </a:lnSpc>
            <a:spcBef>
              <a:spcPct val="0"/>
            </a:spcBef>
            <a:spcAft>
              <a:spcPct val="35000"/>
            </a:spcAft>
          </a:pPr>
          <a:r>
            <a:rPr kumimoji="1" lang="ja-JP" altLang="en-US" sz="1800" kern="1200" dirty="0"/>
            <a:t>レベル</a:t>
          </a:r>
        </a:p>
      </dsp:txBody>
      <dsp:txXfrm>
        <a:off x="6715125" y="2356114"/>
        <a:ext cx="1059656" cy="70643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3E126C-1D15-4159-8317-44A85EEFD567}" type="datetimeFigureOut">
              <a:rPr kumimoji="1" lang="ja-JP" altLang="en-US" smtClean="0"/>
              <a:t>2020/10/28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C3C68B-1CE1-400F-9996-98990B23510D}" type="slidenum">
              <a:rPr kumimoji="1" lang="ja-JP" altLang="en-US" smtClean="0"/>
              <a:t>‹#›</a:t>
            </a:fld>
            <a:endParaRPr kumimoji="1" lang="ja-JP" altLang="en-US"/>
          </a:p>
        </p:txBody>
      </p:sp>
    </p:spTree>
    <p:extLst>
      <p:ext uri="{BB962C8B-B14F-4D97-AF65-F5344CB8AC3E}">
        <p14:creationId xmlns:p14="http://schemas.microsoft.com/office/powerpoint/2010/main" val="39166251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68478DD-FBDF-4E91-B6FC-922A7013734A}" type="datetimeFigureOut">
              <a:rPr kumimoji="1" lang="ja-JP" altLang="en-US" smtClean="0"/>
              <a:t>2020/10/28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290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68478DD-FBDF-4E91-B6FC-922A7013734A}" type="datetimeFigureOut">
              <a:rPr kumimoji="1" lang="ja-JP" altLang="en-US" smtClean="0"/>
              <a:t>2020/10/28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1051077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68478DD-FBDF-4E91-B6FC-922A7013734A}" type="datetimeFigureOut">
              <a:rPr kumimoji="1" lang="ja-JP" altLang="en-US" smtClean="0"/>
              <a:t>2020/10/28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473181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68478DD-FBDF-4E91-B6FC-922A7013734A}" type="datetimeFigureOut">
              <a:rPr kumimoji="1" lang="ja-JP" altLang="en-US" smtClean="0"/>
              <a:t>2020/10/28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779486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68478DD-FBDF-4E91-B6FC-922A7013734A}" type="datetimeFigureOut">
              <a:rPr kumimoji="1" lang="ja-JP" altLang="en-US" smtClean="0"/>
              <a:t>2020/10/28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361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68478DD-FBDF-4E91-B6FC-922A7013734A}" type="datetimeFigureOut">
              <a:rPr kumimoji="1" lang="ja-JP" altLang="en-US" smtClean="0"/>
              <a:t>2020/10/28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2450635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68478DD-FBDF-4E91-B6FC-922A7013734A}" type="datetimeFigureOut">
              <a:rPr kumimoji="1" lang="ja-JP" altLang="en-US" smtClean="0"/>
              <a:t>2020/10/28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3292129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68478DD-FBDF-4E91-B6FC-922A7013734A}" type="datetimeFigureOut">
              <a:rPr kumimoji="1" lang="ja-JP" altLang="en-US" smtClean="0"/>
              <a:t>2020/10/28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1136294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68478DD-FBDF-4E91-B6FC-922A7013734A}" type="datetimeFigureOut">
              <a:rPr kumimoji="1" lang="ja-JP" altLang="en-US" smtClean="0"/>
              <a:t>2020/10/28</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3936897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68478DD-FBDF-4E91-B6FC-922A7013734A}" type="datetimeFigureOut">
              <a:rPr kumimoji="1" lang="ja-JP" altLang="en-US" smtClean="0"/>
              <a:t>2020/10/28</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3580918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68478DD-FBDF-4E91-B6FC-922A7013734A}" type="datetimeFigureOut">
              <a:rPr kumimoji="1" lang="ja-JP" altLang="en-US" smtClean="0"/>
              <a:t>2020/10/28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1760797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68478DD-FBDF-4E91-B6FC-922A7013734A}" type="datetimeFigureOut">
              <a:rPr kumimoji="1" lang="ja-JP" altLang="en-US" smtClean="0"/>
              <a:t>2020/10/28</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F56A911-C184-4CEA-8596-4EDBBD3FBE4E}"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03314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D08348B-BFD4-4273-8C6D-69BDAD216C11}"/>
              </a:ext>
            </a:extLst>
          </p:cNvPr>
          <p:cNvSpPr>
            <a:spLocks noGrp="1"/>
          </p:cNvSpPr>
          <p:nvPr>
            <p:ph type="ctrTitle"/>
          </p:nvPr>
        </p:nvSpPr>
        <p:spPr>
          <a:xfrm>
            <a:off x="1524000" y="1439235"/>
            <a:ext cx="9144000" cy="2387600"/>
          </a:xfrm>
        </p:spPr>
        <p:txBody>
          <a:bodyPr>
            <a:normAutofit fontScale="90000"/>
          </a:bodyPr>
          <a:lstStyle/>
          <a:p>
            <a:r>
              <a:rPr kumimoji="1" lang="en-US" altLang="ja-JP" dirty="0"/>
              <a:t>IoT</a:t>
            </a:r>
            <a:r>
              <a:rPr kumimoji="1" lang="ja-JP" altLang="en-US" dirty="0"/>
              <a:t>を用いた総合環境</a:t>
            </a:r>
            <a:r>
              <a:rPr kumimoji="1" lang="en-US" altLang="ja-JP" dirty="0"/>
              <a:t/>
            </a:r>
            <a:br>
              <a:rPr kumimoji="1" lang="en-US" altLang="ja-JP" dirty="0"/>
            </a:br>
            <a:r>
              <a:rPr kumimoji="1" lang="ja-JP" altLang="en-US" dirty="0"/>
              <a:t>モニタリングシステム</a:t>
            </a:r>
            <a:r>
              <a:rPr kumimoji="1" lang="en-US" altLang="ja-JP" dirty="0"/>
              <a:t/>
            </a:r>
            <a:br>
              <a:rPr kumimoji="1" lang="en-US" altLang="ja-JP" dirty="0"/>
            </a:br>
            <a:r>
              <a:rPr kumimoji="1" lang="ja-JP" altLang="en-US" sz="4900" dirty="0"/>
              <a:t>進捗報告３</a:t>
            </a:r>
            <a:endParaRPr kumimoji="1" lang="ja-JP" altLang="en-US" dirty="0"/>
          </a:p>
        </p:txBody>
      </p:sp>
      <p:sp>
        <p:nvSpPr>
          <p:cNvPr id="3" name="字幕 2">
            <a:extLst>
              <a:ext uri="{FF2B5EF4-FFF2-40B4-BE49-F238E27FC236}">
                <a16:creationId xmlns:a16="http://schemas.microsoft.com/office/drawing/2014/main" xmlns="" id="{8C5D6803-46B7-4AE2-ACAB-C0A35497D41B}"/>
              </a:ext>
            </a:extLst>
          </p:cNvPr>
          <p:cNvSpPr>
            <a:spLocks noGrp="1"/>
          </p:cNvSpPr>
          <p:nvPr>
            <p:ph type="subTitle" idx="1"/>
          </p:nvPr>
        </p:nvSpPr>
        <p:spPr>
          <a:xfrm>
            <a:off x="1524000" y="4380636"/>
            <a:ext cx="9144000" cy="1655762"/>
          </a:xfrm>
        </p:spPr>
        <p:txBody>
          <a:bodyPr/>
          <a:lstStyle/>
          <a:p>
            <a:r>
              <a:rPr kumimoji="1" lang="en-US" altLang="ja-JP" dirty="0"/>
              <a:t>7535013H</a:t>
            </a:r>
            <a:r>
              <a:rPr kumimoji="1" lang="ja-JP" altLang="en-US" dirty="0"/>
              <a:t>　　掛水　誠矢</a:t>
            </a:r>
          </a:p>
        </p:txBody>
      </p:sp>
    </p:spTree>
    <p:extLst>
      <p:ext uri="{BB962C8B-B14F-4D97-AF65-F5344CB8AC3E}">
        <p14:creationId xmlns:p14="http://schemas.microsoft.com/office/powerpoint/2010/main" val="582153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A6F3E61E-3A42-4BCE-BD97-D525CCCC36B2}"/>
              </a:ext>
            </a:extLst>
          </p:cNvPr>
          <p:cNvSpPr>
            <a:spLocks noGrp="1"/>
          </p:cNvSpPr>
          <p:nvPr>
            <p:ph type="title"/>
          </p:nvPr>
        </p:nvSpPr>
        <p:spPr/>
        <p:txBody>
          <a:bodyPr/>
          <a:lstStyle/>
          <a:p>
            <a:r>
              <a:rPr kumimoji="1" lang="ja-JP" altLang="en-US" dirty="0"/>
              <a:t>システムに関するデータ</a:t>
            </a:r>
          </a:p>
        </p:txBody>
      </p:sp>
      <p:sp>
        <p:nvSpPr>
          <p:cNvPr id="4" name="テキスト ボックス 3">
            <a:extLst>
              <a:ext uri="{FF2B5EF4-FFF2-40B4-BE49-F238E27FC236}">
                <a16:creationId xmlns:a16="http://schemas.microsoft.com/office/drawing/2014/main" xmlns="" id="{9595E0A9-2FAE-4E2F-A79F-1E0B6CDE8813}"/>
              </a:ext>
            </a:extLst>
          </p:cNvPr>
          <p:cNvSpPr txBox="1"/>
          <p:nvPr/>
        </p:nvSpPr>
        <p:spPr>
          <a:xfrm>
            <a:off x="842555" y="2056175"/>
            <a:ext cx="4421776" cy="1754326"/>
          </a:xfrm>
          <a:prstGeom prst="rect">
            <a:avLst/>
          </a:prstGeom>
          <a:noFill/>
        </p:spPr>
        <p:txBody>
          <a:bodyPr wrap="square" rtlCol="0">
            <a:spAutoFit/>
          </a:bodyPr>
          <a:lstStyle/>
          <a:p>
            <a:r>
              <a:rPr lang="ja-JP" altLang="en-US" dirty="0"/>
              <a:t>建築物における衛生的環境の確保に関する法律（ビル管理法）では換気回数ではなく、室内の一酸化炭素濃 度</a:t>
            </a:r>
            <a:r>
              <a:rPr lang="en-US" altLang="ja-JP" dirty="0"/>
              <a:t>(10ppm</a:t>
            </a:r>
            <a:r>
              <a:rPr lang="ja-JP" altLang="en-US" dirty="0"/>
              <a:t>）や、二酸化炭素濃度（</a:t>
            </a:r>
            <a:r>
              <a:rPr lang="en-US" altLang="ja-JP" dirty="0"/>
              <a:t>1000ppm</a:t>
            </a:r>
            <a:r>
              <a:rPr lang="ja-JP" altLang="en-US" dirty="0"/>
              <a:t>）の基準を設定することで、居室の適切な換気量を確保すること を求めている。</a:t>
            </a:r>
            <a:endParaRPr kumimoji="1" lang="ja-JP" altLang="en-US" dirty="0"/>
          </a:p>
        </p:txBody>
      </p:sp>
      <p:pic>
        <p:nvPicPr>
          <p:cNvPr id="1026" name="Picture 2">
            <a:extLst>
              <a:ext uri="{FF2B5EF4-FFF2-40B4-BE49-F238E27FC236}">
                <a16:creationId xmlns:a16="http://schemas.microsoft.com/office/drawing/2014/main" xmlns="" id="{510CFA9C-946C-484C-9993-4AD47B64B6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2599" y="3429000"/>
            <a:ext cx="5760000" cy="2846984"/>
          </a:xfrm>
          <a:prstGeom prst="rect">
            <a:avLst/>
          </a:prstGeom>
          <a:noFill/>
          <a:extLst>
            <a:ext uri="{909E8E84-426E-40DD-AFC4-6F175D3DCCD1}">
              <a14:hiddenFill xmlns:a14="http://schemas.microsoft.com/office/drawing/2010/main">
                <a:solidFill>
                  <a:srgbClr val="FFFFFF"/>
                </a:solidFill>
              </a14:hiddenFill>
            </a:ext>
          </a:extLst>
        </p:spPr>
      </p:pic>
      <p:sp>
        <p:nvSpPr>
          <p:cNvPr id="3" name="吹き出し: 円形 2">
            <a:extLst>
              <a:ext uri="{FF2B5EF4-FFF2-40B4-BE49-F238E27FC236}">
                <a16:creationId xmlns:a16="http://schemas.microsoft.com/office/drawing/2014/main" xmlns="" id="{0854EF3B-6836-4F84-B805-E650982255FD}"/>
              </a:ext>
            </a:extLst>
          </p:cNvPr>
          <p:cNvSpPr/>
          <p:nvPr/>
        </p:nvSpPr>
        <p:spPr>
          <a:xfrm>
            <a:off x="2534465" y="4040641"/>
            <a:ext cx="3024000" cy="1080000"/>
          </a:xfrm>
          <a:prstGeom prst="wedgeEllipseCallout">
            <a:avLst>
              <a:gd name="adj1" fmla="val 56490"/>
              <a:gd name="adj2" fmla="val -11281"/>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満員電車内などを除き、</a:t>
            </a:r>
            <a:r>
              <a:rPr kumimoji="1" lang="en-US" altLang="ja-JP" sz="1400" dirty="0">
                <a:solidFill>
                  <a:schemeClr val="tx1"/>
                </a:solidFill>
              </a:rPr>
              <a:t>1000ppm</a:t>
            </a:r>
            <a:r>
              <a:rPr kumimoji="1" lang="ja-JP" altLang="en-US" sz="1400" dirty="0">
                <a:solidFill>
                  <a:schemeClr val="tx1"/>
                </a:solidFill>
              </a:rPr>
              <a:t>を超える環境は身の回りには少ない</a:t>
            </a:r>
          </a:p>
        </p:txBody>
      </p:sp>
    </p:spTree>
    <p:extLst>
      <p:ext uri="{BB962C8B-B14F-4D97-AF65-F5344CB8AC3E}">
        <p14:creationId xmlns:p14="http://schemas.microsoft.com/office/powerpoint/2010/main" val="16729457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A7DA1EA-A31C-4C40-8307-7973B04B1912}"/>
              </a:ext>
            </a:extLst>
          </p:cNvPr>
          <p:cNvSpPr>
            <a:spLocks noGrp="1"/>
          </p:cNvSpPr>
          <p:nvPr>
            <p:ph type="title"/>
          </p:nvPr>
        </p:nvSpPr>
        <p:spPr/>
        <p:txBody>
          <a:bodyPr/>
          <a:lstStyle/>
          <a:p>
            <a:r>
              <a:rPr kumimoji="1" lang="ja-JP" altLang="en-US" dirty="0"/>
              <a:t>センサ類に関して</a:t>
            </a:r>
          </a:p>
        </p:txBody>
      </p:sp>
      <p:sp>
        <p:nvSpPr>
          <p:cNvPr id="4" name="テキスト ボックス 3">
            <a:extLst>
              <a:ext uri="{FF2B5EF4-FFF2-40B4-BE49-F238E27FC236}">
                <a16:creationId xmlns:a16="http://schemas.microsoft.com/office/drawing/2014/main" xmlns="" id="{5026D60F-A22E-4A04-AF18-730C5AAA1702}"/>
              </a:ext>
            </a:extLst>
          </p:cNvPr>
          <p:cNvSpPr txBox="1"/>
          <p:nvPr/>
        </p:nvSpPr>
        <p:spPr>
          <a:xfrm>
            <a:off x="724989" y="2215984"/>
            <a:ext cx="9666429" cy="1200329"/>
          </a:xfrm>
          <a:prstGeom prst="rect">
            <a:avLst/>
          </a:prstGeom>
          <a:noFill/>
        </p:spPr>
        <p:txBody>
          <a:bodyPr wrap="none" rtlCol="0">
            <a:spAutoFit/>
          </a:bodyPr>
          <a:lstStyle/>
          <a:p>
            <a:r>
              <a:rPr kumimoji="1" lang="ja-JP" altLang="en-US" b="1" dirty="0"/>
              <a:t>・</a:t>
            </a:r>
            <a:r>
              <a:rPr kumimoji="1" lang="ja-JP" altLang="en-US" b="1" u="sng" dirty="0">
                <a:solidFill>
                  <a:schemeClr val="accent1"/>
                </a:solidFill>
              </a:rPr>
              <a:t>ドリフト</a:t>
            </a:r>
            <a:r>
              <a:rPr kumimoji="1" lang="ja-JP" altLang="en-US" dirty="0"/>
              <a:t>要因が少ないもの　⇒　測定器そのものの構造や劣化に伴う測定値の誤差が出にくいもの</a:t>
            </a:r>
            <a:endParaRPr kumimoji="1" lang="en-US" altLang="ja-JP" dirty="0"/>
          </a:p>
          <a:p>
            <a:r>
              <a:rPr kumimoji="1" lang="ja-JP" altLang="en-US" dirty="0">
                <a:solidFill>
                  <a:schemeClr val="accent1"/>
                </a:solidFill>
              </a:rPr>
              <a:t>　　　</a:t>
            </a:r>
            <a:r>
              <a:rPr kumimoji="1" lang="ja-JP" altLang="en-US" b="1" dirty="0">
                <a:solidFill>
                  <a:schemeClr val="accent1"/>
                </a:solidFill>
              </a:rPr>
              <a:t>測定対象や条件を固定しても、時間とともに示される値がしだいにずれること。</a:t>
            </a:r>
            <a:endParaRPr kumimoji="1" lang="en-US" altLang="ja-JP" b="1" dirty="0">
              <a:solidFill>
                <a:schemeClr val="accent1"/>
              </a:solidFill>
            </a:endParaRPr>
          </a:p>
          <a:p>
            <a:endParaRPr kumimoji="1" lang="en-US" altLang="ja-JP" dirty="0">
              <a:solidFill>
                <a:schemeClr val="accent1"/>
              </a:solidFill>
            </a:endParaRPr>
          </a:p>
          <a:p>
            <a:r>
              <a:rPr kumimoji="1" lang="ja-JP" altLang="en-US" dirty="0"/>
              <a:t>・安価なもの</a:t>
            </a:r>
            <a:endParaRPr kumimoji="1" lang="en-US" altLang="ja-JP" dirty="0"/>
          </a:p>
        </p:txBody>
      </p:sp>
    </p:spTree>
    <p:extLst>
      <p:ext uri="{BB962C8B-B14F-4D97-AF65-F5344CB8AC3E}">
        <p14:creationId xmlns:p14="http://schemas.microsoft.com/office/powerpoint/2010/main" val="14872629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06BACF53-A3B6-4374-AC6B-5812B89DBDD2}"/>
              </a:ext>
            </a:extLst>
          </p:cNvPr>
          <p:cNvSpPr>
            <a:spLocks noGrp="1"/>
          </p:cNvSpPr>
          <p:nvPr>
            <p:ph type="title"/>
          </p:nvPr>
        </p:nvSpPr>
        <p:spPr/>
        <p:txBody>
          <a:bodyPr/>
          <a:lstStyle/>
          <a:p>
            <a:r>
              <a:rPr kumimoji="1" lang="ja-JP" altLang="en-US" dirty="0"/>
              <a:t>二酸化炭素濃度センサ</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xmlns="" id="{998C9D9B-9747-491F-8D8C-C127AFF79F99}"/>
                  </a:ext>
                </a:extLst>
              </p:cNvPr>
              <p:cNvSpPr txBox="1"/>
              <p:nvPr/>
            </p:nvSpPr>
            <p:spPr>
              <a:xfrm>
                <a:off x="724989" y="2215984"/>
                <a:ext cx="9278437" cy="923330"/>
              </a:xfrm>
              <a:prstGeom prst="rect">
                <a:avLst/>
              </a:prstGeom>
              <a:noFill/>
            </p:spPr>
            <p:txBody>
              <a:bodyPr wrap="none" rtlCol="0">
                <a:spAutoFit/>
              </a:bodyPr>
              <a:lstStyle/>
              <a:p>
                <a:r>
                  <a:rPr kumimoji="1" lang="ja-JP" altLang="en-US" dirty="0"/>
                  <a:t>非分散型赤外線吸収センサ（</a:t>
                </a:r>
                <a:r>
                  <a:rPr kumimoji="1" lang="en-US" altLang="ja-JP" dirty="0"/>
                  <a:t>NDIR</a:t>
                </a:r>
                <a:r>
                  <a:rPr kumimoji="1" lang="ja-JP" altLang="en-US" dirty="0"/>
                  <a:t>）センサは一般空調設備向けの</a:t>
                </a:r>
                <a14:m>
                  <m:oMath xmlns:m="http://schemas.openxmlformats.org/officeDocument/2006/math">
                    <m:sSub>
                      <m:sSubPr>
                        <m:ctrlPr>
                          <a:rPr kumimoji="1" lang="en-US" altLang="ja-JP" i="1" smtClean="0">
                            <a:latin typeface="Cambria Math" panose="02040503050406030204" pitchFamily="18" charset="0"/>
                          </a:rPr>
                        </m:ctrlPr>
                      </m:sSubPr>
                      <m:e>
                        <m:r>
                          <m:rPr>
                            <m:sty m:val="p"/>
                          </m:rPr>
                          <a:rPr kumimoji="1" lang="en-US" altLang="ja-JP" i="1">
                            <a:latin typeface="Cambria Math" panose="02040503050406030204" pitchFamily="18" charset="0"/>
                          </a:rPr>
                          <m:t>CO</m:t>
                        </m:r>
                      </m:e>
                      <m:sub>
                        <m:r>
                          <a:rPr kumimoji="1" lang="en-US" altLang="ja-JP" i="1">
                            <a:latin typeface="Cambria Math" panose="02040503050406030204" pitchFamily="18" charset="0"/>
                          </a:rPr>
                          <m:t>2</m:t>
                        </m:r>
                      </m:sub>
                    </m:sSub>
                  </m:oMath>
                </a14:m>
                <a:r>
                  <a:rPr kumimoji="1" lang="ja-JP" altLang="en-US" dirty="0"/>
                  <a:t>センサ市場で高いシェア</a:t>
                </a:r>
                <a:endParaRPr kumimoji="1" lang="en-US" altLang="ja-JP" dirty="0"/>
              </a:p>
              <a:p>
                <a:r>
                  <a:rPr kumimoji="1" lang="ja-JP" altLang="en-US" dirty="0"/>
                  <a:t>　　　</a:t>
                </a:r>
                <a:r>
                  <a:rPr lang="ja-JP" altLang="en-US" dirty="0"/>
                  <a:t>感度が非常に高い。</a:t>
                </a:r>
                <a:endParaRPr lang="en-US" altLang="ja-JP" dirty="0"/>
              </a:p>
              <a:p>
                <a:r>
                  <a:rPr lang="ja-JP" altLang="en-US" dirty="0"/>
                  <a:t>　　　商品寿命が長く、環境変化の影響を受けない。</a:t>
                </a:r>
                <a:endParaRPr kumimoji="1" lang="ja-JP" altLang="en-US" dirty="0"/>
              </a:p>
            </p:txBody>
          </p:sp>
        </mc:Choice>
        <mc:Fallback xmlns="">
          <p:sp>
            <p:nvSpPr>
              <p:cNvPr id="3" name="テキスト ボックス 2">
                <a:extLst>
                  <a:ext uri="{FF2B5EF4-FFF2-40B4-BE49-F238E27FC236}">
                    <a16:creationId xmlns:a16="http://schemas.microsoft.com/office/drawing/2014/main" id="{998C9D9B-9747-491F-8D8C-C127AFF79F99}"/>
                  </a:ext>
                </a:extLst>
              </p:cNvPr>
              <p:cNvSpPr txBox="1">
                <a:spLocks noRot="1" noChangeAspect="1" noMove="1" noResize="1" noEditPoints="1" noAdjustHandles="1" noChangeArrowheads="1" noChangeShapeType="1" noTextEdit="1"/>
              </p:cNvSpPr>
              <p:nvPr/>
            </p:nvSpPr>
            <p:spPr>
              <a:xfrm>
                <a:off x="724989" y="2215984"/>
                <a:ext cx="9278437" cy="923330"/>
              </a:xfrm>
              <a:prstGeom prst="rect">
                <a:avLst/>
              </a:prstGeom>
              <a:blipFill>
                <a:blip r:embed="rId2"/>
                <a:stretch>
                  <a:fillRect l="-591" t="-5960" b="-7947"/>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xmlns="" id="{3ECAFC07-1644-4A38-B7F1-4EC1999DA12A}"/>
              </a:ext>
            </a:extLst>
          </p:cNvPr>
          <p:cNvSpPr txBox="1"/>
          <p:nvPr/>
        </p:nvSpPr>
        <p:spPr>
          <a:xfrm>
            <a:off x="724989" y="3519967"/>
            <a:ext cx="7200000" cy="923330"/>
          </a:xfrm>
          <a:prstGeom prst="rect">
            <a:avLst/>
          </a:prstGeom>
          <a:noFill/>
        </p:spPr>
        <p:txBody>
          <a:bodyPr wrap="square" rtlCol="0">
            <a:spAutoFit/>
          </a:bodyPr>
          <a:lstStyle/>
          <a:p>
            <a:r>
              <a:rPr kumimoji="1" lang="en-US" altLang="ja-JP" dirty="0"/>
              <a:t>CO2</a:t>
            </a:r>
            <a:r>
              <a:rPr kumimoji="1" lang="ja-JP" altLang="en-US" dirty="0"/>
              <a:t>には赤外領域の波長</a:t>
            </a:r>
            <a:r>
              <a:rPr kumimoji="1" lang="en-US" altLang="ja-JP" dirty="0"/>
              <a:t>4.26μm</a:t>
            </a:r>
            <a:r>
              <a:rPr kumimoji="1" lang="ja-JP" altLang="en-US" dirty="0"/>
              <a:t>の光を吸収する特性がある。</a:t>
            </a:r>
            <a:endParaRPr kumimoji="1" lang="en-US" altLang="ja-JP" dirty="0"/>
          </a:p>
          <a:p>
            <a:r>
              <a:rPr kumimoji="1" lang="ja-JP" altLang="en-US" dirty="0"/>
              <a:t>⇒</a:t>
            </a:r>
            <a:r>
              <a:rPr kumimoji="1" lang="en-US" altLang="ja-JP" b="1" dirty="0">
                <a:solidFill>
                  <a:schemeClr val="accent1"/>
                </a:solidFill>
              </a:rPr>
              <a:t>CO2</a:t>
            </a:r>
            <a:r>
              <a:rPr kumimoji="1" lang="ja-JP" altLang="en-US" b="1" dirty="0">
                <a:solidFill>
                  <a:schemeClr val="accent1"/>
                </a:solidFill>
              </a:rPr>
              <a:t>を含む気体に赤外線放射を透過させ、気体を透過する赤外線放射の量から、期待に含まれる</a:t>
            </a:r>
            <a:r>
              <a:rPr kumimoji="1" lang="en-US" altLang="ja-JP" b="1" dirty="0">
                <a:solidFill>
                  <a:schemeClr val="accent1"/>
                </a:solidFill>
              </a:rPr>
              <a:t>CO2</a:t>
            </a:r>
            <a:r>
              <a:rPr kumimoji="1" lang="ja-JP" altLang="en-US" b="1" dirty="0">
                <a:solidFill>
                  <a:schemeClr val="accent1"/>
                </a:solidFill>
              </a:rPr>
              <a:t>濃度を測定</a:t>
            </a:r>
            <a:endParaRPr kumimoji="1" lang="en-US" altLang="ja-JP" b="1" dirty="0">
              <a:solidFill>
                <a:schemeClr val="accent1"/>
              </a:solidFill>
            </a:endParaRPr>
          </a:p>
        </p:txBody>
      </p:sp>
      <p:pic>
        <p:nvPicPr>
          <p:cNvPr id="1026" name="Picture 2">
            <a:extLst>
              <a:ext uri="{FF2B5EF4-FFF2-40B4-BE49-F238E27FC236}">
                <a16:creationId xmlns:a16="http://schemas.microsoft.com/office/drawing/2014/main" xmlns="" id="{19941724-7965-4858-830B-EC26EB752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4686" y="4620135"/>
            <a:ext cx="3362325" cy="1409700"/>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xmlns="" id="{0B2EC652-C3F9-4DD8-997B-00345891116D}"/>
              </a:ext>
            </a:extLst>
          </p:cNvPr>
          <p:cNvSpPr txBox="1"/>
          <p:nvPr/>
        </p:nvSpPr>
        <p:spPr>
          <a:xfrm>
            <a:off x="724989" y="5153382"/>
            <a:ext cx="6998583" cy="646331"/>
          </a:xfrm>
          <a:prstGeom prst="rect">
            <a:avLst/>
          </a:prstGeom>
          <a:noFill/>
        </p:spPr>
        <p:txBody>
          <a:bodyPr wrap="none" rtlCol="0">
            <a:spAutoFit/>
          </a:bodyPr>
          <a:lstStyle/>
          <a:p>
            <a:r>
              <a:rPr kumimoji="1" lang="ja-JP" altLang="en-US" b="1" dirty="0">
                <a:solidFill>
                  <a:schemeClr val="accent1"/>
                </a:solidFill>
              </a:rPr>
              <a:t>単一光源二波長センサ</a:t>
            </a:r>
            <a:r>
              <a:rPr kumimoji="1" lang="ja-JP" altLang="en-US" dirty="0"/>
              <a:t>では、常時人がいたり、</a:t>
            </a:r>
            <a:r>
              <a:rPr kumimoji="1" lang="en-US" altLang="ja-JP" dirty="0"/>
              <a:t>400ppm</a:t>
            </a:r>
            <a:r>
              <a:rPr kumimoji="1" lang="ja-JP" altLang="en-US" dirty="0"/>
              <a:t>以上の</a:t>
            </a:r>
            <a:r>
              <a:rPr kumimoji="1" lang="en-US" altLang="ja-JP" dirty="0"/>
              <a:t>CO2</a:t>
            </a:r>
            <a:r>
              <a:rPr kumimoji="1" lang="ja-JP" altLang="en-US" dirty="0"/>
              <a:t>ガス</a:t>
            </a:r>
            <a:endParaRPr kumimoji="1" lang="en-US" altLang="ja-JP" dirty="0"/>
          </a:p>
          <a:p>
            <a:r>
              <a:rPr kumimoji="1" lang="ja-JP" altLang="en-US" dirty="0"/>
              <a:t>が残留するような環境下でも高い精度で測定できる。</a:t>
            </a:r>
          </a:p>
        </p:txBody>
      </p:sp>
    </p:spTree>
    <p:extLst>
      <p:ext uri="{BB962C8B-B14F-4D97-AF65-F5344CB8AC3E}">
        <p14:creationId xmlns:p14="http://schemas.microsoft.com/office/powerpoint/2010/main" val="19714051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06BACF53-A3B6-4374-AC6B-5812B89DBDD2}"/>
              </a:ext>
            </a:extLst>
          </p:cNvPr>
          <p:cNvSpPr>
            <a:spLocks noGrp="1"/>
          </p:cNvSpPr>
          <p:nvPr>
            <p:ph type="title"/>
          </p:nvPr>
        </p:nvSpPr>
        <p:spPr/>
        <p:txBody>
          <a:bodyPr/>
          <a:lstStyle/>
          <a:p>
            <a:r>
              <a:rPr lang="ja-JP" altLang="en-US" dirty="0"/>
              <a:t>温度・湿度</a:t>
            </a:r>
            <a:r>
              <a:rPr kumimoji="1" lang="ja-JP" altLang="en-US" dirty="0"/>
              <a:t>センサ</a:t>
            </a:r>
          </a:p>
        </p:txBody>
      </p:sp>
      <p:sp>
        <p:nvSpPr>
          <p:cNvPr id="3" name="テキスト ボックス 2">
            <a:extLst>
              <a:ext uri="{FF2B5EF4-FFF2-40B4-BE49-F238E27FC236}">
                <a16:creationId xmlns:a16="http://schemas.microsoft.com/office/drawing/2014/main" xmlns="" id="{998C9D9B-9747-491F-8D8C-C127AFF79F99}"/>
              </a:ext>
            </a:extLst>
          </p:cNvPr>
          <p:cNvSpPr txBox="1"/>
          <p:nvPr/>
        </p:nvSpPr>
        <p:spPr>
          <a:xfrm>
            <a:off x="724989" y="2215984"/>
            <a:ext cx="8335936" cy="3416320"/>
          </a:xfrm>
          <a:prstGeom prst="rect">
            <a:avLst/>
          </a:prstGeom>
          <a:noFill/>
        </p:spPr>
        <p:txBody>
          <a:bodyPr wrap="none" rtlCol="0">
            <a:spAutoFit/>
          </a:bodyPr>
          <a:lstStyle/>
          <a:p>
            <a:r>
              <a:rPr kumimoji="1" lang="ja-JP" altLang="en-US" dirty="0"/>
              <a:t>温度センサには測温抵抗体と熱電対がある</a:t>
            </a:r>
            <a:endParaRPr kumimoji="1" lang="en-US" altLang="ja-JP" dirty="0"/>
          </a:p>
          <a:p>
            <a:r>
              <a:rPr kumimoji="1" lang="ja-JP" altLang="en-US" dirty="0"/>
              <a:t>・</a:t>
            </a:r>
            <a:r>
              <a:rPr kumimoji="1" lang="ja-JP" altLang="en-US" b="1" dirty="0">
                <a:solidFill>
                  <a:schemeClr val="accent1"/>
                </a:solidFill>
              </a:rPr>
              <a:t>測温抵抗体</a:t>
            </a:r>
            <a:endParaRPr kumimoji="1" lang="en-US" altLang="ja-JP" b="1" dirty="0">
              <a:solidFill>
                <a:schemeClr val="accent1"/>
              </a:solidFill>
            </a:endParaRPr>
          </a:p>
          <a:p>
            <a:r>
              <a:rPr kumimoji="1" lang="ja-JP" altLang="en-US" dirty="0"/>
              <a:t>　ドリフトが起こる要素がいくつかある</a:t>
            </a:r>
            <a:endParaRPr kumimoji="1" lang="en-US" altLang="ja-JP" dirty="0"/>
          </a:p>
          <a:p>
            <a:r>
              <a:rPr kumimoji="1" lang="ja-JP" altLang="en-US" dirty="0"/>
              <a:t>　サーミスタ・・・小型で安価</a:t>
            </a:r>
            <a:endParaRPr kumimoji="1" lang="en-US" altLang="ja-JP" dirty="0"/>
          </a:p>
          <a:p>
            <a:r>
              <a:rPr kumimoji="1" lang="ja-JP" altLang="en-US" dirty="0"/>
              <a:t>　白金測温抵抗体・・・高精度</a:t>
            </a:r>
            <a:endParaRPr kumimoji="1" lang="en-US" altLang="ja-JP" dirty="0"/>
          </a:p>
          <a:p>
            <a:endParaRPr kumimoji="1" lang="en-US" altLang="ja-JP" dirty="0"/>
          </a:p>
          <a:p>
            <a:r>
              <a:rPr kumimoji="1" lang="ja-JP" altLang="en-US" dirty="0"/>
              <a:t>・</a:t>
            </a:r>
            <a:r>
              <a:rPr kumimoji="1" lang="ja-JP" altLang="en-US" b="1" dirty="0">
                <a:solidFill>
                  <a:schemeClr val="accent1"/>
                </a:solidFill>
              </a:rPr>
              <a:t>熱電対</a:t>
            </a:r>
            <a:endParaRPr kumimoji="1" lang="en-US" altLang="ja-JP" b="1" dirty="0">
              <a:solidFill>
                <a:schemeClr val="accent1"/>
              </a:solidFill>
            </a:endParaRPr>
          </a:p>
          <a:p>
            <a:r>
              <a:rPr kumimoji="1" lang="ja-JP" altLang="en-US" dirty="0"/>
              <a:t>　測定できる温度領域が広く、安価で、応答速度も速い</a:t>
            </a:r>
            <a:endParaRPr kumimoji="1" lang="en-US" altLang="ja-JP" dirty="0"/>
          </a:p>
          <a:p>
            <a:r>
              <a:rPr kumimoji="1" lang="ja-JP" altLang="en-US" dirty="0"/>
              <a:t>　サーモカップル・・・極高温下や過酷な環境で使用できる（</a:t>
            </a:r>
            <a:r>
              <a:rPr kumimoji="1" lang="en-US" altLang="ja-JP" dirty="0"/>
              <a:t>1700</a:t>
            </a:r>
            <a:r>
              <a:rPr kumimoji="1" lang="ja-JP" altLang="en-US" dirty="0"/>
              <a:t>℃あたりまで測定可）</a:t>
            </a:r>
            <a:endParaRPr kumimoji="1" lang="en-US" altLang="ja-JP" dirty="0"/>
          </a:p>
          <a:p>
            <a:endParaRPr kumimoji="1" lang="en-US" altLang="ja-JP" dirty="0"/>
          </a:p>
          <a:p>
            <a:r>
              <a:rPr kumimoji="1" lang="ja-JP" altLang="en-US" dirty="0"/>
              <a:t>・</a:t>
            </a:r>
            <a:r>
              <a:rPr kumimoji="1" lang="ja-JP" altLang="en-US" b="1" dirty="0">
                <a:solidFill>
                  <a:schemeClr val="accent1"/>
                </a:solidFill>
              </a:rPr>
              <a:t>デジタル温度・湿度センサ</a:t>
            </a:r>
            <a:endParaRPr kumimoji="1" lang="en-US" altLang="ja-JP" b="1" dirty="0">
              <a:solidFill>
                <a:schemeClr val="accent1"/>
              </a:solidFill>
            </a:endParaRPr>
          </a:p>
          <a:p>
            <a:r>
              <a:rPr kumimoji="1" lang="ja-JP" altLang="en-US" dirty="0"/>
              <a:t>　</a:t>
            </a:r>
            <a:r>
              <a:rPr kumimoji="1" lang="en-US" altLang="ja-JP" dirty="0"/>
              <a:t>IoT</a:t>
            </a:r>
            <a:r>
              <a:rPr kumimoji="1" lang="ja-JP" altLang="en-US" dirty="0"/>
              <a:t>システムなどで広く用いられる</a:t>
            </a:r>
          </a:p>
        </p:txBody>
      </p:sp>
      <p:cxnSp>
        <p:nvCxnSpPr>
          <p:cNvPr id="7" name="直線コネクタ 6"/>
          <p:cNvCxnSpPr/>
          <p:nvPr/>
        </p:nvCxnSpPr>
        <p:spPr>
          <a:xfrm>
            <a:off x="723325" y="2132783"/>
            <a:ext cx="8337600" cy="27725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V="1">
            <a:off x="723325" y="2215984"/>
            <a:ext cx="8337600" cy="27725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972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06BACF53-A3B6-4374-AC6B-5812B89DBDD2}"/>
              </a:ext>
            </a:extLst>
          </p:cNvPr>
          <p:cNvSpPr>
            <a:spLocks noGrp="1"/>
          </p:cNvSpPr>
          <p:nvPr>
            <p:ph type="title"/>
          </p:nvPr>
        </p:nvSpPr>
        <p:spPr/>
        <p:txBody>
          <a:bodyPr/>
          <a:lstStyle/>
          <a:p>
            <a:r>
              <a:rPr kumimoji="1" lang="ja-JP" altLang="en-US" dirty="0"/>
              <a:t>カメラ</a:t>
            </a:r>
          </a:p>
        </p:txBody>
      </p:sp>
      <p:sp>
        <p:nvSpPr>
          <p:cNvPr id="3" name="テキスト ボックス 2">
            <a:extLst>
              <a:ext uri="{FF2B5EF4-FFF2-40B4-BE49-F238E27FC236}">
                <a16:creationId xmlns:a16="http://schemas.microsoft.com/office/drawing/2014/main" xmlns="" id="{998C9D9B-9747-491F-8D8C-C127AFF79F99}"/>
              </a:ext>
            </a:extLst>
          </p:cNvPr>
          <p:cNvSpPr txBox="1"/>
          <p:nvPr/>
        </p:nvSpPr>
        <p:spPr>
          <a:xfrm>
            <a:off x="724989" y="2215984"/>
            <a:ext cx="5396029" cy="923330"/>
          </a:xfrm>
          <a:prstGeom prst="rect">
            <a:avLst/>
          </a:prstGeom>
          <a:noFill/>
        </p:spPr>
        <p:txBody>
          <a:bodyPr wrap="none" rtlCol="0">
            <a:spAutoFit/>
          </a:bodyPr>
          <a:lstStyle/>
          <a:p>
            <a:r>
              <a:rPr kumimoji="1" lang="ja-JP" altLang="en-US" dirty="0"/>
              <a:t>室内の人数をカウント</a:t>
            </a:r>
            <a:endParaRPr kumimoji="1" lang="en-US" altLang="ja-JP" dirty="0"/>
          </a:p>
          <a:p>
            <a:r>
              <a:rPr kumimoji="1" lang="ja-JP" altLang="en-US" dirty="0"/>
              <a:t>１分おきの画像データから、室内の人数をカウントする</a:t>
            </a:r>
            <a:endParaRPr kumimoji="1" lang="en-US" altLang="ja-JP" dirty="0"/>
          </a:p>
          <a:p>
            <a:r>
              <a:rPr kumimoji="1" lang="ja-JP" altLang="en-US" dirty="0"/>
              <a:t>　（</a:t>
            </a:r>
            <a:r>
              <a:rPr kumimoji="1" lang="en-US" altLang="ja-JP" dirty="0" err="1"/>
              <a:t>OpenCV</a:t>
            </a:r>
            <a:r>
              <a:rPr kumimoji="1" lang="ja-JP" altLang="en-US" dirty="0"/>
              <a:t>を利用）</a:t>
            </a:r>
          </a:p>
        </p:txBody>
      </p:sp>
    </p:spTree>
    <p:extLst>
      <p:ext uri="{BB962C8B-B14F-4D97-AF65-F5344CB8AC3E}">
        <p14:creationId xmlns:p14="http://schemas.microsoft.com/office/powerpoint/2010/main" val="10301554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5" name="グループ化 44">
            <a:extLst>
              <a:ext uri="{FF2B5EF4-FFF2-40B4-BE49-F238E27FC236}">
                <a16:creationId xmlns:a16="http://schemas.microsoft.com/office/drawing/2014/main" xmlns="" id="{D51C3707-4A1B-4217-9D3F-DC8BB5169B89}"/>
              </a:ext>
            </a:extLst>
          </p:cNvPr>
          <p:cNvGrpSpPr/>
          <p:nvPr/>
        </p:nvGrpSpPr>
        <p:grpSpPr>
          <a:xfrm>
            <a:off x="4842133" y="250632"/>
            <a:ext cx="3639189" cy="5760000"/>
            <a:chOff x="5292299" y="152597"/>
            <a:chExt cx="3639189" cy="6300000"/>
          </a:xfrm>
        </p:grpSpPr>
        <p:sp>
          <p:nvSpPr>
            <p:cNvPr id="43" name="正方形/長方形 42">
              <a:extLst>
                <a:ext uri="{FF2B5EF4-FFF2-40B4-BE49-F238E27FC236}">
                  <a16:creationId xmlns:a16="http://schemas.microsoft.com/office/drawing/2014/main" xmlns="" id="{357C1866-AD97-4698-A768-B796189D35BE}"/>
                </a:ext>
              </a:extLst>
            </p:cNvPr>
            <p:cNvSpPr/>
            <p:nvPr/>
          </p:nvSpPr>
          <p:spPr>
            <a:xfrm>
              <a:off x="5292299" y="152597"/>
              <a:ext cx="3600000" cy="630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xmlns="" id="{E4FAD1B4-1F11-47CA-82B9-9BF39D754E01}"/>
                </a:ext>
              </a:extLst>
            </p:cNvPr>
            <p:cNvSpPr txBox="1"/>
            <p:nvPr/>
          </p:nvSpPr>
          <p:spPr>
            <a:xfrm>
              <a:off x="5515168" y="178984"/>
              <a:ext cx="3416320" cy="369332"/>
            </a:xfrm>
            <a:prstGeom prst="rect">
              <a:avLst/>
            </a:prstGeom>
            <a:noFill/>
          </p:spPr>
          <p:txBody>
            <a:bodyPr wrap="none" rtlCol="0">
              <a:spAutoFit/>
            </a:bodyPr>
            <a:lstStyle/>
            <a:p>
              <a:r>
                <a:rPr lang="ja-JP" altLang="en-US" dirty="0"/>
                <a:t>総合環境モニタリング</a:t>
              </a:r>
              <a:r>
                <a:rPr kumimoji="1" lang="ja-JP" altLang="en-US" dirty="0"/>
                <a:t>システム</a:t>
              </a:r>
            </a:p>
          </p:txBody>
        </p:sp>
      </p:grpSp>
      <p:sp>
        <p:nvSpPr>
          <p:cNvPr id="3" name="テキスト ボックス 2">
            <a:extLst>
              <a:ext uri="{FF2B5EF4-FFF2-40B4-BE49-F238E27FC236}">
                <a16:creationId xmlns:a16="http://schemas.microsoft.com/office/drawing/2014/main" xmlns="" id="{0AEC6013-7471-413A-9876-D0FB0A333CC4}"/>
              </a:ext>
            </a:extLst>
          </p:cNvPr>
          <p:cNvSpPr txBox="1"/>
          <p:nvPr/>
        </p:nvSpPr>
        <p:spPr>
          <a:xfrm>
            <a:off x="420580" y="272672"/>
            <a:ext cx="1800493" cy="369332"/>
          </a:xfrm>
          <a:prstGeom prst="rect">
            <a:avLst/>
          </a:prstGeom>
          <a:noFill/>
        </p:spPr>
        <p:txBody>
          <a:bodyPr wrap="none" rtlCol="0">
            <a:spAutoFit/>
          </a:bodyPr>
          <a:lstStyle/>
          <a:p>
            <a:r>
              <a:rPr kumimoji="1" lang="ja-JP" altLang="en-US" dirty="0"/>
              <a:t>ユースケース図</a:t>
            </a:r>
          </a:p>
        </p:txBody>
      </p:sp>
      <p:sp>
        <p:nvSpPr>
          <p:cNvPr id="109" name="楕円 108">
            <a:extLst>
              <a:ext uri="{FF2B5EF4-FFF2-40B4-BE49-F238E27FC236}">
                <a16:creationId xmlns:a16="http://schemas.microsoft.com/office/drawing/2014/main" xmlns="" id="{D6992C81-485D-4C0D-BF63-ED986FE4C18B}"/>
              </a:ext>
            </a:extLst>
          </p:cNvPr>
          <p:cNvSpPr/>
          <p:nvPr/>
        </p:nvSpPr>
        <p:spPr>
          <a:xfrm>
            <a:off x="5394655" y="1078280"/>
            <a:ext cx="2520000" cy="576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室内環境を観測する</a:t>
            </a:r>
            <a:endParaRPr lang="en-US" altLang="ja-JP" sz="1200" dirty="0">
              <a:solidFill>
                <a:schemeClr val="tx1"/>
              </a:solidFill>
            </a:endParaRPr>
          </a:p>
        </p:txBody>
      </p:sp>
      <p:grpSp>
        <p:nvGrpSpPr>
          <p:cNvPr id="118" name="グループ化 117">
            <a:extLst>
              <a:ext uri="{FF2B5EF4-FFF2-40B4-BE49-F238E27FC236}">
                <a16:creationId xmlns:a16="http://schemas.microsoft.com/office/drawing/2014/main" xmlns="" id="{2E0BFBC5-0F53-4346-9A62-0D378F569E72}"/>
              </a:ext>
            </a:extLst>
          </p:cNvPr>
          <p:cNvGrpSpPr/>
          <p:nvPr/>
        </p:nvGrpSpPr>
        <p:grpSpPr>
          <a:xfrm>
            <a:off x="2884047" y="4346180"/>
            <a:ext cx="5036869" cy="1179294"/>
            <a:chOff x="2865264" y="121873"/>
            <a:chExt cx="5036869" cy="1179294"/>
          </a:xfrm>
        </p:grpSpPr>
        <p:sp>
          <p:nvSpPr>
            <p:cNvPr id="119" name="楕円 118">
              <a:extLst>
                <a:ext uri="{FF2B5EF4-FFF2-40B4-BE49-F238E27FC236}">
                  <a16:creationId xmlns:a16="http://schemas.microsoft.com/office/drawing/2014/main" xmlns="" id="{54F0FC83-E793-46FF-A325-D5C80893E187}"/>
                </a:ext>
              </a:extLst>
            </p:cNvPr>
            <p:cNvSpPr/>
            <p:nvPr/>
          </p:nvSpPr>
          <p:spPr>
            <a:xfrm>
              <a:off x="5382133" y="725167"/>
              <a:ext cx="2520000" cy="576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室内環境を分析する</a:t>
              </a:r>
              <a:endParaRPr kumimoji="1" lang="en-US" altLang="ja-JP" sz="1200" dirty="0">
                <a:solidFill>
                  <a:schemeClr val="tx1"/>
                </a:solidFill>
              </a:endParaRPr>
            </a:p>
          </p:txBody>
        </p:sp>
        <p:cxnSp>
          <p:nvCxnSpPr>
            <p:cNvPr id="120" name="直線コネクタ 119">
              <a:extLst>
                <a:ext uri="{FF2B5EF4-FFF2-40B4-BE49-F238E27FC236}">
                  <a16:creationId xmlns:a16="http://schemas.microsoft.com/office/drawing/2014/main" xmlns="" id="{B446CE20-5753-4237-9DFC-2137A25FA33C}"/>
                </a:ext>
              </a:extLst>
            </p:cNvPr>
            <p:cNvCxnSpPr>
              <a:cxnSpLocks/>
            </p:cNvCxnSpPr>
            <p:nvPr/>
          </p:nvCxnSpPr>
          <p:spPr>
            <a:xfrm>
              <a:off x="2865264" y="121873"/>
              <a:ext cx="2520000" cy="899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0" name="グループ化 129">
            <a:extLst>
              <a:ext uri="{FF2B5EF4-FFF2-40B4-BE49-F238E27FC236}">
                <a16:creationId xmlns:a16="http://schemas.microsoft.com/office/drawing/2014/main" xmlns="" id="{C48953A8-481D-4961-91D7-501772481E86}"/>
              </a:ext>
            </a:extLst>
          </p:cNvPr>
          <p:cNvGrpSpPr/>
          <p:nvPr/>
        </p:nvGrpSpPr>
        <p:grpSpPr>
          <a:xfrm>
            <a:off x="10046876" y="372545"/>
            <a:ext cx="1261885" cy="1000939"/>
            <a:chOff x="1526943" y="1115815"/>
            <a:chExt cx="1261885" cy="1000939"/>
          </a:xfrm>
        </p:grpSpPr>
        <p:grpSp>
          <p:nvGrpSpPr>
            <p:cNvPr id="131" name="グループ化 130">
              <a:extLst>
                <a:ext uri="{FF2B5EF4-FFF2-40B4-BE49-F238E27FC236}">
                  <a16:creationId xmlns:a16="http://schemas.microsoft.com/office/drawing/2014/main" xmlns="" id="{7186BA81-1A3C-4B0F-A5FB-7F8F4D228829}"/>
                </a:ext>
              </a:extLst>
            </p:cNvPr>
            <p:cNvGrpSpPr>
              <a:grpSpLocks noChangeAspect="1"/>
            </p:cNvGrpSpPr>
            <p:nvPr/>
          </p:nvGrpSpPr>
          <p:grpSpPr>
            <a:xfrm>
              <a:off x="2002537" y="1115815"/>
              <a:ext cx="310700" cy="540000"/>
              <a:chOff x="1741680" y="992777"/>
              <a:chExt cx="1080000" cy="1871999"/>
            </a:xfrm>
          </p:grpSpPr>
          <p:sp>
            <p:nvSpPr>
              <p:cNvPr id="133" name="楕円 132">
                <a:extLst>
                  <a:ext uri="{FF2B5EF4-FFF2-40B4-BE49-F238E27FC236}">
                    <a16:creationId xmlns:a16="http://schemas.microsoft.com/office/drawing/2014/main" xmlns="" id="{57125003-BC30-4B84-8816-E1E99E71FF8A}"/>
                  </a:ext>
                </a:extLst>
              </p:cNvPr>
              <p:cNvSpPr/>
              <p:nvPr/>
            </p:nvSpPr>
            <p:spPr>
              <a:xfrm>
                <a:off x="2011681" y="992777"/>
                <a:ext cx="540001" cy="5399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4" name="直線コネクタ 133">
                <a:extLst>
                  <a:ext uri="{FF2B5EF4-FFF2-40B4-BE49-F238E27FC236}">
                    <a16:creationId xmlns:a16="http://schemas.microsoft.com/office/drawing/2014/main" xmlns="" id="{AD10DB65-FA79-452C-8EC2-E3B09380ED9B}"/>
                  </a:ext>
                </a:extLst>
              </p:cNvPr>
              <p:cNvCxnSpPr>
                <a:cxnSpLocks/>
                <a:stCxn id="133" idx="4"/>
              </p:cNvCxnSpPr>
              <p:nvPr/>
            </p:nvCxnSpPr>
            <p:spPr>
              <a:xfrm>
                <a:off x="2281681" y="1532776"/>
                <a:ext cx="0" cy="9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xmlns="" id="{6B3EF733-8F91-4890-8DF9-3FC9132A8D40}"/>
                  </a:ext>
                </a:extLst>
              </p:cNvPr>
              <p:cNvCxnSpPr>
                <a:cxnSpLocks/>
              </p:cNvCxnSpPr>
              <p:nvPr/>
            </p:nvCxnSpPr>
            <p:spPr>
              <a:xfrm flipH="1">
                <a:off x="2281680" y="1658983"/>
                <a:ext cx="540000" cy="2351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線コネクタ 135">
                <a:extLst>
                  <a:ext uri="{FF2B5EF4-FFF2-40B4-BE49-F238E27FC236}">
                    <a16:creationId xmlns:a16="http://schemas.microsoft.com/office/drawing/2014/main" xmlns="" id="{0782C605-27F4-4ED3-BA24-D509F1B433D8}"/>
                  </a:ext>
                </a:extLst>
              </p:cNvPr>
              <p:cNvCxnSpPr>
                <a:cxnSpLocks/>
              </p:cNvCxnSpPr>
              <p:nvPr/>
            </p:nvCxnSpPr>
            <p:spPr>
              <a:xfrm flipH="1" flipV="1">
                <a:off x="1741680" y="1658983"/>
                <a:ext cx="540000" cy="2351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xmlns="" id="{3DC88537-5424-439E-8835-BC4DD49B0CBE}"/>
                  </a:ext>
                </a:extLst>
              </p:cNvPr>
              <p:cNvCxnSpPr>
                <a:cxnSpLocks/>
              </p:cNvCxnSpPr>
              <p:nvPr/>
            </p:nvCxnSpPr>
            <p:spPr>
              <a:xfrm flipH="1">
                <a:off x="1741680" y="2432776"/>
                <a:ext cx="54000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xmlns="" id="{450E1A5C-2B76-40AA-B523-7FA1F555F8CD}"/>
                  </a:ext>
                </a:extLst>
              </p:cNvPr>
              <p:cNvCxnSpPr>
                <a:cxnSpLocks/>
              </p:cNvCxnSpPr>
              <p:nvPr/>
            </p:nvCxnSpPr>
            <p:spPr>
              <a:xfrm flipH="1" flipV="1">
                <a:off x="2281680" y="2432776"/>
                <a:ext cx="54000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2" name="テキスト ボックス 131">
              <a:extLst>
                <a:ext uri="{FF2B5EF4-FFF2-40B4-BE49-F238E27FC236}">
                  <a16:creationId xmlns:a16="http://schemas.microsoft.com/office/drawing/2014/main" xmlns="" id="{6A70A37D-E33A-4C66-A4C1-64C7177DE05F}"/>
                </a:ext>
              </a:extLst>
            </p:cNvPr>
            <p:cNvSpPr txBox="1"/>
            <p:nvPr/>
          </p:nvSpPr>
          <p:spPr>
            <a:xfrm>
              <a:off x="1526943" y="1593534"/>
              <a:ext cx="1261885" cy="523220"/>
            </a:xfrm>
            <a:prstGeom prst="rect">
              <a:avLst/>
            </a:prstGeom>
            <a:noFill/>
          </p:spPr>
          <p:txBody>
            <a:bodyPr wrap="none" rtlCol="0">
              <a:spAutoFit/>
            </a:bodyPr>
            <a:lstStyle/>
            <a:p>
              <a:pPr algn="ctr"/>
              <a:r>
                <a:rPr kumimoji="1" lang="ja-JP" altLang="en-US" sz="1400" dirty="0"/>
                <a:t>室内環境観測</a:t>
              </a:r>
              <a:endParaRPr kumimoji="1" lang="en-US" altLang="ja-JP" sz="1400" dirty="0"/>
            </a:p>
            <a:p>
              <a:pPr algn="ctr"/>
              <a:r>
                <a:rPr kumimoji="1" lang="ja-JP" altLang="en-US" sz="1400" dirty="0"/>
                <a:t>システム</a:t>
              </a:r>
            </a:p>
          </p:txBody>
        </p:sp>
      </p:grpSp>
      <p:cxnSp>
        <p:nvCxnSpPr>
          <p:cNvPr id="166" name="直線コネクタ 165">
            <a:extLst>
              <a:ext uri="{FF2B5EF4-FFF2-40B4-BE49-F238E27FC236}">
                <a16:creationId xmlns:a16="http://schemas.microsoft.com/office/drawing/2014/main" xmlns="" id="{368A2AAD-F356-4DEF-B2D1-CBE521C0172D}"/>
              </a:ext>
            </a:extLst>
          </p:cNvPr>
          <p:cNvCxnSpPr>
            <a:cxnSpLocks/>
            <a:stCxn id="119" idx="6"/>
          </p:cNvCxnSpPr>
          <p:nvPr/>
        </p:nvCxnSpPr>
        <p:spPr>
          <a:xfrm>
            <a:off x="7920915" y="5237474"/>
            <a:ext cx="2520000" cy="36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6" name="グループ化 75">
            <a:extLst>
              <a:ext uri="{FF2B5EF4-FFF2-40B4-BE49-F238E27FC236}">
                <a16:creationId xmlns:a16="http://schemas.microsoft.com/office/drawing/2014/main" xmlns="" id="{02C5792D-863F-4EE5-9195-D35BACB19ACD}"/>
              </a:ext>
            </a:extLst>
          </p:cNvPr>
          <p:cNvGrpSpPr/>
          <p:nvPr/>
        </p:nvGrpSpPr>
        <p:grpSpPr>
          <a:xfrm>
            <a:off x="10428393" y="3013103"/>
            <a:ext cx="498855" cy="800752"/>
            <a:chOff x="1908459" y="1115815"/>
            <a:chExt cx="498855" cy="800752"/>
          </a:xfrm>
        </p:grpSpPr>
        <p:grpSp>
          <p:nvGrpSpPr>
            <p:cNvPr id="77" name="グループ化 76">
              <a:extLst>
                <a:ext uri="{FF2B5EF4-FFF2-40B4-BE49-F238E27FC236}">
                  <a16:creationId xmlns:a16="http://schemas.microsoft.com/office/drawing/2014/main" xmlns="" id="{5300417E-E7C7-46C2-9158-94230D39D633}"/>
                </a:ext>
              </a:extLst>
            </p:cNvPr>
            <p:cNvGrpSpPr>
              <a:grpSpLocks noChangeAspect="1"/>
            </p:cNvGrpSpPr>
            <p:nvPr/>
          </p:nvGrpSpPr>
          <p:grpSpPr>
            <a:xfrm>
              <a:off x="2002537" y="1115815"/>
              <a:ext cx="310700" cy="540000"/>
              <a:chOff x="1741680" y="992777"/>
              <a:chExt cx="1080000" cy="1871999"/>
            </a:xfrm>
          </p:grpSpPr>
          <p:sp>
            <p:nvSpPr>
              <p:cNvPr id="79" name="楕円 78">
                <a:extLst>
                  <a:ext uri="{FF2B5EF4-FFF2-40B4-BE49-F238E27FC236}">
                    <a16:creationId xmlns:a16="http://schemas.microsoft.com/office/drawing/2014/main" xmlns="" id="{55BD699D-0B87-448C-B632-40ED5999998B}"/>
                  </a:ext>
                </a:extLst>
              </p:cNvPr>
              <p:cNvSpPr/>
              <p:nvPr/>
            </p:nvSpPr>
            <p:spPr>
              <a:xfrm>
                <a:off x="2011681" y="992777"/>
                <a:ext cx="540001" cy="5399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0" name="直線コネクタ 79">
                <a:extLst>
                  <a:ext uri="{FF2B5EF4-FFF2-40B4-BE49-F238E27FC236}">
                    <a16:creationId xmlns:a16="http://schemas.microsoft.com/office/drawing/2014/main" xmlns="" id="{0C461050-2A5B-4C96-A288-5799B21EB9B3}"/>
                  </a:ext>
                </a:extLst>
              </p:cNvPr>
              <p:cNvCxnSpPr>
                <a:cxnSpLocks/>
                <a:stCxn id="79" idx="4"/>
              </p:cNvCxnSpPr>
              <p:nvPr/>
            </p:nvCxnSpPr>
            <p:spPr>
              <a:xfrm>
                <a:off x="2281681" y="1532776"/>
                <a:ext cx="0" cy="9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xmlns="" id="{B3E8BDFC-E83A-4BDC-AEF7-6276A09477B9}"/>
                  </a:ext>
                </a:extLst>
              </p:cNvPr>
              <p:cNvCxnSpPr>
                <a:cxnSpLocks/>
              </p:cNvCxnSpPr>
              <p:nvPr/>
            </p:nvCxnSpPr>
            <p:spPr>
              <a:xfrm flipH="1">
                <a:off x="2281680" y="1658983"/>
                <a:ext cx="540000" cy="2351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xmlns="" id="{AD27AA51-1A67-4D8A-8652-E46E42F8A1EF}"/>
                  </a:ext>
                </a:extLst>
              </p:cNvPr>
              <p:cNvCxnSpPr>
                <a:cxnSpLocks/>
              </p:cNvCxnSpPr>
              <p:nvPr/>
            </p:nvCxnSpPr>
            <p:spPr>
              <a:xfrm flipH="1" flipV="1">
                <a:off x="1741680" y="1658983"/>
                <a:ext cx="540000" cy="2351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xmlns="" id="{21B8F273-FAE8-47BD-9EDE-334E36B04BCC}"/>
                  </a:ext>
                </a:extLst>
              </p:cNvPr>
              <p:cNvCxnSpPr>
                <a:cxnSpLocks/>
              </p:cNvCxnSpPr>
              <p:nvPr/>
            </p:nvCxnSpPr>
            <p:spPr>
              <a:xfrm flipH="1">
                <a:off x="1741680" y="2432776"/>
                <a:ext cx="54000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xmlns="" id="{A5BD9893-662C-475B-8837-8E7B0F85EAD2}"/>
                  </a:ext>
                </a:extLst>
              </p:cNvPr>
              <p:cNvCxnSpPr>
                <a:cxnSpLocks/>
              </p:cNvCxnSpPr>
              <p:nvPr/>
            </p:nvCxnSpPr>
            <p:spPr>
              <a:xfrm flipH="1" flipV="1">
                <a:off x="2281680" y="2432776"/>
                <a:ext cx="54000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8" name="テキスト ボックス 77">
              <a:extLst>
                <a:ext uri="{FF2B5EF4-FFF2-40B4-BE49-F238E27FC236}">
                  <a16:creationId xmlns:a16="http://schemas.microsoft.com/office/drawing/2014/main" xmlns="" id="{4AA37C13-DE79-4BCF-94F5-BD9E80FDFA54}"/>
                </a:ext>
              </a:extLst>
            </p:cNvPr>
            <p:cNvSpPr txBox="1"/>
            <p:nvPr/>
          </p:nvSpPr>
          <p:spPr>
            <a:xfrm>
              <a:off x="1908459" y="1578013"/>
              <a:ext cx="498855" cy="338554"/>
            </a:xfrm>
            <a:prstGeom prst="rect">
              <a:avLst/>
            </a:prstGeom>
            <a:noFill/>
          </p:spPr>
          <p:txBody>
            <a:bodyPr wrap="none" rtlCol="0">
              <a:spAutoFit/>
            </a:bodyPr>
            <a:lstStyle/>
            <a:p>
              <a:r>
                <a:rPr kumimoji="1" lang="en-US" altLang="ja-JP" sz="1600" dirty="0"/>
                <a:t>LED</a:t>
              </a:r>
              <a:endParaRPr kumimoji="1" lang="ja-JP" altLang="en-US" sz="1600" dirty="0"/>
            </a:p>
          </p:txBody>
        </p:sp>
      </p:grpSp>
      <p:grpSp>
        <p:nvGrpSpPr>
          <p:cNvPr id="85" name="グループ化 84">
            <a:extLst>
              <a:ext uri="{FF2B5EF4-FFF2-40B4-BE49-F238E27FC236}">
                <a16:creationId xmlns:a16="http://schemas.microsoft.com/office/drawing/2014/main" xmlns="" id="{F509DB20-D7F5-4F72-85F8-060C4F19CBFC}"/>
              </a:ext>
            </a:extLst>
          </p:cNvPr>
          <p:cNvGrpSpPr/>
          <p:nvPr/>
        </p:nvGrpSpPr>
        <p:grpSpPr>
          <a:xfrm>
            <a:off x="10046876" y="5300856"/>
            <a:ext cx="1261884" cy="997784"/>
            <a:chOff x="1526943" y="1115815"/>
            <a:chExt cx="1261884" cy="997784"/>
          </a:xfrm>
        </p:grpSpPr>
        <p:grpSp>
          <p:nvGrpSpPr>
            <p:cNvPr id="86" name="グループ化 85">
              <a:extLst>
                <a:ext uri="{FF2B5EF4-FFF2-40B4-BE49-F238E27FC236}">
                  <a16:creationId xmlns:a16="http://schemas.microsoft.com/office/drawing/2014/main" xmlns="" id="{51D6FB2C-B689-4D68-B29D-FDEF6FE74CDC}"/>
                </a:ext>
              </a:extLst>
            </p:cNvPr>
            <p:cNvGrpSpPr>
              <a:grpSpLocks noChangeAspect="1"/>
            </p:cNvGrpSpPr>
            <p:nvPr/>
          </p:nvGrpSpPr>
          <p:grpSpPr>
            <a:xfrm>
              <a:off x="2002537" y="1115815"/>
              <a:ext cx="310700" cy="540000"/>
              <a:chOff x="1741680" y="992777"/>
              <a:chExt cx="1080000" cy="1871999"/>
            </a:xfrm>
          </p:grpSpPr>
          <p:sp>
            <p:nvSpPr>
              <p:cNvPr id="88" name="楕円 87">
                <a:extLst>
                  <a:ext uri="{FF2B5EF4-FFF2-40B4-BE49-F238E27FC236}">
                    <a16:creationId xmlns:a16="http://schemas.microsoft.com/office/drawing/2014/main" xmlns="" id="{902FAD8F-CDC4-4B0F-9A73-3D203FFEF2D7}"/>
                  </a:ext>
                </a:extLst>
              </p:cNvPr>
              <p:cNvSpPr/>
              <p:nvPr/>
            </p:nvSpPr>
            <p:spPr>
              <a:xfrm>
                <a:off x="2011681" y="992777"/>
                <a:ext cx="540001" cy="5399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9" name="直線コネクタ 88">
                <a:extLst>
                  <a:ext uri="{FF2B5EF4-FFF2-40B4-BE49-F238E27FC236}">
                    <a16:creationId xmlns:a16="http://schemas.microsoft.com/office/drawing/2014/main" xmlns="" id="{CE942E67-2947-435C-8345-BC1E10A14E33}"/>
                  </a:ext>
                </a:extLst>
              </p:cNvPr>
              <p:cNvCxnSpPr>
                <a:cxnSpLocks/>
                <a:stCxn id="88" idx="4"/>
              </p:cNvCxnSpPr>
              <p:nvPr/>
            </p:nvCxnSpPr>
            <p:spPr>
              <a:xfrm>
                <a:off x="2281681" y="1532776"/>
                <a:ext cx="0" cy="9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xmlns="" id="{7B2D0697-73BB-4E77-B4EC-7481D008261F}"/>
                  </a:ext>
                </a:extLst>
              </p:cNvPr>
              <p:cNvCxnSpPr>
                <a:cxnSpLocks/>
              </p:cNvCxnSpPr>
              <p:nvPr/>
            </p:nvCxnSpPr>
            <p:spPr>
              <a:xfrm flipH="1">
                <a:off x="2281680" y="1658983"/>
                <a:ext cx="540000" cy="2351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xmlns="" id="{8F8B6182-F3FF-4DC3-8CE9-1A84334FA2B2}"/>
                  </a:ext>
                </a:extLst>
              </p:cNvPr>
              <p:cNvCxnSpPr>
                <a:cxnSpLocks/>
              </p:cNvCxnSpPr>
              <p:nvPr/>
            </p:nvCxnSpPr>
            <p:spPr>
              <a:xfrm flipH="1" flipV="1">
                <a:off x="1741680" y="1658983"/>
                <a:ext cx="540000" cy="2351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xmlns="" id="{566F1D62-C608-4278-A910-BF7A9934A27E}"/>
                  </a:ext>
                </a:extLst>
              </p:cNvPr>
              <p:cNvCxnSpPr>
                <a:cxnSpLocks/>
              </p:cNvCxnSpPr>
              <p:nvPr/>
            </p:nvCxnSpPr>
            <p:spPr>
              <a:xfrm flipH="1">
                <a:off x="1741680" y="2432776"/>
                <a:ext cx="54000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xmlns="" id="{8704B531-F21C-4735-ACA8-32D81FC5751C}"/>
                  </a:ext>
                </a:extLst>
              </p:cNvPr>
              <p:cNvCxnSpPr>
                <a:cxnSpLocks/>
              </p:cNvCxnSpPr>
              <p:nvPr/>
            </p:nvCxnSpPr>
            <p:spPr>
              <a:xfrm flipH="1" flipV="1">
                <a:off x="2281680" y="2432776"/>
                <a:ext cx="54000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7" name="テキスト ボックス 86">
              <a:extLst>
                <a:ext uri="{FF2B5EF4-FFF2-40B4-BE49-F238E27FC236}">
                  <a16:creationId xmlns:a16="http://schemas.microsoft.com/office/drawing/2014/main" xmlns="" id="{C3451EDF-70A7-483E-88AD-55FE57171B65}"/>
                </a:ext>
              </a:extLst>
            </p:cNvPr>
            <p:cNvSpPr txBox="1"/>
            <p:nvPr/>
          </p:nvSpPr>
          <p:spPr>
            <a:xfrm>
              <a:off x="1526943" y="1590379"/>
              <a:ext cx="1261884" cy="523220"/>
            </a:xfrm>
            <a:prstGeom prst="rect">
              <a:avLst/>
            </a:prstGeom>
            <a:noFill/>
          </p:spPr>
          <p:txBody>
            <a:bodyPr wrap="none" rtlCol="0">
              <a:spAutoFit/>
            </a:bodyPr>
            <a:lstStyle/>
            <a:p>
              <a:pPr algn="ctr"/>
              <a:r>
                <a:rPr kumimoji="1" lang="ja-JP" altLang="en-US" sz="1400" dirty="0"/>
                <a:t>室内環境分析</a:t>
              </a:r>
              <a:endParaRPr kumimoji="1" lang="en-US" altLang="ja-JP" sz="1400" dirty="0"/>
            </a:p>
            <a:p>
              <a:pPr algn="ctr"/>
              <a:r>
                <a:rPr kumimoji="1" lang="ja-JP" altLang="en-US" sz="1400" dirty="0"/>
                <a:t>システム</a:t>
              </a:r>
            </a:p>
          </p:txBody>
        </p:sp>
      </p:grpSp>
      <p:sp>
        <p:nvSpPr>
          <p:cNvPr id="98" name="楕円 97">
            <a:extLst>
              <a:ext uri="{FF2B5EF4-FFF2-40B4-BE49-F238E27FC236}">
                <a16:creationId xmlns:a16="http://schemas.microsoft.com/office/drawing/2014/main" xmlns="" id="{EDFC457B-31D3-44A4-B39B-F804242D92CB}"/>
              </a:ext>
            </a:extLst>
          </p:cNvPr>
          <p:cNvSpPr/>
          <p:nvPr/>
        </p:nvSpPr>
        <p:spPr>
          <a:xfrm>
            <a:off x="5382133" y="3015003"/>
            <a:ext cx="2520000" cy="576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警告に対し、適切に</a:t>
            </a:r>
            <a:endParaRPr kumimoji="1" lang="en-US" altLang="ja-JP" sz="1200" dirty="0">
              <a:solidFill>
                <a:schemeClr val="tx1"/>
              </a:solidFill>
            </a:endParaRPr>
          </a:p>
          <a:p>
            <a:pPr algn="ctr"/>
            <a:r>
              <a:rPr kumimoji="1" lang="ja-JP" altLang="en-US" sz="1200" dirty="0">
                <a:solidFill>
                  <a:schemeClr val="tx1"/>
                </a:solidFill>
              </a:rPr>
              <a:t>換気を行う</a:t>
            </a:r>
            <a:endParaRPr kumimoji="1" lang="en-US" altLang="ja-JP" sz="1200" dirty="0">
              <a:solidFill>
                <a:schemeClr val="tx1"/>
              </a:solidFill>
            </a:endParaRPr>
          </a:p>
        </p:txBody>
      </p:sp>
      <p:cxnSp>
        <p:nvCxnSpPr>
          <p:cNvPr id="100" name="直線コネクタ 99">
            <a:extLst>
              <a:ext uri="{FF2B5EF4-FFF2-40B4-BE49-F238E27FC236}">
                <a16:creationId xmlns:a16="http://schemas.microsoft.com/office/drawing/2014/main" xmlns="" id="{B1EC6C27-F0D0-4D3E-A7BE-CDE1A6CC0516}"/>
              </a:ext>
            </a:extLst>
          </p:cNvPr>
          <p:cNvCxnSpPr>
            <a:cxnSpLocks/>
            <a:stCxn id="98" idx="6"/>
          </p:cNvCxnSpPr>
          <p:nvPr/>
        </p:nvCxnSpPr>
        <p:spPr>
          <a:xfrm flipV="1">
            <a:off x="7902133" y="3294993"/>
            <a:ext cx="25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1" name="グループ化 100">
            <a:extLst>
              <a:ext uri="{FF2B5EF4-FFF2-40B4-BE49-F238E27FC236}">
                <a16:creationId xmlns:a16="http://schemas.microsoft.com/office/drawing/2014/main" xmlns="" id="{6C4D7EE1-793D-4B04-AE09-B7D5D24EF570}"/>
              </a:ext>
            </a:extLst>
          </p:cNvPr>
          <p:cNvGrpSpPr/>
          <p:nvPr/>
        </p:nvGrpSpPr>
        <p:grpSpPr>
          <a:xfrm>
            <a:off x="10222404" y="4492513"/>
            <a:ext cx="902811" cy="785469"/>
            <a:chOff x="1706479" y="1115815"/>
            <a:chExt cx="902811" cy="785469"/>
          </a:xfrm>
        </p:grpSpPr>
        <p:grpSp>
          <p:nvGrpSpPr>
            <p:cNvPr id="102" name="グループ化 101">
              <a:extLst>
                <a:ext uri="{FF2B5EF4-FFF2-40B4-BE49-F238E27FC236}">
                  <a16:creationId xmlns:a16="http://schemas.microsoft.com/office/drawing/2014/main" xmlns="" id="{358E0BD4-E91D-456A-8A12-8AE9B1C4F56E}"/>
                </a:ext>
              </a:extLst>
            </p:cNvPr>
            <p:cNvGrpSpPr>
              <a:grpSpLocks noChangeAspect="1"/>
            </p:cNvGrpSpPr>
            <p:nvPr/>
          </p:nvGrpSpPr>
          <p:grpSpPr>
            <a:xfrm>
              <a:off x="2002537" y="1115815"/>
              <a:ext cx="310700" cy="540000"/>
              <a:chOff x="1741680" y="992777"/>
              <a:chExt cx="1080000" cy="1871999"/>
            </a:xfrm>
          </p:grpSpPr>
          <p:sp>
            <p:nvSpPr>
              <p:cNvPr id="106" name="楕円 105">
                <a:extLst>
                  <a:ext uri="{FF2B5EF4-FFF2-40B4-BE49-F238E27FC236}">
                    <a16:creationId xmlns:a16="http://schemas.microsoft.com/office/drawing/2014/main" xmlns="" id="{B5FDE94E-B4FA-4EC6-9951-116B976C7682}"/>
                  </a:ext>
                </a:extLst>
              </p:cNvPr>
              <p:cNvSpPr/>
              <p:nvPr/>
            </p:nvSpPr>
            <p:spPr>
              <a:xfrm>
                <a:off x="2011681" y="992777"/>
                <a:ext cx="540001" cy="5399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7" name="直線コネクタ 106">
                <a:extLst>
                  <a:ext uri="{FF2B5EF4-FFF2-40B4-BE49-F238E27FC236}">
                    <a16:creationId xmlns:a16="http://schemas.microsoft.com/office/drawing/2014/main" xmlns="" id="{66F0C6F2-1511-4706-82F5-6D4CD8CDED44}"/>
                  </a:ext>
                </a:extLst>
              </p:cNvPr>
              <p:cNvCxnSpPr>
                <a:cxnSpLocks/>
                <a:stCxn id="106" idx="4"/>
              </p:cNvCxnSpPr>
              <p:nvPr/>
            </p:nvCxnSpPr>
            <p:spPr>
              <a:xfrm>
                <a:off x="2281681" y="1532776"/>
                <a:ext cx="0" cy="9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xmlns="" id="{325D6FC7-5CA7-4750-80F3-BABCC9E523F3}"/>
                  </a:ext>
                </a:extLst>
              </p:cNvPr>
              <p:cNvCxnSpPr>
                <a:cxnSpLocks/>
              </p:cNvCxnSpPr>
              <p:nvPr/>
            </p:nvCxnSpPr>
            <p:spPr>
              <a:xfrm flipH="1">
                <a:off x="2281680" y="1658983"/>
                <a:ext cx="540000" cy="2351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xmlns="" id="{3BD3C5E4-37E3-4B19-B8DF-DF3E3F8A0E3A}"/>
                  </a:ext>
                </a:extLst>
              </p:cNvPr>
              <p:cNvCxnSpPr>
                <a:cxnSpLocks/>
              </p:cNvCxnSpPr>
              <p:nvPr/>
            </p:nvCxnSpPr>
            <p:spPr>
              <a:xfrm flipH="1" flipV="1">
                <a:off x="1741680" y="1658983"/>
                <a:ext cx="540000" cy="2351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xmlns="" id="{A6695F19-7BE1-4BB1-BF5E-3192B4AFC590}"/>
                  </a:ext>
                </a:extLst>
              </p:cNvPr>
              <p:cNvCxnSpPr>
                <a:cxnSpLocks/>
              </p:cNvCxnSpPr>
              <p:nvPr/>
            </p:nvCxnSpPr>
            <p:spPr>
              <a:xfrm flipH="1">
                <a:off x="1741680" y="2432776"/>
                <a:ext cx="54000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xmlns="" id="{B3323193-A978-411C-A2F5-9DF369C3B712}"/>
                  </a:ext>
                </a:extLst>
              </p:cNvPr>
              <p:cNvCxnSpPr>
                <a:cxnSpLocks/>
              </p:cNvCxnSpPr>
              <p:nvPr/>
            </p:nvCxnSpPr>
            <p:spPr>
              <a:xfrm flipH="1" flipV="1">
                <a:off x="2281680" y="2432776"/>
                <a:ext cx="54000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3" name="テキスト ボックス 102">
              <a:extLst>
                <a:ext uri="{FF2B5EF4-FFF2-40B4-BE49-F238E27FC236}">
                  <a16:creationId xmlns:a16="http://schemas.microsoft.com/office/drawing/2014/main" xmlns="" id="{9F2CDA89-60DD-4466-84A7-3C07387573F3}"/>
                </a:ext>
              </a:extLst>
            </p:cNvPr>
            <p:cNvSpPr txBox="1"/>
            <p:nvPr/>
          </p:nvSpPr>
          <p:spPr>
            <a:xfrm>
              <a:off x="1706479" y="1593507"/>
              <a:ext cx="902811" cy="307777"/>
            </a:xfrm>
            <a:prstGeom prst="rect">
              <a:avLst/>
            </a:prstGeom>
            <a:noFill/>
          </p:spPr>
          <p:txBody>
            <a:bodyPr wrap="none" rtlCol="0">
              <a:spAutoFit/>
            </a:bodyPr>
            <a:lstStyle/>
            <a:p>
              <a:r>
                <a:rPr kumimoji="1" lang="ja-JP" altLang="en-US" sz="1400" dirty="0"/>
                <a:t>部屋情報</a:t>
              </a:r>
            </a:p>
          </p:txBody>
        </p:sp>
      </p:grpSp>
      <p:cxnSp>
        <p:nvCxnSpPr>
          <p:cNvPr id="149" name="直線コネクタ 148">
            <a:extLst>
              <a:ext uri="{FF2B5EF4-FFF2-40B4-BE49-F238E27FC236}">
                <a16:creationId xmlns:a16="http://schemas.microsoft.com/office/drawing/2014/main" xmlns="" id="{9C758A61-C46A-4F83-9536-9DB052D4E45F}"/>
              </a:ext>
            </a:extLst>
          </p:cNvPr>
          <p:cNvCxnSpPr>
            <a:cxnSpLocks/>
          </p:cNvCxnSpPr>
          <p:nvPr/>
        </p:nvCxnSpPr>
        <p:spPr>
          <a:xfrm flipH="1">
            <a:off x="7914655" y="4880188"/>
            <a:ext cx="2520000" cy="36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0" name="グループ化 149">
            <a:extLst>
              <a:ext uri="{FF2B5EF4-FFF2-40B4-BE49-F238E27FC236}">
                <a16:creationId xmlns:a16="http://schemas.microsoft.com/office/drawing/2014/main" xmlns="" id="{53AAC046-91A2-45A3-A044-044E8E09E25F}"/>
              </a:ext>
            </a:extLst>
          </p:cNvPr>
          <p:cNvGrpSpPr/>
          <p:nvPr/>
        </p:nvGrpSpPr>
        <p:grpSpPr>
          <a:xfrm>
            <a:off x="2214347" y="3870617"/>
            <a:ext cx="710451" cy="783340"/>
            <a:chOff x="1765792" y="1115815"/>
            <a:chExt cx="710451" cy="783340"/>
          </a:xfrm>
        </p:grpSpPr>
        <p:grpSp>
          <p:nvGrpSpPr>
            <p:cNvPr id="151" name="グループ化 150">
              <a:extLst>
                <a:ext uri="{FF2B5EF4-FFF2-40B4-BE49-F238E27FC236}">
                  <a16:creationId xmlns:a16="http://schemas.microsoft.com/office/drawing/2014/main" xmlns="" id="{84D54307-251F-4F04-B9DF-20BA3994214F}"/>
                </a:ext>
              </a:extLst>
            </p:cNvPr>
            <p:cNvGrpSpPr>
              <a:grpSpLocks noChangeAspect="1"/>
            </p:cNvGrpSpPr>
            <p:nvPr/>
          </p:nvGrpSpPr>
          <p:grpSpPr>
            <a:xfrm>
              <a:off x="2002537" y="1115815"/>
              <a:ext cx="310700" cy="540000"/>
              <a:chOff x="1741680" y="992777"/>
              <a:chExt cx="1080000" cy="1871999"/>
            </a:xfrm>
          </p:grpSpPr>
          <p:sp>
            <p:nvSpPr>
              <p:cNvPr id="153" name="楕円 152">
                <a:extLst>
                  <a:ext uri="{FF2B5EF4-FFF2-40B4-BE49-F238E27FC236}">
                    <a16:creationId xmlns:a16="http://schemas.microsoft.com/office/drawing/2014/main" xmlns="" id="{24E9833E-3807-4E8E-8409-498652860117}"/>
                  </a:ext>
                </a:extLst>
              </p:cNvPr>
              <p:cNvSpPr/>
              <p:nvPr/>
            </p:nvSpPr>
            <p:spPr>
              <a:xfrm>
                <a:off x="2011681" y="992777"/>
                <a:ext cx="540001" cy="5399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4" name="直線コネクタ 153">
                <a:extLst>
                  <a:ext uri="{FF2B5EF4-FFF2-40B4-BE49-F238E27FC236}">
                    <a16:creationId xmlns:a16="http://schemas.microsoft.com/office/drawing/2014/main" xmlns="" id="{3F693543-38A4-48B2-A364-3DD01C3007A5}"/>
                  </a:ext>
                </a:extLst>
              </p:cNvPr>
              <p:cNvCxnSpPr>
                <a:cxnSpLocks/>
                <a:stCxn id="153" idx="4"/>
              </p:cNvCxnSpPr>
              <p:nvPr/>
            </p:nvCxnSpPr>
            <p:spPr>
              <a:xfrm>
                <a:off x="2281681" y="1532776"/>
                <a:ext cx="0" cy="9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直線コネクタ 154">
                <a:extLst>
                  <a:ext uri="{FF2B5EF4-FFF2-40B4-BE49-F238E27FC236}">
                    <a16:creationId xmlns:a16="http://schemas.microsoft.com/office/drawing/2014/main" xmlns="" id="{4E4D2DC0-179B-496B-92A9-6EC9F318D64C}"/>
                  </a:ext>
                </a:extLst>
              </p:cNvPr>
              <p:cNvCxnSpPr>
                <a:cxnSpLocks/>
              </p:cNvCxnSpPr>
              <p:nvPr/>
            </p:nvCxnSpPr>
            <p:spPr>
              <a:xfrm flipH="1">
                <a:off x="2281680" y="1658983"/>
                <a:ext cx="540000" cy="2351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a:extLst>
                  <a:ext uri="{FF2B5EF4-FFF2-40B4-BE49-F238E27FC236}">
                    <a16:creationId xmlns:a16="http://schemas.microsoft.com/office/drawing/2014/main" xmlns="" id="{2DAFD3F9-5767-459D-ABBB-E7D0B0F61729}"/>
                  </a:ext>
                </a:extLst>
              </p:cNvPr>
              <p:cNvCxnSpPr>
                <a:cxnSpLocks/>
              </p:cNvCxnSpPr>
              <p:nvPr/>
            </p:nvCxnSpPr>
            <p:spPr>
              <a:xfrm flipH="1" flipV="1">
                <a:off x="1741680" y="1658983"/>
                <a:ext cx="540000" cy="2351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a:extLst>
                  <a:ext uri="{FF2B5EF4-FFF2-40B4-BE49-F238E27FC236}">
                    <a16:creationId xmlns:a16="http://schemas.microsoft.com/office/drawing/2014/main" xmlns="" id="{6ACF5CE1-992D-413D-8A4A-63D137101D48}"/>
                  </a:ext>
                </a:extLst>
              </p:cNvPr>
              <p:cNvCxnSpPr>
                <a:cxnSpLocks/>
              </p:cNvCxnSpPr>
              <p:nvPr/>
            </p:nvCxnSpPr>
            <p:spPr>
              <a:xfrm flipH="1">
                <a:off x="1741680" y="2432776"/>
                <a:ext cx="54000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a:extLst>
                  <a:ext uri="{FF2B5EF4-FFF2-40B4-BE49-F238E27FC236}">
                    <a16:creationId xmlns:a16="http://schemas.microsoft.com/office/drawing/2014/main" xmlns="" id="{2D012FCD-0766-439C-ABC3-30B901DC4A44}"/>
                  </a:ext>
                </a:extLst>
              </p:cNvPr>
              <p:cNvCxnSpPr>
                <a:cxnSpLocks/>
              </p:cNvCxnSpPr>
              <p:nvPr/>
            </p:nvCxnSpPr>
            <p:spPr>
              <a:xfrm flipH="1" flipV="1">
                <a:off x="2281680" y="2432776"/>
                <a:ext cx="54000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2" name="テキスト ボックス 151">
              <a:extLst>
                <a:ext uri="{FF2B5EF4-FFF2-40B4-BE49-F238E27FC236}">
                  <a16:creationId xmlns:a16="http://schemas.microsoft.com/office/drawing/2014/main" xmlns="" id="{0EE865CA-6ED4-4326-BECF-B804E48E77AA}"/>
                </a:ext>
              </a:extLst>
            </p:cNvPr>
            <p:cNvSpPr txBox="1"/>
            <p:nvPr/>
          </p:nvSpPr>
          <p:spPr>
            <a:xfrm>
              <a:off x="1765792" y="1591378"/>
              <a:ext cx="710451" cy="307777"/>
            </a:xfrm>
            <a:prstGeom prst="rect">
              <a:avLst/>
            </a:prstGeom>
            <a:noFill/>
          </p:spPr>
          <p:txBody>
            <a:bodyPr wrap="none" rtlCol="0">
              <a:spAutoFit/>
            </a:bodyPr>
            <a:lstStyle/>
            <a:p>
              <a:r>
                <a:rPr kumimoji="1" lang="ja-JP" altLang="en-US" sz="1400" dirty="0"/>
                <a:t>ユーザ</a:t>
              </a:r>
            </a:p>
          </p:txBody>
        </p:sp>
      </p:grpSp>
      <p:cxnSp>
        <p:nvCxnSpPr>
          <p:cNvPr id="178" name="直線コネクタ 177">
            <a:extLst>
              <a:ext uri="{FF2B5EF4-FFF2-40B4-BE49-F238E27FC236}">
                <a16:creationId xmlns:a16="http://schemas.microsoft.com/office/drawing/2014/main" xmlns="" id="{62D55626-04B3-4FE8-9282-41728553F423}"/>
              </a:ext>
            </a:extLst>
          </p:cNvPr>
          <p:cNvCxnSpPr>
            <a:cxnSpLocks/>
          </p:cNvCxnSpPr>
          <p:nvPr/>
        </p:nvCxnSpPr>
        <p:spPr>
          <a:xfrm flipV="1">
            <a:off x="2856953" y="3294993"/>
            <a:ext cx="2520000" cy="899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線コネクタ 178">
            <a:extLst>
              <a:ext uri="{FF2B5EF4-FFF2-40B4-BE49-F238E27FC236}">
                <a16:creationId xmlns:a16="http://schemas.microsoft.com/office/drawing/2014/main" xmlns="" id="{D44D47B5-D248-4788-9632-10BD51C9B38E}"/>
              </a:ext>
            </a:extLst>
          </p:cNvPr>
          <p:cNvCxnSpPr>
            <a:cxnSpLocks/>
            <a:stCxn id="109" idx="6"/>
          </p:cNvCxnSpPr>
          <p:nvPr/>
        </p:nvCxnSpPr>
        <p:spPr>
          <a:xfrm>
            <a:off x="7914655" y="1366280"/>
            <a:ext cx="250747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xmlns="" id="{368A2AAD-F356-4DEF-B2D1-CBE521C0172D}"/>
              </a:ext>
            </a:extLst>
          </p:cNvPr>
          <p:cNvCxnSpPr>
            <a:cxnSpLocks/>
            <a:stCxn id="98" idx="6"/>
          </p:cNvCxnSpPr>
          <p:nvPr/>
        </p:nvCxnSpPr>
        <p:spPr>
          <a:xfrm flipV="1">
            <a:off x="7902133" y="1366281"/>
            <a:ext cx="2520000" cy="19367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2" name="グループ化 61">
            <a:extLst>
              <a:ext uri="{FF2B5EF4-FFF2-40B4-BE49-F238E27FC236}">
                <a16:creationId xmlns:a16="http://schemas.microsoft.com/office/drawing/2014/main" xmlns="" id="{FB9BDB8A-1930-424D-B5BA-B726CC85736D}"/>
              </a:ext>
            </a:extLst>
          </p:cNvPr>
          <p:cNvGrpSpPr/>
          <p:nvPr/>
        </p:nvGrpSpPr>
        <p:grpSpPr>
          <a:xfrm>
            <a:off x="10107790" y="1369595"/>
            <a:ext cx="1132041" cy="1000912"/>
            <a:chOff x="1591866" y="1115815"/>
            <a:chExt cx="1132041" cy="1000912"/>
          </a:xfrm>
        </p:grpSpPr>
        <p:grpSp>
          <p:nvGrpSpPr>
            <p:cNvPr id="63" name="グループ化 62">
              <a:extLst>
                <a:ext uri="{FF2B5EF4-FFF2-40B4-BE49-F238E27FC236}">
                  <a16:creationId xmlns:a16="http://schemas.microsoft.com/office/drawing/2014/main" xmlns="" id="{C5787D7C-BD4C-4895-9ECC-6EE045966C4F}"/>
                </a:ext>
              </a:extLst>
            </p:cNvPr>
            <p:cNvGrpSpPr>
              <a:grpSpLocks noChangeAspect="1"/>
            </p:cNvGrpSpPr>
            <p:nvPr/>
          </p:nvGrpSpPr>
          <p:grpSpPr>
            <a:xfrm>
              <a:off x="2002537" y="1115815"/>
              <a:ext cx="310700" cy="540000"/>
              <a:chOff x="1741680" y="992777"/>
              <a:chExt cx="1080000" cy="1871999"/>
            </a:xfrm>
          </p:grpSpPr>
          <p:sp>
            <p:nvSpPr>
              <p:cNvPr id="65" name="楕円 64">
                <a:extLst>
                  <a:ext uri="{FF2B5EF4-FFF2-40B4-BE49-F238E27FC236}">
                    <a16:creationId xmlns:a16="http://schemas.microsoft.com/office/drawing/2014/main" xmlns="" id="{E1081D40-142A-460F-ABB7-6D70E9D33600}"/>
                  </a:ext>
                </a:extLst>
              </p:cNvPr>
              <p:cNvSpPr/>
              <p:nvPr/>
            </p:nvSpPr>
            <p:spPr>
              <a:xfrm>
                <a:off x="2011681" y="992777"/>
                <a:ext cx="540001" cy="5399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 name="直線コネクタ 65">
                <a:extLst>
                  <a:ext uri="{FF2B5EF4-FFF2-40B4-BE49-F238E27FC236}">
                    <a16:creationId xmlns:a16="http://schemas.microsoft.com/office/drawing/2014/main" xmlns="" id="{5084E94E-2181-4A2F-B2A7-9885FC57A88D}"/>
                  </a:ext>
                </a:extLst>
              </p:cNvPr>
              <p:cNvCxnSpPr>
                <a:cxnSpLocks/>
                <a:stCxn id="65" idx="4"/>
              </p:cNvCxnSpPr>
              <p:nvPr/>
            </p:nvCxnSpPr>
            <p:spPr>
              <a:xfrm>
                <a:off x="2281681" y="1532776"/>
                <a:ext cx="0" cy="9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xmlns="" id="{88F92758-E9AD-4383-A8F4-96C9CDDF2768}"/>
                  </a:ext>
                </a:extLst>
              </p:cNvPr>
              <p:cNvCxnSpPr>
                <a:cxnSpLocks/>
              </p:cNvCxnSpPr>
              <p:nvPr/>
            </p:nvCxnSpPr>
            <p:spPr>
              <a:xfrm flipH="1">
                <a:off x="2281680" y="1658983"/>
                <a:ext cx="540000" cy="2351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xmlns="" id="{82E8DF77-1BDF-4943-81E5-9FA40D422755}"/>
                  </a:ext>
                </a:extLst>
              </p:cNvPr>
              <p:cNvCxnSpPr>
                <a:cxnSpLocks/>
              </p:cNvCxnSpPr>
              <p:nvPr/>
            </p:nvCxnSpPr>
            <p:spPr>
              <a:xfrm flipH="1" flipV="1">
                <a:off x="1741680" y="1658983"/>
                <a:ext cx="540000" cy="2351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xmlns="" id="{ECE29956-00A9-408C-9543-96ADAD9AD592}"/>
                  </a:ext>
                </a:extLst>
              </p:cNvPr>
              <p:cNvCxnSpPr>
                <a:cxnSpLocks/>
              </p:cNvCxnSpPr>
              <p:nvPr/>
            </p:nvCxnSpPr>
            <p:spPr>
              <a:xfrm flipH="1">
                <a:off x="1741680" y="2432776"/>
                <a:ext cx="54000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xmlns="" id="{DFD1254B-4451-4E7D-ADB6-ACF569108D8F}"/>
                  </a:ext>
                </a:extLst>
              </p:cNvPr>
              <p:cNvCxnSpPr>
                <a:cxnSpLocks/>
              </p:cNvCxnSpPr>
              <p:nvPr/>
            </p:nvCxnSpPr>
            <p:spPr>
              <a:xfrm flipH="1" flipV="1">
                <a:off x="2281680" y="2432776"/>
                <a:ext cx="54000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4" name="テキスト ボックス 63">
              <a:extLst>
                <a:ext uri="{FF2B5EF4-FFF2-40B4-BE49-F238E27FC236}">
                  <a16:creationId xmlns:a16="http://schemas.microsoft.com/office/drawing/2014/main" xmlns="" id="{9CF6BB16-D5E2-4B86-91F5-8CF39569506F}"/>
                </a:ext>
              </a:extLst>
            </p:cNvPr>
            <p:cNvSpPr txBox="1"/>
            <p:nvPr/>
          </p:nvSpPr>
          <p:spPr>
            <a:xfrm>
              <a:off x="1591866" y="1593507"/>
              <a:ext cx="1132041" cy="523220"/>
            </a:xfrm>
            <a:prstGeom prst="rect">
              <a:avLst/>
            </a:prstGeom>
            <a:noFill/>
          </p:spPr>
          <p:txBody>
            <a:bodyPr wrap="none" rtlCol="0">
              <a:spAutoFit/>
            </a:bodyPr>
            <a:lstStyle/>
            <a:p>
              <a:pPr algn="ctr"/>
              <a:r>
                <a:rPr kumimoji="1" lang="ja-JP" altLang="en-US" sz="1400" dirty="0"/>
                <a:t>人数カウント</a:t>
              </a:r>
              <a:endParaRPr kumimoji="1" lang="en-US" altLang="ja-JP" sz="1400" dirty="0"/>
            </a:p>
            <a:p>
              <a:pPr algn="ctr"/>
              <a:r>
                <a:rPr kumimoji="1" lang="ja-JP" altLang="en-US" sz="1400" dirty="0"/>
                <a:t>システム</a:t>
              </a:r>
            </a:p>
          </p:txBody>
        </p:sp>
      </p:grpSp>
    </p:spTree>
    <p:extLst>
      <p:ext uri="{BB962C8B-B14F-4D97-AF65-F5344CB8AC3E}">
        <p14:creationId xmlns:p14="http://schemas.microsoft.com/office/powerpoint/2010/main" val="28879409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グループ化 44">
            <a:extLst>
              <a:ext uri="{FF2B5EF4-FFF2-40B4-BE49-F238E27FC236}">
                <a16:creationId xmlns:a16="http://schemas.microsoft.com/office/drawing/2014/main" xmlns="" id="{D51C3707-4A1B-4217-9D3F-DC8BB5169B89}"/>
              </a:ext>
            </a:extLst>
          </p:cNvPr>
          <p:cNvGrpSpPr/>
          <p:nvPr/>
        </p:nvGrpSpPr>
        <p:grpSpPr>
          <a:xfrm>
            <a:off x="4842133" y="250632"/>
            <a:ext cx="3639189" cy="5760000"/>
            <a:chOff x="5292299" y="152597"/>
            <a:chExt cx="3639189" cy="6300000"/>
          </a:xfrm>
        </p:grpSpPr>
        <p:sp>
          <p:nvSpPr>
            <p:cNvPr id="43" name="正方形/長方形 42">
              <a:extLst>
                <a:ext uri="{FF2B5EF4-FFF2-40B4-BE49-F238E27FC236}">
                  <a16:creationId xmlns:a16="http://schemas.microsoft.com/office/drawing/2014/main" xmlns="" id="{357C1866-AD97-4698-A768-B796189D35BE}"/>
                </a:ext>
              </a:extLst>
            </p:cNvPr>
            <p:cNvSpPr/>
            <p:nvPr/>
          </p:nvSpPr>
          <p:spPr>
            <a:xfrm>
              <a:off x="5292299" y="152597"/>
              <a:ext cx="3600000" cy="630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xmlns="" id="{E4FAD1B4-1F11-47CA-82B9-9BF39D754E01}"/>
                </a:ext>
              </a:extLst>
            </p:cNvPr>
            <p:cNvSpPr txBox="1"/>
            <p:nvPr/>
          </p:nvSpPr>
          <p:spPr>
            <a:xfrm>
              <a:off x="5515168" y="178984"/>
              <a:ext cx="3416320" cy="369332"/>
            </a:xfrm>
            <a:prstGeom prst="rect">
              <a:avLst/>
            </a:prstGeom>
            <a:noFill/>
          </p:spPr>
          <p:txBody>
            <a:bodyPr wrap="none" rtlCol="0">
              <a:spAutoFit/>
            </a:bodyPr>
            <a:lstStyle/>
            <a:p>
              <a:r>
                <a:rPr lang="ja-JP" altLang="en-US" dirty="0"/>
                <a:t>総合環境モニタリング</a:t>
              </a:r>
              <a:r>
                <a:rPr kumimoji="1" lang="ja-JP" altLang="en-US" dirty="0"/>
                <a:t>システム</a:t>
              </a:r>
            </a:p>
          </p:txBody>
        </p:sp>
      </p:grpSp>
      <p:sp>
        <p:nvSpPr>
          <p:cNvPr id="3" name="テキスト ボックス 2">
            <a:extLst>
              <a:ext uri="{FF2B5EF4-FFF2-40B4-BE49-F238E27FC236}">
                <a16:creationId xmlns:a16="http://schemas.microsoft.com/office/drawing/2014/main" xmlns="" id="{0AEC6013-7471-413A-9876-D0FB0A333CC4}"/>
              </a:ext>
            </a:extLst>
          </p:cNvPr>
          <p:cNvSpPr txBox="1"/>
          <p:nvPr/>
        </p:nvSpPr>
        <p:spPr>
          <a:xfrm>
            <a:off x="420580" y="272672"/>
            <a:ext cx="1800493" cy="369332"/>
          </a:xfrm>
          <a:prstGeom prst="rect">
            <a:avLst/>
          </a:prstGeom>
          <a:noFill/>
        </p:spPr>
        <p:txBody>
          <a:bodyPr wrap="none" rtlCol="0">
            <a:spAutoFit/>
          </a:bodyPr>
          <a:lstStyle/>
          <a:p>
            <a:r>
              <a:rPr kumimoji="1" lang="ja-JP" altLang="en-US" dirty="0"/>
              <a:t>ユースケース図</a:t>
            </a:r>
          </a:p>
        </p:txBody>
      </p:sp>
      <p:sp>
        <p:nvSpPr>
          <p:cNvPr id="109" name="楕円 108">
            <a:extLst>
              <a:ext uri="{FF2B5EF4-FFF2-40B4-BE49-F238E27FC236}">
                <a16:creationId xmlns:a16="http://schemas.microsoft.com/office/drawing/2014/main" xmlns="" id="{D6992C81-485D-4C0D-BF63-ED986FE4C18B}"/>
              </a:ext>
            </a:extLst>
          </p:cNvPr>
          <p:cNvSpPr/>
          <p:nvPr/>
        </p:nvSpPr>
        <p:spPr>
          <a:xfrm>
            <a:off x="5382852" y="1846842"/>
            <a:ext cx="2520000" cy="576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solidFill>
                  <a:schemeClr val="tx1"/>
                </a:solidFill>
              </a:rPr>
              <a:t>室内環境監視モードを</a:t>
            </a:r>
            <a:endParaRPr lang="en-US" altLang="ja-JP" sz="1200" dirty="0" smtClean="0">
              <a:solidFill>
                <a:schemeClr val="tx1"/>
              </a:solidFill>
            </a:endParaRPr>
          </a:p>
          <a:p>
            <a:pPr algn="ctr"/>
            <a:r>
              <a:rPr lang="ja-JP" altLang="en-US" sz="1200" dirty="0" smtClean="0">
                <a:solidFill>
                  <a:schemeClr val="tx1"/>
                </a:solidFill>
              </a:rPr>
              <a:t>開始する</a:t>
            </a:r>
            <a:endParaRPr lang="en-US" altLang="ja-JP" sz="1200" dirty="0">
              <a:solidFill>
                <a:schemeClr val="tx1"/>
              </a:solidFill>
            </a:endParaRPr>
          </a:p>
        </p:txBody>
      </p:sp>
      <p:grpSp>
        <p:nvGrpSpPr>
          <p:cNvPr id="130" name="グループ化 129">
            <a:extLst>
              <a:ext uri="{FF2B5EF4-FFF2-40B4-BE49-F238E27FC236}">
                <a16:creationId xmlns:a16="http://schemas.microsoft.com/office/drawing/2014/main" xmlns="" id="{C48953A8-481D-4961-91D7-501772481E86}"/>
              </a:ext>
            </a:extLst>
          </p:cNvPr>
          <p:cNvGrpSpPr/>
          <p:nvPr/>
        </p:nvGrpSpPr>
        <p:grpSpPr>
          <a:xfrm>
            <a:off x="10563227" y="1142229"/>
            <a:ext cx="1261885" cy="1000939"/>
            <a:chOff x="1526943" y="1115815"/>
            <a:chExt cx="1261885" cy="1000939"/>
          </a:xfrm>
        </p:grpSpPr>
        <p:grpSp>
          <p:nvGrpSpPr>
            <p:cNvPr id="131" name="グループ化 130">
              <a:extLst>
                <a:ext uri="{FF2B5EF4-FFF2-40B4-BE49-F238E27FC236}">
                  <a16:creationId xmlns:a16="http://schemas.microsoft.com/office/drawing/2014/main" xmlns="" id="{7186BA81-1A3C-4B0F-A5FB-7F8F4D228829}"/>
                </a:ext>
              </a:extLst>
            </p:cNvPr>
            <p:cNvGrpSpPr>
              <a:grpSpLocks noChangeAspect="1"/>
            </p:cNvGrpSpPr>
            <p:nvPr/>
          </p:nvGrpSpPr>
          <p:grpSpPr>
            <a:xfrm>
              <a:off x="2002537" y="1115815"/>
              <a:ext cx="310700" cy="540000"/>
              <a:chOff x="1741680" y="992777"/>
              <a:chExt cx="1080000" cy="1871999"/>
            </a:xfrm>
          </p:grpSpPr>
          <p:sp>
            <p:nvSpPr>
              <p:cNvPr id="133" name="楕円 132">
                <a:extLst>
                  <a:ext uri="{FF2B5EF4-FFF2-40B4-BE49-F238E27FC236}">
                    <a16:creationId xmlns:a16="http://schemas.microsoft.com/office/drawing/2014/main" xmlns="" id="{57125003-BC30-4B84-8816-E1E99E71FF8A}"/>
                  </a:ext>
                </a:extLst>
              </p:cNvPr>
              <p:cNvSpPr/>
              <p:nvPr/>
            </p:nvSpPr>
            <p:spPr>
              <a:xfrm>
                <a:off x="2011681" y="992777"/>
                <a:ext cx="540001" cy="5399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4" name="直線コネクタ 133">
                <a:extLst>
                  <a:ext uri="{FF2B5EF4-FFF2-40B4-BE49-F238E27FC236}">
                    <a16:creationId xmlns:a16="http://schemas.microsoft.com/office/drawing/2014/main" xmlns="" id="{AD10DB65-FA79-452C-8EC2-E3B09380ED9B}"/>
                  </a:ext>
                </a:extLst>
              </p:cNvPr>
              <p:cNvCxnSpPr>
                <a:cxnSpLocks/>
                <a:stCxn id="133" idx="4"/>
              </p:cNvCxnSpPr>
              <p:nvPr/>
            </p:nvCxnSpPr>
            <p:spPr>
              <a:xfrm>
                <a:off x="2281681" y="1532776"/>
                <a:ext cx="0" cy="9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xmlns="" id="{6B3EF733-8F91-4890-8DF9-3FC9132A8D40}"/>
                  </a:ext>
                </a:extLst>
              </p:cNvPr>
              <p:cNvCxnSpPr>
                <a:cxnSpLocks/>
              </p:cNvCxnSpPr>
              <p:nvPr/>
            </p:nvCxnSpPr>
            <p:spPr>
              <a:xfrm flipH="1">
                <a:off x="2281680" y="1658983"/>
                <a:ext cx="540000" cy="2351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線コネクタ 135">
                <a:extLst>
                  <a:ext uri="{FF2B5EF4-FFF2-40B4-BE49-F238E27FC236}">
                    <a16:creationId xmlns:a16="http://schemas.microsoft.com/office/drawing/2014/main" xmlns="" id="{0782C605-27F4-4ED3-BA24-D509F1B433D8}"/>
                  </a:ext>
                </a:extLst>
              </p:cNvPr>
              <p:cNvCxnSpPr>
                <a:cxnSpLocks/>
              </p:cNvCxnSpPr>
              <p:nvPr/>
            </p:nvCxnSpPr>
            <p:spPr>
              <a:xfrm flipH="1" flipV="1">
                <a:off x="1741680" y="1658983"/>
                <a:ext cx="540000" cy="2351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xmlns="" id="{3DC88537-5424-439E-8835-BC4DD49B0CBE}"/>
                  </a:ext>
                </a:extLst>
              </p:cNvPr>
              <p:cNvCxnSpPr>
                <a:cxnSpLocks/>
              </p:cNvCxnSpPr>
              <p:nvPr/>
            </p:nvCxnSpPr>
            <p:spPr>
              <a:xfrm flipH="1">
                <a:off x="1741680" y="2432776"/>
                <a:ext cx="54000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xmlns="" id="{450E1A5C-2B76-40AA-B523-7FA1F555F8CD}"/>
                  </a:ext>
                </a:extLst>
              </p:cNvPr>
              <p:cNvCxnSpPr>
                <a:cxnSpLocks/>
              </p:cNvCxnSpPr>
              <p:nvPr/>
            </p:nvCxnSpPr>
            <p:spPr>
              <a:xfrm flipH="1" flipV="1">
                <a:off x="2281680" y="2432776"/>
                <a:ext cx="54000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2" name="テキスト ボックス 131">
              <a:extLst>
                <a:ext uri="{FF2B5EF4-FFF2-40B4-BE49-F238E27FC236}">
                  <a16:creationId xmlns:a16="http://schemas.microsoft.com/office/drawing/2014/main" xmlns="" id="{6A70A37D-E33A-4C66-A4C1-64C7177DE05F}"/>
                </a:ext>
              </a:extLst>
            </p:cNvPr>
            <p:cNvSpPr txBox="1"/>
            <p:nvPr/>
          </p:nvSpPr>
          <p:spPr>
            <a:xfrm>
              <a:off x="1526943" y="1593534"/>
              <a:ext cx="1261885" cy="523220"/>
            </a:xfrm>
            <a:prstGeom prst="rect">
              <a:avLst/>
            </a:prstGeom>
            <a:noFill/>
          </p:spPr>
          <p:txBody>
            <a:bodyPr wrap="none" rtlCol="0">
              <a:spAutoFit/>
            </a:bodyPr>
            <a:lstStyle/>
            <a:p>
              <a:pPr algn="ctr"/>
              <a:r>
                <a:rPr kumimoji="1" lang="ja-JP" altLang="en-US" sz="1400" dirty="0"/>
                <a:t>室内環境観測</a:t>
              </a:r>
              <a:endParaRPr kumimoji="1" lang="en-US" altLang="ja-JP" sz="1400" dirty="0"/>
            </a:p>
            <a:p>
              <a:pPr algn="ctr"/>
              <a:r>
                <a:rPr kumimoji="1" lang="ja-JP" altLang="en-US" sz="1400" dirty="0"/>
                <a:t>システム</a:t>
              </a:r>
            </a:p>
          </p:txBody>
        </p:sp>
      </p:grpSp>
      <p:grpSp>
        <p:nvGrpSpPr>
          <p:cNvPr id="76" name="グループ化 75">
            <a:extLst>
              <a:ext uri="{FF2B5EF4-FFF2-40B4-BE49-F238E27FC236}">
                <a16:creationId xmlns:a16="http://schemas.microsoft.com/office/drawing/2014/main" xmlns="" id="{02C5792D-863F-4EE5-9195-D35BACB19ACD}"/>
              </a:ext>
            </a:extLst>
          </p:cNvPr>
          <p:cNvGrpSpPr/>
          <p:nvPr/>
        </p:nvGrpSpPr>
        <p:grpSpPr>
          <a:xfrm>
            <a:off x="10736465" y="3374346"/>
            <a:ext cx="902811" cy="779622"/>
            <a:chOff x="1700185" y="1115815"/>
            <a:chExt cx="902811" cy="779622"/>
          </a:xfrm>
        </p:grpSpPr>
        <p:grpSp>
          <p:nvGrpSpPr>
            <p:cNvPr id="77" name="グループ化 76">
              <a:extLst>
                <a:ext uri="{FF2B5EF4-FFF2-40B4-BE49-F238E27FC236}">
                  <a16:creationId xmlns:a16="http://schemas.microsoft.com/office/drawing/2014/main" xmlns="" id="{5300417E-E7C7-46C2-9158-94230D39D633}"/>
                </a:ext>
              </a:extLst>
            </p:cNvPr>
            <p:cNvGrpSpPr>
              <a:grpSpLocks noChangeAspect="1"/>
            </p:cNvGrpSpPr>
            <p:nvPr/>
          </p:nvGrpSpPr>
          <p:grpSpPr>
            <a:xfrm>
              <a:off x="2002537" y="1115815"/>
              <a:ext cx="310700" cy="540000"/>
              <a:chOff x="1741680" y="992777"/>
              <a:chExt cx="1080000" cy="1871999"/>
            </a:xfrm>
          </p:grpSpPr>
          <p:sp>
            <p:nvSpPr>
              <p:cNvPr id="79" name="楕円 78">
                <a:extLst>
                  <a:ext uri="{FF2B5EF4-FFF2-40B4-BE49-F238E27FC236}">
                    <a16:creationId xmlns:a16="http://schemas.microsoft.com/office/drawing/2014/main" xmlns="" id="{55BD699D-0B87-448C-B632-40ED5999998B}"/>
                  </a:ext>
                </a:extLst>
              </p:cNvPr>
              <p:cNvSpPr/>
              <p:nvPr/>
            </p:nvSpPr>
            <p:spPr>
              <a:xfrm>
                <a:off x="2011681" y="992777"/>
                <a:ext cx="540001" cy="5399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0" name="直線コネクタ 79">
                <a:extLst>
                  <a:ext uri="{FF2B5EF4-FFF2-40B4-BE49-F238E27FC236}">
                    <a16:creationId xmlns:a16="http://schemas.microsoft.com/office/drawing/2014/main" xmlns="" id="{0C461050-2A5B-4C96-A288-5799B21EB9B3}"/>
                  </a:ext>
                </a:extLst>
              </p:cNvPr>
              <p:cNvCxnSpPr>
                <a:cxnSpLocks/>
                <a:stCxn id="79" idx="4"/>
              </p:cNvCxnSpPr>
              <p:nvPr/>
            </p:nvCxnSpPr>
            <p:spPr>
              <a:xfrm>
                <a:off x="2281681" y="1532776"/>
                <a:ext cx="0" cy="9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xmlns="" id="{B3E8BDFC-E83A-4BDC-AEF7-6276A09477B9}"/>
                  </a:ext>
                </a:extLst>
              </p:cNvPr>
              <p:cNvCxnSpPr>
                <a:cxnSpLocks/>
              </p:cNvCxnSpPr>
              <p:nvPr/>
            </p:nvCxnSpPr>
            <p:spPr>
              <a:xfrm flipH="1">
                <a:off x="2281680" y="1658983"/>
                <a:ext cx="540000" cy="2351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xmlns="" id="{AD27AA51-1A67-4D8A-8652-E46E42F8A1EF}"/>
                  </a:ext>
                </a:extLst>
              </p:cNvPr>
              <p:cNvCxnSpPr>
                <a:cxnSpLocks/>
              </p:cNvCxnSpPr>
              <p:nvPr/>
            </p:nvCxnSpPr>
            <p:spPr>
              <a:xfrm flipH="1" flipV="1">
                <a:off x="1741680" y="1658983"/>
                <a:ext cx="540000" cy="2351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xmlns="" id="{21B8F273-FAE8-47BD-9EDE-334E36B04BCC}"/>
                  </a:ext>
                </a:extLst>
              </p:cNvPr>
              <p:cNvCxnSpPr>
                <a:cxnSpLocks/>
              </p:cNvCxnSpPr>
              <p:nvPr/>
            </p:nvCxnSpPr>
            <p:spPr>
              <a:xfrm flipH="1">
                <a:off x="1741680" y="2432776"/>
                <a:ext cx="54000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xmlns="" id="{A5BD9893-662C-475B-8837-8E7B0F85EAD2}"/>
                  </a:ext>
                </a:extLst>
              </p:cNvPr>
              <p:cNvCxnSpPr>
                <a:cxnSpLocks/>
              </p:cNvCxnSpPr>
              <p:nvPr/>
            </p:nvCxnSpPr>
            <p:spPr>
              <a:xfrm flipH="1" flipV="1">
                <a:off x="2281680" y="2432776"/>
                <a:ext cx="54000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8" name="テキスト ボックス 77">
              <a:extLst>
                <a:ext uri="{FF2B5EF4-FFF2-40B4-BE49-F238E27FC236}">
                  <a16:creationId xmlns:a16="http://schemas.microsoft.com/office/drawing/2014/main" xmlns="" id="{4AA37C13-DE79-4BCF-94F5-BD9E80FDFA54}"/>
                </a:ext>
              </a:extLst>
            </p:cNvPr>
            <p:cNvSpPr txBox="1"/>
            <p:nvPr/>
          </p:nvSpPr>
          <p:spPr>
            <a:xfrm>
              <a:off x="1700185" y="1587660"/>
              <a:ext cx="902811" cy="307777"/>
            </a:xfrm>
            <a:prstGeom prst="rect">
              <a:avLst/>
            </a:prstGeom>
            <a:noFill/>
          </p:spPr>
          <p:txBody>
            <a:bodyPr wrap="none" rtlCol="0">
              <a:spAutoFit/>
            </a:bodyPr>
            <a:lstStyle/>
            <a:p>
              <a:r>
                <a:rPr kumimoji="1" lang="ja-JP" altLang="en-US" sz="1400" dirty="0" smtClean="0"/>
                <a:t>部屋</a:t>
              </a:r>
              <a:r>
                <a:rPr kumimoji="1" lang="ja-JP" altLang="en-US" sz="1400" dirty="0"/>
                <a:t>情報</a:t>
              </a:r>
              <a:endParaRPr kumimoji="1" lang="ja-JP" altLang="en-US" sz="1400" dirty="0"/>
            </a:p>
          </p:txBody>
        </p:sp>
      </p:grpSp>
      <p:grpSp>
        <p:nvGrpSpPr>
          <p:cNvPr id="85" name="グループ化 84">
            <a:extLst>
              <a:ext uri="{FF2B5EF4-FFF2-40B4-BE49-F238E27FC236}">
                <a16:creationId xmlns:a16="http://schemas.microsoft.com/office/drawing/2014/main" xmlns="" id="{F509DB20-D7F5-4F72-85F8-060C4F19CBFC}"/>
              </a:ext>
            </a:extLst>
          </p:cNvPr>
          <p:cNvGrpSpPr/>
          <p:nvPr/>
        </p:nvGrpSpPr>
        <p:grpSpPr>
          <a:xfrm>
            <a:off x="10563227" y="4822802"/>
            <a:ext cx="1261884" cy="997784"/>
            <a:chOff x="1526943" y="1115815"/>
            <a:chExt cx="1261884" cy="997784"/>
          </a:xfrm>
        </p:grpSpPr>
        <p:grpSp>
          <p:nvGrpSpPr>
            <p:cNvPr id="86" name="グループ化 85">
              <a:extLst>
                <a:ext uri="{FF2B5EF4-FFF2-40B4-BE49-F238E27FC236}">
                  <a16:creationId xmlns:a16="http://schemas.microsoft.com/office/drawing/2014/main" xmlns="" id="{51D6FB2C-B689-4D68-B29D-FDEF6FE74CDC}"/>
                </a:ext>
              </a:extLst>
            </p:cNvPr>
            <p:cNvGrpSpPr>
              <a:grpSpLocks noChangeAspect="1"/>
            </p:cNvGrpSpPr>
            <p:nvPr/>
          </p:nvGrpSpPr>
          <p:grpSpPr>
            <a:xfrm>
              <a:off x="2002537" y="1115815"/>
              <a:ext cx="310700" cy="540000"/>
              <a:chOff x="1741680" y="992777"/>
              <a:chExt cx="1080000" cy="1871999"/>
            </a:xfrm>
          </p:grpSpPr>
          <p:sp>
            <p:nvSpPr>
              <p:cNvPr id="88" name="楕円 87">
                <a:extLst>
                  <a:ext uri="{FF2B5EF4-FFF2-40B4-BE49-F238E27FC236}">
                    <a16:creationId xmlns:a16="http://schemas.microsoft.com/office/drawing/2014/main" xmlns="" id="{902FAD8F-CDC4-4B0F-9A73-3D203FFEF2D7}"/>
                  </a:ext>
                </a:extLst>
              </p:cNvPr>
              <p:cNvSpPr/>
              <p:nvPr/>
            </p:nvSpPr>
            <p:spPr>
              <a:xfrm>
                <a:off x="2011681" y="992777"/>
                <a:ext cx="540001" cy="5399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9" name="直線コネクタ 88">
                <a:extLst>
                  <a:ext uri="{FF2B5EF4-FFF2-40B4-BE49-F238E27FC236}">
                    <a16:creationId xmlns:a16="http://schemas.microsoft.com/office/drawing/2014/main" xmlns="" id="{CE942E67-2947-435C-8345-BC1E10A14E33}"/>
                  </a:ext>
                </a:extLst>
              </p:cNvPr>
              <p:cNvCxnSpPr>
                <a:cxnSpLocks/>
                <a:stCxn id="88" idx="4"/>
              </p:cNvCxnSpPr>
              <p:nvPr/>
            </p:nvCxnSpPr>
            <p:spPr>
              <a:xfrm>
                <a:off x="2281681" y="1532776"/>
                <a:ext cx="0" cy="9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xmlns="" id="{7B2D0697-73BB-4E77-B4EC-7481D008261F}"/>
                  </a:ext>
                </a:extLst>
              </p:cNvPr>
              <p:cNvCxnSpPr>
                <a:cxnSpLocks/>
              </p:cNvCxnSpPr>
              <p:nvPr/>
            </p:nvCxnSpPr>
            <p:spPr>
              <a:xfrm flipH="1">
                <a:off x="2281680" y="1658983"/>
                <a:ext cx="540000" cy="2351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xmlns="" id="{8F8B6182-F3FF-4DC3-8CE9-1A84334FA2B2}"/>
                  </a:ext>
                </a:extLst>
              </p:cNvPr>
              <p:cNvCxnSpPr>
                <a:cxnSpLocks/>
              </p:cNvCxnSpPr>
              <p:nvPr/>
            </p:nvCxnSpPr>
            <p:spPr>
              <a:xfrm flipH="1" flipV="1">
                <a:off x="1741680" y="1658983"/>
                <a:ext cx="540000" cy="2351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xmlns="" id="{566F1D62-C608-4278-A910-BF7A9934A27E}"/>
                  </a:ext>
                </a:extLst>
              </p:cNvPr>
              <p:cNvCxnSpPr>
                <a:cxnSpLocks/>
              </p:cNvCxnSpPr>
              <p:nvPr/>
            </p:nvCxnSpPr>
            <p:spPr>
              <a:xfrm flipH="1">
                <a:off x="1741680" y="2432776"/>
                <a:ext cx="54000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xmlns="" id="{8704B531-F21C-4735-ACA8-32D81FC5751C}"/>
                  </a:ext>
                </a:extLst>
              </p:cNvPr>
              <p:cNvCxnSpPr>
                <a:cxnSpLocks/>
              </p:cNvCxnSpPr>
              <p:nvPr/>
            </p:nvCxnSpPr>
            <p:spPr>
              <a:xfrm flipH="1" flipV="1">
                <a:off x="2281680" y="2432776"/>
                <a:ext cx="54000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7" name="テキスト ボックス 86">
              <a:extLst>
                <a:ext uri="{FF2B5EF4-FFF2-40B4-BE49-F238E27FC236}">
                  <a16:creationId xmlns:a16="http://schemas.microsoft.com/office/drawing/2014/main" xmlns="" id="{C3451EDF-70A7-483E-88AD-55FE57171B65}"/>
                </a:ext>
              </a:extLst>
            </p:cNvPr>
            <p:cNvSpPr txBox="1"/>
            <p:nvPr/>
          </p:nvSpPr>
          <p:spPr>
            <a:xfrm>
              <a:off x="1526943" y="1590379"/>
              <a:ext cx="1261884" cy="523220"/>
            </a:xfrm>
            <a:prstGeom prst="rect">
              <a:avLst/>
            </a:prstGeom>
            <a:noFill/>
          </p:spPr>
          <p:txBody>
            <a:bodyPr wrap="none" rtlCol="0">
              <a:spAutoFit/>
            </a:bodyPr>
            <a:lstStyle/>
            <a:p>
              <a:pPr algn="ctr"/>
              <a:r>
                <a:rPr kumimoji="1" lang="ja-JP" altLang="en-US" sz="1400" dirty="0"/>
                <a:t>室内環境分析</a:t>
              </a:r>
              <a:endParaRPr kumimoji="1" lang="en-US" altLang="ja-JP" sz="1400" dirty="0"/>
            </a:p>
            <a:p>
              <a:pPr algn="ctr"/>
              <a:r>
                <a:rPr kumimoji="1" lang="ja-JP" altLang="en-US" sz="1400" dirty="0"/>
                <a:t>システム</a:t>
              </a:r>
            </a:p>
          </p:txBody>
        </p:sp>
      </p:grpSp>
      <p:sp>
        <p:nvSpPr>
          <p:cNvPr id="98" name="楕円 97">
            <a:extLst>
              <a:ext uri="{FF2B5EF4-FFF2-40B4-BE49-F238E27FC236}">
                <a16:creationId xmlns:a16="http://schemas.microsoft.com/office/drawing/2014/main" xmlns="" id="{EDFC457B-31D3-44A4-B39B-F804242D92CB}"/>
              </a:ext>
            </a:extLst>
          </p:cNvPr>
          <p:cNvSpPr/>
          <p:nvPr/>
        </p:nvSpPr>
        <p:spPr>
          <a:xfrm>
            <a:off x="5382852" y="4204513"/>
            <a:ext cx="2520000" cy="576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solidFill>
              </a:rPr>
              <a:t>警戒レベル</a:t>
            </a:r>
            <a:r>
              <a:rPr kumimoji="1" lang="ja-JP" altLang="en-US" sz="1200" dirty="0">
                <a:solidFill>
                  <a:schemeClr val="tx1"/>
                </a:solidFill>
              </a:rPr>
              <a:t>の</a:t>
            </a:r>
            <a:r>
              <a:rPr kumimoji="1" lang="ja-JP" altLang="en-US" sz="1200" dirty="0" smtClean="0">
                <a:solidFill>
                  <a:schemeClr val="tx1"/>
                </a:solidFill>
              </a:rPr>
              <a:t>確認・</a:t>
            </a:r>
            <a:endParaRPr kumimoji="1" lang="en-US" altLang="ja-JP" sz="1200" dirty="0" smtClean="0">
              <a:solidFill>
                <a:schemeClr val="tx1"/>
              </a:solidFill>
            </a:endParaRPr>
          </a:p>
          <a:p>
            <a:pPr algn="ctr"/>
            <a:r>
              <a:rPr kumimoji="1" lang="ja-JP" altLang="en-US" sz="1200" dirty="0" smtClean="0">
                <a:solidFill>
                  <a:schemeClr val="tx1"/>
                </a:solidFill>
              </a:rPr>
              <a:t>換気要請</a:t>
            </a:r>
            <a:r>
              <a:rPr kumimoji="1" lang="ja-JP" altLang="en-US" sz="1200" dirty="0">
                <a:solidFill>
                  <a:schemeClr val="tx1"/>
                </a:solidFill>
              </a:rPr>
              <a:t>の</a:t>
            </a:r>
            <a:r>
              <a:rPr kumimoji="1" lang="ja-JP" altLang="en-US" sz="1200" dirty="0" smtClean="0">
                <a:solidFill>
                  <a:schemeClr val="tx1"/>
                </a:solidFill>
              </a:rPr>
              <a:t>受け取り</a:t>
            </a:r>
            <a:endParaRPr kumimoji="1" lang="en-US" altLang="ja-JP" sz="1200" dirty="0">
              <a:solidFill>
                <a:schemeClr val="tx1"/>
              </a:solidFill>
            </a:endParaRPr>
          </a:p>
        </p:txBody>
      </p:sp>
      <p:cxnSp>
        <p:nvCxnSpPr>
          <p:cNvPr id="100" name="直線コネクタ 99">
            <a:extLst>
              <a:ext uri="{FF2B5EF4-FFF2-40B4-BE49-F238E27FC236}">
                <a16:creationId xmlns:a16="http://schemas.microsoft.com/office/drawing/2014/main" xmlns="" id="{B1EC6C27-F0D0-4D3E-A7BE-CDE1A6CC0516}"/>
              </a:ext>
            </a:extLst>
          </p:cNvPr>
          <p:cNvCxnSpPr>
            <a:cxnSpLocks/>
            <a:stCxn id="98" idx="6"/>
          </p:cNvCxnSpPr>
          <p:nvPr/>
        </p:nvCxnSpPr>
        <p:spPr>
          <a:xfrm flipV="1">
            <a:off x="7902852" y="4484503"/>
            <a:ext cx="25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1" name="グループ化 100">
            <a:extLst>
              <a:ext uri="{FF2B5EF4-FFF2-40B4-BE49-F238E27FC236}">
                <a16:creationId xmlns:a16="http://schemas.microsoft.com/office/drawing/2014/main" xmlns="" id="{6C4D7EE1-793D-4B04-AE09-B7D5D24EF570}"/>
              </a:ext>
            </a:extLst>
          </p:cNvPr>
          <p:cNvGrpSpPr/>
          <p:nvPr/>
        </p:nvGrpSpPr>
        <p:grpSpPr>
          <a:xfrm>
            <a:off x="10958481" y="4091768"/>
            <a:ext cx="458780" cy="785469"/>
            <a:chOff x="1922198" y="1115815"/>
            <a:chExt cx="458780" cy="785469"/>
          </a:xfrm>
        </p:grpSpPr>
        <p:grpSp>
          <p:nvGrpSpPr>
            <p:cNvPr id="102" name="グループ化 101">
              <a:extLst>
                <a:ext uri="{FF2B5EF4-FFF2-40B4-BE49-F238E27FC236}">
                  <a16:creationId xmlns:a16="http://schemas.microsoft.com/office/drawing/2014/main" xmlns="" id="{358E0BD4-E91D-456A-8A12-8AE9B1C4F56E}"/>
                </a:ext>
              </a:extLst>
            </p:cNvPr>
            <p:cNvGrpSpPr>
              <a:grpSpLocks noChangeAspect="1"/>
            </p:cNvGrpSpPr>
            <p:nvPr/>
          </p:nvGrpSpPr>
          <p:grpSpPr>
            <a:xfrm>
              <a:off x="2002537" y="1115815"/>
              <a:ext cx="310700" cy="540000"/>
              <a:chOff x="1741680" y="992777"/>
              <a:chExt cx="1080000" cy="1871999"/>
            </a:xfrm>
          </p:grpSpPr>
          <p:sp>
            <p:nvSpPr>
              <p:cNvPr id="106" name="楕円 105">
                <a:extLst>
                  <a:ext uri="{FF2B5EF4-FFF2-40B4-BE49-F238E27FC236}">
                    <a16:creationId xmlns:a16="http://schemas.microsoft.com/office/drawing/2014/main" xmlns="" id="{B5FDE94E-B4FA-4EC6-9951-116B976C7682}"/>
                  </a:ext>
                </a:extLst>
              </p:cNvPr>
              <p:cNvSpPr/>
              <p:nvPr/>
            </p:nvSpPr>
            <p:spPr>
              <a:xfrm>
                <a:off x="2011681" y="992777"/>
                <a:ext cx="540001" cy="5399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7" name="直線コネクタ 106">
                <a:extLst>
                  <a:ext uri="{FF2B5EF4-FFF2-40B4-BE49-F238E27FC236}">
                    <a16:creationId xmlns:a16="http://schemas.microsoft.com/office/drawing/2014/main" xmlns="" id="{66F0C6F2-1511-4706-82F5-6D4CD8CDED44}"/>
                  </a:ext>
                </a:extLst>
              </p:cNvPr>
              <p:cNvCxnSpPr>
                <a:cxnSpLocks/>
                <a:stCxn id="106" idx="4"/>
              </p:cNvCxnSpPr>
              <p:nvPr/>
            </p:nvCxnSpPr>
            <p:spPr>
              <a:xfrm>
                <a:off x="2281681" y="1532776"/>
                <a:ext cx="0" cy="9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xmlns="" id="{325D6FC7-5CA7-4750-80F3-BABCC9E523F3}"/>
                  </a:ext>
                </a:extLst>
              </p:cNvPr>
              <p:cNvCxnSpPr>
                <a:cxnSpLocks/>
              </p:cNvCxnSpPr>
              <p:nvPr/>
            </p:nvCxnSpPr>
            <p:spPr>
              <a:xfrm flipH="1">
                <a:off x="2281680" y="1658983"/>
                <a:ext cx="540000" cy="2351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xmlns="" id="{3BD3C5E4-37E3-4B19-B8DF-DF3E3F8A0E3A}"/>
                  </a:ext>
                </a:extLst>
              </p:cNvPr>
              <p:cNvCxnSpPr>
                <a:cxnSpLocks/>
              </p:cNvCxnSpPr>
              <p:nvPr/>
            </p:nvCxnSpPr>
            <p:spPr>
              <a:xfrm flipH="1" flipV="1">
                <a:off x="1741680" y="1658983"/>
                <a:ext cx="540000" cy="2351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xmlns="" id="{A6695F19-7BE1-4BB1-BF5E-3192B4AFC590}"/>
                  </a:ext>
                </a:extLst>
              </p:cNvPr>
              <p:cNvCxnSpPr>
                <a:cxnSpLocks/>
              </p:cNvCxnSpPr>
              <p:nvPr/>
            </p:nvCxnSpPr>
            <p:spPr>
              <a:xfrm flipH="1">
                <a:off x="1741680" y="2432776"/>
                <a:ext cx="54000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xmlns="" id="{B3323193-A978-411C-A2F5-9DF369C3B712}"/>
                  </a:ext>
                </a:extLst>
              </p:cNvPr>
              <p:cNvCxnSpPr>
                <a:cxnSpLocks/>
              </p:cNvCxnSpPr>
              <p:nvPr/>
            </p:nvCxnSpPr>
            <p:spPr>
              <a:xfrm flipH="1" flipV="1">
                <a:off x="2281680" y="2432776"/>
                <a:ext cx="54000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3" name="テキスト ボックス 102">
              <a:extLst>
                <a:ext uri="{FF2B5EF4-FFF2-40B4-BE49-F238E27FC236}">
                  <a16:creationId xmlns:a16="http://schemas.microsoft.com/office/drawing/2014/main" xmlns="" id="{9F2CDA89-60DD-4466-84A7-3C07387573F3}"/>
                </a:ext>
              </a:extLst>
            </p:cNvPr>
            <p:cNvSpPr txBox="1"/>
            <p:nvPr/>
          </p:nvSpPr>
          <p:spPr>
            <a:xfrm>
              <a:off x="1922198" y="1593507"/>
              <a:ext cx="458780" cy="307777"/>
            </a:xfrm>
            <a:prstGeom prst="rect">
              <a:avLst/>
            </a:prstGeom>
            <a:noFill/>
          </p:spPr>
          <p:txBody>
            <a:bodyPr wrap="none" rtlCol="0">
              <a:spAutoFit/>
            </a:bodyPr>
            <a:lstStyle/>
            <a:p>
              <a:r>
                <a:rPr kumimoji="1" lang="en-US" altLang="ja-JP" sz="1400" dirty="0" smtClean="0"/>
                <a:t>LE</a:t>
              </a:r>
              <a:r>
                <a:rPr kumimoji="1" lang="en-US" altLang="ja-JP" sz="1400" dirty="0"/>
                <a:t>D</a:t>
              </a:r>
              <a:endParaRPr kumimoji="1" lang="ja-JP" altLang="en-US" sz="1400" dirty="0"/>
            </a:p>
          </p:txBody>
        </p:sp>
      </p:grpSp>
      <p:grpSp>
        <p:nvGrpSpPr>
          <p:cNvPr id="150" name="グループ化 149">
            <a:extLst>
              <a:ext uri="{FF2B5EF4-FFF2-40B4-BE49-F238E27FC236}">
                <a16:creationId xmlns:a16="http://schemas.microsoft.com/office/drawing/2014/main" xmlns="" id="{53AAC046-91A2-45A3-A044-044E8E09E25F}"/>
              </a:ext>
            </a:extLst>
          </p:cNvPr>
          <p:cNvGrpSpPr/>
          <p:nvPr/>
        </p:nvGrpSpPr>
        <p:grpSpPr>
          <a:xfrm>
            <a:off x="2159250" y="1727783"/>
            <a:ext cx="710451" cy="784251"/>
            <a:chOff x="1808788" y="1115815"/>
            <a:chExt cx="710451" cy="784251"/>
          </a:xfrm>
        </p:grpSpPr>
        <p:grpSp>
          <p:nvGrpSpPr>
            <p:cNvPr id="151" name="グループ化 150">
              <a:extLst>
                <a:ext uri="{FF2B5EF4-FFF2-40B4-BE49-F238E27FC236}">
                  <a16:creationId xmlns:a16="http://schemas.microsoft.com/office/drawing/2014/main" xmlns="" id="{84D54307-251F-4F04-B9DF-20BA3994214F}"/>
                </a:ext>
              </a:extLst>
            </p:cNvPr>
            <p:cNvGrpSpPr>
              <a:grpSpLocks noChangeAspect="1"/>
            </p:cNvGrpSpPr>
            <p:nvPr/>
          </p:nvGrpSpPr>
          <p:grpSpPr>
            <a:xfrm>
              <a:off x="2002537" y="1115815"/>
              <a:ext cx="310700" cy="540000"/>
              <a:chOff x="1741680" y="992777"/>
              <a:chExt cx="1080000" cy="1871999"/>
            </a:xfrm>
          </p:grpSpPr>
          <p:sp>
            <p:nvSpPr>
              <p:cNvPr id="153" name="楕円 152">
                <a:extLst>
                  <a:ext uri="{FF2B5EF4-FFF2-40B4-BE49-F238E27FC236}">
                    <a16:creationId xmlns:a16="http://schemas.microsoft.com/office/drawing/2014/main" xmlns="" id="{24E9833E-3807-4E8E-8409-498652860117}"/>
                  </a:ext>
                </a:extLst>
              </p:cNvPr>
              <p:cNvSpPr/>
              <p:nvPr/>
            </p:nvSpPr>
            <p:spPr>
              <a:xfrm>
                <a:off x="2011681" y="992777"/>
                <a:ext cx="540001" cy="5399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4" name="直線コネクタ 153">
                <a:extLst>
                  <a:ext uri="{FF2B5EF4-FFF2-40B4-BE49-F238E27FC236}">
                    <a16:creationId xmlns:a16="http://schemas.microsoft.com/office/drawing/2014/main" xmlns="" id="{3F693543-38A4-48B2-A364-3DD01C3007A5}"/>
                  </a:ext>
                </a:extLst>
              </p:cNvPr>
              <p:cNvCxnSpPr>
                <a:cxnSpLocks/>
                <a:stCxn id="153" idx="4"/>
              </p:cNvCxnSpPr>
              <p:nvPr/>
            </p:nvCxnSpPr>
            <p:spPr>
              <a:xfrm>
                <a:off x="2281681" y="1532776"/>
                <a:ext cx="0" cy="9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直線コネクタ 154">
                <a:extLst>
                  <a:ext uri="{FF2B5EF4-FFF2-40B4-BE49-F238E27FC236}">
                    <a16:creationId xmlns:a16="http://schemas.microsoft.com/office/drawing/2014/main" xmlns="" id="{4E4D2DC0-179B-496B-92A9-6EC9F318D64C}"/>
                  </a:ext>
                </a:extLst>
              </p:cNvPr>
              <p:cNvCxnSpPr>
                <a:cxnSpLocks/>
              </p:cNvCxnSpPr>
              <p:nvPr/>
            </p:nvCxnSpPr>
            <p:spPr>
              <a:xfrm flipH="1">
                <a:off x="2281680" y="1658983"/>
                <a:ext cx="540000" cy="2351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a:extLst>
                  <a:ext uri="{FF2B5EF4-FFF2-40B4-BE49-F238E27FC236}">
                    <a16:creationId xmlns:a16="http://schemas.microsoft.com/office/drawing/2014/main" xmlns="" id="{2DAFD3F9-5767-459D-ABBB-E7D0B0F61729}"/>
                  </a:ext>
                </a:extLst>
              </p:cNvPr>
              <p:cNvCxnSpPr>
                <a:cxnSpLocks/>
              </p:cNvCxnSpPr>
              <p:nvPr/>
            </p:nvCxnSpPr>
            <p:spPr>
              <a:xfrm flipH="1" flipV="1">
                <a:off x="1741680" y="1658983"/>
                <a:ext cx="540000" cy="2351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a:extLst>
                  <a:ext uri="{FF2B5EF4-FFF2-40B4-BE49-F238E27FC236}">
                    <a16:creationId xmlns:a16="http://schemas.microsoft.com/office/drawing/2014/main" xmlns="" id="{6ACF5CE1-992D-413D-8A4A-63D137101D48}"/>
                  </a:ext>
                </a:extLst>
              </p:cNvPr>
              <p:cNvCxnSpPr>
                <a:cxnSpLocks/>
              </p:cNvCxnSpPr>
              <p:nvPr/>
            </p:nvCxnSpPr>
            <p:spPr>
              <a:xfrm flipH="1">
                <a:off x="1741680" y="2432776"/>
                <a:ext cx="54000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a:extLst>
                  <a:ext uri="{FF2B5EF4-FFF2-40B4-BE49-F238E27FC236}">
                    <a16:creationId xmlns:a16="http://schemas.microsoft.com/office/drawing/2014/main" xmlns="" id="{2D012FCD-0766-439C-ABC3-30B901DC4A44}"/>
                  </a:ext>
                </a:extLst>
              </p:cNvPr>
              <p:cNvCxnSpPr>
                <a:cxnSpLocks/>
              </p:cNvCxnSpPr>
              <p:nvPr/>
            </p:nvCxnSpPr>
            <p:spPr>
              <a:xfrm flipH="1" flipV="1">
                <a:off x="2281680" y="2432776"/>
                <a:ext cx="54000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2" name="テキスト ボックス 151">
              <a:extLst>
                <a:ext uri="{FF2B5EF4-FFF2-40B4-BE49-F238E27FC236}">
                  <a16:creationId xmlns:a16="http://schemas.microsoft.com/office/drawing/2014/main" xmlns="" id="{0EE865CA-6ED4-4326-BECF-B804E48E77AA}"/>
                </a:ext>
              </a:extLst>
            </p:cNvPr>
            <p:cNvSpPr txBox="1"/>
            <p:nvPr/>
          </p:nvSpPr>
          <p:spPr>
            <a:xfrm>
              <a:off x="1808788" y="1592289"/>
              <a:ext cx="710451" cy="307777"/>
            </a:xfrm>
            <a:prstGeom prst="rect">
              <a:avLst/>
            </a:prstGeom>
            <a:noFill/>
          </p:spPr>
          <p:txBody>
            <a:bodyPr wrap="none" rtlCol="0">
              <a:spAutoFit/>
            </a:bodyPr>
            <a:lstStyle/>
            <a:p>
              <a:r>
                <a:rPr kumimoji="1" lang="ja-JP" altLang="en-US" sz="1400" dirty="0"/>
                <a:t>ユーザ</a:t>
              </a:r>
            </a:p>
          </p:txBody>
        </p:sp>
      </p:grpSp>
      <p:cxnSp>
        <p:nvCxnSpPr>
          <p:cNvPr id="179" name="直線コネクタ 178">
            <a:extLst>
              <a:ext uri="{FF2B5EF4-FFF2-40B4-BE49-F238E27FC236}">
                <a16:creationId xmlns:a16="http://schemas.microsoft.com/office/drawing/2014/main" xmlns="" id="{D44D47B5-D248-4788-9632-10BD51C9B38E}"/>
              </a:ext>
            </a:extLst>
          </p:cNvPr>
          <p:cNvCxnSpPr>
            <a:cxnSpLocks/>
            <a:stCxn id="109" idx="6"/>
          </p:cNvCxnSpPr>
          <p:nvPr/>
        </p:nvCxnSpPr>
        <p:spPr>
          <a:xfrm>
            <a:off x="7902852" y="2134842"/>
            <a:ext cx="2520000" cy="25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2" name="グループ化 61">
            <a:extLst>
              <a:ext uri="{FF2B5EF4-FFF2-40B4-BE49-F238E27FC236}">
                <a16:creationId xmlns:a16="http://schemas.microsoft.com/office/drawing/2014/main" xmlns="" id="{FB9BDB8A-1930-424D-B5BA-B726CC85736D}"/>
              </a:ext>
            </a:extLst>
          </p:cNvPr>
          <p:cNvGrpSpPr/>
          <p:nvPr/>
        </p:nvGrpSpPr>
        <p:grpSpPr>
          <a:xfrm>
            <a:off x="10642780" y="2126373"/>
            <a:ext cx="1132041" cy="1001296"/>
            <a:chOff x="1591866" y="1115815"/>
            <a:chExt cx="1132041" cy="1001296"/>
          </a:xfrm>
        </p:grpSpPr>
        <p:grpSp>
          <p:nvGrpSpPr>
            <p:cNvPr id="63" name="グループ化 62">
              <a:extLst>
                <a:ext uri="{FF2B5EF4-FFF2-40B4-BE49-F238E27FC236}">
                  <a16:creationId xmlns:a16="http://schemas.microsoft.com/office/drawing/2014/main" xmlns="" id="{C5787D7C-BD4C-4895-9ECC-6EE045966C4F}"/>
                </a:ext>
              </a:extLst>
            </p:cNvPr>
            <p:cNvGrpSpPr>
              <a:grpSpLocks noChangeAspect="1"/>
            </p:cNvGrpSpPr>
            <p:nvPr/>
          </p:nvGrpSpPr>
          <p:grpSpPr>
            <a:xfrm>
              <a:off x="2002537" y="1115815"/>
              <a:ext cx="310700" cy="540000"/>
              <a:chOff x="1741680" y="992777"/>
              <a:chExt cx="1080000" cy="1871999"/>
            </a:xfrm>
          </p:grpSpPr>
          <p:sp>
            <p:nvSpPr>
              <p:cNvPr id="65" name="楕円 64">
                <a:extLst>
                  <a:ext uri="{FF2B5EF4-FFF2-40B4-BE49-F238E27FC236}">
                    <a16:creationId xmlns:a16="http://schemas.microsoft.com/office/drawing/2014/main" xmlns="" id="{E1081D40-142A-460F-ABB7-6D70E9D33600}"/>
                  </a:ext>
                </a:extLst>
              </p:cNvPr>
              <p:cNvSpPr/>
              <p:nvPr/>
            </p:nvSpPr>
            <p:spPr>
              <a:xfrm>
                <a:off x="2011681" y="992777"/>
                <a:ext cx="540001" cy="5399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 name="直線コネクタ 65">
                <a:extLst>
                  <a:ext uri="{FF2B5EF4-FFF2-40B4-BE49-F238E27FC236}">
                    <a16:creationId xmlns:a16="http://schemas.microsoft.com/office/drawing/2014/main" xmlns="" id="{5084E94E-2181-4A2F-B2A7-9885FC57A88D}"/>
                  </a:ext>
                </a:extLst>
              </p:cNvPr>
              <p:cNvCxnSpPr>
                <a:cxnSpLocks/>
                <a:stCxn id="65" idx="4"/>
              </p:cNvCxnSpPr>
              <p:nvPr/>
            </p:nvCxnSpPr>
            <p:spPr>
              <a:xfrm>
                <a:off x="2281681" y="1532776"/>
                <a:ext cx="0" cy="9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xmlns="" id="{88F92758-E9AD-4383-A8F4-96C9CDDF2768}"/>
                  </a:ext>
                </a:extLst>
              </p:cNvPr>
              <p:cNvCxnSpPr>
                <a:cxnSpLocks/>
              </p:cNvCxnSpPr>
              <p:nvPr/>
            </p:nvCxnSpPr>
            <p:spPr>
              <a:xfrm flipH="1">
                <a:off x="2281680" y="1658983"/>
                <a:ext cx="540000" cy="2351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xmlns="" id="{82E8DF77-1BDF-4943-81E5-9FA40D422755}"/>
                  </a:ext>
                </a:extLst>
              </p:cNvPr>
              <p:cNvCxnSpPr>
                <a:cxnSpLocks/>
              </p:cNvCxnSpPr>
              <p:nvPr/>
            </p:nvCxnSpPr>
            <p:spPr>
              <a:xfrm flipH="1" flipV="1">
                <a:off x="1741680" y="1658983"/>
                <a:ext cx="540000" cy="2351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xmlns="" id="{ECE29956-00A9-408C-9543-96ADAD9AD592}"/>
                  </a:ext>
                </a:extLst>
              </p:cNvPr>
              <p:cNvCxnSpPr>
                <a:cxnSpLocks/>
              </p:cNvCxnSpPr>
              <p:nvPr/>
            </p:nvCxnSpPr>
            <p:spPr>
              <a:xfrm flipH="1">
                <a:off x="1741680" y="2432776"/>
                <a:ext cx="54000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xmlns="" id="{DFD1254B-4451-4E7D-ADB6-ACF569108D8F}"/>
                  </a:ext>
                </a:extLst>
              </p:cNvPr>
              <p:cNvCxnSpPr>
                <a:cxnSpLocks/>
              </p:cNvCxnSpPr>
              <p:nvPr/>
            </p:nvCxnSpPr>
            <p:spPr>
              <a:xfrm flipH="1" flipV="1">
                <a:off x="2281680" y="2432776"/>
                <a:ext cx="54000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4" name="テキスト ボックス 63">
              <a:extLst>
                <a:ext uri="{FF2B5EF4-FFF2-40B4-BE49-F238E27FC236}">
                  <a16:creationId xmlns:a16="http://schemas.microsoft.com/office/drawing/2014/main" xmlns="" id="{9CF6BB16-D5E2-4B86-91F5-8CF39569506F}"/>
                </a:ext>
              </a:extLst>
            </p:cNvPr>
            <p:cNvSpPr txBox="1"/>
            <p:nvPr/>
          </p:nvSpPr>
          <p:spPr>
            <a:xfrm>
              <a:off x="1591866" y="1593891"/>
              <a:ext cx="1132041" cy="523220"/>
            </a:xfrm>
            <a:prstGeom prst="rect">
              <a:avLst/>
            </a:prstGeom>
            <a:noFill/>
          </p:spPr>
          <p:txBody>
            <a:bodyPr wrap="none" rtlCol="0">
              <a:spAutoFit/>
            </a:bodyPr>
            <a:lstStyle/>
            <a:p>
              <a:pPr algn="ctr"/>
              <a:r>
                <a:rPr kumimoji="1" lang="ja-JP" altLang="en-US" sz="1400" dirty="0"/>
                <a:t>人数カウント</a:t>
              </a:r>
              <a:endParaRPr kumimoji="1" lang="en-US" altLang="ja-JP" sz="1400" dirty="0"/>
            </a:p>
            <a:p>
              <a:pPr algn="ctr"/>
              <a:r>
                <a:rPr kumimoji="1" lang="ja-JP" altLang="en-US" sz="1400" dirty="0"/>
                <a:t>システム</a:t>
              </a:r>
            </a:p>
          </p:txBody>
        </p:sp>
      </p:grpSp>
      <p:cxnSp>
        <p:nvCxnSpPr>
          <p:cNvPr id="71" name="直線コネクタ 70">
            <a:extLst>
              <a:ext uri="{FF2B5EF4-FFF2-40B4-BE49-F238E27FC236}">
                <a16:creationId xmlns:a16="http://schemas.microsoft.com/office/drawing/2014/main" xmlns="" id="{E30B2698-B96F-4BE8-BB38-58A1D924A9EB}"/>
              </a:ext>
            </a:extLst>
          </p:cNvPr>
          <p:cNvCxnSpPr>
            <a:cxnSpLocks/>
          </p:cNvCxnSpPr>
          <p:nvPr/>
        </p:nvCxnSpPr>
        <p:spPr>
          <a:xfrm flipV="1">
            <a:off x="7902852" y="1887360"/>
            <a:ext cx="2520000" cy="25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xmlns="" id="{88C906ED-B9D5-4F50-A585-966616A83D2B}"/>
              </a:ext>
            </a:extLst>
          </p:cNvPr>
          <p:cNvCxnSpPr>
            <a:cxnSpLocks/>
          </p:cNvCxnSpPr>
          <p:nvPr/>
        </p:nvCxnSpPr>
        <p:spPr>
          <a:xfrm>
            <a:off x="7902852" y="4482263"/>
            <a:ext cx="2520000" cy="64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xmlns="" id="{4C178D51-A491-4FD6-8531-62ED803AFCC1}"/>
              </a:ext>
            </a:extLst>
          </p:cNvPr>
          <p:cNvCxnSpPr>
            <a:cxnSpLocks/>
          </p:cNvCxnSpPr>
          <p:nvPr/>
        </p:nvCxnSpPr>
        <p:spPr>
          <a:xfrm flipV="1">
            <a:off x="7902852" y="3844513"/>
            <a:ext cx="2520000" cy="64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xmlns="" id="{753A0F1C-D004-4970-92F0-119A931DF211}"/>
              </a:ext>
            </a:extLst>
          </p:cNvPr>
          <p:cNvCxnSpPr>
            <a:cxnSpLocks/>
          </p:cNvCxnSpPr>
          <p:nvPr/>
        </p:nvCxnSpPr>
        <p:spPr>
          <a:xfrm flipH="1">
            <a:off x="2862485" y="2134842"/>
            <a:ext cx="25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xmlns="" id="{A7A4C796-6BE1-4419-8EC5-D5C0605EB590}"/>
              </a:ext>
            </a:extLst>
          </p:cNvPr>
          <p:cNvCxnSpPr>
            <a:cxnSpLocks/>
          </p:cNvCxnSpPr>
          <p:nvPr/>
        </p:nvCxnSpPr>
        <p:spPr>
          <a:xfrm>
            <a:off x="2862485" y="2134842"/>
            <a:ext cx="2520000" cy="234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楕円 97">
            <a:extLst>
              <a:ext uri="{FF2B5EF4-FFF2-40B4-BE49-F238E27FC236}">
                <a16:creationId xmlns:a16="http://schemas.microsoft.com/office/drawing/2014/main" xmlns="" id="{EDFC457B-31D3-44A4-B39B-F804242D92CB}"/>
              </a:ext>
            </a:extLst>
          </p:cNvPr>
          <p:cNvSpPr/>
          <p:nvPr/>
        </p:nvSpPr>
        <p:spPr>
          <a:xfrm>
            <a:off x="5382852" y="3016841"/>
            <a:ext cx="2520000" cy="576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solidFill>
              </a:rPr>
              <a:t>部屋情報を登録する</a:t>
            </a:r>
            <a:endParaRPr kumimoji="1" lang="en-US" altLang="ja-JP" sz="1200" dirty="0">
              <a:solidFill>
                <a:schemeClr val="tx1"/>
              </a:solidFill>
            </a:endParaRPr>
          </a:p>
        </p:txBody>
      </p:sp>
      <p:cxnSp>
        <p:nvCxnSpPr>
          <p:cNvPr id="93" name="直線コネクタ 92">
            <a:extLst>
              <a:ext uri="{FF2B5EF4-FFF2-40B4-BE49-F238E27FC236}">
                <a16:creationId xmlns:a16="http://schemas.microsoft.com/office/drawing/2014/main" xmlns="" id="{4C178D51-A491-4FD6-8531-62ED803AFCC1}"/>
              </a:ext>
            </a:extLst>
          </p:cNvPr>
          <p:cNvCxnSpPr>
            <a:cxnSpLocks/>
            <a:stCxn id="75" idx="6"/>
          </p:cNvCxnSpPr>
          <p:nvPr/>
        </p:nvCxnSpPr>
        <p:spPr>
          <a:xfrm>
            <a:off x="7902852" y="3304841"/>
            <a:ext cx="2520000" cy="54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xmlns="" id="{753A0F1C-D004-4970-92F0-119A931DF211}"/>
              </a:ext>
            </a:extLst>
          </p:cNvPr>
          <p:cNvCxnSpPr>
            <a:cxnSpLocks/>
            <a:stCxn id="75" idx="2"/>
          </p:cNvCxnSpPr>
          <p:nvPr/>
        </p:nvCxnSpPr>
        <p:spPr>
          <a:xfrm flipH="1" flipV="1">
            <a:off x="2861414" y="2134841"/>
            <a:ext cx="2521438" cy="117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4127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表 2">
            <a:extLst>
              <a:ext uri="{FF2B5EF4-FFF2-40B4-BE49-F238E27FC236}">
                <a16:creationId xmlns:a16="http://schemas.microsoft.com/office/drawing/2014/main" xmlns="" id="{F06F6AFD-7698-4055-A960-1854C2DC7C71}"/>
              </a:ext>
            </a:extLst>
          </p:cNvPr>
          <p:cNvGraphicFramePr>
            <a:graphicFrameLocks noGrp="1"/>
          </p:cNvGraphicFramePr>
          <p:nvPr>
            <p:extLst>
              <p:ext uri="{D42A27DB-BD31-4B8C-83A1-F6EECF244321}">
                <p14:modId xmlns:p14="http://schemas.microsoft.com/office/powerpoint/2010/main" val="2072433370"/>
              </p:ext>
            </p:extLst>
          </p:nvPr>
        </p:nvGraphicFramePr>
        <p:xfrm>
          <a:off x="307703" y="695960"/>
          <a:ext cx="11520000" cy="5227320"/>
        </p:xfrm>
        <a:graphic>
          <a:graphicData uri="http://schemas.openxmlformats.org/drawingml/2006/table">
            <a:tbl>
              <a:tblPr firstRow="1" bandRow="1">
                <a:tableStyleId>{5C22544A-7EE6-4342-B048-85BDC9FD1C3A}</a:tableStyleId>
              </a:tblPr>
              <a:tblGrid>
                <a:gridCol w="5760000">
                  <a:extLst>
                    <a:ext uri="{9D8B030D-6E8A-4147-A177-3AD203B41FA5}">
                      <a16:colId xmlns:a16="http://schemas.microsoft.com/office/drawing/2014/main" xmlns="" val="57154563"/>
                    </a:ext>
                  </a:extLst>
                </a:gridCol>
                <a:gridCol w="5760000">
                  <a:extLst>
                    <a:ext uri="{9D8B030D-6E8A-4147-A177-3AD203B41FA5}">
                      <a16:colId xmlns:a16="http://schemas.microsoft.com/office/drawing/2014/main" xmlns="" val="3891053959"/>
                    </a:ext>
                  </a:extLst>
                </a:gridCol>
              </a:tblGrid>
              <a:tr h="370840">
                <a:tc>
                  <a:txBody>
                    <a:bodyPr/>
                    <a:lstStyle/>
                    <a:p>
                      <a:r>
                        <a:rPr kumimoji="1" lang="ja-JP" altLang="en-US" sz="1400" b="0" dirty="0">
                          <a:solidFill>
                            <a:schemeClr val="tx1"/>
                          </a:solidFill>
                        </a:rPr>
                        <a:t>ユースケース名</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400" b="0" dirty="0">
                          <a:solidFill>
                            <a:schemeClr val="tx1"/>
                          </a:solidFill>
                        </a:rPr>
                        <a:t>メインイベントフロー</a:t>
                      </a:r>
                      <a:endParaRPr kumimoji="1" lang="en-US" altLang="ja-JP" sz="1400" b="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149291754"/>
                  </a:ext>
                </a:extLst>
              </a:tr>
              <a:tr h="370840">
                <a:tc>
                  <a:txBody>
                    <a:bodyPr/>
                    <a:lstStyle/>
                    <a:p>
                      <a:pPr algn="l"/>
                      <a:r>
                        <a:rPr lang="ja-JP" altLang="en-US" sz="1400" dirty="0" smtClean="0">
                          <a:solidFill>
                            <a:schemeClr val="tx1"/>
                          </a:solidFill>
                        </a:rPr>
                        <a:t>室内環境監視モードを開始する</a:t>
                      </a:r>
                      <a:endParaRPr lang="en-US" altLang="ja-JP" sz="1400" dirty="0" smtClean="0">
                        <a:solidFill>
                          <a:schemeClr val="tx1"/>
                        </a:solidFill>
                      </a:endParaRPr>
                    </a:p>
                    <a:p>
                      <a:pPr algn="l"/>
                      <a:endParaRPr kumimoji="1" lang="ja-JP" altLang="en-US" sz="1400" b="0" dirty="0">
                        <a:solidFill>
                          <a:schemeClr val="tx1"/>
                        </a:solidFill>
                      </a:endParaRPr>
                    </a:p>
                    <a:p>
                      <a:endParaRPr kumimoji="1" lang="ja-JP" altLang="en-US" sz="1400" b="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a:solidFill>
                            <a:schemeClr val="tx1"/>
                          </a:solidFill>
                        </a:rPr>
                        <a:t>1.</a:t>
                      </a:r>
                      <a:r>
                        <a:rPr kumimoji="1" lang="ja-JP" altLang="en-US" sz="1400" b="0" dirty="0">
                          <a:solidFill>
                            <a:schemeClr val="tx1"/>
                          </a:solidFill>
                        </a:rPr>
                        <a:t>ユーザが部屋の出入りを</a:t>
                      </a:r>
                      <a:r>
                        <a:rPr kumimoji="1" lang="ja-JP" altLang="en-US" sz="1400" b="0" dirty="0" smtClean="0">
                          <a:solidFill>
                            <a:schemeClr val="tx1"/>
                          </a:solidFill>
                        </a:rPr>
                        <a:t>する。</a:t>
                      </a:r>
                      <a:endParaRPr kumimoji="1" lang="en-US" altLang="ja-JP" sz="1400" b="0" dirty="0">
                        <a:solidFill>
                          <a:schemeClr val="tx1"/>
                        </a:solidFill>
                      </a:endParaRPr>
                    </a:p>
                    <a:p>
                      <a:r>
                        <a:rPr kumimoji="1" lang="en-US" altLang="ja-JP" sz="1400" b="0" dirty="0">
                          <a:solidFill>
                            <a:schemeClr val="tx1"/>
                          </a:solidFill>
                        </a:rPr>
                        <a:t>2.</a:t>
                      </a:r>
                      <a:r>
                        <a:rPr kumimoji="1" lang="ja-JP" altLang="en-US" sz="1400" b="0" dirty="0">
                          <a:solidFill>
                            <a:schemeClr val="tx1"/>
                          </a:solidFill>
                        </a:rPr>
                        <a:t>人感</a:t>
                      </a:r>
                      <a:r>
                        <a:rPr kumimoji="1" lang="ja-JP" altLang="en-US" sz="1400" b="0" dirty="0" smtClean="0">
                          <a:solidFill>
                            <a:schemeClr val="tx1"/>
                          </a:solidFill>
                        </a:rPr>
                        <a:t>センサ、カメラに</a:t>
                      </a:r>
                      <a:r>
                        <a:rPr kumimoji="1" lang="ja-JP" altLang="en-US" sz="1400" b="0" dirty="0">
                          <a:solidFill>
                            <a:schemeClr val="tx1"/>
                          </a:solidFill>
                        </a:rPr>
                        <a:t>より人の出入りを感知し、それに応じて室内の人数をカウント</a:t>
                      </a:r>
                      <a:r>
                        <a:rPr kumimoji="1" lang="ja-JP" altLang="en-US" sz="1400" b="0" dirty="0" smtClean="0">
                          <a:solidFill>
                            <a:schemeClr val="tx1"/>
                          </a:solidFill>
                        </a:rPr>
                        <a:t>する。</a:t>
                      </a:r>
                      <a:endParaRPr kumimoji="1" lang="en-US" altLang="ja-JP" sz="1400" b="0" dirty="0">
                        <a:solidFill>
                          <a:schemeClr val="tx1"/>
                        </a:solidFill>
                      </a:endParaRPr>
                    </a:p>
                    <a:p>
                      <a:r>
                        <a:rPr kumimoji="1" lang="en-US" altLang="ja-JP" sz="1400" b="0" dirty="0">
                          <a:solidFill>
                            <a:schemeClr val="tx1"/>
                          </a:solidFill>
                        </a:rPr>
                        <a:t>3</a:t>
                      </a:r>
                      <a:r>
                        <a:rPr kumimoji="1" lang="en-US" altLang="ja-JP" sz="1400" b="0" dirty="0" smtClean="0">
                          <a:solidFill>
                            <a:schemeClr val="tx1"/>
                          </a:solidFill>
                        </a:rPr>
                        <a:t>.</a:t>
                      </a:r>
                      <a:r>
                        <a:rPr kumimoji="1" lang="ja-JP" altLang="en-US" sz="1400" b="0" dirty="0" smtClean="0">
                          <a:solidFill>
                            <a:schemeClr val="tx1"/>
                          </a:solidFill>
                        </a:rPr>
                        <a:t>室内環境監視システム</a:t>
                      </a:r>
                      <a:r>
                        <a:rPr kumimoji="1" lang="ja-JP" altLang="en-US" sz="1400" b="0" dirty="0">
                          <a:solidFill>
                            <a:schemeClr val="tx1"/>
                          </a:solidFill>
                        </a:rPr>
                        <a:t>は室内の人数に</a:t>
                      </a:r>
                      <a:r>
                        <a:rPr kumimoji="1" lang="ja-JP" altLang="en-US" sz="1400" b="0" dirty="0" smtClean="0">
                          <a:solidFill>
                            <a:schemeClr val="tx1"/>
                          </a:solidFill>
                        </a:rPr>
                        <a:t>応じた監視モードを開始する。</a:t>
                      </a:r>
                      <a:endParaRPr kumimoji="1" lang="en-US" altLang="ja-JP" sz="1400" b="0" dirty="0" smtClean="0">
                        <a:solidFill>
                          <a:schemeClr val="tx1"/>
                        </a:solidFill>
                      </a:endParaRPr>
                    </a:p>
                    <a:p>
                      <a:r>
                        <a:rPr kumimoji="1" lang="en-US" altLang="ja-JP" sz="1400" b="0" dirty="0" smtClean="0">
                          <a:solidFill>
                            <a:schemeClr val="tx1"/>
                          </a:solidFill>
                        </a:rPr>
                        <a:t>4.</a:t>
                      </a:r>
                      <a:r>
                        <a:rPr kumimoji="1" lang="ja-JP" altLang="en-US" sz="1400" b="0" dirty="0" smtClean="0">
                          <a:solidFill>
                            <a:schemeClr val="tx1"/>
                          </a:solidFill>
                        </a:rPr>
                        <a:t>室内環境監視システムは各監視モードで</a:t>
                      </a:r>
                      <a:r>
                        <a:rPr kumimoji="1" lang="en-US" altLang="ja-JP" sz="1400" b="0" dirty="0" smtClean="0">
                          <a:solidFill>
                            <a:schemeClr val="tx1"/>
                          </a:solidFill>
                        </a:rPr>
                        <a:t>CO2</a:t>
                      </a:r>
                      <a:r>
                        <a:rPr kumimoji="1" lang="ja-JP" altLang="en-US" sz="1400" b="0" dirty="0" smtClean="0">
                          <a:solidFill>
                            <a:schemeClr val="tx1"/>
                          </a:solidFill>
                        </a:rPr>
                        <a:t>濃度を測定し、測定した値に応じて換気要請を出すなどの対応をとる。</a:t>
                      </a:r>
                      <a:endParaRPr kumimoji="1" lang="en-US" altLang="ja-JP" sz="1400" b="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8292408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tx1"/>
                          </a:solidFill>
                        </a:rPr>
                        <a:t>部屋情報を登録する</a:t>
                      </a:r>
                      <a:endParaRPr kumimoji="1" lang="en-US" altLang="ja-JP" sz="140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smtClean="0">
                          <a:solidFill>
                            <a:schemeClr val="tx1"/>
                          </a:solidFill>
                        </a:rPr>
                        <a:t>1.</a:t>
                      </a:r>
                      <a:r>
                        <a:rPr kumimoji="1" lang="ja-JP" altLang="en-US" sz="1400" b="0" dirty="0" smtClean="0">
                          <a:solidFill>
                            <a:schemeClr val="tx1"/>
                          </a:solidFill>
                        </a:rPr>
                        <a:t>ユーザは機器を取り付け、システム運用の対象とする部屋の床面積を登録する。</a:t>
                      </a:r>
                      <a:endParaRPr kumimoji="1" lang="en-US" altLang="ja-JP" sz="1400" b="0" dirty="0" smtClean="0">
                        <a:solidFill>
                          <a:schemeClr val="tx1"/>
                        </a:solidFill>
                      </a:endParaRPr>
                    </a:p>
                    <a:p>
                      <a:r>
                        <a:rPr kumimoji="1" lang="en-US" altLang="ja-JP" sz="1400" b="0" dirty="0" smtClean="0">
                          <a:solidFill>
                            <a:schemeClr val="tx1"/>
                          </a:solidFill>
                        </a:rPr>
                        <a:t>2.</a:t>
                      </a:r>
                      <a:r>
                        <a:rPr kumimoji="1" lang="ja-JP" altLang="en-US" sz="1400" b="0" dirty="0" smtClean="0">
                          <a:solidFill>
                            <a:schemeClr val="tx1"/>
                          </a:solidFill>
                        </a:rPr>
                        <a:t> この部屋情報をもとに標準警戒レベルでの滞在可能上限人数を定め、室内環境分析システムにより警戒レベルが上げられた場合に、目安として定める滞在可能上限人数を設定する。</a:t>
                      </a:r>
                      <a:endParaRPr kumimoji="1" lang="en-US" altLang="ja-JP" sz="1400" b="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l"/>
                      <a:r>
                        <a:rPr kumimoji="1" lang="ja-JP" altLang="en-US" sz="1400" dirty="0" smtClean="0">
                          <a:solidFill>
                            <a:schemeClr val="tx1"/>
                          </a:solidFill>
                        </a:rPr>
                        <a:t>警戒レベルの確認・換気要請の受け取り</a:t>
                      </a:r>
                      <a:endParaRPr kumimoji="1" lang="en-US" altLang="ja-JP" sz="140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smtClean="0">
                          <a:solidFill>
                            <a:schemeClr val="tx1"/>
                          </a:solidFill>
                        </a:rPr>
                        <a:t>1.</a:t>
                      </a:r>
                      <a:r>
                        <a:rPr kumimoji="1" lang="ja-JP" altLang="en-US" sz="1400" b="0" dirty="0" smtClean="0">
                          <a:solidFill>
                            <a:schemeClr val="tx1"/>
                          </a:solidFill>
                        </a:rPr>
                        <a:t>一定時間ごとに測定される室内環境の測定値をもとに、室内環境分析システムでの分析を開始する。</a:t>
                      </a:r>
                      <a:endParaRPr kumimoji="1" lang="en-US" altLang="ja-JP" sz="1400" b="0" dirty="0" smtClean="0">
                        <a:solidFill>
                          <a:schemeClr val="tx1"/>
                        </a:solidFill>
                      </a:endParaRPr>
                    </a:p>
                    <a:p>
                      <a:r>
                        <a:rPr kumimoji="1" lang="en-US" altLang="ja-JP" sz="1400" b="0" dirty="0" smtClean="0">
                          <a:solidFill>
                            <a:schemeClr val="tx1"/>
                          </a:solidFill>
                        </a:rPr>
                        <a:t>2.CO2</a:t>
                      </a:r>
                      <a:r>
                        <a:rPr kumimoji="1" lang="ja-JP" altLang="en-US" sz="1400" b="0" dirty="0" smtClean="0">
                          <a:solidFill>
                            <a:schemeClr val="tx1"/>
                          </a:solidFill>
                        </a:rPr>
                        <a:t>濃度が各警戒レベルでの基準値を一定時間連続で超えると、室内環境分析システムが警戒レベルを上げ、滞在可能人数の上限を制限するとともに、喚起を要請する。</a:t>
                      </a:r>
                      <a:endParaRPr kumimoji="1" lang="en-US" altLang="ja-JP" sz="1400" b="0" dirty="0" smtClean="0">
                        <a:solidFill>
                          <a:schemeClr val="tx1"/>
                        </a:solidFill>
                      </a:endParaRPr>
                    </a:p>
                    <a:p>
                      <a:r>
                        <a:rPr kumimoji="1" lang="en-US" altLang="ja-JP" sz="1400" b="0" dirty="0" smtClean="0">
                          <a:solidFill>
                            <a:schemeClr val="tx1"/>
                          </a:solidFill>
                        </a:rPr>
                        <a:t>2.</a:t>
                      </a:r>
                      <a:r>
                        <a:rPr kumimoji="1" lang="ja-JP" altLang="en-US" sz="1400" b="0" dirty="0" smtClean="0">
                          <a:solidFill>
                            <a:schemeClr val="tx1"/>
                          </a:solidFill>
                        </a:rPr>
                        <a:t>室内に滞在する者は部屋の警戒レベルを確認するとともに、換気要請が出された場合には要請に従って換気を行う。</a:t>
                      </a:r>
                      <a:endParaRPr kumimoji="1" lang="en-US" altLang="ja-JP" sz="1400" b="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64483946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en-US" altLang="ja-JP" sz="1400" b="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95876576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b="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512024050"/>
                  </a:ext>
                </a:extLst>
              </a:tr>
            </a:tbl>
          </a:graphicData>
        </a:graphic>
      </p:graphicFrame>
      <p:sp>
        <p:nvSpPr>
          <p:cNvPr id="3" name="テキスト ボックス 2">
            <a:extLst>
              <a:ext uri="{FF2B5EF4-FFF2-40B4-BE49-F238E27FC236}">
                <a16:creationId xmlns:a16="http://schemas.microsoft.com/office/drawing/2014/main" xmlns="" id="{EBB492E8-352F-47FF-A4C4-C3E86A05118B}"/>
              </a:ext>
            </a:extLst>
          </p:cNvPr>
          <p:cNvSpPr txBox="1"/>
          <p:nvPr/>
        </p:nvSpPr>
        <p:spPr>
          <a:xfrm>
            <a:off x="420580" y="272672"/>
            <a:ext cx="2031325" cy="369332"/>
          </a:xfrm>
          <a:prstGeom prst="rect">
            <a:avLst/>
          </a:prstGeom>
          <a:noFill/>
        </p:spPr>
        <p:txBody>
          <a:bodyPr wrap="none" rtlCol="0">
            <a:spAutoFit/>
          </a:bodyPr>
          <a:lstStyle/>
          <a:p>
            <a:r>
              <a:rPr kumimoji="1" lang="ja-JP" altLang="en-US" dirty="0"/>
              <a:t>ユースケース記述</a:t>
            </a:r>
          </a:p>
        </p:txBody>
      </p:sp>
    </p:spTree>
    <p:extLst>
      <p:ext uri="{BB962C8B-B14F-4D97-AF65-F5344CB8AC3E}">
        <p14:creationId xmlns:p14="http://schemas.microsoft.com/office/powerpoint/2010/main" val="40720358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3" name="グループ化 102">
            <a:extLst>
              <a:ext uri="{FF2B5EF4-FFF2-40B4-BE49-F238E27FC236}">
                <a16:creationId xmlns:a16="http://schemas.microsoft.com/office/drawing/2014/main" xmlns="" id="{F846FFB9-CCE0-4D84-977D-4C1DF3A9756C}"/>
              </a:ext>
            </a:extLst>
          </p:cNvPr>
          <p:cNvGrpSpPr/>
          <p:nvPr/>
        </p:nvGrpSpPr>
        <p:grpSpPr>
          <a:xfrm>
            <a:off x="1955487" y="510135"/>
            <a:ext cx="2556000" cy="4944141"/>
            <a:chOff x="4718236" y="300446"/>
            <a:chExt cx="2556000" cy="4944141"/>
          </a:xfrm>
        </p:grpSpPr>
        <p:sp>
          <p:nvSpPr>
            <p:cNvPr id="104" name="楕円 103">
              <a:extLst>
                <a:ext uri="{FF2B5EF4-FFF2-40B4-BE49-F238E27FC236}">
                  <a16:creationId xmlns:a16="http://schemas.microsoft.com/office/drawing/2014/main" xmlns="" id="{CD5CF940-A281-45A5-B225-49EC78175036}"/>
                </a:ext>
              </a:extLst>
            </p:cNvPr>
            <p:cNvSpPr/>
            <p:nvPr/>
          </p:nvSpPr>
          <p:spPr>
            <a:xfrm>
              <a:off x="5866000" y="300446"/>
              <a:ext cx="252000" cy="25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四角形: 角を丸くする 105">
              <a:extLst>
                <a:ext uri="{FF2B5EF4-FFF2-40B4-BE49-F238E27FC236}">
                  <a16:creationId xmlns:a16="http://schemas.microsoft.com/office/drawing/2014/main" xmlns="" id="{6FC1B710-1BE8-49AF-850D-05A142A8567F}"/>
                </a:ext>
              </a:extLst>
            </p:cNvPr>
            <p:cNvSpPr/>
            <p:nvPr/>
          </p:nvSpPr>
          <p:spPr>
            <a:xfrm>
              <a:off x="5164000" y="809279"/>
              <a:ext cx="1656000" cy="468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顧客情報とカゴ情報を結びつける</a:t>
              </a:r>
              <a:endParaRPr kumimoji="1" lang="ja-JP" altLang="en-US" sz="1400" dirty="0">
                <a:solidFill>
                  <a:schemeClr val="tx1"/>
                </a:solidFill>
              </a:endParaRPr>
            </a:p>
          </p:txBody>
        </p:sp>
        <p:sp>
          <p:nvSpPr>
            <p:cNvPr id="107" name="四角形: 角を丸くする 106">
              <a:extLst>
                <a:ext uri="{FF2B5EF4-FFF2-40B4-BE49-F238E27FC236}">
                  <a16:creationId xmlns:a16="http://schemas.microsoft.com/office/drawing/2014/main" xmlns="" id="{363183F7-3404-4ED9-B085-04C257EE2559}"/>
                </a:ext>
              </a:extLst>
            </p:cNvPr>
            <p:cNvSpPr/>
            <p:nvPr/>
          </p:nvSpPr>
          <p:spPr>
            <a:xfrm>
              <a:off x="4888288" y="1602572"/>
              <a:ext cx="2196000" cy="468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ユーザの商品の出し入れ感知指示を出す</a:t>
              </a:r>
            </a:p>
          </p:txBody>
        </p:sp>
        <p:sp>
          <p:nvSpPr>
            <p:cNvPr id="109" name="四角形: 角を丸くする 108">
              <a:extLst>
                <a:ext uri="{FF2B5EF4-FFF2-40B4-BE49-F238E27FC236}">
                  <a16:creationId xmlns:a16="http://schemas.microsoft.com/office/drawing/2014/main" xmlns="" id="{BF31B7EF-F9A2-497C-BDAD-C63295167D8B}"/>
                </a:ext>
              </a:extLst>
            </p:cNvPr>
            <p:cNvSpPr/>
            <p:nvPr/>
          </p:nvSpPr>
          <p:spPr>
            <a:xfrm>
              <a:off x="4981788" y="3190001"/>
              <a:ext cx="2016000" cy="468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各種センサーに動作指示を出す</a:t>
              </a:r>
              <a:endParaRPr kumimoji="1" lang="en-US" altLang="ja-JP" sz="1400" dirty="0">
                <a:solidFill>
                  <a:schemeClr val="tx1"/>
                </a:solidFill>
              </a:endParaRPr>
            </a:p>
          </p:txBody>
        </p:sp>
        <p:sp>
          <p:nvSpPr>
            <p:cNvPr id="110" name="四角形: 角を丸くする 109">
              <a:extLst>
                <a:ext uri="{FF2B5EF4-FFF2-40B4-BE49-F238E27FC236}">
                  <a16:creationId xmlns:a16="http://schemas.microsoft.com/office/drawing/2014/main" xmlns="" id="{49FFE966-0674-4924-ADE0-7552C2DFCB54}"/>
                </a:ext>
              </a:extLst>
            </p:cNvPr>
            <p:cNvSpPr/>
            <p:nvPr/>
          </p:nvSpPr>
          <p:spPr>
            <a:xfrm>
              <a:off x="4980577" y="4776587"/>
              <a:ext cx="2016000" cy="468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センサーによる読み取りを開始する</a:t>
              </a:r>
              <a:endParaRPr kumimoji="1" lang="en-US" altLang="ja-JP" sz="1400" dirty="0">
                <a:solidFill>
                  <a:schemeClr val="tx1"/>
                </a:solidFill>
              </a:endParaRPr>
            </a:p>
          </p:txBody>
        </p:sp>
        <p:sp>
          <p:nvSpPr>
            <p:cNvPr id="111" name="四角形: 角を丸くする 110">
              <a:extLst>
                <a:ext uri="{FF2B5EF4-FFF2-40B4-BE49-F238E27FC236}">
                  <a16:creationId xmlns:a16="http://schemas.microsoft.com/office/drawing/2014/main" xmlns="" id="{2A225346-0C8E-4843-9F17-0A63D752121C}"/>
                </a:ext>
              </a:extLst>
            </p:cNvPr>
            <p:cNvSpPr/>
            <p:nvPr/>
          </p:nvSpPr>
          <p:spPr>
            <a:xfrm>
              <a:off x="5158288" y="2395865"/>
              <a:ext cx="1656000" cy="468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指示を受信する</a:t>
              </a:r>
              <a:endParaRPr kumimoji="1" lang="en-US" altLang="ja-JP" sz="1400" dirty="0">
                <a:solidFill>
                  <a:schemeClr val="tx1"/>
                </a:solidFill>
              </a:endParaRPr>
            </a:p>
          </p:txBody>
        </p:sp>
        <p:sp>
          <p:nvSpPr>
            <p:cNvPr id="112" name="四角形: 角を丸くする 111">
              <a:extLst>
                <a:ext uri="{FF2B5EF4-FFF2-40B4-BE49-F238E27FC236}">
                  <a16:creationId xmlns:a16="http://schemas.microsoft.com/office/drawing/2014/main" xmlns="" id="{D8A2A652-10D3-416B-B824-897EC99406CD}"/>
                </a:ext>
              </a:extLst>
            </p:cNvPr>
            <p:cNvSpPr/>
            <p:nvPr/>
          </p:nvSpPr>
          <p:spPr>
            <a:xfrm>
              <a:off x="4718236" y="3983294"/>
              <a:ext cx="2556000" cy="468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動作指示を受信する</a:t>
              </a:r>
              <a:endParaRPr kumimoji="1" lang="en-US" altLang="ja-JP" sz="1400" dirty="0">
                <a:solidFill>
                  <a:schemeClr val="tx1"/>
                </a:solidFill>
              </a:endParaRPr>
            </a:p>
          </p:txBody>
        </p:sp>
        <p:cxnSp>
          <p:nvCxnSpPr>
            <p:cNvPr id="114" name="直線矢印コネクタ 113">
              <a:extLst>
                <a:ext uri="{FF2B5EF4-FFF2-40B4-BE49-F238E27FC236}">
                  <a16:creationId xmlns:a16="http://schemas.microsoft.com/office/drawing/2014/main" xmlns="" id="{90AC103F-EA82-4BED-812C-C11D0AC86296}"/>
                </a:ext>
              </a:extLst>
            </p:cNvPr>
            <p:cNvCxnSpPr>
              <a:cxnSpLocks/>
              <a:stCxn id="104" idx="4"/>
              <a:endCxn id="106" idx="0"/>
            </p:cNvCxnSpPr>
            <p:nvPr/>
          </p:nvCxnSpPr>
          <p:spPr>
            <a:xfrm>
              <a:off x="5992000" y="552446"/>
              <a:ext cx="0" cy="2568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a:extLst>
                <a:ext uri="{FF2B5EF4-FFF2-40B4-BE49-F238E27FC236}">
                  <a16:creationId xmlns:a16="http://schemas.microsoft.com/office/drawing/2014/main" xmlns="" id="{DCC36D46-44CA-4726-A4A0-1423B75025A8}"/>
                </a:ext>
              </a:extLst>
            </p:cNvPr>
            <p:cNvCxnSpPr>
              <a:cxnSpLocks/>
              <a:stCxn id="106" idx="2"/>
              <a:endCxn id="107" idx="0"/>
            </p:cNvCxnSpPr>
            <p:nvPr/>
          </p:nvCxnSpPr>
          <p:spPr>
            <a:xfrm flipH="1">
              <a:off x="5986288" y="1277279"/>
              <a:ext cx="5712" cy="3252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15">
              <a:extLst>
                <a:ext uri="{FF2B5EF4-FFF2-40B4-BE49-F238E27FC236}">
                  <a16:creationId xmlns:a16="http://schemas.microsoft.com/office/drawing/2014/main" xmlns="" id="{CF7D8ACC-54D6-4DF3-8FF7-83673DC5127C}"/>
                </a:ext>
              </a:extLst>
            </p:cNvPr>
            <p:cNvCxnSpPr>
              <a:cxnSpLocks/>
              <a:stCxn id="107" idx="2"/>
              <a:endCxn id="111" idx="0"/>
            </p:cNvCxnSpPr>
            <p:nvPr/>
          </p:nvCxnSpPr>
          <p:spPr>
            <a:xfrm>
              <a:off x="5986288" y="2070572"/>
              <a:ext cx="0" cy="3252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a:extLst>
                <a:ext uri="{FF2B5EF4-FFF2-40B4-BE49-F238E27FC236}">
                  <a16:creationId xmlns:a16="http://schemas.microsoft.com/office/drawing/2014/main" xmlns="" id="{50F3AC29-5E69-44B2-8939-BF2638C917C8}"/>
                </a:ext>
              </a:extLst>
            </p:cNvPr>
            <p:cNvCxnSpPr>
              <a:cxnSpLocks/>
              <a:stCxn id="111" idx="2"/>
              <a:endCxn id="109" idx="0"/>
            </p:cNvCxnSpPr>
            <p:nvPr/>
          </p:nvCxnSpPr>
          <p:spPr>
            <a:xfrm>
              <a:off x="5986288" y="2863865"/>
              <a:ext cx="0" cy="3261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a:extLst>
                <a:ext uri="{FF2B5EF4-FFF2-40B4-BE49-F238E27FC236}">
                  <a16:creationId xmlns:a16="http://schemas.microsoft.com/office/drawing/2014/main" xmlns="" id="{F9046433-2898-4A1B-B0EC-334A6A23DFC9}"/>
                </a:ext>
              </a:extLst>
            </p:cNvPr>
            <p:cNvCxnSpPr>
              <a:cxnSpLocks/>
              <a:stCxn id="112" idx="2"/>
              <a:endCxn id="110" idx="0"/>
            </p:cNvCxnSpPr>
            <p:nvPr/>
          </p:nvCxnSpPr>
          <p:spPr>
            <a:xfrm flipH="1">
              <a:off x="5988577" y="4451294"/>
              <a:ext cx="0" cy="3252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66" name="テキスト ボックス 165">
            <a:extLst>
              <a:ext uri="{FF2B5EF4-FFF2-40B4-BE49-F238E27FC236}">
                <a16:creationId xmlns:a16="http://schemas.microsoft.com/office/drawing/2014/main" xmlns="" id="{B564F3DD-257C-424D-BD6D-7AF402E7D50D}"/>
              </a:ext>
            </a:extLst>
          </p:cNvPr>
          <p:cNvSpPr txBox="1"/>
          <p:nvPr/>
        </p:nvSpPr>
        <p:spPr>
          <a:xfrm>
            <a:off x="6096000" y="340858"/>
            <a:ext cx="3262432" cy="338554"/>
          </a:xfrm>
          <a:prstGeom prst="rect">
            <a:avLst/>
          </a:prstGeom>
          <a:noFill/>
        </p:spPr>
        <p:txBody>
          <a:bodyPr wrap="none" rtlCol="0">
            <a:spAutoFit/>
          </a:bodyPr>
          <a:lstStyle/>
          <a:p>
            <a:r>
              <a:rPr kumimoji="1" lang="ja-JP" altLang="en-US" sz="1600" dirty="0"/>
              <a:t>「商品のバーコードを読み取る」</a:t>
            </a:r>
          </a:p>
        </p:txBody>
      </p:sp>
      <p:sp>
        <p:nvSpPr>
          <p:cNvPr id="167" name="テキスト ボックス 166">
            <a:extLst>
              <a:ext uri="{FF2B5EF4-FFF2-40B4-BE49-F238E27FC236}">
                <a16:creationId xmlns:a16="http://schemas.microsoft.com/office/drawing/2014/main" xmlns="" id="{4A9C183A-D444-4BF6-ABD1-F855CBC3AA1F}"/>
              </a:ext>
            </a:extLst>
          </p:cNvPr>
          <p:cNvSpPr txBox="1"/>
          <p:nvPr/>
        </p:nvSpPr>
        <p:spPr>
          <a:xfrm>
            <a:off x="608773" y="355121"/>
            <a:ext cx="2646878" cy="338554"/>
          </a:xfrm>
          <a:prstGeom prst="rect">
            <a:avLst/>
          </a:prstGeom>
          <a:noFill/>
        </p:spPr>
        <p:txBody>
          <a:bodyPr wrap="none" rtlCol="0">
            <a:spAutoFit/>
          </a:bodyPr>
          <a:lstStyle/>
          <a:p>
            <a:r>
              <a:rPr kumimoji="1" lang="ja-JP" altLang="en-US" sz="1600" dirty="0"/>
              <a:t>「商品の出し入れをする」</a:t>
            </a:r>
          </a:p>
        </p:txBody>
      </p:sp>
      <p:graphicFrame>
        <p:nvGraphicFramePr>
          <p:cNvPr id="2" name="表 2">
            <a:extLst>
              <a:ext uri="{FF2B5EF4-FFF2-40B4-BE49-F238E27FC236}">
                <a16:creationId xmlns:a16="http://schemas.microsoft.com/office/drawing/2014/main" xmlns="" id="{473E5028-9900-4482-8F18-D848C94D8DDF}"/>
              </a:ext>
            </a:extLst>
          </p:cNvPr>
          <p:cNvGraphicFramePr>
            <a:graphicFrameLocks noGrp="1"/>
          </p:cNvGraphicFramePr>
          <p:nvPr>
            <p:extLst>
              <p:ext uri="{D42A27DB-BD31-4B8C-83A1-F6EECF244321}">
                <p14:modId xmlns:p14="http://schemas.microsoft.com/office/powerpoint/2010/main" val="636494040"/>
              </p:ext>
            </p:extLst>
          </p:nvPr>
        </p:nvGraphicFramePr>
        <p:xfrm>
          <a:off x="359378" y="1026619"/>
          <a:ext cx="432000" cy="5057178"/>
        </p:xfrm>
        <a:graphic>
          <a:graphicData uri="http://schemas.openxmlformats.org/drawingml/2006/table">
            <a:tbl>
              <a:tblPr firstRow="1" bandRow="1">
                <a:tableStyleId>{5C22544A-7EE6-4342-B048-85BDC9FD1C3A}</a:tableStyleId>
              </a:tblPr>
              <a:tblGrid>
                <a:gridCol w="432000">
                  <a:extLst>
                    <a:ext uri="{9D8B030D-6E8A-4147-A177-3AD203B41FA5}">
                      <a16:colId xmlns:a16="http://schemas.microsoft.com/office/drawing/2014/main" xmlns="" val="11655065"/>
                    </a:ext>
                  </a:extLst>
                </a:gridCol>
              </a:tblGrid>
              <a:tr h="1674378">
                <a:tc>
                  <a:txBody>
                    <a:bodyPr/>
                    <a:lstStyle/>
                    <a:p>
                      <a:pPr algn="ctr"/>
                      <a:r>
                        <a:rPr kumimoji="1" lang="ja-JP" altLang="en-US" sz="1600" dirty="0">
                          <a:solidFill>
                            <a:schemeClr val="tx1"/>
                          </a:solidFill>
                        </a:rPr>
                        <a:t>クラウドサーバ</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72751827"/>
                  </a:ext>
                </a:extLst>
              </a:tr>
              <a:tr h="1378634">
                <a:tc>
                  <a:txBody>
                    <a:bodyPr/>
                    <a:lstStyle/>
                    <a:p>
                      <a:pPr algn="ctr"/>
                      <a:r>
                        <a:rPr kumimoji="1" lang="en-US" altLang="ja-JP" sz="1600" b="1" dirty="0"/>
                        <a:t>Raspberry</a:t>
                      </a:r>
                      <a:r>
                        <a:rPr kumimoji="1" lang="ja-JP" altLang="en-US" sz="1600" b="1" dirty="0"/>
                        <a:t> </a:t>
                      </a:r>
                      <a:r>
                        <a:rPr kumimoji="1" lang="en-US" altLang="ja-JP" sz="1600" b="1" dirty="0"/>
                        <a:t>Pi</a:t>
                      </a:r>
                      <a:endParaRPr kumimoji="1" lang="ja-JP" altLang="en-US" sz="1600" b="1" dirty="0"/>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97415460"/>
                  </a:ext>
                </a:extLst>
              </a:tr>
              <a:tr h="2004166">
                <a:tc>
                  <a:txBody>
                    <a:bodyPr/>
                    <a:lstStyle/>
                    <a:p>
                      <a:pPr algn="ctr"/>
                      <a:r>
                        <a:rPr kumimoji="1" lang="ja-JP" altLang="en-US" b="1" dirty="0"/>
                        <a:t>各種センサー</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653886593"/>
                  </a:ext>
                </a:extLst>
              </a:tr>
            </a:tbl>
          </a:graphicData>
        </a:graphic>
      </p:graphicFrame>
      <p:graphicFrame>
        <p:nvGraphicFramePr>
          <p:cNvPr id="56" name="表 2">
            <a:extLst>
              <a:ext uri="{FF2B5EF4-FFF2-40B4-BE49-F238E27FC236}">
                <a16:creationId xmlns:a16="http://schemas.microsoft.com/office/drawing/2014/main" xmlns="" id="{81AA8884-79EF-4B45-80B0-F8822916E650}"/>
              </a:ext>
            </a:extLst>
          </p:cNvPr>
          <p:cNvGraphicFramePr>
            <a:graphicFrameLocks noGrp="1"/>
          </p:cNvGraphicFramePr>
          <p:nvPr>
            <p:extLst>
              <p:ext uri="{D42A27DB-BD31-4B8C-83A1-F6EECF244321}">
                <p14:modId xmlns:p14="http://schemas.microsoft.com/office/powerpoint/2010/main" val="3656462086"/>
              </p:ext>
            </p:extLst>
          </p:nvPr>
        </p:nvGraphicFramePr>
        <p:xfrm>
          <a:off x="6493648" y="1026997"/>
          <a:ext cx="432000" cy="5078381"/>
        </p:xfrm>
        <a:graphic>
          <a:graphicData uri="http://schemas.openxmlformats.org/drawingml/2006/table">
            <a:tbl>
              <a:tblPr firstRow="1" bandRow="1">
                <a:tableStyleId>{5C22544A-7EE6-4342-B048-85BDC9FD1C3A}</a:tableStyleId>
              </a:tblPr>
              <a:tblGrid>
                <a:gridCol w="432000">
                  <a:extLst>
                    <a:ext uri="{9D8B030D-6E8A-4147-A177-3AD203B41FA5}">
                      <a16:colId xmlns:a16="http://schemas.microsoft.com/office/drawing/2014/main" xmlns="" val="11655065"/>
                    </a:ext>
                  </a:extLst>
                </a:gridCol>
              </a:tblGrid>
              <a:tr h="2186211">
                <a:tc>
                  <a:txBody>
                    <a:bodyPr/>
                    <a:lstStyle/>
                    <a:p>
                      <a:pPr algn="ctr"/>
                      <a:r>
                        <a:rPr kumimoji="1" lang="en-US" altLang="ja-JP" dirty="0">
                          <a:solidFill>
                            <a:schemeClr val="tx1"/>
                          </a:solidFill>
                        </a:rPr>
                        <a:t>Web</a:t>
                      </a:r>
                      <a:r>
                        <a:rPr kumimoji="1" lang="ja-JP" altLang="en-US" dirty="0">
                          <a:solidFill>
                            <a:schemeClr val="tx1"/>
                          </a:solidFill>
                        </a:rPr>
                        <a:t>カメラ</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72751827"/>
                  </a:ext>
                </a:extLst>
              </a:tr>
              <a:tr h="2090312">
                <a:tc>
                  <a:txBody>
                    <a:bodyPr/>
                    <a:lstStyle/>
                    <a:p>
                      <a:pPr algn="ctr"/>
                      <a:r>
                        <a:rPr kumimoji="1" lang="en-US" altLang="ja-JP" b="1" dirty="0"/>
                        <a:t>Raspberry</a:t>
                      </a:r>
                      <a:r>
                        <a:rPr kumimoji="1" lang="ja-JP" altLang="en-US" b="1" dirty="0"/>
                        <a:t> </a:t>
                      </a:r>
                      <a:r>
                        <a:rPr kumimoji="1" lang="en-US" altLang="ja-JP" b="1" dirty="0"/>
                        <a:t>Pi</a:t>
                      </a:r>
                      <a:endParaRPr kumimoji="1" lang="ja-JP" altLang="en-US" b="1" dirty="0"/>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97415460"/>
                  </a:ext>
                </a:extLst>
              </a:tr>
              <a:tr h="801858">
                <a:tc>
                  <a:txBody>
                    <a:bodyPr/>
                    <a:lstStyle/>
                    <a:p>
                      <a:pPr algn="ctr"/>
                      <a:r>
                        <a:rPr kumimoji="1" lang="ja-JP" altLang="en-US" sz="1200" b="1" dirty="0"/>
                        <a:t>クラウドサーバ</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175477801"/>
                  </a:ext>
                </a:extLst>
              </a:tr>
            </a:tbl>
          </a:graphicData>
        </a:graphic>
      </p:graphicFrame>
      <p:cxnSp>
        <p:nvCxnSpPr>
          <p:cNvPr id="74" name="直線矢印コネクタ 73">
            <a:extLst>
              <a:ext uri="{FF2B5EF4-FFF2-40B4-BE49-F238E27FC236}">
                <a16:creationId xmlns:a16="http://schemas.microsoft.com/office/drawing/2014/main" xmlns="" id="{71F4DDDA-7CD0-4C08-A87A-A23666019195}"/>
              </a:ext>
            </a:extLst>
          </p:cNvPr>
          <p:cNvCxnSpPr>
            <a:cxnSpLocks/>
            <a:stCxn id="109" idx="2"/>
            <a:endCxn id="112" idx="0"/>
          </p:cNvCxnSpPr>
          <p:nvPr/>
        </p:nvCxnSpPr>
        <p:spPr>
          <a:xfrm>
            <a:off x="3227039" y="3867690"/>
            <a:ext cx="6448" cy="3252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7" name="グループ化 86">
            <a:extLst>
              <a:ext uri="{FF2B5EF4-FFF2-40B4-BE49-F238E27FC236}">
                <a16:creationId xmlns:a16="http://schemas.microsoft.com/office/drawing/2014/main" xmlns="" id="{299B8B60-2E22-459C-B976-CE3F3151A137}"/>
              </a:ext>
            </a:extLst>
          </p:cNvPr>
          <p:cNvGrpSpPr/>
          <p:nvPr/>
        </p:nvGrpSpPr>
        <p:grpSpPr>
          <a:xfrm>
            <a:off x="6953760" y="510135"/>
            <a:ext cx="5238240" cy="5246826"/>
            <a:chOff x="6953760" y="510135"/>
            <a:chExt cx="5238240" cy="5246826"/>
          </a:xfrm>
        </p:grpSpPr>
        <p:grpSp>
          <p:nvGrpSpPr>
            <p:cNvPr id="165" name="グループ化 164">
              <a:extLst>
                <a:ext uri="{FF2B5EF4-FFF2-40B4-BE49-F238E27FC236}">
                  <a16:creationId xmlns:a16="http://schemas.microsoft.com/office/drawing/2014/main" xmlns="" id="{97AB4541-1AAE-4D74-87F1-E790C6A493CA}"/>
                </a:ext>
              </a:extLst>
            </p:cNvPr>
            <p:cNvGrpSpPr/>
            <p:nvPr/>
          </p:nvGrpSpPr>
          <p:grpSpPr>
            <a:xfrm>
              <a:off x="6953760" y="510135"/>
              <a:ext cx="5238240" cy="3966228"/>
              <a:chOff x="6956341" y="836361"/>
              <a:chExt cx="5238240" cy="3966228"/>
            </a:xfrm>
          </p:grpSpPr>
          <p:grpSp>
            <p:nvGrpSpPr>
              <p:cNvPr id="158" name="グループ化 157">
                <a:extLst>
                  <a:ext uri="{FF2B5EF4-FFF2-40B4-BE49-F238E27FC236}">
                    <a16:creationId xmlns:a16="http://schemas.microsoft.com/office/drawing/2014/main" xmlns="" id="{8318E73F-4031-45DE-A2A5-5E76F0BAA536}"/>
                  </a:ext>
                </a:extLst>
              </p:cNvPr>
              <p:cNvGrpSpPr/>
              <p:nvPr/>
            </p:nvGrpSpPr>
            <p:grpSpPr>
              <a:xfrm>
                <a:off x="8098747" y="836361"/>
                <a:ext cx="2376000" cy="3966228"/>
                <a:chOff x="7772586" y="276232"/>
                <a:chExt cx="2376000" cy="3966228"/>
              </a:xfrm>
            </p:grpSpPr>
            <p:grpSp>
              <p:nvGrpSpPr>
                <p:cNvPr id="52" name="グループ化 51">
                  <a:extLst>
                    <a:ext uri="{FF2B5EF4-FFF2-40B4-BE49-F238E27FC236}">
                      <a16:creationId xmlns:a16="http://schemas.microsoft.com/office/drawing/2014/main" xmlns="" id="{B0460E9D-696F-462A-B0E0-A57F80F18B39}"/>
                    </a:ext>
                  </a:extLst>
                </p:cNvPr>
                <p:cNvGrpSpPr/>
                <p:nvPr/>
              </p:nvGrpSpPr>
              <p:grpSpPr>
                <a:xfrm>
                  <a:off x="7772586" y="276232"/>
                  <a:ext cx="2376000" cy="3498228"/>
                  <a:chOff x="4799675" y="300446"/>
                  <a:chExt cx="2376000" cy="3498228"/>
                </a:xfrm>
              </p:grpSpPr>
              <p:sp>
                <p:nvSpPr>
                  <p:cNvPr id="53" name="楕円 52">
                    <a:extLst>
                      <a:ext uri="{FF2B5EF4-FFF2-40B4-BE49-F238E27FC236}">
                        <a16:creationId xmlns:a16="http://schemas.microsoft.com/office/drawing/2014/main" xmlns="" id="{CF00346C-7550-4D47-8CDB-338E349EBF25}"/>
                      </a:ext>
                    </a:extLst>
                  </p:cNvPr>
                  <p:cNvSpPr/>
                  <p:nvPr/>
                </p:nvSpPr>
                <p:spPr>
                  <a:xfrm>
                    <a:off x="5866000" y="300446"/>
                    <a:ext cx="252000" cy="25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ひし形 53">
                    <a:extLst>
                      <a:ext uri="{FF2B5EF4-FFF2-40B4-BE49-F238E27FC236}">
                        <a16:creationId xmlns:a16="http://schemas.microsoft.com/office/drawing/2014/main" xmlns="" id="{2100A5B7-32A4-4C0B-B448-8416334FDD27}"/>
                      </a:ext>
                    </a:extLst>
                  </p:cNvPr>
                  <p:cNvSpPr/>
                  <p:nvPr/>
                </p:nvSpPr>
                <p:spPr>
                  <a:xfrm>
                    <a:off x="5668000" y="1359000"/>
                    <a:ext cx="648000" cy="360000"/>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四角形: 角を丸くする 54">
                    <a:extLst>
                      <a:ext uri="{FF2B5EF4-FFF2-40B4-BE49-F238E27FC236}">
                        <a16:creationId xmlns:a16="http://schemas.microsoft.com/office/drawing/2014/main" xmlns="" id="{82A2C0C7-DFE8-4F9E-B0EB-FFD6EBD1B83A}"/>
                      </a:ext>
                    </a:extLst>
                  </p:cNvPr>
                  <p:cNvSpPr/>
                  <p:nvPr/>
                </p:nvSpPr>
                <p:spPr>
                  <a:xfrm>
                    <a:off x="4799675" y="721723"/>
                    <a:ext cx="2376000" cy="468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カゴの中の商品の</a:t>
                    </a:r>
                    <a:endParaRPr lang="en-US" altLang="ja-JP" sz="1400" dirty="0">
                      <a:solidFill>
                        <a:schemeClr val="tx1"/>
                      </a:solidFill>
                    </a:endParaRPr>
                  </a:p>
                  <a:p>
                    <a:pPr algn="ctr"/>
                    <a:r>
                      <a:rPr lang="ja-JP" altLang="en-US" sz="1400" dirty="0">
                        <a:solidFill>
                          <a:schemeClr val="tx1"/>
                        </a:solidFill>
                      </a:rPr>
                      <a:t>バーコードを読み取る</a:t>
                    </a:r>
                    <a:endParaRPr kumimoji="1" lang="ja-JP" altLang="en-US" sz="1400" dirty="0">
                      <a:solidFill>
                        <a:schemeClr val="tx1"/>
                      </a:solidFill>
                    </a:endParaRPr>
                  </a:p>
                </p:txBody>
              </p:sp>
              <p:sp>
                <p:nvSpPr>
                  <p:cNvPr id="57" name="四角形: 角を丸くする 56">
                    <a:extLst>
                      <a:ext uri="{FF2B5EF4-FFF2-40B4-BE49-F238E27FC236}">
                        <a16:creationId xmlns:a16="http://schemas.microsoft.com/office/drawing/2014/main" xmlns="" id="{69D62526-1756-41DC-ADB0-5606D6D24435}"/>
                      </a:ext>
                    </a:extLst>
                  </p:cNvPr>
                  <p:cNvSpPr/>
                  <p:nvPr/>
                </p:nvSpPr>
                <p:spPr>
                  <a:xfrm>
                    <a:off x="4981839" y="1888277"/>
                    <a:ext cx="2016000" cy="468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入れられた商品情報を追加する</a:t>
                    </a:r>
                    <a:endParaRPr kumimoji="1" lang="en-US" altLang="ja-JP" sz="1400" dirty="0">
                      <a:solidFill>
                        <a:schemeClr val="tx1"/>
                      </a:solidFill>
                    </a:endParaRPr>
                  </a:p>
                </p:txBody>
              </p:sp>
              <p:sp>
                <p:nvSpPr>
                  <p:cNvPr id="60" name="四角形: 角を丸くする 59">
                    <a:extLst>
                      <a:ext uri="{FF2B5EF4-FFF2-40B4-BE49-F238E27FC236}">
                        <a16:creationId xmlns:a16="http://schemas.microsoft.com/office/drawing/2014/main" xmlns="" id="{5803F40D-37EA-477F-BE5C-850BB15CE414}"/>
                      </a:ext>
                    </a:extLst>
                  </p:cNvPr>
                  <p:cNvSpPr/>
                  <p:nvPr/>
                </p:nvSpPr>
                <p:spPr>
                  <a:xfrm>
                    <a:off x="5159677" y="2525554"/>
                    <a:ext cx="1656000" cy="468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商品情報をサーバに送信する</a:t>
                    </a:r>
                    <a:endParaRPr kumimoji="1" lang="en-US" altLang="ja-JP" sz="1400" dirty="0">
                      <a:solidFill>
                        <a:schemeClr val="tx1"/>
                      </a:solidFill>
                    </a:endParaRPr>
                  </a:p>
                </p:txBody>
              </p:sp>
              <p:cxnSp>
                <p:nvCxnSpPr>
                  <p:cNvPr id="63" name="直線矢印コネクタ 62">
                    <a:extLst>
                      <a:ext uri="{FF2B5EF4-FFF2-40B4-BE49-F238E27FC236}">
                        <a16:creationId xmlns:a16="http://schemas.microsoft.com/office/drawing/2014/main" xmlns="" id="{5A357C07-BF70-43FF-B400-15621CD63FF3}"/>
                      </a:ext>
                    </a:extLst>
                  </p:cNvPr>
                  <p:cNvCxnSpPr>
                    <a:cxnSpLocks/>
                    <a:stCxn id="53" idx="4"/>
                    <a:endCxn id="55" idx="0"/>
                  </p:cNvCxnSpPr>
                  <p:nvPr/>
                </p:nvCxnSpPr>
                <p:spPr>
                  <a:xfrm flipH="1">
                    <a:off x="5987675" y="552446"/>
                    <a:ext cx="4325" cy="1692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xmlns="" id="{2053C4D3-AF7F-4B77-873B-2D2CB063AD24}"/>
                      </a:ext>
                    </a:extLst>
                  </p:cNvPr>
                  <p:cNvCxnSpPr>
                    <a:cxnSpLocks/>
                    <a:stCxn id="55" idx="2"/>
                    <a:endCxn id="54" idx="0"/>
                  </p:cNvCxnSpPr>
                  <p:nvPr/>
                </p:nvCxnSpPr>
                <p:spPr>
                  <a:xfrm>
                    <a:off x="5987675" y="1189723"/>
                    <a:ext cx="4325" cy="1692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xmlns="" id="{EE21405E-9499-4202-ADE8-8D59928B187E}"/>
                      </a:ext>
                    </a:extLst>
                  </p:cNvPr>
                  <p:cNvCxnSpPr>
                    <a:cxnSpLocks/>
                    <a:stCxn id="54" idx="2"/>
                    <a:endCxn id="57" idx="0"/>
                  </p:cNvCxnSpPr>
                  <p:nvPr/>
                </p:nvCxnSpPr>
                <p:spPr>
                  <a:xfrm flipH="1">
                    <a:off x="5989839" y="1719000"/>
                    <a:ext cx="2161" cy="1692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xmlns="" id="{BC0C2C4F-2645-4D70-BA99-BF10273E73A0}"/>
                      </a:ext>
                    </a:extLst>
                  </p:cNvPr>
                  <p:cNvCxnSpPr>
                    <a:cxnSpLocks/>
                    <a:stCxn id="57" idx="2"/>
                    <a:endCxn id="60" idx="0"/>
                  </p:cNvCxnSpPr>
                  <p:nvPr/>
                </p:nvCxnSpPr>
                <p:spPr>
                  <a:xfrm flipH="1">
                    <a:off x="5987677" y="2356277"/>
                    <a:ext cx="2162" cy="1692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xmlns="" id="{58F82440-C4CB-4093-9B6C-3F30D9DC83C9}"/>
                      </a:ext>
                    </a:extLst>
                  </p:cNvPr>
                  <p:cNvCxnSpPr>
                    <a:cxnSpLocks/>
                    <a:stCxn id="60" idx="2"/>
                    <a:endCxn id="148" idx="0"/>
                  </p:cNvCxnSpPr>
                  <p:nvPr/>
                </p:nvCxnSpPr>
                <p:spPr>
                  <a:xfrm flipH="1">
                    <a:off x="5987675" y="2993554"/>
                    <a:ext cx="2" cy="1651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xmlns="" id="{016DE9EA-98F4-4958-9C6C-AE47B4A4092D}"/>
                      </a:ext>
                    </a:extLst>
                  </p:cNvPr>
                  <p:cNvCxnSpPr>
                    <a:cxnSpLocks/>
                    <a:stCxn id="148" idx="2"/>
                    <a:endCxn id="145" idx="0"/>
                  </p:cNvCxnSpPr>
                  <p:nvPr/>
                </p:nvCxnSpPr>
                <p:spPr>
                  <a:xfrm>
                    <a:off x="5987675" y="3626710"/>
                    <a:ext cx="0" cy="1719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6" name="コネクタ: カギ線 95">
                  <a:extLst>
                    <a:ext uri="{FF2B5EF4-FFF2-40B4-BE49-F238E27FC236}">
                      <a16:creationId xmlns:a16="http://schemas.microsoft.com/office/drawing/2014/main" xmlns="" id="{D7F00E18-49C2-4FBA-89DF-D81690A4044D}"/>
                    </a:ext>
                  </a:extLst>
                </p:cNvPr>
                <p:cNvCxnSpPr>
                  <a:cxnSpLocks/>
                  <a:stCxn id="54" idx="3"/>
                  <a:endCxn id="60" idx="3"/>
                </p:cNvCxnSpPr>
                <p:nvPr/>
              </p:nvCxnSpPr>
              <p:spPr>
                <a:xfrm>
                  <a:off x="9288911" y="1514786"/>
                  <a:ext cx="499677" cy="1220554"/>
                </a:xfrm>
                <a:prstGeom prst="bentConnector3">
                  <a:avLst>
                    <a:gd name="adj1" fmla="val 14575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5" name="四角形: 角を丸くする 144">
                  <a:extLst>
                    <a:ext uri="{FF2B5EF4-FFF2-40B4-BE49-F238E27FC236}">
                      <a16:creationId xmlns:a16="http://schemas.microsoft.com/office/drawing/2014/main" xmlns="" id="{1A397DB0-F1D3-4B1A-95A9-F692B0C2221C}"/>
                    </a:ext>
                  </a:extLst>
                </p:cNvPr>
                <p:cNvSpPr/>
                <p:nvPr/>
              </p:nvSpPr>
              <p:spPr>
                <a:xfrm>
                  <a:off x="8042586" y="3774460"/>
                  <a:ext cx="1836000" cy="468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商品情報を</a:t>
                  </a:r>
                  <a:endParaRPr kumimoji="1" lang="en-US" altLang="ja-JP" sz="1400" dirty="0">
                    <a:solidFill>
                      <a:schemeClr val="tx1"/>
                    </a:solidFill>
                  </a:endParaRPr>
                </a:p>
                <a:p>
                  <a:pPr algn="ctr"/>
                  <a:r>
                    <a:rPr lang="ja-JP" altLang="en-US" sz="1400" dirty="0">
                      <a:solidFill>
                        <a:schemeClr val="tx1"/>
                      </a:solidFill>
                    </a:rPr>
                    <a:t>記録</a:t>
                  </a:r>
                  <a:r>
                    <a:rPr kumimoji="1" lang="ja-JP" altLang="en-US" sz="1400" dirty="0">
                      <a:solidFill>
                        <a:schemeClr val="tx1"/>
                      </a:solidFill>
                    </a:rPr>
                    <a:t>する</a:t>
                  </a:r>
                  <a:endParaRPr kumimoji="1" lang="en-US" altLang="ja-JP" sz="1400" dirty="0">
                    <a:solidFill>
                      <a:schemeClr val="tx1"/>
                    </a:solidFill>
                  </a:endParaRPr>
                </a:p>
              </p:txBody>
            </p:sp>
            <p:sp>
              <p:nvSpPr>
                <p:cNvPr id="148" name="四角形: 角を丸くする 147">
                  <a:extLst>
                    <a:ext uri="{FF2B5EF4-FFF2-40B4-BE49-F238E27FC236}">
                      <a16:creationId xmlns:a16="http://schemas.microsoft.com/office/drawing/2014/main" xmlns="" id="{0F0603CB-101F-4612-962C-10B2CF46D3C1}"/>
                    </a:ext>
                  </a:extLst>
                </p:cNvPr>
                <p:cNvSpPr/>
                <p:nvPr/>
              </p:nvSpPr>
              <p:spPr>
                <a:xfrm>
                  <a:off x="8132586" y="3134496"/>
                  <a:ext cx="1656000" cy="468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商品情報を受信</a:t>
                  </a:r>
                  <a:endParaRPr kumimoji="1" lang="en-US" altLang="ja-JP" sz="1400" dirty="0">
                    <a:solidFill>
                      <a:schemeClr val="tx1"/>
                    </a:solidFill>
                  </a:endParaRPr>
                </a:p>
                <a:p>
                  <a:pPr algn="ctr"/>
                  <a:r>
                    <a:rPr kumimoji="1" lang="ja-JP" altLang="en-US" sz="1400" dirty="0">
                      <a:solidFill>
                        <a:schemeClr val="tx1"/>
                      </a:solidFill>
                    </a:rPr>
                    <a:t>する</a:t>
                  </a:r>
                  <a:endParaRPr kumimoji="1" lang="en-US" altLang="ja-JP" sz="1400" dirty="0">
                    <a:solidFill>
                      <a:schemeClr val="tx1"/>
                    </a:solidFill>
                  </a:endParaRPr>
                </a:p>
              </p:txBody>
            </p:sp>
          </p:grpSp>
          <mc:AlternateContent xmlns:mc="http://schemas.openxmlformats.org/markup-compatibility/2006" xmlns:a14="http://schemas.microsoft.com/office/drawing/2010/main">
            <mc:Choice Requires="a14">
              <p:sp>
                <p:nvSpPr>
                  <p:cNvPr id="162" name="テキスト ボックス 161">
                    <a:extLst>
                      <a:ext uri="{FF2B5EF4-FFF2-40B4-BE49-F238E27FC236}">
                        <a16:creationId xmlns:a16="http://schemas.microsoft.com/office/drawing/2014/main" xmlns="" id="{C8049A6B-BAAC-41A0-B79F-3A2603AB45C6}"/>
                      </a:ext>
                    </a:extLst>
                  </p:cNvPr>
                  <p:cNvSpPr txBox="1"/>
                  <p:nvPr/>
                </p:nvSpPr>
                <p:spPr>
                  <a:xfrm>
                    <a:off x="6956341" y="1992975"/>
                    <a:ext cx="2080570" cy="4301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200" i="1" smtClean="0">
                                  <a:latin typeface="Cambria Math" panose="02040503050406030204" pitchFamily="18" charset="0"/>
                                </a:rPr>
                              </m:ctrlPr>
                            </m:dPr>
                            <m:e>
                              <m:eqArr>
                                <m:eqArrPr>
                                  <m:ctrlPr>
                                    <a:rPr lang="ja-JP" altLang="en-US" sz="1200" i="1" dirty="0">
                                      <a:latin typeface="Cambria Math" panose="02040503050406030204" pitchFamily="18" charset="0"/>
                                    </a:rPr>
                                  </m:ctrlPr>
                                </m:eqArrPr>
                                <m:e>
                                  <m:r>
                                    <m:rPr>
                                      <m:nor/>
                                    </m:rPr>
                                    <a:rPr lang="ja-JP" altLang="en-US" sz="1200" dirty="0"/>
                                    <m:t>読み取って</m:t>
                                  </m:r>
                                  <m:r>
                                    <a:rPr lang="ja-JP" altLang="en-US" sz="1200" i="1" dirty="0">
                                      <a:latin typeface="Cambria Math" panose="02040503050406030204" pitchFamily="18" charset="0"/>
                                    </a:rPr>
                                    <m:t>い</m:t>
                                  </m:r>
                                  <m:r>
                                    <m:rPr>
                                      <m:nor/>
                                    </m:rPr>
                                    <a:rPr lang="ja-JP" altLang="en-US" sz="1200" dirty="0"/>
                                    <m:t>ないものが</m:t>
                                  </m:r>
                                  <m:r>
                                    <m:rPr>
                                      <m:nor/>
                                    </m:rPr>
                                    <a:rPr lang="en-US" altLang="ja-JP" sz="1200" dirty="0"/>
                                    <m:t> </m:t>
                                  </m:r>
                                </m:e>
                                <m:e>
                                  <m:r>
                                    <m:rPr>
                                      <m:nor/>
                                    </m:rPr>
                                    <a:rPr lang="ja-JP" altLang="en-US" sz="1200" dirty="0"/>
                                    <m:t>あったとき</m:t>
                                  </m:r>
                                </m:e>
                              </m:eqArr>
                            </m:e>
                          </m:d>
                        </m:oMath>
                      </m:oMathPara>
                    </a14:m>
                    <a:endParaRPr kumimoji="1" lang="ja-JP" altLang="en-US" sz="1400" dirty="0"/>
                  </a:p>
                </p:txBody>
              </p:sp>
            </mc:Choice>
            <mc:Fallback xmlns="">
              <p:sp>
                <p:nvSpPr>
                  <p:cNvPr id="162" name="テキスト ボックス 161">
                    <a:extLst>
                      <a:ext uri="{FF2B5EF4-FFF2-40B4-BE49-F238E27FC236}">
                        <a16:creationId xmlns:a16="http://schemas.microsoft.com/office/drawing/2014/main" id="{C8049A6B-BAAC-41A0-B79F-3A2603AB45C6}"/>
                      </a:ext>
                    </a:extLst>
                  </p:cNvPr>
                  <p:cNvSpPr txBox="1">
                    <a:spLocks noRot="1" noChangeAspect="1" noMove="1" noResize="1" noEditPoints="1" noAdjustHandles="1" noChangeArrowheads="1" noChangeShapeType="1" noTextEdit="1"/>
                  </p:cNvSpPr>
                  <p:nvPr/>
                </p:nvSpPr>
                <p:spPr>
                  <a:xfrm>
                    <a:off x="6956341" y="1992975"/>
                    <a:ext cx="2080570" cy="430118"/>
                  </a:xfrm>
                  <a:prstGeom prst="rect">
                    <a:avLst/>
                  </a:prstGeom>
                  <a:blipFill>
                    <a:blip r:embed="rId2"/>
                    <a:stretch>
                      <a:fillRect b="-42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4" name="テキスト ボックス 163">
                    <a:extLst>
                      <a:ext uri="{FF2B5EF4-FFF2-40B4-BE49-F238E27FC236}">
                        <a16:creationId xmlns:a16="http://schemas.microsoft.com/office/drawing/2014/main" xmlns="" id="{1721A4C7-18A7-45E9-8AB6-D31A735E6172}"/>
                      </a:ext>
                    </a:extLst>
                  </p:cNvPr>
                  <p:cNvSpPr txBox="1"/>
                  <p:nvPr/>
                </p:nvSpPr>
                <p:spPr>
                  <a:xfrm>
                    <a:off x="10267900" y="1834292"/>
                    <a:ext cx="1926681" cy="4296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200" i="1" smtClean="0">
                                  <a:latin typeface="Cambria Math" panose="02040503050406030204" pitchFamily="18" charset="0"/>
                                </a:rPr>
                              </m:ctrlPr>
                            </m:dPr>
                            <m:e>
                              <m:eqArr>
                                <m:eqArrPr>
                                  <m:ctrlPr>
                                    <a:rPr lang="ja-JP" altLang="en-US" sz="1200" i="1" dirty="0">
                                      <a:latin typeface="Cambria Math" panose="02040503050406030204" pitchFamily="18" charset="0"/>
                                    </a:rPr>
                                  </m:ctrlPr>
                                </m:eqArrPr>
                                <m:e>
                                  <m:r>
                                    <m:rPr>
                                      <m:nor/>
                                    </m:rPr>
                                    <a:rPr lang="ja-JP" altLang="en-US" sz="1200" dirty="0"/>
                                    <m:t>読み取ってないものが</m:t>
                                  </m:r>
                                  <m:r>
                                    <m:rPr>
                                      <m:nor/>
                                    </m:rPr>
                                    <a:rPr lang="en-US" altLang="ja-JP" sz="1200" dirty="0"/>
                                    <m:t> </m:t>
                                  </m:r>
                                </m:e>
                                <m:e>
                                  <m:r>
                                    <a:rPr lang="ja-JP" altLang="en-US" sz="1200" i="1" dirty="0" smtClean="0">
                                      <a:latin typeface="Cambria Math" panose="02040503050406030204" pitchFamily="18" charset="0"/>
                                    </a:rPr>
                                    <m:t>なかった</m:t>
                                  </m:r>
                                  <m:r>
                                    <m:rPr>
                                      <m:nor/>
                                    </m:rPr>
                                    <a:rPr lang="ja-JP" altLang="en-US" sz="1200" dirty="0"/>
                                    <m:t>とき</m:t>
                                  </m:r>
                                </m:e>
                              </m:eqArr>
                            </m:e>
                          </m:d>
                        </m:oMath>
                      </m:oMathPara>
                    </a14:m>
                    <a:endParaRPr kumimoji="1" lang="ja-JP" altLang="en-US" sz="1400" dirty="0"/>
                  </a:p>
                </p:txBody>
              </p:sp>
            </mc:Choice>
            <mc:Fallback xmlns="">
              <p:sp>
                <p:nvSpPr>
                  <p:cNvPr id="164" name="テキスト ボックス 163">
                    <a:extLst>
                      <a:ext uri="{FF2B5EF4-FFF2-40B4-BE49-F238E27FC236}">
                        <a16:creationId xmlns:a16="http://schemas.microsoft.com/office/drawing/2014/main" id="{1721A4C7-18A7-45E9-8AB6-D31A735E6172}"/>
                      </a:ext>
                    </a:extLst>
                  </p:cNvPr>
                  <p:cNvSpPr txBox="1">
                    <a:spLocks noRot="1" noChangeAspect="1" noMove="1" noResize="1" noEditPoints="1" noAdjustHandles="1" noChangeArrowheads="1" noChangeShapeType="1" noTextEdit="1"/>
                  </p:cNvSpPr>
                  <p:nvPr/>
                </p:nvSpPr>
                <p:spPr>
                  <a:xfrm>
                    <a:off x="10267900" y="1834292"/>
                    <a:ext cx="1926681" cy="429605"/>
                  </a:xfrm>
                  <a:prstGeom prst="rect">
                    <a:avLst/>
                  </a:prstGeom>
                  <a:blipFill>
                    <a:blip r:embed="rId3"/>
                    <a:stretch>
                      <a:fillRect b="-4225"/>
                    </a:stretch>
                  </a:blipFill>
                </p:spPr>
                <p:txBody>
                  <a:bodyPr/>
                  <a:lstStyle/>
                  <a:p>
                    <a:r>
                      <a:rPr lang="ja-JP" altLang="en-US">
                        <a:noFill/>
                      </a:rPr>
                      <a:t> </a:t>
                    </a:r>
                  </a:p>
                </p:txBody>
              </p:sp>
            </mc:Fallback>
          </mc:AlternateContent>
        </p:grpSp>
        <p:cxnSp>
          <p:nvCxnSpPr>
            <p:cNvPr id="97" name="直線矢印コネクタ 96">
              <a:extLst>
                <a:ext uri="{FF2B5EF4-FFF2-40B4-BE49-F238E27FC236}">
                  <a16:creationId xmlns:a16="http://schemas.microsoft.com/office/drawing/2014/main" xmlns="" id="{711162B4-3589-4671-889E-CB6D65890F17}"/>
                </a:ext>
              </a:extLst>
            </p:cNvPr>
            <p:cNvCxnSpPr>
              <a:cxnSpLocks/>
              <a:stCxn id="145" idx="2"/>
              <a:endCxn id="99" idx="0"/>
            </p:cNvCxnSpPr>
            <p:nvPr/>
          </p:nvCxnSpPr>
          <p:spPr>
            <a:xfrm>
              <a:off x="9284166" y="4476363"/>
              <a:ext cx="0" cy="1692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xmlns="" id="{312C8EE4-7E82-4E5E-9899-DFF93CD4E432}"/>
                </a:ext>
              </a:extLst>
            </p:cNvPr>
            <p:cNvCxnSpPr>
              <a:cxnSpLocks/>
              <a:stCxn id="99" idx="2"/>
              <a:endCxn id="124" idx="0"/>
            </p:cNvCxnSpPr>
            <p:nvPr/>
          </p:nvCxnSpPr>
          <p:spPr>
            <a:xfrm>
              <a:off x="9284166" y="5113640"/>
              <a:ext cx="3833" cy="1753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四角形: 角を丸くする 98">
              <a:extLst>
                <a:ext uri="{FF2B5EF4-FFF2-40B4-BE49-F238E27FC236}">
                  <a16:creationId xmlns:a16="http://schemas.microsoft.com/office/drawing/2014/main" xmlns="" id="{851946F0-FEB5-4100-90A7-CF8509616BA0}"/>
                </a:ext>
              </a:extLst>
            </p:cNvPr>
            <p:cNvSpPr/>
            <p:nvPr/>
          </p:nvSpPr>
          <p:spPr>
            <a:xfrm>
              <a:off x="8456166" y="4645640"/>
              <a:ext cx="1656000" cy="468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商品情報を送信</a:t>
              </a:r>
              <a:endParaRPr kumimoji="1" lang="en-US" altLang="ja-JP" sz="1400" dirty="0">
                <a:solidFill>
                  <a:schemeClr val="tx1"/>
                </a:solidFill>
              </a:endParaRPr>
            </a:p>
            <a:p>
              <a:pPr algn="ctr"/>
              <a:r>
                <a:rPr kumimoji="1" lang="ja-JP" altLang="en-US" sz="1400" dirty="0">
                  <a:solidFill>
                    <a:schemeClr val="tx1"/>
                  </a:solidFill>
                </a:rPr>
                <a:t>する</a:t>
              </a:r>
              <a:endParaRPr kumimoji="1" lang="en-US" altLang="ja-JP" sz="1400" dirty="0">
                <a:solidFill>
                  <a:schemeClr val="tx1"/>
                </a:solidFill>
              </a:endParaRPr>
            </a:p>
          </p:txBody>
        </p:sp>
        <p:sp>
          <p:nvSpPr>
            <p:cNvPr id="124" name="四角形: 角を丸くする 123">
              <a:extLst>
                <a:ext uri="{FF2B5EF4-FFF2-40B4-BE49-F238E27FC236}">
                  <a16:creationId xmlns:a16="http://schemas.microsoft.com/office/drawing/2014/main" xmlns="" id="{91FE4BF2-FE09-438A-B9FB-D222264DD7BC}"/>
                </a:ext>
              </a:extLst>
            </p:cNvPr>
            <p:cNvSpPr/>
            <p:nvPr/>
          </p:nvSpPr>
          <p:spPr>
            <a:xfrm>
              <a:off x="8369999" y="5288961"/>
              <a:ext cx="1836000" cy="468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商品</a:t>
              </a:r>
              <a:r>
                <a:rPr lang="ja-JP" altLang="en-US" sz="1400" dirty="0">
                  <a:solidFill>
                    <a:schemeClr val="tx1"/>
                  </a:solidFill>
                </a:rPr>
                <a:t>情報をクラウドサーバに記録</a:t>
              </a:r>
              <a:r>
                <a:rPr kumimoji="1" lang="ja-JP" altLang="en-US" sz="1400" dirty="0">
                  <a:solidFill>
                    <a:schemeClr val="tx1"/>
                  </a:solidFill>
                </a:rPr>
                <a:t>する</a:t>
              </a:r>
              <a:endParaRPr kumimoji="1" lang="en-US" altLang="ja-JP" sz="1400" dirty="0">
                <a:solidFill>
                  <a:schemeClr val="tx1"/>
                </a:solidFill>
              </a:endParaRPr>
            </a:p>
          </p:txBody>
        </p:sp>
      </p:grpSp>
      <p:sp>
        <p:nvSpPr>
          <p:cNvPr id="125" name="テキスト ボックス 124">
            <a:extLst>
              <a:ext uri="{FF2B5EF4-FFF2-40B4-BE49-F238E27FC236}">
                <a16:creationId xmlns:a16="http://schemas.microsoft.com/office/drawing/2014/main" xmlns="" id="{83B7FF8B-7125-4DC8-BFD0-CA739BD649CB}"/>
              </a:ext>
            </a:extLst>
          </p:cNvPr>
          <p:cNvSpPr txBox="1"/>
          <p:nvPr/>
        </p:nvSpPr>
        <p:spPr>
          <a:xfrm>
            <a:off x="392427" y="7387"/>
            <a:ext cx="2031325" cy="369332"/>
          </a:xfrm>
          <a:prstGeom prst="rect">
            <a:avLst/>
          </a:prstGeom>
          <a:noFill/>
        </p:spPr>
        <p:txBody>
          <a:bodyPr wrap="none" rtlCol="0">
            <a:spAutoFit/>
          </a:bodyPr>
          <a:lstStyle/>
          <a:p>
            <a:r>
              <a:rPr lang="ja-JP" altLang="en-US" dirty="0"/>
              <a:t>アクティビティ</a:t>
            </a:r>
            <a:r>
              <a:rPr kumimoji="1" lang="ja-JP" altLang="en-US" dirty="0"/>
              <a:t>図</a:t>
            </a:r>
          </a:p>
        </p:txBody>
      </p:sp>
    </p:spTree>
    <p:extLst>
      <p:ext uri="{BB962C8B-B14F-4D97-AF65-F5344CB8AC3E}">
        <p14:creationId xmlns:p14="http://schemas.microsoft.com/office/powerpoint/2010/main" val="5291032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5" name="グループ化 54">
            <a:extLst>
              <a:ext uri="{FF2B5EF4-FFF2-40B4-BE49-F238E27FC236}">
                <a16:creationId xmlns:a16="http://schemas.microsoft.com/office/drawing/2014/main" xmlns="" id="{9DDB18B2-DE06-48DA-9F57-1D095C4009F2}"/>
              </a:ext>
            </a:extLst>
          </p:cNvPr>
          <p:cNvGrpSpPr/>
          <p:nvPr/>
        </p:nvGrpSpPr>
        <p:grpSpPr>
          <a:xfrm>
            <a:off x="667935" y="893165"/>
            <a:ext cx="5290084" cy="5185277"/>
            <a:chOff x="665676" y="988761"/>
            <a:chExt cx="5290084" cy="5185277"/>
          </a:xfrm>
        </p:grpSpPr>
        <p:grpSp>
          <p:nvGrpSpPr>
            <p:cNvPr id="24" name="グループ化 23">
              <a:extLst>
                <a:ext uri="{FF2B5EF4-FFF2-40B4-BE49-F238E27FC236}">
                  <a16:creationId xmlns:a16="http://schemas.microsoft.com/office/drawing/2014/main" xmlns="" id="{1092BA95-C337-4688-A5F3-56FB00E6B69A}"/>
                </a:ext>
              </a:extLst>
            </p:cNvPr>
            <p:cNvGrpSpPr/>
            <p:nvPr/>
          </p:nvGrpSpPr>
          <p:grpSpPr>
            <a:xfrm>
              <a:off x="1513595" y="988761"/>
              <a:ext cx="2736000" cy="5185277"/>
              <a:chOff x="7592588" y="276232"/>
              <a:chExt cx="2736000" cy="5185277"/>
            </a:xfrm>
          </p:grpSpPr>
          <p:grpSp>
            <p:nvGrpSpPr>
              <p:cNvPr id="25" name="グループ化 24">
                <a:extLst>
                  <a:ext uri="{FF2B5EF4-FFF2-40B4-BE49-F238E27FC236}">
                    <a16:creationId xmlns:a16="http://schemas.microsoft.com/office/drawing/2014/main" xmlns="" id="{3E9B9783-12B5-4A54-94F8-05E7DB414512}"/>
                  </a:ext>
                </a:extLst>
              </p:cNvPr>
              <p:cNvGrpSpPr/>
              <p:nvPr/>
            </p:nvGrpSpPr>
            <p:grpSpPr>
              <a:xfrm>
                <a:off x="7592588" y="276232"/>
                <a:ext cx="2736000" cy="4717277"/>
                <a:chOff x="4619677" y="300446"/>
                <a:chExt cx="2736000" cy="4717277"/>
              </a:xfrm>
            </p:grpSpPr>
            <p:sp>
              <p:nvSpPr>
                <p:cNvPr id="29" name="楕円 28">
                  <a:extLst>
                    <a:ext uri="{FF2B5EF4-FFF2-40B4-BE49-F238E27FC236}">
                      <a16:creationId xmlns:a16="http://schemas.microsoft.com/office/drawing/2014/main" xmlns="" id="{64C53229-02DF-4506-8B6E-8BB2B95923DF}"/>
                    </a:ext>
                  </a:extLst>
                </p:cNvPr>
                <p:cNvSpPr/>
                <p:nvPr/>
              </p:nvSpPr>
              <p:spPr>
                <a:xfrm>
                  <a:off x="5866000" y="300446"/>
                  <a:ext cx="252000" cy="25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ひし形 29">
                  <a:extLst>
                    <a:ext uri="{FF2B5EF4-FFF2-40B4-BE49-F238E27FC236}">
                      <a16:creationId xmlns:a16="http://schemas.microsoft.com/office/drawing/2014/main" xmlns="" id="{2A4011EF-5638-4870-B2A1-6F1E67070CA7}"/>
                    </a:ext>
                  </a:extLst>
                </p:cNvPr>
                <p:cNvSpPr/>
                <p:nvPr/>
              </p:nvSpPr>
              <p:spPr>
                <a:xfrm>
                  <a:off x="5668000" y="1580558"/>
                  <a:ext cx="648000" cy="360000"/>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四角形: 角を丸くする 30">
                  <a:extLst>
                    <a:ext uri="{FF2B5EF4-FFF2-40B4-BE49-F238E27FC236}">
                      <a16:creationId xmlns:a16="http://schemas.microsoft.com/office/drawing/2014/main" xmlns="" id="{1E84FB60-DAE7-41E1-B86A-2608189C9148}"/>
                    </a:ext>
                  </a:extLst>
                </p:cNvPr>
                <p:cNvSpPr/>
                <p:nvPr/>
              </p:nvSpPr>
              <p:spPr>
                <a:xfrm>
                  <a:off x="4799677" y="816930"/>
                  <a:ext cx="2376000" cy="468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カゴの中の商品の</a:t>
                  </a:r>
                  <a:endParaRPr lang="en-US" altLang="ja-JP" sz="1400" dirty="0">
                    <a:solidFill>
                      <a:schemeClr val="tx1"/>
                    </a:solidFill>
                  </a:endParaRPr>
                </a:p>
                <a:p>
                  <a:pPr algn="ctr"/>
                  <a:r>
                    <a:rPr lang="ja-JP" altLang="en-US" sz="1400" dirty="0">
                      <a:solidFill>
                        <a:schemeClr val="tx1"/>
                      </a:solidFill>
                    </a:rPr>
                    <a:t>出入りを読み取る</a:t>
                  </a:r>
                  <a:endParaRPr kumimoji="1" lang="ja-JP" altLang="en-US" sz="1400" dirty="0">
                    <a:solidFill>
                      <a:schemeClr val="tx1"/>
                    </a:solidFill>
                  </a:endParaRPr>
                </a:p>
              </p:txBody>
            </p:sp>
            <p:sp>
              <p:nvSpPr>
                <p:cNvPr id="32" name="四角形: 角を丸くする 31">
                  <a:extLst>
                    <a:ext uri="{FF2B5EF4-FFF2-40B4-BE49-F238E27FC236}">
                      <a16:creationId xmlns:a16="http://schemas.microsoft.com/office/drawing/2014/main" xmlns="" id="{F48ECBA5-FBF5-4F2B-BB85-45C65407F886}"/>
                    </a:ext>
                  </a:extLst>
                </p:cNvPr>
                <p:cNvSpPr/>
                <p:nvPr/>
              </p:nvSpPr>
              <p:spPr>
                <a:xfrm>
                  <a:off x="4619677" y="2319814"/>
                  <a:ext cx="2736000" cy="468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入れられた商品があれば</a:t>
                  </a:r>
                  <a:endParaRPr lang="en-US" altLang="ja-JP" sz="1400" dirty="0">
                    <a:solidFill>
                      <a:schemeClr val="tx1"/>
                    </a:solidFill>
                  </a:endParaRPr>
                </a:p>
                <a:p>
                  <a:pPr algn="ctr"/>
                  <a:r>
                    <a:rPr lang="ja-JP" altLang="en-US" sz="1400" dirty="0">
                      <a:solidFill>
                        <a:schemeClr val="tx1"/>
                      </a:solidFill>
                    </a:rPr>
                    <a:t>バーコード読み取り指示を出す</a:t>
                  </a:r>
                  <a:endParaRPr kumimoji="1" lang="en-US" altLang="ja-JP" sz="1400" dirty="0">
                    <a:solidFill>
                      <a:schemeClr val="tx1"/>
                    </a:solidFill>
                  </a:endParaRPr>
                </a:p>
              </p:txBody>
            </p:sp>
            <p:sp>
              <p:nvSpPr>
                <p:cNvPr id="33" name="四角形: 角を丸くする 32">
                  <a:extLst>
                    <a:ext uri="{FF2B5EF4-FFF2-40B4-BE49-F238E27FC236}">
                      <a16:creationId xmlns:a16="http://schemas.microsoft.com/office/drawing/2014/main" xmlns="" id="{5E163EDA-23F2-4631-A59B-769CD36287B6}"/>
                    </a:ext>
                  </a:extLst>
                </p:cNvPr>
                <p:cNvSpPr/>
                <p:nvPr/>
              </p:nvSpPr>
              <p:spPr>
                <a:xfrm>
                  <a:off x="5159677" y="3219117"/>
                  <a:ext cx="1656000" cy="468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指示</a:t>
                  </a:r>
                  <a:r>
                    <a:rPr kumimoji="1" lang="ja-JP" altLang="en-US" sz="1400" dirty="0">
                      <a:solidFill>
                        <a:schemeClr val="tx1"/>
                      </a:solidFill>
                    </a:rPr>
                    <a:t>を受信する</a:t>
                  </a:r>
                  <a:endParaRPr kumimoji="1" lang="en-US" altLang="ja-JP" sz="1400" dirty="0">
                    <a:solidFill>
                      <a:schemeClr val="tx1"/>
                    </a:solidFill>
                  </a:endParaRPr>
                </a:p>
              </p:txBody>
            </p:sp>
            <p:cxnSp>
              <p:nvCxnSpPr>
                <p:cNvPr id="34" name="直線矢印コネクタ 33">
                  <a:extLst>
                    <a:ext uri="{FF2B5EF4-FFF2-40B4-BE49-F238E27FC236}">
                      <a16:creationId xmlns:a16="http://schemas.microsoft.com/office/drawing/2014/main" xmlns="" id="{3135E3C2-DE14-4599-84AD-8F5C6C702CEF}"/>
                    </a:ext>
                  </a:extLst>
                </p:cNvPr>
                <p:cNvCxnSpPr>
                  <a:cxnSpLocks/>
                  <a:stCxn id="29" idx="4"/>
                  <a:endCxn id="31" idx="0"/>
                </p:cNvCxnSpPr>
                <p:nvPr/>
              </p:nvCxnSpPr>
              <p:spPr>
                <a:xfrm flipH="1">
                  <a:off x="5987677" y="552446"/>
                  <a:ext cx="4323" cy="2644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xmlns="" id="{08342C39-2A19-4741-B2F4-B3B2B979A341}"/>
                    </a:ext>
                  </a:extLst>
                </p:cNvPr>
                <p:cNvCxnSpPr>
                  <a:cxnSpLocks/>
                  <a:stCxn id="31" idx="2"/>
                  <a:endCxn id="30" idx="0"/>
                </p:cNvCxnSpPr>
                <p:nvPr/>
              </p:nvCxnSpPr>
              <p:spPr>
                <a:xfrm>
                  <a:off x="5987677" y="1284930"/>
                  <a:ext cx="0" cy="2956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xmlns="" id="{35FE9534-4ED0-427C-8612-2C02141B2B5A}"/>
                    </a:ext>
                  </a:extLst>
                </p:cNvPr>
                <p:cNvCxnSpPr>
                  <a:cxnSpLocks/>
                  <a:stCxn id="30" idx="2"/>
                  <a:endCxn id="32" idx="0"/>
                </p:cNvCxnSpPr>
                <p:nvPr/>
              </p:nvCxnSpPr>
              <p:spPr>
                <a:xfrm flipH="1">
                  <a:off x="5987677" y="1940558"/>
                  <a:ext cx="4323" cy="3792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xmlns="" id="{E605E520-55B7-4972-8F9C-9DE45D470897}"/>
                    </a:ext>
                  </a:extLst>
                </p:cNvPr>
                <p:cNvCxnSpPr>
                  <a:cxnSpLocks/>
                  <a:stCxn id="32" idx="2"/>
                  <a:endCxn id="33" idx="0"/>
                </p:cNvCxnSpPr>
                <p:nvPr/>
              </p:nvCxnSpPr>
              <p:spPr>
                <a:xfrm>
                  <a:off x="5987677" y="2787814"/>
                  <a:ext cx="0" cy="4313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xmlns="" id="{D5EDA7D7-7760-40FD-8F74-99DD50F5BF3C}"/>
                    </a:ext>
                  </a:extLst>
                </p:cNvPr>
                <p:cNvCxnSpPr>
                  <a:cxnSpLocks/>
                  <a:stCxn id="33" idx="2"/>
                  <a:endCxn id="28" idx="0"/>
                </p:cNvCxnSpPr>
                <p:nvPr/>
              </p:nvCxnSpPr>
              <p:spPr>
                <a:xfrm flipH="1">
                  <a:off x="5987675" y="3687117"/>
                  <a:ext cx="2" cy="4313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xmlns="" id="{315CF1B9-76CC-4AAD-803D-56FED68E9CB0}"/>
                    </a:ext>
                  </a:extLst>
                </p:cNvPr>
                <p:cNvCxnSpPr>
                  <a:cxnSpLocks/>
                  <a:stCxn id="28" idx="2"/>
                  <a:endCxn id="27" idx="0"/>
                </p:cNvCxnSpPr>
                <p:nvPr/>
              </p:nvCxnSpPr>
              <p:spPr>
                <a:xfrm>
                  <a:off x="5987675" y="4586420"/>
                  <a:ext cx="0" cy="4313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6" name="コネクタ: カギ線 25">
                <a:extLst>
                  <a:ext uri="{FF2B5EF4-FFF2-40B4-BE49-F238E27FC236}">
                    <a16:creationId xmlns:a16="http://schemas.microsoft.com/office/drawing/2014/main" xmlns="" id="{1F365CD2-C89D-49CE-84EE-917BEAD73D24}"/>
                  </a:ext>
                </a:extLst>
              </p:cNvPr>
              <p:cNvCxnSpPr>
                <a:cxnSpLocks/>
                <a:stCxn id="30" idx="3"/>
                <a:endCxn id="31" idx="3"/>
              </p:cNvCxnSpPr>
              <p:nvPr/>
            </p:nvCxnSpPr>
            <p:spPr>
              <a:xfrm flipV="1">
                <a:off x="9288911" y="1026716"/>
                <a:ext cx="859677" cy="709628"/>
              </a:xfrm>
              <a:prstGeom prst="bentConnector3">
                <a:avLst>
                  <a:gd name="adj1" fmla="val 16305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四角形: 角を丸くする 26">
                <a:extLst>
                  <a:ext uri="{FF2B5EF4-FFF2-40B4-BE49-F238E27FC236}">
                    <a16:creationId xmlns:a16="http://schemas.microsoft.com/office/drawing/2014/main" xmlns="" id="{1B096C7A-AEFF-4C17-9AE6-24393F1A53A4}"/>
                  </a:ext>
                </a:extLst>
              </p:cNvPr>
              <p:cNvSpPr/>
              <p:nvPr/>
            </p:nvSpPr>
            <p:spPr>
              <a:xfrm>
                <a:off x="8042586" y="4993509"/>
                <a:ext cx="1836000" cy="468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商品情報を</a:t>
                </a:r>
                <a:endParaRPr kumimoji="1" lang="en-US" altLang="ja-JP" sz="1400" dirty="0">
                  <a:solidFill>
                    <a:schemeClr val="tx1"/>
                  </a:solidFill>
                </a:endParaRPr>
              </a:p>
              <a:p>
                <a:pPr algn="ctr"/>
                <a:r>
                  <a:rPr kumimoji="1" lang="ja-JP" altLang="en-US" sz="1400" dirty="0">
                    <a:solidFill>
                      <a:schemeClr val="tx1"/>
                    </a:solidFill>
                  </a:rPr>
                  <a:t>記録する</a:t>
                </a:r>
                <a:endParaRPr kumimoji="1" lang="en-US" altLang="ja-JP" sz="1400" dirty="0">
                  <a:solidFill>
                    <a:schemeClr val="tx1"/>
                  </a:solidFill>
                </a:endParaRPr>
              </a:p>
            </p:txBody>
          </p:sp>
          <p:sp>
            <p:nvSpPr>
              <p:cNvPr id="28" name="四角形: 角を丸くする 27">
                <a:extLst>
                  <a:ext uri="{FF2B5EF4-FFF2-40B4-BE49-F238E27FC236}">
                    <a16:creationId xmlns:a16="http://schemas.microsoft.com/office/drawing/2014/main" xmlns="" id="{0C1206F4-1AF9-4D48-AB57-BF8F976CF83F}"/>
                  </a:ext>
                </a:extLst>
              </p:cNvPr>
              <p:cNvSpPr/>
              <p:nvPr/>
            </p:nvSpPr>
            <p:spPr>
              <a:xfrm>
                <a:off x="7952586" y="4094206"/>
                <a:ext cx="2016000" cy="468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カゴの中の商品の</a:t>
                </a:r>
                <a:endParaRPr lang="en-US" altLang="ja-JP" sz="1400" dirty="0">
                  <a:solidFill>
                    <a:schemeClr val="tx1"/>
                  </a:solidFill>
                </a:endParaRPr>
              </a:p>
              <a:p>
                <a:pPr algn="ctr"/>
                <a:r>
                  <a:rPr lang="ja-JP" altLang="en-US" sz="1400" dirty="0">
                    <a:solidFill>
                      <a:schemeClr val="tx1"/>
                    </a:solidFill>
                  </a:rPr>
                  <a:t>バーコードを読み取る</a:t>
                </a:r>
                <a:endParaRPr kumimoji="1" lang="en-US" altLang="ja-JP" sz="1400" dirty="0">
                  <a:solidFill>
                    <a:schemeClr val="tx1"/>
                  </a:solidFill>
                </a:endParaRPr>
              </a:p>
            </p:txBody>
          </p:sp>
        </p:grpSp>
        <p:sp>
          <p:nvSpPr>
            <p:cNvPr id="51" name="テキスト ボックス 50">
              <a:extLst>
                <a:ext uri="{FF2B5EF4-FFF2-40B4-BE49-F238E27FC236}">
                  <a16:creationId xmlns:a16="http://schemas.microsoft.com/office/drawing/2014/main" xmlns="" id="{CBCD55AE-8848-48C3-9147-2F7D52983DE9}"/>
                </a:ext>
              </a:extLst>
            </p:cNvPr>
            <p:cNvSpPr txBox="1"/>
            <p:nvPr/>
          </p:nvSpPr>
          <p:spPr>
            <a:xfrm>
              <a:off x="665676" y="2624604"/>
              <a:ext cx="2188420" cy="338554"/>
            </a:xfrm>
            <a:prstGeom prst="rect">
              <a:avLst/>
            </a:prstGeom>
            <a:noFill/>
          </p:spPr>
          <p:txBody>
            <a:bodyPr wrap="none" rtlCol="0">
              <a:spAutoFit/>
            </a:bodyPr>
            <a:lstStyle/>
            <a:p>
              <a:r>
                <a:rPr kumimoji="1" lang="en-US" altLang="ja-JP" sz="1600" dirty="0"/>
                <a:t>[</a:t>
              </a:r>
              <a:r>
                <a:rPr kumimoji="1" lang="ja-JP" altLang="en-US" sz="1600" dirty="0"/>
                <a:t>商品の出入りがある</a:t>
              </a:r>
              <a:r>
                <a:rPr kumimoji="1" lang="en-US" altLang="ja-JP" sz="1600" dirty="0"/>
                <a:t>]</a:t>
              </a:r>
              <a:endParaRPr kumimoji="1" lang="ja-JP" altLang="en-US" sz="1600" dirty="0"/>
            </a:p>
          </p:txBody>
        </p:sp>
        <p:sp>
          <p:nvSpPr>
            <p:cNvPr id="52" name="テキスト ボックス 51">
              <a:extLst>
                <a:ext uri="{FF2B5EF4-FFF2-40B4-BE49-F238E27FC236}">
                  <a16:creationId xmlns:a16="http://schemas.microsoft.com/office/drawing/2014/main" xmlns="" id="{5F749C59-7646-420F-9F81-59A924770A81}"/>
                </a:ext>
              </a:extLst>
            </p:cNvPr>
            <p:cNvSpPr txBox="1"/>
            <p:nvPr/>
          </p:nvSpPr>
          <p:spPr>
            <a:xfrm>
              <a:off x="3767340" y="2489575"/>
              <a:ext cx="2188420" cy="338554"/>
            </a:xfrm>
            <a:prstGeom prst="rect">
              <a:avLst/>
            </a:prstGeom>
            <a:noFill/>
          </p:spPr>
          <p:txBody>
            <a:bodyPr wrap="none" rtlCol="0">
              <a:spAutoFit/>
            </a:bodyPr>
            <a:lstStyle/>
            <a:p>
              <a:r>
                <a:rPr kumimoji="1" lang="en-US" altLang="ja-JP" sz="1600" dirty="0"/>
                <a:t>[</a:t>
              </a:r>
              <a:r>
                <a:rPr kumimoji="1" lang="ja-JP" altLang="en-US" sz="1600" dirty="0"/>
                <a:t>商品の出入りがない</a:t>
              </a:r>
              <a:r>
                <a:rPr kumimoji="1" lang="en-US" altLang="ja-JP" sz="1600" dirty="0"/>
                <a:t>]</a:t>
              </a:r>
              <a:endParaRPr kumimoji="1" lang="ja-JP" altLang="en-US" sz="1600" dirty="0"/>
            </a:p>
          </p:txBody>
        </p:sp>
      </p:grpSp>
      <p:grpSp>
        <p:nvGrpSpPr>
          <p:cNvPr id="56" name="グループ化 55">
            <a:extLst>
              <a:ext uri="{FF2B5EF4-FFF2-40B4-BE49-F238E27FC236}">
                <a16:creationId xmlns:a16="http://schemas.microsoft.com/office/drawing/2014/main" xmlns="" id="{43C5C61B-DD80-490A-A9F1-AA7F5DA25A9C}"/>
              </a:ext>
            </a:extLst>
          </p:cNvPr>
          <p:cNvGrpSpPr/>
          <p:nvPr/>
        </p:nvGrpSpPr>
        <p:grpSpPr>
          <a:xfrm>
            <a:off x="7103149" y="893165"/>
            <a:ext cx="5032841" cy="5185277"/>
            <a:chOff x="7103149" y="893165"/>
            <a:chExt cx="5032841" cy="5185277"/>
          </a:xfrm>
        </p:grpSpPr>
        <p:grpSp>
          <p:nvGrpSpPr>
            <p:cNvPr id="2" name="グループ化 1">
              <a:extLst>
                <a:ext uri="{FF2B5EF4-FFF2-40B4-BE49-F238E27FC236}">
                  <a16:creationId xmlns:a16="http://schemas.microsoft.com/office/drawing/2014/main" xmlns="" id="{BE6B3958-2055-4E9A-9377-A1203639CDCA}"/>
                </a:ext>
              </a:extLst>
            </p:cNvPr>
            <p:cNvGrpSpPr/>
            <p:nvPr/>
          </p:nvGrpSpPr>
          <p:grpSpPr>
            <a:xfrm>
              <a:off x="8045246" y="893165"/>
              <a:ext cx="2736000" cy="5185277"/>
              <a:chOff x="7592588" y="276232"/>
              <a:chExt cx="2736000" cy="5185277"/>
            </a:xfrm>
          </p:grpSpPr>
          <p:grpSp>
            <p:nvGrpSpPr>
              <p:cNvPr id="3" name="グループ化 2">
                <a:extLst>
                  <a:ext uri="{FF2B5EF4-FFF2-40B4-BE49-F238E27FC236}">
                    <a16:creationId xmlns:a16="http://schemas.microsoft.com/office/drawing/2014/main" xmlns="" id="{96A90A1A-B7C3-485B-AA0B-799A34656BE2}"/>
                  </a:ext>
                </a:extLst>
              </p:cNvPr>
              <p:cNvGrpSpPr/>
              <p:nvPr/>
            </p:nvGrpSpPr>
            <p:grpSpPr>
              <a:xfrm>
                <a:off x="7592588" y="276232"/>
                <a:ext cx="2736000" cy="4717277"/>
                <a:chOff x="4619677" y="300446"/>
                <a:chExt cx="2736000" cy="4717277"/>
              </a:xfrm>
            </p:grpSpPr>
            <p:sp>
              <p:nvSpPr>
                <p:cNvPr id="7" name="楕円 6">
                  <a:extLst>
                    <a:ext uri="{FF2B5EF4-FFF2-40B4-BE49-F238E27FC236}">
                      <a16:creationId xmlns:a16="http://schemas.microsoft.com/office/drawing/2014/main" xmlns="" id="{7E5EED10-8CB8-4873-A760-836EA2AFBCB2}"/>
                    </a:ext>
                  </a:extLst>
                </p:cNvPr>
                <p:cNvSpPr/>
                <p:nvPr/>
              </p:nvSpPr>
              <p:spPr>
                <a:xfrm>
                  <a:off x="5866000" y="300446"/>
                  <a:ext cx="252000" cy="25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ひし形 7">
                  <a:extLst>
                    <a:ext uri="{FF2B5EF4-FFF2-40B4-BE49-F238E27FC236}">
                      <a16:creationId xmlns:a16="http://schemas.microsoft.com/office/drawing/2014/main" xmlns="" id="{A86AAE8C-5018-462A-A0AF-F58B2DBB8CFD}"/>
                    </a:ext>
                  </a:extLst>
                </p:cNvPr>
                <p:cNvSpPr/>
                <p:nvPr/>
              </p:nvSpPr>
              <p:spPr>
                <a:xfrm>
                  <a:off x="5668000" y="1580558"/>
                  <a:ext cx="648000" cy="360000"/>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xmlns="" id="{7D0DD4B7-0F62-43A1-9782-B6D7E39DB9C8}"/>
                    </a:ext>
                  </a:extLst>
                </p:cNvPr>
                <p:cNvSpPr/>
                <p:nvPr/>
              </p:nvSpPr>
              <p:spPr>
                <a:xfrm>
                  <a:off x="4799677" y="816930"/>
                  <a:ext cx="2376000" cy="468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手の出入りを読み取る</a:t>
                  </a:r>
                  <a:endParaRPr kumimoji="1" lang="ja-JP" altLang="en-US" sz="1400" dirty="0">
                    <a:solidFill>
                      <a:schemeClr val="tx1"/>
                    </a:solidFill>
                  </a:endParaRPr>
                </a:p>
              </p:txBody>
            </p:sp>
            <p:sp>
              <p:nvSpPr>
                <p:cNvPr id="10" name="四角形: 角を丸くする 9">
                  <a:extLst>
                    <a:ext uri="{FF2B5EF4-FFF2-40B4-BE49-F238E27FC236}">
                      <a16:creationId xmlns:a16="http://schemas.microsoft.com/office/drawing/2014/main" xmlns="" id="{753BD0C9-1A1E-43E3-8C6F-2E3D18853F96}"/>
                    </a:ext>
                  </a:extLst>
                </p:cNvPr>
                <p:cNvSpPr/>
                <p:nvPr/>
              </p:nvSpPr>
              <p:spPr>
                <a:xfrm>
                  <a:off x="4619677" y="2329489"/>
                  <a:ext cx="2736000" cy="468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手の出入りがあれば</a:t>
                  </a:r>
                  <a:endParaRPr lang="en-US" altLang="ja-JP" sz="1400" dirty="0">
                    <a:solidFill>
                      <a:schemeClr val="tx1"/>
                    </a:solidFill>
                  </a:endParaRPr>
                </a:p>
                <a:p>
                  <a:pPr algn="ctr"/>
                  <a:r>
                    <a:rPr lang="ja-JP" altLang="en-US" sz="1400" dirty="0">
                      <a:solidFill>
                        <a:schemeClr val="tx1"/>
                      </a:solidFill>
                    </a:rPr>
                    <a:t>バーコード読み取り指示を出す</a:t>
                  </a:r>
                  <a:endParaRPr kumimoji="1" lang="en-US" altLang="ja-JP" sz="1400" dirty="0">
                    <a:solidFill>
                      <a:schemeClr val="tx1"/>
                    </a:solidFill>
                  </a:endParaRPr>
                </a:p>
              </p:txBody>
            </p:sp>
            <p:sp>
              <p:nvSpPr>
                <p:cNvPr id="11" name="四角形: 角を丸くする 10">
                  <a:extLst>
                    <a:ext uri="{FF2B5EF4-FFF2-40B4-BE49-F238E27FC236}">
                      <a16:creationId xmlns:a16="http://schemas.microsoft.com/office/drawing/2014/main" xmlns="" id="{C45937FF-8F46-47C5-BEA2-8CBE1099A579}"/>
                    </a:ext>
                  </a:extLst>
                </p:cNvPr>
                <p:cNvSpPr/>
                <p:nvPr/>
              </p:nvSpPr>
              <p:spPr>
                <a:xfrm>
                  <a:off x="5159677" y="3219117"/>
                  <a:ext cx="1656000" cy="468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指示</a:t>
                  </a:r>
                  <a:r>
                    <a:rPr kumimoji="1" lang="ja-JP" altLang="en-US" sz="1400" dirty="0">
                      <a:solidFill>
                        <a:schemeClr val="tx1"/>
                      </a:solidFill>
                    </a:rPr>
                    <a:t>を受信する</a:t>
                  </a:r>
                  <a:endParaRPr kumimoji="1" lang="en-US" altLang="ja-JP" sz="1400" dirty="0">
                    <a:solidFill>
                      <a:schemeClr val="tx1"/>
                    </a:solidFill>
                  </a:endParaRPr>
                </a:p>
              </p:txBody>
            </p:sp>
            <p:cxnSp>
              <p:nvCxnSpPr>
                <p:cNvPr id="12" name="直線矢印コネクタ 11">
                  <a:extLst>
                    <a:ext uri="{FF2B5EF4-FFF2-40B4-BE49-F238E27FC236}">
                      <a16:creationId xmlns:a16="http://schemas.microsoft.com/office/drawing/2014/main" xmlns="" id="{0FC4D618-87B9-4671-A0C7-B75492421054}"/>
                    </a:ext>
                  </a:extLst>
                </p:cNvPr>
                <p:cNvCxnSpPr>
                  <a:cxnSpLocks/>
                  <a:stCxn id="7" idx="4"/>
                  <a:endCxn id="9" idx="0"/>
                </p:cNvCxnSpPr>
                <p:nvPr/>
              </p:nvCxnSpPr>
              <p:spPr>
                <a:xfrm flipH="1">
                  <a:off x="5987677" y="552446"/>
                  <a:ext cx="4323" cy="2644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xmlns="" id="{D3B02112-355D-4E35-8FC0-3E6188D4A549}"/>
                    </a:ext>
                  </a:extLst>
                </p:cNvPr>
                <p:cNvCxnSpPr>
                  <a:cxnSpLocks/>
                  <a:stCxn id="9" idx="2"/>
                  <a:endCxn id="8" idx="0"/>
                </p:cNvCxnSpPr>
                <p:nvPr/>
              </p:nvCxnSpPr>
              <p:spPr>
                <a:xfrm>
                  <a:off x="5987677" y="1284930"/>
                  <a:ext cx="0" cy="2956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xmlns="" id="{618154F6-5B14-4ADB-942B-5225AB6E9A8D}"/>
                    </a:ext>
                  </a:extLst>
                </p:cNvPr>
                <p:cNvCxnSpPr>
                  <a:cxnSpLocks/>
                  <a:stCxn id="8" idx="2"/>
                  <a:endCxn id="10" idx="0"/>
                </p:cNvCxnSpPr>
                <p:nvPr/>
              </p:nvCxnSpPr>
              <p:spPr>
                <a:xfrm flipH="1">
                  <a:off x="5987677" y="1940558"/>
                  <a:ext cx="4323" cy="3889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xmlns="" id="{CF773CAF-6965-4ADC-B677-548EF1A0028E}"/>
                    </a:ext>
                  </a:extLst>
                </p:cNvPr>
                <p:cNvCxnSpPr>
                  <a:cxnSpLocks/>
                  <a:stCxn id="10" idx="2"/>
                  <a:endCxn id="11" idx="0"/>
                </p:cNvCxnSpPr>
                <p:nvPr/>
              </p:nvCxnSpPr>
              <p:spPr>
                <a:xfrm>
                  <a:off x="5987677" y="2797489"/>
                  <a:ext cx="0" cy="4216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xmlns="" id="{D0E13BD1-6CB9-4E60-9586-6A6831C70503}"/>
                    </a:ext>
                  </a:extLst>
                </p:cNvPr>
                <p:cNvCxnSpPr>
                  <a:cxnSpLocks/>
                  <a:stCxn id="11" idx="2"/>
                  <a:endCxn id="6" idx="0"/>
                </p:cNvCxnSpPr>
                <p:nvPr/>
              </p:nvCxnSpPr>
              <p:spPr>
                <a:xfrm flipH="1">
                  <a:off x="5987675" y="3687117"/>
                  <a:ext cx="2" cy="4313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xmlns="" id="{EA0D9C88-04FC-41E2-BC2C-E316709DF178}"/>
                    </a:ext>
                  </a:extLst>
                </p:cNvPr>
                <p:cNvCxnSpPr>
                  <a:cxnSpLocks/>
                  <a:stCxn id="6" idx="2"/>
                  <a:endCxn id="5" idx="0"/>
                </p:cNvCxnSpPr>
                <p:nvPr/>
              </p:nvCxnSpPr>
              <p:spPr>
                <a:xfrm>
                  <a:off x="5987675" y="4586420"/>
                  <a:ext cx="0" cy="4313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 name="コネクタ: カギ線 3">
                <a:extLst>
                  <a:ext uri="{FF2B5EF4-FFF2-40B4-BE49-F238E27FC236}">
                    <a16:creationId xmlns:a16="http://schemas.microsoft.com/office/drawing/2014/main" xmlns="" id="{3E29EEFD-82BC-4231-870E-40AC4BA16F13}"/>
                  </a:ext>
                </a:extLst>
              </p:cNvPr>
              <p:cNvCxnSpPr>
                <a:cxnSpLocks/>
                <a:stCxn id="8" idx="3"/>
                <a:endCxn id="9" idx="3"/>
              </p:cNvCxnSpPr>
              <p:nvPr/>
            </p:nvCxnSpPr>
            <p:spPr>
              <a:xfrm flipV="1">
                <a:off x="9288911" y="1026716"/>
                <a:ext cx="859677" cy="709628"/>
              </a:xfrm>
              <a:prstGeom prst="bentConnector3">
                <a:avLst>
                  <a:gd name="adj1" fmla="val 16305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四角形: 角を丸くする 4">
                <a:extLst>
                  <a:ext uri="{FF2B5EF4-FFF2-40B4-BE49-F238E27FC236}">
                    <a16:creationId xmlns:a16="http://schemas.microsoft.com/office/drawing/2014/main" xmlns="" id="{7B7B4DA5-0029-4853-BAA3-F1A5C7342D85}"/>
                  </a:ext>
                </a:extLst>
              </p:cNvPr>
              <p:cNvSpPr/>
              <p:nvPr/>
            </p:nvSpPr>
            <p:spPr>
              <a:xfrm>
                <a:off x="8042586" y="4993509"/>
                <a:ext cx="1836000" cy="468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商品情報を</a:t>
                </a:r>
                <a:endParaRPr kumimoji="1" lang="en-US" altLang="ja-JP" sz="1400" dirty="0">
                  <a:solidFill>
                    <a:schemeClr val="tx1"/>
                  </a:solidFill>
                </a:endParaRPr>
              </a:p>
              <a:p>
                <a:pPr algn="ctr"/>
                <a:r>
                  <a:rPr kumimoji="1" lang="ja-JP" altLang="en-US" sz="1400" dirty="0">
                    <a:solidFill>
                      <a:schemeClr val="tx1"/>
                    </a:solidFill>
                  </a:rPr>
                  <a:t>記録する</a:t>
                </a:r>
                <a:endParaRPr kumimoji="1" lang="en-US" altLang="ja-JP" sz="1400" dirty="0">
                  <a:solidFill>
                    <a:schemeClr val="tx1"/>
                  </a:solidFill>
                </a:endParaRPr>
              </a:p>
            </p:txBody>
          </p:sp>
          <p:sp>
            <p:nvSpPr>
              <p:cNvPr id="6" name="四角形: 角を丸くする 5">
                <a:extLst>
                  <a:ext uri="{FF2B5EF4-FFF2-40B4-BE49-F238E27FC236}">
                    <a16:creationId xmlns:a16="http://schemas.microsoft.com/office/drawing/2014/main" xmlns="" id="{E8FF9C6F-7D5B-4214-9BAF-6BB3BC3F18AA}"/>
                  </a:ext>
                </a:extLst>
              </p:cNvPr>
              <p:cNvSpPr/>
              <p:nvPr/>
            </p:nvSpPr>
            <p:spPr>
              <a:xfrm>
                <a:off x="7952586" y="4094206"/>
                <a:ext cx="2016000" cy="468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カゴの中の商品の</a:t>
                </a:r>
                <a:endParaRPr lang="en-US" altLang="ja-JP" sz="1400" dirty="0">
                  <a:solidFill>
                    <a:schemeClr val="tx1"/>
                  </a:solidFill>
                </a:endParaRPr>
              </a:p>
              <a:p>
                <a:pPr algn="ctr"/>
                <a:r>
                  <a:rPr lang="ja-JP" altLang="en-US" sz="1400" dirty="0">
                    <a:solidFill>
                      <a:schemeClr val="tx1"/>
                    </a:solidFill>
                  </a:rPr>
                  <a:t>バーコードを読み取る</a:t>
                </a:r>
                <a:endParaRPr kumimoji="1" lang="en-US" altLang="ja-JP" sz="1400" dirty="0">
                  <a:solidFill>
                    <a:schemeClr val="tx1"/>
                  </a:solidFill>
                </a:endParaRPr>
              </a:p>
            </p:txBody>
          </p:sp>
        </p:grpSp>
        <p:sp>
          <p:nvSpPr>
            <p:cNvPr id="53" name="テキスト ボックス 52">
              <a:extLst>
                <a:ext uri="{FF2B5EF4-FFF2-40B4-BE49-F238E27FC236}">
                  <a16:creationId xmlns:a16="http://schemas.microsoft.com/office/drawing/2014/main" xmlns="" id="{1C8B5FB7-277B-42B1-96ED-AFB236EF07EF}"/>
                </a:ext>
              </a:extLst>
            </p:cNvPr>
            <p:cNvSpPr txBox="1"/>
            <p:nvPr/>
          </p:nvSpPr>
          <p:spPr>
            <a:xfrm>
              <a:off x="7103149" y="2500580"/>
              <a:ext cx="1983235" cy="338554"/>
            </a:xfrm>
            <a:prstGeom prst="rect">
              <a:avLst/>
            </a:prstGeom>
            <a:noFill/>
          </p:spPr>
          <p:txBody>
            <a:bodyPr wrap="none" rtlCol="0">
              <a:spAutoFit/>
            </a:bodyPr>
            <a:lstStyle/>
            <a:p>
              <a:r>
                <a:rPr kumimoji="1" lang="en-US" altLang="ja-JP" sz="1600" dirty="0"/>
                <a:t>[</a:t>
              </a:r>
              <a:r>
                <a:rPr lang="ja-JP" altLang="en-US" sz="1600" dirty="0"/>
                <a:t>手</a:t>
              </a:r>
              <a:r>
                <a:rPr kumimoji="1" lang="ja-JP" altLang="en-US" sz="1600" dirty="0"/>
                <a:t>の出入りがある</a:t>
              </a:r>
              <a:r>
                <a:rPr kumimoji="1" lang="en-US" altLang="ja-JP" sz="1600" dirty="0"/>
                <a:t>]</a:t>
              </a:r>
              <a:endParaRPr kumimoji="1" lang="ja-JP" altLang="en-US" sz="1600" dirty="0"/>
            </a:p>
          </p:txBody>
        </p:sp>
        <p:sp>
          <p:nvSpPr>
            <p:cNvPr id="54" name="テキスト ボックス 53">
              <a:extLst>
                <a:ext uri="{FF2B5EF4-FFF2-40B4-BE49-F238E27FC236}">
                  <a16:creationId xmlns:a16="http://schemas.microsoft.com/office/drawing/2014/main" xmlns="" id="{1AD96367-A5FF-47C6-A3B7-F087D373D922}"/>
                </a:ext>
              </a:extLst>
            </p:cNvPr>
            <p:cNvSpPr txBox="1"/>
            <p:nvPr/>
          </p:nvSpPr>
          <p:spPr>
            <a:xfrm>
              <a:off x="10152755" y="2372840"/>
              <a:ext cx="1983235" cy="338554"/>
            </a:xfrm>
            <a:prstGeom prst="rect">
              <a:avLst/>
            </a:prstGeom>
            <a:noFill/>
          </p:spPr>
          <p:txBody>
            <a:bodyPr wrap="none" rtlCol="0">
              <a:spAutoFit/>
            </a:bodyPr>
            <a:lstStyle/>
            <a:p>
              <a:r>
                <a:rPr kumimoji="1" lang="en-US" altLang="ja-JP" sz="1600" dirty="0"/>
                <a:t>[</a:t>
              </a:r>
              <a:r>
                <a:rPr lang="ja-JP" altLang="en-US" sz="1600" dirty="0"/>
                <a:t>手</a:t>
              </a:r>
              <a:r>
                <a:rPr kumimoji="1" lang="ja-JP" altLang="en-US" sz="1600" dirty="0"/>
                <a:t>の出入りがない</a:t>
              </a:r>
              <a:r>
                <a:rPr kumimoji="1" lang="en-US" altLang="ja-JP" sz="1600" dirty="0"/>
                <a:t>]</a:t>
              </a:r>
              <a:endParaRPr kumimoji="1" lang="ja-JP" altLang="en-US" sz="1600" dirty="0"/>
            </a:p>
          </p:txBody>
        </p:sp>
      </p:grpSp>
      <p:sp>
        <p:nvSpPr>
          <p:cNvPr id="57" name="テキスト ボックス 56">
            <a:extLst>
              <a:ext uri="{FF2B5EF4-FFF2-40B4-BE49-F238E27FC236}">
                <a16:creationId xmlns:a16="http://schemas.microsoft.com/office/drawing/2014/main" xmlns="" id="{11B7CE77-BADD-45B7-8918-AD33BC110B51}"/>
              </a:ext>
            </a:extLst>
          </p:cNvPr>
          <p:cNvSpPr txBox="1"/>
          <p:nvPr/>
        </p:nvSpPr>
        <p:spPr>
          <a:xfrm>
            <a:off x="608773" y="355121"/>
            <a:ext cx="4083169" cy="338554"/>
          </a:xfrm>
          <a:prstGeom prst="rect">
            <a:avLst/>
          </a:prstGeom>
          <a:noFill/>
        </p:spPr>
        <p:txBody>
          <a:bodyPr wrap="none" rtlCol="0">
            <a:spAutoFit/>
          </a:bodyPr>
          <a:lstStyle/>
          <a:p>
            <a:r>
              <a:rPr kumimoji="1" lang="ja-JP" altLang="en-US" sz="1600" dirty="0"/>
              <a:t>「カゴの中の商品の出入りを感知をする」</a:t>
            </a:r>
          </a:p>
        </p:txBody>
      </p:sp>
      <p:sp>
        <p:nvSpPr>
          <p:cNvPr id="58" name="テキスト ボックス 57">
            <a:extLst>
              <a:ext uri="{FF2B5EF4-FFF2-40B4-BE49-F238E27FC236}">
                <a16:creationId xmlns:a16="http://schemas.microsoft.com/office/drawing/2014/main" xmlns="" id="{D0571052-59C6-4293-AFF6-4AEF7A1D2C79}"/>
              </a:ext>
            </a:extLst>
          </p:cNvPr>
          <p:cNvSpPr txBox="1"/>
          <p:nvPr/>
        </p:nvSpPr>
        <p:spPr>
          <a:xfrm>
            <a:off x="6096000" y="340858"/>
            <a:ext cx="2646878" cy="338554"/>
          </a:xfrm>
          <a:prstGeom prst="rect">
            <a:avLst/>
          </a:prstGeom>
          <a:noFill/>
        </p:spPr>
        <p:txBody>
          <a:bodyPr wrap="none" rtlCol="0">
            <a:spAutoFit/>
          </a:bodyPr>
          <a:lstStyle/>
          <a:p>
            <a:r>
              <a:rPr kumimoji="1" lang="ja-JP" altLang="en-US" sz="1600" dirty="0"/>
              <a:t>「手の出入りを感知する」</a:t>
            </a:r>
          </a:p>
        </p:txBody>
      </p:sp>
      <p:graphicFrame>
        <p:nvGraphicFramePr>
          <p:cNvPr id="42" name="表 2">
            <a:extLst>
              <a:ext uri="{FF2B5EF4-FFF2-40B4-BE49-F238E27FC236}">
                <a16:creationId xmlns:a16="http://schemas.microsoft.com/office/drawing/2014/main" xmlns="" id="{9500DBEB-B89C-4F24-9475-3330D62587AA}"/>
              </a:ext>
            </a:extLst>
          </p:cNvPr>
          <p:cNvGraphicFramePr>
            <a:graphicFrameLocks noGrp="1"/>
          </p:cNvGraphicFramePr>
          <p:nvPr>
            <p:extLst>
              <p:ext uri="{D42A27DB-BD31-4B8C-83A1-F6EECF244321}">
                <p14:modId xmlns:p14="http://schemas.microsoft.com/office/powerpoint/2010/main" val="1316820830"/>
              </p:ext>
            </p:extLst>
          </p:nvPr>
        </p:nvGraphicFramePr>
        <p:xfrm>
          <a:off x="273854" y="988761"/>
          <a:ext cx="432000" cy="5430451"/>
        </p:xfrm>
        <a:graphic>
          <a:graphicData uri="http://schemas.openxmlformats.org/drawingml/2006/table">
            <a:tbl>
              <a:tblPr firstRow="1" bandRow="1">
                <a:tableStyleId>{5C22544A-7EE6-4342-B048-85BDC9FD1C3A}</a:tableStyleId>
              </a:tblPr>
              <a:tblGrid>
                <a:gridCol w="432000">
                  <a:extLst>
                    <a:ext uri="{9D8B030D-6E8A-4147-A177-3AD203B41FA5}">
                      <a16:colId xmlns:a16="http://schemas.microsoft.com/office/drawing/2014/main" xmlns="" val="11655065"/>
                    </a:ext>
                  </a:extLst>
                </a:gridCol>
              </a:tblGrid>
              <a:tr h="2659115">
                <a:tc>
                  <a:txBody>
                    <a:bodyPr/>
                    <a:lstStyle/>
                    <a:p>
                      <a:pPr algn="ctr"/>
                      <a:r>
                        <a:rPr kumimoji="1" lang="ja-JP" altLang="en-US" sz="1600" dirty="0">
                          <a:solidFill>
                            <a:schemeClr val="tx1"/>
                          </a:solidFill>
                        </a:rPr>
                        <a:t>ひずみゲージ</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72751827"/>
                  </a:ext>
                </a:extLst>
              </a:tr>
              <a:tr h="1913207">
                <a:tc>
                  <a:txBody>
                    <a:bodyPr/>
                    <a:lstStyle/>
                    <a:p>
                      <a:pPr algn="ctr"/>
                      <a:r>
                        <a:rPr kumimoji="1" lang="en-US" altLang="ja-JP" sz="1600" b="1" dirty="0"/>
                        <a:t>Web</a:t>
                      </a:r>
                      <a:r>
                        <a:rPr kumimoji="1" lang="ja-JP" altLang="en-US" sz="1600" b="1" dirty="0"/>
                        <a:t>カメラ</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97415460"/>
                  </a:ext>
                </a:extLst>
              </a:tr>
              <a:tr h="858129">
                <a:tc>
                  <a:txBody>
                    <a:bodyPr/>
                    <a:lstStyle/>
                    <a:p>
                      <a:pPr algn="ctr"/>
                      <a:r>
                        <a:rPr kumimoji="1" lang="en-US" altLang="ja-JP" sz="1200" b="1" dirty="0"/>
                        <a:t>Raspberry</a:t>
                      </a:r>
                      <a:r>
                        <a:rPr kumimoji="1" lang="ja-JP" altLang="en-US" sz="1200" b="1" dirty="0"/>
                        <a:t> </a:t>
                      </a:r>
                      <a:r>
                        <a:rPr kumimoji="1" lang="en-US" altLang="ja-JP" sz="1200" b="1" dirty="0"/>
                        <a:t>Pi</a:t>
                      </a:r>
                      <a:endParaRPr kumimoji="1" lang="ja-JP" altLang="en-US" sz="1200" b="1" dirty="0"/>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653886593"/>
                  </a:ext>
                </a:extLst>
              </a:tr>
            </a:tbl>
          </a:graphicData>
        </a:graphic>
      </p:graphicFrame>
      <p:graphicFrame>
        <p:nvGraphicFramePr>
          <p:cNvPr id="44" name="表 2">
            <a:extLst>
              <a:ext uri="{FF2B5EF4-FFF2-40B4-BE49-F238E27FC236}">
                <a16:creationId xmlns:a16="http://schemas.microsoft.com/office/drawing/2014/main" xmlns="" id="{7D42EB3C-E806-433D-A1C4-4725A02091D8}"/>
              </a:ext>
            </a:extLst>
          </p:cNvPr>
          <p:cNvGraphicFramePr>
            <a:graphicFrameLocks noGrp="1"/>
          </p:cNvGraphicFramePr>
          <p:nvPr>
            <p:extLst>
              <p:ext uri="{D42A27DB-BD31-4B8C-83A1-F6EECF244321}">
                <p14:modId xmlns:p14="http://schemas.microsoft.com/office/powerpoint/2010/main" val="1771707547"/>
              </p:ext>
            </p:extLst>
          </p:nvPr>
        </p:nvGraphicFramePr>
        <p:xfrm>
          <a:off x="6704388" y="988761"/>
          <a:ext cx="432000" cy="5430451"/>
        </p:xfrm>
        <a:graphic>
          <a:graphicData uri="http://schemas.openxmlformats.org/drawingml/2006/table">
            <a:tbl>
              <a:tblPr firstRow="1" bandRow="1">
                <a:tableStyleId>{5C22544A-7EE6-4342-B048-85BDC9FD1C3A}</a:tableStyleId>
              </a:tblPr>
              <a:tblGrid>
                <a:gridCol w="432000">
                  <a:extLst>
                    <a:ext uri="{9D8B030D-6E8A-4147-A177-3AD203B41FA5}">
                      <a16:colId xmlns:a16="http://schemas.microsoft.com/office/drawing/2014/main" xmlns="" val="11655065"/>
                    </a:ext>
                  </a:extLst>
                </a:gridCol>
              </a:tblGrid>
              <a:tr h="2659115">
                <a:tc>
                  <a:txBody>
                    <a:bodyPr/>
                    <a:lstStyle/>
                    <a:p>
                      <a:pPr algn="ctr"/>
                      <a:r>
                        <a:rPr kumimoji="1" lang="ja-JP" altLang="en-US" sz="1600" dirty="0">
                          <a:solidFill>
                            <a:schemeClr val="tx1"/>
                          </a:solidFill>
                        </a:rPr>
                        <a:t>超音波センサ</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72751827"/>
                  </a:ext>
                </a:extLst>
              </a:tr>
              <a:tr h="1913207">
                <a:tc>
                  <a:txBody>
                    <a:bodyPr/>
                    <a:lstStyle/>
                    <a:p>
                      <a:pPr algn="ctr"/>
                      <a:r>
                        <a:rPr kumimoji="1" lang="en-US" altLang="ja-JP" sz="1600" b="1" dirty="0"/>
                        <a:t>Web</a:t>
                      </a:r>
                      <a:r>
                        <a:rPr kumimoji="1" lang="ja-JP" altLang="en-US" sz="1600" b="1" dirty="0"/>
                        <a:t>カメラ</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97415460"/>
                  </a:ext>
                </a:extLst>
              </a:tr>
              <a:tr h="858129">
                <a:tc>
                  <a:txBody>
                    <a:bodyPr/>
                    <a:lstStyle/>
                    <a:p>
                      <a:pPr algn="ctr"/>
                      <a:r>
                        <a:rPr kumimoji="1" lang="en-US" altLang="ja-JP" sz="1200" b="1" dirty="0"/>
                        <a:t>Raspberry</a:t>
                      </a:r>
                      <a:r>
                        <a:rPr kumimoji="1" lang="ja-JP" altLang="en-US" sz="1200" b="1" dirty="0"/>
                        <a:t> </a:t>
                      </a:r>
                      <a:r>
                        <a:rPr kumimoji="1" lang="en-US" altLang="ja-JP" sz="1200" b="1" dirty="0"/>
                        <a:t>Pi</a:t>
                      </a:r>
                      <a:endParaRPr kumimoji="1" lang="ja-JP" altLang="en-US" sz="1200" b="1" dirty="0"/>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653886593"/>
                  </a:ext>
                </a:extLst>
              </a:tr>
            </a:tbl>
          </a:graphicData>
        </a:graphic>
      </p:graphicFrame>
    </p:spTree>
    <p:extLst>
      <p:ext uri="{BB962C8B-B14F-4D97-AF65-F5344CB8AC3E}">
        <p14:creationId xmlns:p14="http://schemas.microsoft.com/office/powerpoint/2010/main" val="390382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D6EDDDB-8453-4730-BC75-4D9037517050}"/>
              </a:ext>
            </a:extLst>
          </p:cNvPr>
          <p:cNvSpPr>
            <a:spLocks noGrp="1"/>
          </p:cNvSpPr>
          <p:nvPr>
            <p:ph type="title"/>
          </p:nvPr>
        </p:nvSpPr>
        <p:spPr>
          <a:xfrm>
            <a:off x="403633" y="347018"/>
            <a:ext cx="10515600" cy="1325563"/>
          </a:xfrm>
        </p:spPr>
        <p:txBody>
          <a:bodyPr/>
          <a:lstStyle/>
          <a:p>
            <a:r>
              <a:rPr lang="ja-JP" altLang="en-US" dirty="0"/>
              <a:t>演習内容～モデリング～</a:t>
            </a:r>
            <a:endParaRPr kumimoji="1" lang="ja-JP" altLang="en-US" dirty="0"/>
          </a:p>
        </p:txBody>
      </p:sp>
      <p:sp>
        <p:nvSpPr>
          <p:cNvPr id="3" name="コンテンツ プレースホルダー 2">
            <a:extLst>
              <a:ext uri="{FF2B5EF4-FFF2-40B4-BE49-F238E27FC236}">
                <a16:creationId xmlns:a16="http://schemas.microsoft.com/office/drawing/2014/main" xmlns="" id="{9D9724B3-C539-4251-B890-94F8099B7C9D}"/>
              </a:ext>
            </a:extLst>
          </p:cNvPr>
          <p:cNvSpPr>
            <a:spLocks noGrp="1"/>
          </p:cNvSpPr>
          <p:nvPr>
            <p:ph idx="1"/>
          </p:nvPr>
        </p:nvSpPr>
        <p:spPr>
          <a:xfrm>
            <a:off x="194982" y="1852520"/>
            <a:ext cx="11802036" cy="4351338"/>
          </a:xfrm>
        </p:spPr>
        <p:txBody>
          <a:bodyPr>
            <a:normAutofit/>
          </a:bodyPr>
          <a:lstStyle/>
          <a:p>
            <a:r>
              <a:rPr lang="ja-JP" altLang="en-US" sz="3200" dirty="0"/>
              <a:t>目標：</a:t>
            </a:r>
            <a:endParaRPr lang="en-US" altLang="ja-JP" sz="3200" dirty="0"/>
          </a:p>
          <a:p>
            <a:pPr lvl="1"/>
            <a:r>
              <a:rPr lang="ja-JP" altLang="en-US" sz="2800" dirty="0"/>
              <a:t>ユースケース図、ユースケース記述、</a:t>
            </a:r>
            <a:endParaRPr lang="en-US" altLang="ja-JP" sz="2800" dirty="0"/>
          </a:p>
          <a:p>
            <a:pPr lvl="1"/>
            <a:r>
              <a:rPr lang="ja-JP" altLang="en-US" sz="2800" dirty="0"/>
              <a:t>アクティビティ図</a:t>
            </a:r>
            <a:endParaRPr lang="en-US" altLang="ja-JP" sz="2800" dirty="0"/>
          </a:p>
          <a:p>
            <a:pPr lvl="1"/>
            <a:r>
              <a:rPr lang="ja-JP" altLang="en-US" sz="2800" dirty="0"/>
              <a:t>オブジェクト図</a:t>
            </a:r>
            <a:endParaRPr lang="en-US" altLang="ja-JP" sz="2800" dirty="0"/>
          </a:p>
          <a:p>
            <a:pPr lvl="1"/>
            <a:r>
              <a:rPr lang="ja-JP" altLang="en-US" sz="2800" dirty="0"/>
              <a:t>クラス図</a:t>
            </a:r>
            <a:endParaRPr lang="en-US" altLang="ja-JP" sz="2800" dirty="0"/>
          </a:p>
          <a:p>
            <a:pPr lvl="1"/>
            <a:r>
              <a:rPr lang="ja-JP" altLang="en-US" sz="2800" dirty="0"/>
              <a:t>シーケンス図</a:t>
            </a:r>
            <a:endParaRPr lang="en-US" altLang="ja-JP" sz="2800" dirty="0"/>
          </a:p>
          <a:p>
            <a:pPr marL="0" indent="0">
              <a:buNone/>
            </a:pPr>
            <a:r>
              <a:rPr lang="ja-JP" altLang="en-US" sz="3200" dirty="0"/>
              <a:t>　　　　を作成する。</a:t>
            </a:r>
            <a:endParaRPr lang="en-US" altLang="ja-JP" sz="3200" dirty="0"/>
          </a:p>
          <a:p>
            <a:endParaRPr lang="en-US" altLang="ja-JP" sz="3200" dirty="0"/>
          </a:p>
        </p:txBody>
      </p:sp>
    </p:spTree>
    <p:extLst>
      <p:ext uri="{BB962C8B-B14F-4D97-AF65-F5344CB8AC3E}">
        <p14:creationId xmlns:p14="http://schemas.microsoft.com/office/powerpoint/2010/main" val="19746327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5" name="グループ化 54">
            <a:extLst>
              <a:ext uri="{FF2B5EF4-FFF2-40B4-BE49-F238E27FC236}">
                <a16:creationId xmlns:a16="http://schemas.microsoft.com/office/drawing/2014/main" xmlns="" id="{A4C7223F-C291-466E-97FF-EED0AB45EAEA}"/>
              </a:ext>
            </a:extLst>
          </p:cNvPr>
          <p:cNvGrpSpPr/>
          <p:nvPr/>
        </p:nvGrpSpPr>
        <p:grpSpPr>
          <a:xfrm>
            <a:off x="4728000" y="438084"/>
            <a:ext cx="2736000" cy="6036618"/>
            <a:chOff x="4728000" y="879288"/>
            <a:chExt cx="2736000" cy="6036618"/>
          </a:xfrm>
        </p:grpSpPr>
        <p:grpSp>
          <p:nvGrpSpPr>
            <p:cNvPr id="2" name="グループ化 1">
              <a:extLst>
                <a:ext uri="{FF2B5EF4-FFF2-40B4-BE49-F238E27FC236}">
                  <a16:creationId xmlns:a16="http://schemas.microsoft.com/office/drawing/2014/main" xmlns="" id="{16708298-A82B-4D90-B767-63425BCEDCCE}"/>
                </a:ext>
              </a:extLst>
            </p:cNvPr>
            <p:cNvGrpSpPr/>
            <p:nvPr/>
          </p:nvGrpSpPr>
          <p:grpSpPr>
            <a:xfrm>
              <a:off x="4728000" y="879288"/>
              <a:ext cx="2736000" cy="6036618"/>
              <a:chOff x="7592586" y="97090"/>
              <a:chExt cx="2736000" cy="6036618"/>
            </a:xfrm>
          </p:grpSpPr>
          <p:grpSp>
            <p:nvGrpSpPr>
              <p:cNvPr id="3" name="グループ化 2">
                <a:extLst>
                  <a:ext uri="{FF2B5EF4-FFF2-40B4-BE49-F238E27FC236}">
                    <a16:creationId xmlns:a16="http://schemas.microsoft.com/office/drawing/2014/main" xmlns="" id="{7259C0D3-15A9-4F8C-A6FC-7D16F09D21F7}"/>
                  </a:ext>
                </a:extLst>
              </p:cNvPr>
              <p:cNvGrpSpPr/>
              <p:nvPr/>
            </p:nvGrpSpPr>
            <p:grpSpPr>
              <a:xfrm>
                <a:off x="7592586" y="97090"/>
                <a:ext cx="2736000" cy="5568618"/>
                <a:chOff x="4619675" y="121304"/>
                <a:chExt cx="2736000" cy="5568618"/>
              </a:xfrm>
            </p:grpSpPr>
            <p:sp>
              <p:nvSpPr>
                <p:cNvPr id="7" name="楕円 6">
                  <a:extLst>
                    <a:ext uri="{FF2B5EF4-FFF2-40B4-BE49-F238E27FC236}">
                      <a16:creationId xmlns:a16="http://schemas.microsoft.com/office/drawing/2014/main" xmlns="" id="{398F2AED-F19A-4C64-B9C8-3F239B0B0D7C}"/>
                    </a:ext>
                  </a:extLst>
                </p:cNvPr>
                <p:cNvSpPr/>
                <p:nvPr/>
              </p:nvSpPr>
              <p:spPr>
                <a:xfrm>
                  <a:off x="5861677" y="121304"/>
                  <a:ext cx="252000" cy="25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xmlns="" id="{D62B06BD-6DCF-4C60-B269-BCDB107DFCAF}"/>
                    </a:ext>
                  </a:extLst>
                </p:cNvPr>
                <p:cNvSpPr/>
                <p:nvPr/>
              </p:nvSpPr>
              <p:spPr>
                <a:xfrm>
                  <a:off x="4799677" y="702607"/>
                  <a:ext cx="2376000" cy="468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ユーザーは顧客情報をレジに入力する</a:t>
                  </a:r>
                </a:p>
              </p:txBody>
            </p:sp>
            <p:sp>
              <p:nvSpPr>
                <p:cNvPr id="10" name="四角形: 角を丸くする 9">
                  <a:extLst>
                    <a:ext uri="{FF2B5EF4-FFF2-40B4-BE49-F238E27FC236}">
                      <a16:creationId xmlns:a16="http://schemas.microsoft.com/office/drawing/2014/main" xmlns="" id="{C5F7714F-5CC6-4DD5-938E-EAFFBA2184F7}"/>
                    </a:ext>
                  </a:extLst>
                </p:cNvPr>
                <p:cNvSpPr/>
                <p:nvPr/>
              </p:nvSpPr>
              <p:spPr>
                <a:xfrm>
                  <a:off x="4619675" y="3207757"/>
                  <a:ext cx="2736000" cy="468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サーバーから顧客・カゴ情報に合致する商品情報を照会する</a:t>
                  </a:r>
                  <a:endParaRPr kumimoji="1" lang="en-US" altLang="ja-JP" sz="1400" dirty="0">
                    <a:solidFill>
                      <a:schemeClr val="tx1"/>
                    </a:solidFill>
                  </a:endParaRPr>
                </a:p>
              </p:txBody>
            </p:sp>
            <p:sp>
              <p:nvSpPr>
                <p:cNvPr id="11" name="四角形: 角を丸くする 10">
                  <a:extLst>
                    <a:ext uri="{FF2B5EF4-FFF2-40B4-BE49-F238E27FC236}">
                      <a16:creationId xmlns:a16="http://schemas.microsoft.com/office/drawing/2014/main" xmlns="" id="{887D8343-D35D-4825-A1A4-972AEB2DA6AA}"/>
                    </a:ext>
                  </a:extLst>
                </p:cNvPr>
                <p:cNvSpPr/>
                <p:nvPr/>
              </p:nvSpPr>
              <p:spPr>
                <a:xfrm>
                  <a:off x="4799675" y="4734688"/>
                  <a:ext cx="2376000" cy="468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商品情報をもとに金額をユーザに求める</a:t>
                  </a:r>
                  <a:r>
                    <a:rPr lang="ja-JP" altLang="en-US" sz="1400" dirty="0">
                      <a:solidFill>
                        <a:schemeClr val="tx1"/>
                      </a:solidFill>
                    </a:rPr>
                    <a:t>指示を出す</a:t>
                  </a:r>
                  <a:endParaRPr kumimoji="1" lang="en-US" altLang="ja-JP" sz="1400" dirty="0">
                    <a:solidFill>
                      <a:schemeClr val="tx1"/>
                    </a:solidFill>
                  </a:endParaRPr>
                </a:p>
              </p:txBody>
            </p:sp>
            <p:cxnSp>
              <p:nvCxnSpPr>
                <p:cNvPr id="12" name="直線矢印コネクタ 11">
                  <a:extLst>
                    <a:ext uri="{FF2B5EF4-FFF2-40B4-BE49-F238E27FC236}">
                      <a16:creationId xmlns:a16="http://schemas.microsoft.com/office/drawing/2014/main" xmlns="" id="{AB1EB890-B76F-4308-BD1E-4CF736309E7C}"/>
                    </a:ext>
                  </a:extLst>
                </p:cNvPr>
                <p:cNvCxnSpPr>
                  <a:cxnSpLocks/>
                  <a:stCxn id="7" idx="4"/>
                  <a:endCxn id="9" idx="0"/>
                </p:cNvCxnSpPr>
                <p:nvPr/>
              </p:nvCxnSpPr>
              <p:spPr>
                <a:xfrm>
                  <a:off x="5987677" y="373304"/>
                  <a:ext cx="0" cy="3293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xmlns="" id="{43EA846D-D8DC-4653-B746-FB495F5C3895}"/>
                    </a:ext>
                  </a:extLst>
                </p:cNvPr>
                <p:cNvCxnSpPr>
                  <a:cxnSpLocks/>
                  <a:stCxn id="33" idx="2"/>
                  <a:endCxn id="11" idx="0"/>
                </p:cNvCxnSpPr>
                <p:nvPr/>
              </p:nvCxnSpPr>
              <p:spPr>
                <a:xfrm>
                  <a:off x="5987675" y="4379724"/>
                  <a:ext cx="0" cy="3549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xmlns="" id="{80BB6BA8-EDBF-4DD9-885E-97E63126E558}"/>
                    </a:ext>
                  </a:extLst>
                </p:cNvPr>
                <p:cNvCxnSpPr>
                  <a:cxnSpLocks/>
                  <a:stCxn id="10" idx="2"/>
                  <a:endCxn id="33" idx="0"/>
                </p:cNvCxnSpPr>
                <p:nvPr/>
              </p:nvCxnSpPr>
              <p:spPr>
                <a:xfrm>
                  <a:off x="5987675" y="3675757"/>
                  <a:ext cx="0" cy="3439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xmlns="" id="{75AE9E91-9C73-4A87-B949-4EF758E12349}"/>
                    </a:ext>
                  </a:extLst>
                </p:cNvPr>
                <p:cNvCxnSpPr>
                  <a:cxnSpLocks/>
                  <a:stCxn id="11" idx="2"/>
                  <a:endCxn id="6" idx="0"/>
                </p:cNvCxnSpPr>
                <p:nvPr/>
              </p:nvCxnSpPr>
              <p:spPr>
                <a:xfrm>
                  <a:off x="5987675" y="5202688"/>
                  <a:ext cx="0" cy="4872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 name="四角形: 角を丸くする 5">
                <a:extLst>
                  <a:ext uri="{FF2B5EF4-FFF2-40B4-BE49-F238E27FC236}">
                    <a16:creationId xmlns:a16="http://schemas.microsoft.com/office/drawing/2014/main" xmlns="" id="{42E34B9D-14E1-48A2-A235-264C930995DF}"/>
                  </a:ext>
                </a:extLst>
              </p:cNvPr>
              <p:cNvSpPr/>
              <p:nvPr/>
            </p:nvSpPr>
            <p:spPr>
              <a:xfrm>
                <a:off x="7952586" y="5665708"/>
                <a:ext cx="2016000" cy="468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買い物の情報をユーザに通知する</a:t>
                </a:r>
                <a:endParaRPr kumimoji="1" lang="en-US" altLang="ja-JP" sz="1400" dirty="0">
                  <a:solidFill>
                    <a:schemeClr val="tx1"/>
                  </a:solidFill>
                </a:endParaRPr>
              </a:p>
            </p:txBody>
          </p:sp>
        </p:grpSp>
        <p:sp>
          <p:nvSpPr>
            <p:cNvPr id="29" name="四角形: 角を丸くする 28">
              <a:extLst>
                <a:ext uri="{FF2B5EF4-FFF2-40B4-BE49-F238E27FC236}">
                  <a16:creationId xmlns:a16="http://schemas.microsoft.com/office/drawing/2014/main" xmlns="" id="{1DFF662B-51CB-4328-A897-4FF1E616DCD8}"/>
                </a:ext>
              </a:extLst>
            </p:cNvPr>
            <p:cNvSpPr/>
            <p:nvPr/>
          </p:nvSpPr>
          <p:spPr>
            <a:xfrm>
              <a:off x="4782000" y="2262570"/>
              <a:ext cx="2628000" cy="468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レジは顧客情報とカゴが合致するか確認する指示を出す</a:t>
              </a:r>
            </a:p>
          </p:txBody>
        </p:sp>
        <p:sp>
          <p:nvSpPr>
            <p:cNvPr id="33" name="ひし形 32">
              <a:extLst>
                <a:ext uri="{FF2B5EF4-FFF2-40B4-BE49-F238E27FC236}">
                  <a16:creationId xmlns:a16="http://schemas.microsoft.com/office/drawing/2014/main" xmlns="" id="{AA555DAE-5AB2-4BA9-8493-0A0E565791EA}"/>
                </a:ext>
              </a:extLst>
            </p:cNvPr>
            <p:cNvSpPr/>
            <p:nvPr/>
          </p:nvSpPr>
          <p:spPr>
            <a:xfrm>
              <a:off x="5772000" y="4777708"/>
              <a:ext cx="648000" cy="360000"/>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8" name="コネクタ: カギ線 37">
              <a:extLst>
                <a:ext uri="{FF2B5EF4-FFF2-40B4-BE49-F238E27FC236}">
                  <a16:creationId xmlns:a16="http://schemas.microsoft.com/office/drawing/2014/main" xmlns="" id="{7EA0A822-47C9-4871-BEE2-B6D88B30E83B}"/>
                </a:ext>
              </a:extLst>
            </p:cNvPr>
            <p:cNvCxnSpPr>
              <a:cxnSpLocks/>
              <a:stCxn id="33" idx="3"/>
              <a:endCxn id="9" idx="3"/>
            </p:cNvCxnSpPr>
            <p:nvPr/>
          </p:nvCxnSpPr>
          <p:spPr>
            <a:xfrm flipV="1">
              <a:off x="6420000" y="1694591"/>
              <a:ext cx="864002" cy="3263117"/>
            </a:xfrm>
            <a:prstGeom prst="bentConnector3">
              <a:avLst>
                <a:gd name="adj1" fmla="val 20135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xmlns="" id="{6996E8CC-EA7C-46F5-A106-9BC2C6EB114E}"/>
                </a:ext>
              </a:extLst>
            </p:cNvPr>
            <p:cNvCxnSpPr>
              <a:cxnSpLocks/>
              <a:stCxn id="29" idx="2"/>
              <a:endCxn id="35" idx="0"/>
            </p:cNvCxnSpPr>
            <p:nvPr/>
          </p:nvCxnSpPr>
          <p:spPr>
            <a:xfrm>
              <a:off x="6096000" y="2730570"/>
              <a:ext cx="0" cy="4232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xmlns="" id="{DF8DFA24-B790-4731-A2D6-1454073BFFC8}"/>
                </a:ext>
              </a:extLst>
            </p:cNvPr>
            <p:cNvCxnSpPr>
              <a:cxnSpLocks/>
              <a:stCxn id="9" idx="2"/>
              <a:endCxn id="29" idx="0"/>
            </p:cNvCxnSpPr>
            <p:nvPr/>
          </p:nvCxnSpPr>
          <p:spPr>
            <a:xfrm flipH="1">
              <a:off x="6096000" y="1928591"/>
              <a:ext cx="2" cy="3339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6" name="テキスト ボックス 55">
            <a:extLst>
              <a:ext uri="{FF2B5EF4-FFF2-40B4-BE49-F238E27FC236}">
                <a16:creationId xmlns:a16="http://schemas.microsoft.com/office/drawing/2014/main" xmlns="" id="{AD4CFA4B-D675-43DB-BB88-33C52F7A5B9E}"/>
              </a:ext>
            </a:extLst>
          </p:cNvPr>
          <p:cNvSpPr txBox="1"/>
          <p:nvPr/>
        </p:nvSpPr>
        <p:spPr>
          <a:xfrm>
            <a:off x="2707570" y="362708"/>
            <a:ext cx="1620957" cy="338554"/>
          </a:xfrm>
          <a:prstGeom prst="rect">
            <a:avLst/>
          </a:prstGeom>
          <a:noFill/>
        </p:spPr>
        <p:txBody>
          <a:bodyPr wrap="none" rtlCol="0">
            <a:spAutoFit/>
          </a:bodyPr>
          <a:lstStyle/>
          <a:p>
            <a:r>
              <a:rPr kumimoji="1" lang="ja-JP" altLang="en-US" sz="1600" dirty="0"/>
              <a:t>「会計をする」</a:t>
            </a:r>
          </a:p>
        </p:txBody>
      </p:sp>
      <p:graphicFrame>
        <p:nvGraphicFramePr>
          <p:cNvPr id="22" name="表 2">
            <a:extLst>
              <a:ext uri="{FF2B5EF4-FFF2-40B4-BE49-F238E27FC236}">
                <a16:creationId xmlns:a16="http://schemas.microsoft.com/office/drawing/2014/main" xmlns="" id="{D88858D2-3380-4127-9675-5155B9BB4C34}"/>
              </a:ext>
            </a:extLst>
          </p:cNvPr>
          <p:cNvGraphicFramePr>
            <a:graphicFrameLocks noGrp="1"/>
          </p:cNvGraphicFramePr>
          <p:nvPr>
            <p:extLst>
              <p:ext uri="{D42A27DB-BD31-4B8C-83A1-F6EECF244321}">
                <p14:modId xmlns:p14="http://schemas.microsoft.com/office/powerpoint/2010/main" val="2770692490"/>
              </p:ext>
            </p:extLst>
          </p:nvPr>
        </p:nvGraphicFramePr>
        <p:xfrm>
          <a:off x="3801000" y="854734"/>
          <a:ext cx="432000" cy="5672675"/>
        </p:xfrm>
        <a:graphic>
          <a:graphicData uri="http://schemas.openxmlformats.org/drawingml/2006/table">
            <a:tbl>
              <a:tblPr firstRow="1" bandRow="1">
                <a:tableStyleId>{5C22544A-7EE6-4342-B048-85BDC9FD1C3A}</a:tableStyleId>
              </a:tblPr>
              <a:tblGrid>
                <a:gridCol w="432000">
                  <a:extLst>
                    <a:ext uri="{9D8B030D-6E8A-4147-A177-3AD203B41FA5}">
                      <a16:colId xmlns:a16="http://schemas.microsoft.com/office/drawing/2014/main" xmlns="" val="11655065"/>
                    </a:ext>
                  </a:extLst>
                </a:gridCol>
              </a:tblGrid>
              <a:tr h="1691518">
                <a:tc>
                  <a:txBody>
                    <a:bodyPr/>
                    <a:lstStyle/>
                    <a:p>
                      <a:pPr algn="ctr"/>
                      <a:r>
                        <a:rPr kumimoji="1" lang="ja-JP" altLang="en-US" sz="1600" dirty="0">
                          <a:solidFill>
                            <a:schemeClr val="tx1"/>
                          </a:solidFill>
                        </a:rPr>
                        <a:t>レジ</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72751827"/>
                  </a:ext>
                </a:extLst>
              </a:tr>
              <a:tr h="3981157">
                <a:tc>
                  <a:txBody>
                    <a:bodyPr/>
                    <a:lstStyle/>
                    <a:p>
                      <a:pPr algn="ctr"/>
                      <a:r>
                        <a:rPr kumimoji="1" lang="ja-JP" altLang="en-US" sz="1600" b="1" dirty="0"/>
                        <a:t>クラウドサーバ</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97415460"/>
                  </a:ext>
                </a:extLst>
              </a:tr>
            </a:tbl>
          </a:graphicData>
        </a:graphic>
      </p:graphicFrame>
      <p:sp>
        <p:nvSpPr>
          <p:cNvPr id="35" name="四角形: 角を丸くする 34">
            <a:extLst>
              <a:ext uri="{FF2B5EF4-FFF2-40B4-BE49-F238E27FC236}">
                <a16:creationId xmlns:a16="http://schemas.microsoft.com/office/drawing/2014/main" xmlns="" id="{EF079055-6746-424A-8395-95035E07D387}"/>
              </a:ext>
            </a:extLst>
          </p:cNvPr>
          <p:cNvSpPr/>
          <p:nvPr/>
        </p:nvSpPr>
        <p:spPr>
          <a:xfrm>
            <a:off x="5268000" y="2712570"/>
            <a:ext cx="1656000" cy="468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指示</a:t>
            </a:r>
            <a:r>
              <a:rPr kumimoji="1" lang="ja-JP" altLang="en-US" sz="1400" dirty="0">
                <a:solidFill>
                  <a:schemeClr val="tx1"/>
                </a:solidFill>
              </a:rPr>
              <a:t>を受信する</a:t>
            </a:r>
            <a:endParaRPr kumimoji="1" lang="en-US" altLang="ja-JP" sz="1400" dirty="0">
              <a:solidFill>
                <a:schemeClr val="tx1"/>
              </a:solidFill>
            </a:endParaRPr>
          </a:p>
        </p:txBody>
      </p:sp>
      <p:cxnSp>
        <p:nvCxnSpPr>
          <p:cNvPr id="57" name="直線矢印コネクタ 56">
            <a:extLst>
              <a:ext uri="{FF2B5EF4-FFF2-40B4-BE49-F238E27FC236}">
                <a16:creationId xmlns:a16="http://schemas.microsoft.com/office/drawing/2014/main" xmlns="" id="{ABF6F70D-D70D-4E10-8193-C71D393DDE16}"/>
              </a:ext>
            </a:extLst>
          </p:cNvPr>
          <p:cNvCxnSpPr>
            <a:cxnSpLocks/>
            <a:stCxn id="35" idx="2"/>
            <a:endCxn id="10" idx="0"/>
          </p:cNvCxnSpPr>
          <p:nvPr/>
        </p:nvCxnSpPr>
        <p:spPr>
          <a:xfrm>
            <a:off x="6096000" y="3180570"/>
            <a:ext cx="0" cy="3439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xmlns="" id="{27CF8562-57E5-45DF-B7E1-45B9C1BD30E9}"/>
              </a:ext>
            </a:extLst>
          </p:cNvPr>
          <p:cNvSpPr txBox="1"/>
          <p:nvPr/>
        </p:nvSpPr>
        <p:spPr>
          <a:xfrm>
            <a:off x="8112000" y="3167887"/>
            <a:ext cx="1518364" cy="369332"/>
          </a:xfrm>
          <a:prstGeom prst="rect">
            <a:avLst/>
          </a:prstGeom>
          <a:noFill/>
        </p:spPr>
        <p:txBody>
          <a:bodyPr wrap="none" rtlCol="0">
            <a:spAutoFit/>
          </a:bodyPr>
          <a:lstStyle/>
          <a:p>
            <a:r>
              <a:rPr kumimoji="1" lang="en-US" altLang="ja-JP" dirty="0"/>
              <a:t>[</a:t>
            </a:r>
            <a:r>
              <a:rPr kumimoji="1" lang="ja-JP" altLang="en-US" dirty="0"/>
              <a:t>合致しない</a:t>
            </a:r>
            <a:r>
              <a:rPr kumimoji="1" lang="en-US" altLang="ja-JP" dirty="0"/>
              <a:t>]</a:t>
            </a:r>
            <a:endParaRPr kumimoji="1" lang="ja-JP" altLang="en-US" dirty="0"/>
          </a:p>
        </p:txBody>
      </p:sp>
      <p:sp>
        <p:nvSpPr>
          <p:cNvPr id="59" name="テキスト ボックス 58">
            <a:extLst>
              <a:ext uri="{FF2B5EF4-FFF2-40B4-BE49-F238E27FC236}">
                <a16:creationId xmlns:a16="http://schemas.microsoft.com/office/drawing/2014/main" xmlns="" id="{1478BD5A-2569-4117-ACA8-709FEF8D50CD}"/>
              </a:ext>
            </a:extLst>
          </p:cNvPr>
          <p:cNvSpPr txBox="1"/>
          <p:nvPr/>
        </p:nvSpPr>
        <p:spPr>
          <a:xfrm>
            <a:off x="4758703" y="4608081"/>
            <a:ext cx="1287532" cy="369332"/>
          </a:xfrm>
          <a:prstGeom prst="rect">
            <a:avLst/>
          </a:prstGeom>
          <a:noFill/>
        </p:spPr>
        <p:txBody>
          <a:bodyPr wrap="none" rtlCol="0">
            <a:spAutoFit/>
          </a:bodyPr>
          <a:lstStyle/>
          <a:p>
            <a:r>
              <a:rPr kumimoji="1" lang="en-US" altLang="ja-JP" dirty="0"/>
              <a:t>[</a:t>
            </a:r>
            <a:r>
              <a:rPr kumimoji="1" lang="ja-JP" altLang="en-US" dirty="0"/>
              <a:t>合致する</a:t>
            </a:r>
            <a:r>
              <a:rPr kumimoji="1" lang="en-US" altLang="ja-JP" dirty="0"/>
              <a:t>]</a:t>
            </a:r>
            <a:endParaRPr kumimoji="1" lang="ja-JP" altLang="en-US" dirty="0"/>
          </a:p>
        </p:txBody>
      </p:sp>
    </p:spTree>
    <p:extLst>
      <p:ext uri="{BB962C8B-B14F-4D97-AF65-F5344CB8AC3E}">
        <p14:creationId xmlns:p14="http://schemas.microsoft.com/office/powerpoint/2010/main" val="8091947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4" name="グループ化 93">
            <a:extLst>
              <a:ext uri="{FF2B5EF4-FFF2-40B4-BE49-F238E27FC236}">
                <a16:creationId xmlns:a16="http://schemas.microsoft.com/office/drawing/2014/main" xmlns="" id="{1F6C9361-81F0-4B0F-A77E-0D07E17CEE61}"/>
              </a:ext>
            </a:extLst>
          </p:cNvPr>
          <p:cNvGrpSpPr/>
          <p:nvPr/>
        </p:nvGrpSpPr>
        <p:grpSpPr>
          <a:xfrm>
            <a:off x="2543633" y="1656884"/>
            <a:ext cx="1512000" cy="1490554"/>
            <a:chOff x="2099133" y="958384"/>
            <a:chExt cx="1512000" cy="1490554"/>
          </a:xfrm>
        </p:grpSpPr>
        <p:grpSp>
          <p:nvGrpSpPr>
            <p:cNvPr id="29" name="グループ化 28">
              <a:extLst>
                <a:ext uri="{FF2B5EF4-FFF2-40B4-BE49-F238E27FC236}">
                  <a16:creationId xmlns:a16="http://schemas.microsoft.com/office/drawing/2014/main" xmlns="" id="{4C22EB63-7342-4D3A-A251-92AA63F85D3B}"/>
                </a:ext>
              </a:extLst>
            </p:cNvPr>
            <p:cNvGrpSpPr/>
            <p:nvPr/>
          </p:nvGrpSpPr>
          <p:grpSpPr>
            <a:xfrm>
              <a:off x="2099133" y="1296938"/>
              <a:ext cx="1512000" cy="1152000"/>
              <a:chOff x="3276600" y="1110784"/>
              <a:chExt cx="1512000" cy="1152000"/>
            </a:xfrm>
          </p:grpSpPr>
          <p:grpSp>
            <p:nvGrpSpPr>
              <p:cNvPr id="24" name="グループ化 23">
                <a:extLst>
                  <a:ext uri="{FF2B5EF4-FFF2-40B4-BE49-F238E27FC236}">
                    <a16:creationId xmlns:a16="http://schemas.microsoft.com/office/drawing/2014/main" xmlns="" id="{79E37716-F994-42EA-97EE-A92FBCB62EC8}"/>
                  </a:ext>
                </a:extLst>
              </p:cNvPr>
              <p:cNvGrpSpPr>
                <a:grpSpLocks noChangeAspect="1"/>
              </p:cNvGrpSpPr>
              <p:nvPr/>
            </p:nvGrpSpPr>
            <p:grpSpPr>
              <a:xfrm>
                <a:off x="3369050" y="1982841"/>
                <a:ext cx="573543" cy="155191"/>
                <a:chOff x="6696222" y="3299558"/>
                <a:chExt cx="1620000" cy="438350"/>
              </a:xfrm>
            </p:grpSpPr>
            <p:sp>
              <p:nvSpPr>
                <p:cNvPr id="3" name="正方形/長方形 2">
                  <a:extLst>
                    <a:ext uri="{FF2B5EF4-FFF2-40B4-BE49-F238E27FC236}">
                      <a16:creationId xmlns:a16="http://schemas.microsoft.com/office/drawing/2014/main" xmlns="" id="{3D9B6C35-CD5E-46DF-95D9-22DD2E6E7AFC}"/>
                    </a:ext>
                  </a:extLst>
                </p:cNvPr>
                <p:cNvSpPr/>
                <p:nvPr/>
              </p:nvSpPr>
              <p:spPr>
                <a:xfrm>
                  <a:off x="6696222" y="3305908"/>
                  <a:ext cx="16200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xmlns="" id="{816F5051-D33C-42C3-8841-B441C0782FFC}"/>
                    </a:ext>
                  </a:extLst>
                </p:cNvPr>
                <p:cNvCxnSpPr/>
                <p:nvPr/>
              </p:nvCxnSpPr>
              <p:spPr>
                <a:xfrm>
                  <a:off x="6896344" y="3305908"/>
                  <a:ext cx="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xmlns="" id="{B9D4AB9C-B366-4EE4-A0E9-03FB9FCD3B3F}"/>
                    </a:ext>
                  </a:extLst>
                </p:cNvPr>
                <p:cNvCxnSpPr/>
                <p:nvPr/>
              </p:nvCxnSpPr>
              <p:spPr>
                <a:xfrm>
                  <a:off x="6994769" y="3305908"/>
                  <a:ext cx="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xmlns="" id="{7E1CFA6B-F300-44D4-96BC-7EBE4C0F240A}"/>
                    </a:ext>
                  </a:extLst>
                </p:cNvPr>
                <p:cNvCxnSpPr/>
                <p:nvPr/>
              </p:nvCxnSpPr>
              <p:spPr>
                <a:xfrm>
                  <a:off x="7196455" y="3305908"/>
                  <a:ext cx="0" cy="432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xmlns="" id="{E9443418-E2CA-4755-9426-C3F0EF764F2A}"/>
                    </a:ext>
                  </a:extLst>
                </p:cNvPr>
                <p:cNvCxnSpPr/>
                <p:nvPr/>
              </p:nvCxnSpPr>
              <p:spPr>
                <a:xfrm>
                  <a:off x="7350647" y="3305908"/>
                  <a:ext cx="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xmlns="" id="{4A78CB08-CB6C-4968-9648-5EF82F90D11E}"/>
                    </a:ext>
                  </a:extLst>
                </p:cNvPr>
                <p:cNvCxnSpPr/>
                <p:nvPr/>
              </p:nvCxnSpPr>
              <p:spPr>
                <a:xfrm>
                  <a:off x="7426847" y="3305908"/>
                  <a:ext cx="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xmlns="" id="{204F4292-46E3-4EA0-B065-766638FD3A53}"/>
                    </a:ext>
                  </a:extLst>
                </p:cNvPr>
                <p:cNvCxnSpPr/>
                <p:nvPr/>
              </p:nvCxnSpPr>
              <p:spPr>
                <a:xfrm>
                  <a:off x="7461772" y="3305908"/>
                  <a:ext cx="0" cy="432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xmlns="" id="{448749C4-8B2A-41EB-851E-8656E2CEB74E}"/>
                    </a:ext>
                  </a:extLst>
                </p:cNvPr>
                <p:cNvCxnSpPr/>
                <p:nvPr/>
              </p:nvCxnSpPr>
              <p:spPr>
                <a:xfrm>
                  <a:off x="7576072" y="3305908"/>
                  <a:ext cx="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xmlns="" id="{A004CA9C-AA3D-4BD4-93E4-806A23071C0A}"/>
                    </a:ext>
                  </a:extLst>
                </p:cNvPr>
                <p:cNvCxnSpPr/>
                <p:nvPr/>
              </p:nvCxnSpPr>
              <p:spPr>
                <a:xfrm>
                  <a:off x="7718947" y="3305908"/>
                  <a:ext cx="0" cy="432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xmlns="" id="{E22B9784-F6BD-4E19-B82E-B441C4ADD820}"/>
                    </a:ext>
                  </a:extLst>
                </p:cNvPr>
                <p:cNvCxnSpPr/>
                <p:nvPr/>
              </p:nvCxnSpPr>
              <p:spPr>
                <a:xfrm>
                  <a:off x="7779272" y="3305908"/>
                  <a:ext cx="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xmlns="" id="{021E1485-8F39-40C8-A75E-1B08A2A9197C}"/>
                    </a:ext>
                  </a:extLst>
                </p:cNvPr>
                <p:cNvCxnSpPr/>
                <p:nvPr/>
              </p:nvCxnSpPr>
              <p:spPr>
                <a:xfrm>
                  <a:off x="7972947" y="3305908"/>
                  <a:ext cx="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xmlns="" id="{757C0FA3-F5D1-43FB-8986-16D7F5091E1B}"/>
                    </a:ext>
                  </a:extLst>
                </p:cNvPr>
                <p:cNvCxnSpPr/>
                <p:nvPr/>
              </p:nvCxnSpPr>
              <p:spPr>
                <a:xfrm>
                  <a:off x="8045972" y="3305908"/>
                  <a:ext cx="0" cy="432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xmlns="" id="{F55FD4FB-92A2-4414-8812-5FC12D0F8641}"/>
                    </a:ext>
                  </a:extLst>
                </p:cNvPr>
                <p:cNvCxnSpPr/>
                <p:nvPr/>
              </p:nvCxnSpPr>
              <p:spPr>
                <a:xfrm>
                  <a:off x="8236472" y="3305908"/>
                  <a:ext cx="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xmlns="" id="{4FBD5E52-9A7D-41BD-845A-04D97E4BA255}"/>
                    </a:ext>
                  </a:extLst>
                </p:cNvPr>
                <p:cNvCxnSpPr/>
                <p:nvPr/>
              </p:nvCxnSpPr>
              <p:spPr>
                <a:xfrm>
                  <a:off x="7263130" y="3305908"/>
                  <a:ext cx="0" cy="432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xmlns="" id="{8ED45C4B-2727-486A-A950-980820AA4C07}"/>
                    </a:ext>
                  </a:extLst>
                </p:cNvPr>
                <p:cNvCxnSpPr/>
                <p:nvPr/>
              </p:nvCxnSpPr>
              <p:spPr>
                <a:xfrm>
                  <a:off x="6961505" y="3299558"/>
                  <a:ext cx="0" cy="432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xmlns="" id="{5A769F3D-3B2F-447D-8C25-C3FBE8A50F74}"/>
                    </a:ext>
                  </a:extLst>
                </p:cNvPr>
                <p:cNvCxnSpPr/>
                <p:nvPr/>
              </p:nvCxnSpPr>
              <p:spPr>
                <a:xfrm>
                  <a:off x="6755130" y="3305908"/>
                  <a:ext cx="0" cy="432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xmlns="" id="{CCEB4ABB-00C7-4441-8E7B-F7C39007B5C9}"/>
                    </a:ext>
                  </a:extLst>
                </p:cNvPr>
                <p:cNvCxnSpPr/>
                <p:nvPr/>
              </p:nvCxnSpPr>
              <p:spPr>
                <a:xfrm>
                  <a:off x="6837680" y="3305908"/>
                  <a:ext cx="0" cy="432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xmlns="" id="{CACFBCF9-2BBD-42DB-870F-8EB17F481F32}"/>
                    </a:ext>
                  </a:extLst>
                </p:cNvPr>
                <p:cNvCxnSpPr>
                  <a:cxnSpLocks/>
                </p:cNvCxnSpPr>
                <p:nvPr/>
              </p:nvCxnSpPr>
              <p:spPr>
                <a:xfrm>
                  <a:off x="7061444" y="3305908"/>
                  <a:ext cx="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xmlns="" id="{2200BD41-0A29-4E46-8CF4-9322427D1822}"/>
                    </a:ext>
                  </a:extLst>
                </p:cNvPr>
                <p:cNvCxnSpPr/>
                <p:nvPr/>
              </p:nvCxnSpPr>
              <p:spPr>
                <a:xfrm>
                  <a:off x="7807569" y="3305908"/>
                  <a:ext cx="0" cy="43200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xmlns="" id="{52958A16-96A1-4B84-8076-B5055DE855CC}"/>
                    </a:ext>
                  </a:extLst>
                </p:cNvPr>
                <p:cNvCxnSpPr/>
                <p:nvPr/>
              </p:nvCxnSpPr>
              <p:spPr>
                <a:xfrm>
                  <a:off x="8134594" y="3305908"/>
                  <a:ext cx="0" cy="43200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直方体 27">
                <a:extLst>
                  <a:ext uri="{FF2B5EF4-FFF2-40B4-BE49-F238E27FC236}">
                    <a16:creationId xmlns:a16="http://schemas.microsoft.com/office/drawing/2014/main" xmlns="" id="{DE40446E-7150-4185-9CB4-5CFB5833C2AF}"/>
                  </a:ext>
                </a:extLst>
              </p:cNvPr>
              <p:cNvSpPr/>
              <p:nvPr/>
            </p:nvSpPr>
            <p:spPr>
              <a:xfrm>
                <a:off x="3276600" y="1110784"/>
                <a:ext cx="1512000" cy="1152000"/>
              </a:xfrm>
              <a:prstGeom prst="cube">
                <a:avLst/>
              </a:prstGeom>
              <a:no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1" name="テキスト ボックス 30">
              <a:extLst>
                <a:ext uri="{FF2B5EF4-FFF2-40B4-BE49-F238E27FC236}">
                  <a16:creationId xmlns:a16="http://schemas.microsoft.com/office/drawing/2014/main" xmlns="" id="{2519C48F-9F24-43B8-92BF-B6801214D03A}"/>
                </a:ext>
              </a:extLst>
            </p:cNvPr>
            <p:cNvSpPr txBox="1"/>
            <p:nvPr/>
          </p:nvSpPr>
          <p:spPr>
            <a:xfrm>
              <a:off x="2259951" y="958384"/>
              <a:ext cx="1317990" cy="338554"/>
            </a:xfrm>
            <a:prstGeom prst="rect">
              <a:avLst/>
            </a:prstGeom>
            <a:noFill/>
          </p:spPr>
          <p:txBody>
            <a:bodyPr wrap="none" rtlCol="0">
              <a:spAutoFit/>
            </a:bodyPr>
            <a:lstStyle/>
            <a:p>
              <a:r>
                <a:rPr kumimoji="1" lang="ja-JP" altLang="en-US" sz="1600" dirty="0"/>
                <a:t>商品</a:t>
              </a:r>
              <a:r>
                <a:rPr kumimoji="1" lang="en-US" altLang="ja-JP" sz="1600" dirty="0"/>
                <a:t>:XXXXX</a:t>
              </a:r>
              <a:endParaRPr kumimoji="1" lang="ja-JP" altLang="en-US" sz="1600" dirty="0"/>
            </a:p>
          </p:txBody>
        </p:sp>
      </p:grpSp>
      <p:grpSp>
        <p:nvGrpSpPr>
          <p:cNvPr id="93" name="グループ化 92">
            <a:extLst>
              <a:ext uri="{FF2B5EF4-FFF2-40B4-BE49-F238E27FC236}">
                <a16:creationId xmlns:a16="http://schemas.microsoft.com/office/drawing/2014/main" xmlns="" id="{07108969-23E4-4FD2-8662-FC9AC51C6B99}"/>
              </a:ext>
            </a:extLst>
          </p:cNvPr>
          <p:cNvGrpSpPr/>
          <p:nvPr/>
        </p:nvGrpSpPr>
        <p:grpSpPr>
          <a:xfrm>
            <a:off x="8694220" y="1659698"/>
            <a:ext cx="1512000" cy="1490554"/>
            <a:chOff x="8580867" y="958384"/>
            <a:chExt cx="1512000" cy="1490554"/>
          </a:xfrm>
        </p:grpSpPr>
        <p:grpSp>
          <p:nvGrpSpPr>
            <p:cNvPr id="34" name="グループ化 33">
              <a:extLst>
                <a:ext uri="{FF2B5EF4-FFF2-40B4-BE49-F238E27FC236}">
                  <a16:creationId xmlns:a16="http://schemas.microsoft.com/office/drawing/2014/main" xmlns="" id="{1298DCAC-38C1-44D9-96B6-474C582091FC}"/>
                </a:ext>
              </a:extLst>
            </p:cNvPr>
            <p:cNvGrpSpPr/>
            <p:nvPr/>
          </p:nvGrpSpPr>
          <p:grpSpPr>
            <a:xfrm>
              <a:off x="8580867" y="1296938"/>
              <a:ext cx="1512000" cy="1152000"/>
              <a:chOff x="3276600" y="1110784"/>
              <a:chExt cx="1512000" cy="1152000"/>
            </a:xfrm>
          </p:grpSpPr>
          <p:grpSp>
            <p:nvGrpSpPr>
              <p:cNvPr id="36" name="グループ化 35">
                <a:extLst>
                  <a:ext uri="{FF2B5EF4-FFF2-40B4-BE49-F238E27FC236}">
                    <a16:creationId xmlns:a16="http://schemas.microsoft.com/office/drawing/2014/main" xmlns="" id="{510F186C-5F69-4F80-BA56-2F5364E92B83}"/>
                  </a:ext>
                </a:extLst>
              </p:cNvPr>
              <p:cNvGrpSpPr>
                <a:grpSpLocks noChangeAspect="1"/>
              </p:cNvGrpSpPr>
              <p:nvPr/>
            </p:nvGrpSpPr>
            <p:grpSpPr>
              <a:xfrm>
                <a:off x="3369050" y="1982841"/>
                <a:ext cx="573543" cy="155191"/>
                <a:chOff x="6696222" y="3299558"/>
                <a:chExt cx="1620000" cy="438350"/>
              </a:xfrm>
            </p:grpSpPr>
            <p:sp>
              <p:nvSpPr>
                <p:cNvPr id="38" name="正方形/長方形 37">
                  <a:extLst>
                    <a:ext uri="{FF2B5EF4-FFF2-40B4-BE49-F238E27FC236}">
                      <a16:creationId xmlns:a16="http://schemas.microsoft.com/office/drawing/2014/main" xmlns="" id="{383BD051-A212-488C-9E36-8BC4D40EA640}"/>
                    </a:ext>
                  </a:extLst>
                </p:cNvPr>
                <p:cNvSpPr/>
                <p:nvPr/>
              </p:nvSpPr>
              <p:spPr>
                <a:xfrm>
                  <a:off x="6696222" y="3305908"/>
                  <a:ext cx="16200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コネクタ 38">
                  <a:extLst>
                    <a:ext uri="{FF2B5EF4-FFF2-40B4-BE49-F238E27FC236}">
                      <a16:creationId xmlns:a16="http://schemas.microsoft.com/office/drawing/2014/main" xmlns="" id="{5F4A4190-A5C1-4D01-8A29-FE8900FA0042}"/>
                    </a:ext>
                  </a:extLst>
                </p:cNvPr>
                <p:cNvCxnSpPr/>
                <p:nvPr/>
              </p:nvCxnSpPr>
              <p:spPr>
                <a:xfrm>
                  <a:off x="6896344" y="3305908"/>
                  <a:ext cx="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xmlns="" id="{90B7070C-0A52-4287-B225-CBA4B9F74C19}"/>
                    </a:ext>
                  </a:extLst>
                </p:cNvPr>
                <p:cNvCxnSpPr/>
                <p:nvPr/>
              </p:nvCxnSpPr>
              <p:spPr>
                <a:xfrm>
                  <a:off x="6994769" y="3305908"/>
                  <a:ext cx="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xmlns="" id="{12B28A6E-FDB7-4CE6-B1B6-A6283BE67CC6}"/>
                    </a:ext>
                  </a:extLst>
                </p:cNvPr>
                <p:cNvCxnSpPr/>
                <p:nvPr/>
              </p:nvCxnSpPr>
              <p:spPr>
                <a:xfrm>
                  <a:off x="7196455" y="3305908"/>
                  <a:ext cx="0" cy="432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xmlns="" id="{AF2867E2-13FD-4229-9DAC-B58372BFED9C}"/>
                    </a:ext>
                  </a:extLst>
                </p:cNvPr>
                <p:cNvCxnSpPr/>
                <p:nvPr/>
              </p:nvCxnSpPr>
              <p:spPr>
                <a:xfrm>
                  <a:off x="7350647" y="3305908"/>
                  <a:ext cx="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xmlns="" id="{F83CAAF0-FBE4-4F9E-9F68-14D02287912E}"/>
                    </a:ext>
                  </a:extLst>
                </p:cNvPr>
                <p:cNvCxnSpPr/>
                <p:nvPr/>
              </p:nvCxnSpPr>
              <p:spPr>
                <a:xfrm>
                  <a:off x="7426847" y="3305908"/>
                  <a:ext cx="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xmlns="" id="{76A7B452-1B22-4015-8D3F-9071088E6800}"/>
                    </a:ext>
                  </a:extLst>
                </p:cNvPr>
                <p:cNvCxnSpPr/>
                <p:nvPr/>
              </p:nvCxnSpPr>
              <p:spPr>
                <a:xfrm>
                  <a:off x="7461772" y="3305908"/>
                  <a:ext cx="0" cy="432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xmlns="" id="{6F1E3A30-B451-41E9-87A8-BC37F8B5F596}"/>
                    </a:ext>
                  </a:extLst>
                </p:cNvPr>
                <p:cNvCxnSpPr/>
                <p:nvPr/>
              </p:nvCxnSpPr>
              <p:spPr>
                <a:xfrm>
                  <a:off x="7576072" y="3305908"/>
                  <a:ext cx="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xmlns="" id="{6A7F780E-9B94-412B-B2D0-6857BBD7EB47}"/>
                    </a:ext>
                  </a:extLst>
                </p:cNvPr>
                <p:cNvCxnSpPr/>
                <p:nvPr/>
              </p:nvCxnSpPr>
              <p:spPr>
                <a:xfrm>
                  <a:off x="7718947" y="3305908"/>
                  <a:ext cx="0" cy="432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xmlns="" id="{772345A8-D952-42B9-AC60-F62356621A5E}"/>
                    </a:ext>
                  </a:extLst>
                </p:cNvPr>
                <p:cNvCxnSpPr/>
                <p:nvPr/>
              </p:nvCxnSpPr>
              <p:spPr>
                <a:xfrm>
                  <a:off x="7779272" y="3305908"/>
                  <a:ext cx="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xmlns="" id="{E98DC88F-8744-487E-80CE-44737B96D8CF}"/>
                    </a:ext>
                  </a:extLst>
                </p:cNvPr>
                <p:cNvCxnSpPr/>
                <p:nvPr/>
              </p:nvCxnSpPr>
              <p:spPr>
                <a:xfrm>
                  <a:off x="7972947" y="3305908"/>
                  <a:ext cx="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xmlns="" id="{A6F5C939-E4E4-4E35-BE04-50F63A748324}"/>
                    </a:ext>
                  </a:extLst>
                </p:cNvPr>
                <p:cNvCxnSpPr/>
                <p:nvPr/>
              </p:nvCxnSpPr>
              <p:spPr>
                <a:xfrm>
                  <a:off x="8045972" y="3305908"/>
                  <a:ext cx="0" cy="432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xmlns="" id="{4C9FF08D-99BF-457D-8953-56E13A3CF853}"/>
                    </a:ext>
                  </a:extLst>
                </p:cNvPr>
                <p:cNvCxnSpPr/>
                <p:nvPr/>
              </p:nvCxnSpPr>
              <p:spPr>
                <a:xfrm>
                  <a:off x="8236472" y="3305908"/>
                  <a:ext cx="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xmlns="" id="{2BB23F18-10A7-4FBA-8D04-02169456F6B0}"/>
                    </a:ext>
                  </a:extLst>
                </p:cNvPr>
                <p:cNvCxnSpPr/>
                <p:nvPr/>
              </p:nvCxnSpPr>
              <p:spPr>
                <a:xfrm>
                  <a:off x="7263130" y="3305908"/>
                  <a:ext cx="0" cy="432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xmlns="" id="{80399E41-F559-4CDC-914E-274652DC589E}"/>
                    </a:ext>
                  </a:extLst>
                </p:cNvPr>
                <p:cNvCxnSpPr/>
                <p:nvPr/>
              </p:nvCxnSpPr>
              <p:spPr>
                <a:xfrm>
                  <a:off x="6961505" y="3299558"/>
                  <a:ext cx="0" cy="432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xmlns="" id="{F912D8D9-C8C1-4527-894C-5D2542E816CD}"/>
                    </a:ext>
                  </a:extLst>
                </p:cNvPr>
                <p:cNvCxnSpPr/>
                <p:nvPr/>
              </p:nvCxnSpPr>
              <p:spPr>
                <a:xfrm>
                  <a:off x="6755130" y="3305908"/>
                  <a:ext cx="0" cy="432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xmlns="" id="{6A42E79A-FDE3-44C7-AC74-B61637C98AE0}"/>
                    </a:ext>
                  </a:extLst>
                </p:cNvPr>
                <p:cNvCxnSpPr/>
                <p:nvPr/>
              </p:nvCxnSpPr>
              <p:spPr>
                <a:xfrm>
                  <a:off x="6837680" y="3305908"/>
                  <a:ext cx="0" cy="432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xmlns="" id="{3B8FD160-CC6F-4B78-9019-A7D4B502BFCA}"/>
                    </a:ext>
                  </a:extLst>
                </p:cNvPr>
                <p:cNvCxnSpPr>
                  <a:cxnSpLocks/>
                </p:cNvCxnSpPr>
                <p:nvPr/>
              </p:nvCxnSpPr>
              <p:spPr>
                <a:xfrm>
                  <a:off x="7061444" y="3305908"/>
                  <a:ext cx="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xmlns="" id="{2C54CAC8-4CF4-4DAB-8EF3-B3DD2B7A125C}"/>
                    </a:ext>
                  </a:extLst>
                </p:cNvPr>
                <p:cNvCxnSpPr/>
                <p:nvPr/>
              </p:nvCxnSpPr>
              <p:spPr>
                <a:xfrm>
                  <a:off x="7807569" y="3305908"/>
                  <a:ext cx="0" cy="43200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xmlns="" id="{0A8240E6-FFD3-4F3A-AA5D-A8865466AED8}"/>
                    </a:ext>
                  </a:extLst>
                </p:cNvPr>
                <p:cNvCxnSpPr/>
                <p:nvPr/>
              </p:nvCxnSpPr>
              <p:spPr>
                <a:xfrm>
                  <a:off x="8134594" y="3305908"/>
                  <a:ext cx="0" cy="43200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 name="直方体 36">
                <a:extLst>
                  <a:ext uri="{FF2B5EF4-FFF2-40B4-BE49-F238E27FC236}">
                    <a16:creationId xmlns:a16="http://schemas.microsoft.com/office/drawing/2014/main" xmlns="" id="{27DA67F8-8858-47E8-AD76-BD3EFF4C9F00}"/>
                  </a:ext>
                </a:extLst>
              </p:cNvPr>
              <p:cNvSpPr/>
              <p:nvPr/>
            </p:nvSpPr>
            <p:spPr>
              <a:xfrm>
                <a:off x="3276600" y="1110784"/>
                <a:ext cx="1512000" cy="1152000"/>
              </a:xfrm>
              <a:prstGeom prst="cube">
                <a:avLst/>
              </a:prstGeom>
              <a:no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5" name="テキスト ボックス 34">
              <a:extLst>
                <a:ext uri="{FF2B5EF4-FFF2-40B4-BE49-F238E27FC236}">
                  <a16:creationId xmlns:a16="http://schemas.microsoft.com/office/drawing/2014/main" xmlns="" id="{B38C0F7D-4B33-4D21-B994-AD295CFD12E0}"/>
                </a:ext>
              </a:extLst>
            </p:cNvPr>
            <p:cNvSpPr txBox="1"/>
            <p:nvPr/>
          </p:nvSpPr>
          <p:spPr>
            <a:xfrm>
              <a:off x="8741685" y="958384"/>
              <a:ext cx="1285929" cy="338554"/>
            </a:xfrm>
            <a:prstGeom prst="rect">
              <a:avLst/>
            </a:prstGeom>
            <a:noFill/>
          </p:spPr>
          <p:txBody>
            <a:bodyPr wrap="none" rtlCol="0">
              <a:spAutoFit/>
            </a:bodyPr>
            <a:lstStyle/>
            <a:p>
              <a:r>
                <a:rPr kumimoji="1" lang="ja-JP" altLang="en-US" sz="1600" dirty="0"/>
                <a:t>商品</a:t>
              </a:r>
              <a:r>
                <a:rPr kumimoji="1" lang="en-US" altLang="ja-JP" sz="1600" dirty="0"/>
                <a:t>:ZZZZZ</a:t>
              </a:r>
              <a:endParaRPr kumimoji="1" lang="ja-JP" altLang="en-US" sz="1600" dirty="0"/>
            </a:p>
          </p:txBody>
        </p:sp>
      </p:grpSp>
      <p:grpSp>
        <p:nvGrpSpPr>
          <p:cNvPr id="92" name="グループ化 91">
            <a:extLst>
              <a:ext uri="{FF2B5EF4-FFF2-40B4-BE49-F238E27FC236}">
                <a16:creationId xmlns:a16="http://schemas.microsoft.com/office/drawing/2014/main" xmlns="" id="{E9E0A03B-DE29-444F-8A43-944914F04B1D}"/>
              </a:ext>
            </a:extLst>
          </p:cNvPr>
          <p:cNvGrpSpPr/>
          <p:nvPr/>
        </p:nvGrpSpPr>
        <p:grpSpPr>
          <a:xfrm>
            <a:off x="5591667" y="1656884"/>
            <a:ext cx="1512000" cy="1490554"/>
            <a:chOff x="5147167" y="958384"/>
            <a:chExt cx="1512000" cy="1490554"/>
          </a:xfrm>
        </p:grpSpPr>
        <p:grpSp>
          <p:nvGrpSpPr>
            <p:cNvPr id="59" name="グループ化 58">
              <a:extLst>
                <a:ext uri="{FF2B5EF4-FFF2-40B4-BE49-F238E27FC236}">
                  <a16:creationId xmlns:a16="http://schemas.microsoft.com/office/drawing/2014/main" xmlns="" id="{95AF047A-8294-43DD-8CEC-325BF67B2564}"/>
                </a:ext>
              </a:extLst>
            </p:cNvPr>
            <p:cNvGrpSpPr/>
            <p:nvPr/>
          </p:nvGrpSpPr>
          <p:grpSpPr>
            <a:xfrm>
              <a:off x="5147167" y="1296938"/>
              <a:ext cx="1512000" cy="1152000"/>
              <a:chOff x="3276600" y="1110784"/>
              <a:chExt cx="1512000" cy="1152000"/>
            </a:xfrm>
          </p:grpSpPr>
          <p:grpSp>
            <p:nvGrpSpPr>
              <p:cNvPr id="61" name="グループ化 60">
                <a:extLst>
                  <a:ext uri="{FF2B5EF4-FFF2-40B4-BE49-F238E27FC236}">
                    <a16:creationId xmlns:a16="http://schemas.microsoft.com/office/drawing/2014/main" xmlns="" id="{824E4709-1A03-42CB-8E38-178CA3B75FBA}"/>
                  </a:ext>
                </a:extLst>
              </p:cNvPr>
              <p:cNvGrpSpPr>
                <a:grpSpLocks noChangeAspect="1"/>
              </p:cNvGrpSpPr>
              <p:nvPr/>
            </p:nvGrpSpPr>
            <p:grpSpPr>
              <a:xfrm>
                <a:off x="3369050" y="1982841"/>
                <a:ext cx="573543" cy="155191"/>
                <a:chOff x="6696222" y="3299558"/>
                <a:chExt cx="1620000" cy="438350"/>
              </a:xfrm>
            </p:grpSpPr>
            <p:sp>
              <p:nvSpPr>
                <p:cNvPr id="63" name="正方形/長方形 62">
                  <a:extLst>
                    <a:ext uri="{FF2B5EF4-FFF2-40B4-BE49-F238E27FC236}">
                      <a16:creationId xmlns:a16="http://schemas.microsoft.com/office/drawing/2014/main" xmlns="" id="{C65CFD85-97B1-49F5-A439-C21F088ABB92}"/>
                    </a:ext>
                  </a:extLst>
                </p:cNvPr>
                <p:cNvSpPr/>
                <p:nvPr/>
              </p:nvSpPr>
              <p:spPr>
                <a:xfrm>
                  <a:off x="6696222" y="3305908"/>
                  <a:ext cx="16200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4" name="直線コネクタ 63">
                  <a:extLst>
                    <a:ext uri="{FF2B5EF4-FFF2-40B4-BE49-F238E27FC236}">
                      <a16:creationId xmlns:a16="http://schemas.microsoft.com/office/drawing/2014/main" xmlns="" id="{FF6D63BC-98DB-4820-A96D-CDEDBA50E43A}"/>
                    </a:ext>
                  </a:extLst>
                </p:cNvPr>
                <p:cNvCxnSpPr/>
                <p:nvPr/>
              </p:nvCxnSpPr>
              <p:spPr>
                <a:xfrm>
                  <a:off x="6896344" y="3305908"/>
                  <a:ext cx="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xmlns="" id="{7B754D30-7C09-490D-8D1A-1A8293DC5D23}"/>
                    </a:ext>
                  </a:extLst>
                </p:cNvPr>
                <p:cNvCxnSpPr/>
                <p:nvPr/>
              </p:nvCxnSpPr>
              <p:spPr>
                <a:xfrm>
                  <a:off x="6994769" y="3305908"/>
                  <a:ext cx="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xmlns="" id="{EB55868E-DF8D-4A53-8922-2E9AC2517BD2}"/>
                    </a:ext>
                  </a:extLst>
                </p:cNvPr>
                <p:cNvCxnSpPr/>
                <p:nvPr/>
              </p:nvCxnSpPr>
              <p:spPr>
                <a:xfrm>
                  <a:off x="7196455" y="3305908"/>
                  <a:ext cx="0" cy="432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xmlns="" id="{C06C9A8F-9E5B-4452-95B2-7BB5257EE38F}"/>
                    </a:ext>
                  </a:extLst>
                </p:cNvPr>
                <p:cNvCxnSpPr/>
                <p:nvPr/>
              </p:nvCxnSpPr>
              <p:spPr>
                <a:xfrm>
                  <a:off x="7350647" y="3305908"/>
                  <a:ext cx="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xmlns="" id="{2EC3F8E7-D741-4388-89F2-D02D48AA2582}"/>
                    </a:ext>
                  </a:extLst>
                </p:cNvPr>
                <p:cNvCxnSpPr/>
                <p:nvPr/>
              </p:nvCxnSpPr>
              <p:spPr>
                <a:xfrm>
                  <a:off x="7426847" y="3305908"/>
                  <a:ext cx="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xmlns="" id="{107DA2FB-55F0-4710-AF07-E3DBC514D9F1}"/>
                    </a:ext>
                  </a:extLst>
                </p:cNvPr>
                <p:cNvCxnSpPr/>
                <p:nvPr/>
              </p:nvCxnSpPr>
              <p:spPr>
                <a:xfrm>
                  <a:off x="7461772" y="3305908"/>
                  <a:ext cx="0" cy="432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xmlns="" id="{DAB03A1A-1302-433E-A202-F2E3A36AF334}"/>
                    </a:ext>
                  </a:extLst>
                </p:cNvPr>
                <p:cNvCxnSpPr/>
                <p:nvPr/>
              </p:nvCxnSpPr>
              <p:spPr>
                <a:xfrm>
                  <a:off x="7576072" y="3305908"/>
                  <a:ext cx="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xmlns="" id="{1332BDFA-9F89-4D32-BAFA-9980C0EC079A}"/>
                    </a:ext>
                  </a:extLst>
                </p:cNvPr>
                <p:cNvCxnSpPr/>
                <p:nvPr/>
              </p:nvCxnSpPr>
              <p:spPr>
                <a:xfrm>
                  <a:off x="7718947" y="3305908"/>
                  <a:ext cx="0" cy="432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xmlns="" id="{427DDCC8-EF39-4349-9BE2-B8AC07F95E39}"/>
                    </a:ext>
                  </a:extLst>
                </p:cNvPr>
                <p:cNvCxnSpPr/>
                <p:nvPr/>
              </p:nvCxnSpPr>
              <p:spPr>
                <a:xfrm>
                  <a:off x="7779272" y="3305908"/>
                  <a:ext cx="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xmlns="" id="{76867E8E-DD5A-4F2B-82B9-1B4733F4CD74}"/>
                    </a:ext>
                  </a:extLst>
                </p:cNvPr>
                <p:cNvCxnSpPr/>
                <p:nvPr/>
              </p:nvCxnSpPr>
              <p:spPr>
                <a:xfrm>
                  <a:off x="7972947" y="3305908"/>
                  <a:ext cx="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xmlns="" id="{F9F0AB95-A12D-4D37-901D-66F08360073C}"/>
                    </a:ext>
                  </a:extLst>
                </p:cNvPr>
                <p:cNvCxnSpPr/>
                <p:nvPr/>
              </p:nvCxnSpPr>
              <p:spPr>
                <a:xfrm>
                  <a:off x="8045972" y="3305908"/>
                  <a:ext cx="0" cy="432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xmlns="" id="{89B5C068-9B6D-46CA-B94D-D61F04B321E8}"/>
                    </a:ext>
                  </a:extLst>
                </p:cNvPr>
                <p:cNvCxnSpPr/>
                <p:nvPr/>
              </p:nvCxnSpPr>
              <p:spPr>
                <a:xfrm>
                  <a:off x="8236472" y="3305908"/>
                  <a:ext cx="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xmlns="" id="{87A83E40-F32B-421C-BA4A-048811E4DDF7}"/>
                    </a:ext>
                  </a:extLst>
                </p:cNvPr>
                <p:cNvCxnSpPr/>
                <p:nvPr/>
              </p:nvCxnSpPr>
              <p:spPr>
                <a:xfrm>
                  <a:off x="7263130" y="3305908"/>
                  <a:ext cx="0" cy="432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xmlns="" id="{132F6976-AC3B-4492-BD15-7382908EA3D1}"/>
                    </a:ext>
                  </a:extLst>
                </p:cNvPr>
                <p:cNvCxnSpPr/>
                <p:nvPr/>
              </p:nvCxnSpPr>
              <p:spPr>
                <a:xfrm>
                  <a:off x="6961505" y="3299558"/>
                  <a:ext cx="0" cy="432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xmlns="" id="{947455FA-819A-4CE7-B750-A86998E5F477}"/>
                    </a:ext>
                  </a:extLst>
                </p:cNvPr>
                <p:cNvCxnSpPr/>
                <p:nvPr/>
              </p:nvCxnSpPr>
              <p:spPr>
                <a:xfrm>
                  <a:off x="6755130" y="3305908"/>
                  <a:ext cx="0" cy="432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xmlns="" id="{8A55D0FF-8906-409D-BFAF-AE81A4DFB8A6}"/>
                    </a:ext>
                  </a:extLst>
                </p:cNvPr>
                <p:cNvCxnSpPr/>
                <p:nvPr/>
              </p:nvCxnSpPr>
              <p:spPr>
                <a:xfrm>
                  <a:off x="6837680" y="3305908"/>
                  <a:ext cx="0" cy="432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xmlns="" id="{1CB9950C-5A3A-4380-BFA8-83E09127D060}"/>
                    </a:ext>
                  </a:extLst>
                </p:cNvPr>
                <p:cNvCxnSpPr>
                  <a:cxnSpLocks/>
                </p:cNvCxnSpPr>
                <p:nvPr/>
              </p:nvCxnSpPr>
              <p:spPr>
                <a:xfrm>
                  <a:off x="7061444" y="3305908"/>
                  <a:ext cx="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xmlns="" id="{ACCBBF6F-F204-47EB-8C73-5FDF2F09BC1A}"/>
                    </a:ext>
                  </a:extLst>
                </p:cNvPr>
                <p:cNvCxnSpPr/>
                <p:nvPr/>
              </p:nvCxnSpPr>
              <p:spPr>
                <a:xfrm>
                  <a:off x="7807569" y="3305908"/>
                  <a:ext cx="0" cy="43200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xmlns="" id="{7658E8F6-9623-4614-A29B-01CB7ECE826D}"/>
                    </a:ext>
                  </a:extLst>
                </p:cNvPr>
                <p:cNvCxnSpPr/>
                <p:nvPr/>
              </p:nvCxnSpPr>
              <p:spPr>
                <a:xfrm>
                  <a:off x="8134594" y="3305908"/>
                  <a:ext cx="0" cy="43200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2" name="直方体 61">
                <a:extLst>
                  <a:ext uri="{FF2B5EF4-FFF2-40B4-BE49-F238E27FC236}">
                    <a16:creationId xmlns:a16="http://schemas.microsoft.com/office/drawing/2014/main" xmlns="" id="{5866505C-794B-4ECE-96C6-E91D98A18451}"/>
                  </a:ext>
                </a:extLst>
              </p:cNvPr>
              <p:cNvSpPr/>
              <p:nvPr/>
            </p:nvSpPr>
            <p:spPr>
              <a:xfrm>
                <a:off x="3276600" y="1110784"/>
                <a:ext cx="1512000" cy="1152000"/>
              </a:xfrm>
              <a:prstGeom prst="cube">
                <a:avLst/>
              </a:prstGeom>
              <a:no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0" name="テキスト ボックス 59">
              <a:extLst>
                <a:ext uri="{FF2B5EF4-FFF2-40B4-BE49-F238E27FC236}">
                  <a16:creationId xmlns:a16="http://schemas.microsoft.com/office/drawing/2014/main" xmlns="" id="{847A02AE-6E3B-48A4-884F-3D76EEB2676D}"/>
                </a:ext>
              </a:extLst>
            </p:cNvPr>
            <p:cNvSpPr txBox="1"/>
            <p:nvPr/>
          </p:nvSpPr>
          <p:spPr>
            <a:xfrm>
              <a:off x="5307985" y="958384"/>
              <a:ext cx="1317990" cy="338554"/>
            </a:xfrm>
            <a:prstGeom prst="rect">
              <a:avLst/>
            </a:prstGeom>
            <a:noFill/>
          </p:spPr>
          <p:txBody>
            <a:bodyPr wrap="none" rtlCol="0">
              <a:spAutoFit/>
            </a:bodyPr>
            <a:lstStyle/>
            <a:p>
              <a:r>
                <a:rPr kumimoji="1" lang="ja-JP" altLang="en-US" sz="1600" dirty="0"/>
                <a:t>商品</a:t>
              </a:r>
              <a:r>
                <a:rPr kumimoji="1" lang="en-US" altLang="ja-JP" sz="1600" dirty="0"/>
                <a:t>:YYYYY</a:t>
              </a:r>
              <a:endParaRPr kumimoji="1" lang="ja-JP" altLang="en-US" sz="1600" dirty="0"/>
            </a:p>
          </p:txBody>
        </p:sp>
      </p:grpSp>
      <p:graphicFrame>
        <p:nvGraphicFramePr>
          <p:cNvPr id="83" name="表 83">
            <a:extLst>
              <a:ext uri="{FF2B5EF4-FFF2-40B4-BE49-F238E27FC236}">
                <a16:creationId xmlns:a16="http://schemas.microsoft.com/office/drawing/2014/main" xmlns="" id="{B2C46D60-0C32-458F-8734-12BA8D31DAEB}"/>
              </a:ext>
            </a:extLst>
          </p:cNvPr>
          <p:cNvGraphicFramePr>
            <a:graphicFrameLocks noGrp="1"/>
          </p:cNvGraphicFramePr>
          <p:nvPr>
            <p:extLst>
              <p:ext uri="{D42A27DB-BD31-4B8C-83A1-F6EECF244321}">
                <p14:modId xmlns:p14="http://schemas.microsoft.com/office/powerpoint/2010/main" val="24245765"/>
              </p:ext>
            </p:extLst>
          </p:nvPr>
        </p:nvGraphicFramePr>
        <p:xfrm>
          <a:off x="2219633" y="4127500"/>
          <a:ext cx="2160000" cy="1080000"/>
        </p:xfrm>
        <a:graphic>
          <a:graphicData uri="http://schemas.openxmlformats.org/drawingml/2006/table">
            <a:tbl>
              <a:tblPr firstRow="1" bandRow="1">
                <a:tableStyleId>{5C22544A-7EE6-4342-B048-85BDC9FD1C3A}</a:tableStyleId>
              </a:tblPr>
              <a:tblGrid>
                <a:gridCol w="2160000">
                  <a:extLst>
                    <a:ext uri="{9D8B030D-6E8A-4147-A177-3AD203B41FA5}">
                      <a16:colId xmlns:a16="http://schemas.microsoft.com/office/drawing/2014/main" xmlns="" val="711926111"/>
                    </a:ext>
                  </a:extLst>
                </a:gridCol>
              </a:tblGrid>
              <a:tr h="342543">
                <a:tc>
                  <a:txBody>
                    <a:bodyPr/>
                    <a:lstStyle/>
                    <a:p>
                      <a:pPr algn="ctr"/>
                      <a:r>
                        <a:rPr kumimoji="1" lang="en-US" altLang="ja-JP" sz="1600" b="0" dirty="0" err="1">
                          <a:solidFill>
                            <a:schemeClr val="tx1"/>
                          </a:solidFill>
                        </a:rPr>
                        <a:t>XXXXX:item</a:t>
                      </a:r>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922686720"/>
                  </a:ext>
                </a:extLst>
              </a:tr>
              <a:tr h="737457">
                <a:tc>
                  <a:txBody>
                    <a:bodyPr/>
                    <a:lstStyle/>
                    <a:p>
                      <a:pPr algn="ctr"/>
                      <a:r>
                        <a:rPr kumimoji="1" lang="en-US" altLang="ja-JP" sz="1400" b="0" dirty="0">
                          <a:solidFill>
                            <a:schemeClr val="tx1"/>
                          </a:solidFill>
                        </a:rPr>
                        <a:t>name=XXXXX</a:t>
                      </a:r>
                    </a:p>
                    <a:p>
                      <a:pPr algn="ctr"/>
                      <a:r>
                        <a:rPr kumimoji="1" lang="en-US" altLang="ja-JP" sz="1400" b="0" dirty="0">
                          <a:solidFill>
                            <a:schemeClr val="tx1"/>
                          </a:solidFill>
                        </a:rPr>
                        <a:t>price=100</a:t>
                      </a:r>
                    </a:p>
                    <a:p>
                      <a:pPr algn="ctr"/>
                      <a:r>
                        <a:rPr kumimoji="1" lang="en-US" altLang="ja-JP" sz="1400" b="0" dirty="0">
                          <a:solidFill>
                            <a:schemeClr val="tx1"/>
                          </a:solidFill>
                        </a:rPr>
                        <a:t>manufacturer=</a:t>
                      </a:r>
                      <a:r>
                        <a:rPr kumimoji="1" lang="en-US" altLang="ja-JP" sz="1400" b="0" dirty="0" err="1">
                          <a:solidFill>
                            <a:schemeClr val="tx1"/>
                          </a:solidFill>
                        </a:rPr>
                        <a:t>abcd</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474668656"/>
                  </a:ext>
                </a:extLst>
              </a:tr>
            </a:tbl>
          </a:graphicData>
        </a:graphic>
      </p:graphicFrame>
      <p:graphicFrame>
        <p:nvGraphicFramePr>
          <p:cNvPr id="85" name="表 83">
            <a:extLst>
              <a:ext uri="{FF2B5EF4-FFF2-40B4-BE49-F238E27FC236}">
                <a16:creationId xmlns:a16="http://schemas.microsoft.com/office/drawing/2014/main" xmlns="" id="{79DDC8F8-B64F-4A91-998C-C63D0CD5B252}"/>
              </a:ext>
            </a:extLst>
          </p:cNvPr>
          <p:cNvGraphicFramePr>
            <a:graphicFrameLocks noGrp="1"/>
          </p:cNvGraphicFramePr>
          <p:nvPr>
            <p:extLst>
              <p:ext uri="{D42A27DB-BD31-4B8C-83A1-F6EECF244321}">
                <p14:modId xmlns:p14="http://schemas.microsoft.com/office/powerpoint/2010/main" val="2690319843"/>
              </p:ext>
            </p:extLst>
          </p:nvPr>
        </p:nvGraphicFramePr>
        <p:xfrm>
          <a:off x="5267667" y="4127500"/>
          <a:ext cx="2160000" cy="1072737"/>
        </p:xfrm>
        <a:graphic>
          <a:graphicData uri="http://schemas.openxmlformats.org/drawingml/2006/table">
            <a:tbl>
              <a:tblPr firstRow="1" bandRow="1">
                <a:tableStyleId>{5C22544A-7EE6-4342-B048-85BDC9FD1C3A}</a:tableStyleId>
              </a:tblPr>
              <a:tblGrid>
                <a:gridCol w="2160000">
                  <a:extLst>
                    <a:ext uri="{9D8B030D-6E8A-4147-A177-3AD203B41FA5}">
                      <a16:colId xmlns:a16="http://schemas.microsoft.com/office/drawing/2014/main" xmlns="" val="711926111"/>
                    </a:ext>
                  </a:extLst>
                </a:gridCol>
              </a:tblGrid>
              <a:tr h="254998">
                <a:tc>
                  <a:txBody>
                    <a:bodyPr/>
                    <a:lstStyle/>
                    <a:p>
                      <a:pPr algn="ctr"/>
                      <a:r>
                        <a:rPr kumimoji="1" lang="en-US" altLang="ja-JP" sz="1600" b="0" dirty="0" err="1">
                          <a:solidFill>
                            <a:schemeClr val="tx1"/>
                          </a:solidFill>
                        </a:rPr>
                        <a:t>YYYYY:item</a:t>
                      </a:r>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922686720"/>
                  </a:ext>
                </a:extLst>
              </a:tr>
              <a:tr h="737457">
                <a:tc>
                  <a:txBody>
                    <a:bodyPr/>
                    <a:lstStyle/>
                    <a:p>
                      <a:pPr algn="ctr"/>
                      <a:r>
                        <a:rPr kumimoji="1" lang="en-US" altLang="ja-JP" sz="1400" b="0" dirty="0">
                          <a:solidFill>
                            <a:schemeClr val="tx1"/>
                          </a:solidFill>
                        </a:rPr>
                        <a:t>name=YYYYY</a:t>
                      </a:r>
                    </a:p>
                    <a:p>
                      <a:pPr algn="ctr"/>
                      <a:r>
                        <a:rPr kumimoji="1" lang="en-US" altLang="ja-JP" sz="1400" b="0" dirty="0">
                          <a:solidFill>
                            <a:schemeClr val="tx1"/>
                          </a:solidFill>
                        </a:rPr>
                        <a:t>price=200</a:t>
                      </a:r>
                    </a:p>
                    <a:p>
                      <a:pPr algn="ctr"/>
                      <a:r>
                        <a:rPr kumimoji="1" lang="en-US" altLang="ja-JP" sz="1400" b="0" dirty="0">
                          <a:solidFill>
                            <a:schemeClr val="tx1"/>
                          </a:solidFill>
                        </a:rPr>
                        <a:t>manufacturer=</a:t>
                      </a:r>
                      <a:r>
                        <a:rPr kumimoji="1" lang="en-US" altLang="ja-JP" sz="1400" b="0" dirty="0" err="1">
                          <a:solidFill>
                            <a:schemeClr val="tx1"/>
                          </a:solidFill>
                        </a:rPr>
                        <a:t>efgh</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474668656"/>
                  </a:ext>
                </a:extLst>
              </a:tr>
            </a:tbl>
          </a:graphicData>
        </a:graphic>
      </p:graphicFrame>
      <p:graphicFrame>
        <p:nvGraphicFramePr>
          <p:cNvPr id="86" name="表 83">
            <a:extLst>
              <a:ext uri="{FF2B5EF4-FFF2-40B4-BE49-F238E27FC236}">
                <a16:creationId xmlns:a16="http://schemas.microsoft.com/office/drawing/2014/main" xmlns="" id="{96A8A561-6ADE-48D0-A6B2-0AC5CCE92168}"/>
              </a:ext>
            </a:extLst>
          </p:cNvPr>
          <p:cNvGraphicFramePr>
            <a:graphicFrameLocks noGrp="1"/>
          </p:cNvGraphicFramePr>
          <p:nvPr>
            <p:extLst>
              <p:ext uri="{D42A27DB-BD31-4B8C-83A1-F6EECF244321}">
                <p14:modId xmlns:p14="http://schemas.microsoft.com/office/powerpoint/2010/main" val="310885425"/>
              </p:ext>
            </p:extLst>
          </p:nvPr>
        </p:nvGraphicFramePr>
        <p:xfrm>
          <a:off x="8371281" y="4127500"/>
          <a:ext cx="2160000" cy="1080000"/>
        </p:xfrm>
        <a:graphic>
          <a:graphicData uri="http://schemas.openxmlformats.org/drawingml/2006/table">
            <a:tbl>
              <a:tblPr firstRow="1" bandRow="1">
                <a:tableStyleId>{5C22544A-7EE6-4342-B048-85BDC9FD1C3A}</a:tableStyleId>
              </a:tblPr>
              <a:tblGrid>
                <a:gridCol w="2160000">
                  <a:extLst>
                    <a:ext uri="{9D8B030D-6E8A-4147-A177-3AD203B41FA5}">
                      <a16:colId xmlns:a16="http://schemas.microsoft.com/office/drawing/2014/main" xmlns="" val="711926111"/>
                    </a:ext>
                  </a:extLst>
                </a:gridCol>
              </a:tblGrid>
              <a:tr h="342543">
                <a:tc>
                  <a:txBody>
                    <a:bodyPr/>
                    <a:lstStyle/>
                    <a:p>
                      <a:pPr algn="ctr"/>
                      <a:r>
                        <a:rPr kumimoji="1" lang="en-US" altLang="ja-JP" sz="1600" b="0" dirty="0" err="1">
                          <a:solidFill>
                            <a:schemeClr val="tx1"/>
                          </a:solidFill>
                        </a:rPr>
                        <a:t>ZZZZZ:item</a:t>
                      </a:r>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922686720"/>
                  </a:ext>
                </a:extLst>
              </a:tr>
              <a:tr h="737457">
                <a:tc>
                  <a:txBody>
                    <a:bodyPr/>
                    <a:lstStyle/>
                    <a:p>
                      <a:pPr algn="ctr"/>
                      <a:r>
                        <a:rPr kumimoji="1" lang="en-US" altLang="ja-JP" sz="1400" b="0" dirty="0">
                          <a:solidFill>
                            <a:schemeClr val="tx1"/>
                          </a:solidFill>
                        </a:rPr>
                        <a:t>name=ZZZZZ</a:t>
                      </a:r>
                    </a:p>
                    <a:p>
                      <a:pPr algn="ctr"/>
                      <a:r>
                        <a:rPr kumimoji="1" lang="en-US" altLang="ja-JP" sz="1400" b="0" dirty="0">
                          <a:solidFill>
                            <a:schemeClr val="tx1"/>
                          </a:solidFill>
                        </a:rPr>
                        <a:t>price=300</a:t>
                      </a:r>
                    </a:p>
                    <a:p>
                      <a:pPr algn="ctr"/>
                      <a:r>
                        <a:rPr kumimoji="1" lang="en-US" altLang="ja-JP" sz="1400" b="0" dirty="0">
                          <a:solidFill>
                            <a:schemeClr val="tx1"/>
                          </a:solidFill>
                        </a:rPr>
                        <a:t>manufacturer=</a:t>
                      </a:r>
                      <a:r>
                        <a:rPr kumimoji="1" lang="en-US" altLang="ja-JP" sz="1400" b="0" dirty="0" err="1">
                          <a:solidFill>
                            <a:schemeClr val="tx1"/>
                          </a:solidFill>
                        </a:rPr>
                        <a:t>ijkl</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474668656"/>
                  </a:ext>
                </a:extLst>
              </a:tr>
            </a:tbl>
          </a:graphicData>
        </a:graphic>
      </p:graphicFrame>
      <p:cxnSp>
        <p:nvCxnSpPr>
          <p:cNvPr id="88" name="直線矢印コネクタ 87">
            <a:extLst>
              <a:ext uri="{FF2B5EF4-FFF2-40B4-BE49-F238E27FC236}">
                <a16:creationId xmlns:a16="http://schemas.microsoft.com/office/drawing/2014/main" xmlns="" id="{96AB9304-3055-474C-8CF8-AB9F1BACAE46}"/>
              </a:ext>
            </a:extLst>
          </p:cNvPr>
          <p:cNvCxnSpPr>
            <a:cxnSpLocks/>
          </p:cNvCxnSpPr>
          <p:nvPr/>
        </p:nvCxnSpPr>
        <p:spPr>
          <a:xfrm>
            <a:off x="3267924" y="3415437"/>
            <a:ext cx="0" cy="54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xmlns="" id="{6311B59B-7E96-4601-9A3E-945B3AA0AE88}"/>
              </a:ext>
            </a:extLst>
          </p:cNvPr>
          <p:cNvCxnSpPr>
            <a:cxnSpLocks/>
          </p:cNvCxnSpPr>
          <p:nvPr/>
        </p:nvCxnSpPr>
        <p:spPr>
          <a:xfrm>
            <a:off x="6325184" y="3415437"/>
            <a:ext cx="0" cy="54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a:extLst>
              <a:ext uri="{FF2B5EF4-FFF2-40B4-BE49-F238E27FC236}">
                <a16:creationId xmlns:a16="http://schemas.microsoft.com/office/drawing/2014/main" xmlns="" id="{1F8B7ABE-45A6-4153-896A-841C1D475F9D}"/>
              </a:ext>
            </a:extLst>
          </p:cNvPr>
          <p:cNvCxnSpPr>
            <a:cxnSpLocks/>
          </p:cNvCxnSpPr>
          <p:nvPr/>
        </p:nvCxnSpPr>
        <p:spPr>
          <a:xfrm>
            <a:off x="9450220" y="3415437"/>
            <a:ext cx="0" cy="54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xmlns="" id="{E8F8C3C4-DC8F-450C-8A23-A8AB96A74E46}"/>
              </a:ext>
            </a:extLst>
          </p:cNvPr>
          <p:cNvSpPr txBox="1"/>
          <p:nvPr/>
        </p:nvSpPr>
        <p:spPr>
          <a:xfrm>
            <a:off x="1997612" y="844062"/>
            <a:ext cx="3877985" cy="369332"/>
          </a:xfrm>
          <a:prstGeom prst="rect">
            <a:avLst/>
          </a:prstGeom>
          <a:noFill/>
        </p:spPr>
        <p:txBody>
          <a:bodyPr wrap="none" rtlCol="0">
            <a:spAutoFit/>
          </a:bodyPr>
          <a:lstStyle/>
          <a:p>
            <a:r>
              <a:rPr kumimoji="1" lang="ja-JP" altLang="en-US" dirty="0"/>
              <a:t>「オブジェクトとオブジェクト図」</a:t>
            </a:r>
          </a:p>
        </p:txBody>
      </p:sp>
    </p:spTree>
    <p:extLst>
      <p:ext uri="{BB962C8B-B14F-4D97-AF65-F5344CB8AC3E}">
        <p14:creationId xmlns:p14="http://schemas.microsoft.com/office/powerpoint/2010/main" val="20632589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2" name="グループ化 41">
            <a:extLst>
              <a:ext uri="{FF2B5EF4-FFF2-40B4-BE49-F238E27FC236}">
                <a16:creationId xmlns:a16="http://schemas.microsoft.com/office/drawing/2014/main" xmlns="" id="{67455205-5A45-4338-932F-DEA32377F6A9}"/>
              </a:ext>
            </a:extLst>
          </p:cNvPr>
          <p:cNvGrpSpPr>
            <a:grpSpLocks noChangeAspect="1"/>
          </p:cNvGrpSpPr>
          <p:nvPr/>
        </p:nvGrpSpPr>
        <p:grpSpPr>
          <a:xfrm>
            <a:off x="566863" y="2267256"/>
            <a:ext cx="4878044" cy="2367958"/>
            <a:chOff x="2097300" y="1678100"/>
            <a:chExt cx="8405000" cy="4080055"/>
          </a:xfrm>
        </p:grpSpPr>
        <p:grpSp>
          <p:nvGrpSpPr>
            <p:cNvPr id="7" name="グループ化 6">
              <a:extLst>
                <a:ext uri="{FF2B5EF4-FFF2-40B4-BE49-F238E27FC236}">
                  <a16:creationId xmlns:a16="http://schemas.microsoft.com/office/drawing/2014/main" xmlns="" id="{551A870D-B121-418E-A223-06DF1A2D688B}"/>
                </a:ext>
              </a:extLst>
            </p:cNvPr>
            <p:cNvGrpSpPr/>
            <p:nvPr/>
          </p:nvGrpSpPr>
          <p:grpSpPr>
            <a:xfrm>
              <a:off x="5106000" y="2262300"/>
              <a:ext cx="1980000" cy="900000"/>
              <a:chOff x="4533900" y="1663700"/>
              <a:chExt cx="1980000" cy="900000"/>
            </a:xfrm>
          </p:grpSpPr>
          <p:sp>
            <p:nvSpPr>
              <p:cNvPr id="2" name="正方形/長方形 1">
                <a:extLst>
                  <a:ext uri="{FF2B5EF4-FFF2-40B4-BE49-F238E27FC236}">
                    <a16:creationId xmlns:a16="http://schemas.microsoft.com/office/drawing/2014/main" xmlns="" id="{2E78B0A6-6F3F-4C28-A8E3-BF255C341B79}"/>
                  </a:ext>
                </a:extLst>
              </p:cNvPr>
              <p:cNvSpPr/>
              <p:nvPr/>
            </p:nvSpPr>
            <p:spPr>
              <a:xfrm>
                <a:off x="4533900" y="1663700"/>
                <a:ext cx="1980000" cy="90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solidFill>
                      <a:schemeClr val="tx1"/>
                    </a:solidFill>
                  </a:rPr>
                  <a:t>カゴ</a:t>
                </a:r>
                <a:endParaRPr lang="en-US" altLang="ja-JP" sz="1050" dirty="0">
                  <a:solidFill>
                    <a:schemeClr val="tx1"/>
                  </a:solidFill>
                </a:endParaRPr>
              </a:p>
              <a:p>
                <a:pPr algn="ctr"/>
                <a:r>
                  <a:rPr lang="ja-JP" altLang="en-US" sz="1000" dirty="0">
                    <a:solidFill>
                      <a:schemeClr val="tx1"/>
                    </a:solidFill>
                  </a:rPr>
                  <a:t>（</a:t>
                </a:r>
                <a:r>
                  <a:rPr lang="en-US" altLang="ja-JP" sz="1000" dirty="0" err="1">
                    <a:solidFill>
                      <a:schemeClr val="tx1"/>
                    </a:solidFill>
                  </a:rPr>
                  <a:t>Raspbery</a:t>
                </a:r>
                <a:r>
                  <a:rPr lang="en-US" altLang="ja-JP" sz="1000" dirty="0">
                    <a:solidFill>
                      <a:schemeClr val="tx1"/>
                    </a:solidFill>
                  </a:rPr>
                  <a:t> Pi</a:t>
                </a:r>
                <a:r>
                  <a:rPr lang="ja-JP" altLang="en-US" sz="1000" dirty="0">
                    <a:solidFill>
                      <a:schemeClr val="tx1"/>
                    </a:solidFill>
                  </a:rPr>
                  <a:t>）</a:t>
                </a:r>
                <a:endParaRPr lang="en-US" altLang="ja-JP" sz="1000" dirty="0">
                  <a:solidFill>
                    <a:schemeClr val="tx1"/>
                  </a:solidFill>
                </a:endParaRPr>
              </a:p>
              <a:p>
                <a:pPr algn="ctr"/>
                <a:endParaRPr kumimoji="1" lang="en-US" altLang="ja-JP" sz="1050" dirty="0">
                  <a:solidFill>
                    <a:schemeClr val="tx1"/>
                  </a:solidFill>
                </a:endParaRPr>
              </a:p>
            </p:txBody>
          </p:sp>
          <p:cxnSp>
            <p:nvCxnSpPr>
              <p:cNvPr id="4" name="直線コネクタ 3">
                <a:extLst>
                  <a:ext uri="{FF2B5EF4-FFF2-40B4-BE49-F238E27FC236}">
                    <a16:creationId xmlns:a16="http://schemas.microsoft.com/office/drawing/2014/main" xmlns="" id="{CEB8DE1A-90DE-4A89-823D-CF5A09FE1AE9}"/>
                  </a:ext>
                </a:extLst>
              </p:cNvPr>
              <p:cNvCxnSpPr>
                <a:cxnSpLocks/>
              </p:cNvCxnSpPr>
              <p:nvPr/>
            </p:nvCxnSpPr>
            <p:spPr>
              <a:xfrm>
                <a:off x="4533900" y="2374900"/>
                <a:ext cx="19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 name="グループ化 7">
              <a:extLst>
                <a:ext uri="{FF2B5EF4-FFF2-40B4-BE49-F238E27FC236}">
                  <a16:creationId xmlns:a16="http://schemas.microsoft.com/office/drawing/2014/main" xmlns="" id="{D654128A-3E92-4D00-BF2D-ACB39BEEB0A9}"/>
                </a:ext>
              </a:extLst>
            </p:cNvPr>
            <p:cNvGrpSpPr/>
            <p:nvPr/>
          </p:nvGrpSpPr>
          <p:grpSpPr>
            <a:xfrm>
              <a:off x="2097300" y="1678100"/>
              <a:ext cx="1980000" cy="900000"/>
              <a:chOff x="4533900" y="1663700"/>
              <a:chExt cx="1980000" cy="900000"/>
            </a:xfrm>
          </p:grpSpPr>
          <p:sp>
            <p:nvSpPr>
              <p:cNvPr id="9" name="正方形/長方形 8">
                <a:extLst>
                  <a:ext uri="{FF2B5EF4-FFF2-40B4-BE49-F238E27FC236}">
                    <a16:creationId xmlns:a16="http://schemas.microsoft.com/office/drawing/2014/main" xmlns="" id="{0DF22318-C26C-4C17-96A4-22BB944ECC27}"/>
                  </a:ext>
                </a:extLst>
              </p:cNvPr>
              <p:cNvSpPr/>
              <p:nvPr/>
            </p:nvSpPr>
            <p:spPr>
              <a:xfrm>
                <a:off x="4533900" y="1663700"/>
                <a:ext cx="1980000" cy="90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ひずみゲージ</a:t>
                </a:r>
                <a:endParaRPr lang="en-US" altLang="ja-JP" sz="1200" dirty="0">
                  <a:solidFill>
                    <a:schemeClr val="tx1"/>
                  </a:solidFill>
                </a:endParaRPr>
              </a:p>
              <a:p>
                <a:pPr algn="ctr"/>
                <a:endParaRPr kumimoji="1" lang="en-US" altLang="ja-JP" sz="1400" dirty="0">
                  <a:solidFill>
                    <a:schemeClr val="tx1"/>
                  </a:solidFill>
                </a:endParaRPr>
              </a:p>
            </p:txBody>
          </p:sp>
          <p:cxnSp>
            <p:nvCxnSpPr>
              <p:cNvPr id="10" name="直線コネクタ 9">
                <a:extLst>
                  <a:ext uri="{FF2B5EF4-FFF2-40B4-BE49-F238E27FC236}">
                    <a16:creationId xmlns:a16="http://schemas.microsoft.com/office/drawing/2014/main" xmlns="" id="{471CBA6C-3C08-4FCC-B37C-305BE317700C}"/>
                  </a:ext>
                </a:extLst>
              </p:cNvPr>
              <p:cNvCxnSpPr>
                <a:cxnSpLocks/>
              </p:cNvCxnSpPr>
              <p:nvPr/>
            </p:nvCxnSpPr>
            <p:spPr>
              <a:xfrm>
                <a:off x="4533900" y="2374900"/>
                <a:ext cx="19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正方形/長方形 11">
              <a:extLst>
                <a:ext uri="{FF2B5EF4-FFF2-40B4-BE49-F238E27FC236}">
                  <a16:creationId xmlns:a16="http://schemas.microsoft.com/office/drawing/2014/main" xmlns="" id="{DB928F64-36FC-4BB2-A4D9-68F75BB0ACC7}"/>
                </a:ext>
              </a:extLst>
            </p:cNvPr>
            <p:cNvSpPr/>
            <p:nvPr/>
          </p:nvSpPr>
          <p:spPr>
            <a:xfrm>
              <a:off x="8522300" y="2262300"/>
              <a:ext cx="1980000" cy="90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クラウド</a:t>
              </a:r>
              <a:endParaRPr lang="en-US" altLang="ja-JP" sz="1100" dirty="0">
                <a:solidFill>
                  <a:schemeClr val="tx1"/>
                </a:solidFill>
              </a:endParaRPr>
            </a:p>
            <a:p>
              <a:pPr algn="ctr"/>
              <a:r>
                <a:rPr lang="ja-JP" altLang="en-US" sz="1100" dirty="0">
                  <a:solidFill>
                    <a:schemeClr val="tx1"/>
                  </a:solidFill>
                </a:rPr>
                <a:t>サーバ</a:t>
              </a:r>
              <a:endParaRPr lang="en-US" altLang="ja-JP" sz="1100" dirty="0">
                <a:solidFill>
                  <a:schemeClr val="tx1"/>
                </a:solidFill>
              </a:endParaRPr>
            </a:p>
            <a:p>
              <a:pPr algn="ctr"/>
              <a:endParaRPr lang="en-US" altLang="ja-JP" sz="1050" dirty="0">
                <a:solidFill>
                  <a:schemeClr val="tx1"/>
                </a:solidFill>
              </a:endParaRPr>
            </a:p>
          </p:txBody>
        </p:sp>
        <p:grpSp>
          <p:nvGrpSpPr>
            <p:cNvPr id="20" name="グループ化 19">
              <a:extLst>
                <a:ext uri="{FF2B5EF4-FFF2-40B4-BE49-F238E27FC236}">
                  <a16:creationId xmlns:a16="http://schemas.microsoft.com/office/drawing/2014/main" xmlns="" id="{ECDF3796-5F82-49F4-B891-E76EAF2AC689}"/>
                </a:ext>
              </a:extLst>
            </p:cNvPr>
            <p:cNvGrpSpPr/>
            <p:nvPr/>
          </p:nvGrpSpPr>
          <p:grpSpPr>
            <a:xfrm>
              <a:off x="2836733" y="4858155"/>
              <a:ext cx="1980000" cy="900000"/>
              <a:chOff x="4533900" y="1663700"/>
              <a:chExt cx="1980000" cy="900000"/>
            </a:xfrm>
          </p:grpSpPr>
          <p:sp>
            <p:nvSpPr>
              <p:cNvPr id="21" name="正方形/長方形 20">
                <a:extLst>
                  <a:ext uri="{FF2B5EF4-FFF2-40B4-BE49-F238E27FC236}">
                    <a16:creationId xmlns:a16="http://schemas.microsoft.com/office/drawing/2014/main" xmlns="" id="{ABB8E0D4-8BEE-411B-84DE-FF42C6A1A5FC}"/>
                  </a:ext>
                </a:extLst>
              </p:cNvPr>
              <p:cNvSpPr/>
              <p:nvPr/>
            </p:nvSpPr>
            <p:spPr>
              <a:xfrm>
                <a:off x="4533900" y="1663700"/>
                <a:ext cx="1980000" cy="90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超音波センサ</a:t>
                </a:r>
                <a:endParaRPr lang="en-US" altLang="ja-JP" sz="1200" dirty="0">
                  <a:solidFill>
                    <a:schemeClr val="tx1"/>
                  </a:solidFill>
                </a:endParaRPr>
              </a:p>
              <a:p>
                <a:pPr algn="ctr"/>
                <a:endParaRPr kumimoji="1" lang="en-US" altLang="ja-JP" sz="1400" dirty="0">
                  <a:solidFill>
                    <a:schemeClr val="tx1"/>
                  </a:solidFill>
                </a:endParaRPr>
              </a:p>
            </p:txBody>
          </p:sp>
          <p:cxnSp>
            <p:nvCxnSpPr>
              <p:cNvPr id="22" name="直線コネクタ 21">
                <a:extLst>
                  <a:ext uri="{FF2B5EF4-FFF2-40B4-BE49-F238E27FC236}">
                    <a16:creationId xmlns:a16="http://schemas.microsoft.com/office/drawing/2014/main" xmlns="" id="{CE58EBA7-7CBB-4B9E-8BA6-9CAC4161BC70}"/>
                  </a:ext>
                </a:extLst>
              </p:cNvPr>
              <p:cNvCxnSpPr>
                <a:cxnSpLocks/>
              </p:cNvCxnSpPr>
              <p:nvPr/>
            </p:nvCxnSpPr>
            <p:spPr>
              <a:xfrm>
                <a:off x="4533900" y="2374900"/>
                <a:ext cx="19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グループ化 22">
              <a:extLst>
                <a:ext uri="{FF2B5EF4-FFF2-40B4-BE49-F238E27FC236}">
                  <a16:creationId xmlns:a16="http://schemas.microsoft.com/office/drawing/2014/main" xmlns="" id="{1201081C-3578-4BC2-B413-1076DA697E3E}"/>
                </a:ext>
              </a:extLst>
            </p:cNvPr>
            <p:cNvGrpSpPr/>
            <p:nvPr/>
          </p:nvGrpSpPr>
          <p:grpSpPr>
            <a:xfrm>
              <a:off x="2097300" y="3222141"/>
              <a:ext cx="1980000" cy="900000"/>
              <a:chOff x="4533900" y="1663700"/>
              <a:chExt cx="1980000" cy="900000"/>
            </a:xfrm>
          </p:grpSpPr>
          <p:sp>
            <p:nvSpPr>
              <p:cNvPr id="24" name="正方形/長方形 23">
                <a:extLst>
                  <a:ext uri="{FF2B5EF4-FFF2-40B4-BE49-F238E27FC236}">
                    <a16:creationId xmlns:a16="http://schemas.microsoft.com/office/drawing/2014/main" xmlns="" id="{E095D35C-4E08-4DCF-8220-9BAA49BCCEE0}"/>
                  </a:ext>
                </a:extLst>
              </p:cNvPr>
              <p:cNvSpPr/>
              <p:nvPr/>
            </p:nvSpPr>
            <p:spPr>
              <a:xfrm>
                <a:off x="4533900" y="1663700"/>
                <a:ext cx="1980000" cy="90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rPr>
                  <a:t>Web</a:t>
                </a:r>
                <a:r>
                  <a:rPr lang="ja-JP" altLang="en-US" sz="1400" dirty="0">
                    <a:solidFill>
                      <a:schemeClr val="tx1"/>
                    </a:solidFill>
                  </a:rPr>
                  <a:t>カメラ</a:t>
                </a:r>
                <a:endParaRPr lang="en-US" altLang="ja-JP" sz="1400" dirty="0">
                  <a:solidFill>
                    <a:schemeClr val="tx1"/>
                  </a:solidFill>
                </a:endParaRPr>
              </a:p>
              <a:p>
                <a:pPr algn="ctr"/>
                <a:endParaRPr kumimoji="1" lang="en-US" altLang="ja-JP" sz="1400" dirty="0">
                  <a:solidFill>
                    <a:schemeClr val="tx1"/>
                  </a:solidFill>
                </a:endParaRPr>
              </a:p>
            </p:txBody>
          </p:sp>
          <p:cxnSp>
            <p:nvCxnSpPr>
              <p:cNvPr id="25" name="直線コネクタ 24">
                <a:extLst>
                  <a:ext uri="{FF2B5EF4-FFF2-40B4-BE49-F238E27FC236}">
                    <a16:creationId xmlns:a16="http://schemas.microsoft.com/office/drawing/2014/main" xmlns="" id="{1AD80C7E-EC92-49C2-9B2C-36068231F032}"/>
                  </a:ext>
                </a:extLst>
              </p:cNvPr>
              <p:cNvCxnSpPr>
                <a:cxnSpLocks/>
              </p:cNvCxnSpPr>
              <p:nvPr/>
            </p:nvCxnSpPr>
            <p:spPr>
              <a:xfrm>
                <a:off x="4533900" y="2374900"/>
                <a:ext cx="19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7" name="直線コネクタ 26">
              <a:extLst>
                <a:ext uri="{FF2B5EF4-FFF2-40B4-BE49-F238E27FC236}">
                  <a16:creationId xmlns:a16="http://schemas.microsoft.com/office/drawing/2014/main" xmlns="" id="{2EEFBC6E-A637-4C28-AFE6-8776C0F70AB9}"/>
                </a:ext>
              </a:extLst>
            </p:cNvPr>
            <p:cNvCxnSpPr>
              <a:cxnSpLocks/>
              <a:stCxn id="2" idx="3"/>
              <a:endCxn id="12" idx="1"/>
            </p:cNvCxnSpPr>
            <p:nvPr/>
          </p:nvCxnSpPr>
          <p:spPr>
            <a:xfrm>
              <a:off x="7086000" y="2712300"/>
              <a:ext cx="143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xmlns="" id="{89FAE856-7B5C-4744-B710-AF906CD9E160}"/>
                </a:ext>
              </a:extLst>
            </p:cNvPr>
            <p:cNvCxnSpPr>
              <a:cxnSpLocks/>
              <a:stCxn id="2" idx="1"/>
              <a:endCxn id="21" idx="0"/>
            </p:cNvCxnSpPr>
            <p:nvPr/>
          </p:nvCxnSpPr>
          <p:spPr>
            <a:xfrm flipH="1">
              <a:off x="3826733" y="2712300"/>
              <a:ext cx="1279267" cy="21458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xmlns="" id="{D177F971-797B-4596-A1D7-486ED0E66D69}"/>
                </a:ext>
              </a:extLst>
            </p:cNvPr>
            <p:cNvCxnSpPr>
              <a:cxnSpLocks/>
              <a:stCxn id="2" idx="1"/>
              <a:endCxn id="24" idx="3"/>
            </p:cNvCxnSpPr>
            <p:nvPr/>
          </p:nvCxnSpPr>
          <p:spPr>
            <a:xfrm flipH="1">
              <a:off x="4077300" y="2712300"/>
              <a:ext cx="1028700" cy="9598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xmlns="" id="{2BD39851-5288-4E34-9FAC-ACD5AF2F1C23}"/>
                </a:ext>
              </a:extLst>
            </p:cNvPr>
            <p:cNvCxnSpPr>
              <a:cxnSpLocks/>
              <a:stCxn id="2" idx="1"/>
              <a:endCxn id="9" idx="3"/>
            </p:cNvCxnSpPr>
            <p:nvPr/>
          </p:nvCxnSpPr>
          <p:spPr>
            <a:xfrm flipH="1" flipV="1">
              <a:off x="4077300" y="2128100"/>
              <a:ext cx="1028700" cy="584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xmlns="" id="{6BAEC00A-AB22-41C2-9783-590343D8C8E4}"/>
                </a:ext>
              </a:extLst>
            </p:cNvPr>
            <p:cNvCxnSpPr>
              <a:cxnSpLocks/>
            </p:cNvCxnSpPr>
            <p:nvPr/>
          </p:nvCxnSpPr>
          <p:spPr>
            <a:xfrm>
              <a:off x="8522300" y="2973500"/>
              <a:ext cx="19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46" name="表 46">
            <a:extLst>
              <a:ext uri="{FF2B5EF4-FFF2-40B4-BE49-F238E27FC236}">
                <a16:creationId xmlns:a16="http://schemas.microsoft.com/office/drawing/2014/main" xmlns="" id="{F2C52700-2A8F-4787-A875-B2A6799344A7}"/>
              </a:ext>
            </a:extLst>
          </p:cNvPr>
          <p:cNvGraphicFramePr>
            <a:graphicFrameLocks noGrp="1" noChangeAspect="1"/>
          </p:cNvGraphicFramePr>
          <p:nvPr>
            <p:extLst>
              <p:ext uri="{D42A27DB-BD31-4B8C-83A1-F6EECF244321}">
                <p14:modId xmlns:p14="http://schemas.microsoft.com/office/powerpoint/2010/main" val="3810772526"/>
              </p:ext>
            </p:extLst>
          </p:nvPr>
        </p:nvGraphicFramePr>
        <p:xfrm>
          <a:off x="10243961" y="1729174"/>
          <a:ext cx="1620000" cy="828040"/>
        </p:xfrm>
        <a:graphic>
          <a:graphicData uri="http://schemas.openxmlformats.org/drawingml/2006/table">
            <a:tbl>
              <a:tblPr firstRow="1" bandRow="1">
                <a:tableStyleId>{5C22544A-7EE6-4342-B048-85BDC9FD1C3A}</a:tableStyleId>
              </a:tblPr>
              <a:tblGrid>
                <a:gridCol w="1620000">
                  <a:extLst>
                    <a:ext uri="{9D8B030D-6E8A-4147-A177-3AD203B41FA5}">
                      <a16:colId xmlns:a16="http://schemas.microsoft.com/office/drawing/2014/main" xmlns="" val="1951523472"/>
                    </a:ext>
                  </a:extLst>
                </a:gridCol>
              </a:tblGrid>
              <a:tr h="370840">
                <a:tc>
                  <a:txBody>
                    <a:bodyPr/>
                    <a:lstStyle/>
                    <a:p>
                      <a:pPr algn="ctr"/>
                      <a:r>
                        <a:rPr kumimoji="1" lang="ja-JP" altLang="en-US" sz="1200" b="0" dirty="0">
                          <a:solidFill>
                            <a:schemeClr val="tx1"/>
                          </a:solidFill>
                        </a:rPr>
                        <a:t>商品</a:t>
                      </a:r>
                      <a:r>
                        <a:rPr kumimoji="1" lang="en-US" altLang="ja-JP" sz="1200" b="0" dirty="0">
                          <a:solidFill>
                            <a:schemeClr val="tx1"/>
                          </a:solidFill>
                        </a:rPr>
                        <a:t>1</a:t>
                      </a:r>
                      <a:endParaRPr kumimoji="1" lang="ja-JP" altLang="en-US" sz="1200" b="0" dirty="0">
                        <a:solidFill>
                          <a:schemeClr val="tx1"/>
                        </a:solidFill>
                      </a:endParaRPr>
                    </a:p>
                  </a:txBody>
                  <a:tcPr marL="68588" marR="685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487914896"/>
                  </a:ext>
                </a:extLst>
              </a:tr>
              <a:tr h="370840">
                <a:tc>
                  <a:txBody>
                    <a:bodyPr/>
                    <a:lstStyle/>
                    <a:p>
                      <a:pPr algn="ctr"/>
                      <a:r>
                        <a:rPr kumimoji="1" lang="ja-JP" altLang="en-US" sz="1200" dirty="0"/>
                        <a:t>商品名</a:t>
                      </a:r>
                      <a:r>
                        <a:rPr kumimoji="1" lang="en-US" altLang="ja-JP" sz="1200" dirty="0"/>
                        <a:t>=XXXXX</a:t>
                      </a:r>
                    </a:p>
                    <a:p>
                      <a:pPr algn="ctr"/>
                      <a:r>
                        <a:rPr kumimoji="1" lang="ja-JP" altLang="en-US" sz="1200" dirty="0"/>
                        <a:t>値段</a:t>
                      </a:r>
                      <a:r>
                        <a:rPr kumimoji="1" lang="en-US" altLang="ja-JP" sz="1200" dirty="0"/>
                        <a:t>=100</a:t>
                      </a:r>
                      <a:endParaRPr kumimoji="1" lang="ja-JP" altLang="en-US" sz="1200" dirty="0"/>
                    </a:p>
                  </a:txBody>
                  <a:tcPr marL="68588" marR="685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937006545"/>
                  </a:ext>
                </a:extLst>
              </a:tr>
            </a:tbl>
          </a:graphicData>
        </a:graphic>
      </p:graphicFrame>
      <p:graphicFrame>
        <p:nvGraphicFramePr>
          <p:cNvPr id="49" name="表 46">
            <a:extLst>
              <a:ext uri="{FF2B5EF4-FFF2-40B4-BE49-F238E27FC236}">
                <a16:creationId xmlns:a16="http://schemas.microsoft.com/office/drawing/2014/main" xmlns="" id="{C5D0B3CC-4FCA-40D9-A87A-AB4496E6F35A}"/>
              </a:ext>
            </a:extLst>
          </p:cNvPr>
          <p:cNvGraphicFramePr>
            <a:graphicFrameLocks noGrp="1" noChangeAspect="1"/>
          </p:cNvGraphicFramePr>
          <p:nvPr>
            <p:extLst>
              <p:ext uri="{D42A27DB-BD31-4B8C-83A1-F6EECF244321}">
                <p14:modId xmlns:p14="http://schemas.microsoft.com/office/powerpoint/2010/main" val="74131009"/>
              </p:ext>
            </p:extLst>
          </p:nvPr>
        </p:nvGraphicFramePr>
        <p:xfrm>
          <a:off x="10243961" y="2789593"/>
          <a:ext cx="1620000" cy="828040"/>
        </p:xfrm>
        <a:graphic>
          <a:graphicData uri="http://schemas.openxmlformats.org/drawingml/2006/table">
            <a:tbl>
              <a:tblPr firstRow="1" bandRow="1">
                <a:tableStyleId>{5C22544A-7EE6-4342-B048-85BDC9FD1C3A}</a:tableStyleId>
              </a:tblPr>
              <a:tblGrid>
                <a:gridCol w="1620000">
                  <a:extLst>
                    <a:ext uri="{9D8B030D-6E8A-4147-A177-3AD203B41FA5}">
                      <a16:colId xmlns:a16="http://schemas.microsoft.com/office/drawing/2014/main" xmlns="" val="1951523472"/>
                    </a:ext>
                  </a:extLst>
                </a:gridCol>
              </a:tblGrid>
              <a:tr h="370840">
                <a:tc>
                  <a:txBody>
                    <a:bodyPr/>
                    <a:lstStyle/>
                    <a:p>
                      <a:pPr algn="ctr"/>
                      <a:r>
                        <a:rPr kumimoji="1" lang="ja-JP" altLang="en-US" sz="1200" b="0" dirty="0">
                          <a:solidFill>
                            <a:schemeClr val="tx1"/>
                          </a:solidFill>
                        </a:rPr>
                        <a:t>商品</a:t>
                      </a:r>
                      <a:r>
                        <a:rPr kumimoji="1" lang="en-US" altLang="ja-JP" sz="1200" b="0" dirty="0">
                          <a:solidFill>
                            <a:schemeClr val="tx1"/>
                          </a:solidFill>
                        </a:rPr>
                        <a:t>2</a:t>
                      </a:r>
                      <a:endParaRPr kumimoji="1" lang="ja-JP" altLang="en-US" sz="1200" b="0" dirty="0">
                        <a:solidFill>
                          <a:schemeClr val="tx1"/>
                        </a:solidFill>
                      </a:endParaRPr>
                    </a:p>
                  </a:txBody>
                  <a:tcPr marL="68588" marR="685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487914896"/>
                  </a:ext>
                </a:extLst>
              </a:tr>
              <a:tr h="370840">
                <a:tc>
                  <a:txBody>
                    <a:bodyPr/>
                    <a:lstStyle/>
                    <a:p>
                      <a:pPr algn="ctr"/>
                      <a:r>
                        <a:rPr kumimoji="1" lang="ja-JP" altLang="en-US" sz="1200" dirty="0"/>
                        <a:t>商品名</a:t>
                      </a:r>
                      <a:r>
                        <a:rPr kumimoji="1" lang="en-US" altLang="ja-JP" sz="1200" dirty="0"/>
                        <a:t>=YYYYY</a:t>
                      </a:r>
                    </a:p>
                    <a:p>
                      <a:pPr algn="ctr"/>
                      <a:r>
                        <a:rPr kumimoji="1" lang="ja-JP" altLang="en-US" sz="1200" dirty="0"/>
                        <a:t>値段</a:t>
                      </a:r>
                      <a:r>
                        <a:rPr kumimoji="1" lang="en-US" altLang="ja-JP" sz="1200" dirty="0"/>
                        <a:t>=200</a:t>
                      </a:r>
                      <a:endParaRPr kumimoji="1" lang="ja-JP" altLang="en-US" sz="1200" dirty="0"/>
                    </a:p>
                  </a:txBody>
                  <a:tcPr marL="68588" marR="685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937006545"/>
                  </a:ext>
                </a:extLst>
              </a:tr>
            </a:tbl>
          </a:graphicData>
        </a:graphic>
      </p:graphicFrame>
      <p:sp>
        <p:nvSpPr>
          <p:cNvPr id="50" name="テキスト ボックス 49">
            <a:extLst>
              <a:ext uri="{FF2B5EF4-FFF2-40B4-BE49-F238E27FC236}">
                <a16:creationId xmlns:a16="http://schemas.microsoft.com/office/drawing/2014/main" xmlns="" id="{E744DFED-B930-4EA8-ABC6-5E3F0887305D}"/>
              </a:ext>
            </a:extLst>
          </p:cNvPr>
          <p:cNvSpPr txBox="1"/>
          <p:nvPr/>
        </p:nvSpPr>
        <p:spPr>
          <a:xfrm>
            <a:off x="457455" y="1068810"/>
            <a:ext cx="3877985" cy="369332"/>
          </a:xfrm>
          <a:prstGeom prst="rect">
            <a:avLst/>
          </a:prstGeom>
          <a:noFill/>
        </p:spPr>
        <p:txBody>
          <a:bodyPr wrap="none" rtlCol="0">
            <a:spAutoFit/>
          </a:bodyPr>
          <a:lstStyle/>
          <a:p>
            <a:r>
              <a:rPr lang="ja-JP" altLang="en-US" dirty="0"/>
              <a:t>「システム全体のオブジェクト図」</a:t>
            </a:r>
            <a:endParaRPr kumimoji="1" lang="en-US" altLang="ja-JP" dirty="0"/>
          </a:p>
        </p:txBody>
      </p:sp>
      <p:sp>
        <p:nvSpPr>
          <p:cNvPr id="51" name="テキスト ボックス 50">
            <a:extLst>
              <a:ext uri="{FF2B5EF4-FFF2-40B4-BE49-F238E27FC236}">
                <a16:creationId xmlns:a16="http://schemas.microsoft.com/office/drawing/2014/main" xmlns="" id="{1E7657B4-31B1-41A0-A486-859D31EF7414}"/>
              </a:ext>
            </a:extLst>
          </p:cNvPr>
          <p:cNvSpPr txBox="1"/>
          <p:nvPr/>
        </p:nvSpPr>
        <p:spPr>
          <a:xfrm>
            <a:off x="7193979" y="1047521"/>
            <a:ext cx="3877985" cy="369332"/>
          </a:xfrm>
          <a:prstGeom prst="rect">
            <a:avLst/>
          </a:prstGeom>
          <a:noFill/>
        </p:spPr>
        <p:txBody>
          <a:bodyPr wrap="none" rtlCol="0">
            <a:spAutoFit/>
          </a:bodyPr>
          <a:lstStyle/>
          <a:p>
            <a:r>
              <a:rPr lang="ja-JP" altLang="en-US" dirty="0"/>
              <a:t>「データに関するオブジェクト図」</a:t>
            </a:r>
            <a:endParaRPr kumimoji="1" lang="en-US" altLang="ja-JP" dirty="0"/>
          </a:p>
        </p:txBody>
      </p:sp>
      <p:graphicFrame>
        <p:nvGraphicFramePr>
          <p:cNvPr id="26" name="表 46">
            <a:extLst>
              <a:ext uri="{FF2B5EF4-FFF2-40B4-BE49-F238E27FC236}">
                <a16:creationId xmlns:a16="http://schemas.microsoft.com/office/drawing/2014/main" xmlns="" id="{76FF4C0C-2408-450A-97B1-F26396A52BC7}"/>
              </a:ext>
            </a:extLst>
          </p:cNvPr>
          <p:cNvGraphicFramePr>
            <a:graphicFrameLocks noGrp="1" noChangeAspect="1"/>
          </p:cNvGraphicFramePr>
          <p:nvPr>
            <p:extLst>
              <p:ext uri="{D42A27DB-BD31-4B8C-83A1-F6EECF244321}">
                <p14:modId xmlns:p14="http://schemas.microsoft.com/office/powerpoint/2010/main" val="752612802"/>
              </p:ext>
            </p:extLst>
          </p:nvPr>
        </p:nvGraphicFramePr>
        <p:xfrm>
          <a:off x="10243961" y="3848083"/>
          <a:ext cx="1620000" cy="828040"/>
        </p:xfrm>
        <a:graphic>
          <a:graphicData uri="http://schemas.openxmlformats.org/drawingml/2006/table">
            <a:tbl>
              <a:tblPr firstRow="1" bandRow="1">
                <a:tableStyleId>{5C22544A-7EE6-4342-B048-85BDC9FD1C3A}</a:tableStyleId>
              </a:tblPr>
              <a:tblGrid>
                <a:gridCol w="1620000">
                  <a:extLst>
                    <a:ext uri="{9D8B030D-6E8A-4147-A177-3AD203B41FA5}">
                      <a16:colId xmlns:a16="http://schemas.microsoft.com/office/drawing/2014/main" xmlns="" val="1951523472"/>
                    </a:ext>
                  </a:extLst>
                </a:gridCol>
              </a:tblGrid>
              <a:tr h="370840">
                <a:tc>
                  <a:txBody>
                    <a:bodyPr/>
                    <a:lstStyle/>
                    <a:p>
                      <a:pPr algn="ctr"/>
                      <a:r>
                        <a:rPr kumimoji="1" lang="ja-JP" altLang="en-US" sz="1200" b="0" dirty="0">
                          <a:solidFill>
                            <a:schemeClr val="tx1"/>
                          </a:solidFill>
                        </a:rPr>
                        <a:t>商品</a:t>
                      </a:r>
                      <a:r>
                        <a:rPr kumimoji="1" lang="en-US" altLang="ja-JP" sz="1200" b="0" dirty="0">
                          <a:solidFill>
                            <a:schemeClr val="tx1"/>
                          </a:solidFill>
                        </a:rPr>
                        <a:t>3</a:t>
                      </a:r>
                      <a:endParaRPr kumimoji="1" lang="ja-JP" altLang="en-US" sz="1200" b="0" dirty="0">
                        <a:solidFill>
                          <a:schemeClr val="tx1"/>
                        </a:solidFill>
                      </a:endParaRPr>
                    </a:p>
                  </a:txBody>
                  <a:tcPr marL="68588" marR="685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487914896"/>
                  </a:ext>
                </a:extLst>
              </a:tr>
              <a:tr h="370840">
                <a:tc>
                  <a:txBody>
                    <a:bodyPr/>
                    <a:lstStyle/>
                    <a:p>
                      <a:pPr algn="ctr"/>
                      <a:r>
                        <a:rPr kumimoji="1" lang="ja-JP" altLang="en-US" sz="1200" dirty="0"/>
                        <a:t>商品名</a:t>
                      </a:r>
                      <a:r>
                        <a:rPr kumimoji="1" lang="en-US" altLang="ja-JP" sz="1200" dirty="0"/>
                        <a:t>=ZZZZZ</a:t>
                      </a:r>
                    </a:p>
                    <a:p>
                      <a:pPr algn="ctr"/>
                      <a:r>
                        <a:rPr kumimoji="1" lang="ja-JP" altLang="en-US" sz="1200" dirty="0"/>
                        <a:t>値段</a:t>
                      </a:r>
                      <a:r>
                        <a:rPr kumimoji="1" lang="en-US" altLang="ja-JP" sz="1200" dirty="0"/>
                        <a:t>=300</a:t>
                      </a:r>
                      <a:endParaRPr kumimoji="1" lang="ja-JP" altLang="en-US" sz="1200" dirty="0"/>
                    </a:p>
                  </a:txBody>
                  <a:tcPr marL="68588" marR="685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937006545"/>
                  </a:ext>
                </a:extLst>
              </a:tr>
            </a:tbl>
          </a:graphicData>
        </a:graphic>
      </p:graphicFrame>
      <p:graphicFrame>
        <p:nvGraphicFramePr>
          <p:cNvPr id="31" name="表 46">
            <a:extLst>
              <a:ext uri="{FF2B5EF4-FFF2-40B4-BE49-F238E27FC236}">
                <a16:creationId xmlns:a16="http://schemas.microsoft.com/office/drawing/2014/main" xmlns="" id="{FEE13805-3EBD-4903-9440-A66B38C09B2E}"/>
              </a:ext>
            </a:extLst>
          </p:cNvPr>
          <p:cNvGraphicFramePr>
            <a:graphicFrameLocks noGrp="1" noChangeAspect="1"/>
          </p:cNvGraphicFramePr>
          <p:nvPr>
            <p:extLst>
              <p:ext uri="{D42A27DB-BD31-4B8C-83A1-F6EECF244321}">
                <p14:modId xmlns:p14="http://schemas.microsoft.com/office/powerpoint/2010/main" val="2655913871"/>
              </p:ext>
            </p:extLst>
          </p:nvPr>
        </p:nvGraphicFramePr>
        <p:xfrm>
          <a:off x="6278705" y="1729174"/>
          <a:ext cx="1620000" cy="828040"/>
        </p:xfrm>
        <a:graphic>
          <a:graphicData uri="http://schemas.openxmlformats.org/drawingml/2006/table">
            <a:tbl>
              <a:tblPr firstRow="1" bandRow="1">
                <a:tableStyleId>{5C22544A-7EE6-4342-B048-85BDC9FD1C3A}</a:tableStyleId>
              </a:tblPr>
              <a:tblGrid>
                <a:gridCol w="1620000">
                  <a:extLst>
                    <a:ext uri="{9D8B030D-6E8A-4147-A177-3AD203B41FA5}">
                      <a16:colId xmlns:a16="http://schemas.microsoft.com/office/drawing/2014/main" xmlns="" val="1951523472"/>
                    </a:ext>
                  </a:extLst>
                </a:gridCol>
              </a:tblGrid>
              <a:tr h="370840">
                <a:tc>
                  <a:txBody>
                    <a:bodyPr/>
                    <a:lstStyle/>
                    <a:p>
                      <a:pPr algn="ctr"/>
                      <a:r>
                        <a:rPr kumimoji="1" lang="ja-JP" altLang="en-US" sz="1200" b="0" dirty="0">
                          <a:solidFill>
                            <a:schemeClr val="tx1"/>
                          </a:solidFill>
                        </a:rPr>
                        <a:t>顧客</a:t>
                      </a:r>
                      <a:r>
                        <a:rPr kumimoji="1" lang="en-US" altLang="ja-JP" sz="1200" b="0" dirty="0">
                          <a:solidFill>
                            <a:schemeClr val="tx1"/>
                          </a:solidFill>
                        </a:rPr>
                        <a:t>1</a:t>
                      </a:r>
                      <a:endParaRPr kumimoji="1" lang="ja-JP" altLang="en-US" sz="1200" b="0" dirty="0">
                        <a:solidFill>
                          <a:schemeClr val="tx1"/>
                        </a:solidFill>
                      </a:endParaRPr>
                    </a:p>
                  </a:txBody>
                  <a:tcPr marL="68588" marR="685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487914896"/>
                  </a:ext>
                </a:extLst>
              </a:tr>
              <a:tr h="370840">
                <a:tc>
                  <a:txBody>
                    <a:bodyPr/>
                    <a:lstStyle/>
                    <a:p>
                      <a:pPr algn="ctr"/>
                      <a:r>
                        <a:rPr kumimoji="1" lang="ja-JP" altLang="en-US" sz="1200" dirty="0"/>
                        <a:t>名前</a:t>
                      </a:r>
                      <a:r>
                        <a:rPr kumimoji="1" lang="en-US" altLang="ja-JP" sz="1200" dirty="0"/>
                        <a:t>=</a:t>
                      </a:r>
                      <a:r>
                        <a:rPr kumimoji="1" lang="en-US" altLang="ja-JP" sz="1200" dirty="0" err="1"/>
                        <a:t>abc</a:t>
                      </a:r>
                      <a:endParaRPr kumimoji="1" lang="en-US" altLang="ja-JP" sz="1200" dirty="0"/>
                    </a:p>
                    <a:p>
                      <a:pPr algn="ctr"/>
                      <a:r>
                        <a:rPr kumimoji="1" lang="ja-JP" altLang="en-US" sz="1200" dirty="0"/>
                        <a:t>顧客</a:t>
                      </a:r>
                      <a:r>
                        <a:rPr kumimoji="1" lang="en-US" altLang="ja-JP" sz="1200" dirty="0"/>
                        <a:t>No.=0001</a:t>
                      </a:r>
                      <a:endParaRPr kumimoji="1" lang="ja-JP" altLang="en-US" sz="1200" dirty="0"/>
                    </a:p>
                  </a:txBody>
                  <a:tcPr marL="68588" marR="685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937006545"/>
                  </a:ext>
                </a:extLst>
              </a:tr>
            </a:tbl>
          </a:graphicData>
        </a:graphic>
      </p:graphicFrame>
      <p:graphicFrame>
        <p:nvGraphicFramePr>
          <p:cNvPr id="32" name="表 46">
            <a:extLst>
              <a:ext uri="{FF2B5EF4-FFF2-40B4-BE49-F238E27FC236}">
                <a16:creationId xmlns:a16="http://schemas.microsoft.com/office/drawing/2014/main" xmlns="" id="{40349CA9-3C7E-40E6-889E-2668B0606442}"/>
              </a:ext>
            </a:extLst>
          </p:cNvPr>
          <p:cNvGraphicFramePr>
            <a:graphicFrameLocks noGrp="1" noChangeAspect="1"/>
          </p:cNvGraphicFramePr>
          <p:nvPr>
            <p:extLst>
              <p:ext uri="{D42A27DB-BD31-4B8C-83A1-F6EECF244321}">
                <p14:modId xmlns:p14="http://schemas.microsoft.com/office/powerpoint/2010/main" val="276431358"/>
              </p:ext>
            </p:extLst>
          </p:nvPr>
        </p:nvGraphicFramePr>
        <p:xfrm>
          <a:off x="6278498" y="2789593"/>
          <a:ext cx="1620000" cy="828040"/>
        </p:xfrm>
        <a:graphic>
          <a:graphicData uri="http://schemas.openxmlformats.org/drawingml/2006/table">
            <a:tbl>
              <a:tblPr firstRow="1" bandRow="1">
                <a:tableStyleId>{5C22544A-7EE6-4342-B048-85BDC9FD1C3A}</a:tableStyleId>
              </a:tblPr>
              <a:tblGrid>
                <a:gridCol w="1620000">
                  <a:extLst>
                    <a:ext uri="{9D8B030D-6E8A-4147-A177-3AD203B41FA5}">
                      <a16:colId xmlns:a16="http://schemas.microsoft.com/office/drawing/2014/main" xmlns="" val="1951523472"/>
                    </a:ext>
                  </a:extLst>
                </a:gridCol>
              </a:tblGrid>
              <a:tr h="370840">
                <a:tc>
                  <a:txBody>
                    <a:bodyPr/>
                    <a:lstStyle/>
                    <a:p>
                      <a:pPr algn="ctr"/>
                      <a:r>
                        <a:rPr kumimoji="1" lang="ja-JP" altLang="en-US" sz="1200" b="0" dirty="0">
                          <a:solidFill>
                            <a:schemeClr val="tx1"/>
                          </a:solidFill>
                        </a:rPr>
                        <a:t>顧客</a:t>
                      </a:r>
                      <a:r>
                        <a:rPr kumimoji="1" lang="en-US" altLang="ja-JP" sz="1200" b="0" dirty="0">
                          <a:solidFill>
                            <a:schemeClr val="tx1"/>
                          </a:solidFill>
                        </a:rPr>
                        <a:t>2</a:t>
                      </a:r>
                      <a:endParaRPr kumimoji="1" lang="ja-JP" altLang="en-US" sz="1200" b="0" dirty="0">
                        <a:solidFill>
                          <a:schemeClr val="tx1"/>
                        </a:solidFill>
                      </a:endParaRPr>
                    </a:p>
                  </a:txBody>
                  <a:tcPr marL="68588" marR="685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487914896"/>
                  </a:ext>
                </a:extLst>
              </a:tr>
              <a:tr h="370840">
                <a:tc>
                  <a:txBody>
                    <a:bodyPr/>
                    <a:lstStyle/>
                    <a:p>
                      <a:pPr algn="ctr"/>
                      <a:r>
                        <a:rPr kumimoji="1" lang="ja-JP" altLang="en-US" sz="1200" dirty="0"/>
                        <a:t>名前</a:t>
                      </a:r>
                      <a:r>
                        <a:rPr kumimoji="1" lang="en-US" altLang="ja-JP" sz="1200" dirty="0"/>
                        <a:t>=def</a:t>
                      </a:r>
                    </a:p>
                    <a:p>
                      <a:pPr algn="ctr"/>
                      <a:r>
                        <a:rPr kumimoji="1" lang="ja-JP" altLang="en-US" sz="1200" dirty="0"/>
                        <a:t>顧客</a:t>
                      </a:r>
                      <a:r>
                        <a:rPr kumimoji="1" lang="en-US" altLang="ja-JP" sz="1200" dirty="0"/>
                        <a:t>No.=0002</a:t>
                      </a:r>
                      <a:endParaRPr kumimoji="1" lang="ja-JP" altLang="en-US" sz="1200" dirty="0"/>
                    </a:p>
                  </a:txBody>
                  <a:tcPr marL="68588" marR="685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937006545"/>
                  </a:ext>
                </a:extLst>
              </a:tr>
            </a:tbl>
          </a:graphicData>
        </a:graphic>
      </p:graphicFrame>
      <p:graphicFrame>
        <p:nvGraphicFramePr>
          <p:cNvPr id="33" name="表 46">
            <a:extLst>
              <a:ext uri="{FF2B5EF4-FFF2-40B4-BE49-F238E27FC236}">
                <a16:creationId xmlns:a16="http://schemas.microsoft.com/office/drawing/2014/main" xmlns="" id="{323E626F-AB96-4E1C-B966-C808A6B8F9B8}"/>
              </a:ext>
            </a:extLst>
          </p:cNvPr>
          <p:cNvGraphicFramePr>
            <a:graphicFrameLocks noGrp="1" noChangeAspect="1"/>
          </p:cNvGraphicFramePr>
          <p:nvPr>
            <p:extLst>
              <p:ext uri="{D42A27DB-BD31-4B8C-83A1-F6EECF244321}">
                <p14:modId xmlns:p14="http://schemas.microsoft.com/office/powerpoint/2010/main" val="3941323213"/>
              </p:ext>
            </p:extLst>
          </p:nvPr>
        </p:nvGraphicFramePr>
        <p:xfrm>
          <a:off x="6278498" y="3848083"/>
          <a:ext cx="1620000" cy="828040"/>
        </p:xfrm>
        <a:graphic>
          <a:graphicData uri="http://schemas.openxmlformats.org/drawingml/2006/table">
            <a:tbl>
              <a:tblPr firstRow="1" bandRow="1">
                <a:tableStyleId>{5C22544A-7EE6-4342-B048-85BDC9FD1C3A}</a:tableStyleId>
              </a:tblPr>
              <a:tblGrid>
                <a:gridCol w="1620000">
                  <a:extLst>
                    <a:ext uri="{9D8B030D-6E8A-4147-A177-3AD203B41FA5}">
                      <a16:colId xmlns:a16="http://schemas.microsoft.com/office/drawing/2014/main" xmlns="" val="1951523472"/>
                    </a:ext>
                  </a:extLst>
                </a:gridCol>
              </a:tblGrid>
              <a:tr h="370840">
                <a:tc>
                  <a:txBody>
                    <a:bodyPr/>
                    <a:lstStyle/>
                    <a:p>
                      <a:pPr algn="ctr"/>
                      <a:r>
                        <a:rPr kumimoji="1" lang="ja-JP" altLang="en-US" sz="1200" b="0" dirty="0">
                          <a:solidFill>
                            <a:schemeClr val="tx1"/>
                          </a:solidFill>
                        </a:rPr>
                        <a:t>顧客</a:t>
                      </a:r>
                      <a:r>
                        <a:rPr kumimoji="1" lang="en-US" altLang="ja-JP" sz="1200" b="0" dirty="0">
                          <a:solidFill>
                            <a:schemeClr val="tx1"/>
                          </a:solidFill>
                        </a:rPr>
                        <a:t>3</a:t>
                      </a:r>
                      <a:endParaRPr kumimoji="1" lang="ja-JP" altLang="en-US" sz="1200" b="0" dirty="0">
                        <a:solidFill>
                          <a:schemeClr val="tx1"/>
                        </a:solidFill>
                      </a:endParaRPr>
                    </a:p>
                  </a:txBody>
                  <a:tcPr marL="68588" marR="685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487914896"/>
                  </a:ext>
                </a:extLst>
              </a:tr>
              <a:tr h="370840">
                <a:tc>
                  <a:txBody>
                    <a:bodyPr/>
                    <a:lstStyle/>
                    <a:p>
                      <a:pPr algn="ctr"/>
                      <a:r>
                        <a:rPr kumimoji="1" lang="ja-JP" altLang="en-US" sz="1200" dirty="0"/>
                        <a:t>名前</a:t>
                      </a:r>
                      <a:r>
                        <a:rPr kumimoji="1" lang="en-US" altLang="ja-JP" sz="1200" dirty="0"/>
                        <a:t>=</a:t>
                      </a:r>
                      <a:r>
                        <a:rPr kumimoji="1" lang="en-US" altLang="ja-JP" sz="1200" dirty="0" err="1"/>
                        <a:t>ghi</a:t>
                      </a:r>
                      <a:endParaRPr kumimoji="1" lang="en-US" altLang="ja-JP" sz="1200" dirty="0"/>
                    </a:p>
                    <a:p>
                      <a:pPr algn="ctr"/>
                      <a:r>
                        <a:rPr kumimoji="1" lang="ja-JP" altLang="en-US" sz="1200" dirty="0"/>
                        <a:t>顧客</a:t>
                      </a:r>
                      <a:r>
                        <a:rPr kumimoji="1" lang="en-US" altLang="ja-JP" sz="1200" dirty="0"/>
                        <a:t>No.=0003</a:t>
                      </a:r>
                      <a:endParaRPr kumimoji="1" lang="ja-JP" altLang="en-US" sz="1200" dirty="0"/>
                    </a:p>
                  </a:txBody>
                  <a:tcPr marL="68588" marR="685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937006545"/>
                  </a:ext>
                </a:extLst>
              </a:tr>
            </a:tbl>
          </a:graphicData>
        </a:graphic>
      </p:graphicFrame>
      <p:graphicFrame>
        <p:nvGraphicFramePr>
          <p:cNvPr id="34" name="表 46">
            <a:extLst>
              <a:ext uri="{FF2B5EF4-FFF2-40B4-BE49-F238E27FC236}">
                <a16:creationId xmlns:a16="http://schemas.microsoft.com/office/drawing/2014/main" xmlns="" id="{B43D5A8D-5B66-4EE3-8DA0-D34EE85024DF}"/>
              </a:ext>
            </a:extLst>
          </p:cNvPr>
          <p:cNvGraphicFramePr>
            <a:graphicFrameLocks noGrp="1" noChangeAspect="1"/>
          </p:cNvGraphicFramePr>
          <p:nvPr>
            <p:extLst>
              <p:ext uri="{D42A27DB-BD31-4B8C-83A1-F6EECF244321}">
                <p14:modId xmlns:p14="http://schemas.microsoft.com/office/powerpoint/2010/main" val="2876524459"/>
              </p:ext>
            </p:extLst>
          </p:nvPr>
        </p:nvGraphicFramePr>
        <p:xfrm>
          <a:off x="8261333" y="1729174"/>
          <a:ext cx="1620000" cy="741680"/>
        </p:xfrm>
        <a:graphic>
          <a:graphicData uri="http://schemas.openxmlformats.org/drawingml/2006/table">
            <a:tbl>
              <a:tblPr firstRow="1" bandRow="1">
                <a:tableStyleId>{5C22544A-7EE6-4342-B048-85BDC9FD1C3A}</a:tableStyleId>
              </a:tblPr>
              <a:tblGrid>
                <a:gridCol w="1620000">
                  <a:extLst>
                    <a:ext uri="{9D8B030D-6E8A-4147-A177-3AD203B41FA5}">
                      <a16:colId xmlns:a16="http://schemas.microsoft.com/office/drawing/2014/main" xmlns="" val="1951523472"/>
                    </a:ext>
                  </a:extLst>
                </a:gridCol>
              </a:tblGrid>
              <a:tr h="370840">
                <a:tc>
                  <a:txBody>
                    <a:bodyPr/>
                    <a:lstStyle/>
                    <a:p>
                      <a:pPr algn="ctr"/>
                      <a:r>
                        <a:rPr kumimoji="1" lang="ja-JP" altLang="en-US" sz="1200" b="0" dirty="0">
                          <a:solidFill>
                            <a:schemeClr val="tx1"/>
                          </a:solidFill>
                        </a:rPr>
                        <a:t>カゴ</a:t>
                      </a:r>
                      <a:r>
                        <a:rPr kumimoji="1" lang="en-US" altLang="ja-JP" sz="1200" b="0" dirty="0">
                          <a:solidFill>
                            <a:schemeClr val="tx1"/>
                          </a:solidFill>
                        </a:rPr>
                        <a:t>1</a:t>
                      </a:r>
                      <a:endParaRPr kumimoji="1" lang="ja-JP" altLang="en-US" sz="1200" b="0" dirty="0">
                        <a:solidFill>
                          <a:schemeClr val="tx1"/>
                        </a:solidFill>
                      </a:endParaRPr>
                    </a:p>
                  </a:txBody>
                  <a:tcPr marL="68588" marR="685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487914896"/>
                  </a:ext>
                </a:extLst>
              </a:tr>
              <a:tr h="370840">
                <a:tc>
                  <a:txBody>
                    <a:bodyPr/>
                    <a:lstStyle/>
                    <a:p>
                      <a:pPr algn="ctr"/>
                      <a:r>
                        <a:rPr kumimoji="1" lang="ja-JP" altLang="en-US" sz="1200" dirty="0"/>
                        <a:t>カゴ</a:t>
                      </a:r>
                      <a:r>
                        <a:rPr kumimoji="1" lang="en-US" altLang="ja-JP" sz="1200" dirty="0"/>
                        <a:t>No.=1001</a:t>
                      </a:r>
                      <a:endParaRPr kumimoji="1" lang="ja-JP" altLang="en-US" sz="1200" dirty="0"/>
                    </a:p>
                  </a:txBody>
                  <a:tcPr marL="68588" marR="685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937006545"/>
                  </a:ext>
                </a:extLst>
              </a:tr>
            </a:tbl>
          </a:graphicData>
        </a:graphic>
      </p:graphicFrame>
      <p:graphicFrame>
        <p:nvGraphicFramePr>
          <p:cNvPr id="35" name="表 46">
            <a:extLst>
              <a:ext uri="{FF2B5EF4-FFF2-40B4-BE49-F238E27FC236}">
                <a16:creationId xmlns:a16="http://schemas.microsoft.com/office/drawing/2014/main" xmlns="" id="{4618681E-2873-470F-80BC-FEF4F6D8F2F8}"/>
              </a:ext>
            </a:extLst>
          </p:cNvPr>
          <p:cNvGraphicFramePr>
            <a:graphicFrameLocks noGrp="1" noChangeAspect="1"/>
          </p:cNvGraphicFramePr>
          <p:nvPr>
            <p:extLst>
              <p:ext uri="{D42A27DB-BD31-4B8C-83A1-F6EECF244321}">
                <p14:modId xmlns:p14="http://schemas.microsoft.com/office/powerpoint/2010/main" val="610922230"/>
              </p:ext>
            </p:extLst>
          </p:nvPr>
        </p:nvGraphicFramePr>
        <p:xfrm>
          <a:off x="8261333" y="2792537"/>
          <a:ext cx="1620000" cy="741680"/>
        </p:xfrm>
        <a:graphic>
          <a:graphicData uri="http://schemas.openxmlformats.org/drawingml/2006/table">
            <a:tbl>
              <a:tblPr firstRow="1" bandRow="1">
                <a:tableStyleId>{5C22544A-7EE6-4342-B048-85BDC9FD1C3A}</a:tableStyleId>
              </a:tblPr>
              <a:tblGrid>
                <a:gridCol w="1620000">
                  <a:extLst>
                    <a:ext uri="{9D8B030D-6E8A-4147-A177-3AD203B41FA5}">
                      <a16:colId xmlns:a16="http://schemas.microsoft.com/office/drawing/2014/main" xmlns="" val="1951523472"/>
                    </a:ext>
                  </a:extLst>
                </a:gridCol>
              </a:tblGrid>
              <a:tr h="370840">
                <a:tc>
                  <a:txBody>
                    <a:bodyPr/>
                    <a:lstStyle/>
                    <a:p>
                      <a:pPr algn="ctr"/>
                      <a:r>
                        <a:rPr kumimoji="1" lang="ja-JP" altLang="en-US" sz="1200" b="0" dirty="0">
                          <a:solidFill>
                            <a:schemeClr val="tx1"/>
                          </a:solidFill>
                        </a:rPr>
                        <a:t>カゴ</a:t>
                      </a:r>
                      <a:r>
                        <a:rPr kumimoji="1" lang="en-US" altLang="ja-JP" sz="1200" b="0" dirty="0">
                          <a:solidFill>
                            <a:schemeClr val="tx1"/>
                          </a:solidFill>
                        </a:rPr>
                        <a:t>2</a:t>
                      </a:r>
                      <a:endParaRPr kumimoji="1" lang="ja-JP" altLang="en-US" sz="1200" b="0" dirty="0">
                        <a:solidFill>
                          <a:schemeClr val="tx1"/>
                        </a:solidFill>
                      </a:endParaRPr>
                    </a:p>
                  </a:txBody>
                  <a:tcPr marL="68588" marR="685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487914896"/>
                  </a:ext>
                </a:extLst>
              </a:tr>
              <a:tr h="370840">
                <a:tc>
                  <a:txBody>
                    <a:bodyPr/>
                    <a:lstStyle/>
                    <a:p>
                      <a:pPr algn="ctr"/>
                      <a:r>
                        <a:rPr kumimoji="1" lang="ja-JP" altLang="en-US" sz="1200" dirty="0"/>
                        <a:t>カゴ</a:t>
                      </a:r>
                      <a:r>
                        <a:rPr kumimoji="1" lang="en-US" altLang="ja-JP" sz="1200" dirty="0"/>
                        <a:t>No.=1002</a:t>
                      </a:r>
                      <a:endParaRPr kumimoji="1" lang="ja-JP" altLang="en-US" sz="1200" dirty="0"/>
                    </a:p>
                  </a:txBody>
                  <a:tcPr marL="68588" marR="685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937006545"/>
                  </a:ext>
                </a:extLst>
              </a:tr>
            </a:tbl>
          </a:graphicData>
        </a:graphic>
      </p:graphicFrame>
      <p:graphicFrame>
        <p:nvGraphicFramePr>
          <p:cNvPr id="36" name="表 46">
            <a:extLst>
              <a:ext uri="{FF2B5EF4-FFF2-40B4-BE49-F238E27FC236}">
                <a16:creationId xmlns:a16="http://schemas.microsoft.com/office/drawing/2014/main" xmlns="" id="{CA89C774-D72A-4D4B-B090-CD6111F5385C}"/>
              </a:ext>
            </a:extLst>
          </p:cNvPr>
          <p:cNvGraphicFramePr>
            <a:graphicFrameLocks noGrp="1" noChangeAspect="1"/>
          </p:cNvGraphicFramePr>
          <p:nvPr>
            <p:extLst>
              <p:ext uri="{D42A27DB-BD31-4B8C-83A1-F6EECF244321}">
                <p14:modId xmlns:p14="http://schemas.microsoft.com/office/powerpoint/2010/main" val="433107067"/>
              </p:ext>
            </p:extLst>
          </p:nvPr>
        </p:nvGraphicFramePr>
        <p:xfrm>
          <a:off x="8261229" y="3848083"/>
          <a:ext cx="1620000" cy="741680"/>
        </p:xfrm>
        <a:graphic>
          <a:graphicData uri="http://schemas.openxmlformats.org/drawingml/2006/table">
            <a:tbl>
              <a:tblPr firstRow="1" bandRow="1">
                <a:tableStyleId>{5C22544A-7EE6-4342-B048-85BDC9FD1C3A}</a:tableStyleId>
              </a:tblPr>
              <a:tblGrid>
                <a:gridCol w="1620000">
                  <a:extLst>
                    <a:ext uri="{9D8B030D-6E8A-4147-A177-3AD203B41FA5}">
                      <a16:colId xmlns:a16="http://schemas.microsoft.com/office/drawing/2014/main" xmlns="" val="1951523472"/>
                    </a:ext>
                  </a:extLst>
                </a:gridCol>
              </a:tblGrid>
              <a:tr h="370840">
                <a:tc>
                  <a:txBody>
                    <a:bodyPr/>
                    <a:lstStyle/>
                    <a:p>
                      <a:pPr algn="ctr"/>
                      <a:r>
                        <a:rPr kumimoji="1" lang="ja-JP" altLang="en-US" sz="1200" b="0" dirty="0">
                          <a:solidFill>
                            <a:schemeClr val="tx1"/>
                          </a:solidFill>
                        </a:rPr>
                        <a:t>カゴ</a:t>
                      </a:r>
                      <a:r>
                        <a:rPr kumimoji="1" lang="en-US" altLang="ja-JP" sz="1200" b="0" dirty="0">
                          <a:solidFill>
                            <a:schemeClr val="tx1"/>
                          </a:solidFill>
                        </a:rPr>
                        <a:t>3</a:t>
                      </a:r>
                      <a:endParaRPr kumimoji="1" lang="ja-JP" altLang="en-US" sz="1200" b="0" dirty="0">
                        <a:solidFill>
                          <a:schemeClr val="tx1"/>
                        </a:solidFill>
                      </a:endParaRPr>
                    </a:p>
                  </a:txBody>
                  <a:tcPr marL="68588" marR="685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487914896"/>
                  </a:ext>
                </a:extLst>
              </a:tr>
              <a:tr h="370840">
                <a:tc>
                  <a:txBody>
                    <a:bodyPr/>
                    <a:lstStyle/>
                    <a:p>
                      <a:pPr algn="ctr"/>
                      <a:r>
                        <a:rPr kumimoji="1" lang="ja-JP" altLang="en-US" sz="1200" dirty="0"/>
                        <a:t>カゴ</a:t>
                      </a:r>
                      <a:r>
                        <a:rPr kumimoji="1" lang="en-US" altLang="ja-JP" sz="1200" dirty="0"/>
                        <a:t>No.=1003</a:t>
                      </a:r>
                      <a:endParaRPr kumimoji="1" lang="ja-JP" altLang="en-US" sz="1200" dirty="0"/>
                    </a:p>
                  </a:txBody>
                  <a:tcPr marL="68588" marR="685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937006545"/>
                  </a:ext>
                </a:extLst>
              </a:tr>
            </a:tbl>
          </a:graphicData>
        </a:graphic>
      </p:graphicFrame>
    </p:spTree>
    <p:extLst>
      <p:ext uri="{BB962C8B-B14F-4D97-AF65-F5344CB8AC3E}">
        <p14:creationId xmlns:p14="http://schemas.microsoft.com/office/powerpoint/2010/main" val="10884547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xmlns="" id="{9F397E74-8854-4F21-8416-EA0BA88F108E}"/>
              </a:ext>
            </a:extLst>
          </p:cNvPr>
          <p:cNvSpPr/>
          <p:nvPr/>
        </p:nvSpPr>
        <p:spPr>
          <a:xfrm>
            <a:off x="822960" y="2971800"/>
            <a:ext cx="21600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Web</a:t>
            </a:r>
            <a:r>
              <a:rPr kumimoji="1" lang="ja-JP" altLang="en-US" sz="1600" dirty="0">
                <a:solidFill>
                  <a:schemeClr val="tx1"/>
                </a:solidFill>
              </a:rPr>
              <a:t>カメラ</a:t>
            </a:r>
            <a:endParaRPr kumimoji="1" lang="en-US" altLang="ja-JP" sz="1600" dirty="0">
              <a:solidFill>
                <a:schemeClr val="tx1"/>
              </a:solidFill>
            </a:endParaRPr>
          </a:p>
          <a:p>
            <a:pPr algn="ctr"/>
            <a:endParaRPr kumimoji="1" lang="en-US" altLang="ja-JP" sz="1100" dirty="0">
              <a:solidFill>
                <a:schemeClr val="tx1"/>
              </a:solidFill>
            </a:endParaRPr>
          </a:p>
          <a:p>
            <a:pPr algn="ctr"/>
            <a:r>
              <a:rPr kumimoji="1" lang="en-US" altLang="ja-JP" sz="1100" dirty="0">
                <a:solidFill>
                  <a:schemeClr val="tx1"/>
                </a:solidFill>
              </a:rPr>
              <a:t>+</a:t>
            </a:r>
            <a:r>
              <a:rPr kumimoji="1" lang="ja-JP" altLang="en-US" sz="1100" dirty="0">
                <a:solidFill>
                  <a:schemeClr val="tx1"/>
                </a:solidFill>
              </a:rPr>
              <a:t>バーコードを読み取る</a:t>
            </a:r>
            <a:r>
              <a:rPr kumimoji="1" lang="en-US" altLang="ja-JP" sz="1100" dirty="0">
                <a:solidFill>
                  <a:schemeClr val="tx1"/>
                </a:solidFill>
              </a:rPr>
              <a:t>():void</a:t>
            </a:r>
          </a:p>
          <a:p>
            <a:pPr algn="ctr"/>
            <a:r>
              <a:rPr lang="en-US" altLang="ja-JP" sz="1100" dirty="0">
                <a:solidFill>
                  <a:schemeClr val="tx1"/>
                </a:solidFill>
              </a:rPr>
              <a:t>+</a:t>
            </a:r>
            <a:r>
              <a:rPr lang="ja-JP" altLang="en-US" sz="1100" dirty="0">
                <a:solidFill>
                  <a:schemeClr val="tx1"/>
                </a:solidFill>
              </a:rPr>
              <a:t>送信する</a:t>
            </a:r>
            <a:r>
              <a:rPr lang="en-US" altLang="ja-JP" sz="1100" dirty="0">
                <a:solidFill>
                  <a:schemeClr val="tx1"/>
                </a:solidFill>
              </a:rPr>
              <a:t>():void</a:t>
            </a:r>
            <a:endParaRPr kumimoji="1" lang="ja-JP" altLang="en-US" sz="1100" dirty="0">
              <a:solidFill>
                <a:schemeClr val="tx1"/>
              </a:solidFill>
            </a:endParaRPr>
          </a:p>
        </p:txBody>
      </p:sp>
      <p:sp>
        <p:nvSpPr>
          <p:cNvPr id="3" name="正方形/長方形 2">
            <a:extLst>
              <a:ext uri="{FF2B5EF4-FFF2-40B4-BE49-F238E27FC236}">
                <a16:creationId xmlns:a16="http://schemas.microsoft.com/office/drawing/2014/main" xmlns="" id="{1753504C-7D2A-451C-8996-3CE77BCECE64}"/>
              </a:ext>
            </a:extLst>
          </p:cNvPr>
          <p:cNvSpPr/>
          <p:nvPr/>
        </p:nvSpPr>
        <p:spPr>
          <a:xfrm>
            <a:off x="5016000" y="2925000"/>
            <a:ext cx="2160000" cy="100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Raspberry Pi</a:t>
            </a:r>
          </a:p>
          <a:p>
            <a:pPr algn="ctr"/>
            <a:endParaRPr kumimoji="1" lang="en-US" altLang="ja-JP" sz="1100" dirty="0">
              <a:solidFill>
                <a:schemeClr val="tx1"/>
              </a:solidFill>
            </a:endParaRPr>
          </a:p>
          <a:p>
            <a:pPr algn="ctr"/>
            <a:r>
              <a:rPr lang="en-US" altLang="ja-JP" sz="1100" dirty="0">
                <a:solidFill>
                  <a:schemeClr val="tx1"/>
                </a:solidFill>
              </a:rPr>
              <a:t>+</a:t>
            </a:r>
            <a:r>
              <a:rPr lang="ja-JP" altLang="en-US" sz="1100" dirty="0">
                <a:solidFill>
                  <a:schemeClr val="tx1"/>
                </a:solidFill>
              </a:rPr>
              <a:t>受信する</a:t>
            </a:r>
            <a:r>
              <a:rPr lang="en-US" altLang="ja-JP" sz="1100" dirty="0">
                <a:solidFill>
                  <a:schemeClr val="tx1"/>
                </a:solidFill>
              </a:rPr>
              <a:t>():void</a:t>
            </a:r>
          </a:p>
          <a:p>
            <a:pPr algn="ctr"/>
            <a:r>
              <a:rPr kumimoji="1" lang="en-US" altLang="ja-JP" sz="1100" dirty="0">
                <a:solidFill>
                  <a:schemeClr val="tx1"/>
                </a:solidFill>
              </a:rPr>
              <a:t>+</a:t>
            </a:r>
            <a:r>
              <a:rPr kumimoji="1" lang="ja-JP" altLang="en-US" sz="1100" dirty="0">
                <a:solidFill>
                  <a:schemeClr val="tx1"/>
                </a:solidFill>
              </a:rPr>
              <a:t>送信する</a:t>
            </a:r>
            <a:r>
              <a:rPr kumimoji="1" lang="en-US" altLang="ja-JP" sz="1100" dirty="0">
                <a:solidFill>
                  <a:schemeClr val="tx1"/>
                </a:solidFill>
              </a:rPr>
              <a:t>():void</a:t>
            </a:r>
          </a:p>
          <a:p>
            <a:pPr algn="ctr"/>
            <a:r>
              <a:rPr lang="en-US" altLang="ja-JP" sz="1100" dirty="0">
                <a:solidFill>
                  <a:schemeClr val="tx1"/>
                </a:solidFill>
              </a:rPr>
              <a:t>+</a:t>
            </a:r>
            <a:r>
              <a:rPr lang="ja-JP" altLang="en-US" sz="1100" dirty="0">
                <a:solidFill>
                  <a:schemeClr val="tx1"/>
                </a:solidFill>
              </a:rPr>
              <a:t>記録する</a:t>
            </a:r>
            <a:r>
              <a:rPr lang="en-US" altLang="ja-JP" sz="1100" dirty="0">
                <a:solidFill>
                  <a:schemeClr val="tx1"/>
                </a:solidFill>
              </a:rPr>
              <a:t>():void</a:t>
            </a:r>
            <a:endParaRPr kumimoji="1" lang="en-US" altLang="ja-JP" sz="1100" dirty="0">
              <a:solidFill>
                <a:schemeClr val="tx1"/>
              </a:solidFill>
            </a:endParaRPr>
          </a:p>
        </p:txBody>
      </p:sp>
      <p:sp>
        <p:nvSpPr>
          <p:cNvPr id="4" name="正方形/長方形 3">
            <a:extLst>
              <a:ext uri="{FF2B5EF4-FFF2-40B4-BE49-F238E27FC236}">
                <a16:creationId xmlns:a16="http://schemas.microsoft.com/office/drawing/2014/main" xmlns="" id="{935941F1-F1AA-40AE-A5D3-FCCADAB53103}"/>
              </a:ext>
            </a:extLst>
          </p:cNvPr>
          <p:cNvSpPr/>
          <p:nvPr/>
        </p:nvSpPr>
        <p:spPr>
          <a:xfrm>
            <a:off x="5016000" y="5316583"/>
            <a:ext cx="21600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超音波センサ</a:t>
            </a:r>
            <a:endParaRPr lang="en-US" altLang="ja-JP" sz="1600" dirty="0">
              <a:solidFill>
                <a:schemeClr val="tx1"/>
              </a:solidFill>
            </a:endParaRPr>
          </a:p>
          <a:p>
            <a:pPr algn="ctr"/>
            <a:endParaRPr kumimoji="1" lang="en-US" altLang="ja-JP" sz="1100" dirty="0">
              <a:solidFill>
                <a:schemeClr val="tx1"/>
              </a:solidFill>
            </a:endParaRPr>
          </a:p>
          <a:p>
            <a:pPr algn="ctr"/>
            <a:r>
              <a:rPr lang="en-US" altLang="ja-JP" sz="1100" dirty="0">
                <a:solidFill>
                  <a:schemeClr val="tx1"/>
                </a:solidFill>
              </a:rPr>
              <a:t>+</a:t>
            </a:r>
            <a:r>
              <a:rPr lang="ja-JP" altLang="en-US" sz="1100" dirty="0">
                <a:solidFill>
                  <a:schemeClr val="tx1"/>
                </a:solidFill>
              </a:rPr>
              <a:t>手の出入りを感知する</a:t>
            </a:r>
            <a:r>
              <a:rPr lang="en-US" altLang="ja-JP" sz="1100" dirty="0">
                <a:solidFill>
                  <a:schemeClr val="tx1"/>
                </a:solidFill>
              </a:rPr>
              <a:t>():void</a:t>
            </a:r>
          </a:p>
          <a:p>
            <a:pPr algn="ctr"/>
            <a:r>
              <a:rPr kumimoji="1" lang="en-US" altLang="ja-JP" sz="1100" dirty="0">
                <a:solidFill>
                  <a:schemeClr val="tx1"/>
                </a:solidFill>
              </a:rPr>
              <a:t>+</a:t>
            </a:r>
            <a:r>
              <a:rPr kumimoji="1" lang="ja-JP" altLang="en-US" sz="1100" dirty="0">
                <a:solidFill>
                  <a:schemeClr val="tx1"/>
                </a:solidFill>
              </a:rPr>
              <a:t>送信する</a:t>
            </a:r>
            <a:r>
              <a:rPr kumimoji="1" lang="en-US" altLang="ja-JP" sz="1100" dirty="0">
                <a:solidFill>
                  <a:schemeClr val="tx1"/>
                </a:solidFill>
              </a:rPr>
              <a:t>():void</a:t>
            </a:r>
            <a:endParaRPr kumimoji="1" lang="ja-JP" altLang="en-US" sz="1100" dirty="0">
              <a:solidFill>
                <a:schemeClr val="tx1"/>
              </a:solidFill>
            </a:endParaRPr>
          </a:p>
        </p:txBody>
      </p:sp>
      <p:sp>
        <p:nvSpPr>
          <p:cNvPr id="5" name="正方形/長方形 4">
            <a:extLst>
              <a:ext uri="{FF2B5EF4-FFF2-40B4-BE49-F238E27FC236}">
                <a16:creationId xmlns:a16="http://schemas.microsoft.com/office/drawing/2014/main" xmlns="" id="{193D9D97-F2CB-4492-9C9F-D1E93107D2E5}"/>
              </a:ext>
            </a:extLst>
          </p:cNvPr>
          <p:cNvSpPr/>
          <p:nvPr/>
        </p:nvSpPr>
        <p:spPr>
          <a:xfrm>
            <a:off x="4962000" y="627017"/>
            <a:ext cx="22680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ひずみゲージ</a:t>
            </a:r>
            <a:endParaRPr lang="en-US" altLang="ja-JP" sz="1600" dirty="0">
              <a:solidFill>
                <a:schemeClr val="tx1"/>
              </a:solidFill>
            </a:endParaRPr>
          </a:p>
          <a:p>
            <a:pPr algn="ctr"/>
            <a:endParaRPr kumimoji="1" lang="en-US" altLang="ja-JP" sz="1100" dirty="0">
              <a:solidFill>
                <a:schemeClr val="tx1"/>
              </a:solidFill>
            </a:endParaRPr>
          </a:p>
          <a:p>
            <a:pPr algn="ctr"/>
            <a:r>
              <a:rPr lang="en-US" altLang="ja-JP" sz="1100" dirty="0">
                <a:solidFill>
                  <a:schemeClr val="tx1"/>
                </a:solidFill>
              </a:rPr>
              <a:t>+</a:t>
            </a:r>
            <a:r>
              <a:rPr lang="ja-JP" altLang="en-US" sz="1100" dirty="0">
                <a:solidFill>
                  <a:schemeClr val="tx1"/>
                </a:solidFill>
              </a:rPr>
              <a:t>商品の出入りを感知する</a:t>
            </a:r>
            <a:r>
              <a:rPr lang="en-US" altLang="ja-JP" sz="1100" dirty="0">
                <a:solidFill>
                  <a:schemeClr val="tx1"/>
                </a:solidFill>
              </a:rPr>
              <a:t>():void</a:t>
            </a:r>
          </a:p>
          <a:p>
            <a:pPr algn="ctr"/>
            <a:r>
              <a:rPr kumimoji="1" lang="en-US" altLang="ja-JP" sz="1100" dirty="0">
                <a:solidFill>
                  <a:schemeClr val="tx1"/>
                </a:solidFill>
              </a:rPr>
              <a:t>+</a:t>
            </a:r>
            <a:r>
              <a:rPr kumimoji="1" lang="ja-JP" altLang="en-US" sz="1100" dirty="0">
                <a:solidFill>
                  <a:schemeClr val="tx1"/>
                </a:solidFill>
              </a:rPr>
              <a:t>送信する</a:t>
            </a:r>
            <a:r>
              <a:rPr kumimoji="1" lang="en-US" altLang="ja-JP" sz="1100" dirty="0">
                <a:solidFill>
                  <a:schemeClr val="tx1"/>
                </a:solidFill>
              </a:rPr>
              <a:t>():void</a:t>
            </a:r>
            <a:endParaRPr kumimoji="1" lang="ja-JP" altLang="en-US" sz="1100" dirty="0">
              <a:solidFill>
                <a:schemeClr val="tx1"/>
              </a:solidFill>
            </a:endParaRPr>
          </a:p>
        </p:txBody>
      </p:sp>
      <p:sp>
        <p:nvSpPr>
          <p:cNvPr id="6" name="正方形/長方形 5">
            <a:extLst>
              <a:ext uri="{FF2B5EF4-FFF2-40B4-BE49-F238E27FC236}">
                <a16:creationId xmlns:a16="http://schemas.microsoft.com/office/drawing/2014/main" xmlns="" id="{FBFCB3B2-8BDA-4DFB-B2F8-0FAEEFE3B273}"/>
              </a:ext>
            </a:extLst>
          </p:cNvPr>
          <p:cNvSpPr/>
          <p:nvPr/>
        </p:nvSpPr>
        <p:spPr>
          <a:xfrm>
            <a:off x="9209040" y="2781000"/>
            <a:ext cx="2520000" cy="129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クラウドサーバ</a:t>
            </a:r>
            <a:endParaRPr kumimoji="1" lang="en-US" altLang="ja-JP" sz="1600" dirty="0">
              <a:solidFill>
                <a:schemeClr val="tx1"/>
              </a:solidFill>
            </a:endParaRPr>
          </a:p>
          <a:p>
            <a:pPr algn="ctr"/>
            <a:endParaRPr kumimoji="1" lang="en-US" altLang="ja-JP" sz="1100" dirty="0">
              <a:solidFill>
                <a:schemeClr val="tx1"/>
              </a:solidFill>
            </a:endParaRPr>
          </a:p>
          <a:p>
            <a:pPr algn="ctr"/>
            <a:r>
              <a:rPr lang="en-US" altLang="ja-JP" sz="1100" dirty="0">
                <a:solidFill>
                  <a:schemeClr val="tx1"/>
                </a:solidFill>
              </a:rPr>
              <a:t>+</a:t>
            </a:r>
            <a:r>
              <a:rPr lang="ja-JP" altLang="en-US" sz="1100" dirty="0">
                <a:solidFill>
                  <a:schemeClr val="tx1"/>
                </a:solidFill>
              </a:rPr>
              <a:t>受信する</a:t>
            </a:r>
            <a:r>
              <a:rPr lang="en-US" altLang="ja-JP" sz="1100" dirty="0">
                <a:solidFill>
                  <a:schemeClr val="tx1"/>
                </a:solidFill>
              </a:rPr>
              <a:t>():void</a:t>
            </a:r>
          </a:p>
          <a:p>
            <a:pPr algn="ctr"/>
            <a:r>
              <a:rPr kumimoji="1" lang="en-US" altLang="ja-JP" sz="1100" dirty="0">
                <a:solidFill>
                  <a:schemeClr val="tx1"/>
                </a:solidFill>
              </a:rPr>
              <a:t>+</a:t>
            </a:r>
            <a:r>
              <a:rPr kumimoji="1" lang="ja-JP" altLang="en-US" sz="1100" dirty="0">
                <a:solidFill>
                  <a:schemeClr val="tx1"/>
                </a:solidFill>
              </a:rPr>
              <a:t>支持を送信する</a:t>
            </a:r>
            <a:r>
              <a:rPr kumimoji="1" lang="en-US" altLang="ja-JP" sz="1100" dirty="0">
                <a:solidFill>
                  <a:schemeClr val="tx1"/>
                </a:solidFill>
              </a:rPr>
              <a:t>():void</a:t>
            </a:r>
          </a:p>
          <a:p>
            <a:pPr algn="ctr"/>
            <a:r>
              <a:rPr kumimoji="1" lang="en-US" altLang="ja-JP" sz="1100" dirty="0">
                <a:solidFill>
                  <a:schemeClr val="tx1"/>
                </a:solidFill>
              </a:rPr>
              <a:t>+</a:t>
            </a:r>
            <a:r>
              <a:rPr kumimoji="1" lang="ja-JP" altLang="en-US" sz="1100" dirty="0">
                <a:solidFill>
                  <a:schemeClr val="tx1"/>
                </a:solidFill>
              </a:rPr>
              <a:t>商品情報を記録する</a:t>
            </a:r>
            <a:r>
              <a:rPr kumimoji="1" lang="en-US" altLang="ja-JP" sz="1100" dirty="0">
                <a:solidFill>
                  <a:schemeClr val="tx1"/>
                </a:solidFill>
              </a:rPr>
              <a:t>():void</a:t>
            </a:r>
          </a:p>
          <a:p>
            <a:pPr algn="ctr"/>
            <a:r>
              <a:rPr lang="en-US" altLang="ja-JP" sz="1100" dirty="0">
                <a:solidFill>
                  <a:schemeClr val="tx1"/>
                </a:solidFill>
              </a:rPr>
              <a:t>+</a:t>
            </a:r>
            <a:r>
              <a:rPr lang="ja-JP" altLang="en-US" sz="1100" dirty="0">
                <a:solidFill>
                  <a:schemeClr val="tx1"/>
                </a:solidFill>
              </a:rPr>
              <a:t>カゴと顧客情報を管理する</a:t>
            </a:r>
            <a:r>
              <a:rPr lang="en-US" altLang="ja-JP" sz="1100" dirty="0">
                <a:solidFill>
                  <a:schemeClr val="tx1"/>
                </a:solidFill>
              </a:rPr>
              <a:t>():void</a:t>
            </a:r>
            <a:endParaRPr kumimoji="1" lang="ja-JP" altLang="en-US" sz="1100" dirty="0">
              <a:solidFill>
                <a:schemeClr val="tx1"/>
              </a:solidFill>
            </a:endParaRPr>
          </a:p>
        </p:txBody>
      </p:sp>
      <p:cxnSp>
        <p:nvCxnSpPr>
          <p:cNvPr id="8" name="直線コネクタ 7">
            <a:extLst>
              <a:ext uri="{FF2B5EF4-FFF2-40B4-BE49-F238E27FC236}">
                <a16:creationId xmlns:a16="http://schemas.microsoft.com/office/drawing/2014/main" xmlns="" id="{FC5C5868-B208-4FFE-A7FD-A5D217771BFF}"/>
              </a:ext>
            </a:extLst>
          </p:cNvPr>
          <p:cNvCxnSpPr>
            <a:cxnSpLocks/>
            <a:stCxn id="3" idx="3"/>
            <a:endCxn id="6" idx="1"/>
          </p:cNvCxnSpPr>
          <p:nvPr/>
        </p:nvCxnSpPr>
        <p:spPr>
          <a:xfrm>
            <a:off x="7176000" y="3429000"/>
            <a:ext cx="2033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xmlns="" id="{B7C7C284-AC6A-41DB-88B4-678CF4AEBBB0}"/>
              </a:ext>
            </a:extLst>
          </p:cNvPr>
          <p:cNvCxnSpPr>
            <a:cxnSpLocks/>
            <a:stCxn id="3" idx="2"/>
            <a:endCxn id="4" idx="0"/>
          </p:cNvCxnSpPr>
          <p:nvPr/>
        </p:nvCxnSpPr>
        <p:spPr>
          <a:xfrm>
            <a:off x="6096000" y="3933000"/>
            <a:ext cx="0" cy="13835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xmlns="" id="{B32137EF-C017-40D7-8DAE-2A91FB3D6FBB}"/>
              </a:ext>
            </a:extLst>
          </p:cNvPr>
          <p:cNvCxnSpPr>
            <a:cxnSpLocks/>
            <a:stCxn id="2" idx="3"/>
            <a:endCxn id="3" idx="1"/>
          </p:cNvCxnSpPr>
          <p:nvPr/>
        </p:nvCxnSpPr>
        <p:spPr>
          <a:xfrm>
            <a:off x="2982960" y="3429000"/>
            <a:ext cx="2033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xmlns="" id="{8D2E57CD-B9AC-4ACF-9484-04C7772AE2FE}"/>
              </a:ext>
            </a:extLst>
          </p:cNvPr>
          <p:cNvCxnSpPr>
            <a:cxnSpLocks/>
            <a:endCxn id="3" idx="0"/>
          </p:cNvCxnSpPr>
          <p:nvPr/>
        </p:nvCxnSpPr>
        <p:spPr>
          <a:xfrm>
            <a:off x="6096000" y="1556825"/>
            <a:ext cx="0" cy="1368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xmlns="" id="{EE84E81A-BE01-4FFA-B3E2-249CDC2100E1}"/>
              </a:ext>
            </a:extLst>
          </p:cNvPr>
          <p:cNvSpPr txBox="1"/>
          <p:nvPr/>
        </p:nvSpPr>
        <p:spPr>
          <a:xfrm>
            <a:off x="7209610" y="3115940"/>
            <a:ext cx="295274" cy="369332"/>
          </a:xfrm>
          <a:prstGeom prst="rect">
            <a:avLst/>
          </a:prstGeom>
          <a:noFill/>
        </p:spPr>
        <p:txBody>
          <a:bodyPr wrap="none" rtlCol="0">
            <a:spAutoFit/>
          </a:bodyPr>
          <a:lstStyle/>
          <a:p>
            <a:r>
              <a:rPr kumimoji="1" lang="en-US" altLang="ja-JP" dirty="0"/>
              <a:t>*</a:t>
            </a:r>
            <a:endParaRPr kumimoji="1" lang="ja-JP" altLang="en-US" dirty="0"/>
          </a:p>
        </p:txBody>
      </p:sp>
      <p:sp>
        <p:nvSpPr>
          <p:cNvPr id="21" name="テキスト ボックス 20">
            <a:extLst>
              <a:ext uri="{FF2B5EF4-FFF2-40B4-BE49-F238E27FC236}">
                <a16:creationId xmlns:a16="http://schemas.microsoft.com/office/drawing/2014/main" xmlns="" id="{22571AE4-311D-4F67-A1AC-60A7ACAC0E1E}"/>
              </a:ext>
            </a:extLst>
          </p:cNvPr>
          <p:cNvSpPr txBox="1"/>
          <p:nvPr/>
        </p:nvSpPr>
        <p:spPr>
          <a:xfrm>
            <a:off x="8896134" y="3059668"/>
            <a:ext cx="312906" cy="369332"/>
          </a:xfrm>
          <a:prstGeom prst="rect">
            <a:avLst/>
          </a:prstGeom>
          <a:noFill/>
        </p:spPr>
        <p:txBody>
          <a:bodyPr wrap="none" rtlCol="0">
            <a:spAutoFit/>
          </a:bodyPr>
          <a:lstStyle/>
          <a:p>
            <a:r>
              <a:rPr lang="en-US" altLang="ja-JP" dirty="0"/>
              <a:t>1</a:t>
            </a:r>
            <a:endParaRPr kumimoji="1" lang="ja-JP" altLang="en-US" dirty="0"/>
          </a:p>
        </p:txBody>
      </p:sp>
      <p:sp>
        <p:nvSpPr>
          <p:cNvPr id="22" name="テキスト ボックス 21">
            <a:extLst>
              <a:ext uri="{FF2B5EF4-FFF2-40B4-BE49-F238E27FC236}">
                <a16:creationId xmlns:a16="http://schemas.microsoft.com/office/drawing/2014/main" xmlns="" id="{E58F6FAB-4F2A-46EF-AD15-62CD886CB1B6}"/>
              </a:ext>
            </a:extLst>
          </p:cNvPr>
          <p:cNvSpPr txBox="1"/>
          <p:nvPr/>
        </p:nvSpPr>
        <p:spPr>
          <a:xfrm>
            <a:off x="420580" y="272672"/>
            <a:ext cx="2723823" cy="369332"/>
          </a:xfrm>
          <a:prstGeom prst="rect">
            <a:avLst/>
          </a:prstGeom>
          <a:noFill/>
        </p:spPr>
        <p:txBody>
          <a:bodyPr wrap="none" rtlCol="0">
            <a:spAutoFit/>
          </a:bodyPr>
          <a:lstStyle/>
          <a:p>
            <a:r>
              <a:rPr lang="ja-JP" altLang="en-US" dirty="0"/>
              <a:t>システム構成のクラス</a:t>
            </a:r>
            <a:r>
              <a:rPr kumimoji="1" lang="ja-JP" altLang="en-US" dirty="0"/>
              <a:t>図</a:t>
            </a:r>
          </a:p>
        </p:txBody>
      </p:sp>
      <p:sp>
        <p:nvSpPr>
          <p:cNvPr id="23" name="正方形/長方形 22">
            <a:extLst>
              <a:ext uri="{FF2B5EF4-FFF2-40B4-BE49-F238E27FC236}">
                <a16:creationId xmlns:a16="http://schemas.microsoft.com/office/drawing/2014/main" xmlns="" id="{4946C4B4-FF61-41E0-A6B9-B2BD43F68317}"/>
              </a:ext>
            </a:extLst>
          </p:cNvPr>
          <p:cNvSpPr/>
          <p:nvPr/>
        </p:nvSpPr>
        <p:spPr>
          <a:xfrm>
            <a:off x="4958366" y="941383"/>
            <a:ext cx="2268000" cy="10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xmlns="" id="{542B8DAD-9867-4752-9653-90C8DB39AE95}"/>
              </a:ext>
            </a:extLst>
          </p:cNvPr>
          <p:cNvSpPr/>
          <p:nvPr/>
        </p:nvSpPr>
        <p:spPr>
          <a:xfrm>
            <a:off x="5016000" y="3240175"/>
            <a:ext cx="2160000" cy="10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xmlns="" id="{D5307C5D-8167-490F-A288-1FAAA7726BB6}"/>
              </a:ext>
            </a:extLst>
          </p:cNvPr>
          <p:cNvSpPr/>
          <p:nvPr/>
        </p:nvSpPr>
        <p:spPr>
          <a:xfrm>
            <a:off x="822960" y="3290054"/>
            <a:ext cx="2160000" cy="10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xmlns="" id="{643B622B-1986-4809-9CF8-3C90AAA93FBE}"/>
              </a:ext>
            </a:extLst>
          </p:cNvPr>
          <p:cNvSpPr/>
          <p:nvPr/>
        </p:nvSpPr>
        <p:spPr>
          <a:xfrm>
            <a:off x="5016000" y="5626323"/>
            <a:ext cx="2160000" cy="10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xmlns="" id="{8188CD9E-A1A8-4752-8696-5EEBE217F184}"/>
              </a:ext>
            </a:extLst>
          </p:cNvPr>
          <p:cNvSpPr/>
          <p:nvPr/>
        </p:nvSpPr>
        <p:spPr>
          <a:xfrm>
            <a:off x="9209040" y="3110470"/>
            <a:ext cx="2520000" cy="10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981738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xmlns="" id="{E532CDE6-0396-4095-B7F3-DCD13F318031}"/>
              </a:ext>
            </a:extLst>
          </p:cNvPr>
          <p:cNvGraphicFramePr>
            <a:graphicFrameLocks noGrp="1"/>
          </p:cNvGraphicFramePr>
          <p:nvPr>
            <p:extLst>
              <p:ext uri="{D42A27DB-BD31-4B8C-83A1-F6EECF244321}">
                <p14:modId xmlns:p14="http://schemas.microsoft.com/office/powerpoint/2010/main" val="1606205169"/>
              </p:ext>
            </p:extLst>
          </p:nvPr>
        </p:nvGraphicFramePr>
        <p:xfrm>
          <a:off x="2636911" y="3869006"/>
          <a:ext cx="1872000" cy="1381760"/>
        </p:xfrm>
        <a:graphic>
          <a:graphicData uri="http://schemas.openxmlformats.org/drawingml/2006/table">
            <a:tbl>
              <a:tblPr firstRow="1" bandRow="1">
                <a:tableStyleId>{5C22544A-7EE6-4342-B048-85BDC9FD1C3A}</a:tableStyleId>
              </a:tblPr>
              <a:tblGrid>
                <a:gridCol w="1872000">
                  <a:extLst>
                    <a:ext uri="{9D8B030D-6E8A-4147-A177-3AD203B41FA5}">
                      <a16:colId xmlns:a16="http://schemas.microsoft.com/office/drawing/2014/main" xmlns="" val="3334403017"/>
                    </a:ext>
                  </a:extLst>
                </a:gridCol>
              </a:tblGrid>
              <a:tr h="370840">
                <a:tc>
                  <a:txBody>
                    <a:bodyPr/>
                    <a:lstStyle/>
                    <a:p>
                      <a:pPr algn="ctr"/>
                      <a:r>
                        <a:rPr kumimoji="1" lang="ja-JP" altLang="en-US" b="0" dirty="0">
                          <a:solidFill>
                            <a:schemeClr val="tx1"/>
                          </a:solidFill>
                        </a:rPr>
                        <a:t>顧客情報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627328224"/>
                  </a:ext>
                </a:extLst>
              </a:tr>
              <a:tr h="370840">
                <a:tc>
                  <a:txBody>
                    <a:bodyPr/>
                    <a:lstStyle/>
                    <a:p>
                      <a:pPr algn="ctr"/>
                      <a:r>
                        <a:rPr kumimoji="1" lang="en-US" altLang="ja-JP" dirty="0">
                          <a:solidFill>
                            <a:schemeClr val="tx1"/>
                          </a:solidFill>
                        </a:rPr>
                        <a:t>-</a:t>
                      </a:r>
                      <a:r>
                        <a:rPr kumimoji="1" lang="ja-JP" altLang="en-US" dirty="0">
                          <a:solidFill>
                            <a:schemeClr val="tx1"/>
                          </a:solidFill>
                        </a:rPr>
                        <a:t>名前</a:t>
                      </a:r>
                      <a:endParaRPr kumimoji="1" lang="en-US" altLang="ja-JP" dirty="0">
                        <a:solidFill>
                          <a:schemeClr val="tx1"/>
                        </a:solidFill>
                      </a:endParaRPr>
                    </a:p>
                    <a:p>
                      <a:pPr algn="ctr"/>
                      <a:r>
                        <a:rPr kumimoji="1" lang="en-US" altLang="ja-JP" dirty="0">
                          <a:solidFill>
                            <a:schemeClr val="tx1"/>
                          </a:solidFill>
                        </a:rPr>
                        <a:t>-</a:t>
                      </a:r>
                      <a:r>
                        <a:rPr kumimoji="1" lang="ja-JP" altLang="en-US" dirty="0">
                          <a:solidFill>
                            <a:schemeClr val="tx1"/>
                          </a:solidFill>
                        </a:rPr>
                        <a:t>顧客</a:t>
                      </a:r>
                      <a:r>
                        <a:rPr kumimoji="1" lang="en-US" altLang="ja-JP" dirty="0">
                          <a:solidFill>
                            <a:schemeClr val="tx1"/>
                          </a:solidFill>
                        </a:rPr>
                        <a:t>No.</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997906414"/>
                  </a:ext>
                </a:extLst>
              </a:tr>
              <a:tr h="370840">
                <a:tc>
                  <a:txBody>
                    <a:bodyPr/>
                    <a:lstStyle/>
                    <a:p>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566851348"/>
                  </a:ext>
                </a:extLst>
              </a:tr>
            </a:tbl>
          </a:graphicData>
        </a:graphic>
      </p:graphicFrame>
      <p:graphicFrame>
        <p:nvGraphicFramePr>
          <p:cNvPr id="8" name="表 6">
            <a:extLst>
              <a:ext uri="{FF2B5EF4-FFF2-40B4-BE49-F238E27FC236}">
                <a16:creationId xmlns:a16="http://schemas.microsoft.com/office/drawing/2014/main" xmlns="" id="{04444F1E-5E47-4819-A672-F8F212A47880}"/>
              </a:ext>
            </a:extLst>
          </p:cNvPr>
          <p:cNvGraphicFramePr>
            <a:graphicFrameLocks noGrp="1"/>
          </p:cNvGraphicFramePr>
          <p:nvPr>
            <p:extLst>
              <p:ext uri="{D42A27DB-BD31-4B8C-83A1-F6EECF244321}">
                <p14:modId xmlns:p14="http://schemas.microsoft.com/office/powerpoint/2010/main" val="3558944824"/>
              </p:ext>
            </p:extLst>
          </p:nvPr>
        </p:nvGraphicFramePr>
        <p:xfrm>
          <a:off x="5160000" y="3869006"/>
          <a:ext cx="1872000" cy="1381760"/>
        </p:xfrm>
        <a:graphic>
          <a:graphicData uri="http://schemas.openxmlformats.org/drawingml/2006/table">
            <a:tbl>
              <a:tblPr firstRow="1" bandRow="1">
                <a:tableStyleId>{5C22544A-7EE6-4342-B048-85BDC9FD1C3A}</a:tableStyleId>
              </a:tblPr>
              <a:tblGrid>
                <a:gridCol w="1872000">
                  <a:extLst>
                    <a:ext uri="{9D8B030D-6E8A-4147-A177-3AD203B41FA5}">
                      <a16:colId xmlns:a16="http://schemas.microsoft.com/office/drawing/2014/main" xmlns="" val="3334403017"/>
                    </a:ext>
                  </a:extLst>
                </a:gridCol>
              </a:tblGrid>
              <a:tr h="370840">
                <a:tc>
                  <a:txBody>
                    <a:bodyPr/>
                    <a:lstStyle/>
                    <a:p>
                      <a:pPr algn="ctr"/>
                      <a:r>
                        <a:rPr kumimoji="1" lang="ja-JP" altLang="en-US" b="0" dirty="0">
                          <a:solidFill>
                            <a:schemeClr val="tx1"/>
                          </a:solidFill>
                        </a:rPr>
                        <a:t>カゴ情報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627328224"/>
                  </a:ext>
                </a:extLst>
              </a:tr>
              <a:tr h="370840">
                <a:tc>
                  <a:txBody>
                    <a:bodyPr/>
                    <a:lstStyle/>
                    <a:p>
                      <a:pPr algn="ctr"/>
                      <a:r>
                        <a:rPr kumimoji="1" lang="en-US" altLang="ja-JP" dirty="0">
                          <a:solidFill>
                            <a:schemeClr val="tx1"/>
                          </a:solidFill>
                        </a:rPr>
                        <a:t>-</a:t>
                      </a:r>
                      <a:r>
                        <a:rPr kumimoji="1" lang="ja-JP" altLang="en-US" dirty="0">
                          <a:solidFill>
                            <a:schemeClr val="tx1"/>
                          </a:solidFill>
                        </a:rPr>
                        <a:t>カゴ</a:t>
                      </a:r>
                      <a:r>
                        <a:rPr kumimoji="1" lang="en-US" altLang="ja-JP" dirty="0">
                          <a:solidFill>
                            <a:schemeClr val="tx1"/>
                          </a:solidFill>
                        </a:rPr>
                        <a:t>No.</a:t>
                      </a:r>
                    </a:p>
                    <a:p>
                      <a:pPr algn="ct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997906414"/>
                  </a:ext>
                </a:extLst>
              </a:tr>
              <a:tr h="370840">
                <a:tc>
                  <a:txBody>
                    <a:bodyPr/>
                    <a:lstStyle/>
                    <a:p>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566851348"/>
                  </a:ext>
                </a:extLst>
              </a:tr>
            </a:tbl>
          </a:graphicData>
        </a:graphic>
      </p:graphicFrame>
      <p:graphicFrame>
        <p:nvGraphicFramePr>
          <p:cNvPr id="9" name="表 6">
            <a:extLst>
              <a:ext uri="{FF2B5EF4-FFF2-40B4-BE49-F238E27FC236}">
                <a16:creationId xmlns:a16="http://schemas.microsoft.com/office/drawing/2014/main" xmlns="" id="{4AD0C807-B14F-4449-83BD-2768D073F810}"/>
              </a:ext>
            </a:extLst>
          </p:cNvPr>
          <p:cNvGraphicFramePr>
            <a:graphicFrameLocks noGrp="1"/>
          </p:cNvGraphicFramePr>
          <p:nvPr>
            <p:extLst>
              <p:ext uri="{D42A27DB-BD31-4B8C-83A1-F6EECF244321}">
                <p14:modId xmlns:p14="http://schemas.microsoft.com/office/powerpoint/2010/main" val="1765584239"/>
              </p:ext>
            </p:extLst>
          </p:nvPr>
        </p:nvGraphicFramePr>
        <p:xfrm>
          <a:off x="5376000" y="1435686"/>
          <a:ext cx="1440000" cy="1112520"/>
        </p:xfrm>
        <a:graphic>
          <a:graphicData uri="http://schemas.openxmlformats.org/drawingml/2006/table">
            <a:tbl>
              <a:tblPr firstRow="1" bandRow="1">
                <a:tableStyleId>{5C22544A-7EE6-4342-B048-85BDC9FD1C3A}</a:tableStyleId>
              </a:tblPr>
              <a:tblGrid>
                <a:gridCol w="1440000">
                  <a:extLst>
                    <a:ext uri="{9D8B030D-6E8A-4147-A177-3AD203B41FA5}">
                      <a16:colId xmlns:a16="http://schemas.microsoft.com/office/drawing/2014/main" xmlns="" val="3334403017"/>
                    </a:ext>
                  </a:extLst>
                </a:gridCol>
              </a:tblGrid>
              <a:tr h="370840">
                <a:tc>
                  <a:txBody>
                    <a:bodyPr/>
                    <a:lstStyle/>
                    <a:p>
                      <a:pPr algn="ctr"/>
                      <a:r>
                        <a:rPr kumimoji="1" lang="ja-JP" altLang="en-US" b="0" dirty="0">
                          <a:solidFill>
                            <a:schemeClr val="tx1"/>
                          </a:solidFill>
                        </a:rPr>
                        <a:t>記録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627328224"/>
                  </a:ext>
                </a:extLst>
              </a:tr>
              <a:tr h="370840">
                <a:tc>
                  <a:txBody>
                    <a:bodyPr/>
                    <a:lstStyle/>
                    <a:p>
                      <a:pPr algn="ctr"/>
                      <a:endParaRPr kumimoji="1" lang="en-US" altLang="ja-JP"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997906414"/>
                  </a:ext>
                </a:extLst>
              </a:tr>
              <a:tr h="370840">
                <a:tc>
                  <a:txBody>
                    <a:bodyPr/>
                    <a:lstStyle/>
                    <a:p>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566851348"/>
                  </a:ext>
                </a:extLst>
              </a:tr>
            </a:tbl>
          </a:graphicData>
        </a:graphic>
      </p:graphicFrame>
      <p:graphicFrame>
        <p:nvGraphicFramePr>
          <p:cNvPr id="10" name="表 6">
            <a:extLst>
              <a:ext uri="{FF2B5EF4-FFF2-40B4-BE49-F238E27FC236}">
                <a16:creationId xmlns:a16="http://schemas.microsoft.com/office/drawing/2014/main" xmlns="" id="{2A690B3B-24E9-40B1-ACE7-6C6A5A32F8A5}"/>
              </a:ext>
            </a:extLst>
          </p:cNvPr>
          <p:cNvGraphicFramePr>
            <a:graphicFrameLocks noGrp="1"/>
          </p:cNvGraphicFramePr>
          <p:nvPr>
            <p:extLst>
              <p:ext uri="{D42A27DB-BD31-4B8C-83A1-F6EECF244321}">
                <p14:modId xmlns:p14="http://schemas.microsoft.com/office/powerpoint/2010/main" val="907434324"/>
              </p:ext>
            </p:extLst>
          </p:nvPr>
        </p:nvGraphicFramePr>
        <p:xfrm>
          <a:off x="7683089" y="3869006"/>
          <a:ext cx="1872000" cy="1381760"/>
        </p:xfrm>
        <a:graphic>
          <a:graphicData uri="http://schemas.openxmlformats.org/drawingml/2006/table">
            <a:tbl>
              <a:tblPr firstRow="1" bandRow="1">
                <a:tableStyleId>{5C22544A-7EE6-4342-B048-85BDC9FD1C3A}</a:tableStyleId>
              </a:tblPr>
              <a:tblGrid>
                <a:gridCol w="1872000">
                  <a:extLst>
                    <a:ext uri="{9D8B030D-6E8A-4147-A177-3AD203B41FA5}">
                      <a16:colId xmlns:a16="http://schemas.microsoft.com/office/drawing/2014/main" xmlns="" val="3334403017"/>
                    </a:ext>
                  </a:extLst>
                </a:gridCol>
              </a:tblGrid>
              <a:tr h="370840">
                <a:tc>
                  <a:txBody>
                    <a:bodyPr/>
                    <a:lstStyle/>
                    <a:p>
                      <a:pPr algn="ctr"/>
                      <a:r>
                        <a:rPr kumimoji="1" lang="ja-JP" altLang="en-US" b="0" dirty="0">
                          <a:solidFill>
                            <a:schemeClr val="tx1"/>
                          </a:solidFill>
                        </a:rPr>
                        <a:t>商品情報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627328224"/>
                  </a:ext>
                </a:extLst>
              </a:tr>
              <a:tr h="370840">
                <a:tc>
                  <a:txBody>
                    <a:bodyPr/>
                    <a:lstStyle/>
                    <a:p>
                      <a:pPr algn="ctr"/>
                      <a:r>
                        <a:rPr kumimoji="1" lang="en-US" altLang="ja-JP" dirty="0">
                          <a:solidFill>
                            <a:schemeClr val="tx1"/>
                          </a:solidFill>
                        </a:rPr>
                        <a:t>-</a:t>
                      </a:r>
                      <a:r>
                        <a:rPr kumimoji="1" lang="ja-JP" altLang="en-US" dirty="0">
                          <a:solidFill>
                            <a:schemeClr val="tx1"/>
                          </a:solidFill>
                        </a:rPr>
                        <a:t>商品名</a:t>
                      </a:r>
                      <a:endParaRPr kumimoji="1" lang="en-US" altLang="ja-JP" dirty="0">
                        <a:solidFill>
                          <a:schemeClr val="tx1"/>
                        </a:solidFill>
                      </a:endParaRPr>
                    </a:p>
                    <a:p>
                      <a:pPr algn="ctr"/>
                      <a:r>
                        <a:rPr kumimoji="1" lang="en-US" altLang="ja-JP" dirty="0">
                          <a:solidFill>
                            <a:schemeClr val="tx1"/>
                          </a:solidFill>
                        </a:rPr>
                        <a:t>-</a:t>
                      </a:r>
                      <a:r>
                        <a:rPr kumimoji="1" lang="ja-JP" altLang="en-US" dirty="0">
                          <a:solidFill>
                            <a:schemeClr val="tx1"/>
                          </a:solidFill>
                        </a:rPr>
                        <a:t>値段</a:t>
                      </a:r>
                      <a:endParaRPr kumimoji="1" lang="en-US" altLang="ja-JP"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997906414"/>
                  </a:ext>
                </a:extLst>
              </a:tr>
              <a:tr h="370840">
                <a:tc>
                  <a:txBody>
                    <a:bodyPr/>
                    <a:lstStyle/>
                    <a:p>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566851348"/>
                  </a:ext>
                </a:extLst>
              </a:tr>
            </a:tbl>
          </a:graphicData>
        </a:graphic>
      </p:graphicFrame>
      <p:cxnSp>
        <p:nvCxnSpPr>
          <p:cNvPr id="12" name="直線コネクタ 11">
            <a:extLst>
              <a:ext uri="{FF2B5EF4-FFF2-40B4-BE49-F238E27FC236}">
                <a16:creationId xmlns:a16="http://schemas.microsoft.com/office/drawing/2014/main" xmlns="" id="{3779D82F-7569-4DA2-B823-8D980FEC230F}"/>
              </a:ext>
            </a:extLst>
          </p:cNvPr>
          <p:cNvCxnSpPr>
            <a:cxnSpLocks/>
            <a:endCxn id="6" idx="0"/>
          </p:cNvCxnSpPr>
          <p:nvPr/>
        </p:nvCxnSpPr>
        <p:spPr>
          <a:xfrm flipH="1">
            <a:off x="3572911" y="2548206"/>
            <a:ext cx="1800945" cy="13208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3" name="ひし形 12">
            <a:extLst>
              <a:ext uri="{FF2B5EF4-FFF2-40B4-BE49-F238E27FC236}">
                <a16:creationId xmlns:a16="http://schemas.microsoft.com/office/drawing/2014/main" xmlns="" id="{1999C4B1-2D7B-410E-8B9A-96787EEE0F2D}"/>
              </a:ext>
            </a:extLst>
          </p:cNvPr>
          <p:cNvSpPr/>
          <p:nvPr/>
        </p:nvSpPr>
        <p:spPr>
          <a:xfrm rot="19471456">
            <a:off x="5112410" y="2496566"/>
            <a:ext cx="288000" cy="288000"/>
          </a:xfrm>
          <a:prstGeom prst="diamond">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xmlns="" id="{11289D86-84C1-4673-B3B6-DF48CDAFE362}"/>
              </a:ext>
            </a:extLst>
          </p:cNvPr>
          <p:cNvCxnSpPr>
            <a:cxnSpLocks/>
            <a:endCxn id="8" idx="0"/>
          </p:cNvCxnSpPr>
          <p:nvPr/>
        </p:nvCxnSpPr>
        <p:spPr>
          <a:xfrm>
            <a:off x="6096000" y="2857500"/>
            <a:ext cx="0" cy="1011506"/>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 name="ひし形 20">
            <a:extLst>
              <a:ext uri="{FF2B5EF4-FFF2-40B4-BE49-F238E27FC236}">
                <a16:creationId xmlns:a16="http://schemas.microsoft.com/office/drawing/2014/main" xmlns="" id="{81E3282D-02EF-483B-A710-A3B930FF50D3}"/>
              </a:ext>
            </a:extLst>
          </p:cNvPr>
          <p:cNvSpPr/>
          <p:nvPr/>
        </p:nvSpPr>
        <p:spPr>
          <a:xfrm rot="5400000">
            <a:off x="5952000" y="2569500"/>
            <a:ext cx="288000" cy="288000"/>
          </a:xfrm>
          <a:prstGeom prst="diamond">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6" name="直線コネクタ 25">
            <a:extLst>
              <a:ext uri="{FF2B5EF4-FFF2-40B4-BE49-F238E27FC236}">
                <a16:creationId xmlns:a16="http://schemas.microsoft.com/office/drawing/2014/main" xmlns="" id="{793E2DED-B012-48EF-97B1-DA30F90285E8}"/>
              </a:ext>
            </a:extLst>
          </p:cNvPr>
          <p:cNvCxnSpPr>
            <a:cxnSpLocks/>
            <a:endCxn id="10" idx="0"/>
          </p:cNvCxnSpPr>
          <p:nvPr/>
        </p:nvCxnSpPr>
        <p:spPr>
          <a:xfrm>
            <a:off x="6816000" y="2548206"/>
            <a:ext cx="1803089" cy="13208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1" name="ひし形 30">
            <a:extLst>
              <a:ext uri="{FF2B5EF4-FFF2-40B4-BE49-F238E27FC236}">
                <a16:creationId xmlns:a16="http://schemas.microsoft.com/office/drawing/2014/main" xmlns="" id="{CC95EC4F-669A-4498-961E-519E51E71493}"/>
              </a:ext>
            </a:extLst>
          </p:cNvPr>
          <p:cNvSpPr/>
          <p:nvPr/>
        </p:nvSpPr>
        <p:spPr>
          <a:xfrm rot="13103508">
            <a:off x="6790136" y="2495111"/>
            <a:ext cx="288000" cy="288000"/>
          </a:xfrm>
          <a:prstGeom prst="diamond">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テキスト ボックス 33">
            <a:extLst>
              <a:ext uri="{FF2B5EF4-FFF2-40B4-BE49-F238E27FC236}">
                <a16:creationId xmlns:a16="http://schemas.microsoft.com/office/drawing/2014/main" xmlns="" id="{4131ECA1-056F-444E-87C8-5EFA5AB1CE3F}"/>
              </a:ext>
            </a:extLst>
          </p:cNvPr>
          <p:cNvSpPr txBox="1"/>
          <p:nvPr/>
        </p:nvSpPr>
        <p:spPr>
          <a:xfrm>
            <a:off x="420580" y="272672"/>
            <a:ext cx="2492990" cy="369332"/>
          </a:xfrm>
          <a:prstGeom prst="rect">
            <a:avLst/>
          </a:prstGeom>
          <a:noFill/>
        </p:spPr>
        <p:txBody>
          <a:bodyPr wrap="none" rtlCol="0">
            <a:spAutoFit/>
          </a:bodyPr>
          <a:lstStyle/>
          <a:p>
            <a:r>
              <a:rPr lang="ja-JP" altLang="en-US" dirty="0"/>
              <a:t>記録データのクラス</a:t>
            </a:r>
            <a:r>
              <a:rPr kumimoji="1" lang="ja-JP" altLang="en-US" dirty="0"/>
              <a:t>図</a:t>
            </a:r>
          </a:p>
        </p:txBody>
      </p:sp>
    </p:spTree>
    <p:extLst>
      <p:ext uri="{BB962C8B-B14F-4D97-AF65-F5344CB8AC3E}">
        <p14:creationId xmlns:p14="http://schemas.microsoft.com/office/powerpoint/2010/main" val="5536896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2" name="グループ化 101">
            <a:extLst>
              <a:ext uri="{FF2B5EF4-FFF2-40B4-BE49-F238E27FC236}">
                <a16:creationId xmlns:a16="http://schemas.microsoft.com/office/drawing/2014/main" xmlns="" id="{B99EC939-0D39-4D87-9AFD-99701C788594}"/>
              </a:ext>
            </a:extLst>
          </p:cNvPr>
          <p:cNvGrpSpPr/>
          <p:nvPr/>
        </p:nvGrpSpPr>
        <p:grpSpPr>
          <a:xfrm>
            <a:off x="675250" y="618979"/>
            <a:ext cx="9046768" cy="6047999"/>
            <a:chOff x="675250" y="618979"/>
            <a:chExt cx="9046768" cy="6047999"/>
          </a:xfrm>
        </p:grpSpPr>
        <p:sp>
          <p:nvSpPr>
            <p:cNvPr id="2" name="正方形/長方形 1">
              <a:extLst>
                <a:ext uri="{FF2B5EF4-FFF2-40B4-BE49-F238E27FC236}">
                  <a16:creationId xmlns:a16="http://schemas.microsoft.com/office/drawing/2014/main" xmlns="" id="{77CE22B2-EABB-4290-8866-54A880103FC0}"/>
                </a:ext>
              </a:extLst>
            </p:cNvPr>
            <p:cNvSpPr/>
            <p:nvPr/>
          </p:nvSpPr>
          <p:spPr>
            <a:xfrm>
              <a:off x="675250" y="618979"/>
              <a:ext cx="1368000" cy="72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a:t>
              </a:r>
              <a:r>
                <a:rPr kumimoji="1" lang="ja-JP" altLang="en-US" sz="1200" dirty="0">
                  <a:solidFill>
                    <a:schemeClr val="tx1"/>
                  </a:solidFill>
                </a:rPr>
                <a:t>クラウドサーバ</a:t>
              </a:r>
            </a:p>
          </p:txBody>
        </p:sp>
        <p:sp>
          <p:nvSpPr>
            <p:cNvPr id="3" name="正方形/長方形 2">
              <a:extLst>
                <a:ext uri="{FF2B5EF4-FFF2-40B4-BE49-F238E27FC236}">
                  <a16:creationId xmlns:a16="http://schemas.microsoft.com/office/drawing/2014/main" xmlns="" id="{D156A7C9-ED4B-49FE-A496-EE74AB61E0E0}"/>
                </a:ext>
              </a:extLst>
            </p:cNvPr>
            <p:cNvSpPr/>
            <p:nvPr/>
          </p:nvSpPr>
          <p:spPr>
            <a:xfrm>
              <a:off x="3373903" y="618979"/>
              <a:ext cx="1368000" cy="72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:Raspberry Pi</a:t>
              </a:r>
              <a:endParaRPr kumimoji="1" lang="ja-JP" altLang="en-US" sz="1400" dirty="0">
                <a:solidFill>
                  <a:schemeClr val="tx1"/>
                </a:solidFill>
              </a:endParaRPr>
            </a:p>
          </p:txBody>
        </p:sp>
        <p:sp>
          <p:nvSpPr>
            <p:cNvPr id="4" name="正方形/長方形 3">
              <a:extLst>
                <a:ext uri="{FF2B5EF4-FFF2-40B4-BE49-F238E27FC236}">
                  <a16:creationId xmlns:a16="http://schemas.microsoft.com/office/drawing/2014/main" xmlns="" id="{E34572E7-72C0-4A4A-9147-27745B335BF3}"/>
                </a:ext>
              </a:extLst>
            </p:cNvPr>
            <p:cNvSpPr/>
            <p:nvPr/>
          </p:nvSpPr>
          <p:spPr>
            <a:xfrm>
              <a:off x="6072556" y="618979"/>
              <a:ext cx="1368000" cy="72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a:t>
              </a:r>
              <a:r>
                <a:rPr lang="ja-JP" altLang="en-US" sz="1200" dirty="0">
                  <a:solidFill>
                    <a:schemeClr val="tx1"/>
                  </a:solidFill>
                </a:rPr>
                <a:t>各種センサ</a:t>
              </a:r>
              <a:endParaRPr kumimoji="1" lang="ja-JP" altLang="en-US" sz="1200" dirty="0">
                <a:solidFill>
                  <a:schemeClr val="tx1"/>
                </a:solidFill>
              </a:endParaRPr>
            </a:p>
          </p:txBody>
        </p:sp>
        <p:cxnSp>
          <p:nvCxnSpPr>
            <p:cNvPr id="6" name="直線コネクタ 5">
              <a:extLst>
                <a:ext uri="{FF2B5EF4-FFF2-40B4-BE49-F238E27FC236}">
                  <a16:creationId xmlns:a16="http://schemas.microsoft.com/office/drawing/2014/main" xmlns="" id="{FCF6EC51-7618-4551-9E0E-838C310F4233}"/>
                </a:ext>
              </a:extLst>
            </p:cNvPr>
            <p:cNvCxnSpPr>
              <a:cxnSpLocks/>
              <a:stCxn id="2" idx="2"/>
            </p:cNvCxnSpPr>
            <p:nvPr/>
          </p:nvCxnSpPr>
          <p:spPr>
            <a:xfrm>
              <a:off x="1359250" y="1338978"/>
              <a:ext cx="0" cy="53280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xmlns="" id="{BA366AFF-4451-4EA6-8433-15FE5236F9BB}"/>
                </a:ext>
              </a:extLst>
            </p:cNvPr>
            <p:cNvCxnSpPr>
              <a:cxnSpLocks/>
            </p:cNvCxnSpPr>
            <p:nvPr/>
          </p:nvCxnSpPr>
          <p:spPr>
            <a:xfrm>
              <a:off x="4057903" y="1338978"/>
              <a:ext cx="0" cy="53280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xmlns="" id="{58D3A949-762F-4CF9-88CE-DE05AA3AE7CE}"/>
                </a:ext>
              </a:extLst>
            </p:cNvPr>
            <p:cNvCxnSpPr>
              <a:cxnSpLocks/>
            </p:cNvCxnSpPr>
            <p:nvPr/>
          </p:nvCxnSpPr>
          <p:spPr>
            <a:xfrm>
              <a:off x="6760618" y="1338978"/>
              <a:ext cx="0" cy="53280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xmlns="" id="{450F88DC-CA1D-4AA1-BACA-85B8664C27BC}"/>
                </a:ext>
              </a:extLst>
            </p:cNvPr>
            <p:cNvSpPr/>
            <p:nvPr/>
          </p:nvSpPr>
          <p:spPr>
            <a:xfrm>
              <a:off x="1265189" y="1589650"/>
              <a:ext cx="180000" cy="50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xmlns="" id="{A0EFC839-B2D2-497A-AACB-3F07D3633804}"/>
                </a:ext>
              </a:extLst>
            </p:cNvPr>
            <p:cNvSpPr/>
            <p:nvPr/>
          </p:nvSpPr>
          <p:spPr>
            <a:xfrm>
              <a:off x="1445189" y="2039650"/>
              <a:ext cx="180000" cy="41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xmlns="" id="{B3CF5D54-06A7-484F-B803-CADDDA4971FB}"/>
                </a:ext>
              </a:extLst>
            </p:cNvPr>
            <p:cNvSpPr/>
            <p:nvPr/>
          </p:nvSpPr>
          <p:spPr>
            <a:xfrm>
              <a:off x="1625189" y="2489650"/>
              <a:ext cx="180000" cy="32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xmlns="" id="{6DF20B99-CD31-4BF6-AE1A-2C43A0D9D134}"/>
                </a:ext>
              </a:extLst>
            </p:cNvPr>
            <p:cNvSpPr/>
            <p:nvPr/>
          </p:nvSpPr>
          <p:spPr>
            <a:xfrm>
              <a:off x="3967903" y="2832978"/>
              <a:ext cx="180000" cy="23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xmlns="" id="{054D0F6F-803E-4E55-88A7-09BFD0BFACC9}"/>
                </a:ext>
              </a:extLst>
            </p:cNvPr>
            <p:cNvSpPr/>
            <p:nvPr/>
          </p:nvSpPr>
          <p:spPr>
            <a:xfrm>
              <a:off x="4147903" y="3282978"/>
              <a:ext cx="1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xmlns="" id="{0413F92C-0E3E-40AA-B247-9092E259B25C}"/>
                </a:ext>
              </a:extLst>
            </p:cNvPr>
            <p:cNvSpPr/>
            <p:nvPr/>
          </p:nvSpPr>
          <p:spPr>
            <a:xfrm>
              <a:off x="6670618" y="3811681"/>
              <a:ext cx="180000" cy="90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xmlns="" id="{81516C1A-38BF-445F-9B75-65B10D24853B}"/>
                </a:ext>
              </a:extLst>
            </p:cNvPr>
            <p:cNvSpPr/>
            <p:nvPr/>
          </p:nvSpPr>
          <p:spPr>
            <a:xfrm>
              <a:off x="6846555" y="4109650"/>
              <a:ext cx="1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2" name="グループ化 61">
              <a:extLst>
                <a:ext uri="{FF2B5EF4-FFF2-40B4-BE49-F238E27FC236}">
                  <a16:creationId xmlns:a16="http://schemas.microsoft.com/office/drawing/2014/main" xmlns="" id="{B007A32D-B5BF-4B23-8AC6-7B783BAA16E5}"/>
                </a:ext>
              </a:extLst>
            </p:cNvPr>
            <p:cNvGrpSpPr/>
            <p:nvPr/>
          </p:nvGrpSpPr>
          <p:grpSpPr>
            <a:xfrm>
              <a:off x="1355189" y="1589649"/>
              <a:ext cx="1286926" cy="450001"/>
              <a:chOff x="1355189" y="1589649"/>
              <a:chExt cx="1286926" cy="450001"/>
            </a:xfrm>
          </p:grpSpPr>
          <p:cxnSp>
            <p:nvCxnSpPr>
              <p:cNvPr id="51" name="直線コネクタ 50">
                <a:extLst>
                  <a:ext uri="{FF2B5EF4-FFF2-40B4-BE49-F238E27FC236}">
                    <a16:creationId xmlns:a16="http://schemas.microsoft.com/office/drawing/2014/main" xmlns="" id="{6303B6F7-DDB7-4C0D-BE06-C3C7CE506709}"/>
                  </a:ext>
                </a:extLst>
              </p:cNvPr>
              <p:cNvCxnSpPr>
                <a:cxnSpLocks/>
              </p:cNvCxnSpPr>
              <p:nvPr/>
            </p:nvCxnSpPr>
            <p:spPr>
              <a:xfrm flipV="1">
                <a:off x="2642115" y="1589649"/>
                <a:ext cx="0" cy="45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8" name="グループ化 57">
                <a:extLst>
                  <a:ext uri="{FF2B5EF4-FFF2-40B4-BE49-F238E27FC236}">
                    <a16:creationId xmlns:a16="http://schemas.microsoft.com/office/drawing/2014/main" xmlns="" id="{DC154BAE-6189-4A45-8514-A3E138418421}"/>
                  </a:ext>
                </a:extLst>
              </p:cNvPr>
              <p:cNvGrpSpPr/>
              <p:nvPr/>
            </p:nvGrpSpPr>
            <p:grpSpPr>
              <a:xfrm>
                <a:off x="1355189" y="1589649"/>
                <a:ext cx="1286926" cy="450001"/>
                <a:chOff x="1355189" y="1589649"/>
                <a:chExt cx="1286926" cy="450001"/>
              </a:xfrm>
            </p:grpSpPr>
            <p:cxnSp>
              <p:nvCxnSpPr>
                <p:cNvPr id="48" name="直線コネクタ 47">
                  <a:extLst>
                    <a:ext uri="{FF2B5EF4-FFF2-40B4-BE49-F238E27FC236}">
                      <a16:creationId xmlns:a16="http://schemas.microsoft.com/office/drawing/2014/main" xmlns="" id="{13358A5A-1CCF-4145-88A0-BE817F15F2DC}"/>
                    </a:ext>
                  </a:extLst>
                </p:cNvPr>
                <p:cNvCxnSpPr>
                  <a:cxnSpLocks/>
                  <a:stCxn id="13" idx="0"/>
                </p:cNvCxnSpPr>
                <p:nvPr/>
              </p:nvCxnSpPr>
              <p:spPr>
                <a:xfrm flipV="1">
                  <a:off x="1355189" y="1589649"/>
                  <a:ext cx="1286926"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xmlns="" id="{EBE50144-AF9C-4DAC-AD1F-94D272979084}"/>
                    </a:ext>
                  </a:extLst>
                </p:cNvPr>
                <p:cNvCxnSpPr>
                  <a:cxnSpLocks/>
                  <a:endCxn id="14" idx="0"/>
                </p:cNvCxnSpPr>
                <p:nvPr/>
              </p:nvCxnSpPr>
              <p:spPr>
                <a:xfrm flipH="1">
                  <a:off x="1535189" y="2039649"/>
                  <a:ext cx="110692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63" name="グループ化 62">
              <a:extLst>
                <a:ext uri="{FF2B5EF4-FFF2-40B4-BE49-F238E27FC236}">
                  <a16:creationId xmlns:a16="http://schemas.microsoft.com/office/drawing/2014/main" xmlns="" id="{73E53160-E874-4486-8C58-B3FA5E940DD4}"/>
                </a:ext>
              </a:extLst>
            </p:cNvPr>
            <p:cNvGrpSpPr/>
            <p:nvPr/>
          </p:nvGrpSpPr>
          <p:grpSpPr>
            <a:xfrm>
              <a:off x="1644620" y="2164081"/>
              <a:ext cx="1286926" cy="325568"/>
              <a:chOff x="1355189" y="1589649"/>
              <a:chExt cx="1286926" cy="450001"/>
            </a:xfrm>
          </p:grpSpPr>
          <p:cxnSp>
            <p:nvCxnSpPr>
              <p:cNvPr id="64" name="直線コネクタ 63">
                <a:extLst>
                  <a:ext uri="{FF2B5EF4-FFF2-40B4-BE49-F238E27FC236}">
                    <a16:creationId xmlns:a16="http://schemas.microsoft.com/office/drawing/2014/main" xmlns="" id="{0B260C92-2A36-4E74-96AC-2ED5AF0940BF}"/>
                  </a:ext>
                </a:extLst>
              </p:cNvPr>
              <p:cNvCxnSpPr>
                <a:cxnSpLocks/>
              </p:cNvCxnSpPr>
              <p:nvPr/>
            </p:nvCxnSpPr>
            <p:spPr>
              <a:xfrm flipV="1">
                <a:off x="2642115" y="1589649"/>
                <a:ext cx="0" cy="45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5" name="グループ化 64">
                <a:extLst>
                  <a:ext uri="{FF2B5EF4-FFF2-40B4-BE49-F238E27FC236}">
                    <a16:creationId xmlns:a16="http://schemas.microsoft.com/office/drawing/2014/main" xmlns="" id="{BEA2BA6B-247E-43FB-8D6F-0BF31C7F00B5}"/>
                  </a:ext>
                </a:extLst>
              </p:cNvPr>
              <p:cNvGrpSpPr/>
              <p:nvPr/>
            </p:nvGrpSpPr>
            <p:grpSpPr>
              <a:xfrm>
                <a:off x="1355189" y="1589649"/>
                <a:ext cx="1286926" cy="450001"/>
                <a:chOff x="1355189" y="1589649"/>
                <a:chExt cx="1286926" cy="450001"/>
              </a:xfrm>
            </p:grpSpPr>
            <p:cxnSp>
              <p:nvCxnSpPr>
                <p:cNvPr id="66" name="直線コネクタ 65">
                  <a:extLst>
                    <a:ext uri="{FF2B5EF4-FFF2-40B4-BE49-F238E27FC236}">
                      <a16:creationId xmlns:a16="http://schemas.microsoft.com/office/drawing/2014/main" xmlns="" id="{DDE8D9CC-60AE-4218-935F-CD6A2C5D95BC}"/>
                    </a:ext>
                  </a:extLst>
                </p:cNvPr>
                <p:cNvCxnSpPr>
                  <a:cxnSpLocks/>
                </p:cNvCxnSpPr>
                <p:nvPr/>
              </p:nvCxnSpPr>
              <p:spPr>
                <a:xfrm flipV="1">
                  <a:off x="1355189" y="1589649"/>
                  <a:ext cx="1286926"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xmlns="" id="{9474327E-26B6-4BC3-8395-47E9432E2D19}"/>
                    </a:ext>
                  </a:extLst>
                </p:cNvPr>
                <p:cNvCxnSpPr>
                  <a:cxnSpLocks/>
                </p:cNvCxnSpPr>
                <p:nvPr/>
              </p:nvCxnSpPr>
              <p:spPr>
                <a:xfrm flipH="1">
                  <a:off x="1535189" y="2039649"/>
                  <a:ext cx="110692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68" name="グループ化 67">
              <a:extLst>
                <a:ext uri="{FF2B5EF4-FFF2-40B4-BE49-F238E27FC236}">
                  <a16:creationId xmlns:a16="http://schemas.microsoft.com/office/drawing/2014/main" xmlns="" id="{15801BA1-87B2-4E31-BA7F-B4A064CF82D5}"/>
                </a:ext>
              </a:extLst>
            </p:cNvPr>
            <p:cNvGrpSpPr/>
            <p:nvPr/>
          </p:nvGrpSpPr>
          <p:grpSpPr>
            <a:xfrm>
              <a:off x="4167334" y="2920634"/>
              <a:ext cx="1286926" cy="360000"/>
              <a:chOff x="1355189" y="1589649"/>
              <a:chExt cx="1286926" cy="450001"/>
            </a:xfrm>
          </p:grpSpPr>
          <p:cxnSp>
            <p:nvCxnSpPr>
              <p:cNvPr id="69" name="直線コネクタ 68">
                <a:extLst>
                  <a:ext uri="{FF2B5EF4-FFF2-40B4-BE49-F238E27FC236}">
                    <a16:creationId xmlns:a16="http://schemas.microsoft.com/office/drawing/2014/main" xmlns="" id="{8FB9CA61-4E56-463F-8281-8BC71C5BF97F}"/>
                  </a:ext>
                </a:extLst>
              </p:cNvPr>
              <p:cNvCxnSpPr>
                <a:cxnSpLocks/>
              </p:cNvCxnSpPr>
              <p:nvPr/>
            </p:nvCxnSpPr>
            <p:spPr>
              <a:xfrm flipV="1">
                <a:off x="2642115" y="1589649"/>
                <a:ext cx="0" cy="45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0" name="グループ化 69">
                <a:extLst>
                  <a:ext uri="{FF2B5EF4-FFF2-40B4-BE49-F238E27FC236}">
                    <a16:creationId xmlns:a16="http://schemas.microsoft.com/office/drawing/2014/main" xmlns="" id="{5CD925FC-7C78-45E6-BD42-EE6158CCBF04}"/>
                  </a:ext>
                </a:extLst>
              </p:cNvPr>
              <p:cNvGrpSpPr/>
              <p:nvPr/>
            </p:nvGrpSpPr>
            <p:grpSpPr>
              <a:xfrm>
                <a:off x="1355189" y="1589649"/>
                <a:ext cx="1286926" cy="450001"/>
                <a:chOff x="1355189" y="1589649"/>
                <a:chExt cx="1286926" cy="450001"/>
              </a:xfrm>
            </p:grpSpPr>
            <p:cxnSp>
              <p:nvCxnSpPr>
                <p:cNvPr id="71" name="直線コネクタ 70">
                  <a:extLst>
                    <a:ext uri="{FF2B5EF4-FFF2-40B4-BE49-F238E27FC236}">
                      <a16:creationId xmlns:a16="http://schemas.microsoft.com/office/drawing/2014/main" xmlns="" id="{0F209D21-E72E-4800-8B93-DAFF483A128C}"/>
                    </a:ext>
                  </a:extLst>
                </p:cNvPr>
                <p:cNvCxnSpPr>
                  <a:cxnSpLocks/>
                </p:cNvCxnSpPr>
                <p:nvPr/>
              </p:nvCxnSpPr>
              <p:spPr>
                <a:xfrm flipV="1">
                  <a:off x="1355189" y="1589649"/>
                  <a:ext cx="1286926"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xmlns="" id="{4C135416-95FE-4098-8DB5-AEA7774201D3}"/>
                    </a:ext>
                  </a:extLst>
                </p:cNvPr>
                <p:cNvCxnSpPr>
                  <a:cxnSpLocks/>
                </p:cNvCxnSpPr>
                <p:nvPr/>
              </p:nvCxnSpPr>
              <p:spPr>
                <a:xfrm flipH="1">
                  <a:off x="1535189" y="2039649"/>
                  <a:ext cx="110692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73" name="グループ化 72">
              <a:extLst>
                <a:ext uri="{FF2B5EF4-FFF2-40B4-BE49-F238E27FC236}">
                  <a16:creationId xmlns:a16="http://schemas.microsoft.com/office/drawing/2014/main" xmlns="" id="{A69CE792-855C-4077-B5A1-72A71036A359}"/>
                </a:ext>
              </a:extLst>
            </p:cNvPr>
            <p:cNvGrpSpPr/>
            <p:nvPr/>
          </p:nvGrpSpPr>
          <p:grpSpPr>
            <a:xfrm>
              <a:off x="6858734" y="3924886"/>
              <a:ext cx="1286926" cy="184764"/>
              <a:chOff x="1355189" y="1589649"/>
              <a:chExt cx="1286926" cy="450001"/>
            </a:xfrm>
          </p:grpSpPr>
          <p:cxnSp>
            <p:nvCxnSpPr>
              <p:cNvPr id="74" name="直線コネクタ 73">
                <a:extLst>
                  <a:ext uri="{FF2B5EF4-FFF2-40B4-BE49-F238E27FC236}">
                    <a16:creationId xmlns:a16="http://schemas.microsoft.com/office/drawing/2014/main" xmlns="" id="{A8A6A06F-0047-4EF9-960A-98469A1869F7}"/>
                  </a:ext>
                </a:extLst>
              </p:cNvPr>
              <p:cNvCxnSpPr>
                <a:cxnSpLocks/>
              </p:cNvCxnSpPr>
              <p:nvPr/>
            </p:nvCxnSpPr>
            <p:spPr>
              <a:xfrm flipV="1">
                <a:off x="2642115" y="1589649"/>
                <a:ext cx="0" cy="45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5" name="グループ化 74">
                <a:extLst>
                  <a:ext uri="{FF2B5EF4-FFF2-40B4-BE49-F238E27FC236}">
                    <a16:creationId xmlns:a16="http://schemas.microsoft.com/office/drawing/2014/main" xmlns="" id="{5298C6A6-1EE0-4BC5-88EF-5229F13789E5}"/>
                  </a:ext>
                </a:extLst>
              </p:cNvPr>
              <p:cNvGrpSpPr/>
              <p:nvPr/>
            </p:nvGrpSpPr>
            <p:grpSpPr>
              <a:xfrm>
                <a:off x="1355189" y="1589649"/>
                <a:ext cx="1286926" cy="450001"/>
                <a:chOff x="1355189" y="1589649"/>
                <a:chExt cx="1286926" cy="450001"/>
              </a:xfrm>
            </p:grpSpPr>
            <p:cxnSp>
              <p:nvCxnSpPr>
                <p:cNvPr id="76" name="直線コネクタ 75">
                  <a:extLst>
                    <a:ext uri="{FF2B5EF4-FFF2-40B4-BE49-F238E27FC236}">
                      <a16:creationId xmlns:a16="http://schemas.microsoft.com/office/drawing/2014/main" xmlns="" id="{4ADF7809-A073-4CE3-95BB-C9D92BE76C50}"/>
                    </a:ext>
                  </a:extLst>
                </p:cNvPr>
                <p:cNvCxnSpPr>
                  <a:cxnSpLocks/>
                </p:cNvCxnSpPr>
                <p:nvPr/>
              </p:nvCxnSpPr>
              <p:spPr>
                <a:xfrm flipV="1">
                  <a:off x="1355189" y="1589649"/>
                  <a:ext cx="1286926"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xmlns="" id="{295F2740-0ADF-4517-9E4A-08EBFB923CDC}"/>
                    </a:ext>
                  </a:extLst>
                </p:cNvPr>
                <p:cNvCxnSpPr>
                  <a:cxnSpLocks/>
                </p:cNvCxnSpPr>
                <p:nvPr/>
              </p:nvCxnSpPr>
              <p:spPr>
                <a:xfrm flipH="1">
                  <a:off x="1535189" y="2039649"/>
                  <a:ext cx="110692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79" name="直線矢印コネクタ 78">
              <a:extLst>
                <a:ext uri="{FF2B5EF4-FFF2-40B4-BE49-F238E27FC236}">
                  <a16:creationId xmlns:a16="http://schemas.microsoft.com/office/drawing/2014/main" xmlns="" id="{78F3DB0C-A92A-4D22-AED4-E6DD470491F3}"/>
                </a:ext>
              </a:extLst>
            </p:cNvPr>
            <p:cNvCxnSpPr>
              <a:cxnSpLocks/>
              <a:endCxn id="16" idx="0"/>
            </p:cNvCxnSpPr>
            <p:nvPr/>
          </p:nvCxnSpPr>
          <p:spPr>
            <a:xfrm>
              <a:off x="1805189" y="2832978"/>
              <a:ext cx="22527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a:extLst>
                <a:ext uri="{FF2B5EF4-FFF2-40B4-BE49-F238E27FC236}">
                  <a16:creationId xmlns:a16="http://schemas.microsoft.com/office/drawing/2014/main" xmlns="" id="{B709EB52-2C5A-44E9-8674-D0857C78D2AF}"/>
                </a:ext>
              </a:extLst>
            </p:cNvPr>
            <p:cNvCxnSpPr>
              <a:cxnSpLocks/>
              <a:endCxn id="18" idx="0"/>
            </p:cNvCxnSpPr>
            <p:nvPr/>
          </p:nvCxnSpPr>
          <p:spPr>
            <a:xfrm>
              <a:off x="4167334" y="3811681"/>
              <a:ext cx="25932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xmlns="" id="{4E6D0E0E-B4A2-4304-B720-6FB429FD1249}"/>
                </a:ext>
              </a:extLst>
            </p:cNvPr>
            <p:cNvSpPr txBox="1"/>
            <p:nvPr/>
          </p:nvSpPr>
          <p:spPr>
            <a:xfrm>
              <a:off x="1363312" y="1383685"/>
              <a:ext cx="2420856" cy="253916"/>
            </a:xfrm>
            <a:prstGeom prst="rect">
              <a:avLst/>
            </a:prstGeom>
            <a:noFill/>
          </p:spPr>
          <p:txBody>
            <a:bodyPr wrap="none" rtlCol="0">
              <a:spAutoFit/>
            </a:bodyPr>
            <a:lstStyle/>
            <a:p>
              <a:r>
                <a:rPr kumimoji="1" lang="en-US" altLang="ja-JP" sz="1050" dirty="0"/>
                <a:t>1:</a:t>
              </a:r>
              <a:r>
                <a:rPr lang="ja-JP" altLang="en-US" sz="1050" dirty="0"/>
                <a:t>顧客情報とカゴ情報を結びつける</a:t>
              </a:r>
              <a:r>
                <a:rPr kumimoji="1" lang="en-US" altLang="ja-JP" sz="1050" dirty="0"/>
                <a:t>()</a:t>
              </a:r>
              <a:endParaRPr kumimoji="1" lang="ja-JP" altLang="en-US" sz="1050" dirty="0"/>
            </a:p>
          </p:txBody>
        </p:sp>
        <p:sp>
          <p:nvSpPr>
            <p:cNvPr id="97" name="テキスト ボックス 96">
              <a:extLst>
                <a:ext uri="{FF2B5EF4-FFF2-40B4-BE49-F238E27FC236}">
                  <a16:creationId xmlns:a16="http://schemas.microsoft.com/office/drawing/2014/main" xmlns="" id="{9D5A009D-E858-4D0C-B2FC-314E0F20C5A1}"/>
                </a:ext>
              </a:extLst>
            </p:cNvPr>
            <p:cNvSpPr txBox="1"/>
            <p:nvPr/>
          </p:nvSpPr>
          <p:spPr>
            <a:xfrm>
              <a:off x="1586339" y="1986472"/>
              <a:ext cx="2396810" cy="253916"/>
            </a:xfrm>
            <a:prstGeom prst="rect">
              <a:avLst/>
            </a:prstGeom>
            <a:noFill/>
          </p:spPr>
          <p:txBody>
            <a:bodyPr wrap="none" rtlCol="0">
              <a:spAutoFit/>
            </a:bodyPr>
            <a:lstStyle/>
            <a:p>
              <a:r>
                <a:rPr kumimoji="1" lang="en-US" altLang="ja-JP" sz="1050" dirty="0"/>
                <a:t>1.1:</a:t>
              </a:r>
              <a:r>
                <a:rPr lang="ja-JP" altLang="en-US" sz="1050" dirty="0"/>
                <a:t>商品の出し入れ感知指示を出す</a:t>
              </a:r>
              <a:r>
                <a:rPr kumimoji="1" lang="en-US" altLang="ja-JP" sz="1050" dirty="0"/>
                <a:t>()</a:t>
              </a:r>
              <a:endParaRPr kumimoji="1" lang="ja-JP" altLang="en-US" sz="1050" dirty="0"/>
            </a:p>
          </p:txBody>
        </p:sp>
        <p:sp>
          <p:nvSpPr>
            <p:cNvPr id="98" name="テキスト ボックス 97">
              <a:extLst>
                <a:ext uri="{FF2B5EF4-FFF2-40B4-BE49-F238E27FC236}">
                  <a16:creationId xmlns:a16="http://schemas.microsoft.com/office/drawing/2014/main" xmlns="" id="{2CC42072-945C-4BFA-8BB7-E1E9009C72A0}"/>
                </a:ext>
              </a:extLst>
            </p:cNvPr>
            <p:cNvSpPr txBox="1"/>
            <p:nvPr/>
          </p:nvSpPr>
          <p:spPr>
            <a:xfrm>
              <a:off x="1757705" y="2611950"/>
              <a:ext cx="1160895" cy="253916"/>
            </a:xfrm>
            <a:prstGeom prst="rect">
              <a:avLst/>
            </a:prstGeom>
            <a:noFill/>
          </p:spPr>
          <p:txBody>
            <a:bodyPr wrap="none" rtlCol="0">
              <a:spAutoFit/>
            </a:bodyPr>
            <a:lstStyle/>
            <a:p>
              <a:r>
                <a:rPr kumimoji="1" lang="en-US" altLang="ja-JP" sz="1050" dirty="0"/>
                <a:t>1.1.1:</a:t>
              </a:r>
              <a:r>
                <a:rPr kumimoji="1" lang="ja-JP" altLang="en-US" sz="1050" dirty="0"/>
                <a:t>受信する</a:t>
              </a:r>
              <a:r>
                <a:rPr kumimoji="1" lang="en-US" altLang="ja-JP" sz="1050" dirty="0"/>
                <a:t>()</a:t>
              </a:r>
              <a:endParaRPr kumimoji="1" lang="ja-JP" altLang="en-US" sz="1050" dirty="0"/>
            </a:p>
          </p:txBody>
        </p:sp>
        <p:sp>
          <p:nvSpPr>
            <p:cNvPr id="99" name="テキスト ボックス 98">
              <a:extLst>
                <a:ext uri="{FF2B5EF4-FFF2-40B4-BE49-F238E27FC236}">
                  <a16:creationId xmlns:a16="http://schemas.microsoft.com/office/drawing/2014/main" xmlns="" id="{C1975B88-1A19-4636-B6E7-FE3F666DBA20}"/>
                </a:ext>
              </a:extLst>
            </p:cNvPr>
            <p:cNvSpPr txBox="1"/>
            <p:nvPr/>
          </p:nvSpPr>
          <p:spPr>
            <a:xfrm>
              <a:off x="4106152" y="2666717"/>
              <a:ext cx="2348720" cy="253916"/>
            </a:xfrm>
            <a:prstGeom prst="rect">
              <a:avLst/>
            </a:prstGeom>
            <a:noFill/>
          </p:spPr>
          <p:txBody>
            <a:bodyPr wrap="none" rtlCol="0">
              <a:spAutoFit/>
            </a:bodyPr>
            <a:lstStyle/>
            <a:p>
              <a:r>
                <a:rPr kumimoji="1" lang="en-US" altLang="ja-JP" sz="1050" dirty="0"/>
                <a:t>1.1.1.1:</a:t>
              </a:r>
              <a:r>
                <a:rPr kumimoji="1" lang="ja-JP" altLang="en-US" sz="1050" dirty="0"/>
                <a:t>各センサに動作指示を出す</a:t>
              </a:r>
              <a:r>
                <a:rPr lang="en-US" altLang="ja-JP" sz="1050" dirty="0"/>
                <a:t>()</a:t>
              </a:r>
              <a:endParaRPr kumimoji="1" lang="ja-JP" altLang="en-US" sz="1050" dirty="0"/>
            </a:p>
          </p:txBody>
        </p:sp>
        <p:sp>
          <p:nvSpPr>
            <p:cNvPr id="100" name="テキスト ボックス 99">
              <a:extLst>
                <a:ext uri="{FF2B5EF4-FFF2-40B4-BE49-F238E27FC236}">
                  <a16:creationId xmlns:a16="http://schemas.microsoft.com/office/drawing/2014/main" xmlns="" id="{ACE0BA7B-B292-4F2A-AB07-773C2CCE05F2}"/>
                </a:ext>
              </a:extLst>
            </p:cNvPr>
            <p:cNvSpPr txBox="1"/>
            <p:nvPr/>
          </p:nvSpPr>
          <p:spPr>
            <a:xfrm>
              <a:off x="4237902" y="3602057"/>
              <a:ext cx="1271502" cy="253916"/>
            </a:xfrm>
            <a:prstGeom prst="rect">
              <a:avLst/>
            </a:prstGeom>
            <a:noFill/>
          </p:spPr>
          <p:txBody>
            <a:bodyPr wrap="none" rtlCol="0">
              <a:spAutoFit/>
            </a:bodyPr>
            <a:lstStyle/>
            <a:p>
              <a:r>
                <a:rPr kumimoji="1" lang="en-US" altLang="ja-JP" sz="1050" dirty="0"/>
                <a:t>1.1.1.2:</a:t>
              </a:r>
              <a:r>
                <a:rPr kumimoji="1" lang="ja-JP" altLang="en-US" sz="1050" dirty="0"/>
                <a:t>受信</a:t>
              </a:r>
              <a:r>
                <a:rPr lang="ja-JP" altLang="en-US" sz="1050" dirty="0"/>
                <a:t>する</a:t>
              </a:r>
              <a:r>
                <a:rPr lang="en-US" altLang="ja-JP" sz="1050" dirty="0"/>
                <a:t>()</a:t>
              </a:r>
              <a:endParaRPr kumimoji="1" lang="ja-JP" altLang="en-US" sz="1050" dirty="0"/>
            </a:p>
          </p:txBody>
        </p:sp>
        <p:sp>
          <p:nvSpPr>
            <p:cNvPr id="101" name="テキスト ボックス 100">
              <a:extLst>
                <a:ext uri="{FF2B5EF4-FFF2-40B4-BE49-F238E27FC236}">
                  <a16:creationId xmlns:a16="http://schemas.microsoft.com/office/drawing/2014/main" xmlns="" id="{5A149B10-46DE-472D-AB73-D60F932A5C72}"/>
                </a:ext>
              </a:extLst>
            </p:cNvPr>
            <p:cNvSpPr txBox="1"/>
            <p:nvPr/>
          </p:nvSpPr>
          <p:spPr>
            <a:xfrm>
              <a:off x="6858734" y="3715437"/>
              <a:ext cx="2863284" cy="253916"/>
            </a:xfrm>
            <a:prstGeom prst="rect">
              <a:avLst/>
            </a:prstGeom>
            <a:noFill/>
          </p:spPr>
          <p:txBody>
            <a:bodyPr wrap="none" rtlCol="0">
              <a:spAutoFit/>
            </a:bodyPr>
            <a:lstStyle/>
            <a:p>
              <a:r>
                <a:rPr kumimoji="1" lang="en-US" altLang="ja-JP" sz="1050" dirty="0"/>
                <a:t>1.1.1.2.1:</a:t>
              </a:r>
              <a:r>
                <a:rPr kumimoji="1" lang="ja-JP" altLang="en-US" sz="1050" dirty="0"/>
                <a:t>センサによる読み取りを開始する</a:t>
              </a:r>
              <a:r>
                <a:rPr lang="en-US" altLang="ja-JP" sz="1050" dirty="0"/>
                <a:t>()</a:t>
              </a:r>
              <a:endParaRPr kumimoji="1" lang="ja-JP" altLang="en-US" sz="1050" dirty="0"/>
            </a:p>
          </p:txBody>
        </p:sp>
      </p:grpSp>
      <p:sp>
        <p:nvSpPr>
          <p:cNvPr id="103" name="テキスト ボックス 102">
            <a:extLst>
              <a:ext uri="{FF2B5EF4-FFF2-40B4-BE49-F238E27FC236}">
                <a16:creationId xmlns:a16="http://schemas.microsoft.com/office/drawing/2014/main" xmlns="" id="{8ECB7FF7-B1CD-4016-9747-6976B39D55D6}"/>
              </a:ext>
            </a:extLst>
          </p:cNvPr>
          <p:cNvSpPr txBox="1"/>
          <p:nvPr/>
        </p:nvSpPr>
        <p:spPr>
          <a:xfrm>
            <a:off x="193404" y="243097"/>
            <a:ext cx="2646878" cy="338554"/>
          </a:xfrm>
          <a:prstGeom prst="rect">
            <a:avLst/>
          </a:prstGeom>
          <a:noFill/>
        </p:spPr>
        <p:txBody>
          <a:bodyPr wrap="none" rtlCol="0">
            <a:spAutoFit/>
          </a:bodyPr>
          <a:lstStyle/>
          <a:p>
            <a:r>
              <a:rPr kumimoji="1" lang="ja-JP" altLang="en-US" sz="1600" dirty="0"/>
              <a:t>「商品の出し入れをする」</a:t>
            </a:r>
          </a:p>
        </p:txBody>
      </p:sp>
    </p:spTree>
    <p:extLst>
      <p:ext uri="{BB962C8B-B14F-4D97-AF65-F5344CB8AC3E}">
        <p14:creationId xmlns:p14="http://schemas.microsoft.com/office/powerpoint/2010/main" val="40055574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2" name="グループ化 101">
            <a:extLst>
              <a:ext uri="{FF2B5EF4-FFF2-40B4-BE49-F238E27FC236}">
                <a16:creationId xmlns:a16="http://schemas.microsoft.com/office/drawing/2014/main" xmlns="" id="{B99EC939-0D39-4D87-9AFD-99701C788594}"/>
              </a:ext>
            </a:extLst>
          </p:cNvPr>
          <p:cNvGrpSpPr/>
          <p:nvPr/>
        </p:nvGrpSpPr>
        <p:grpSpPr>
          <a:xfrm>
            <a:off x="675250" y="618979"/>
            <a:ext cx="8238855" cy="6047999"/>
            <a:chOff x="675250" y="618979"/>
            <a:chExt cx="8238855" cy="6047999"/>
          </a:xfrm>
        </p:grpSpPr>
        <p:sp>
          <p:nvSpPr>
            <p:cNvPr id="2" name="正方形/長方形 1">
              <a:extLst>
                <a:ext uri="{FF2B5EF4-FFF2-40B4-BE49-F238E27FC236}">
                  <a16:creationId xmlns:a16="http://schemas.microsoft.com/office/drawing/2014/main" xmlns="" id="{77CE22B2-EABB-4290-8866-54A880103FC0}"/>
                </a:ext>
              </a:extLst>
            </p:cNvPr>
            <p:cNvSpPr/>
            <p:nvPr/>
          </p:nvSpPr>
          <p:spPr>
            <a:xfrm>
              <a:off x="675250" y="618979"/>
              <a:ext cx="1368000" cy="72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:Web</a:t>
              </a:r>
              <a:r>
                <a:rPr kumimoji="1" lang="ja-JP" altLang="en-US" sz="1400" dirty="0">
                  <a:solidFill>
                    <a:schemeClr val="tx1"/>
                  </a:solidFill>
                </a:rPr>
                <a:t>カメラ</a:t>
              </a:r>
            </a:p>
          </p:txBody>
        </p:sp>
        <p:sp>
          <p:nvSpPr>
            <p:cNvPr id="3" name="正方形/長方形 2">
              <a:extLst>
                <a:ext uri="{FF2B5EF4-FFF2-40B4-BE49-F238E27FC236}">
                  <a16:creationId xmlns:a16="http://schemas.microsoft.com/office/drawing/2014/main" xmlns="" id="{D156A7C9-ED4B-49FE-A496-EE74AB61E0E0}"/>
                </a:ext>
              </a:extLst>
            </p:cNvPr>
            <p:cNvSpPr/>
            <p:nvPr/>
          </p:nvSpPr>
          <p:spPr>
            <a:xfrm>
              <a:off x="3373903" y="618979"/>
              <a:ext cx="1368000" cy="72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:Raspberry Pi</a:t>
              </a:r>
              <a:endParaRPr kumimoji="1" lang="ja-JP" altLang="en-US" sz="1400" dirty="0">
                <a:solidFill>
                  <a:schemeClr val="tx1"/>
                </a:solidFill>
              </a:endParaRPr>
            </a:p>
          </p:txBody>
        </p:sp>
        <p:sp>
          <p:nvSpPr>
            <p:cNvPr id="4" name="正方形/長方形 3">
              <a:extLst>
                <a:ext uri="{FF2B5EF4-FFF2-40B4-BE49-F238E27FC236}">
                  <a16:creationId xmlns:a16="http://schemas.microsoft.com/office/drawing/2014/main" xmlns="" id="{E34572E7-72C0-4A4A-9147-27745B335BF3}"/>
                </a:ext>
              </a:extLst>
            </p:cNvPr>
            <p:cNvSpPr/>
            <p:nvPr/>
          </p:nvSpPr>
          <p:spPr>
            <a:xfrm>
              <a:off x="6072556" y="618979"/>
              <a:ext cx="1368000" cy="72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a:t>
              </a:r>
              <a:r>
                <a:rPr kumimoji="1" lang="ja-JP" altLang="en-US" sz="1200" dirty="0">
                  <a:solidFill>
                    <a:schemeClr val="tx1"/>
                  </a:solidFill>
                </a:rPr>
                <a:t>クラウドサーバ</a:t>
              </a:r>
            </a:p>
          </p:txBody>
        </p:sp>
        <p:cxnSp>
          <p:nvCxnSpPr>
            <p:cNvPr id="6" name="直線コネクタ 5">
              <a:extLst>
                <a:ext uri="{FF2B5EF4-FFF2-40B4-BE49-F238E27FC236}">
                  <a16:creationId xmlns:a16="http://schemas.microsoft.com/office/drawing/2014/main" xmlns="" id="{FCF6EC51-7618-4551-9E0E-838C310F4233}"/>
                </a:ext>
              </a:extLst>
            </p:cNvPr>
            <p:cNvCxnSpPr>
              <a:cxnSpLocks/>
              <a:stCxn id="2" idx="2"/>
            </p:cNvCxnSpPr>
            <p:nvPr/>
          </p:nvCxnSpPr>
          <p:spPr>
            <a:xfrm>
              <a:off x="1359250" y="1338978"/>
              <a:ext cx="0" cy="53280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xmlns="" id="{BA366AFF-4451-4EA6-8433-15FE5236F9BB}"/>
                </a:ext>
              </a:extLst>
            </p:cNvPr>
            <p:cNvCxnSpPr>
              <a:cxnSpLocks/>
            </p:cNvCxnSpPr>
            <p:nvPr/>
          </p:nvCxnSpPr>
          <p:spPr>
            <a:xfrm>
              <a:off x="4057903" y="1338978"/>
              <a:ext cx="0" cy="53280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xmlns="" id="{58D3A949-762F-4CF9-88CE-DE05AA3AE7CE}"/>
                </a:ext>
              </a:extLst>
            </p:cNvPr>
            <p:cNvCxnSpPr>
              <a:cxnSpLocks/>
            </p:cNvCxnSpPr>
            <p:nvPr/>
          </p:nvCxnSpPr>
          <p:spPr>
            <a:xfrm>
              <a:off x="6760618" y="1338978"/>
              <a:ext cx="0" cy="53280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xmlns="" id="{450F88DC-CA1D-4AA1-BACA-85B8664C27BC}"/>
                </a:ext>
              </a:extLst>
            </p:cNvPr>
            <p:cNvSpPr/>
            <p:nvPr/>
          </p:nvSpPr>
          <p:spPr>
            <a:xfrm>
              <a:off x="1265189" y="1589650"/>
              <a:ext cx="180000" cy="50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xmlns="" id="{A0EFC839-B2D2-497A-AACB-3F07D3633804}"/>
                </a:ext>
              </a:extLst>
            </p:cNvPr>
            <p:cNvSpPr/>
            <p:nvPr/>
          </p:nvSpPr>
          <p:spPr>
            <a:xfrm>
              <a:off x="1445189" y="2039650"/>
              <a:ext cx="180000" cy="41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xmlns="" id="{B3CF5D54-06A7-484F-B803-CADDDA4971FB}"/>
                </a:ext>
              </a:extLst>
            </p:cNvPr>
            <p:cNvSpPr/>
            <p:nvPr/>
          </p:nvSpPr>
          <p:spPr>
            <a:xfrm>
              <a:off x="1625189" y="2489650"/>
              <a:ext cx="180000" cy="32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xmlns="" id="{6DF20B99-CD31-4BF6-AE1A-2C43A0D9D134}"/>
                </a:ext>
              </a:extLst>
            </p:cNvPr>
            <p:cNvSpPr/>
            <p:nvPr/>
          </p:nvSpPr>
          <p:spPr>
            <a:xfrm>
              <a:off x="3967903" y="2832978"/>
              <a:ext cx="180000" cy="23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xmlns="" id="{054D0F6F-803E-4E55-88A7-09BFD0BFACC9}"/>
                </a:ext>
              </a:extLst>
            </p:cNvPr>
            <p:cNvSpPr/>
            <p:nvPr/>
          </p:nvSpPr>
          <p:spPr>
            <a:xfrm>
              <a:off x="4147903" y="3282978"/>
              <a:ext cx="1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xmlns="" id="{0413F92C-0E3E-40AA-B247-9092E259B25C}"/>
                </a:ext>
              </a:extLst>
            </p:cNvPr>
            <p:cNvSpPr/>
            <p:nvPr/>
          </p:nvSpPr>
          <p:spPr>
            <a:xfrm>
              <a:off x="6670618" y="3811681"/>
              <a:ext cx="180000" cy="90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xmlns="" id="{81516C1A-38BF-445F-9B75-65B10D24853B}"/>
                </a:ext>
              </a:extLst>
            </p:cNvPr>
            <p:cNvSpPr/>
            <p:nvPr/>
          </p:nvSpPr>
          <p:spPr>
            <a:xfrm>
              <a:off x="6846555" y="4109650"/>
              <a:ext cx="1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2" name="グループ化 61">
              <a:extLst>
                <a:ext uri="{FF2B5EF4-FFF2-40B4-BE49-F238E27FC236}">
                  <a16:creationId xmlns:a16="http://schemas.microsoft.com/office/drawing/2014/main" xmlns="" id="{B007A32D-B5BF-4B23-8AC6-7B783BAA16E5}"/>
                </a:ext>
              </a:extLst>
            </p:cNvPr>
            <p:cNvGrpSpPr/>
            <p:nvPr/>
          </p:nvGrpSpPr>
          <p:grpSpPr>
            <a:xfrm>
              <a:off x="1355189" y="1589649"/>
              <a:ext cx="1286926" cy="450001"/>
              <a:chOff x="1355189" y="1589649"/>
              <a:chExt cx="1286926" cy="450001"/>
            </a:xfrm>
          </p:grpSpPr>
          <p:cxnSp>
            <p:nvCxnSpPr>
              <p:cNvPr id="51" name="直線コネクタ 50">
                <a:extLst>
                  <a:ext uri="{FF2B5EF4-FFF2-40B4-BE49-F238E27FC236}">
                    <a16:creationId xmlns:a16="http://schemas.microsoft.com/office/drawing/2014/main" xmlns="" id="{6303B6F7-DDB7-4C0D-BE06-C3C7CE506709}"/>
                  </a:ext>
                </a:extLst>
              </p:cNvPr>
              <p:cNvCxnSpPr>
                <a:cxnSpLocks/>
              </p:cNvCxnSpPr>
              <p:nvPr/>
            </p:nvCxnSpPr>
            <p:spPr>
              <a:xfrm flipV="1">
                <a:off x="2642115" y="1589649"/>
                <a:ext cx="0" cy="45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8" name="グループ化 57">
                <a:extLst>
                  <a:ext uri="{FF2B5EF4-FFF2-40B4-BE49-F238E27FC236}">
                    <a16:creationId xmlns:a16="http://schemas.microsoft.com/office/drawing/2014/main" xmlns="" id="{DC154BAE-6189-4A45-8514-A3E138418421}"/>
                  </a:ext>
                </a:extLst>
              </p:cNvPr>
              <p:cNvGrpSpPr/>
              <p:nvPr/>
            </p:nvGrpSpPr>
            <p:grpSpPr>
              <a:xfrm>
                <a:off x="1355189" y="1589649"/>
                <a:ext cx="1286926" cy="450001"/>
                <a:chOff x="1355189" y="1589649"/>
                <a:chExt cx="1286926" cy="450001"/>
              </a:xfrm>
            </p:grpSpPr>
            <p:cxnSp>
              <p:nvCxnSpPr>
                <p:cNvPr id="48" name="直線コネクタ 47">
                  <a:extLst>
                    <a:ext uri="{FF2B5EF4-FFF2-40B4-BE49-F238E27FC236}">
                      <a16:creationId xmlns:a16="http://schemas.microsoft.com/office/drawing/2014/main" xmlns="" id="{13358A5A-1CCF-4145-88A0-BE817F15F2DC}"/>
                    </a:ext>
                  </a:extLst>
                </p:cNvPr>
                <p:cNvCxnSpPr>
                  <a:cxnSpLocks/>
                  <a:stCxn id="13" idx="0"/>
                </p:cNvCxnSpPr>
                <p:nvPr/>
              </p:nvCxnSpPr>
              <p:spPr>
                <a:xfrm flipV="1">
                  <a:off x="1355189" y="1589649"/>
                  <a:ext cx="1286926"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xmlns="" id="{EBE50144-AF9C-4DAC-AD1F-94D272979084}"/>
                    </a:ext>
                  </a:extLst>
                </p:cNvPr>
                <p:cNvCxnSpPr>
                  <a:cxnSpLocks/>
                  <a:endCxn id="14" idx="0"/>
                </p:cNvCxnSpPr>
                <p:nvPr/>
              </p:nvCxnSpPr>
              <p:spPr>
                <a:xfrm flipH="1">
                  <a:off x="1535189" y="2039649"/>
                  <a:ext cx="110692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63" name="グループ化 62">
              <a:extLst>
                <a:ext uri="{FF2B5EF4-FFF2-40B4-BE49-F238E27FC236}">
                  <a16:creationId xmlns:a16="http://schemas.microsoft.com/office/drawing/2014/main" xmlns="" id="{73E53160-E874-4486-8C58-B3FA5E940DD4}"/>
                </a:ext>
              </a:extLst>
            </p:cNvPr>
            <p:cNvGrpSpPr/>
            <p:nvPr/>
          </p:nvGrpSpPr>
          <p:grpSpPr>
            <a:xfrm>
              <a:off x="1644620" y="2164081"/>
              <a:ext cx="1286926" cy="325568"/>
              <a:chOff x="1355189" y="1589649"/>
              <a:chExt cx="1286926" cy="450001"/>
            </a:xfrm>
          </p:grpSpPr>
          <p:cxnSp>
            <p:nvCxnSpPr>
              <p:cNvPr id="64" name="直線コネクタ 63">
                <a:extLst>
                  <a:ext uri="{FF2B5EF4-FFF2-40B4-BE49-F238E27FC236}">
                    <a16:creationId xmlns:a16="http://schemas.microsoft.com/office/drawing/2014/main" xmlns="" id="{0B260C92-2A36-4E74-96AC-2ED5AF0940BF}"/>
                  </a:ext>
                </a:extLst>
              </p:cNvPr>
              <p:cNvCxnSpPr>
                <a:cxnSpLocks/>
              </p:cNvCxnSpPr>
              <p:nvPr/>
            </p:nvCxnSpPr>
            <p:spPr>
              <a:xfrm flipV="1">
                <a:off x="2642115" y="1589649"/>
                <a:ext cx="0" cy="45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5" name="グループ化 64">
                <a:extLst>
                  <a:ext uri="{FF2B5EF4-FFF2-40B4-BE49-F238E27FC236}">
                    <a16:creationId xmlns:a16="http://schemas.microsoft.com/office/drawing/2014/main" xmlns="" id="{BEA2BA6B-247E-43FB-8D6F-0BF31C7F00B5}"/>
                  </a:ext>
                </a:extLst>
              </p:cNvPr>
              <p:cNvGrpSpPr/>
              <p:nvPr/>
            </p:nvGrpSpPr>
            <p:grpSpPr>
              <a:xfrm>
                <a:off x="1355189" y="1589649"/>
                <a:ext cx="1286926" cy="450001"/>
                <a:chOff x="1355189" y="1589649"/>
                <a:chExt cx="1286926" cy="450001"/>
              </a:xfrm>
            </p:grpSpPr>
            <p:cxnSp>
              <p:nvCxnSpPr>
                <p:cNvPr id="66" name="直線コネクタ 65">
                  <a:extLst>
                    <a:ext uri="{FF2B5EF4-FFF2-40B4-BE49-F238E27FC236}">
                      <a16:creationId xmlns:a16="http://schemas.microsoft.com/office/drawing/2014/main" xmlns="" id="{DDE8D9CC-60AE-4218-935F-CD6A2C5D95BC}"/>
                    </a:ext>
                  </a:extLst>
                </p:cNvPr>
                <p:cNvCxnSpPr>
                  <a:cxnSpLocks/>
                </p:cNvCxnSpPr>
                <p:nvPr/>
              </p:nvCxnSpPr>
              <p:spPr>
                <a:xfrm flipV="1">
                  <a:off x="1355189" y="1589649"/>
                  <a:ext cx="1286926"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xmlns="" id="{9474327E-26B6-4BC3-8395-47E9432E2D19}"/>
                    </a:ext>
                  </a:extLst>
                </p:cNvPr>
                <p:cNvCxnSpPr>
                  <a:cxnSpLocks/>
                </p:cNvCxnSpPr>
                <p:nvPr/>
              </p:nvCxnSpPr>
              <p:spPr>
                <a:xfrm flipH="1">
                  <a:off x="1535189" y="2039649"/>
                  <a:ext cx="110692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68" name="グループ化 67">
              <a:extLst>
                <a:ext uri="{FF2B5EF4-FFF2-40B4-BE49-F238E27FC236}">
                  <a16:creationId xmlns:a16="http://schemas.microsoft.com/office/drawing/2014/main" xmlns="" id="{15801BA1-87B2-4E31-BA7F-B4A064CF82D5}"/>
                </a:ext>
              </a:extLst>
            </p:cNvPr>
            <p:cNvGrpSpPr/>
            <p:nvPr/>
          </p:nvGrpSpPr>
          <p:grpSpPr>
            <a:xfrm>
              <a:off x="4167334" y="2920634"/>
              <a:ext cx="1286926" cy="360000"/>
              <a:chOff x="1355189" y="1589649"/>
              <a:chExt cx="1286926" cy="450001"/>
            </a:xfrm>
          </p:grpSpPr>
          <p:cxnSp>
            <p:nvCxnSpPr>
              <p:cNvPr id="69" name="直線コネクタ 68">
                <a:extLst>
                  <a:ext uri="{FF2B5EF4-FFF2-40B4-BE49-F238E27FC236}">
                    <a16:creationId xmlns:a16="http://schemas.microsoft.com/office/drawing/2014/main" xmlns="" id="{8FB9CA61-4E56-463F-8281-8BC71C5BF97F}"/>
                  </a:ext>
                </a:extLst>
              </p:cNvPr>
              <p:cNvCxnSpPr>
                <a:cxnSpLocks/>
              </p:cNvCxnSpPr>
              <p:nvPr/>
            </p:nvCxnSpPr>
            <p:spPr>
              <a:xfrm flipV="1">
                <a:off x="2642115" y="1589649"/>
                <a:ext cx="0" cy="45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0" name="グループ化 69">
                <a:extLst>
                  <a:ext uri="{FF2B5EF4-FFF2-40B4-BE49-F238E27FC236}">
                    <a16:creationId xmlns:a16="http://schemas.microsoft.com/office/drawing/2014/main" xmlns="" id="{5CD925FC-7C78-45E6-BD42-EE6158CCBF04}"/>
                  </a:ext>
                </a:extLst>
              </p:cNvPr>
              <p:cNvGrpSpPr/>
              <p:nvPr/>
            </p:nvGrpSpPr>
            <p:grpSpPr>
              <a:xfrm>
                <a:off x="1355189" y="1589649"/>
                <a:ext cx="1286926" cy="450001"/>
                <a:chOff x="1355189" y="1589649"/>
                <a:chExt cx="1286926" cy="450001"/>
              </a:xfrm>
            </p:grpSpPr>
            <p:cxnSp>
              <p:nvCxnSpPr>
                <p:cNvPr id="71" name="直線コネクタ 70">
                  <a:extLst>
                    <a:ext uri="{FF2B5EF4-FFF2-40B4-BE49-F238E27FC236}">
                      <a16:creationId xmlns:a16="http://schemas.microsoft.com/office/drawing/2014/main" xmlns="" id="{0F209D21-E72E-4800-8B93-DAFF483A128C}"/>
                    </a:ext>
                  </a:extLst>
                </p:cNvPr>
                <p:cNvCxnSpPr>
                  <a:cxnSpLocks/>
                </p:cNvCxnSpPr>
                <p:nvPr/>
              </p:nvCxnSpPr>
              <p:spPr>
                <a:xfrm flipV="1">
                  <a:off x="1355189" y="1589649"/>
                  <a:ext cx="1286926"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xmlns="" id="{4C135416-95FE-4098-8DB5-AEA7774201D3}"/>
                    </a:ext>
                  </a:extLst>
                </p:cNvPr>
                <p:cNvCxnSpPr>
                  <a:cxnSpLocks/>
                </p:cNvCxnSpPr>
                <p:nvPr/>
              </p:nvCxnSpPr>
              <p:spPr>
                <a:xfrm flipH="1">
                  <a:off x="1535189" y="2039649"/>
                  <a:ext cx="110692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73" name="グループ化 72">
              <a:extLst>
                <a:ext uri="{FF2B5EF4-FFF2-40B4-BE49-F238E27FC236}">
                  <a16:creationId xmlns:a16="http://schemas.microsoft.com/office/drawing/2014/main" xmlns="" id="{A69CE792-855C-4077-B5A1-72A71036A359}"/>
                </a:ext>
              </a:extLst>
            </p:cNvPr>
            <p:cNvGrpSpPr/>
            <p:nvPr/>
          </p:nvGrpSpPr>
          <p:grpSpPr>
            <a:xfrm>
              <a:off x="6858734" y="3924886"/>
              <a:ext cx="1286926" cy="184764"/>
              <a:chOff x="1355189" y="1589649"/>
              <a:chExt cx="1286926" cy="450001"/>
            </a:xfrm>
          </p:grpSpPr>
          <p:cxnSp>
            <p:nvCxnSpPr>
              <p:cNvPr id="74" name="直線コネクタ 73">
                <a:extLst>
                  <a:ext uri="{FF2B5EF4-FFF2-40B4-BE49-F238E27FC236}">
                    <a16:creationId xmlns:a16="http://schemas.microsoft.com/office/drawing/2014/main" xmlns="" id="{A8A6A06F-0047-4EF9-960A-98469A1869F7}"/>
                  </a:ext>
                </a:extLst>
              </p:cNvPr>
              <p:cNvCxnSpPr>
                <a:cxnSpLocks/>
              </p:cNvCxnSpPr>
              <p:nvPr/>
            </p:nvCxnSpPr>
            <p:spPr>
              <a:xfrm flipV="1">
                <a:off x="2642115" y="1589649"/>
                <a:ext cx="0" cy="45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5" name="グループ化 74">
                <a:extLst>
                  <a:ext uri="{FF2B5EF4-FFF2-40B4-BE49-F238E27FC236}">
                    <a16:creationId xmlns:a16="http://schemas.microsoft.com/office/drawing/2014/main" xmlns="" id="{5298C6A6-1EE0-4BC5-88EF-5229F13789E5}"/>
                  </a:ext>
                </a:extLst>
              </p:cNvPr>
              <p:cNvGrpSpPr/>
              <p:nvPr/>
            </p:nvGrpSpPr>
            <p:grpSpPr>
              <a:xfrm>
                <a:off x="1355189" y="1589649"/>
                <a:ext cx="1286926" cy="450001"/>
                <a:chOff x="1355189" y="1589649"/>
                <a:chExt cx="1286926" cy="450001"/>
              </a:xfrm>
            </p:grpSpPr>
            <p:cxnSp>
              <p:nvCxnSpPr>
                <p:cNvPr id="76" name="直線コネクタ 75">
                  <a:extLst>
                    <a:ext uri="{FF2B5EF4-FFF2-40B4-BE49-F238E27FC236}">
                      <a16:creationId xmlns:a16="http://schemas.microsoft.com/office/drawing/2014/main" xmlns="" id="{4ADF7809-A073-4CE3-95BB-C9D92BE76C50}"/>
                    </a:ext>
                  </a:extLst>
                </p:cNvPr>
                <p:cNvCxnSpPr>
                  <a:cxnSpLocks/>
                </p:cNvCxnSpPr>
                <p:nvPr/>
              </p:nvCxnSpPr>
              <p:spPr>
                <a:xfrm flipV="1">
                  <a:off x="1355189" y="1589649"/>
                  <a:ext cx="1286926"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xmlns="" id="{295F2740-0ADF-4517-9E4A-08EBFB923CDC}"/>
                    </a:ext>
                  </a:extLst>
                </p:cNvPr>
                <p:cNvCxnSpPr>
                  <a:cxnSpLocks/>
                </p:cNvCxnSpPr>
                <p:nvPr/>
              </p:nvCxnSpPr>
              <p:spPr>
                <a:xfrm flipH="1">
                  <a:off x="1535189" y="2039649"/>
                  <a:ext cx="110692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79" name="直線矢印コネクタ 78">
              <a:extLst>
                <a:ext uri="{FF2B5EF4-FFF2-40B4-BE49-F238E27FC236}">
                  <a16:creationId xmlns:a16="http://schemas.microsoft.com/office/drawing/2014/main" xmlns="" id="{78F3DB0C-A92A-4D22-AED4-E6DD470491F3}"/>
                </a:ext>
              </a:extLst>
            </p:cNvPr>
            <p:cNvCxnSpPr>
              <a:cxnSpLocks/>
              <a:endCxn id="16" idx="0"/>
            </p:cNvCxnSpPr>
            <p:nvPr/>
          </p:nvCxnSpPr>
          <p:spPr>
            <a:xfrm>
              <a:off x="1805189" y="2832978"/>
              <a:ext cx="22527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a:extLst>
                <a:ext uri="{FF2B5EF4-FFF2-40B4-BE49-F238E27FC236}">
                  <a16:creationId xmlns:a16="http://schemas.microsoft.com/office/drawing/2014/main" xmlns="" id="{B709EB52-2C5A-44E9-8674-D0857C78D2AF}"/>
                </a:ext>
              </a:extLst>
            </p:cNvPr>
            <p:cNvCxnSpPr>
              <a:cxnSpLocks/>
              <a:endCxn id="18" idx="0"/>
            </p:cNvCxnSpPr>
            <p:nvPr/>
          </p:nvCxnSpPr>
          <p:spPr>
            <a:xfrm>
              <a:off x="4167334" y="3811681"/>
              <a:ext cx="25932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xmlns="" id="{4E6D0E0E-B4A2-4304-B720-6FB429FD1249}"/>
                </a:ext>
              </a:extLst>
            </p:cNvPr>
            <p:cNvSpPr txBox="1"/>
            <p:nvPr/>
          </p:nvSpPr>
          <p:spPr>
            <a:xfrm>
              <a:off x="1363312" y="1383685"/>
              <a:ext cx="1747594" cy="253916"/>
            </a:xfrm>
            <a:prstGeom prst="rect">
              <a:avLst/>
            </a:prstGeom>
            <a:noFill/>
          </p:spPr>
          <p:txBody>
            <a:bodyPr wrap="none" rtlCol="0">
              <a:spAutoFit/>
            </a:bodyPr>
            <a:lstStyle/>
            <a:p>
              <a:r>
                <a:rPr kumimoji="1" lang="en-US" altLang="ja-JP" sz="1050" dirty="0"/>
                <a:t>1:</a:t>
              </a:r>
              <a:r>
                <a:rPr kumimoji="1" lang="ja-JP" altLang="en-US" sz="1050" dirty="0"/>
                <a:t>バーコードを読み取る</a:t>
              </a:r>
              <a:r>
                <a:rPr kumimoji="1" lang="en-US" altLang="ja-JP" sz="1050" dirty="0"/>
                <a:t>()</a:t>
              </a:r>
              <a:endParaRPr kumimoji="1" lang="ja-JP" altLang="en-US" sz="1050" dirty="0"/>
            </a:p>
          </p:txBody>
        </p:sp>
        <p:sp>
          <p:nvSpPr>
            <p:cNvPr id="97" name="テキスト ボックス 96">
              <a:extLst>
                <a:ext uri="{FF2B5EF4-FFF2-40B4-BE49-F238E27FC236}">
                  <a16:creationId xmlns:a16="http://schemas.microsoft.com/office/drawing/2014/main" xmlns="" id="{9D5A009D-E858-4D0C-B2FC-314E0F20C5A1}"/>
                </a:ext>
              </a:extLst>
            </p:cNvPr>
            <p:cNvSpPr txBox="1"/>
            <p:nvPr/>
          </p:nvSpPr>
          <p:spPr>
            <a:xfrm>
              <a:off x="1586339" y="1986472"/>
              <a:ext cx="1723549" cy="253916"/>
            </a:xfrm>
            <a:prstGeom prst="rect">
              <a:avLst/>
            </a:prstGeom>
            <a:noFill/>
          </p:spPr>
          <p:txBody>
            <a:bodyPr wrap="none" rtlCol="0">
              <a:spAutoFit/>
            </a:bodyPr>
            <a:lstStyle/>
            <a:p>
              <a:r>
                <a:rPr kumimoji="1" lang="en-US" altLang="ja-JP" sz="1050" dirty="0"/>
                <a:t>1.1:</a:t>
              </a:r>
              <a:r>
                <a:rPr kumimoji="1" lang="ja-JP" altLang="en-US" sz="1050" dirty="0"/>
                <a:t>商品情報を記録する</a:t>
              </a:r>
              <a:r>
                <a:rPr kumimoji="1" lang="en-US" altLang="ja-JP" sz="1050" dirty="0"/>
                <a:t>()</a:t>
              </a:r>
              <a:endParaRPr kumimoji="1" lang="ja-JP" altLang="en-US" sz="1050" dirty="0"/>
            </a:p>
          </p:txBody>
        </p:sp>
        <p:sp>
          <p:nvSpPr>
            <p:cNvPr id="98" name="テキスト ボックス 97">
              <a:extLst>
                <a:ext uri="{FF2B5EF4-FFF2-40B4-BE49-F238E27FC236}">
                  <a16:creationId xmlns:a16="http://schemas.microsoft.com/office/drawing/2014/main" xmlns="" id="{2CC42072-945C-4BFA-8BB7-E1E9009C72A0}"/>
                </a:ext>
              </a:extLst>
            </p:cNvPr>
            <p:cNvSpPr txBox="1"/>
            <p:nvPr/>
          </p:nvSpPr>
          <p:spPr>
            <a:xfrm>
              <a:off x="1757705" y="2611950"/>
              <a:ext cx="1160895" cy="253916"/>
            </a:xfrm>
            <a:prstGeom prst="rect">
              <a:avLst/>
            </a:prstGeom>
            <a:noFill/>
          </p:spPr>
          <p:txBody>
            <a:bodyPr wrap="none" rtlCol="0">
              <a:spAutoFit/>
            </a:bodyPr>
            <a:lstStyle/>
            <a:p>
              <a:r>
                <a:rPr kumimoji="1" lang="en-US" altLang="ja-JP" sz="1050" dirty="0"/>
                <a:t>1.1.1:</a:t>
              </a:r>
              <a:r>
                <a:rPr kumimoji="1" lang="ja-JP" altLang="en-US" sz="1050" dirty="0"/>
                <a:t>受信する</a:t>
              </a:r>
              <a:r>
                <a:rPr kumimoji="1" lang="en-US" altLang="ja-JP" sz="1050" dirty="0"/>
                <a:t>()</a:t>
              </a:r>
              <a:endParaRPr kumimoji="1" lang="ja-JP" altLang="en-US" sz="1050" dirty="0"/>
            </a:p>
          </p:txBody>
        </p:sp>
        <p:sp>
          <p:nvSpPr>
            <p:cNvPr id="99" name="テキスト ボックス 98">
              <a:extLst>
                <a:ext uri="{FF2B5EF4-FFF2-40B4-BE49-F238E27FC236}">
                  <a16:creationId xmlns:a16="http://schemas.microsoft.com/office/drawing/2014/main" xmlns="" id="{C1975B88-1A19-4636-B6E7-FE3F666DBA20}"/>
                </a:ext>
              </a:extLst>
            </p:cNvPr>
            <p:cNvSpPr txBox="1"/>
            <p:nvPr/>
          </p:nvSpPr>
          <p:spPr>
            <a:xfrm>
              <a:off x="4106152" y="2666717"/>
              <a:ext cx="1271502" cy="253916"/>
            </a:xfrm>
            <a:prstGeom prst="rect">
              <a:avLst/>
            </a:prstGeom>
            <a:noFill/>
          </p:spPr>
          <p:txBody>
            <a:bodyPr wrap="none" rtlCol="0">
              <a:spAutoFit/>
            </a:bodyPr>
            <a:lstStyle/>
            <a:p>
              <a:r>
                <a:rPr kumimoji="1" lang="en-US" altLang="ja-JP" sz="1050" dirty="0"/>
                <a:t>1.1.1.1:</a:t>
              </a:r>
              <a:r>
                <a:rPr lang="ja-JP" altLang="en-US" sz="1050" dirty="0"/>
                <a:t>記録する</a:t>
              </a:r>
              <a:r>
                <a:rPr lang="en-US" altLang="ja-JP" sz="1050" dirty="0"/>
                <a:t>()</a:t>
              </a:r>
              <a:endParaRPr kumimoji="1" lang="ja-JP" altLang="en-US" sz="1050" dirty="0"/>
            </a:p>
          </p:txBody>
        </p:sp>
        <p:sp>
          <p:nvSpPr>
            <p:cNvPr id="100" name="テキスト ボックス 99">
              <a:extLst>
                <a:ext uri="{FF2B5EF4-FFF2-40B4-BE49-F238E27FC236}">
                  <a16:creationId xmlns:a16="http://schemas.microsoft.com/office/drawing/2014/main" xmlns="" id="{ACE0BA7B-B292-4F2A-AB07-773C2CCE05F2}"/>
                </a:ext>
              </a:extLst>
            </p:cNvPr>
            <p:cNvSpPr txBox="1"/>
            <p:nvPr/>
          </p:nvSpPr>
          <p:spPr>
            <a:xfrm>
              <a:off x="4237902" y="3602057"/>
              <a:ext cx="1271502" cy="253916"/>
            </a:xfrm>
            <a:prstGeom prst="rect">
              <a:avLst/>
            </a:prstGeom>
            <a:noFill/>
          </p:spPr>
          <p:txBody>
            <a:bodyPr wrap="none" rtlCol="0">
              <a:spAutoFit/>
            </a:bodyPr>
            <a:lstStyle/>
            <a:p>
              <a:r>
                <a:rPr kumimoji="1" lang="en-US" altLang="ja-JP" sz="1050" dirty="0"/>
                <a:t>1.1.1.2:</a:t>
              </a:r>
              <a:r>
                <a:rPr kumimoji="1" lang="ja-JP" altLang="en-US" sz="1050" dirty="0"/>
                <a:t>受信</a:t>
              </a:r>
              <a:r>
                <a:rPr lang="ja-JP" altLang="en-US" sz="1050" dirty="0"/>
                <a:t>する</a:t>
              </a:r>
              <a:r>
                <a:rPr lang="en-US" altLang="ja-JP" sz="1050" dirty="0"/>
                <a:t>()</a:t>
              </a:r>
              <a:endParaRPr kumimoji="1" lang="ja-JP" altLang="en-US" sz="1050" dirty="0"/>
            </a:p>
          </p:txBody>
        </p:sp>
        <p:sp>
          <p:nvSpPr>
            <p:cNvPr id="101" name="テキスト ボックス 100">
              <a:extLst>
                <a:ext uri="{FF2B5EF4-FFF2-40B4-BE49-F238E27FC236}">
                  <a16:creationId xmlns:a16="http://schemas.microsoft.com/office/drawing/2014/main" xmlns="" id="{5A149B10-46DE-472D-AB73-D60F932A5C72}"/>
                </a:ext>
              </a:extLst>
            </p:cNvPr>
            <p:cNvSpPr txBox="1"/>
            <p:nvPr/>
          </p:nvSpPr>
          <p:spPr>
            <a:xfrm>
              <a:off x="6858734" y="3715437"/>
              <a:ext cx="2055371" cy="253916"/>
            </a:xfrm>
            <a:prstGeom prst="rect">
              <a:avLst/>
            </a:prstGeom>
            <a:noFill/>
          </p:spPr>
          <p:txBody>
            <a:bodyPr wrap="none" rtlCol="0">
              <a:spAutoFit/>
            </a:bodyPr>
            <a:lstStyle/>
            <a:p>
              <a:r>
                <a:rPr kumimoji="1" lang="en-US" altLang="ja-JP" sz="1050" dirty="0"/>
                <a:t>1.1.1.2.1:</a:t>
              </a:r>
              <a:r>
                <a:rPr lang="ja-JP" altLang="en-US" sz="1050" dirty="0"/>
                <a:t>商品情報を記録する</a:t>
              </a:r>
              <a:r>
                <a:rPr lang="en-US" altLang="ja-JP" sz="1050" dirty="0"/>
                <a:t>()</a:t>
              </a:r>
              <a:endParaRPr kumimoji="1" lang="ja-JP" altLang="en-US" sz="1050" dirty="0"/>
            </a:p>
          </p:txBody>
        </p:sp>
      </p:grpSp>
      <p:sp>
        <p:nvSpPr>
          <p:cNvPr id="103" name="テキスト ボックス 102">
            <a:extLst>
              <a:ext uri="{FF2B5EF4-FFF2-40B4-BE49-F238E27FC236}">
                <a16:creationId xmlns:a16="http://schemas.microsoft.com/office/drawing/2014/main" xmlns="" id="{8ECB7FF7-B1CD-4016-9747-6976B39D55D6}"/>
              </a:ext>
            </a:extLst>
          </p:cNvPr>
          <p:cNvSpPr txBox="1"/>
          <p:nvPr/>
        </p:nvSpPr>
        <p:spPr>
          <a:xfrm>
            <a:off x="193404" y="243097"/>
            <a:ext cx="3262432" cy="338554"/>
          </a:xfrm>
          <a:prstGeom prst="rect">
            <a:avLst/>
          </a:prstGeom>
          <a:noFill/>
        </p:spPr>
        <p:txBody>
          <a:bodyPr wrap="none" rtlCol="0">
            <a:spAutoFit/>
          </a:bodyPr>
          <a:lstStyle/>
          <a:p>
            <a:r>
              <a:rPr kumimoji="1" lang="ja-JP" altLang="en-US" sz="1600" dirty="0"/>
              <a:t>「商品のバーコードを読み取る」</a:t>
            </a:r>
          </a:p>
        </p:txBody>
      </p:sp>
    </p:spTree>
    <p:extLst>
      <p:ext uri="{BB962C8B-B14F-4D97-AF65-F5344CB8AC3E}">
        <p14:creationId xmlns:p14="http://schemas.microsoft.com/office/powerpoint/2010/main" val="25824485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xmlns="" id="{8F696DD1-85A8-49C0-B025-D15A1F0A143A}"/>
              </a:ext>
            </a:extLst>
          </p:cNvPr>
          <p:cNvGrpSpPr/>
          <p:nvPr/>
        </p:nvGrpSpPr>
        <p:grpSpPr>
          <a:xfrm>
            <a:off x="675250" y="618979"/>
            <a:ext cx="8238855" cy="6047999"/>
            <a:chOff x="675250" y="618979"/>
            <a:chExt cx="8238855" cy="6047999"/>
          </a:xfrm>
        </p:grpSpPr>
        <p:sp>
          <p:nvSpPr>
            <p:cNvPr id="4" name="正方形/長方形 3">
              <a:extLst>
                <a:ext uri="{FF2B5EF4-FFF2-40B4-BE49-F238E27FC236}">
                  <a16:creationId xmlns:a16="http://schemas.microsoft.com/office/drawing/2014/main" xmlns="" id="{6B17723A-91CC-472F-AF31-7FA757BACB29}"/>
                </a:ext>
              </a:extLst>
            </p:cNvPr>
            <p:cNvSpPr/>
            <p:nvPr/>
          </p:nvSpPr>
          <p:spPr>
            <a:xfrm>
              <a:off x="675250" y="618979"/>
              <a:ext cx="1368000" cy="72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a:t>
              </a:r>
              <a:r>
                <a:rPr kumimoji="1" lang="ja-JP" altLang="en-US" sz="1400" dirty="0">
                  <a:solidFill>
                    <a:schemeClr val="tx1"/>
                  </a:solidFill>
                </a:rPr>
                <a:t>ひずみゲージ</a:t>
              </a:r>
            </a:p>
          </p:txBody>
        </p:sp>
        <p:sp>
          <p:nvSpPr>
            <p:cNvPr id="5" name="正方形/長方形 4">
              <a:extLst>
                <a:ext uri="{FF2B5EF4-FFF2-40B4-BE49-F238E27FC236}">
                  <a16:creationId xmlns:a16="http://schemas.microsoft.com/office/drawing/2014/main" xmlns="" id="{26D83C0F-C884-4E92-A333-828B0D08BE39}"/>
                </a:ext>
              </a:extLst>
            </p:cNvPr>
            <p:cNvSpPr/>
            <p:nvPr/>
          </p:nvSpPr>
          <p:spPr>
            <a:xfrm>
              <a:off x="3373903" y="618979"/>
              <a:ext cx="1368000" cy="72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:Web</a:t>
              </a:r>
              <a:r>
                <a:rPr kumimoji="1" lang="ja-JP" altLang="en-US" sz="1400" dirty="0">
                  <a:solidFill>
                    <a:schemeClr val="tx1"/>
                  </a:solidFill>
                </a:rPr>
                <a:t>カメラ</a:t>
              </a:r>
            </a:p>
          </p:txBody>
        </p:sp>
        <p:sp>
          <p:nvSpPr>
            <p:cNvPr id="6" name="正方形/長方形 5">
              <a:extLst>
                <a:ext uri="{FF2B5EF4-FFF2-40B4-BE49-F238E27FC236}">
                  <a16:creationId xmlns:a16="http://schemas.microsoft.com/office/drawing/2014/main" xmlns="" id="{7E48DF1B-0D3B-4C76-937C-37F331711BE6}"/>
                </a:ext>
              </a:extLst>
            </p:cNvPr>
            <p:cNvSpPr/>
            <p:nvPr/>
          </p:nvSpPr>
          <p:spPr>
            <a:xfrm>
              <a:off x="6072556" y="618979"/>
              <a:ext cx="1368000" cy="72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a:t>
              </a:r>
              <a:r>
                <a:rPr lang="en-US" altLang="ja-JP" sz="1200" dirty="0">
                  <a:solidFill>
                    <a:schemeClr val="tx1"/>
                  </a:solidFill>
                </a:rPr>
                <a:t>Raspberry</a:t>
              </a:r>
              <a:r>
                <a:rPr lang="ja-JP" altLang="en-US" sz="1200" dirty="0">
                  <a:solidFill>
                    <a:schemeClr val="tx1"/>
                  </a:solidFill>
                </a:rPr>
                <a:t> </a:t>
              </a:r>
              <a:r>
                <a:rPr lang="en-US" altLang="ja-JP" sz="1200" dirty="0">
                  <a:solidFill>
                    <a:schemeClr val="tx1"/>
                  </a:solidFill>
                </a:rPr>
                <a:t>Pi</a:t>
              </a:r>
              <a:endParaRPr kumimoji="1" lang="ja-JP" altLang="en-US" sz="1200" dirty="0">
                <a:solidFill>
                  <a:schemeClr val="tx1"/>
                </a:solidFill>
              </a:endParaRPr>
            </a:p>
          </p:txBody>
        </p:sp>
        <p:cxnSp>
          <p:nvCxnSpPr>
            <p:cNvPr id="7" name="直線コネクタ 6">
              <a:extLst>
                <a:ext uri="{FF2B5EF4-FFF2-40B4-BE49-F238E27FC236}">
                  <a16:creationId xmlns:a16="http://schemas.microsoft.com/office/drawing/2014/main" xmlns="" id="{27CB184E-47F7-4935-A3BE-210A8A9A9895}"/>
                </a:ext>
              </a:extLst>
            </p:cNvPr>
            <p:cNvCxnSpPr>
              <a:cxnSpLocks/>
              <a:stCxn id="4" idx="2"/>
            </p:cNvCxnSpPr>
            <p:nvPr/>
          </p:nvCxnSpPr>
          <p:spPr>
            <a:xfrm>
              <a:off x="1359250" y="1338978"/>
              <a:ext cx="0" cy="53280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xmlns="" id="{7204983B-FD0D-4D65-9727-035ED35CF1A2}"/>
                </a:ext>
              </a:extLst>
            </p:cNvPr>
            <p:cNvCxnSpPr>
              <a:cxnSpLocks/>
            </p:cNvCxnSpPr>
            <p:nvPr/>
          </p:nvCxnSpPr>
          <p:spPr>
            <a:xfrm>
              <a:off x="4057903" y="1338978"/>
              <a:ext cx="0" cy="53280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xmlns="" id="{61F0437C-380B-4065-82B2-15C6B1528F2D}"/>
                </a:ext>
              </a:extLst>
            </p:cNvPr>
            <p:cNvCxnSpPr>
              <a:cxnSpLocks/>
            </p:cNvCxnSpPr>
            <p:nvPr/>
          </p:nvCxnSpPr>
          <p:spPr>
            <a:xfrm>
              <a:off x="6760618" y="1338978"/>
              <a:ext cx="0" cy="53280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xmlns="" id="{A830E116-BCFE-42AE-A2D0-3F887EB89875}"/>
                </a:ext>
              </a:extLst>
            </p:cNvPr>
            <p:cNvSpPr/>
            <p:nvPr/>
          </p:nvSpPr>
          <p:spPr>
            <a:xfrm>
              <a:off x="1265189" y="1589650"/>
              <a:ext cx="180000" cy="50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xmlns="" id="{CFB83B69-BA59-46D9-BE00-09EBB823D816}"/>
                </a:ext>
              </a:extLst>
            </p:cNvPr>
            <p:cNvSpPr/>
            <p:nvPr/>
          </p:nvSpPr>
          <p:spPr>
            <a:xfrm>
              <a:off x="1445189" y="2039650"/>
              <a:ext cx="180000" cy="41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xmlns="" id="{E9E05853-98FE-40BA-830A-2ABCB607961A}"/>
                </a:ext>
              </a:extLst>
            </p:cNvPr>
            <p:cNvSpPr/>
            <p:nvPr/>
          </p:nvSpPr>
          <p:spPr>
            <a:xfrm>
              <a:off x="1625189" y="2489650"/>
              <a:ext cx="180000" cy="32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xmlns="" id="{9EED8342-B9BE-4B1C-9CFD-1F9A15207AF1}"/>
                </a:ext>
              </a:extLst>
            </p:cNvPr>
            <p:cNvSpPr/>
            <p:nvPr/>
          </p:nvSpPr>
          <p:spPr>
            <a:xfrm>
              <a:off x="3967903" y="2832978"/>
              <a:ext cx="180000" cy="23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xmlns="" id="{EC84765E-1F8F-4014-8332-CA998452BB30}"/>
                </a:ext>
              </a:extLst>
            </p:cNvPr>
            <p:cNvSpPr/>
            <p:nvPr/>
          </p:nvSpPr>
          <p:spPr>
            <a:xfrm>
              <a:off x="4147903" y="3282978"/>
              <a:ext cx="1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xmlns="" id="{F5A663DA-8879-4008-95C8-7FE272503539}"/>
                </a:ext>
              </a:extLst>
            </p:cNvPr>
            <p:cNvSpPr/>
            <p:nvPr/>
          </p:nvSpPr>
          <p:spPr>
            <a:xfrm>
              <a:off x="6670618" y="3811681"/>
              <a:ext cx="180000" cy="90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xmlns="" id="{DD6CE8A7-25B5-45A0-95E4-B9CC3341A0C7}"/>
                </a:ext>
              </a:extLst>
            </p:cNvPr>
            <p:cNvSpPr/>
            <p:nvPr/>
          </p:nvSpPr>
          <p:spPr>
            <a:xfrm>
              <a:off x="6846555" y="4109650"/>
              <a:ext cx="1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a:extLst>
                <a:ext uri="{FF2B5EF4-FFF2-40B4-BE49-F238E27FC236}">
                  <a16:creationId xmlns:a16="http://schemas.microsoft.com/office/drawing/2014/main" xmlns="" id="{CAD252EE-8B97-443A-A248-A69CCAABA49A}"/>
                </a:ext>
              </a:extLst>
            </p:cNvPr>
            <p:cNvGrpSpPr/>
            <p:nvPr/>
          </p:nvGrpSpPr>
          <p:grpSpPr>
            <a:xfrm>
              <a:off x="1355189" y="1589649"/>
              <a:ext cx="1286926" cy="450001"/>
              <a:chOff x="1355189" y="1589649"/>
              <a:chExt cx="1286926" cy="450001"/>
            </a:xfrm>
          </p:grpSpPr>
          <p:cxnSp>
            <p:nvCxnSpPr>
              <p:cNvPr id="41" name="直線コネクタ 40">
                <a:extLst>
                  <a:ext uri="{FF2B5EF4-FFF2-40B4-BE49-F238E27FC236}">
                    <a16:creationId xmlns:a16="http://schemas.microsoft.com/office/drawing/2014/main" xmlns="" id="{3279111F-56AF-45F0-BF16-4DCE18B44F0F}"/>
                  </a:ext>
                </a:extLst>
              </p:cNvPr>
              <p:cNvCxnSpPr>
                <a:cxnSpLocks/>
              </p:cNvCxnSpPr>
              <p:nvPr/>
            </p:nvCxnSpPr>
            <p:spPr>
              <a:xfrm flipV="1">
                <a:off x="2642115" y="1589649"/>
                <a:ext cx="0" cy="45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2" name="グループ化 41">
                <a:extLst>
                  <a:ext uri="{FF2B5EF4-FFF2-40B4-BE49-F238E27FC236}">
                    <a16:creationId xmlns:a16="http://schemas.microsoft.com/office/drawing/2014/main" xmlns="" id="{CFFDF90F-C999-4CB0-973E-EB65D96191A2}"/>
                  </a:ext>
                </a:extLst>
              </p:cNvPr>
              <p:cNvGrpSpPr/>
              <p:nvPr/>
            </p:nvGrpSpPr>
            <p:grpSpPr>
              <a:xfrm>
                <a:off x="1355189" y="1589649"/>
                <a:ext cx="1286926" cy="450001"/>
                <a:chOff x="1355189" y="1589649"/>
                <a:chExt cx="1286926" cy="450001"/>
              </a:xfrm>
            </p:grpSpPr>
            <p:cxnSp>
              <p:nvCxnSpPr>
                <p:cNvPr id="43" name="直線コネクタ 42">
                  <a:extLst>
                    <a:ext uri="{FF2B5EF4-FFF2-40B4-BE49-F238E27FC236}">
                      <a16:creationId xmlns:a16="http://schemas.microsoft.com/office/drawing/2014/main" xmlns="" id="{6E2D3465-2F4F-4080-AB87-C09D0DDF05A1}"/>
                    </a:ext>
                  </a:extLst>
                </p:cNvPr>
                <p:cNvCxnSpPr>
                  <a:cxnSpLocks/>
                  <a:stCxn id="10" idx="0"/>
                </p:cNvCxnSpPr>
                <p:nvPr/>
              </p:nvCxnSpPr>
              <p:spPr>
                <a:xfrm flipV="1">
                  <a:off x="1355189" y="1589649"/>
                  <a:ext cx="1286926"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xmlns="" id="{32F3F3F9-B27A-4660-A699-706F5A3AC2B6}"/>
                    </a:ext>
                  </a:extLst>
                </p:cNvPr>
                <p:cNvCxnSpPr>
                  <a:cxnSpLocks/>
                  <a:endCxn id="11" idx="0"/>
                </p:cNvCxnSpPr>
                <p:nvPr/>
              </p:nvCxnSpPr>
              <p:spPr>
                <a:xfrm flipH="1">
                  <a:off x="1535189" y="2039649"/>
                  <a:ext cx="110692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8" name="グループ化 17">
              <a:extLst>
                <a:ext uri="{FF2B5EF4-FFF2-40B4-BE49-F238E27FC236}">
                  <a16:creationId xmlns:a16="http://schemas.microsoft.com/office/drawing/2014/main" xmlns="" id="{89C62412-D2C3-4A8A-9463-EBDDEB799998}"/>
                </a:ext>
              </a:extLst>
            </p:cNvPr>
            <p:cNvGrpSpPr/>
            <p:nvPr/>
          </p:nvGrpSpPr>
          <p:grpSpPr>
            <a:xfrm>
              <a:off x="1644620" y="2164081"/>
              <a:ext cx="1286926" cy="325568"/>
              <a:chOff x="1355189" y="1589649"/>
              <a:chExt cx="1286926" cy="450001"/>
            </a:xfrm>
          </p:grpSpPr>
          <p:cxnSp>
            <p:nvCxnSpPr>
              <p:cNvPr id="37" name="直線コネクタ 36">
                <a:extLst>
                  <a:ext uri="{FF2B5EF4-FFF2-40B4-BE49-F238E27FC236}">
                    <a16:creationId xmlns:a16="http://schemas.microsoft.com/office/drawing/2014/main" xmlns="" id="{068C13D0-2F92-4DF2-BE13-76ED18353EC2}"/>
                  </a:ext>
                </a:extLst>
              </p:cNvPr>
              <p:cNvCxnSpPr>
                <a:cxnSpLocks/>
              </p:cNvCxnSpPr>
              <p:nvPr/>
            </p:nvCxnSpPr>
            <p:spPr>
              <a:xfrm flipV="1">
                <a:off x="2642115" y="1589649"/>
                <a:ext cx="0" cy="45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8" name="グループ化 37">
                <a:extLst>
                  <a:ext uri="{FF2B5EF4-FFF2-40B4-BE49-F238E27FC236}">
                    <a16:creationId xmlns:a16="http://schemas.microsoft.com/office/drawing/2014/main" xmlns="" id="{F499178B-0543-45C9-8DC6-E37809304A29}"/>
                  </a:ext>
                </a:extLst>
              </p:cNvPr>
              <p:cNvGrpSpPr/>
              <p:nvPr/>
            </p:nvGrpSpPr>
            <p:grpSpPr>
              <a:xfrm>
                <a:off x="1355189" y="1589649"/>
                <a:ext cx="1286926" cy="450001"/>
                <a:chOff x="1355189" y="1589649"/>
                <a:chExt cx="1286926" cy="450001"/>
              </a:xfrm>
            </p:grpSpPr>
            <p:cxnSp>
              <p:nvCxnSpPr>
                <p:cNvPr id="39" name="直線コネクタ 38">
                  <a:extLst>
                    <a:ext uri="{FF2B5EF4-FFF2-40B4-BE49-F238E27FC236}">
                      <a16:creationId xmlns:a16="http://schemas.microsoft.com/office/drawing/2014/main" xmlns="" id="{E95AC96C-AD34-4C1C-91DF-F4A8E8D65CA4}"/>
                    </a:ext>
                  </a:extLst>
                </p:cNvPr>
                <p:cNvCxnSpPr>
                  <a:cxnSpLocks/>
                </p:cNvCxnSpPr>
                <p:nvPr/>
              </p:nvCxnSpPr>
              <p:spPr>
                <a:xfrm flipV="1">
                  <a:off x="1355189" y="1589649"/>
                  <a:ext cx="1286926"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xmlns="" id="{63AF6A96-CDCC-403C-B57F-E70FE83D3113}"/>
                    </a:ext>
                  </a:extLst>
                </p:cNvPr>
                <p:cNvCxnSpPr>
                  <a:cxnSpLocks/>
                </p:cNvCxnSpPr>
                <p:nvPr/>
              </p:nvCxnSpPr>
              <p:spPr>
                <a:xfrm flipH="1">
                  <a:off x="1535189" y="2039649"/>
                  <a:ext cx="110692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9" name="グループ化 18">
              <a:extLst>
                <a:ext uri="{FF2B5EF4-FFF2-40B4-BE49-F238E27FC236}">
                  <a16:creationId xmlns:a16="http://schemas.microsoft.com/office/drawing/2014/main" xmlns="" id="{AAA17CD1-71A9-4F1D-9633-D369558E5058}"/>
                </a:ext>
              </a:extLst>
            </p:cNvPr>
            <p:cNvGrpSpPr/>
            <p:nvPr/>
          </p:nvGrpSpPr>
          <p:grpSpPr>
            <a:xfrm>
              <a:off x="4167334" y="2920634"/>
              <a:ext cx="1286926" cy="360000"/>
              <a:chOff x="1355189" y="1589649"/>
              <a:chExt cx="1286926" cy="450001"/>
            </a:xfrm>
          </p:grpSpPr>
          <p:cxnSp>
            <p:nvCxnSpPr>
              <p:cNvPr id="33" name="直線コネクタ 32">
                <a:extLst>
                  <a:ext uri="{FF2B5EF4-FFF2-40B4-BE49-F238E27FC236}">
                    <a16:creationId xmlns:a16="http://schemas.microsoft.com/office/drawing/2014/main" xmlns="" id="{5365A832-1D5F-46E6-B09C-1D3CA2254D63}"/>
                  </a:ext>
                </a:extLst>
              </p:cNvPr>
              <p:cNvCxnSpPr>
                <a:cxnSpLocks/>
              </p:cNvCxnSpPr>
              <p:nvPr/>
            </p:nvCxnSpPr>
            <p:spPr>
              <a:xfrm flipV="1">
                <a:off x="2642115" y="1589649"/>
                <a:ext cx="0" cy="45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4" name="グループ化 33">
                <a:extLst>
                  <a:ext uri="{FF2B5EF4-FFF2-40B4-BE49-F238E27FC236}">
                    <a16:creationId xmlns:a16="http://schemas.microsoft.com/office/drawing/2014/main" xmlns="" id="{3176FD0A-1240-4C56-B1FD-952EBB7CF661}"/>
                  </a:ext>
                </a:extLst>
              </p:cNvPr>
              <p:cNvGrpSpPr/>
              <p:nvPr/>
            </p:nvGrpSpPr>
            <p:grpSpPr>
              <a:xfrm>
                <a:off x="1355189" y="1589649"/>
                <a:ext cx="1286926" cy="450001"/>
                <a:chOff x="1355189" y="1589649"/>
                <a:chExt cx="1286926" cy="450001"/>
              </a:xfrm>
            </p:grpSpPr>
            <p:cxnSp>
              <p:nvCxnSpPr>
                <p:cNvPr id="35" name="直線コネクタ 34">
                  <a:extLst>
                    <a:ext uri="{FF2B5EF4-FFF2-40B4-BE49-F238E27FC236}">
                      <a16:creationId xmlns:a16="http://schemas.microsoft.com/office/drawing/2014/main" xmlns="" id="{D69FBB2A-3885-44A4-B989-5E686AF15B88}"/>
                    </a:ext>
                  </a:extLst>
                </p:cNvPr>
                <p:cNvCxnSpPr>
                  <a:cxnSpLocks/>
                </p:cNvCxnSpPr>
                <p:nvPr/>
              </p:nvCxnSpPr>
              <p:spPr>
                <a:xfrm flipV="1">
                  <a:off x="1355189" y="1589649"/>
                  <a:ext cx="1286926"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xmlns="" id="{52ECF819-AA09-4360-BCCB-6F6495313977}"/>
                    </a:ext>
                  </a:extLst>
                </p:cNvPr>
                <p:cNvCxnSpPr>
                  <a:cxnSpLocks/>
                </p:cNvCxnSpPr>
                <p:nvPr/>
              </p:nvCxnSpPr>
              <p:spPr>
                <a:xfrm flipH="1">
                  <a:off x="1535189" y="2039649"/>
                  <a:ext cx="110692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20" name="グループ化 19">
              <a:extLst>
                <a:ext uri="{FF2B5EF4-FFF2-40B4-BE49-F238E27FC236}">
                  <a16:creationId xmlns:a16="http://schemas.microsoft.com/office/drawing/2014/main" xmlns="" id="{D73EB4FD-C126-4417-AF04-D620869F1022}"/>
                </a:ext>
              </a:extLst>
            </p:cNvPr>
            <p:cNvGrpSpPr/>
            <p:nvPr/>
          </p:nvGrpSpPr>
          <p:grpSpPr>
            <a:xfrm>
              <a:off x="6858734" y="3924886"/>
              <a:ext cx="1286926" cy="184764"/>
              <a:chOff x="1355189" y="1589649"/>
              <a:chExt cx="1286926" cy="450001"/>
            </a:xfrm>
          </p:grpSpPr>
          <p:cxnSp>
            <p:nvCxnSpPr>
              <p:cNvPr id="29" name="直線コネクタ 28">
                <a:extLst>
                  <a:ext uri="{FF2B5EF4-FFF2-40B4-BE49-F238E27FC236}">
                    <a16:creationId xmlns:a16="http://schemas.microsoft.com/office/drawing/2014/main" xmlns="" id="{21330C5C-04F2-44AE-8225-D3E106932B20}"/>
                  </a:ext>
                </a:extLst>
              </p:cNvPr>
              <p:cNvCxnSpPr>
                <a:cxnSpLocks/>
              </p:cNvCxnSpPr>
              <p:nvPr/>
            </p:nvCxnSpPr>
            <p:spPr>
              <a:xfrm flipV="1">
                <a:off x="2642115" y="1589649"/>
                <a:ext cx="0" cy="45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 name="グループ化 29">
                <a:extLst>
                  <a:ext uri="{FF2B5EF4-FFF2-40B4-BE49-F238E27FC236}">
                    <a16:creationId xmlns:a16="http://schemas.microsoft.com/office/drawing/2014/main" xmlns="" id="{7FB45829-B2ED-426A-9375-D31B0CC8B743}"/>
                  </a:ext>
                </a:extLst>
              </p:cNvPr>
              <p:cNvGrpSpPr/>
              <p:nvPr/>
            </p:nvGrpSpPr>
            <p:grpSpPr>
              <a:xfrm>
                <a:off x="1355189" y="1589649"/>
                <a:ext cx="1286926" cy="450001"/>
                <a:chOff x="1355189" y="1589649"/>
                <a:chExt cx="1286926" cy="450001"/>
              </a:xfrm>
            </p:grpSpPr>
            <p:cxnSp>
              <p:nvCxnSpPr>
                <p:cNvPr id="31" name="直線コネクタ 30">
                  <a:extLst>
                    <a:ext uri="{FF2B5EF4-FFF2-40B4-BE49-F238E27FC236}">
                      <a16:creationId xmlns:a16="http://schemas.microsoft.com/office/drawing/2014/main" xmlns="" id="{6EC33AD1-B799-4452-A86B-EF3D78AD41B6}"/>
                    </a:ext>
                  </a:extLst>
                </p:cNvPr>
                <p:cNvCxnSpPr>
                  <a:cxnSpLocks/>
                </p:cNvCxnSpPr>
                <p:nvPr/>
              </p:nvCxnSpPr>
              <p:spPr>
                <a:xfrm flipV="1">
                  <a:off x="1355189" y="1589649"/>
                  <a:ext cx="1286926"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xmlns="" id="{11A4C995-DE84-498F-B75D-3F51675E50CB}"/>
                    </a:ext>
                  </a:extLst>
                </p:cNvPr>
                <p:cNvCxnSpPr>
                  <a:cxnSpLocks/>
                </p:cNvCxnSpPr>
                <p:nvPr/>
              </p:nvCxnSpPr>
              <p:spPr>
                <a:xfrm flipH="1">
                  <a:off x="1535189" y="2039649"/>
                  <a:ext cx="110692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21" name="直線矢印コネクタ 20">
              <a:extLst>
                <a:ext uri="{FF2B5EF4-FFF2-40B4-BE49-F238E27FC236}">
                  <a16:creationId xmlns:a16="http://schemas.microsoft.com/office/drawing/2014/main" xmlns="" id="{82ECBA7F-9162-4A77-A1AA-E0AF11FDB4D6}"/>
                </a:ext>
              </a:extLst>
            </p:cNvPr>
            <p:cNvCxnSpPr>
              <a:cxnSpLocks/>
              <a:endCxn id="13" idx="0"/>
            </p:cNvCxnSpPr>
            <p:nvPr/>
          </p:nvCxnSpPr>
          <p:spPr>
            <a:xfrm>
              <a:off x="1805189" y="2832978"/>
              <a:ext cx="22527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xmlns="" id="{C39962DD-F8C2-4337-A531-017648C69F5B}"/>
                </a:ext>
              </a:extLst>
            </p:cNvPr>
            <p:cNvCxnSpPr>
              <a:cxnSpLocks/>
              <a:endCxn id="15" idx="0"/>
            </p:cNvCxnSpPr>
            <p:nvPr/>
          </p:nvCxnSpPr>
          <p:spPr>
            <a:xfrm>
              <a:off x="4167334" y="3811681"/>
              <a:ext cx="25932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xmlns="" id="{88ACF997-1569-4124-8FA5-AFB8D8467252}"/>
                </a:ext>
              </a:extLst>
            </p:cNvPr>
            <p:cNvSpPr txBox="1"/>
            <p:nvPr/>
          </p:nvSpPr>
          <p:spPr>
            <a:xfrm>
              <a:off x="1363312" y="1383685"/>
              <a:ext cx="1882247" cy="253916"/>
            </a:xfrm>
            <a:prstGeom prst="rect">
              <a:avLst/>
            </a:prstGeom>
            <a:noFill/>
          </p:spPr>
          <p:txBody>
            <a:bodyPr wrap="none" rtlCol="0">
              <a:spAutoFit/>
            </a:bodyPr>
            <a:lstStyle/>
            <a:p>
              <a:r>
                <a:rPr kumimoji="1" lang="en-US" altLang="ja-JP" sz="1050" dirty="0"/>
                <a:t>1:</a:t>
              </a:r>
              <a:r>
                <a:rPr kumimoji="1" lang="ja-JP" altLang="en-US" sz="1050" dirty="0"/>
                <a:t>商品の出入りを感知する</a:t>
              </a:r>
              <a:r>
                <a:rPr kumimoji="1" lang="en-US" altLang="ja-JP" sz="1050" dirty="0"/>
                <a:t>()</a:t>
              </a:r>
              <a:endParaRPr kumimoji="1" lang="ja-JP" altLang="en-US" sz="1050" dirty="0"/>
            </a:p>
          </p:txBody>
        </p:sp>
        <p:sp>
          <p:nvSpPr>
            <p:cNvPr id="24" name="テキスト ボックス 23">
              <a:extLst>
                <a:ext uri="{FF2B5EF4-FFF2-40B4-BE49-F238E27FC236}">
                  <a16:creationId xmlns:a16="http://schemas.microsoft.com/office/drawing/2014/main" xmlns="" id="{3917E18F-A29E-4501-9F20-7ED4EFE8416F}"/>
                </a:ext>
              </a:extLst>
            </p:cNvPr>
            <p:cNvSpPr txBox="1"/>
            <p:nvPr/>
          </p:nvSpPr>
          <p:spPr>
            <a:xfrm>
              <a:off x="1586339" y="1986472"/>
              <a:ext cx="2396810" cy="253916"/>
            </a:xfrm>
            <a:prstGeom prst="rect">
              <a:avLst/>
            </a:prstGeom>
            <a:noFill/>
          </p:spPr>
          <p:txBody>
            <a:bodyPr wrap="none" rtlCol="0">
              <a:spAutoFit/>
            </a:bodyPr>
            <a:lstStyle/>
            <a:p>
              <a:r>
                <a:rPr kumimoji="1" lang="en-US" altLang="ja-JP" sz="1050" dirty="0"/>
                <a:t>1.1:</a:t>
              </a:r>
              <a:r>
                <a:rPr lang="ja-JP" altLang="en-US" sz="1050" dirty="0"/>
                <a:t>バーコード読み取り指示を出す</a:t>
              </a:r>
              <a:r>
                <a:rPr kumimoji="1" lang="en-US" altLang="ja-JP" sz="1050" dirty="0"/>
                <a:t>()</a:t>
              </a:r>
              <a:endParaRPr kumimoji="1" lang="ja-JP" altLang="en-US" sz="1050" dirty="0"/>
            </a:p>
          </p:txBody>
        </p:sp>
        <p:sp>
          <p:nvSpPr>
            <p:cNvPr id="25" name="テキスト ボックス 24">
              <a:extLst>
                <a:ext uri="{FF2B5EF4-FFF2-40B4-BE49-F238E27FC236}">
                  <a16:creationId xmlns:a16="http://schemas.microsoft.com/office/drawing/2014/main" xmlns="" id="{2B063C58-908B-49AD-9498-E8B7D2223656}"/>
                </a:ext>
              </a:extLst>
            </p:cNvPr>
            <p:cNvSpPr txBox="1"/>
            <p:nvPr/>
          </p:nvSpPr>
          <p:spPr>
            <a:xfrm>
              <a:off x="1757705" y="2611950"/>
              <a:ext cx="1160895" cy="253916"/>
            </a:xfrm>
            <a:prstGeom prst="rect">
              <a:avLst/>
            </a:prstGeom>
            <a:noFill/>
          </p:spPr>
          <p:txBody>
            <a:bodyPr wrap="none" rtlCol="0">
              <a:spAutoFit/>
            </a:bodyPr>
            <a:lstStyle/>
            <a:p>
              <a:r>
                <a:rPr kumimoji="1" lang="en-US" altLang="ja-JP" sz="1050" dirty="0"/>
                <a:t>1.1.1:</a:t>
              </a:r>
              <a:r>
                <a:rPr kumimoji="1" lang="ja-JP" altLang="en-US" sz="1050" dirty="0"/>
                <a:t>受信する</a:t>
              </a:r>
              <a:r>
                <a:rPr kumimoji="1" lang="en-US" altLang="ja-JP" sz="1050" dirty="0"/>
                <a:t>()</a:t>
              </a:r>
              <a:endParaRPr kumimoji="1" lang="ja-JP" altLang="en-US" sz="1050" dirty="0"/>
            </a:p>
          </p:txBody>
        </p:sp>
        <p:sp>
          <p:nvSpPr>
            <p:cNvPr id="26" name="テキスト ボックス 25">
              <a:extLst>
                <a:ext uri="{FF2B5EF4-FFF2-40B4-BE49-F238E27FC236}">
                  <a16:creationId xmlns:a16="http://schemas.microsoft.com/office/drawing/2014/main" xmlns="" id="{DF29103B-18BD-47D4-96EE-66C52EC10A2B}"/>
                </a:ext>
              </a:extLst>
            </p:cNvPr>
            <p:cNvSpPr txBox="1"/>
            <p:nvPr/>
          </p:nvSpPr>
          <p:spPr>
            <a:xfrm>
              <a:off x="4106152" y="2666717"/>
              <a:ext cx="2079415" cy="253916"/>
            </a:xfrm>
            <a:prstGeom prst="rect">
              <a:avLst/>
            </a:prstGeom>
            <a:noFill/>
          </p:spPr>
          <p:txBody>
            <a:bodyPr wrap="none" rtlCol="0">
              <a:spAutoFit/>
            </a:bodyPr>
            <a:lstStyle/>
            <a:p>
              <a:r>
                <a:rPr kumimoji="1" lang="en-US" altLang="ja-JP" sz="1050" dirty="0"/>
                <a:t>1.1.1.1:</a:t>
              </a:r>
              <a:r>
                <a:rPr kumimoji="1" lang="ja-JP" altLang="en-US" sz="1050" dirty="0"/>
                <a:t>バーコードを読み取る</a:t>
              </a:r>
              <a:r>
                <a:rPr lang="en-US" altLang="ja-JP" sz="1050" dirty="0"/>
                <a:t>()</a:t>
              </a:r>
              <a:endParaRPr kumimoji="1" lang="ja-JP" altLang="en-US" sz="1050" dirty="0"/>
            </a:p>
          </p:txBody>
        </p:sp>
        <p:sp>
          <p:nvSpPr>
            <p:cNvPr id="27" name="テキスト ボックス 26">
              <a:extLst>
                <a:ext uri="{FF2B5EF4-FFF2-40B4-BE49-F238E27FC236}">
                  <a16:creationId xmlns:a16="http://schemas.microsoft.com/office/drawing/2014/main" xmlns="" id="{48E9ABAF-9836-4F96-BC76-F8F11326BE0B}"/>
                </a:ext>
              </a:extLst>
            </p:cNvPr>
            <p:cNvSpPr txBox="1"/>
            <p:nvPr/>
          </p:nvSpPr>
          <p:spPr>
            <a:xfrm>
              <a:off x="4237902" y="3602057"/>
              <a:ext cx="1271502" cy="253916"/>
            </a:xfrm>
            <a:prstGeom prst="rect">
              <a:avLst/>
            </a:prstGeom>
            <a:noFill/>
          </p:spPr>
          <p:txBody>
            <a:bodyPr wrap="none" rtlCol="0">
              <a:spAutoFit/>
            </a:bodyPr>
            <a:lstStyle/>
            <a:p>
              <a:r>
                <a:rPr kumimoji="1" lang="en-US" altLang="ja-JP" sz="1050" dirty="0"/>
                <a:t>1.1.1.2:</a:t>
              </a:r>
              <a:r>
                <a:rPr kumimoji="1" lang="ja-JP" altLang="en-US" sz="1050" dirty="0"/>
                <a:t>受信</a:t>
              </a:r>
              <a:r>
                <a:rPr lang="ja-JP" altLang="en-US" sz="1050" dirty="0"/>
                <a:t>する</a:t>
              </a:r>
              <a:r>
                <a:rPr lang="en-US" altLang="ja-JP" sz="1050" dirty="0"/>
                <a:t>()</a:t>
              </a:r>
              <a:endParaRPr kumimoji="1" lang="ja-JP" altLang="en-US" sz="1050" dirty="0"/>
            </a:p>
          </p:txBody>
        </p:sp>
        <p:sp>
          <p:nvSpPr>
            <p:cNvPr id="28" name="テキスト ボックス 27">
              <a:extLst>
                <a:ext uri="{FF2B5EF4-FFF2-40B4-BE49-F238E27FC236}">
                  <a16:creationId xmlns:a16="http://schemas.microsoft.com/office/drawing/2014/main" xmlns="" id="{C012CC64-3617-40C4-8B1E-E418888FA2AF}"/>
                </a:ext>
              </a:extLst>
            </p:cNvPr>
            <p:cNvSpPr txBox="1"/>
            <p:nvPr/>
          </p:nvSpPr>
          <p:spPr>
            <a:xfrm>
              <a:off x="6858734" y="3715437"/>
              <a:ext cx="2055371" cy="253916"/>
            </a:xfrm>
            <a:prstGeom prst="rect">
              <a:avLst/>
            </a:prstGeom>
            <a:noFill/>
          </p:spPr>
          <p:txBody>
            <a:bodyPr wrap="none" rtlCol="0">
              <a:spAutoFit/>
            </a:bodyPr>
            <a:lstStyle/>
            <a:p>
              <a:r>
                <a:rPr kumimoji="1" lang="en-US" altLang="ja-JP" sz="1050" dirty="0"/>
                <a:t>1.1.1.2.1:</a:t>
              </a:r>
              <a:r>
                <a:rPr lang="ja-JP" altLang="en-US" sz="1050" dirty="0"/>
                <a:t>商品情報を記録する</a:t>
              </a:r>
              <a:r>
                <a:rPr lang="en-US" altLang="ja-JP" sz="1050" dirty="0"/>
                <a:t>()</a:t>
              </a:r>
              <a:endParaRPr kumimoji="1" lang="ja-JP" altLang="en-US" sz="1050" dirty="0"/>
            </a:p>
          </p:txBody>
        </p:sp>
      </p:grpSp>
      <p:sp>
        <p:nvSpPr>
          <p:cNvPr id="45" name="テキスト ボックス 44">
            <a:extLst>
              <a:ext uri="{FF2B5EF4-FFF2-40B4-BE49-F238E27FC236}">
                <a16:creationId xmlns:a16="http://schemas.microsoft.com/office/drawing/2014/main" xmlns="" id="{4CDF0782-AF8D-4B81-B500-9D38B3100B71}"/>
              </a:ext>
            </a:extLst>
          </p:cNvPr>
          <p:cNvSpPr txBox="1"/>
          <p:nvPr/>
        </p:nvSpPr>
        <p:spPr>
          <a:xfrm>
            <a:off x="193404" y="243097"/>
            <a:ext cx="3877985" cy="338554"/>
          </a:xfrm>
          <a:prstGeom prst="rect">
            <a:avLst/>
          </a:prstGeom>
          <a:noFill/>
        </p:spPr>
        <p:txBody>
          <a:bodyPr wrap="none" rtlCol="0">
            <a:spAutoFit/>
          </a:bodyPr>
          <a:lstStyle/>
          <a:p>
            <a:r>
              <a:rPr kumimoji="1" lang="ja-JP" altLang="en-US" sz="1600" dirty="0"/>
              <a:t>「</a:t>
            </a:r>
            <a:r>
              <a:rPr lang="ja-JP" altLang="en-US" sz="1600" dirty="0"/>
              <a:t>カゴの中</a:t>
            </a:r>
            <a:r>
              <a:rPr kumimoji="1" lang="ja-JP" altLang="en-US" sz="1600" dirty="0"/>
              <a:t>の商品の出入りを感知する」</a:t>
            </a:r>
          </a:p>
        </p:txBody>
      </p:sp>
    </p:spTree>
    <p:extLst>
      <p:ext uri="{BB962C8B-B14F-4D97-AF65-F5344CB8AC3E}">
        <p14:creationId xmlns:p14="http://schemas.microsoft.com/office/powerpoint/2010/main" val="30829152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xmlns="" id="{0A960803-D014-45EE-BA07-155448DE3D4B}"/>
              </a:ext>
            </a:extLst>
          </p:cNvPr>
          <p:cNvGrpSpPr/>
          <p:nvPr/>
        </p:nvGrpSpPr>
        <p:grpSpPr>
          <a:xfrm>
            <a:off x="675250" y="618979"/>
            <a:ext cx="8238855" cy="6047999"/>
            <a:chOff x="675250" y="618979"/>
            <a:chExt cx="8238855" cy="6047999"/>
          </a:xfrm>
        </p:grpSpPr>
        <p:sp>
          <p:nvSpPr>
            <p:cNvPr id="3" name="正方形/長方形 2">
              <a:extLst>
                <a:ext uri="{FF2B5EF4-FFF2-40B4-BE49-F238E27FC236}">
                  <a16:creationId xmlns:a16="http://schemas.microsoft.com/office/drawing/2014/main" xmlns="" id="{BDB73FA7-88F0-4184-AB15-34D8FB77D0DC}"/>
                </a:ext>
              </a:extLst>
            </p:cNvPr>
            <p:cNvSpPr/>
            <p:nvPr/>
          </p:nvSpPr>
          <p:spPr>
            <a:xfrm>
              <a:off x="675250" y="618979"/>
              <a:ext cx="1368000" cy="72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a:t>
              </a:r>
              <a:r>
                <a:rPr lang="ja-JP" altLang="en-US" sz="1400" dirty="0">
                  <a:solidFill>
                    <a:schemeClr val="tx1"/>
                  </a:solidFill>
                </a:rPr>
                <a:t>超音波センサ</a:t>
              </a:r>
              <a:endParaRPr kumimoji="1" lang="ja-JP" altLang="en-US" sz="1400" dirty="0">
                <a:solidFill>
                  <a:schemeClr val="tx1"/>
                </a:solidFill>
              </a:endParaRPr>
            </a:p>
          </p:txBody>
        </p:sp>
        <p:sp>
          <p:nvSpPr>
            <p:cNvPr id="4" name="正方形/長方形 3">
              <a:extLst>
                <a:ext uri="{FF2B5EF4-FFF2-40B4-BE49-F238E27FC236}">
                  <a16:creationId xmlns:a16="http://schemas.microsoft.com/office/drawing/2014/main" xmlns="" id="{364BC2EB-860F-480E-A186-159FB09137D5}"/>
                </a:ext>
              </a:extLst>
            </p:cNvPr>
            <p:cNvSpPr/>
            <p:nvPr/>
          </p:nvSpPr>
          <p:spPr>
            <a:xfrm>
              <a:off x="3373903" y="618979"/>
              <a:ext cx="1368000" cy="72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:Web</a:t>
              </a:r>
              <a:r>
                <a:rPr kumimoji="1" lang="ja-JP" altLang="en-US" sz="1400" dirty="0">
                  <a:solidFill>
                    <a:schemeClr val="tx1"/>
                  </a:solidFill>
                </a:rPr>
                <a:t>カメラ</a:t>
              </a:r>
            </a:p>
          </p:txBody>
        </p:sp>
        <p:sp>
          <p:nvSpPr>
            <p:cNvPr id="5" name="正方形/長方形 4">
              <a:extLst>
                <a:ext uri="{FF2B5EF4-FFF2-40B4-BE49-F238E27FC236}">
                  <a16:creationId xmlns:a16="http://schemas.microsoft.com/office/drawing/2014/main" xmlns="" id="{0AB23234-2684-4438-A45A-FE0D08A9447E}"/>
                </a:ext>
              </a:extLst>
            </p:cNvPr>
            <p:cNvSpPr/>
            <p:nvPr/>
          </p:nvSpPr>
          <p:spPr>
            <a:xfrm>
              <a:off x="6072556" y="618979"/>
              <a:ext cx="1368000" cy="72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a:t>
              </a:r>
              <a:r>
                <a:rPr lang="en-US" altLang="ja-JP" sz="1200" dirty="0">
                  <a:solidFill>
                    <a:schemeClr val="tx1"/>
                  </a:solidFill>
                </a:rPr>
                <a:t>Raspberry</a:t>
              </a:r>
              <a:r>
                <a:rPr lang="ja-JP" altLang="en-US" sz="1200" dirty="0">
                  <a:solidFill>
                    <a:schemeClr val="tx1"/>
                  </a:solidFill>
                </a:rPr>
                <a:t> </a:t>
              </a:r>
              <a:r>
                <a:rPr lang="en-US" altLang="ja-JP" sz="1200" dirty="0">
                  <a:solidFill>
                    <a:schemeClr val="tx1"/>
                  </a:solidFill>
                </a:rPr>
                <a:t>Pi</a:t>
              </a:r>
              <a:endParaRPr kumimoji="1" lang="ja-JP" altLang="en-US" sz="1200" dirty="0">
                <a:solidFill>
                  <a:schemeClr val="tx1"/>
                </a:solidFill>
              </a:endParaRPr>
            </a:p>
          </p:txBody>
        </p:sp>
        <p:cxnSp>
          <p:nvCxnSpPr>
            <p:cNvPr id="6" name="直線コネクタ 5">
              <a:extLst>
                <a:ext uri="{FF2B5EF4-FFF2-40B4-BE49-F238E27FC236}">
                  <a16:creationId xmlns:a16="http://schemas.microsoft.com/office/drawing/2014/main" xmlns="" id="{E71886CF-9315-4951-A27B-7AB0D4D64F67}"/>
                </a:ext>
              </a:extLst>
            </p:cNvPr>
            <p:cNvCxnSpPr>
              <a:cxnSpLocks/>
              <a:stCxn id="3" idx="2"/>
            </p:cNvCxnSpPr>
            <p:nvPr/>
          </p:nvCxnSpPr>
          <p:spPr>
            <a:xfrm>
              <a:off x="1359250" y="1338978"/>
              <a:ext cx="0" cy="53280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xmlns="" id="{ABC258F5-AAF8-4926-A54E-413DBE8A91D0}"/>
                </a:ext>
              </a:extLst>
            </p:cNvPr>
            <p:cNvCxnSpPr>
              <a:cxnSpLocks/>
            </p:cNvCxnSpPr>
            <p:nvPr/>
          </p:nvCxnSpPr>
          <p:spPr>
            <a:xfrm>
              <a:off x="4057903" y="1338978"/>
              <a:ext cx="0" cy="53280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xmlns="" id="{73CD6A25-FB6E-4A7D-9969-6CA39B32E129}"/>
                </a:ext>
              </a:extLst>
            </p:cNvPr>
            <p:cNvCxnSpPr>
              <a:cxnSpLocks/>
            </p:cNvCxnSpPr>
            <p:nvPr/>
          </p:nvCxnSpPr>
          <p:spPr>
            <a:xfrm>
              <a:off x="6760618" y="1338978"/>
              <a:ext cx="0" cy="53280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xmlns="" id="{D22693C0-BDB4-470A-9A63-B36D525A4247}"/>
                </a:ext>
              </a:extLst>
            </p:cNvPr>
            <p:cNvSpPr/>
            <p:nvPr/>
          </p:nvSpPr>
          <p:spPr>
            <a:xfrm>
              <a:off x="1265189" y="1589650"/>
              <a:ext cx="180000" cy="50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xmlns="" id="{01A1A9A1-6517-49E0-BE95-C2D8E37219A3}"/>
                </a:ext>
              </a:extLst>
            </p:cNvPr>
            <p:cNvSpPr/>
            <p:nvPr/>
          </p:nvSpPr>
          <p:spPr>
            <a:xfrm>
              <a:off x="1445189" y="2039650"/>
              <a:ext cx="180000" cy="41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xmlns="" id="{5CEDB63C-4752-4CDE-94A9-CAFC226B875A}"/>
                </a:ext>
              </a:extLst>
            </p:cNvPr>
            <p:cNvSpPr/>
            <p:nvPr/>
          </p:nvSpPr>
          <p:spPr>
            <a:xfrm>
              <a:off x="1625189" y="2489650"/>
              <a:ext cx="180000" cy="32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xmlns="" id="{01AF19A2-80AE-4B8D-ACDD-2797666E0118}"/>
                </a:ext>
              </a:extLst>
            </p:cNvPr>
            <p:cNvSpPr/>
            <p:nvPr/>
          </p:nvSpPr>
          <p:spPr>
            <a:xfrm>
              <a:off x="3967903" y="2832978"/>
              <a:ext cx="180000" cy="23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xmlns="" id="{9DA8C4D4-F9BD-4F09-BC53-8BAA2C19FA88}"/>
                </a:ext>
              </a:extLst>
            </p:cNvPr>
            <p:cNvSpPr/>
            <p:nvPr/>
          </p:nvSpPr>
          <p:spPr>
            <a:xfrm>
              <a:off x="4147903" y="3282978"/>
              <a:ext cx="1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xmlns="" id="{95CCD7A0-D79D-41E3-A315-332AB8FEC432}"/>
                </a:ext>
              </a:extLst>
            </p:cNvPr>
            <p:cNvSpPr/>
            <p:nvPr/>
          </p:nvSpPr>
          <p:spPr>
            <a:xfrm>
              <a:off x="6670618" y="3811681"/>
              <a:ext cx="180000" cy="90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xmlns="" id="{CA3158E4-F4D8-4612-828E-B2E44EE6B96C}"/>
                </a:ext>
              </a:extLst>
            </p:cNvPr>
            <p:cNvSpPr/>
            <p:nvPr/>
          </p:nvSpPr>
          <p:spPr>
            <a:xfrm>
              <a:off x="6846555" y="4109650"/>
              <a:ext cx="1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a:extLst>
                <a:ext uri="{FF2B5EF4-FFF2-40B4-BE49-F238E27FC236}">
                  <a16:creationId xmlns:a16="http://schemas.microsoft.com/office/drawing/2014/main" xmlns="" id="{13B46FCB-F86F-4C50-B8F2-A5A07B92270D}"/>
                </a:ext>
              </a:extLst>
            </p:cNvPr>
            <p:cNvGrpSpPr/>
            <p:nvPr/>
          </p:nvGrpSpPr>
          <p:grpSpPr>
            <a:xfrm>
              <a:off x="1355189" y="1589649"/>
              <a:ext cx="1286926" cy="450001"/>
              <a:chOff x="1355189" y="1589649"/>
              <a:chExt cx="1286926" cy="450001"/>
            </a:xfrm>
          </p:grpSpPr>
          <p:cxnSp>
            <p:nvCxnSpPr>
              <p:cNvPr id="40" name="直線コネクタ 39">
                <a:extLst>
                  <a:ext uri="{FF2B5EF4-FFF2-40B4-BE49-F238E27FC236}">
                    <a16:creationId xmlns:a16="http://schemas.microsoft.com/office/drawing/2014/main" xmlns="" id="{B65404A5-C924-4E8B-84E8-52D73862BF10}"/>
                  </a:ext>
                </a:extLst>
              </p:cNvPr>
              <p:cNvCxnSpPr>
                <a:cxnSpLocks/>
              </p:cNvCxnSpPr>
              <p:nvPr/>
            </p:nvCxnSpPr>
            <p:spPr>
              <a:xfrm flipV="1">
                <a:off x="2642115" y="1589649"/>
                <a:ext cx="0" cy="45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1" name="グループ化 40">
                <a:extLst>
                  <a:ext uri="{FF2B5EF4-FFF2-40B4-BE49-F238E27FC236}">
                    <a16:creationId xmlns:a16="http://schemas.microsoft.com/office/drawing/2014/main" xmlns="" id="{BBA7A573-277E-4479-970F-14DD84B69481}"/>
                  </a:ext>
                </a:extLst>
              </p:cNvPr>
              <p:cNvGrpSpPr/>
              <p:nvPr/>
            </p:nvGrpSpPr>
            <p:grpSpPr>
              <a:xfrm>
                <a:off x="1355189" y="1589649"/>
                <a:ext cx="1286926" cy="450001"/>
                <a:chOff x="1355189" y="1589649"/>
                <a:chExt cx="1286926" cy="450001"/>
              </a:xfrm>
            </p:grpSpPr>
            <p:cxnSp>
              <p:nvCxnSpPr>
                <p:cNvPr id="42" name="直線コネクタ 41">
                  <a:extLst>
                    <a:ext uri="{FF2B5EF4-FFF2-40B4-BE49-F238E27FC236}">
                      <a16:creationId xmlns:a16="http://schemas.microsoft.com/office/drawing/2014/main" xmlns="" id="{035B97DE-64C4-4B35-A375-C418D4E54BB3}"/>
                    </a:ext>
                  </a:extLst>
                </p:cNvPr>
                <p:cNvCxnSpPr>
                  <a:cxnSpLocks/>
                  <a:stCxn id="9" idx="0"/>
                </p:cNvCxnSpPr>
                <p:nvPr/>
              </p:nvCxnSpPr>
              <p:spPr>
                <a:xfrm flipV="1">
                  <a:off x="1355189" y="1589649"/>
                  <a:ext cx="1286926"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xmlns="" id="{8CA3E677-3BC7-43B0-AE27-12A6E74A163E}"/>
                    </a:ext>
                  </a:extLst>
                </p:cNvPr>
                <p:cNvCxnSpPr>
                  <a:cxnSpLocks/>
                  <a:endCxn id="10" idx="0"/>
                </p:cNvCxnSpPr>
                <p:nvPr/>
              </p:nvCxnSpPr>
              <p:spPr>
                <a:xfrm flipH="1">
                  <a:off x="1535189" y="2039649"/>
                  <a:ext cx="110692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7" name="グループ化 16">
              <a:extLst>
                <a:ext uri="{FF2B5EF4-FFF2-40B4-BE49-F238E27FC236}">
                  <a16:creationId xmlns:a16="http://schemas.microsoft.com/office/drawing/2014/main" xmlns="" id="{0733D488-242E-4A5A-BE33-1023FEC2FC64}"/>
                </a:ext>
              </a:extLst>
            </p:cNvPr>
            <p:cNvGrpSpPr/>
            <p:nvPr/>
          </p:nvGrpSpPr>
          <p:grpSpPr>
            <a:xfrm>
              <a:off x="1644620" y="2164081"/>
              <a:ext cx="1286926" cy="325568"/>
              <a:chOff x="1355189" y="1589649"/>
              <a:chExt cx="1286926" cy="450001"/>
            </a:xfrm>
          </p:grpSpPr>
          <p:cxnSp>
            <p:nvCxnSpPr>
              <p:cNvPr id="36" name="直線コネクタ 35">
                <a:extLst>
                  <a:ext uri="{FF2B5EF4-FFF2-40B4-BE49-F238E27FC236}">
                    <a16:creationId xmlns:a16="http://schemas.microsoft.com/office/drawing/2014/main" xmlns="" id="{D719CCF6-C7D5-45B2-9756-AC7F1182DC8B}"/>
                  </a:ext>
                </a:extLst>
              </p:cNvPr>
              <p:cNvCxnSpPr>
                <a:cxnSpLocks/>
              </p:cNvCxnSpPr>
              <p:nvPr/>
            </p:nvCxnSpPr>
            <p:spPr>
              <a:xfrm flipV="1">
                <a:off x="2642115" y="1589649"/>
                <a:ext cx="0" cy="45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7" name="グループ化 36">
                <a:extLst>
                  <a:ext uri="{FF2B5EF4-FFF2-40B4-BE49-F238E27FC236}">
                    <a16:creationId xmlns:a16="http://schemas.microsoft.com/office/drawing/2014/main" xmlns="" id="{4F638051-DD5F-4646-AA7E-6036E12980A5}"/>
                  </a:ext>
                </a:extLst>
              </p:cNvPr>
              <p:cNvGrpSpPr/>
              <p:nvPr/>
            </p:nvGrpSpPr>
            <p:grpSpPr>
              <a:xfrm>
                <a:off x="1355189" y="1589649"/>
                <a:ext cx="1286926" cy="450001"/>
                <a:chOff x="1355189" y="1589649"/>
                <a:chExt cx="1286926" cy="450001"/>
              </a:xfrm>
            </p:grpSpPr>
            <p:cxnSp>
              <p:nvCxnSpPr>
                <p:cNvPr id="38" name="直線コネクタ 37">
                  <a:extLst>
                    <a:ext uri="{FF2B5EF4-FFF2-40B4-BE49-F238E27FC236}">
                      <a16:creationId xmlns:a16="http://schemas.microsoft.com/office/drawing/2014/main" xmlns="" id="{3C6AA7C2-B3AA-4602-85A4-1DB345488EF0}"/>
                    </a:ext>
                  </a:extLst>
                </p:cNvPr>
                <p:cNvCxnSpPr>
                  <a:cxnSpLocks/>
                </p:cNvCxnSpPr>
                <p:nvPr/>
              </p:nvCxnSpPr>
              <p:spPr>
                <a:xfrm flipV="1">
                  <a:off x="1355189" y="1589649"/>
                  <a:ext cx="1286926"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xmlns="" id="{773A9EFD-2632-4C03-9D88-B9C7496C1945}"/>
                    </a:ext>
                  </a:extLst>
                </p:cNvPr>
                <p:cNvCxnSpPr>
                  <a:cxnSpLocks/>
                </p:cNvCxnSpPr>
                <p:nvPr/>
              </p:nvCxnSpPr>
              <p:spPr>
                <a:xfrm flipH="1">
                  <a:off x="1535189" y="2039649"/>
                  <a:ext cx="110692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8" name="グループ化 17">
              <a:extLst>
                <a:ext uri="{FF2B5EF4-FFF2-40B4-BE49-F238E27FC236}">
                  <a16:creationId xmlns:a16="http://schemas.microsoft.com/office/drawing/2014/main" xmlns="" id="{30332D96-9D79-4C17-8EF8-6C709AA1B424}"/>
                </a:ext>
              </a:extLst>
            </p:cNvPr>
            <p:cNvGrpSpPr/>
            <p:nvPr/>
          </p:nvGrpSpPr>
          <p:grpSpPr>
            <a:xfrm>
              <a:off x="4167334" y="2920634"/>
              <a:ext cx="1286926" cy="360000"/>
              <a:chOff x="1355189" y="1589649"/>
              <a:chExt cx="1286926" cy="450001"/>
            </a:xfrm>
          </p:grpSpPr>
          <p:cxnSp>
            <p:nvCxnSpPr>
              <p:cNvPr id="32" name="直線コネクタ 31">
                <a:extLst>
                  <a:ext uri="{FF2B5EF4-FFF2-40B4-BE49-F238E27FC236}">
                    <a16:creationId xmlns:a16="http://schemas.microsoft.com/office/drawing/2014/main" xmlns="" id="{79ACB0CE-5CB9-4A3F-AD2B-72CC16816EBD}"/>
                  </a:ext>
                </a:extLst>
              </p:cNvPr>
              <p:cNvCxnSpPr>
                <a:cxnSpLocks/>
              </p:cNvCxnSpPr>
              <p:nvPr/>
            </p:nvCxnSpPr>
            <p:spPr>
              <a:xfrm flipV="1">
                <a:off x="2642115" y="1589649"/>
                <a:ext cx="0" cy="45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 name="グループ化 32">
                <a:extLst>
                  <a:ext uri="{FF2B5EF4-FFF2-40B4-BE49-F238E27FC236}">
                    <a16:creationId xmlns:a16="http://schemas.microsoft.com/office/drawing/2014/main" xmlns="" id="{F324CBAA-E151-4029-B714-7D8625683091}"/>
                  </a:ext>
                </a:extLst>
              </p:cNvPr>
              <p:cNvGrpSpPr/>
              <p:nvPr/>
            </p:nvGrpSpPr>
            <p:grpSpPr>
              <a:xfrm>
                <a:off x="1355189" y="1589649"/>
                <a:ext cx="1286926" cy="450001"/>
                <a:chOff x="1355189" y="1589649"/>
                <a:chExt cx="1286926" cy="450001"/>
              </a:xfrm>
            </p:grpSpPr>
            <p:cxnSp>
              <p:nvCxnSpPr>
                <p:cNvPr id="34" name="直線コネクタ 33">
                  <a:extLst>
                    <a:ext uri="{FF2B5EF4-FFF2-40B4-BE49-F238E27FC236}">
                      <a16:creationId xmlns:a16="http://schemas.microsoft.com/office/drawing/2014/main" xmlns="" id="{F18F300D-87E7-4556-908C-04C87C78A590}"/>
                    </a:ext>
                  </a:extLst>
                </p:cNvPr>
                <p:cNvCxnSpPr>
                  <a:cxnSpLocks/>
                </p:cNvCxnSpPr>
                <p:nvPr/>
              </p:nvCxnSpPr>
              <p:spPr>
                <a:xfrm flipV="1">
                  <a:off x="1355189" y="1589649"/>
                  <a:ext cx="1286926"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xmlns="" id="{F4F277D7-DCF0-4A3A-A422-DA37D0E94AFB}"/>
                    </a:ext>
                  </a:extLst>
                </p:cNvPr>
                <p:cNvCxnSpPr>
                  <a:cxnSpLocks/>
                </p:cNvCxnSpPr>
                <p:nvPr/>
              </p:nvCxnSpPr>
              <p:spPr>
                <a:xfrm flipH="1">
                  <a:off x="1535189" y="2039649"/>
                  <a:ext cx="110692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9" name="グループ化 18">
              <a:extLst>
                <a:ext uri="{FF2B5EF4-FFF2-40B4-BE49-F238E27FC236}">
                  <a16:creationId xmlns:a16="http://schemas.microsoft.com/office/drawing/2014/main" xmlns="" id="{D287F369-2302-4C33-BE98-E54BFE5500AB}"/>
                </a:ext>
              </a:extLst>
            </p:cNvPr>
            <p:cNvGrpSpPr/>
            <p:nvPr/>
          </p:nvGrpSpPr>
          <p:grpSpPr>
            <a:xfrm>
              <a:off x="6858734" y="3924886"/>
              <a:ext cx="1286926" cy="184764"/>
              <a:chOff x="1355189" y="1589649"/>
              <a:chExt cx="1286926" cy="450001"/>
            </a:xfrm>
          </p:grpSpPr>
          <p:cxnSp>
            <p:nvCxnSpPr>
              <p:cNvPr id="28" name="直線コネクタ 27">
                <a:extLst>
                  <a:ext uri="{FF2B5EF4-FFF2-40B4-BE49-F238E27FC236}">
                    <a16:creationId xmlns:a16="http://schemas.microsoft.com/office/drawing/2014/main" xmlns="" id="{748350DC-4C58-46B7-B726-884AAE01546A}"/>
                  </a:ext>
                </a:extLst>
              </p:cNvPr>
              <p:cNvCxnSpPr>
                <a:cxnSpLocks/>
              </p:cNvCxnSpPr>
              <p:nvPr/>
            </p:nvCxnSpPr>
            <p:spPr>
              <a:xfrm flipV="1">
                <a:off x="2642115" y="1589649"/>
                <a:ext cx="0" cy="45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9" name="グループ化 28">
                <a:extLst>
                  <a:ext uri="{FF2B5EF4-FFF2-40B4-BE49-F238E27FC236}">
                    <a16:creationId xmlns:a16="http://schemas.microsoft.com/office/drawing/2014/main" xmlns="" id="{A7C261BA-D44D-445E-B32F-579F69B8B3E0}"/>
                  </a:ext>
                </a:extLst>
              </p:cNvPr>
              <p:cNvGrpSpPr/>
              <p:nvPr/>
            </p:nvGrpSpPr>
            <p:grpSpPr>
              <a:xfrm>
                <a:off x="1355189" y="1589649"/>
                <a:ext cx="1286926" cy="450001"/>
                <a:chOff x="1355189" y="1589649"/>
                <a:chExt cx="1286926" cy="450001"/>
              </a:xfrm>
            </p:grpSpPr>
            <p:cxnSp>
              <p:nvCxnSpPr>
                <p:cNvPr id="30" name="直線コネクタ 29">
                  <a:extLst>
                    <a:ext uri="{FF2B5EF4-FFF2-40B4-BE49-F238E27FC236}">
                      <a16:creationId xmlns:a16="http://schemas.microsoft.com/office/drawing/2014/main" xmlns="" id="{DAB5488F-1479-4AB1-882D-D090E5D66958}"/>
                    </a:ext>
                  </a:extLst>
                </p:cNvPr>
                <p:cNvCxnSpPr>
                  <a:cxnSpLocks/>
                </p:cNvCxnSpPr>
                <p:nvPr/>
              </p:nvCxnSpPr>
              <p:spPr>
                <a:xfrm flipV="1">
                  <a:off x="1355189" y="1589649"/>
                  <a:ext cx="1286926"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xmlns="" id="{B1444FE3-E73E-4370-99A0-557DFD9DAEBC}"/>
                    </a:ext>
                  </a:extLst>
                </p:cNvPr>
                <p:cNvCxnSpPr>
                  <a:cxnSpLocks/>
                </p:cNvCxnSpPr>
                <p:nvPr/>
              </p:nvCxnSpPr>
              <p:spPr>
                <a:xfrm flipH="1">
                  <a:off x="1535189" y="2039649"/>
                  <a:ext cx="110692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20" name="直線矢印コネクタ 19">
              <a:extLst>
                <a:ext uri="{FF2B5EF4-FFF2-40B4-BE49-F238E27FC236}">
                  <a16:creationId xmlns:a16="http://schemas.microsoft.com/office/drawing/2014/main" xmlns="" id="{7C8E2008-4494-4D90-A326-8D7BB213959A}"/>
                </a:ext>
              </a:extLst>
            </p:cNvPr>
            <p:cNvCxnSpPr>
              <a:cxnSpLocks/>
              <a:endCxn id="12" idx="0"/>
            </p:cNvCxnSpPr>
            <p:nvPr/>
          </p:nvCxnSpPr>
          <p:spPr>
            <a:xfrm>
              <a:off x="1805189" y="2832978"/>
              <a:ext cx="22527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xmlns="" id="{9F98746E-B396-4416-9241-BE6B48D4C575}"/>
                </a:ext>
              </a:extLst>
            </p:cNvPr>
            <p:cNvCxnSpPr>
              <a:cxnSpLocks/>
              <a:endCxn id="14" idx="0"/>
            </p:cNvCxnSpPr>
            <p:nvPr/>
          </p:nvCxnSpPr>
          <p:spPr>
            <a:xfrm>
              <a:off x="4167334" y="3811681"/>
              <a:ext cx="25932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xmlns="" id="{3E19517F-3E9E-423C-8D9D-99A558AF42FA}"/>
                </a:ext>
              </a:extLst>
            </p:cNvPr>
            <p:cNvSpPr txBox="1"/>
            <p:nvPr/>
          </p:nvSpPr>
          <p:spPr>
            <a:xfrm>
              <a:off x="1363312" y="1383685"/>
              <a:ext cx="1747594" cy="253916"/>
            </a:xfrm>
            <a:prstGeom prst="rect">
              <a:avLst/>
            </a:prstGeom>
            <a:noFill/>
          </p:spPr>
          <p:txBody>
            <a:bodyPr wrap="none" rtlCol="0">
              <a:spAutoFit/>
            </a:bodyPr>
            <a:lstStyle/>
            <a:p>
              <a:r>
                <a:rPr kumimoji="1" lang="en-US" altLang="ja-JP" sz="1050" dirty="0"/>
                <a:t>1:</a:t>
              </a:r>
              <a:r>
                <a:rPr lang="ja-JP" altLang="en-US" sz="1050" dirty="0"/>
                <a:t>手</a:t>
              </a:r>
              <a:r>
                <a:rPr kumimoji="1" lang="ja-JP" altLang="en-US" sz="1050" dirty="0"/>
                <a:t>の出入りを感知する</a:t>
              </a:r>
              <a:r>
                <a:rPr kumimoji="1" lang="en-US" altLang="ja-JP" sz="1050" dirty="0"/>
                <a:t>()</a:t>
              </a:r>
              <a:endParaRPr kumimoji="1" lang="ja-JP" altLang="en-US" sz="1050" dirty="0"/>
            </a:p>
          </p:txBody>
        </p:sp>
        <p:sp>
          <p:nvSpPr>
            <p:cNvPr id="23" name="テキスト ボックス 22">
              <a:extLst>
                <a:ext uri="{FF2B5EF4-FFF2-40B4-BE49-F238E27FC236}">
                  <a16:creationId xmlns:a16="http://schemas.microsoft.com/office/drawing/2014/main" xmlns="" id="{B91B4BDF-70C6-4268-9F89-6E556D42E3C1}"/>
                </a:ext>
              </a:extLst>
            </p:cNvPr>
            <p:cNvSpPr txBox="1"/>
            <p:nvPr/>
          </p:nvSpPr>
          <p:spPr>
            <a:xfrm>
              <a:off x="1586339" y="1986472"/>
              <a:ext cx="2396810" cy="253916"/>
            </a:xfrm>
            <a:prstGeom prst="rect">
              <a:avLst/>
            </a:prstGeom>
            <a:noFill/>
          </p:spPr>
          <p:txBody>
            <a:bodyPr wrap="none" rtlCol="0">
              <a:spAutoFit/>
            </a:bodyPr>
            <a:lstStyle/>
            <a:p>
              <a:r>
                <a:rPr kumimoji="1" lang="en-US" altLang="ja-JP" sz="1050" dirty="0"/>
                <a:t>1.1:</a:t>
              </a:r>
              <a:r>
                <a:rPr lang="ja-JP" altLang="en-US" sz="1050" dirty="0"/>
                <a:t>バーコード読み取り指示を出す</a:t>
              </a:r>
              <a:r>
                <a:rPr kumimoji="1" lang="en-US" altLang="ja-JP" sz="1050" dirty="0"/>
                <a:t>()</a:t>
              </a:r>
              <a:endParaRPr kumimoji="1" lang="ja-JP" altLang="en-US" sz="1050" dirty="0"/>
            </a:p>
          </p:txBody>
        </p:sp>
        <p:sp>
          <p:nvSpPr>
            <p:cNvPr id="24" name="テキスト ボックス 23">
              <a:extLst>
                <a:ext uri="{FF2B5EF4-FFF2-40B4-BE49-F238E27FC236}">
                  <a16:creationId xmlns:a16="http://schemas.microsoft.com/office/drawing/2014/main" xmlns="" id="{E06E3501-7FBB-4F5C-B4FA-8C2AA86E8010}"/>
                </a:ext>
              </a:extLst>
            </p:cNvPr>
            <p:cNvSpPr txBox="1"/>
            <p:nvPr/>
          </p:nvSpPr>
          <p:spPr>
            <a:xfrm>
              <a:off x="1757705" y="2611950"/>
              <a:ext cx="1160895" cy="253916"/>
            </a:xfrm>
            <a:prstGeom prst="rect">
              <a:avLst/>
            </a:prstGeom>
            <a:noFill/>
          </p:spPr>
          <p:txBody>
            <a:bodyPr wrap="none" rtlCol="0">
              <a:spAutoFit/>
            </a:bodyPr>
            <a:lstStyle/>
            <a:p>
              <a:r>
                <a:rPr kumimoji="1" lang="en-US" altLang="ja-JP" sz="1050" dirty="0"/>
                <a:t>1.1.1:</a:t>
              </a:r>
              <a:r>
                <a:rPr kumimoji="1" lang="ja-JP" altLang="en-US" sz="1050" dirty="0"/>
                <a:t>受信する</a:t>
              </a:r>
              <a:r>
                <a:rPr kumimoji="1" lang="en-US" altLang="ja-JP" sz="1050" dirty="0"/>
                <a:t>()</a:t>
              </a:r>
              <a:endParaRPr kumimoji="1" lang="ja-JP" altLang="en-US" sz="1050" dirty="0"/>
            </a:p>
          </p:txBody>
        </p:sp>
        <p:sp>
          <p:nvSpPr>
            <p:cNvPr id="25" name="テキスト ボックス 24">
              <a:extLst>
                <a:ext uri="{FF2B5EF4-FFF2-40B4-BE49-F238E27FC236}">
                  <a16:creationId xmlns:a16="http://schemas.microsoft.com/office/drawing/2014/main" xmlns="" id="{BD8D2B51-0950-4830-B90B-313CC0F39797}"/>
                </a:ext>
              </a:extLst>
            </p:cNvPr>
            <p:cNvSpPr txBox="1"/>
            <p:nvPr/>
          </p:nvSpPr>
          <p:spPr>
            <a:xfrm>
              <a:off x="4106152" y="2666717"/>
              <a:ext cx="2079415" cy="253916"/>
            </a:xfrm>
            <a:prstGeom prst="rect">
              <a:avLst/>
            </a:prstGeom>
            <a:noFill/>
          </p:spPr>
          <p:txBody>
            <a:bodyPr wrap="none" rtlCol="0">
              <a:spAutoFit/>
            </a:bodyPr>
            <a:lstStyle/>
            <a:p>
              <a:r>
                <a:rPr kumimoji="1" lang="en-US" altLang="ja-JP" sz="1050" dirty="0"/>
                <a:t>1.1.1.1:</a:t>
              </a:r>
              <a:r>
                <a:rPr kumimoji="1" lang="ja-JP" altLang="en-US" sz="1050" dirty="0"/>
                <a:t>バーコードを読み取る</a:t>
              </a:r>
              <a:r>
                <a:rPr lang="en-US" altLang="ja-JP" sz="1050" dirty="0"/>
                <a:t>()</a:t>
              </a:r>
              <a:endParaRPr kumimoji="1" lang="ja-JP" altLang="en-US" sz="1050" dirty="0"/>
            </a:p>
          </p:txBody>
        </p:sp>
        <p:sp>
          <p:nvSpPr>
            <p:cNvPr id="26" name="テキスト ボックス 25">
              <a:extLst>
                <a:ext uri="{FF2B5EF4-FFF2-40B4-BE49-F238E27FC236}">
                  <a16:creationId xmlns:a16="http://schemas.microsoft.com/office/drawing/2014/main" xmlns="" id="{715332E7-4CAC-41CF-81BA-63D768DCB5EC}"/>
                </a:ext>
              </a:extLst>
            </p:cNvPr>
            <p:cNvSpPr txBox="1"/>
            <p:nvPr/>
          </p:nvSpPr>
          <p:spPr>
            <a:xfrm>
              <a:off x="4237902" y="3602057"/>
              <a:ext cx="1271502" cy="253916"/>
            </a:xfrm>
            <a:prstGeom prst="rect">
              <a:avLst/>
            </a:prstGeom>
            <a:noFill/>
          </p:spPr>
          <p:txBody>
            <a:bodyPr wrap="none" rtlCol="0">
              <a:spAutoFit/>
            </a:bodyPr>
            <a:lstStyle/>
            <a:p>
              <a:r>
                <a:rPr kumimoji="1" lang="en-US" altLang="ja-JP" sz="1050" dirty="0"/>
                <a:t>1.1.1.2:</a:t>
              </a:r>
              <a:r>
                <a:rPr kumimoji="1" lang="ja-JP" altLang="en-US" sz="1050" dirty="0"/>
                <a:t>受信</a:t>
              </a:r>
              <a:r>
                <a:rPr lang="ja-JP" altLang="en-US" sz="1050" dirty="0"/>
                <a:t>する</a:t>
              </a:r>
              <a:r>
                <a:rPr lang="en-US" altLang="ja-JP" sz="1050" dirty="0"/>
                <a:t>()</a:t>
              </a:r>
              <a:endParaRPr kumimoji="1" lang="ja-JP" altLang="en-US" sz="1050" dirty="0"/>
            </a:p>
          </p:txBody>
        </p:sp>
        <p:sp>
          <p:nvSpPr>
            <p:cNvPr id="27" name="テキスト ボックス 26">
              <a:extLst>
                <a:ext uri="{FF2B5EF4-FFF2-40B4-BE49-F238E27FC236}">
                  <a16:creationId xmlns:a16="http://schemas.microsoft.com/office/drawing/2014/main" xmlns="" id="{1A054BD5-3677-432B-8239-16022027E211}"/>
                </a:ext>
              </a:extLst>
            </p:cNvPr>
            <p:cNvSpPr txBox="1"/>
            <p:nvPr/>
          </p:nvSpPr>
          <p:spPr>
            <a:xfrm>
              <a:off x="6858734" y="3715437"/>
              <a:ext cx="2055371" cy="253916"/>
            </a:xfrm>
            <a:prstGeom prst="rect">
              <a:avLst/>
            </a:prstGeom>
            <a:noFill/>
          </p:spPr>
          <p:txBody>
            <a:bodyPr wrap="none" rtlCol="0">
              <a:spAutoFit/>
            </a:bodyPr>
            <a:lstStyle/>
            <a:p>
              <a:r>
                <a:rPr kumimoji="1" lang="en-US" altLang="ja-JP" sz="1050" dirty="0"/>
                <a:t>1.1.1.2.1:</a:t>
              </a:r>
              <a:r>
                <a:rPr lang="ja-JP" altLang="en-US" sz="1050" dirty="0"/>
                <a:t>商品情報を記録する</a:t>
              </a:r>
              <a:r>
                <a:rPr lang="en-US" altLang="ja-JP" sz="1050" dirty="0"/>
                <a:t>()</a:t>
              </a:r>
              <a:endParaRPr kumimoji="1" lang="ja-JP" altLang="en-US" sz="1050" dirty="0"/>
            </a:p>
          </p:txBody>
        </p:sp>
      </p:grpSp>
      <p:sp>
        <p:nvSpPr>
          <p:cNvPr id="44" name="テキスト ボックス 43">
            <a:extLst>
              <a:ext uri="{FF2B5EF4-FFF2-40B4-BE49-F238E27FC236}">
                <a16:creationId xmlns:a16="http://schemas.microsoft.com/office/drawing/2014/main" xmlns="" id="{8C8C86D8-49B3-4DF7-B1E0-F9F3CE771800}"/>
              </a:ext>
            </a:extLst>
          </p:cNvPr>
          <p:cNvSpPr txBox="1"/>
          <p:nvPr/>
        </p:nvSpPr>
        <p:spPr>
          <a:xfrm>
            <a:off x="193404" y="243097"/>
            <a:ext cx="2646878" cy="338554"/>
          </a:xfrm>
          <a:prstGeom prst="rect">
            <a:avLst/>
          </a:prstGeom>
          <a:noFill/>
        </p:spPr>
        <p:txBody>
          <a:bodyPr wrap="none" rtlCol="0">
            <a:spAutoFit/>
          </a:bodyPr>
          <a:lstStyle/>
          <a:p>
            <a:r>
              <a:rPr kumimoji="1" lang="ja-JP" altLang="en-US" sz="1600" dirty="0"/>
              <a:t>「手の出入りを感知する」</a:t>
            </a:r>
          </a:p>
        </p:txBody>
      </p:sp>
    </p:spTree>
    <p:extLst>
      <p:ext uri="{BB962C8B-B14F-4D97-AF65-F5344CB8AC3E}">
        <p14:creationId xmlns:p14="http://schemas.microsoft.com/office/powerpoint/2010/main" val="8754612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xmlns="" id="{86C8D3A5-C454-460C-854B-66A8D458DA92}"/>
              </a:ext>
            </a:extLst>
          </p:cNvPr>
          <p:cNvSpPr/>
          <p:nvPr/>
        </p:nvSpPr>
        <p:spPr>
          <a:xfrm>
            <a:off x="675250" y="618979"/>
            <a:ext cx="1368000" cy="72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a:t>
            </a:r>
            <a:r>
              <a:rPr lang="ja-JP" altLang="en-US" sz="1400" dirty="0">
                <a:solidFill>
                  <a:schemeClr val="tx1"/>
                </a:solidFill>
              </a:rPr>
              <a:t>レジ</a:t>
            </a:r>
            <a:endParaRPr kumimoji="1" lang="ja-JP" altLang="en-US" sz="1400" dirty="0">
              <a:solidFill>
                <a:schemeClr val="tx1"/>
              </a:solidFill>
            </a:endParaRPr>
          </a:p>
        </p:txBody>
      </p:sp>
      <p:sp>
        <p:nvSpPr>
          <p:cNvPr id="4" name="正方形/長方形 3">
            <a:extLst>
              <a:ext uri="{FF2B5EF4-FFF2-40B4-BE49-F238E27FC236}">
                <a16:creationId xmlns:a16="http://schemas.microsoft.com/office/drawing/2014/main" xmlns="" id="{3C0906DF-C3F7-4E15-9CCA-DCACA900C1EC}"/>
              </a:ext>
            </a:extLst>
          </p:cNvPr>
          <p:cNvSpPr/>
          <p:nvPr/>
        </p:nvSpPr>
        <p:spPr>
          <a:xfrm>
            <a:off x="3373903" y="618979"/>
            <a:ext cx="1368000" cy="72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a:t>
            </a:r>
            <a:r>
              <a:rPr kumimoji="1" lang="ja-JP" altLang="en-US" sz="1200" dirty="0">
                <a:solidFill>
                  <a:schemeClr val="tx1"/>
                </a:solidFill>
              </a:rPr>
              <a:t>クラウドサーバ</a:t>
            </a:r>
          </a:p>
        </p:txBody>
      </p:sp>
      <p:cxnSp>
        <p:nvCxnSpPr>
          <p:cNvPr id="6" name="直線コネクタ 5">
            <a:extLst>
              <a:ext uri="{FF2B5EF4-FFF2-40B4-BE49-F238E27FC236}">
                <a16:creationId xmlns:a16="http://schemas.microsoft.com/office/drawing/2014/main" xmlns="" id="{ED6080C9-2C0A-486D-98D0-40F9EB48CB5B}"/>
              </a:ext>
            </a:extLst>
          </p:cNvPr>
          <p:cNvCxnSpPr>
            <a:cxnSpLocks/>
            <a:stCxn id="3" idx="2"/>
          </p:cNvCxnSpPr>
          <p:nvPr/>
        </p:nvCxnSpPr>
        <p:spPr>
          <a:xfrm>
            <a:off x="1359250" y="1338978"/>
            <a:ext cx="0" cy="53280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xmlns="" id="{57D63C34-459E-4C6A-98C3-FE68B256F051}"/>
              </a:ext>
            </a:extLst>
          </p:cNvPr>
          <p:cNvCxnSpPr>
            <a:cxnSpLocks/>
          </p:cNvCxnSpPr>
          <p:nvPr/>
        </p:nvCxnSpPr>
        <p:spPr>
          <a:xfrm>
            <a:off x="4057903" y="1338978"/>
            <a:ext cx="0" cy="53280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xmlns="" id="{0C35396A-5805-4F10-BB35-498D39E915CB}"/>
              </a:ext>
            </a:extLst>
          </p:cNvPr>
          <p:cNvSpPr/>
          <p:nvPr/>
        </p:nvSpPr>
        <p:spPr>
          <a:xfrm>
            <a:off x="1265189" y="1589650"/>
            <a:ext cx="180000" cy="50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xmlns="" id="{22C75ED8-06DD-43B4-9C9A-85C4579BF548}"/>
              </a:ext>
            </a:extLst>
          </p:cNvPr>
          <p:cNvSpPr/>
          <p:nvPr/>
        </p:nvSpPr>
        <p:spPr>
          <a:xfrm>
            <a:off x="1445189" y="2039650"/>
            <a:ext cx="180000" cy="41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xmlns="" id="{C711750A-AC0B-4A52-8E65-446884C1A9E5}"/>
              </a:ext>
            </a:extLst>
          </p:cNvPr>
          <p:cNvSpPr/>
          <p:nvPr/>
        </p:nvSpPr>
        <p:spPr>
          <a:xfrm>
            <a:off x="1625189" y="2489650"/>
            <a:ext cx="180000" cy="32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xmlns="" id="{B706B9EA-8107-4502-A3B5-B663A1B93D9C}"/>
              </a:ext>
            </a:extLst>
          </p:cNvPr>
          <p:cNvSpPr/>
          <p:nvPr/>
        </p:nvSpPr>
        <p:spPr>
          <a:xfrm>
            <a:off x="3967903" y="2832978"/>
            <a:ext cx="180000" cy="23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xmlns="" id="{30A59492-C0C1-4A99-B8A2-0241E6FB1F97}"/>
              </a:ext>
            </a:extLst>
          </p:cNvPr>
          <p:cNvSpPr/>
          <p:nvPr/>
        </p:nvSpPr>
        <p:spPr>
          <a:xfrm>
            <a:off x="4147903" y="3282978"/>
            <a:ext cx="180000" cy="16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6" name="グループ化 15">
            <a:extLst>
              <a:ext uri="{FF2B5EF4-FFF2-40B4-BE49-F238E27FC236}">
                <a16:creationId xmlns:a16="http://schemas.microsoft.com/office/drawing/2014/main" xmlns="" id="{8B0BBC3A-97FE-4894-B123-02E2763CEB8D}"/>
              </a:ext>
            </a:extLst>
          </p:cNvPr>
          <p:cNvGrpSpPr/>
          <p:nvPr/>
        </p:nvGrpSpPr>
        <p:grpSpPr>
          <a:xfrm>
            <a:off x="1355189" y="1589649"/>
            <a:ext cx="1286926" cy="450001"/>
            <a:chOff x="1355189" y="1589649"/>
            <a:chExt cx="1286926" cy="450001"/>
          </a:xfrm>
        </p:grpSpPr>
        <p:cxnSp>
          <p:nvCxnSpPr>
            <p:cNvPr id="40" name="直線コネクタ 39">
              <a:extLst>
                <a:ext uri="{FF2B5EF4-FFF2-40B4-BE49-F238E27FC236}">
                  <a16:creationId xmlns:a16="http://schemas.microsoft.com/office/drawing/2014/main" xmlns="" id="{A0606B32-7959-453D-A49A-66B9CB404DD6}"/>
                </a:ext>
              </a:extLst>
            </p:cNvPr>
            <p:cNvCxnSpPr>
              <a:cxnSpLocks/>
            </p:cNvCxnSpPr>
            <p:nvPr/>
          </p:nvCxnSpPr>
          <p:spPr>
            <a:xfrm flipV="1">
              <a:off x="2642115" y="1589649"/>
              <a:ext cx="0" cy="45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1" name="グループ化 40">
              <a:extLst>
                <a:ext uri="{FF2B5EF4-FFF2-40B4-BE49-F238E27FC236}">
                  <a16:creationId xmlns:a16="http://schemas.microsoft.com/office/drawing/2014/main" xmlns="" id="{9D594C90-82D3-420E-8228-9875FC51EBEC}"/>
                </a:ext>
              </a:extLst>
            </p:cNvPr>
            <p:cNvGrpSpPr/>
            <p:nvPr/>
          </p:nvGrpSpPr>
          <p:grpSpPr>
            <a:xfrm>
              <a:off x="1355189" y="1589649"/>
              <a:ext cx="1286926" cy="450001"/>
              <a:chOff x="1355189" y="1589649"/>
              <a:chExt cx="1286926" cy="450001"/>
            </a:xfrm>
          </p:grpSpPr>
          <p:cxnSp>
            <p:nvCxnSpPr>
              <p:cNvPr id="42" name="直線コネクタ 41">
                <a:extLst>
                  <a:ext uri="{FF2B5EF4-FFF2-40B4-BE49-F238E27FC236}">
                    <a16:creationId xmlns:a16="http://schemas.microsoft.com/office/drawing/2014/main" xmlns="" id="{F0F2CDF6-2713-4115-B444-AB5ABDE25829}"/>
                  </a:ext>
                </a:extLst>
              </p:cNvPr>
              <p:cNvCxnSpPr>
                <a:cxnSpLocks/>
                <a:stCxn id="9" idx="0"/>
              </p:cNvCxnSpPr>
              <p:nvPr/>
            </p:nvCxnSpPr>
            <p:spPr>
              <a:xfrm flipV="1">
                <a:off x="1355189" y="1589649"/>
                <a:ext cx="1286926"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xmlns="" id="{BF988DD0-47D0-46AA-BC2C-EB8B32C8055B}"/>
                  </a:ext>
                </a:extLst>
              </p:cNvPr>
              <p:cNvCxnSpPr>
                <a:cxnSpLocks/>
                <a:endCxn id="10" idx="0"/>
              </p:cNvCxnSpPr>
              <p:nvPr/>
            </p:nvCxnSpPr>
            <p:spPr>
              <a:xfrm flipH="1">
                <a:off x="1535189" y="2039649"/>
                <a:ext cx="110692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7" name="グループ化 16">
            <a:extLst>
              <a:ext uri="{FF2B5EF4-FFF2-40B4-BE49-F238E27FC236}">
                <a16:creationId xmlns:a16="http://schemas.microsoft.com/office/drawing/2014/main" xmlns="" id="{BE0D9ECC-DC03-4247-B1E7-90E529564B51}"/>
              </a:ext>
            </a:extLst>
          </p:cNvPr>
          <p:cNvGrpSpPr/>
          <p:nvPr/>
        </p:nvGrpSpPr>
        <p:grpSpPr>
          <a:xfrm>
            <a:off x="1644620" y="2164081"/>
            <a:ext cx="1286926" cy="325568"/>
            <a:chOff x="1355189" y="1589649"/>
            <a:chExt cx="1286926" cy="450001"/>
          </a:xfrm>
        </p:grpSpPr>
        <p:cxnSp>
          <p:nvCxnSpPr>
            <p:cNvPr id="36" name="直線コネクタ 35">
              <a:extLst>
                <a:ext uri="{FF2B5EF4-FFF2-40B4-BE49-F238E27FC236}">
                  <a16:creationId xmlns:a16="http://schemas.microsoft.com/office/drawing/2014/main" xmlns="" id="{F0E38F9F-AFB0-44CB-BE58-C915152EC46C}"/>
                </a:ext>
              </a:extLst>
            </p:cNvPr>
            <p:cNvCxnSpPr>
              <a:cxnSpLocks/>
            </p:cNvCxnSpPr>
            <p:nvPr/>
          </p:nvCxnSpPr>
          <p:spPr>
            <a:xfrm flipV="1">
              <a:off x="2642115" y="1589649"/>
              <a:ext cx="0" cy="45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7" name="グループ化 36">
              <a:extLst>
                <a:ext uri="{FF2B5EF4-FFF2-40B4-BE49-F238E27FC236}">
                  <a16:creationId xmlns:a16="http://schemas.microsoft.com/office/drawing/2014/main" xmlns="" id="{D8C4DCBE-7C8E-4984-ACE4-B20ABACCD578}"/>
                </a:ext>
              </a:extLst>
            </p:cNvPr>
            <p:cNvGrpSpPr/>
            <p:nvPr/>
          </p:nvGrpSpPr>
          <p:grpSpPr>
            <a:xfrm>
              <a:off x="1355189" y="1589649"/>
              <a:ext cx="1286926" cy="450001"/>
              <a:chOff x="1355189" y="1589649"/>
              <a:chExt cx="1286926" cy="450001"/>
            </a:xfrm>
          </p:grpSpPr>
          <p:cxnSp>
            <p:nvCxnSpPr>
              <p:cNvPr id="38" name="直線コネクタ 37">
                <a:extLst>
                  <a:ext uri="{FF2B5EF4-FFF2-40B4-BE49-F238E27FC236}">
                    <a16:creationId xmlns:a16="http://schemas.microsoft.com/office/drawing/2014/main" xmlns="" id="{3619EA96-70C8-492F-A1D7-E6DE8B0483C0}"/>
                  </a:ext>
                </a:extLst>
              </p:cNvPr>
              <p:cNvCxnSpPr>
                <a:cxnSpLocks/>
              </p:cNvCxnSpPr>
              <p:nvPr/>
            </p:nvCxnSpPr>
            <p:spPr>
              <a:xfrm flipV="1">
                <a:off x="1355189" y="1589649"/>
                <a:ext cx="1286926"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xmlns="" id="{39766484-B68B-4BD7-A5C2-D2D39E7A7BA5}"/>
                  </a:ext>
                </a:extLst>
              </p:cNvPr>
              <p:cNvCxnSpPr>
                <a:cxnSpLocks/>
              </p:cNvCxnSpPr>
              <p:nvPr/>
            </p:nvCxnSpPr>
            <p:spPr>
              <a:xfrm flipH="1">
                <a:off x="1535189" y="2039649"/>
                <a:ext cx="110692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8" name="グループ化 17">
            <a:extLst>
              <a:ext uri="{FF2B5EF4-FFF2-40B4-BE49-F238E27FC236}">
                <a16:creationId xmlns:a16="http://schemas.microsoft.com/office/drawing/2014/main" xmlns="" id="{4AA18E94-5216-4420-94D1-67CAC1F01A89}"/>
              </a:ext>
            </a:extLst>
          </p:cNvPr>
          <p:cNvGrpSpPr/>
          <p:nvPr/>
        </p:nvGrpSpPr>
        <p:grpSpPr>
          <a:xfrm>
            <a:off x="4167334" y="2920634"/>
            <a:ext cx="1286926" cy="360000"/>
            <a:chOff x="1355189" y="1589649"/>
            <a:chExt cx="1286926" cy="450001"/>
          </a:xfrm>
        </p:grpSpPr>
        <p:cxnSp>
          <p:nvCxnSpPr>
            <p:cNvPr id="32" name="直線コネクタ 31">
              <a:extLst>
                <a:ext uri="{FF2B5EF4-FFF2-40B4-BE49-F238E27FC236}">
                  <a16:creationId xmlns:a16="http://schemas.microsoft.com/office/drawing/2014/main" xmlns="" id="{5B7CC2C3-8AEB-409E-98CF-01DD56FDC352}"/>
                </a:ext>
              </a:extLst>
            </p:cNvPr>
            <p:cNvCxnSpPr>
              <a:cxnSpLocks/>
            </p:cNvCxnSpPr>
            <p:nvPr/>
          </p:nvCxnSpPr>
          <p:spPr>
            <a:xfrm flipV="1">
              <a:off x="2642115" y="1589649"/>
              <a:ext cx="0" cy="45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 name="グループ化 32">
              <a:extLst>
                <a:ext uri="{FF2B5EF4-FFF2-40B4-BE49-F238E27FC236}">
                  <a16:creationId xmlns:a16="http://schemas.microsoft.com/office/drawing/2014/main" xmlns="" id="{7D96FF15-4697-4F04-9E76-332C6F88B55D}"/>
                </a:ext>
              </a:extLst>
            </p:cNvPr>
            <p:cNvGrpSpPr/>
            <p:nvPr/>
          </p:nvGrpSpPr>
          <p:grpSpPr>
            <a:xfrm>
              <a:off x="1355189" y="1589649"/>
              <a:ext cx="1286926" cy="450001"/>
              <a:chOff x="1355189" y="1589649"/>
              <a:chExt cx="1286926" cy="450001"/>
            </a:xfrm>
          </p:grpSpPr>
          <p:cxnSp>
            <p:nvCxnSpPr>
              <p:cNvPr id="34" name="直線コネクタ 33">
                <a:extLst>
                  <a:ext uri="{FF2B5EF4-FFF2-40B4-BE49-F238E27FC236}">
                    <a16:creationId xmlns:a16="http://schemas.microsoft.com/office/drawing/2014/main" xmlns="" id="{1E9E7EAC-CDFF-4B72-A695-FB6AC97DBCF2}"/>
                  </a:ext>
                </a:extLst>
              </p:cNvPr>
              <p:cNvCxnSpPr>
                <a:cxnSpLocks/>
              </p:cNvCxnSpPr>
              <p:nvPr/>
            </p:nvCxnSpPr>
            <p:spPr>
              <a:xfrm flipV="1">
                <a:off x="1355189" y="1589649"/>
                <a:ext cx="1286926"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xmlns="" id="{D959ECEA-132E-4302-808C-A7F7D4DBBD7A}"/>
                  </a:ext>
                </a:extLst>
              </p:cNvPr>
              <p:cNvCxnSpPr>
                <a:cxnSpLocks/>
              </p:cNvCxnSpPr>
              <p:nvPr/>
            </p:nvCxnSpPr>
            <p:spPr>
              <a:xfrm flipH="1">
                <a:off x="1535189" y="2039649"/>
                <a:ext cx="110692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20" name="直線矢印コネクタ 19">
            <a:extLst>
              <a:ext uri="{FF2B5EF4-FFF2-40B4-BE49-F238E27FC236}">
                <a16:creationId xmlns:a16="http://schemas.microsoft.com/office/drawing/2014/main" xmlns="" id="{6B6F26A7-06ED-422C-BF8F-C7C5BF6DE116}"/>
              </a:ext>
            </a:extLst>
          </p:cNvPr>
          <p:cNvCxnSpPr>
            <a:cxnSpLocks/>
            <a:endCxn id="12" idx="0"/>
          </p:cNvCxnSpPr>
          <p:nvPr/>
        </p:nvCxnSpPr>
        <p:spPr>
          <a:xfrm>
            <a:off x="1805189" y="2832978"/>
            <a:ext cx="22527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xmlns="" id="{419AF1E6-1552-4864-8DBA-11FC62477B94}"/>
              </a:ext>
            </a:extLst>
          </p:cNvPr>
          <p:cNvSpPr txBox="1"/>
          <p:nvPr/>
        </p:nvSpPr>
        <p:spPr>
          <a:xfrm>
            <a:off x="1363312" y="1383685"/>
            <a:ext cx="1747594" cy="253916"/>
          </a:xfrm>
          <a:prstGeom prst="rect">
            <a:avLst/>
          </a:prstGeom>
          <a:noFill/>
        </p:spPr>
        <p:txBody>
          <a:bodyPr wrap="none" rtlCol="0">
            <a:spAutoFit/>
          </a:bodyPr>
          <a:lstStyle/>
          <a:p>
            <a:r>
              <a:rPr kumimoji="1" lang="en-US" altLang="ja-JP" sz="1050" dirty="0"/>
              <a:t>1:</a:t>
            </a:r>
            <a:r>
              <a:rPr lang="ja-JP" altLang="en-US" sz="1050" dirty="0"/>
              <a:t>顧客情報を受け付ける</a:t>
            </a:r>
            <a:r>
              <a:rPr kumimoji="1" lang="en-US" altLang="ja-JP" sz="1050" dirty="0"/>
              <a:t>()</a:t>
            </a:r>
            <a:endParaRPr kumimoji="1" lang="ja-JP" altLang="en-US" sz="1050" dirty="0"/>
          </a:p>
        </p:txBody>
      </p:sp>
      <p:sp>
        <p:nvSpPr>
          <p:cNvPr id="23" name="テキスト ボックス 22">
            <a:extLst>
              <a:ext uri="{FF2B5EF4-FFF2-40B4-BE49-F238E27FC236}">
                <a16:creationId xmlns:a16="http://schemas.microsoft.com/office/drawing/2014/main" xmlns="" id="{9F5C17AB-4F13-40D2-8F9C-DEDE6C6DD7C9}"/>
              </a:ext>
            </a:extLst>
          </p:cNvPr>
          <p:cNvSpPr txBox="1"/>
          <p:nvPr/>
        </p:nvSpPr>
        <p:spPr>
          <a:xfrm>
            <a:off x="1586339" y="1986472"/>
            <a:ext cx="2666114" cy="253916"/>
          </a:xfrm>
          <a:prstGeom prst="rect">
            <a:avLst/>
          </a:prstGeom>
          <a:noFill/>
        </p:spPr>
        <p:txBody>
          <a:bodyPr wrap="none" rtlCol="0">
            <a:spAutoFit/>
          </a:bodyPr>
          <a:lstStyle/>
          <a:p>
            <a:r>
              <a:rPr kumimoji="1" lang="en-US" altLang="ja-JP" sz="1050" dirty="0"/>
              <a:t>1.1:</a:t>
            </a:r>
            <a:r>
              <a:rPr kumimoji="1" lang="ja-JP" altLang="en-US" sz="1050" dirty="0"/>
              <a:t>顧客情報、カゴ情報照会指示を出す</a:t>
            </a:r>
            <a:r>
              <a:rPr kumimoji="1" lang="en-US" altLang="ja-JP" sz="1050" dirty="0"/>
              <a:t>()</a:t>
            </a:r>
            <a:endParaRPr kumimoji="1" lang="ja-JP" altLang="en-US" sz="1050" dirty="0"/>
          </a:p>
        </p:txBody>
      </p:sp>
      <p:sp>
        <p:nvSpPr>
          <p:cNvPr id="24" name="テキスト ボックス 23">
            <a:extLst>
              <a:ext uri="{FF2B5EF4-FFF2-40B4-BE49-F238E27FC236}">
                <a16:creationId xmlns:a16="http://schemas.microsoft.com/office/drawing/2014/main" xmlns="" id="{363D059C-D7C8-45BA-AF29-C6BB04ECC72A}"/>
              </a:ext>
            </a:extLst>
          </p:cNvPr>
          <p:cNvSpPr txBox="1"/>
          <p:nvPr/>
        </p:nvSpPr>
        <p:spPr>
          <a:xfrm>
            <a:off x="1757705" y="2611950"/>
            <a:ext cx="1160895" cy="253916"/>
          </a:xfrm>
          <a:prstGeom prst="rect">
            <a:avLst/>
          </a:prstGeom>
          <a:noFill/>
        </p:spPr>
        <p:txBody>
          <a:bodyPr wrap="none" rtlCol="0">
            <a:spAutoFit/>
          </a:bodyPr>
          <a:lstStyle/>
          <a:p>
            <a:r>
              <a:rPr kumimoji="1" lang="en-US" altLang="ja-JP" sz="1050" dirty="0"/>
              <a:t>1.1.1:</a:t>
            </a:r>
            <a:r>
              <a:rPr kumimoji="1" lang="ja-JP" altLang="en-US" sz="1050" dirty="0"/>
              <a:t>受信する</a:t>
            </a:r>
            <a:r>
              <a:rPr kumimoji="1" lang="en-US" altLang="ja-JP" sz="1050" dirty="0"/>
              <a:t>()</a:t>
            </a:r>
            <a:endParaRPr kumimoji="1" lang="ja-JP" altLang="en-US" sz="1050" dirty="0"/>
          </a:p>
        </p:txBody>
      </p:sp>
      <p:sp>
        <p:nvSpPr>
          <p:cNvPr id="25" name="テキスト ボックス 24">
            <a:extLst>
              <a:ext uri="{FF2B5EF4-FFF2-40B4-BE49-F238E27FC236}">
                <a16:creationId xmlns:a16="http://schemas.microsoft.com/office/drawing/2014/main" xmlns="" id="{A7CFBF19-CF13-4839-80CE-41A5D511524E}"/>
              </a:ext>
            </a:extLst>
          </p:cNvPr>
          <p:cNvSpPr txBox="1"/>
          <p:nvPr/>
        </p:nvSpPr>
        <p:spPr>
          <a:xfrm>
            <a:off x="4105387" y="2664688"/>
            <a:ext cx="2618024" cy="253916"/>
          </a:xfrm>
          <a:prstGeom prst="rect">
            <a:avLst/>
          </a:prstGeom>
          <a:noFill/>
        </p:spPr>
        <p:txBody>
          <a:bodyPr wrap="none" rtlCol="0">
            <a:spAutoFit/>
          </a:bodyPr>
          <a:lstStyle/>
          <a:p>
            <a:r>
              <a:rPr kumimoji="1" lang="en-US" altLang="ja-JP" sz="1050" dirty="0"/>
              <a:t>1.1.1.1:</a:t>
            </a:r>
            <a:r>
              <a:rPr lang="ja-JP" altLang="en-US" sz="1050" dirty="0"/>
              <a:t>顧客情報、カゴ情報を照会する</a:t>
            </a:r>
            <a:r>
              <a:rPr lang="en-US" altLang="ja-JP" sz="1050" dirty="0"/>
              <a:t>()</a:t>
            </a:r>
            <a:endParaRPr kumimoji="1" lang="ja-JP" altLang="en-US" sz="1050" dirty="0"/>
          </a:p>
        </p:txBody>
      </p:sp>
      <p:sp>
        <p:nvSpPr>
          <p:cNvPr id="44" name="正方形/長方形 43">
            <a:extLst>
              <a:ext uri="{FF2B5EF4-FFF2-40B4-BE49-F238E27FC236}">
                <a16:creationId xmlns:a16="http://schemas.microsoft.com/office/drawing/2014/main" xmlns="" id="{6E0EBD6D-5840-4B56-9311-841FA5C4730D}"/>
              </a:ext>
            </a:extLst>
          </p:cNvPr>
          <p:cNvSpPr/>
          <p:nvPr/>
        </p:nvSpPr>
        <p:spPr>
          <a:xfrm>
            <a:off x="4333042" y="3880566"/>
            <a:ext cx="180000" cy="90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5" name="グループ化 44">
            <a:extLst>
              <a:ext uri="{FF2B5EF4-FFF2-40B4-BE49-F238E27FC236}">
                <a16:creationId xmlns:a16="http://schemas.microsoft.com/office/drawing/2014/main" xmlns="" id="{25878356-DC6C-4740-88AD-BFBA711A1449}"/>
              </a:ext>
            </a:extLst>
          </p:cNvPr>
          <p:cNvGrpSpPr/>
          <p:nvPr/>
        </p:nvGrpSpPr>
        <p:grpSpPr>
          <a:xfrm>
            <a:off x="4513042" y="3998964"/>
            <a:ext cx="1291377" cy="226915"/>
            <a:chOff x="1350738" y="1589649"/>
            <a:chExt cx="1291377" cy="450000"/>
          </a:xfrm>
        </p:grpSpPr>
        <p:cxnSp>
          <p:nvCxnSpPr>
            <p:cNvPr id="46" name="直線コネクタ 45">
              <a:extLst>
                <a:ext uri="{FF2B5EF4-FFF2-40B4-BE49-F238E27FC236}">
                  <a16:creationId xmlns:a16="http://schemas.microsoft.com/office/drawing/2014/main" xmlns="" id="{1FD616D6-C3CD-4D20-A3A0-8B018744479D}"/>
                </a:ext>
              </a:extLst>
            </p:cNvPr>
            <p:cNvCxnSpPr>
              <a:cxnSpLocks/>
            </p:cNvCxnSpPr>
            <p:nvPr/>
          </p:nvCxnSpPr>
          <p:spPr>
            <a:xfrm flipV="1">
              <a:off x="2642115" y="1589649"/>
              <a:ext cx="0" cy="45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7" name="グループ化 46">
              <a:extLst>
                <a:ext uri="{FF2B5EF4-FFF2-40B4-BE49-F238E27FC236}">
                  <a16:creationId xmlns:a16="http://schemas.microsoft.com/office/drawing/2014/main" xmlns="" id="{5FE0F889-AF53-49E8-BD87-8D0192482DE0}"/>
                </a:ext>
              </a:extLst>
            </p:cNvPr>
            <p:cNvGrpSpPr/>
            <p:nvPr/>
          </p:nvGrpSpPr>
          <p:grpSpPr>
            <a:xfrm>
              <a:off x="1350738" y="1589649"/>
              <a:ext cx="1291377" cy="449999"/>
              <a:chOff x="1350738" y="1589649"/>
              <a:chExt cx="1291377" cy="449999"/>
            </a:xfrm>
          </p:grpSpPr>
          <p:cxnSp>
            <p:nvCxnSpPr>
              <p:cNvPr id="48" name="直線コネクタ 47">
                <a:extLst>
                  <a:ext uri="{FF2B5EF4-FFF2-40B4-BE49-F238E27FC236}">
                    <a16:creationId xmlns:a16="http://schemas.microsoft.com/office/drawing/2014/main" xmlns="" id="{F45F89C3-D015-4FD5-BD19-AAA0B0B93519}"/>
                  </a:ext>
                </a:extLst>
              </p:cNvPr>
              <p:cNvCxnSpPr>
                <a:cxnSpLocks/>
              </p:cNvCxnSpPr>
              <p:nvPr/>
            </p:nvCxnSpPr>
            <p:spPr>
              <a:xfrm flipV="1">
                <a:off x="1355189" y="1589649"/>
                <a:ext cx="1286926"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xmlns="" id="{B132ACD6-72BE-40AC-AFD2-F38BE59D9C7C}"/>
                  </a:ext>
                </a:extLst>
              </p:cNvPr>
              <p:cNvCxnSpPr>
                <a:cxnSpLocks/>
              </p:cNvCxnSpPr>
              <p:nvPr/>
            </p:nvCxnSpPr>
            <p:spPr>
              <a:xfrm flipH="1">
                <a:off x="1350738" y="2039648"/>
                <a:ext cx="129137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50" name="グループ化 49">
            <a:extLst>
              <a:ext uri="{FF2B5EF4-FFF2-40B4-BE49-F238E27FC236}">
                <a16:creationId xmlns:a16="http://schemas.microsoft.com/office/drawing/2014/main" xmlns="" id="{9930DF97-54A0-4717-9BED-467C0C10F422}"/>
              </a:ext>
            </a:extLst>
          </p:cNvPr>
          <p:cNvGrpSpPr/>
          <p:nvPr/>
        </p:nvGrpSpPr>
        <p:grpSpPr>
          <a:xfrm>
            <a:off x="4323841" y="3429000"/>
            <a:ext cx="1286926" cy="260500"/>
            <a:chOff x="1355189" y="1589649"/>
            <a:chExt cx="1286926" cy="461669"/>
          </a:xfrm>
        </p:grpSpPr>
        <p:cxnSp>
          <p:nvCxnSpPr>
            <p:cNvPr id="51" name="直線コネクタ 50">
              <a:extLst>
                <a:ext uri="{FF2B5EF4-FFF2-40B4-BE49-F238E27FC236}">
                  <a16:creationId xmlns:a16="http://schemas.microsoft.com/office/drawing/2014/main" xmlns="" id="{5EF81A38-C4A8-484B-B637-5A912FC5D8D1}"/>
                </a:ext>
              </a:extLst>
            </p:cNvPr>
            <p:cNvCxnSpPr>
              <a:cxnSpLocks/>
            </p:cNvCxnSpPr>
            <p:nvPr/>
          </p:nvCxnSpPr>
          <p:spPr>
            <a:xfrm flipV="1">
              <a:off x="2642115" y="1589649"/>
              <a:ext cx="0" cy="45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2" name="グループ化 51">
              <a:extLst>
                <a:ext uri="{FF2B5EF4-FFF2-40B4-BE49-F238E27FC236}">
                  <a16:creationId xmlns:a16="http://schemas.microsoft.com/office/drawing/2014/main" xmlns="" id="{E796D4C1-9EEA-42B4-A8D9-496D724F421A}"/>
                </a:ext>
              </a:extLst>
            </p:cNvPr>
            <p:cNvGrpSpPr/>
            <p:nvPr/>
          </p:nvGrpSpPr>
          <p:grpSpPr>
            <a:xfrm>
              <a:off x="1355189" y="1589649"/>
              <a:ext cx="1286926" cy="461669"/>
              <a:chOff x="1355189" y="1589649"/>
              <a:chExt cx="1286926" cy="461669"/>
            </a:xfrm>
          </p:grpSpPr>
          <p:cxnSp>
            <p:nvCxnSpPr>
              <p:cNvPr id="53" name="直線コネクタ 52">
                <a:extLst>
                  <a:ext uri="{FF2B5EF4-FFF2-40B4-BE49-F238E27FC236}">
                    <a16:creationId xmlns:a16="http://schemas.microsoft.com/office/drawing/2014/main" xmlns="" id="{7904D3E6-4FF1-4E64-9C28-9AED55590617}"/>
                  </a:ext>
                </a:extLst>
              </p:cNvPr>
              <p:cNvCxnSpPr>
                <a:cxnSpLocks/>
              </p:cNvCxnSpPr>
              <p:nvPr/>
            </p:nvCxnSpPr>
            <p:spPr>
              <a:xfrm flipV="1">
                <a:off x="1355189" y="1589649"/>
                <a:ext cx="1286926"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xmlns="" id="{DAB000EB-F578-4970-B943-AA0388D55DC5}"/>
                  </a:ext>
                </a:extLst>
              </p:cNvPr>
              <p:cNvCxnSpPr>
                <a:cxnSpLocks/>
              </p:cNvCxnSpPr>
              <p:nvPr/>
            </p:nvCxnSpPr>
            <p:spPr>
              <a:xfrm flipH="1">
                <a:off x="1447220" y="2039648"/>
                <a:ext cx="1194895" cy="116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56" name="テキスト ボックス 55">
            <a:extLst>
              <a:ext uri="{FF2B5EF4-FFF2-40B4-BE49-F238E27FC236}">
                <a16:creationId xmlns:a16="http://schemas.microsoft.com/office/drawing/2014/main" xmlns="" id="{B88BFFC8-90E3-49D9-8D1D-6DFB7D59091B}"/>
              </a:ext>
            </a:extLst>
          </p:cNvPr>
          <p:cNvSpPr txBox="1"/>
          <p:nvPr/>
        </p:nvSpPr>
        <p:spPr>
          <a:xfrm>
            <a:off x="4347110" y="3237933"/>
            <a:ext cx="3156633" cy="253916"/>
          </a:xfrm>
          <a:prstGeom prst="rect">
            <a:avLst/>
          </a:prstGeom>
          <a:noFill/>
        </p:spPr>
        <p:txBody>
          <a:bodyPr wrap="none" rtlCol="0">
            <a:spAutoFit/>
          </a:bodyPr>
          <a:lstStyle/>
          <a:p>
            <a:r>
              <a:rPr kumimoji="1" lang="en-US" altLang="ja-JP" sz="1050" dirty="0"/>
              <a:t>1.1.1.2:</a:t>
            </a:r>
            <a:r>
              <a:rPr lang="ja-JP" altLang="en-US" sz="1050" dirty="0"/>
              <a:t>顧客情報に合致する商品情報を照会する</a:t>
            </a:r>
            <a:r>
              <a:rPr lang="en-US" altLang="ja-JP" sz="1050" dirty="0"/>
              <a:t>()</a:t>
            </a:r>
            <a:endParaRPr kumimoji="1" lang="ja-JP" altLang="en-US" sz="1050" dirty="0"/>
          </a:p>
        </p:txBody>
      </p:sp>
      <p:sp>
        <p:nvSpPr>
          <p:cNvPr id="57" name="テキスト ボックス 56">
            <a:extLst>
              <a:ext uri="{FF2B5EF4-FFF2-40B4-BE49-F238E27FC236}">
                <a16:creationId xmlns:a16="http://schemas.microsoft.com/office/drawing/2014/main" xmlns="" id="{5C81557F-C699-4BD0-B156-E27C2C157F6A}"/>
              </a:ext>
            </a:extLst>
          </p:cNvPr>
          <p:cNvSpPr txBox="1"/>
          <p:nvPr/>
        </p:nvSpPr>
        <p:spPr>
          <a:xfrm>
            <a:off x="4343120" y="3683450"/>
            <a:ext cx="2752677" cy="253916"/>
          </a:xfrm>
          <a:prstGeom prst="rect">
            <a:avLst/>
          </a:prstGeom>
          <a:noFill/>
        </p:spPr>
        <p:txBody>
          <a:bodyPr wrap="none" rtlCol="0">
            <a:spAutoFit/>
          </a:bodyPr>
          <a:lstStyle/>
          <a:p>
            <a:r>
              <a:rPr kumimoji="1" lang="en-US" altLang="ja-JP" sz="1050" dirty="0"/>
              <a:t>1.1.1.3:</a:t>
            </a:r>
            <a:r>
              <a:rPr kumimoji="1" lang="ja-JP" altLang="en-US" sz="1050" dirty="0"/>
              <a:t>商品</a:t>
            </a:r>
            <a:r>
              <a:rPr lang="ja-JP" altLang="en-US" sz="1050" dirty="0"/>
              <a:t>情報をもとに金額を請求する</a:t>
            </a:r>
            <a:r>
              <a:rPr lang="en-US" altLang="ja-JP" sz="1050" dirty="0"/>
              <a:t>()</a:t>
            </a:r>
            <a:endParaRPr kumimoji="1" lang="ja-JP" altLang="en-US" sz="1050" dirty="0"/>
          </a:p>
        </p:txBody>
      </p:sp>
      <p:sp>
        <p:nvSpPr>
          <p:cNvPr id="58" name="正方形/長方形 57">
            <a:extLst>
              <a:ext uri="{FF2B5EF4-FFF2-40B4-BE49-F238E27FC236}">
                <a16:creationId xmlns:a16="http://schemas.microsoft.com/office/drawing/2014/main" xmlns="" id="{F87A6967-1673-49CD-ADBF-AC5614F210D0}"/>
              </a:ext>
            </a:extLst>
          </p:cNvPr>
          <p:cNvSpPr/>
          <p:nvPr/>
        </p:nvSpPr>
        <p:spPr>
          <a:xfrm>
            <a:off x="4513042" y="4323224"/>
            <a:ext cx="1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テキスト ボックス 59">
            <a:extLst>
              <a:ext uri="{FF2B5EF4-FFF2-40B4-BE49-F238E27FC236}">
                <a16:creationId xmlns:a16="http://schemas.microsoft.com/office/drawing/2014/main" xmlns="" id="{1DB812DF-43E0-4B1F-B092-4661C7F34A0F}"/>
              </a:ext>
            </a:extLst>
          </p:cNvPr>
          <p:cNvSpPr txBox="1"/>
          <p:nvPr/>
        </p:nvSpPr>
        <p:spPr>
          <a:xfrm>
            <a:off x="4603042" y="4191281"/>
            <a:ext cx="2752677" cy="253916"/>
          </a:xfrm>
          <a:prstGeom prst="rect">
            <a:avLst/>
          </a:prstGeom>
          <a:noFill/>
        </p:spPr>
        <p:txBody>
          <a:bodyPr wrap="none" rtlCol="0">
            <a:spAutoFit/>
          </a:bodyPr>
          <a:lstStyle/>
          <a:p>
            <a:r>
              <a:rPr kumimoji="1" lang="en-US" altLang="ja-JP" sz="1050" dirty="0"/>
              <a:t>1.1.1.4:</a:t>
            </a:r>
            <a:r>
              <a:rPr kumimoji="1" lang="ja-JP" altLang="en-US" sz="1050" dirty="0"/>
              <a:t>買い物</a:t>
            </a:r>
            <a:r>
              <a:rPr lang="ja-JP" altLang="en-US" sz="1050" dirty="0"/>
              <a:t>情報をユーザーに通知する</a:t>
            </a:r>
            <a:r>
              <a:rPr lang="en-US" altLang="ja-JP" sz="1050" dirty="0"/>
              <a:t>()</a:t>
            </a:r>
            <a:endParaRPr kumimoji="1" lang="ja-JP" altLang="en-US" sz="1050" dirty="0"/>
          </a:p>
        </p:txBody>
      </p:sp>
      <p:sp>
        <p:nvSpPr>
          <p:cNvPr id="61" name="テキスト ボックス 60">
            <a:extLst>
              <a:ext uri="{FF2B5EF4-FFF2-40B4-BE49-F238E27FC236}">
                <a16:creationId xmlns:a16="http://schemas.microsoft.com/office/drawing/2014/main" xmlns="" id="{522A0DA7-2267-4B9E-9C71-AA8D5E59EBBA}"/>
              </a:ext>
            </a:extLst>
          </p:cNvPr>
          <p:cNvSpPr txBox="1"/>
          <p:nvPr/>
        </p:nvSpPr>
        <p:spPr>
          <a:xfrm>
            <a:off x="193404" y="243097"/>
            <a:ext cx="1620957" cy="338554"/>
          </a:xfrm>
          <a:prstGeom prst="rect">
            <a:avLst/>
          </a:prstGeom>
          <a:noFill/>
        </p:spPr>
        <p:txBody>
          <a:bodyPr wrap="none" rtlCol="0">
            <a:spAutoFit/>
          </a:bodyPr>
          <a:lstStyle/>
          <a:p>
            <a:r>
              <a:rPr kumimoji="1" lang="ja-JP" altLang="en-US" sz="1600" dirty="0"/>
              <a:t>「会計をする」</a:t>
            </a:r>
          </a:p>
        </p:txBody>
      </p:sp>
    </p:spTree>
    <p:extLst>
      <p:ext uri="{BB962C8B-B14F-4D97-AF65-F5344CB8AC3E}">
        <p14:creationId xmlns:p14="http://schemas.microsoft.com/office/powerpoint/2010/main" val="17212062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2EC60EF2-6EFA-42B7-8BC3-E2DDB061C1E8}"/>
              </a:ext>
            </a:extLst>
          </p:cNvPr>
          <p:cNvSpPr>
            <a:spLocks noGrp="1"/>
          </p:cNvSpPr>
          <p:nvPr>
            <p:ph type="title"/>
          </p:nvPr>
        </p:nvSpPr>
        <p:spPr/>
        <p:txBody>
          <a:bodyPr/>
          <a:lstStyle/>
          <a:p>
            <a:r>
              <a:rPr lang="ja-JP" altLang="en-US" dirty="0"/>
              <a:t>進捗状況</a:t>
            </a:r>
            <a:endParaRPr kumimoji="1" lang="ja-JP" altLang="en-US" dirty="0"/>
          </a:p>
        </p:txBody>
      </p:sp>
      <p:sp>
        <p:nvSpPr>
          <p:cNvPr id="3" name="テキスト ボックス 2">
            <a:extLst>
              <a:ext uri="{FF2B5EF4-FFF2-40B4-BE49-F238E27FC236}">
                <a16:creationId xmlns:a16="http://schemas.microsoft.com/office/drawing/2014/main" xmlns="" id="{FA561FD8-9348-4391-AF7C-E88F623A4287}"/>
              </a:ext>
            </a:extLst>
          </p:cNvPr>
          <p:cNvSpPr txBox="1"/>
          <p:nvPr/>
        </p:nvSpPr>
        <p:spPr>
          <a:xfrm>
            <a:off x="587828" y="2325189"/>
            <a:ext cx="6989414" cy="1938992"/>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000" b="1" dirty="0">
                <a:solidFill>
                  <a:schemeClr val="accent1"/>
                </a:solidFill>
              </a:rPr>
              <a:t>システムの目的・機能を再考</a:t>
            </a:r>
            <a:endParaRPr kumimoji="1" lang="en-US" altLang="ja-JP" sz="2000" b="1" dirty="0">
              <a:solidFill>
                <a:schemeClr val="accent1"/>
              </a:solidFill>
            </a:endParaRPr>
          </a:p>
          <a:p>
            <a:pPr marL="285750" indent="-285750">
              <a:buFont typeface="Arial" panose="020B0604020202020204" pitchFamily="34" charset="0"/>
              <a:buChar char="•"/>
            </a:pPr>
            <a:r>
              <a:rPr kumimoji="1" lang="en-US" altLang="ja-JP" sz="2000" b="1" dirty="0"/>
              <a:t>UML</a:t>
            </a:r>
            <a:r>
              <a:rPr kumimoji="1" lang="ja-JP" altLang="en-US" sz="2000" b="1" dirty="0"/>
              <a:t>を用いたシステムの設計</a:t>
            </a:r>
            <a:endParaRPr kumimoji="1" lang="en-US" altLang="ja-JP" sz="2000" b="1" dirty="0"/>
          </a:p>
          <a:p>
            <a:r>
              <a:rPr kumimoji="1" lang="ja-JP" altLang="en-US" sz="2000" b="1" dirty="0"/>
              <a:t>　　（システムの詳細について、きちんとした打ち合わせが必要）</a:t>
            </a:r>
            <a:endParaRPr kumimoji="1" lang="en-US" altLang="ja-JP" sz="2000" b="1" dirty="0"/>
          </a:p>
          <a:p>
            <a:pPr marL="285750" indent="-285750">
              <a:buFont typeface="Arial" panose="020B0604020202020204" pitchFamily="34" charset="0"/>
              <a:buChar char="•"/>
            </a:pPr>
            <a:r>
              <a:rPr kumimoji="1" lang="ja-JP" altLang="en-US" sz="2000" b="1" dirty="0"/>
              <a:t>開発に必要な情報の収集　</a:t>
            </a:r>
            <a:endParaRPr kumimoji="1" lang="en-US" altLang="ja-JP" sz="2000" b="1" dirty="0"/>
          </a:p>
          <a:p>
            <a:r>
              <a:rPr kumimoji="1" lang="ja-JP" altLang="en-US" sz="2000" b="1" dirty="0"/>
              <a:t>　　（センサー類について、使用するボードについて）</a:t>
            </a:r>
            <a:endParaRPr kumimoji="1" lang="en-US" altLang="ja-JP" sz="2000" b="1" dirty="0"/>
          </a:p>
          <a:p>
            <a:r>
              <a:rPr kumimoji="1" lang="ja-JP" altLang="en-US" sz="2000" b="1" dirty="0"/>
              <a:t>　　</a:t>
            </a:r>
            <a:endParaRPr kumimoji="1" lang="en-US" altLang="ja-JP" sz="2000" b="1" dirty="0">
              <a:solidFill>
                <a:schemeClr val="accent1"/>
              </a:solidFill>
            </a:endParaRPr>
          </a:p>
        </p:txBody>
      </p:sp>
    </p:spTree>
    <p:extLst>
      <p:ext uri="{BB962C8B-B14F-4D97-AF65-F5344CB8AC3E}">
        <p14:creationId xmlns:p14="http://schemas.microsoft.com/office/powerpoint/2010/main" val="3830325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E8B75219-3890-48DF-85F4-3A847EA64C01}"/>
              </a:ext>
            </a:extLst>
          </p:cNvPr>
          <p:cNvSpPr>
            <a:spLocks noGrp="1"/>
          </p:cNvSpPr>
          <p:nvPr>
            <p:ph type="title"/>
          </p:nvPr>
        </p:nvSpPr>
        <p:spPr/>
        <p:txBody>
          <a:bodyPr/>
          <a:lstStyle/>
          <a:p>
            <a:r>
              <a:rPr kumimoji="1" lang="ja-JP" altLang="en-US" dirty="0"/>
              <a:t>目的</a:t>
            </a:r>
          </a:p>
        </p:txBody>
      </p:sp>
      <p:sp>
        <p:nvSpPr>
          <p:cNvPr id="3" name="コンテンツ プレースホルダー 2">
            <a:extLst>
              <a:ext uri="{FF2B5EF4-FFF2-40B4-BE49-F238E27FC236}">
                <a16:creationId xmlns:a16="http://schemas.microsoft.com/office/drawing/2014/main" xmlns="" id="{DC5BDD44-C3FD-4560-B2BF-DDED081AF368}"/>
              </a:ext>
            </a:extLst>
          </p:cNvPr>
          <p:cNvSpPr txBox="1">
            <a:spLocks/>
          </p:cNvSpPr>
          <p:nvPr/>
        </p:nvSpPr>
        <p:spPr>
          <a:xfrm>
            <a:off x="395396" y="1889403"/>
            <a:ext cx="11462167" cy="4277312"/>
          </a:xfrm>
          <a:prstGeom prst="rect">
            <a:avLst/>
          </a:prstGeom>
        </p:spPr>
        <p:txBody>
          <a:bodyPr vert="horz" lIns="0" tIns="45720" rIns="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2400" dirty="0">
                <a:latin typeface="+mn-ea"/>
              </a:rPr>
              <a:t>【</a:t>
            </a:r>
            <a:r>
              <a:rPr lang="ja-JP" altLang="en-US" sz="2400" dirty="0">
                <a:latin typeface="+mn-ea"/>
              </a:rPr>
              <a:t>目的</a:t>
            </a:r>
            <a:r>
              <a:rPr lang="en-US" altLang="ja-JP" sz="2400" dirty="0">
                <a:latin typeface="+mn-ea"/>
              </a:rPr>
              <a:t>】</a:t>
            </a:r>
          </a:p>
          <a:p>
            <a:pPr marL="0" indent="0">
              <a:buFont typeface="Arial" panose="020B0604020202020204" pitchFamily="34" charset="0"/>
              <a:buNone/>
            </a:pPr>
            <a:r>
              <a:rPr lang="ja-JP" altLang="en-US" dirty="0">
                <a:latin typeface="+mn-ea"/>
              </a:rPr>
              <a:t>　</a:t>
            </a:r>
            <a:r>
              <a:rPr lang="ja-JP" altLang="en-US" sz="2400" dirty="0">
                <a:latin typeface="+mn-ea"/>
              </a:rPr>
              <a:t>学校の教室など、数人から数十人程度が利用する部屋の広さや室内の人数、二酸化炭素濃度などの環境値をもとに、感染症予防の観点から</a:t>
            </a:r>
            <a:r>
              <a:rPr lang="ja-JP" altLang="en-US" sz="2400" u="sng" dirty="0">
                <a:latin typeface="+mn-ea"/>
              </a:rPr>
              <a:t>感染リスクのレベルを通知</a:t>
            </a:r>
            <a:r>
              <a:rPr lang="ja-JP" altLang="en-US" sz="2400" dirty="0">
                <a:latin typeface="+mn-ea"/>
              </a:rPr>
              <a:t>するとともに、三密を回避し、</a:t>
            </a:r>
            <a:r>
              <a:rPr lang="ja-JP" altLang="en-US" sz="2400" u="sng" dirty="0">
                <a:latin typeface="+mn-ea"/>
              </a:rPr>
              <a:t>感染リスクを軽減する環境づくりをサポート</a:t>
            </a:r>
            <a:r>
              <a:rPr lang="ja-JP" altLang="en-US" sz="2400" dirty="0">
                <a:latin typeface="+mn-ea"/>
              </a:rPr>
              <a:t>する。</a:t>
            </a:r>
            <a:endParaRPr lang="en-US" altLang="ja-JP" sz="2400" dirty="0">
              <a:latin typeface="+mn-ea"/>
            </a:endParaRPr>
          </a:p>
          <a:p>
            <a:pPr marL="0" indent="0">
              <a:buFont typeface="Arial" panose="020B0604020202020204" pitchFamily="34" charset="0"/>
              <a:buNone/>
            </a:pPr>
            <a:r>
              <a:rPr lang="ja-JP" altLang="en-US" sz="2400" dirty="0">
                <a:latin typeface="+mn-ea"/>
              </a:rPr>
              <a:t>　　・感染症予防対策のルールを守ってもらう</a:t>
            </a:r>
            <a:endParaRPr lang="en-US" altLang="ja-JP" sz="2400" dirty="0">
              <a:latin typeface="+mn-ea"/>
            </a:endParaRPr>
          </a:p>
          <a:p>
            <a:pPr marL="0" indent="0">
              <a:buFont typeface="Arial" panose="020B0604020202020204" pitchFamily="34" charset="0"/>
              <a:buNone/>
            </a:pPr>
            <a:r>
              <a:rPr lang="ja-JP" altLang="en-US" sz="2400" dirty="0">
                <a:latin typeface="+mn-ea"/>
              </a:rPr>
              <a:t>　　・感染症予防対策の基準を定める</a:t>
            </a:r>
            <a:endParaRPr lang="en-US" altLang="ja-JP" sz="2400" dirty="0">
              <a:latin typeface="+mn-ea"/>
            </a:endParaRPr>
          </a:p>
          <a:p>
            <a:pPr marL="0" indent="0">
              <a:buFont typeface="Arial" panose="020B0604020202020204" pitchFamily="34" charset="0"/>
              <a:buNone/>
            </a:pPr>
            <a:r>
              <a:rPr lang="en-US" altLang="ja-JP" sz="2400" dirty="0">
                <a:latin typeface="+mn-ea"/>
              </a:rPr>
              <a:t>【</a:t>
            </a:r>
            <a:r>
              <a:rPr lang="ja-JP" altLang="en-US" sz="2400" dirty="0">
                <a:latin typeface="+mn-ea"/>
              </a:rPr>
              <a:t>要求</a:t>
            </a:r>
            <a:r>
              <a:rPr lang="en-US" altLang="ja-JP" sz="2400" dirty="0">
                <a:latin typeface="+mn-ea"/>
              </a:rPr>
              <a:t>】</a:t>
            </a:r>
          </a:p>
          <a:p>
            <a:r>
              <a:rPr lang="ja-JP" altLang="en-US" sz="2400" dirty="0">
                <a:latin typeface="+mn-ea"/>
              </a:rPr>
              <a:t>比較的低いコストで導入できる</a:t>
            </a:r>
            <a:endParaRPr lang="en-US" altLang="ja-JP" sz="2400" dirty="0">
              <a:latin typeface="+mn-ea"/>
            </a:endParaRPr>
          </a:p>
          <a:p>
            <a:r>
              <a:rPr lang="ja-JP" altLang="en-US" sz="2400" dirty="0">
                <a:latin typeface="+mn-ea"/>
              </a:rPr>
              <a:t>感染症予防のため、誰でも簡単に利用できる</a:t>
            </a:r>
            <a:endParaRPr lang="en-US" altLang="ja-JP" sz="2400" dirty="0">
              <a:latin typeface="+mn-ea"/>
            </a:endParaRPr>
          </a:p>
        </p:txBody>
      </p:sp>
    </p:spTree>
    <p:extLst>
      <p:ext uri="{BB962C8B-B14F-4D97-AF65-F5344CB8AC3E}">
        <p14:creationId xmlns:p14="http://schemas.microsoft.com/office/powerpoint/2010/main" val="3355910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E0EF103E-4B45-48C2-BB34-A18234E15E4A}"/>
              </a:ext>
            </a:extLst>
          </p:cNvPr>
          <p:cNvSpPr>
            <a:spLocks noGrp="1"/>
          </p:cNvSpPr>
          <p:nvPr>
            <p:ph type="title"/>
          </p:nvPr>
        </p:nvSpPr>
        <p:spPr/>
        <p:txBody>
          <a:bodyPr/>
          <a:lstStyle/>
          <a:p>
            <a:r>
              <a:rPr lang="ja-JP" altLang="en-US" dirty="0"/>
              <a:t>総合環境モニタリングシステム</a:t>
            </a:r>
            <a:endParaRPr kumimoji="1" lang="ja-JP" altLang="en-US" dirty="0"/>
          </a:p>
        </p:txBody>
      </p:sp>
      <p:sp>
        <p:nvSpPr>
          <p:cNvPr id="3" name="右矢印 6">
            <a:extLst>
              <a:ext uri="{FF2B5EF4-FFF2-40B4-BE49-F238E27FC236}">
                <a16:creationId xmlns:a16="http://schemas.microsoft.com/office/drawing/2014/main" xmlns="" id="{89B4C518-1B6B-40D7-A067-7039C7A8A720}"/>
              </a:ext>
            </a:extLst>
          </p:cNvPr>
          <p:cNvSpPr/>
          <p:nvPr/>
        </p:nvSpPr>
        <p:spPr>
          <a:xfrm>
            <a:off x="5776507" y="3550431"/>
            <a:ext cx="638986" cy="3331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pic>
        <p:nvPicPr>
          <p:cNvPr id="4" name="Picture 2" descr="シングルボードコンピュータのイラスト">
            <a:extLst>
              <a:ext uri="{FF2B5EF4-FFF2-40B4-BE49-F238E27FC236}">
                <a16:creationId xmlns:a16="http://schemas.microsoft.com/office/drawing/2014/main" xmlns="" id="{C152FBC0-5B46-4241-B927-82BCF6F78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261" y="3065018"/>
            <a:ext cx="1905000" cy="169068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グループ化 4">
            <a:extLst>
              <a:ext uri="{FF2B5EF4-FFF2-40B4-BE49-F238E27FC236}">
                <a16:creationId xmlns:a16="http://schemas.microsoft.com/office/drawing/2014/main" xmlns="" id="{95BD063E-0BAA-489A-BBC6-89C933706E78}"/>
              </a:ext>
            </a:extLst>
          </p:cNvPr>
          <p:cNvGrpSpPr>
            <a:grpSpLocks noChangeAspect="1"/>
          </p:cNvGrpSpPr>
          <p:nvPr/>
        </p:nvGrpSpPr>
        <p:grpSpPr>
          <a:xfrm>
            <a:off x="10003770" y="2247533"/>
            <a:ext cx="1050943" cy="533400"/>
            <a:chOff x="9549603" y="2206257"/>
            <a:chExt cx="1587527" cy="805741"/>
          </a:xfrm>
        </p:grpSpPr>
        <p:pic>
          <p:nvPicPr>
            <p:cNvPr id="6" name="Picture 4" descr="青色発光ダイオードのイラスト（赤）">
              <a:extLst>
                <a:ext uri="{FF2B5EF4-FFF2-40B4-BE49-F238E27FC236}">
                  <a16:creationId xmlns:a16="http://schemas.microsoft.com/office/drawing/2014/main" xmlns="" id="{CB0BCC1A-65E7-499C-84BB-1B60D244F2A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49603" y="2206257"/>
              <a:ext cx="565785" cy="8001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青色発光ダイオードのイラスト（緑）">
              <a:extLst>
                <a:ext uri="{FF2B5EF4-FFF2-40B4-BE49-F238E27FC236}">
                  <a16:creationId xmlns:a16="http://schemas.microsoft.com/office/drawing/2014/main" xmlns="" id="{372E4E27-B505-41E6-A759-DBC5A2E4374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60474" y="2211898"/>
              <a:ext cx="565785" cy="8001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青色発光ダイオードのイラスト（青）">
              <a:extLst>
                <a:ext uri="{FF2B5EF4-FFF2-40B4-BE49-F238E27FC236}">
                  <a16:creationId xmlns:a16="http://schemas.microsoft.com/office/drawing/2014/main" xmlns="" id="{5FDDFEE9-4814-4962-997D-98CAD02009C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571345" y="2211898"/>
              <a:ext cx="565785" cy="800100"/>
            </a:xfrm>
            <a:prstGeom prst="rect">
              <a:avLst/>
            </a:prstGeom>
            <a:noFill/>
            <a:extLst>
              <a:ext uri="{909E8E84-426E-40DD-AFC4-6F175D3DCCD1}">
                <a14:hiddenFill xmlns:a14="http://schemas.microsoft.com/office/drawing/2010/main">
                  <a:solidFill>
                    <a:srgbClr val="FFFFFF"/>
                  </a:solidFill>
                </a14:hiddenFill>
              </a:ext>
            </a:extLst>
          </p:spPr>
        </p:pic>
      </p:grpSp>
      <p:pic>
        <p:nvPicPr>
          <p:cNvPr id="9" name="Picture 10">
            <a:extLst>
              <a:ext uri="{FF2B5EF4-FFF2-40B4-BE49-F238E27FC236}">
                <a16:creationId xmlns:a16="http://schemas.microsoft.com/office/drawing/2014/main" xmlns="" id="{AEE73012-B513-4196-BBA0-E3F6F8A8FAC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87963" y="1834517"/>
            <a:ext cx="1524078" cy="15240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ドーム形の防犯カメラのイラスト">
            <a:extLst>
              <a:ext uri="{FF2B5EF4-FFF2-40B4-BE49-F238E27FC236}">
                <a16:creationId xmlns:a16="http://schemas.microsoft.com/office/drawing/2014/main" xmlns="" id="{80650CAE-F688-401E-81CE-030FA06EABF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87069" y="2273439"/>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a:extLst>
              <a:ext uri="{FF2B5EF4-FFF2-40B4-BE49-F238E27FC236}">
                <a16:creationId xmlns:a16="http://schemas.microsoft.com/office/drawing/2014/main" xmlns="" id="{289D51CA-6DE0-4661-86F4-50FFDD030B9C}"/>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27844" y="3166467"/>
            <a:ext cx="1524078" cy="1524078"/>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xmlns="" id="{8FFC788F-DEEE-4888-A5AE-C9C98B6CBAAB}"/>
              </a:ext>
            </a:extLst>
          </p:cNvPr>
          <p:cNvSpPr txBox="1"/>
          <p:nvPr/>
        </p:nvSpPr>
        <p:spPr>
          <a:xfrm>
            <a:off x="1133725" y="5128353"/>
            <a:ext cx="3185487" cy="646331"/>
          </a:xfrm>
          <a:prstGeom prst="rect">
            <a:avLst/>
          </a:prstGeom>
          <a:noFill/>
        </p:spPr>
        <p:txBody>
          <a:bodyPr wrap="none" rtlCol="0">
            <a:spAutoFit/>
          </a:bodyPr>
          <a:lstStyle/>
          <a:p>
            <a:r>
              <a:rPr kumimoji="1" lang="ja-JP" altLang="en-US" dirty="0"/>
              <a:t>各種センサで、室内の環境を</a:t>
            </a:r>
            <a:endParaRPr kumimoji="1" lang="en-US" altLang="ja-JP" dirty="0"/>
          </a:p>
          <a:p>
            <a:r>
              <a:rPr kumimoji="1" lang="ja-JP" altLang="en-US" dirty="0"/>
              <a:t>モニタリングする</a:t>
            </a:r>
          </a:p>
        </p:txBody>
      </p:sp>
      <p:sp>
        <p:nvSpPr>
          <p:cNvPr id="13" name="テキスト ボックス 12">
            <a:extLst>
              <a:ext uri="{FF2B5EF4-FFF2-40B4-BE49-F238E27FC236}">
                <a16:creationId xmlns:a16="http://schemas.microsoft.com/office/drawing/2014/main" xmlns="" id="{0157A62B-912E-4100-9B5F-546BC2B97D17}"/>
              </a:ext>
            </a:extLst>
          </p:cNvPr>
          <p:cNvSpPr txBox="1"/>
          <p:nvPr/>
        </p:nvSpPr>
        <p:spPr>
          <a:xfrm>
            <a:off x="7125158" y="5128352"/>
            <a:ext cx="3469219" cy="646331"/>
          </a:xfrm>
          <a:prstGeom prst="rect">
            <a:avLst/>
          </a:prstGeom>
          <a:noFill/>
        </p:spPr>
        <p:txBody>
          <a:bodyPr wrap="none" rtlCol="0">
            <a:spAutoFit/>
          </a:bodyPr>
          <a:lstStyle/>
          <a:p>
            <a:r>
              <a:rPr kumimoji="1" lang="ja-JP" altLang="en-US" dirty="0"/>
              <a:t>室内環境を評価し、利用者に通知</a:t>
            </a:r>
            <a:endParaRPr kumimoji="1" lang="en-US" altLang="ja-JP" dirty="0"/>
          </a:p>
          <a:p>
            <a:r>
              <a:rPr kumimoji="1" lang="ja-JP" altLang="en-US" dirty="0"/>
              <a:t>（</a:t>
            </a:r>
            <a:r>
              <a:rPr kumimoji="1" lang="en-US" altLang="ja-JP" dirty="0"/>
              <a:t>LED</a:t>
            </a:r>
            <a:r>
              <a:rPr kumimoji="1" lang="ja-JP" altLang="en-US" dirty="0"/>
              <a:t>ライトなど）</a:t>
            </a:r>
          </a:p>
        </p:txBody>
      </p:sp>
      <p:pic>
        <p:nvPicPr>
          <p:cNvPr id="14" name="Picture 16" descr="横から見たパソコンで仕事をする人のイラスト（男性）">
            <a:extLst>
              <a:ext uri="{FF2B5EF4-FFF2-40B4-BE49-F238E27FC236}">
                <a16:creationId xmlns:a16="http://schemas.microsoft.com/office/drawing/2014/main" xmlns="" id="{BBEB875A-BB5D-46FF-A2D9-D26A53E9764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40078" y="2361833"/>
            <a:ext cx="185737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8" descr="横から見たパソコンで仕事をする人のイラスト（女性）">
            <a:extLst>
              <a:ext uri="{FF2B5EF4-FFF2-40B4-BE49-F238E27FC236}">
                <a16:creationId xmlns:a16="http://schemas.microsoft.com/office/drawing/2014/main" xmlns="" id="{563322B8-0F6A-4EEF-95E4-EF4900AA0EC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40798" y="2612581"/>
            <a:ext cx="185737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305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7D68B0F9-EA25-4764-BEEC-8BA4A02E2084}"/>
              </a:ext>
            </a:extLst>
          </p:cNvPr>
          <p:cNvSpPr>
            <a:spLocks noGrp="1"/>
          </p:cNvSpPr>
          <p:nvPr>
            <p:ph type="title"/>
          </p:nvPr>
        </p:nvSpPr>
        <p:spPr/>
        <p:txBody>
          <a:bodyPr/>
          <a:lstStyle/>
          <a:p>
            <a:r>
              <a:rPr lang="ja-JP" altLang="en-US" dirty="0"/>
              <a:t>システムの構成</a:t>
            </a:r>
            <a:endParaRPr kumimoji="1" lang="ja-JP" altLang="en-US" dirty="0"/>
          </a:p>
        </p:txBody>
      </p:sp>
      <p:pic>
        <p:nvPicPr>
          <p:cNvPr id="3" name="Picture 2" descr="シングルボードコンピュータのイラスト">
            <a:extLst>
              <a:ext uri="{FF2B5EF4-FFF2-40B4-BE49-F238E27FC236}">
                <a16:creationId xmlns:a16="http://schemas.microsoft.com/office/drawing/2014/main" xmlns="" id="{1331CC49-7B9D-4A1C-914D-D25B93703E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7081" y="4388952"/>
            <a:ext cx="1905000" cy="16906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0">
            <a:extLst>
              <a:ext uri="{FF2B5EF4-FFF2-40B4-BE49-F238E27FC236}">
                <a16:creationId xmlns:a16="http://schemas.microsoft.com/office/drawing/2014/main" xmlns="" id="{EBB8D6D5-FE1A-4D18-9BC8-8F32B721036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9581" y="1901302"/>
            <a:ext cx="1524078" cy="152407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2" descr="ドーム形の防犯カメラのイラスト">
            <a:extLst>
              <a:ext uri="{FF2B5EF4-FFF2-40B4-BE49-F238E27FC236}">
                <a16:creationId xmlns:a16="http://schemas.microsoft.com/office/drawing/2014/main" xmlns="" id="{3368B0AE-6A87-46AC-A792-B7E53CA350F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92485" y="2282341"/>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a:extLst>
              <a:ext uri="{FF2B5EF4-FFF2-40B4-BE49-F238E27FC236}">
                <a16:creationId xmlns:a16="http://schemas.microsoft.com/office/drawing/2014/main" xmlns="" id="{58BE7B9A-5EB9-49D2-852E-369FBB13CB4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48755" y="1904922"/>
            <a:ext cx="1524078" cy="1524078"/>
          </a:xfrm>
          <a:prstGeom prst="rect">
            <a:avLst/>
          </a:prstGeom>
          <a:noFill/>
          <a:extLst>
            <a:ext uri="{909E8E84-426E-40DD-AFC4-6F175D3DCCD1}">
              <a14:hiddenFill xmlns:a14="http://schemas.microsoft.com/office/drawing/2010/main">
                <a:solidFill>
                  <a:srgbClr val="FFFFFF"/>
                </a:solidFill>
              </a14:hiddenFill>
            </a:ext>
          </a:extLst>
        </p:spPr>
      </p:pic>
      <p:grpSp>
        <p:nvGrpSpPr>
          <p:cNvPr id="7" name="グループ化 6">
            <a:extLst>
              <a:ext uri="{FF2B5EF4-FFF2-40B4-BE49-F238E27FC236}">
                <a16:creationId xmlns:a16="http://schemas.microsoft.com/office/drawing/2014/main" xmlns="" id="{C953EF17-F559-4FF7-9972-CFBB02056D97}"/>
              </a:ext>
            </a:extLst>
          </p:cNvPr>
          <p:cNvGrpSpPr>
            <a:grpSpLocks noChangeAspect="1"/>
          </p:cNvGrpSpPr>
          <p:nvPr/>
        </p:nvGrpSpPr>
        <p:grpSpPr>
          <a:xfrm>
            <a:off x="6320959" y="4967596"/>
            <a:ext cx="1050943" cy="533400"/>
            <a:chOff x="9549603" y="2206257"/>
            <a:chExt cx="1587527" cy="805741"/>
          </a:xfrm>
        </p:grpSpPr>
        <p:pic>
          <p:nvPicPr>
            <p:cNvPr id="8" name="Picture 4" descr="青色発光ダイオードのイラスト（赤）">
              <a:extLst>
                <a:ext uri="{FF2B5EF4-FFF2-40B4-BE49-F238E27FC236}">
                  <a16:creationId xmlns:a16="http://schemas.microsoft.com/office/drawing/2014/main" xmlns="" id="{4E06E28D-5253-44A3-8FA6-C7368E2A8AA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549603" y="2206257"/>
              <a:ext cx="565785" cy="8001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青色発光ダイオードのイラスト（緑）">
              <a:extLst>
                <a:ext uri="{FF2B5EF4-FFF2-40B4-BE49-F238E27FC236}">
                  <a16:creationId xmlns:a16="http://schemas.microsoft.com/office/drawing/2014/main" xmlns="" id="{1154EE9F-17D3-48CF-BE5B-ED776FE3513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060474" y="2211898"/>
              <a:ext cx="565785" cy="8001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青色発光ダイオードのイラスト（青）">
              <a:extLst>
                <a:ext uri="{FF2B5EF4-FFF2-40B4-BE49-F238E27FC236}">
                  <a16:creationId xmlns:a16="http://schemas.microsoft.com/office/drawing/2014/main" xmlns="" id="{2CDDD989-B7A8-4A47-BF04-CCFAC88C678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571345" y="2211898"/>
              <a:ext cx="565785" cy="800100"/>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テキスト ボックス 10">
            <a:extLst>
              <a:ext uri="{FF2B5EF4-FFF2-40B4-BE49-F238E27FC236}">
                <a16:creationId xmlns:a16="http://schemas.microsoft.com/office/drawing/2014/main" xmlns="" id="{54876C70-5DD7-4508-9FBE-AB3F9EA9D521}"/>
              </a:ext>
            </a:extLst>
          </p:cNvPr>
          <p:cNvSpPr txBox="1"/>
          <p:nvPr/>
        </p:nvSpPr>
        <p:spPr>
          <a:xfrm>
            <a:off x="1304071" y="3579217"/>
            <a:ext cx="1338828" cy="369332"/>
          </a:xfrm>
          <a:prstGeom prst="rect">
            <a:avLst/>
          </a:prstGeom>
          <a:noFill/>
        </p:spPr>
        <p:txBody>
          <a:bodyPr wrap="none" rtlCol="0">
            <a:spAutoFit/>
          </a:bodyPr>
          <a:lstStyle/>
          <a:p>
            <a:r>
              <a:rPr kumimoji="1" lang="ja-JP" altLang="en-US" dirty="0"/>
              <a:t>人感センサ</a:t>
            </a:r>
          </a:p>
        </p:txBody>
      </p:sp>
      <p:sp>
        <p:nvSpPr>
          <p:cNvPr id="12" name="テキスト ボックス 11">
            <a:extLst>
              <a:ext uri="{FF2B5EF4-FFF2-40B4-BE49-F238E27FC236}">
                <a16:creationId xmlns:a16="http://schemas.microsoft.com/office/drawing/2014/main" xmlns="" id="{E25FD8E1-677C-401D-A5CD-544E36A623F9}"/>
              </a:ext>
            </a:extLst>
          </p:cNvPr>
          <p:cNvSpPr txBox="1"/>
          <p:nvPr/>
        </p:nvSpPr>
        <p:spPr>
          <a:xfrm>
            <a:off x="2985957" y="3577191"/>
            <a:ext cx="2031325" cy="369332"/>
          </a:xfrm>
          <a:prstGeom prst="rect">
            <a:avLst/>
          </a:prstGeom>
          <a:noFill/>
        </p:spPr>
        <p:txBody>
          <a:bodyPr wrap="none" rtlCol="0">
            <a:spAutoFit/>
          </a:bodyPr>
          <a:lstStyle/>
          <a:p>
            <a:r>
              <a:rPr kumimoji="1" lang="ja-JP" altLang="en-US" dirty="0"/>
              <a:t>気温・湿度センサ</a:t>
            </a:r>
          </a:p>
        </p:txBody>
      </p:sp>
      <p:sp>
        <p:nvSpPr>
          <p:cNvPr id="13" name="テキスト ボックス 12">
            <a:extLst>
              <a:ext uri="{FF2B5EF4-FFF2-40B4-BE49-F238E27FC236}">
                <a16:creationId xmlns:a16="http://schemas.microsoft.com/office/drawing/2014/main" xmlns="" id="{727C5418-1886-4873-A70C-063EB41EE293}"/>
              </a:ext>
            </a:extLst>
          </p:cNvPr>
          <p:cNvSpPr txBox="1"/>
          <p:nvPr/>
        </p:nvSpPr>
        <p:spPr>
          <a:xfrm>
            <a:off x="5164299" y="3588713"/>
            <a:ext cx="2492990" cy="369332"/>
          </a:xfrm>
          <a:prstGeom prst="rect">
            <a:avLst/>
          </a:prstGeom>
          <a:noFill/>
        </p:spPr>
        <p:txBody>
          <a:bodyPr wrap="none" rtlCol="0">
            <a:spAutoFit/>
          </a:bodyPr>
          <a:lstStyle/>
          <a:p>
            <a:r>
              <a:rPr kumimoji="1" lang="ja-JP" altLang="en-US" dirty="0"/>
              <a:t>二酸化炭素濃度センサ</a:t>
            </a:r>
          </a:p>
        </p:txBody>
      </p:sp>
      <p:sp>
        <p:nvSpPr>
          <p:cNvPr id="14" name="テキスト ボックス 13">
            <a:extLst>
              <a:ext uri="{FF2B5EF4-FFF2-40B4-BE49-F238E27FC236}">
                <a16:creationId xmlns:a16="http://schemas.microsoft.com/office/drawing/2014/main" xmlns="" id="{842D64E1-79B6-4DC2-BD83-572F599BBDCB}"/>
              </a:ext>
            </a:extLst>
          </p:cNvPr>
          <p:cNvSpPr txBox="1"/>
          <p:nvPr/>
        </p:nvSpPr>
        <p:spPr>
          <a:xfrm>
            <a:off x="2444299" y="5892306"/>
            <a:ext cx="1590564" cy="369332"/>
          </a:xfrm>
          <a:prstGeom prst="rect">
            <a:avLst/>
          </a:prstGeom>
          <a:noFill/>
        </p:spPr>
        <p:txBody>
          <a:bodyPr wrap="none" rtlCol="0">
            <a:spAutoFit/>
          </a:bodyPr>
          <a:lstStyle/>
          <a:p>
            <a:r>
              <a:rPr kumimoji="1" lang="en-US" altLang="ja-JP" dirty="0"/>
              <a:t>Arduino</a:t>
            </a:r>
            <a:r>
              <a:rPr kumimoji="1" lang="ja-JP" altLang="en-US" dirty="0"/>
              <a:t>ボード</a:t>
            </a:r>
          </a:p>
        </p:txBody>
      </p:sp>
      <p:sp>
        <p:nvSpPr>
          <p:cNvPr id="15" name="テキスト ボックス 14">
            <a:extLst>
              <a:ext uri="{FF2B5EF4-FFF2-40B4-BE49-F238E27FC236}">
                <a16:creationId xmlns:a16="http://schemas.microsoft.com/office/drawing/2014/main" xmlns="" id="{EFC5D5C5-6E6B-4D0A-8427-D2A0D8FE4FE6}"/>
              </a:ext>
            </a:extLst>
          </p:cNvPr>
          <p:cNvSpPr txBox="1"/>
          <p:nvPr/>
        </p:nvSpPr>
        <p:spPr>
          <a:xfrm>
            <a:off x="6347533" y="5892306"/>
            <a:ext cx="1329210" cy="369332"/>
          </a:xfrm>
          <a:prstGeom prst="rect">
            <a:avLst/>
          </a:prstGeom>
          <a:noFill/>
        </p:spPr>
        <p:txBody>
          <a:bodyPr wrap="none" rtlCol="0">
            <a:spAutoFit/>
          </a:bodyPr>
          <a:lstStyle/>
          <a:p>
            <a:r>
              <a:rPr kumimoji="1" lang="en-US" altLang="ja-JP" dirty="0"/>
              <a:t>LED</a:t>
            </a:r>
            <a:r>
              <a:rPr kumimoji="1" lang="ja-JP" altLang="en-US" dirty="0"/>
              <a:t>ライト</a:t>
            </a:r>
          </a:p>
        </p:txBody>
      </p:sp>
      <p:sp>
        <p:nvSpPr>
          <p:cNvPr id="18" name="吹き出し: 円形 17">
            <a:extLst>
              <a:ext uri="{FF2B5EF4-FFF2-40B4-BE49-F238E27FC236}">
                <a16:creationId xmlns:a16="http://schemas.microsoft.com/office/drawing/2014/main" xmlns="" id="{117FD7BF-B6A5-424A-B986-401A31EFBB97}"/>
              </a:ext>
            </a:extLst>
          </p:cNvPr>
          <p:cNvSpPr/>
          <p:nvPr/>
        </p:nvSpPr>
        <p:spPr>
          <a:xfrm>
            <a:off x="3447754" y="3975159"/>
            <a:ext cx="3024000" cy="1080000"/>
          </a:xfrm>
          <a:prstGeom prst="wedgeEllipseCallout">
            <a:avLst>
              <a:gd name="adj1" fmla="val -38112"/>
              <a:gd name="adj2" fmla="val 56452"/>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通信して他のコンピュータやクラウドと連携するなどといった目的には不向き</a:t>
            </a:r>
          </a:p>
        </p:txBody>
      </p:sp>
    </p:spTree>
    <p:extLst>
      <p:ext uri="{BB962C8B-B14F-4D97-AF65-F5344CB8AC3E}">
        <p14:creationId xmlns:p14="http://schemas.microsoft.com/office/powerpoint/2010/main" val="904228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線矢印コネクタ 12">
            <a:extLst>
              <a:ext uri="{FF2B5EF4-FFF2-40B4-BE49-F238E27FC236}">
                <a16:creationId xmlns:a16="http://schemas.microsoft.com/office/drawing/2014/main" xmlns="" id="{F9002C72-47C8-477A-9859-DC950754E436}"/>
              </a:ext>
            </a:extLst>
          </p:cNvPr>
          <p:cNvCxnSpPr>
            <a:cxnSpLocks/>
          </p:cNvCxnSpPr>
          <p:nvPr/>
        </p:nvCxnSpPr>
        <p:spPr>
          <a:xfrm>
            <a:off x="8440420" y="2414434"/>
            <a:ext cx="1345475" cy="0"/>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xmlns="" id="{4A4CAD47-9284-4553-A376-6DB287CE3AE7}"/>
              </a:ext>
            </a:extLst>
          </p:cNvPr>
          <p:cNvSpPr>
            <a:spLocks noGrp="1"/>
          </p:cNvSpPr>
          <p:nvPr>
            <p:ph type="title"/>
          </p:nvPr>
        </p:nvSpPr>
        <p:spPr/>
        <p:txBody>
          <a:bodyPr/>
          <a:lstStyle/>
          <a:p>
            <a:r>
              <a:rPr kumimoji="1" lang="ja-JP" altLang="en-US" dirty="0"/>
              <a:t>感染予防対策ルール設定</a:t>
            </a:r>
          </a:p>
        </p:txBody>
      </p:sp>
      <p:graphicFrame>
        <p:nvGraphicFramePr>
          <p:cNvPr id="3" name="図表 2">
            <a:extLst>
              <a:ext uri="{FF2B5EF4-FFF2-40B4-BE49-F238E27FC236}">
                <a16:creationId xmlns:a16="http://schemas.microsoft.com/office/drawing/2014/main" xmlns="" id="{1B917167-3FBF-413E-A5B6-26F03C9DB1D2}"/>
              </a:ext>
            </a:extLst>
          </p:cNvPr>
          <p:cNvGraphicFramePr/>
          <p:nvPr>
            <p:extLst>
              <p:ext uri="{D42A27DB-BD31-4B8C-83A1-F6EECF244321}">
                <p14:modId xmlns:p14="http://schemas.microsoft.com/office/powerpoint/2010/main" val="581096990"/>
              </p:ext>
            </p:extLst>
          </p:nvPr>
        </p:nvGraphicFramePr>
        <p:xfrm>
          <a:off x="2099350" y="17496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テキスト ボックス 3">
            <a:extLst>
              <a:ext uri="{FF2B5EF4-FFF2-40B4-BE49-F238E27FC236}">
                <a16:creationId xmlns:a16="http://schemas.microsoft.com/office/drawing/2014/main" xmlns="" id="{5696111E-194A-4656-817E-904049F6E044}"/>
              </a:ext>
            </a:extLst>
          </p:cNvPr>
          <p:cNvSpPr txBox="1"/>
          <p:nvPr/>
        </p:nvSpPr>
        <p:spPr>
          <a:xfrm>
            <a:off x="262567" y="3710478"/>
            <a:ext cx="11727826" cy="1754326"/>
          </a:xfrm>
          <a:prstGeom prst="rect">
            <a:avLst/>
          </a:prstGeom>
          <a:noFill/>
        </p:spPr>
        <p:txBody>
          <a:bodyPr wrap="none" rtlCol="0">
            <a:spAutoFit/>
          </a:bodyPr>
          <a:lstStyle/>
          <a:p>
            <a:r>
              <a:rPr kumimoji="1" lang="ja-JP" altLang="en-US" b="1" dirty="0"/>
              <a:t>一定時間（</a:t>
            </a:r>
            <a:r>
              <a:rPr kumimoji="1" lang="en-US" altLang="ja-JP" b="1" dirty="0"/>
              <a:t>3</a:t>
            </a:r>
            <a:r>
              <a:rPr kumimoji="1" lang="ja-JP" altLang="en-US" b="1" dirty="0"/>
              <a:t>分程度）ごとのデータをもとに室内環境を分析（上限人数の</a:t>
            </a:r>
            <a:r>
              <a:rPr kumimoji="1" lang="en-US" altLang="ja-JP" b="1" dirty="0"/>
              <a:t>80</a:t>
            </a:r>
            <a:r>
              <a:rPr kumimoji="1" lang="ja-JP" altLang="en-US" b="1" dirty="0"/>
              <a:t>％以上の人数が滞在中の時間帯のみ）</a:t>
            </a:r>
            <a:endParaRPr kumimoji="1" lang="en-US" altLang="ja-JP" b="1" dirty="0"/>
          </a:p>
          <a:p>
            <a:endParaRPr kumimoji="1" lang="en-US" altLang="ja-JP" b="1" dirty="0"/>
          </a:p>
          <a:p>
            <a:r>
              <a:rPr kumimoji="1" lang="ja-JP" altLang="en-US" b="1" dirty="0" smtClean="0"/>
              <a:t>・いずれの警戒レベルでも</a:t>
            </a:r>
            <a:r>
              <a:rPr kumimoji="1" lang="ja-JP" altLang="en-US" b="1" dirty="0"/>
              <a:t>、床面積に対する人口密度が基準値を超えていれば警告</a:t>
            </a:r>
          </a:p>
          <a:p>
            <a:r>
              <a:rPr kumimoji="1" lang="ja-JP" altLang="en-US" b="1" dirty="0"/>
              <a:t>・</a:t>
            </a:r>
            <a:r>
              <a:rPr kumimoji="1" lang="en-US" altLang="ja-JP" b="1" dirty="0"/>
              <a:t>CO2</a:t>
            </a:r>
            <a:r>
              <a:rPr kumimoji="1" lang="ja-JP" altLang="en-US" b="1" dirty="0"/>
              <a:t>濃度が基準値を一定時間（</a:t>
            </a:r>
            <a:r>
              <a:rPr kumimoji="1" lang="en-US" altLang="ja-JP" b="1" dirty="0"/>
              <a:t>15</a:t>
            </a:r>
            <a:r>
              <a:rPr kumimoji="1" lang="ja-JP" altLang="en-US" b="1" dirty="0"/>
              <a:t>分程度）連続で超えていれば室内に滞在できる上限人数を少なく設定し、換気を</a:t>
            </a:r>
            <a:endParaRPr kumimoji="1" lang="en-US" altLang="ja-JP" b="1" dirty="0"/>
          </a:p>
          <a:p>
            <a:r>
              <a:rPr kumimoji="1" lang="ja-JP" altLang="en-US" b="1" dirty="0"/>
              <a:t>　要請するとともに、警戒レベルを上げる</a:t>
            </a:r>
            <a:endParaRPr kumimoji="1" lang="en-US" altLang="ja-JP" b="1" dirty="0"/>
          </a:p>
          <a:p>
            <a:r>
              <a:rPr kumimoji="1" lang="ja-JP" altLang="en-US" b="1" dirty="0"/>
              <a:t>　⇒一定時間基準値をクリアできれば上限を緩和し、警戒レベルを下げる</a:t>
            </a:r>
            <a:endParaRPr kumimoji="1" lang="en-US" altLang="ja-JP" b="1" dirty="0"/>
          </a:p>
        </p:txBody>
      </p:sp>
      <p:sp>
        <p:nvSpPr>
          <p:cNvPr id="5" name="吹き出し: 円形 4">
            <a:extLst>
              <a:ext uri="{FF2B5EF4-FFF2-40B4-BE49-F238E27FC236}">
                <a16:creationId xmlns:a16="http://schemas.microsoft.com/office/drawing/2014/main" xmlns="" id="{05520811-502A-4DD5-A44F-02605B511F39}"/>
              </a:ext>
            </a:extLst>
          </p:cNvPr>
          <p:cNvSpPr/>
          <p:nvPr/>
        </p:nvSpPr>
        <p:spPr>
          <a:xfrm>
            <a:off x="7178145" y="5299718"/>
            <a:ext cx="4860000" cy="1008000"/>
          </a:xfrm>
          <a:prstGeom prst="wedgeEllipseCallout">
            <a:avLst>
              <a:gd name="adj1" fmla="val -31235"/>
              <a:gd name="adj2" fmla="val -604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床面積だけではわからない部屋ごとの特性があるため、部屋ごとに基準を設定する</a:t>
            </a:r>
          </a:p>
        </p:txBody>
      </p:sp>
      <p:cxnSp>
        <p:nvCxnSpPr>
          <p:cNvPr id="7" name="直線矢印コネクタ 6">
            <a:extLst>
              <a:ext uri="{FF2B5EF4-FFF2-40B4-BE49-F238E27FC236}">
                <a16:creationId xmlns:a16="http://schemas.microsoft.com/office/drawing/2014/main" xmlns="" id="{43D723E2-60CE-4332-8ED4-E325DCFBCFB0}"/>
              </a:ext>
            </a:extLst>
          </p:cNvPr>
          <p:cNvCxnSpPr>
            <a:cxnSpLocks/>
          </p:cNvCxnSpPr>
          <p:nvPr/>
        </p:nvCxnSpPr>
        <p:spPr>
          <a:xfrm>
            <a:off x="5273856" y="2410826"/>
            <a:ext cx="1345475" cy="0"/>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xmlns="" id="{CC45A042-5038-43E2-A537-CF8EB63C8187}"/>
              </a:ext>
            </a:extLst>
          </p:cNvPr>
          <p:cNvSpPr txBox="1"/>
          <p:nvPr/>
        </p:nvSpPr>
        <p:spPr>
          <a:xfrm>
            <a:off x="5423144" y="1902280"/>
            <a:ext cx="1027845" cy="523220"/>
          </a:xfrm>
          <a:prstGeom prst="rect">
            <a:avLst/>
          </a:prstGeom>
          <a:noFill/>
        </p:spPr>
        <p:txBody>
          <a:bodyPr wrap="none" rtlCol="0">
            <a:spAutoFit/>
          </a:bodyPr>
          <a:lstStyle/>
          <a:p>
            <a:pPr algn="ctr"/>
            <a:r>
              <a:rPr kumimoji="1" lang="en-US" altLang="ja-JP" sz="1400" dirty="0"/>
              <a:t>CO2</a:t>
            </a:r>
            <a:r>
              <a:rPr kumimoji="1" lang="ja-JP" altLang="en-US" sz="1400" dirty="0"/>
              <a:t>濃度の</a:t>
            </a:r>
            <a:endParaRPr kumimoji="1" lang="en-US" altLang="ja-JP" sz="1400" dirty="0"/>
          </a:p>
          <a:p>
            <a:pPr algn="ctr"/>
            <a:r>
              <a:rPr kumimoji="1" lang="ja-JP" altLang="en-US" sz="1400" dirty="0"/>
              <a:t>許容範囲</a:t>
            </a:r>
          </a:p>
        </p:txBody>
      </p:sp>
      <p:sp>
        <p:nvSpPr>
          <p:cNvPr id="9" name="テキスト ボックス 8">
            <a:extLst>
              <a:ext uri="{FF2B5EF4-FFF2-40B4-BE49-F238E27FC236}">
                <a16:creationId xmlns:a16="http://schemas.microsoft.com/office/drawing/2014/main" xmlns="" id="{A9AA34E5-4C38-4514-9243-771F95E8AFB9}"/>
              </a:ext>
            </a:extLst>
          </p:cNvPr>
          <p:cNvSpPr txBox="1"/>
          <p:nvPr/>
        </p:nvSpPr>
        <p:spPr>
          <a:xfrm>
            <a:off x="477573" y="2673487"/>
            <a:ext cx="1596912" cy="523220"/>
          </a:xfrm>
          <a:prstGeom prst="rect">
            <a:avLst/>
          </a:prstGeom>
          <a:noFill/>
        </p:spPr>
        <p:txBody>
          <a:bodyPr wrap="none" rtlCol="0">
            <a:spAutoFit/>
          </a:bodyPr>
          <a:lstStyle/>
          <a:p>
            <a:r>
              <a:rPr kumimoji="1" lang="ja-JP" altLang="en-US" sz="1400" b="1" dirty="0">
                <a:solidFill>
                  <a:schemeClr val="accent1"/>
                </a:solidFill>
              </a:rPr>
              <a:t>感染予防ルール</a:t>
            </a:r>
            <a:endParaRPr kumimoji="1" lang="en-US" altLang="ja-JP" sz="1400" b="1" dirty="0">
              <a:solidFill>
                <a:schemeClr val="accent1"/>
              </a:solidFill>
            </a:endParaRPr>
          </a:p>
          <a:p>
            <a:r>
              <a:rPr kumimoji="1" lang="ja-JP" altLang="en-US" sz="1400" b="1" dirty="0">
                <a:solidFill>
                  <a:schemeClr val="accent1"/>
                </a:solidFill>
              </a:rPr>
              <a:t>部屋の警戒レベル</a:t>
            </a:r>
          </a:p>
        </p:txBody>
      </p:sp>
      <p:cxnSp>
        <p:nvCxnSpPr>
          <p:cNvPr id="10" name="直線矢印コネクタ 9">
            <a:extLst>
              <a:ext uri="{FF2B5EF4-FFF2-40B4-BE49-F238E27FC236}">
                <a16:creationId xmlns:a16="http://schemas.microsoft.com/office/drawing/2014/main" xmlns="" id="{8C57CBE6-0A91-4B97-9E92-0091F8A0E220}"/>
              </a:ext>
            </a:extLst>
          </p:cNvPr>
          <p:cNvCxnSpPr>
            <a:cxnSpLocks/>
          </p:cNvCxnSpPr>
          <p:nvPr/>
        </p:nvCxnSpPr>
        <p:spPr>
          <a:xfrm>
            <a:off x="6849745" y="2414434"/>
            <a:ext cx="1345475" cy="0"/>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xmlns="" id="{C345DFFF-2077-4108-BA41-1C0D7A2E1602}"/>
              </a:ext>
            </a:extLst>
          </p:cNvPr>
          <p:cNvCxnSpPr>
            <a:cxnSpLocks/>
          </p:cNvCxnSpPr>
          <p:nvPr/>
        </p:nvCxnSpPr>
        <p:spPr>
          <a:xfrm>
            <a:off x="3681095" y="2414434"/>
            <a:ext cx="1345475" cy="0"/>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xmlns="" id="{3616B44C-7D4B-46CB-A9C0-D1DAC105FC25}"/>
              </a:ext>
            </a:extLst>
          </p:cNvPr>
          <p:cNvCxnSpPr>
            <a:cxnSpLocks/>
          </p:cNvCxnSpPr>
          <p:nvPr/>
        </p:nvCxnSpPr>
        <p:spPr>
          <a:xfrm>
            <a:off x="2068195" y="2414434"/>
            <a:ext cx="1345475" cy="0"/>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xmlns="" id="{0A2F1C2C-E1DE-4008-BD67-F77A4F33FB3F}"/>
              </a:ext>
            </a:extLst>
          </p:cNvPr>
          <p:cNvCxnSpPr>
            <a:cxnSpLocks/>
          </p:cNvCxnSpPr>
          <p:nvPr/>
        </p:nvCxnSpPr>
        <p:spPr>
          <a:xfrm>
            <a:off x="1515316" y="2481964"/>
            <a:ext cx="9000000" cy="0"/>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xmlns="" id="{C41BE989-272E-4C59-AEEE-B739881C2365}"/>
              </a:ext>
            </a:extLst>
          </p:cNvPr>
          <p:cNvSpPr txBox="1"/>
          <p:nvPr/>
        </p:nvSpPr>
        <p:spPr>
          <a:xfrm>
            <a:off x="244930" y="2223704"/>
            <a:ext cx="1566454" cy="307777"/>
          </a:xfrm>
          <a:prstGeom prst="rect">
            <a:avLst/>
          </a:prstGeom>
          <a:noFill/>
        </p:spPr>
        <p:txBody>
          <a:bodyPr wrap="none" rtlCol="0">
            <a:spAutoFit/>
          </a:bodyPr>
          <a:lstStyle/>
          <a:p>
            <a:pPr algn="ctr"/>
            <a:r>
              <a:rPr kumimoji="1" lang="en-US" altLang="ja-JP" sz="1400" dirty="0"/>
              <a:t>CO2</a:t>
            </a:r>
            <a:r>
              <a:rPr kumimoji="1" lang="ja-JP" altLang="en-US" sz="1400" dirty="0"/>
              <a:t>濃度（測定値）</a:t>
            </a:r>
            <a:endParaRPr kumimoji="1" lang="en-US" altLang="ja-JP" sz="1400" dirty="0"/>
          </a:p>
        </p:txBody>
      </p:sp>
      <p:cxnSp>
        <p:nvCxnSpPr>
          <p:cNvPr id="21" name="直線矢印コネクタ 20">
            <a:extLst>
              <a:ext uri="{FF2B5EF4-FFF2-40B4-BE49-F238E27FC236}">
                <a16:creationId xmlns:a16="http://schemas.microsoft.com/office/drawing/2014/main" xmlns="" id="{C28679A7-BB80-4210-84B9-6031294B58EE}"/>
              </a:ext>
            </a:extLst>
          </p:cNvPr>
          <p:cNvCxnSpPr>
            <a:cxnSpLocks/>
          </p:cNvCxnSpPr>
          <p:nvPr/>
        </p:nvCxnSpPr>
        <p:spPr>
          <a:xfrm>
            <a:off x="1512141" y="3282064"/>
            <a:ext cx="9000000" cy="0"/>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xmlns="" id="{855E202C-8E52-4E3D-8FC6-491372F92B7A}"/>
              </a:ext>
            </a:extLst>
          </p:cNvPr>
          <p:cNvSpPr txBox="1"/>
          <p:nvPr/>
        </p:nvSpPr>
        <p:spPr>
          <a:xfrm>
            <a:off x="4537223" y="3282064"/>
            <a:ext cx="2949846" cy="307777"/>
          </a:xfrm>
          <a:prstGeom prst="rect">
            <a:avLst/>
          </a:prstGeom>
          <a:noFill/>
        </p:spPr>
        <p:txBody>
          <a:bodyPr wrap="none" rtlCol="0">
            <a:spAutoFit/>
          </a:bodyPr>
          <a:lstStyle/>
          <a:p>
            <a:pPr algn="ctr"/>
            <a:r>
              <a:rPr kumimoji="1" lang="ja-JP" altLang="en-US" sz="1400" dirty="0"/>
              <a:t>滞在可能人数（レベルに応じて設定）</a:t>
            </a:r>
          </a:p>
        </p:txBody>
      </p:sp>
      <p:sp>
        <p:nvSpPr>
          <p:cNvPr id="24" name="楕円 23">
            <a:extLst>
              <a:ext uri="{FF2B5EF4-FFF2-40B4-BE49-F238E27FC236}">
                <a16:creationId xmlns:a16="http://schemas.microsoft.com/office/drawing/2014/main" xmlns="" id="{64B6B9AE-5858-4456-A283-1FEB256F2A74}"/>
              </a:ext>
            </a:extLst>
          </p:cNvPr>
          <p:cNvSpPr/>
          <p:nvPr/>
        </p:nvSpPr>
        <p:spPr>
          <a:xfrm>
            <a:off x="10227350" y="3330038"/>
            <a:ext cx="180000" cy="18000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dirty="0"/>
              <a:t>少</a:t>
            </a:r>
          </a:p>
        </p:txBody>
      </p:sp>
      <p:sp>
        <p:nvSpPr>
          <p:cNvPr id="26" name="楕円 25">
            <a:extLst>
              <a:ext uri="{FF2B5EF4-FFF2-40B4-BE49-F238E27FC236}">
                <a16:creationId xmlns:a16="http://schemas.microsoft.com/office/drawing/2014/main" xmlns="" id="{0EABC944-17EB-4176-AD46-59E03C2D3DB4}"/>
              </a:ext>
            </a:extLst>
          </p:cNvPr>
          <p:cNvSpPr/>
          <p:nvPr/>
        </p:nvSpPr>
        <p:spPr>
          <a:xfrm>
            <a:off x="1925400" y="3339000"/>
            <a:ext cx="180000" cy="18000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dirty="0"/>
              <a:t>多</a:t>
            </a:r>
          </a:p>
        </p:txBody>
      </p:sp>
      <p:sp>
        <p:nvSpPr>
          <p:cNvPr id="6" name="テキスト ボックス 5">
            <a:extLst>
              <a:ext uri="{FF2B5EF4-FFF2-40B4-BE49-F238E27FC236}">
                <a16:creationId xmlns:a16="http://schemas.microsoft.com/office/drawing/2014/main" xmlns="" id="{824A108F-7889-4C9F-8105-ECDC709CCBDE}"/>
              </a:ext>
            </a:extLst>
          </p:cNvPr>
          <p:cNvSpPr txBox="1"/>
          <p:nvPr/>
        </p:nvSpPr>
        <p:spPr>
          <a:xfrm>
            <a:off x="2069112" y="3240163"/>
            <a:ext cx="1782860" cy="276999"/>
          </a:xfrm>
          <a:prstGeom prst="rect">
            <a:avLst/>
          </a:prstGeom>
          <a:noFill/>
          <a:ln>
            <a:solidFill>
              <a:srgbClr val="92D050"/>
            </a:solidFill>
          </a:ln>
        </p:spPr>
        <p:txBody>
          <a:bodyPr wrap="none" rtlCol="0">
            <a:spAutoFit/>
          </a:bodyPr>
          <a:lstStyle/>
          <a:p>
            <a:pPr algn="ctr"/>
            <a:r>
              <a:rPr kumimoji="1" lang="ja-JP" altLang="en-US" sz="1200" dirty="0"/>
              <a:t>部屋の広さに応じて設定</a:t>
            </a:r>
          </a:p>
        </p:txBody>
      </p:sp>
    </p:spTree>
    <p:extLst>
      <p:ext uri="{BB962C8B-B14F-4D97-AF65-F5344CB8AC3E}">
        <p14:creationId xmlns:p14="http://schemas.microsoft.com/office/powerpoint/2010/main" val="2237641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システムの基本機能</a:t>
            </a:r>
          </a:p>
        </p:txBody>
      </p:sp>
      <p:sp>
        <p:nvSpPr>
          <p:cNvPr id="3" name="テキスト ボックス 2"/>
          <p:cNvSpPr txBox="1"/>
          <p:nvPr/>
        </p:nvSpPr>
        <p:spPr>
          <a:xfrm>
            <a:off x="1051212" y="2459504"/>
            <a:ext cx="9179116" cy="2554545"/>
          </a:xfrm>
          <a:prstGeom prst="rect">
            <a:avLst/>
          </a:prstGeom>
          <a:noFill/>
        </p:spPr>
        <p:txBody>
          <a:bodyPr wrap="none" rtlCol="0">
            <a:spAutoFit/>
          </a:bodyPr>
          <a:lstStyle/>
          <a:p>
            <a:r>
              <a:rPr kumimoji="1" lang="ja-JP" altLang="en-US" sz="2000" b="1" dirty="0"/>
              <a:t>・以下の</a:t>
            </a:r>
            <a:r>
              <a:rPr kumimoji="1" lang="en-US" altLang="ja-JP" sz="2000" b="1" dirty="0"/>
              <a:t>2</a:t>
            </a:r>
            <a:r>
              <a:rPr kumimoji="1" lang="ja-JP" altLang="en-US" sz="2000" b="1" dirty="0"/>
              <a:t>要素を監視し、警告を出す</a:t>
            </a:r>
            <a:endParaRPr kumimoji="1" lang="en-US" altLang="ja-JP" sz="2000" b="1" dirty="0"/>
          </a:p>
          <a:p>
            <a:r>
              <a:rPr kumimoji="1" lang="ja-JP" altLang="en-US" sz="2000" b="1" dirty="0"/>
              <a:t>　・床面積に基づく滞在可能な上限人数を守れているか</a:t>
            </a:r>
            <a:endParaRPr kumimoji="1" lang="en-US" altLang="ja-JP" sz="2000" b="1" dirty="0"/>
          </a:p>
          <a:p>
            <a:r>
              <a:rPr kumimoji="1" lang="ja-JP" altLang="en-US" sz="2000" b="1" dirty="0"/>
              <a:t>　　（各警戒レベルでの上限人数は目安であり、警告の対象にはしない）</a:t>
            </a:r>
            <a:endParaRPr kumimoji="1" lang="en-US" altLang="ja-JP" sz="2000" b="1" dirty="0"/>
          </a:p>
          <a:p>
            <a:r>
              <a:rPr kumimoji="1" lang="ja-JP" altLang="en-US" sz="2000" b="1" dirty="0"/>
              <a:t>　・各警戒レベルでの</a:t>
            </a:r>
            <a:r>
              <a:rPr kumimoji="1" lang="en-US" altLang="ja-JP" sz="2000" b="1" dirty="0"/>
              <a:t>CO2</a:t>
            </a:r>
            <a:r>
              <a:rPr kumimoji="1" lang="ja-JP" altLang="en-US" sz="2000" b="1" dirty="0"/>
              <a:t>濃度基準値を超えていないか</a:t>
            </a:r>
            <a:endParaRPr kumimoji="1" lang="en-US" altLang="ja-JP" sz="2000" b="1" dirty="0"/>
          </a:p>
          <a:p>
            <a:endParaRPr kumimoji="1" lang="en-US" altLang="ja-JP" sz="2000" b="1" dirty="0"/>
          </a:p>
          <a:p>
            <a:endParaRPr kumimoji="1" lang="en-US" altLang="ja-JP" sz="2000" b="1" dirty="0"/>
          </a:p>
          <a:p>
            <a:r>
              <a:rPr kumimoji="1" lang="ja-JP" altLang="en-US" sz="2000" b="1" dirty="0"/>
              <a:t>・</a:t>
            </a:r>
            <a:r>
              <a:rPr kumimoji="1" lang="en-US" altLang="ja-JP" sz="2000" b="1" dirty="0"/>
              <a:t>CO2</a:t>
            </a:r>
            <a:r>
              <a:rPr kumimoji="1" lang="ja-JP" altLang="en-US" sz="2000" b="1" dirty="0"/>
              <a:t>濃度の変化の仕方から、その部屋にあった上限人数、警戒レベルを設定する。</a:t>
            </a:r>
            <a:endParaRPr kumimoji="1" lang="en-US" altLang="ja-JP" sz="2000" b="1" dirty="0"/>
          </a:p>
          <a:p>
            <a:r>
              <a:rPr kumimoji="1" lang="ja-JP" altLang="en-US" sz="2000" b="1" dirty="0"/>
              <a:t>　</a:t>
            </a:r>
          </a:p>
        </p:txBody>
      </p:sp>
      <p:sp>
        <p:nvSpPr>
          <p:cNvPr id="4" name="吹き出し: 円形 3">
            <a:extLst>
              <a:ext uri="{FF2B5EF4-FFF2-40B4-BE49-F238E27FC236}">
                <a16:creationId xmlns:a16="http://schemas.microsoft.com/office/drawing/2014/main" xmlns="" id="{C0A19B93-178A-4C63-A2C5-9E16A51B1B2B}"/>
              </a:ext>
            </a:extLst>
          </p:cNvPr>
          <p:cNvSpPr/>
          <p:nvPr/>
        </p:nvSpPr>
        <p:spPr>
          <a:xfrm>
            <a:off x="6880860" y="1371600"/>
            <a:ext cx="4680000" cy="13680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警告が出されるのは</a:t>
            </a:r>
            <a:r>
              <a:rPr kumimoji="1" lang="ja-JP" altLang="en-US" dirty="0" smtClean="0"/>
              <a:t>、</a:t>
            </a:r>
            <a:endParaRPr kumimoji="1" lang="en-US" altLang="ja-JP" dirty="0" smtClean="0"/>
          </a:p>
          <a:p>
            <a:pPr algn="ctr"/>
            <a:r>
              <a:rPr kumimoji="1" lang="ja-JP" altLang="en-US" sz="1800" dirty="0" smtClean="0"/>
              <a:t>床面積</a:t>
            </a:r>
            <a:r>
              <a:rPr kumimoji="1" lang="ja-JP" altLang="en-US" sz="1800" dirty="0"/>
              <a:t>に基づく滞在</a:t>
            </a:r>
            <a:r>
              <a:rPr kumimoji="1" lang="ja-JP" altLang="en-US" dirty="0"/>
              <a:t>可能</a:t>
            </a:r>
            <a:r>
              <a:rPr kumimoji="1" lang="ja-JP" altLang="en-US" sz="1800" dirty="0"/>
              <a:t>上限人数</a:t>
            </a:r>
            <a:r>
              <a:rPr kumimoji="1" lang="ja-JP" altLang="en-US" sz="1800" dirty="0" smtClean="0"/>
              <a:t>を越えた時</a:t>
            </a:r>
            <a:r>
              <a:rPr kumimoji="1" lang="ja-JP" altLang="en-US" dirty="0" smtClean="0"/>
              <a:t>または、</a:t>
            </a:r>
            <a:r>
              <a:rPr kumimoji="1" lang="ja-JP" altLang="en-US" sz="1800" dirty="0" smtClean="0"/>
              <a:t>各レベル</a:t>
            </a:r>
            <a:r>
              <a:rPr kumimoji="1" lang="ja-JP" altLang="en-US" sz="1800" dirty="0"/>
              <a:t>での</a:t>
            </a:r>
            <a:r>
              <a:rPr kumimoji="1" lang="en-US" altLang="ja-JP" sz="1800" dirty="0" smtClean="0"/>
              <a:t>CO2</a:t>
            </a:r>
            <a:r>
              <a:rPr kumimoji="1" lang="ja-JP" altLang="en-US" sz="1800" dirty="0" smtClean="0"/>
              <a:t>基</a:t>
            </a:r>
            <a:r>
              <a:rPr kumimoji="1" lang="ja-JP" altLang="en-US" sz="1800" dirty="0"/>
              <a:t>準値を超えた時</a:t>
            </a:r>
            <a:endParaRPr kumimoji="1" lang="ja-JP" altLang="en-US" dirty="0"/>
          </a:p>
        </p:txBody>
      </p:sp>
    </p:spTree>
    <p:extLst>
      <p:ext uri="{BB962C8B-B14F-4D97-AF65-F5344CB8AC3E}">
        <p14:creationId xmlns:p14="http://schemas.microsoft.com/office/powerpoint/2010/main" val="1666114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A8077635-6F38-4C65-A788-8D3EF574A794}"/>
              </a:ext>
            </a:extLst>
          </p:cNvPr>
          <p:cNvSpPr>
            <a:spLocks noGrp="1"/>
          </p:cNvSpPr>
          <p:nvPr>
            <p:ph type="title"/>
          </p:nvPr>
        </p:nvSpPr>
        <p:spPr/>
        <p:txBody>
          <a:bodyPr/>
          <a:lstStyle/>
          <a:p>
            <a:r>
              <a:rPr kumimoji="1" lang="ja-JP" altLang="en-US" dirty="0"/>
              <a:t>システムの機能（詳細）</a:t>
            </a:r>
          </a:p>
        </p:txBody>
      </p:sp>
      <p:sp>
        <p:nvSpPr>
          <p:cNvPr id="3" name="テキスト ボックス 2">
            <a:extLst>
              <a:ext uri="{FF2B5EF4-FFF2-40B4-BE49-F238E27FC236}">
                <a16:creationId xmlns:a16="http://schemas.microsoft.com/office/drawing/2014/main" xmlns="" id="{BE5371FE-9928-4F35-ACA5-CF17A0B0362E}"/>
              </a:ext>
            </a:extLst>
          </p:cNvPr>
          <p:cNvSpPr txBox="1"/>
          <p:nvPr/>
        </p:nvSpPr>
        <p:spPr>
          <a:xfrm>
            <a:off x="342685" y="2258319"/>
            <a:ext cx="10139314" cy="3139321"/>
          </a:xfrm>
          <a:prstGeom prst="rect">
            <a:avLst/>
          </a:prstGeom>
          <a:noFill/>
        </p:spPr>
        <p:txBody>
          <a:bodyPr wrap="none" rtlCol="0">
            <a:spAutoFit/>
          </a:bodyPr>
          <a:lstStyle/>
          <a:p>
            <a:r>
              <a:rPr kumimoji="1" lang="ja-JP" altLang="en-US" b="1" dirty="0"/>
              <a:t>＜詳細＞</a:t>
            </a:r>
            <a:endParaRPr kumimoji="1" lang="en-US" altLang="ja-JP" b="1" dirty="0"/>
          </a:p>
          <a:p>
            <a:pPr marL="285750" indent="-285750">
              <a:buFont typeface="Arial" panose="020B0604020202020204" pitchFamily="34" charset="0"/>
              <a:buChar char="•"/>
            </a:pPr>
            <a:r>
              <a:rPr kumimoji="1" lang="ja-JP" altLang="en-US" b="1" dirty="0"/>
              <a:t>床面積はシステム利用にあたって初期設定する</a:t>
            </a:r>
            <a:endParaRPr kumimoji="1" lang="en-US" altLang="ja-JP" b="1" dirty="0"/>
          </a:p>
          <a:p>
            <a:pPr marL="285750" indent="-285750">
              <a:buFont typeface="Arial" panose="020B0604020202020204" pitchFamily="34" charset="0"/>
              <a:buChar char="•"/>
            </a:pPr>
            <a:r>
              <a:rPr kumimoji="1" lang="ja-JP" altLang="en-US" b="1" dirty="0"/>
              <a:t>推奨環境として部屋の広さを定める（○㎡以下など、主に学校の教室での利用を想定）</a:t>
            </a:r>
            <a:endParaRPr kumimoji="1" lang="en-US" altLang="ja-JP" b="1" dirty="0"/>
          </a:p>
          <a:p>
            <a:pPr marL="285750" indent="-285750">
              <a:buFont typeface="Arial" panose="020B0604020202020204" pitchFamily="34" charset="0"/>
              <a:buChar char="•"/>
            </a:pPr>
            <a:r>
              <a:rPr kumimoji="1" lang="ja-JP" altLang="en-US" b="1" dirty="0"/>
              <a:t>各警戒レベルでの上限人数の</a:t>
            </a:r>
            <a:r>
              <a:rPr kumimoji="1" lang="en-US" altLang="ja-JP" b="1" dirty="0">
                <a:solidFill>
                  <a:schemeClr val="accent1"/>
                </a:solidFill>
              </a:rPr>
              <a:t>80</a:t>
            </a:r>
            <a:r>
              <a:rPr kumimoji="1" lang="ja-JP" altLang="en-US" b="1" dirty="0">
                <a:solidFill>
                  <a:schemeClr val="accent1"/>
                </a:solidFill>
              </a:rPr>
              <a:t>％以上の人数が滞在中の時にのみ、室内環境を分析し、感染予防</a:t>
            </a:r>
            <a:endParaRPr kumimoji="1" lang="en-US" altLang="ja-JP" b="1" dirty="0">
              <a:solidFill>
                <a:schemeClr val="accent1"/>
              </a:solidFill>
            </a:endParaRPr>
          </a:p>
          <a:p>
            <a:r>
              <a:rPr kumimoji="1" lang="ja-JP" altLang="en-US" b="1" dirty="0">
                <a:solidFill>
                  <a:schemeClr val="accent1"/>
                </a:solidFill>
              </a:rPr>
              <a:t>　　ルール・警戒レベルの設定を行う　</a:t>
            </a:r>
            <a:r>
              <a:rPr kumimoji="1" lang="ja-JP" altLang="en-US" b="1" dirty="0"/>
              <a:t>（部屋ごとの警戒レベル下での監視モード）</a:t>
            </a:r>
            <a:endParaRPr kumimoji="1" lang="en-US" altLang="ja-JP" b="1" dirty="0"/>
          </a:p>
          <a:p>
            <a:pPr marL="285750" indent="-285750">
              <a:buFont typeface="Arial" panose="020B0604020202020204" pitchFamily="34" charset="0"/>
              <a:buChar char="•"/>
            </a:pPr>
            <a:r>
              <a:rPr kumimoji="1" lang="en-US" altLang="ja-JP" b="1" dirty="0"/>
              <a:t>80</a:t>
            </a:r>
            <a:r>
              <a:rPr kumimoji="1" lang="ja-JP" altLang="en-US" b="1" dirty="0"/>
              <a:t>％未満の場合、標準警戒レベルでのルールで換気を要請するのみ　</a:t>
            </a:r>
            <a:endParaRPr kumimoji="1" lang="en-US" altLang="ja-JP" b="1" dirty="0"/>
          </a:p>
          <a:p>
            <a:r>
              <a:rPr kumimoji="1" lang="ja-JP" altLang="en-US" b="1" dirty="0"/>
              <a:t>　　（標準警戒レベル下での監視モード：</a:t>
            </a:r>
            <a:r>
              <a:rPr kumimoji="1" lang="ja-JP" altLang="en-US" b="1" u="sng" dirty="0"/>
              <a:t>感染予防ルール・警戒レベルは固定</a:t>
            </a:r>
            <a:r>
              <a:rPr kumimoji="1" lang="ja-JP" altLang="en-US" b="1" dirty="0"/>
              <a:t>）</a:t>
            </a:r>
            <a:endParaRPr kumimoji="1" lang="en-US" altLang="ja-JP" b="1" dirty="0"/>
          </a:p>
          <a:p>
            <a:endParaRPr kumimoji="1" lang="en-US" altLang="ja-JP" b="1" dirty="0"/>
          </a:p>
          <a:p>
            <a:r>
              <a:rPr kumimoji="1" lang="ja-JP" altLang="en-US" b="1" dirty="0"/>
              <a:t>＜考慮すべきポイント＞</a:t>
            </a:r>
            <a:endParaRPr kumimoji="1" lang="en-US" altLang="ja-JP" b="1" dirty="0"/>
          </a:p>
          <a:p>
            <a:pPr marL="285750" indent="-285750">
              <a:buFont typeface="Arial" panose="020B0604020202020204" pitchFamily="34" charset="0"/>
              <a:buChar char="•"/>
            </a:pPr>
            <a:r>
              <a:rPr kumimoji="1" lang="ja-JP" altLang="en-US" b="1" dirty="0"/>
              <a:t>最高警戒レベルでの</a:t>
            </a:r>
            <a:r>
              <a:rPr kumimoji="1" lang="en-US" altLang="ja-JP" b="1" dirty="0"/>
              <a:t>CO2</a:t>
            </a:r>
            <a:r>
              <a:rPr kumimoji="1" lang="ja-JP" altLang="en-US" b="1" dirty="0"/>
              <a:t>基準値を一定時間連続で超えた場合の動作</a:t>
            </a:r>
            <a:endParaRPr kumimoji="1" lang="en-US" altLang="ja-JP" b="1" dirty="0"/>
          </a:p>
          <a:p>
            <a:pPr marL="285750" indent="-285750">
              <a:buFont typeface="Arial" panose="020B0604020202020204" pitchFamily="34" charset="0"/>
              <a:buChar char="•"/>
            </a:pPr>
            <a:endParaRPr kumimoji="1" lang="ja-JP" altLang="en-US" dirty="0"/>
          </a:p>
        </p:txBody>
      </p:sp>
    </p:spTree>
    <p:extLst>
      <p:ext uri="{BB962C8B-B14F-4D97-AF65-F5344CB8AC3E}">
        <p14:creationId xmlns:p14="http://schemas.microsoft.com/office/powerpoint/2010/main" val="4085244588"/>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6843</TotalTime>
  <Words>1809</Words>
  <Application>Microsoft Office PowerPoint</Application>
  <PresentationFormat>ワイド画面</PresentationFormat>
  <Paragraphs>364</Paragraphs>
  <Slides>29</Slides>
  <Notes>0</Notes>
  <HiddenSlides>20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29</vt:i4>
      </vt:variant>
    </vt:vector>
  </HeadingPairs>
  <TitlesOfParts>
    <vt:vector size="36" baseType="lpstr">
      <vt:lpstr>ＭＳ Ｐゴシック</vt:lpstr>
      <vt:lpstr>游ゴシック</vt:lpstr>
      <vt:lpstr>Arial</vt:lpstr>
      <vt:lpstr>Calibri</vt:lpstr>
      <vt:lpstr>Calibri Light</vt:lpstr>
      <vt:lpstr>Cambria Math</vt:lpstr>
      <vt:lpstr>レトロスペクト</vt:lpstr>
      <vt:lpstr>IoTを用いた総合環境 モニタリングシステム 進捗報告３</vt:lpstr>
      <vt:lpstr>演習内容～モデリング～</vt:lpstr>
      <vt:lpstr>進捗状況</vt:lpstr>
      <vt:lpstr>目的</vt:lpstr>
      <vt:lpstr>総合環境モニタリングシステム</vt:lpstr>
      <vt:lpstr>システムの構成</vt:lpstr>
      <vt:lpstr>感染予防対策ルール設定</vt:lpstr>
      <vt:lpstr>システムの基本機能</vt:lpstr>
      <vt:lpstr>システムの機能（詳細）</vt:lpstr>
      <vt:lpstr>システムに関するデータ</vt:lpstr>
      <vt:lpstr>センサ類に関して</vt:lpstr>
      <vt:lpstr>二酸化炭素濃度センサ</vt:lpstr>
      <vt:lpstr>温度・湿度センサ</vt:lpstr>
      <vt:lpstr>カメラ</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2020年度4回生組込みシステム開発演習課題</dc:title>
  <dc:creator>王 森岭</dc:creator>
  <cp:lastModifiedBy>B4-2020</cp:lastModifiedBy>
  <cp:revision>122</cp:revision>
  <dcterms:created xsi:type="dcterms:W3CDTF">2020-06-23T03:03:23Z</dcterms:created>
  <dcterms:modified xsi:type="dcterms:W3CDTF">2020-10-28T08:19:01Z</dcterms:modified>
</cp:coreProperties>
</file>