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FC3E7-32CF-46A5-950B-9BA609BE64D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7D0E-A8E1-45A5-AFFB-76B36A6AF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6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430C-45F1-4FA0-A247-BFEB18A2E998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82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EF8F-D9E0-4CDA-981F-0CD6C6BB435D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65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1ED4-3528-4CE8-AB70-FF6B7A7A2EA2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55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A6CA-1351-4E37-974F-3E4757DF08AB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69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1F37-CDC4-43BB-BC27-542C6371946F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16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71A4-089F-4D02-8BC5-F6D678E2E57B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2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89F-A52C-4329-97D2-06B10D541E6B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8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E7CE-18DC-4B29-ACE9-4A92D5384B0B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2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E2A-82AF-4CB2-B99B-C8B13752B633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11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4391-3363-475A-BA97-5A0586B04CF5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09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098-F996-4247-8C48-CF7906F7F23F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290E-9C0E-497F-B85E-517929836A56}" type="datetime1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6D1A-B685-41CF-ACBB-94DE31075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1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卒論研究進捗報告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074694"/>
            <a:ext cx="9144000" cy="1183105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000" dirty="0"/>
              <a:t>学籍番号</a:t>
            </a:r>
            <a:r>
              <a:rPr lang="ja-JP" altLang="en-US" sz="2000" dirty="0"/>
              <a:t>：</a:t>
            </a:r>
            <a:r>
              <a:rPr lang="en-US" altLang="ja-JP" sz="2000" dirty="0"/>
              <a:t>7535015B</a:t>
            </a:r>
          </a:p>
          <a:p>
            <a:pPr algn="r"/>
            <a:r>
              <a:rPr kumimoji="1" lang="ja-JP" altLang="en-US" sz="2000" dirty="0"/>
              <a:t>名前：神崎  壽伯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6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故障検出率評価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11819"/>
              </p:ext>
            </p:extLst>
          </p:nvPr>
        </p:nvGraphicFramePr>
        <p:xfrm>
          <a:off x="1622697" y="2539757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1610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26044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746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パターン数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7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57.80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68.23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7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65.99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76.69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2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75.09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79.99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81.27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84.83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1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88.93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91.70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8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94.36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96.06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7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97.82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98.19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4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4096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98.83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99.10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55590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622697" y="1930556"/>
            <a:ext cx="42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回路 </a:t>
            </a:r>
            <a:r>
              <a:rPr kumimoji="1" lang="en-US" altLang="ja-JP" dirty="0"/>
              <a:t>e1908 , </a:t>
            </a:r>
            <a:r>
              <a:rPr kumimoji="1" lang="ja-JP" altLang="en-US" dirty="0"/>
              <a:t>故障数 </a:t>
            </a:r>
            <a:r>
              <a:rPr kumimoji="1" lang="en-US" altLang="ja-JP" dirty="0"/>
              <a:t>1879</a:t>
            </a:r>
            <a:r>
              <a:rPr kumimoji="1" lang="ja-JP" altLang="en-US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7582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故障検出率評価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2803"/>
              </p:ext>
            </p:extLst>
          </p:nvPr>
        </p:nvGraphicFramePr>
        <p:xfrm>
          <a:off x="1622697" y="2539757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1610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26044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746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パターン数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7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75.57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69.47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7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86.45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87.98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2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93.32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90.27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94.66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91.41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95.04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92.75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1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95.23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94.66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0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95.04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95.23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96.76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95.80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60758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622697" y="1930556"/>
            <a:ext cx="42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回路 </a:t>
            </a:r>
            <a:r>
              <a:rPr kumimoji="1" lang="en-US" altLang="ja-JP" dirty="0"/>
              <a:t>e432, </a:t>
            </a:r>
            <a:r>
              <a:rPr kumimoji="1" lang="ja-JP" altLang="en-US" dirty="0"/>
              <a:t>故障数 </a:t>
            </a:r>
            <a:r>
              <a:rPr lang="en-US" altLang="ja-JP" dirty="0"/>
              <a:t>524</a:t>
            </a:r>
            <a:r>
              <a:rPr kumimoji="1" lang="ja-JP" altLang="en-US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65588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F2CA-58AC-437F-9369-0B3FA4D5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今後の課題や疑問点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5DAD4-1457-4FD7-ACE6-86CFA35D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他の方法で乱数性を評価したい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ハミング距離を計算してみたが、良い結果を得られなかった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884301-07FB-4E71-92C6-D9F596FF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42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フェイズシフタ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937845"/>
            <a:ext cx="8162925" cy="337776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752600" y="5629275"/>
            <a:ext cx="9239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&lt;https://library.naist.jp/mylimedio/dllimedio/showpdf2.cgi/DLPDFR010827_P1-45&gt;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843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フェイズシフタ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最下位</a:t>
            </a:r>
            <a:r>
              <a:rPr kumimoji="1" lang="en-US" altLang="ja-JP" sz="2400" dirty="0"/>
              <a:t>bit</a:t>
            </a:r>
            <a:r>
              <a:rPr lang="ja-JP" altLang="en-US" sz="2400" dirty="0"/>
              <a:t>と各</a:t>
            </a:r>
            <a:r>
              <a:rPr lang="en-US" altLang="ja-JP" sz="2400" dirty="0"/>
              <a:t>bit</a:t>
            </a:r>
            <a:r>
              <a:rPr lang="ja-JP" altLang="en-US" sz="2400" dirty="0" err="1"/>
              <a:t>の排</a:t>
            </a:r>
            <a:r>
              <a:rPr lang="ja-JP" altLang="en-US" sz="2400" dirty="0"/>
              <a:t>他的論理和をとったものを出力とする</a:t>
            </a:r>
            <a:endParaRPr kumimoji="1" lang="ja-JP" altLang="en-US" sz="24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1222601" y="2917313"/>
            <a:ext cx="2872672" cy="360000"/>
            <a:chOff x="1014823" y="2889975"/>
            <a:chExt cx="2872672" cy="360000"/>
          </a:xfrm>
        </p:grpSpPr>
        <p:sp>
          <p:nvSpPr>
            <p:cNvPr id="13" name="正方形/長方形 12"/>
            <p:cNvSpPr/>
            <p:nvPr/>
          </p:nvSpPr>
          <p:spPr>
            <a:xfrm>
              <a:off x="1014823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168623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733135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527495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</a:rPr>
                <a:t>0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10879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375391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093135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450879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571020" y="4344686"/>
            <a:ext cx="2873800" cy="360000"/>
            <a:chOff x="1014823" y="2889975"/>
            <a:chExt cx="2873800" cy="360000"/>
          </a:xfrm>
        </p:grpSpPr>
        <p:sp>
          <p:nvSpPr>
            <p:cNvPr id="24" name="正方形/長方形 23"/>
            <p:cNvSpPr/>
            <p:nvPr/>
          </p:nvSpPr>
          <p:spPr>
            <a:xfrm>
              <a:off x="1014823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</a:rPr>
                <a:t>0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168623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0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733135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528623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810879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375391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0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093135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</a:rPr>
                <a:t>0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450879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222601" y="4370183"/>
            <a:ext cx="2873800" cy="361182"/>
            <a:chOff x="1014823" y="2889975"/>
            <a:chExt cx="2873800" cy="361182"/>
          </a:xfrm>
        </p:grpSpPr>
        <p:sp>
          <p:nvSpPr>
            <p:cNvPr id="33" name="正方形/長方形 32"/>
            <p:cNvSpPr/>
            <p:nvPr/>
          </p:nvSpPr>
          <p:spPr>
            <a:xfrm>
              <a:off x="1014823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168623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733135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528623" y="289115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810879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75391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93135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450879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5571020" y="2916131"/>
            <a:ext cx="2873800" cy="361182"/>
            <a:chOff x="1014823" y="2889975"/>
            <a:chExt cx="2873800" cy="361182"/>
          </a:xfrm>
        </p:grpSpPr>
        <p:sp>
          <p:nvSpPr>
            <p:cNvPr id="42" name="正方形/長方形 41"/>
            <p:cNvSpPr/>
            <p:nvPr/>
          </p:nvSpPr>
          <p:spPr>
            <a:xfrm>
              <a:off x="1014823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168623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733135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3528623" y="289115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810879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375391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2093135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450879" y="28899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>
            <a:off x="2658657" y="3489631"/>
            <a:ext cx="0" cy="70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7007076" y="3489631"/>
            <a:ext cx="0" cy="70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8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844550"/>
          </a:xfrm>
        </p:spPr>
        <p:txBody>
          <a:bodyPr/>
          <a:lstStyle/>
          <a:p>
            <a:r>
              <a:rPr kumimoji="1" lang="ja-JP" altLang="en-US" dirty="0"/>
              <a:t>乱数性評価</a:t>
            </a:r>
            <a:r>
              <a:rPr kumimoji="1" lang="en-US" altLang="ja-JP" dirty="0"/>
              <a:t>(LFSR)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コンテンツ プレースホルダー 7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8" y="2154588"/>
            <a:ext cx="3921351" cy="4608000"/>
          </a:xfrm>
        </p:spPr>
      </p:pic>
      <p:pic>
        <p:nvPicPr>
          <p:cNvPr id="8" name="図 7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22" y="2154590"/>
            <a:ext cx="4261778" cy="460799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933448" y="1626054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↓フェイズシフタ未使用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2228" y="1626054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↓フェイズシフタ使用</a:t>
            </a:r>
            <a:endParaRPr kumimoji="1" lang="ja-JP" altLang="en-US" dirty="0"/>
          </a:p>
        </p:txBody>
      </p:sp>
      <p:pic>
        <p:nvPicPr>
          <p:cNvPr id="13" name="図 12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24" y="2154588"/>
            <a:ext cx="3990858" cy="460800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744431" y="1626054"/>
            <a:ext cx="41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↓フェイズシフタ使用</a:t>
            </a:r>
            <a:r>
              <a:rPr lang="en-US" altLang="ja-JP" dirty="0"/>
              <a:t>&amp;</a:t>
            </a:r>
            <a:r>
              <a:rPr lang="ja-JP" altLang="en-US" dirty="0"/>
              <a:t>縦方向で出力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344719" y="2259364"/>
            <a:ext cx="127928" cy="450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852094" y="2289879"/>
            <a:ext cx="2520631" cy="148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6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乱数性評価</a:t>
            </a:r>
            <a:r>
              <a:rPr kumimoji="1" lang="en-US" altLang="ja-JP" dirty="0"/>
              <a:t>(MT)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4" y="2149475"/>
            <a:ext cx="4112341" cy="4572000"/>
          </a:xfrm>
          <a:prstGeom prst="rect">
            <a:avLst/>
          </a:prstGeom>
        </p:spPr>
      </p:pic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07" y="2149475"/>
            <a:ext cx="4033161" cy="45720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167959" y="16906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↓横方向で出力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70900" y="1690688"/>
            <a:ext cx="233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↓縦方向で出力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22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乱数性評価</a:t>
            </a:r>
            <a:r>
              <a:rPr kumimoji="1" lang="en-US" altLang="ja-JP" dirty="0"/>
              <a:t>(</a:t>
            </a:r>
            <a:r>
              <a:rPr lang="ja-JP" altLang="en-US" dirty="0"/>
              <a:t>カイ</a:t>
            </a:r>
            <a:r>
              <a:rPr lang="en-US" altLang="ja-JP" dirty="0"/>
              <a:t>2</a:t>
            </a:r>
            <a:r>
              <a:rPr lang="ja-JP" altLang="en-US" dirty="0"/>
              <a:t>乗適合度検定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生成された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2400" dirty="0"/>
                  <a:t>個の疑似乱数列がとる値の範囲を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sz="2400" dirty="0"/>
                  <a:t>個の等間隔な区間に分類することにより、各区間内の乱数の個数</a:t>
                </a:r>
                <a:r>
                  <a:rPr lang="en-US" altLang="ja-JP" sz="24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ja-JP" sz="2400" dirty="0"/>
                  <a:t>}</a:t>
                </a:r>
                <a:r>
                  <a:rPr lang="ja-JP" altLang="en-US" sz="2400" dirty="0"/>
                  <a:t>を得る。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上式に従って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2400" dirty="0"/>
                  <a:t>を求める。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74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乱数性評価</a:t>
            </a:r>
            <a:r>
              <a:rPr lang="en-US" altLang="ja-JP" dirty="0"/>
              <a:t>(</a:t>
            </a:r>
            <a:r>
              <a:rPr lang="ja-JP" altLang="en-US" dirty="0"/>
              <a:t>カイ</a:t>
            </a:r>
            <a:r>
              <a:rPr lang="en-US" altLang="ja-JP" dirty="0"/>
              <a:t>2</a:t>
            </a:r>
            <a:r>
              <a:rPr lang="ja-JP" altLang="en-US" dirty="0"/>
              <a:t>乗適合度検定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468374"/>
            <a:ext cx="4571999" cy="488797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5988" y="1709738"/>
            <a:ext cx="49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優位水準は一般的に</a:t>
            </a:r>
            <a:r>
              <a:rPr lang="en-US" altLang="ja-JP" dirty="0"/>
              <a:t>α= 0.05</a:t>
            </a:r>
            <a:r>
              <a:rPr lang="ja-JP" altLang="en-US" dirty="0"/>
              <a:t>か</a:t>
            </a:r>
            <a:r>
              <a:rPr lang="en-US" altLang="ja-JP" dirty="0"/>
              <a:t>α=0.01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95725" y="1771650"/>
            <a:ext cx="352426" cy="46411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11500" y="1771649"/>
            <a:ext cx="352426" cy="4641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5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乱数性評価</a:t>
            </a:r>
            <a:r>
              <a:rPr lang="en-US" altLang="ja-JP" dirty="0"/>
              <a:t>(</a:t>
            </a:r>
            <a:r>
              <a:rPr lang="ja-JP" altLang="en-US" dirty="0"/>
              <a:t>カイ</a:t>
            </a:r>
            <a:r>
              <a:rPr lang="en-US" altLang="ja-JP" dirty="0"/>
              <a:t>2</a:t>
            </a:r>
            <a:r>
              <a:rPr lang="ja-JP" altLang="en-US" dirty="0"/>
              <a:t>乗適合度検定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00654"/>
              </p:ext>
            </p:extLst>
          </p:nvPr>
        </p:nvGraphicFramePr>
        <p:xfrm>
          <a:off x="1279525" y="2519890"/>
          <a:ext cx="4992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000">
                  <a:extLst>
                    <a:ext uri="{9D8B030D-6E8A-4147-A177-3AD203B41FA5}">
                      <a16:colId xmlns:a16="http://schemas.microsoft.com/office/drawing/2014/main" val="180578117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18199567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70399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N(</a:t>
                      </a:r>
                      <a:r>
                        <a:rPr kumimoji="1" lang="ja-JP" altLang="en-US" dirty="0"/>
                        <a:t>生成した乱数列個数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7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2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6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3.9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6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9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5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88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5.5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3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5.2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9079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019174" y="2006348"/>
            <a:ext cx="53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分割数：</a:t>
            </a:r>
            <a:r>
              <a:rPr lang="en-US" altLang="ja-JP" dirty="0"/>
              <a:t>k=4    </a:t>
            </a:r>
            <a:r>
              <a:rPr lang="ja-JP" altLang="en-US" dirty="0"/>
              <a:t>自由度：</a:t>
            </a:r>
            <a:r>
              <a:rPr lang="en-US" altLang="ja-JP" dirty="0"/>
              <a:t>k-1=3    </a:t>
            </a:r>
            <a:r>
              <a:rPr lang="ja-JP" altLang="en-US" dirty="0"/>
              <a:t>優位水準</a:t>
            </a:r>
            <a:r>
              <a:rPr lang="en-US" altLang="ja-JP" dirty="0"/>
              <a:t>α=0.05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863024" y="2837412"/>
            <a:ext cx="4446396" cy="1186106"/>
            <a:chOff x="6863024" y="2837412"/>
            <a:chExt cx="4446396" cy="1186106"/>
          </a:xfrm>
        </p:grpSpPr>
        <p:pic>
          <p:nvPicPr>
            <p:cNvPr id="13" name="図 12" descr="画面の領域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024" y="2859027"/>
              <a:ext cx="748602" cy="1164491"/>
            </a:xfrm>
            <a:prstGeom prst="rect">
              <a:avLst/>
            </a:prstGeom>
          </p:spPr>
        </p:pic>
        <p:pic>
          <p:nvPicPr>
            <p:cNvPr id="16" name="図 15" descr="画面の領域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26" y="2837412"/>
              <a:ext cx="3697794" cy="1173502"/>
            </a:xfrm>
            <a:prstGeom prst="rect">
              <a:avLst/>
            </a:prstGeom>
          </p:spPr>
        </p:pic>
      </p:grpSp>
      <p:sp>
        <p:nvSpPr>
          <p:cNvPr id="18" name="正方形/長方形 17"/>
          <p:cNvSpPr/>
          <p:nvPr/>
        </p:nvSpPr>
        <p:spPr>
          <a:xfrm>
            <a:off x="7724503" y="3714822"/>
            <a:ext cx="3524543" cy="2960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44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故障検出率評価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6D1A-B685-41CF-ACBB-94DE31075F64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21458"/>
              </p:ext>
            </p:extLst>
          </p:nvPr>
        </p:nvGraphicFramePr>
        <p:xfrm>
          <a:off x="1193800" y="2681814"/>
          <a:ext cx="9226552" cy="330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638">
                  <a:extLst>
                    <a:ext uri="{9D8B030D-6E8A-4147-A177-3AD203B41FA5}">
                      <a16:colId xmlns:a16="http://schemas.microsoft.com/office/drawing/2014/main" val="89415041"/>
                    </a:ext>
                  </a:extLst>
                </a:gridCol>
                <a:gridCol w="2306638">
                  <a:extLst>
                    <a:ext uri="{9D8B030D-6E8A-4147-A177-3AD203B41FA5}">
                      <a16:colId xmlns:a16="http://schemas.microsoft.com/office/drawing/2014/main" val="1581459926"/>
                    </a:ext>
                  </a:extLst>
                </a:gridCol>
                <a:gridCol w="2306638">
                  <a:extLst>
                    <a:ext uri="{9D8B030D-6E8A-4147-A177-3AD203B41FA5}">
                      <a16:colId xmlns:a16="http://schemas.microsoft.com/office/drawing/2014/main" val="515507141"/>
                    </a:ext>
                  </a:extLst>
                </a:gridCol>
                <a:gridCol w="2306638">
                  <a:extLst>
                    <a:ext uri="{9D8B030D-6E8A-4147-A177-3AD203B41FA5}">
                      <a16:colId xmlns:a16="http://schemas.microsoft.com/office/drawing/2014/main" val="390498790"/>
                    </a:ext>
                  </a:extLst>
                </a:gridCol>
              </a:tblGrid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回路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故障数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LFSR(</a:t>
                      </a:r>
                      <a:r>
                        <a:rPr kumimoji="1" lang="ja-JP" altLang="en-US" dirty="0"/>
                        <a:t>パターン数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MT(</a:t>
                      </a:r>
                      <a:r>
                        <a:rPr kumimoji="1" lang="ja-JP" altLang="en-US" dirty="0"/>
                        <a:t>パターン数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ゼミ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パターン数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05779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e432(524)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98.85(992)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99.05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(992)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99.24(76)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16680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e499(758)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98.42(896)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98.68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(896)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98.90(70)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66561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e880(942)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96.71(1056)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97.66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(1056)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100.00(170)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8383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e1355(1574)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97.90(1152)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98.16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(1152)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99.49(104)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58301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e1908(1879)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97.71(1920)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98.14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(1920)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99.52(178)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65296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e2670(2747)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83.18(384)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83.22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(384)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95.74(176)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1864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e3540(3428)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95.22(1280)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95.16(1280)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96.00(252)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9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440</Words>
  <Application>Microsoft Office PowerPoint</Application>
  <PresentationFormat>ワイド画面</PresentationFormat>
  <Paragraphs>193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卒論研究進捗報告</vt:lpstr>
      <vt:lpstr>フェイズシフタ</vt:lpstr>
      <vt:lpstr>フェイズシフタ</vt:lpstr>
      <vt:lpstr>乱数性評価(LFSR)</vt:lpstr>
      <vt:lpstr>乱数性評価(MT)</vt:lpstr>
      <vt:lpstr>乱数性評価(カイ2乗適合度検定)</vt:lpstr>
      <vt:lpstr>乱数性評価(カイ2乗適合度検定)</vt:lpstr>
      <vt:lpstr>乱数性評価(カイ2乗適合度検定)</vt:lpstr>
      <vt:lpstr>故障検出率評価</vt:lpstr>
      <vt:lpstr>故障検出率評価</vt:lpstr>
      <vt:lpstr>故障検出率評価</vt:lpstr>
      <vt:lpstr>今後の課題や疑問点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卒論研究進捗報告</dc:title>
  <dc:creator>B4-2020</dc:creator>
  <cp:lastModifiedBy>Naganori Kanzaki</cp:lastModifiedBy>
  <cp:revision>24</cp:revision>
  <dcterms:created xsi:type="dcterms:W3CDTF">2020-11-16T06:29:23Z</dcterms:created>
  <dcterms:modified xsi:type="dcterms:W3CDTF">2020-11-17T03:52:25Z</dcterms:modified>
</cp:coreProperties>
</file>