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3" r:id="rId4"/>
    <p:sldId id="262" r:id="rId5"/>
    <p:sldId id="264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FC3E7-32CF-46A5-950B-9BA609BE64D9}" type="datetimeFigureOut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27D0E-A8E1-45A5-AFFB-76B36A6AF6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06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430C-45F1-4FA0-A247-BFEB18A2E998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6D1A-B685-41CF-ACBB-94DE31075F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82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EF8F-D9E0-4CDA-981F-0CD6C6BB435D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6D1A-B685-41CF-ACBB-94DE31075F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865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1ED4-3528-4CE8-AB70-FF6B7A7A2EA2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6D1A-B685-41CF-ACBB-94DE31075F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55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A6CA-1351-4E37-974F-3E4757DF08AB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6D1A-B685-41CF-ACBB-94DE31075F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69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1F37-CDC4-43BB-BC27-542C6371946F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6D1A-B685-41CF-ACBB-94DE31075F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16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71A4-089F-4D02-8BC5-F6D678E2E57B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6D1A-B685-41CF-ACBB-94DE31075F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28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689F-A52C-4329-97D2-06B10D541E6B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6D1A-B685-41CF-ACBB-94DE31075F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8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E7CE-18DC-4B29-ACE9-4A92D5384B0B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6D1A-B685-41CF-ACBB-94DE31075F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12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FE2A-82AF-4CB2-B99B-C8B13752B633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6D1A-B685-41CF-ACBB-94DE31075F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11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4391-3363-475A-BA97-5A0586B04CF5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6D1A-B685-41CF-ACBB-94DE31075F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09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098-F996-4247-8C48-CF7906F7F23F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6D1A-B685-41CF-ACBB-94DE31075F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68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E290E-9C0E-497F-B85E-517929836A56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56D1A-B685-41CF-ACBB-94DE31075F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1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卒論研究進捗報告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074694"/>
            <a:ext cx="9144000" cy="1183105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2000" dirty="0" smtClean="0"/>
              <a:t>学籍番号</a:t>
            </a:r>
            <a:r>
              <a:rPr lang="ja-JP" altLang="en-US" sz="2000" dirty="0" smtClean="0"/>
              <a:t>：</a:t>
            </a:r>
            <a:r>
              <a:rPr lang="en-US" altLang="ja-JP" sz="2000" dirty="0" smtClean="0"/>
              <a:t>7535015B</a:t>
            </a:r>
          </a:p>
          <a:p>
            <a:pPr algn="r"/>
            <a:r>
              <a:rPr kumimoji="1" lang="ja-JP" altLang="en-US" sz="2000" dirty="0" smtClean="0"/>
              <a:t>名前：神崎  壽伯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6D1A-B685-41CF-ACBB-94DE31075F6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6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乱数性評価</a:t>
            </a:r>
            <a:r>
              <a:rPr kumimoji="1" lang="en-US" altLang="ja-JP" dirty="0" smtClean="0"/>
              <a:t>(</a:t>
            </a:r>
            <a:r>
              <a:rPr lang="ja-JP" altLang="en-US" dirty="0"/>
              <a:t>カイ</a:t>
            </a:r>
            <a:r>
              <a:rPr lang="en-US" altLang="ja-JP" dirty="0"/>
              <a:t>2</a:t>
            </a:r>
            <a:r>
              <a:rPr lang="ja-JP" altLang="en-US" dirty="0"/>
              <a:t>乗適合度検定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400" dirty="0" smtClean="0"/>
                  <a:t>生成された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ja-JP" altLang="en-US" sz="2400" dirty="0" smtClean="0"/>
                  <a:t>個の疑似乱数列がとる値の範囲を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 sz="2400" dirty="0" smtClean="0"/>
                  <a:t>個</a:t>
                </a:r>
                <a:r>
                  <a:rPr lang="ja-JP" altLang="en-US" sz="2400" dirty="0"/>
                  <a:t>の等間隔な区間に分類することにより、各区間内の乱数の個数</a:t>
                </a:r>
                <a:r>
                  <a:rPr lang="en-US" altLang="ja-JP" sz="2400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ja-JP" sz="2400" dirty="0" smtClean="0"/>
                  <a:t>}</a:t>
                </a:r>
                <a:r>
                  <a:rPr lang="ja-JP" altLang="en-US" sz="2400" dirty="0"/>
                  <a:t>を得る</a:t>
                </a:r>
                <a:r>
                  <a:rPr lang="ja-JP" altLang="en-US" sz="2400" dirty="0" smtClean="0"/>
                  <a:t>。</a:t>
                </a:r>
                <a:endParaRPr lang="en-US" altLang="ja-JP" sz="2400" dirty="0" smtClean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den>
                          </m:f>
                        </m:e>
                      </m:nary>
                    </m:oMath>
                  </m:oMathPara>
                </a14:m>
                <a:endParaRPr kumimoji="1" lang="en-US" altLang="ja-JP" sz="2400" dirty="0" smtClean="0"/>
              </a:p>
              <a:p>
                <a:pPr marL="0" indent="0">
                  <a:buNone/>
                </a:pPr>
                <a:r>
                  <a:rPr lang="ja-JP" altLang="en-US" sz="2400" dirty="0" smtClean="0"/>
                  <a:t>上式に従って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 sz="2400" dirty="0" smtClean="0"/>
                  <a:t>を求める。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6D1A-B685-41CF-ACBB-94DE31075F6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74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乱数性評価</a:t>
            </a:r>
            <a:r>
              <a:rPr lang="en-US" altLang="ja-JP" dirty="0"/>
              <a:t>(</a:t>
            </a:r>
            <a:r>
              <a:rPr lang="ja-JP" altLang="en-US" dirty="0"/>
              <a:t>カイ</a:t>
            </a:r>
            <a:r>
              <a:rPr lang="en-US" altLang="ja-JP" dirty="0"/>
              <a:t>2</a:t>
            </a:r>
            <a:r>
              <a:rPr lang="ja-JP" altLang="en-US" dirty="0"/>
              <a:t>乗適合度検定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 descr="画面の領域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1468374"/>
            <a:ext cx="4571999" cy="4887976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6D1A-B685-41CF-ACBB-94DE31075F64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95988" y="1709738"/>
            <a:ext cx="491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優位水準は一般的に</a:t>
            </a:r>
            <a:r>
              <a:rPr lang="en-US" altLang="ja-JP" dirty="0" smtClean="0"/>
              <a:t>α= 0.05</a:t>
            </a:r>
            <a:r>
              <a:rPr lang="ja-JP" altLang="en-US" dirty="0" smtClean="0"/>
              <a:t>か</a:t>
            </a:r>
            <a:r>
              <a:rPr lang="en-US" altLang="ja-JP" dirty="0" smtClean="0"/>
              <a:t>α=0.01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895725" y="1771650"/>
            <a:ext cx="352426" cy="46411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611500" y="1771649"/>
            <a:ext cx="352426" cy="46411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58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乱数性評価</a:t>
            </a:r>
            <a:r>
              <a:rPr lang="en-US" altLang="ja-JP" dirty="0"/>
              <a:t>(</a:t>
            </a:r>
            <a:r>
              <a:rPr lang="ja-JP" altLang="en-US" dirty="0"/>
              <a:t>カイ</a:t>
            </a:r>
            <a:r>
              <a:rPr lang="en-US" altLang="ja-JP" dirty="0"/>
              <a:t>2</a:t>
            </a:r>
            <a:r>
              <a:rPr lang="ja-JP" altLang="en-US" dirty="0"/>
              <a:t>乗適合度検定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6D1A-B685-41CF-ACBB-94DE31075F64}" type="slidenum">
              <a:rPr kumimoji="1" lang="ja-JP" altLang="en-US" smtClean="0"/>
              <a:t>4</a:t>
            </a:fld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400654"/>
              </p:ext>
            </p:extLst>
          </p:nvPr>
        </p:nvGraphicFramePr>
        <p:xfrm>
          <a:off x="1279525" y="2519890"/>
          <a:ext cx="4992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000">
                  <a:extLst>
                    <a:ext uri="{9D8B030D-6E8A-4147-A177-3AD203B41FA5}">
                      <a16:colId xmlns:a16="http://schemas.microsoft.com/office/drawing/2014/main" val="1805781173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181995678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703995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N(</a:t>
                      </a:r>
                      <a:r>
                        <a:rPr kumimoji="1" lang="ja-JP" altLang="en-US" dirty="0" smtClean="0"/>
                        <a:t>生成した乱数列個数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LFSR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MT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79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2.2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22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3.0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28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6.7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06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3.9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6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392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3.8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05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882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33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590798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1019174" y="2006348"/>
            <a:ext cx="53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分割数：</a:t>
            </a:r>
            <a:r>
              <a:rPr lang="en-US" altLang="ja-JP" dirty="0" smtClean="0"/>
              <a:t>k=4    </a:t>
            </a:r>
            <a:r>
              <a:rPr lang="ja-JP" altLang="en-US" dirty="0" smtClean="0"/>
              <a:t>自由度：</a:t>
            </a:r>
            <a:r>
              <a:rPr lang="en-US" altLang="ja-JP" dirty="0" smtClean="0"/>
              <a:t>k-1=3    </a:t>
            </a:r>
            <a:r>
              <a:rPr lang="ja-JP" altLang="en-US" dirty="0" smtClean="0"/>
              <a:t>優位水準</a:t>
            </a:r>
            <a:r>
              <a:rPr lang="en-US" altLang="ja-JP" dirty="0" smtClean="0"/>
              <a:t>α=0.05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6863024" y="2837412"/>
            <a:ext cx="4446396" cy="1186106"/>
            <a:chOff x="6863024" y="2837412"/>
            <a:chExt cx="4446396" cy="1186106"/>
          </a:xfrm>
        </p:grpSpPr>
        <p:pic>
          <p:nvPicPr>
            <p:cNvPr id="13" name="図 12" descr="画面の領域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3024" y="2859027"/>
              <a:ext cx="748602" cy="1164491"/>
            </a:xfrm>
            <a:prstGeom prst="rect">
              <a:avLst/>
            </a:prstGeom>
          </p:spPr>
        </p:pic>
        <p:pic>
          <p:nvPicPr>
            <p:cNvPr id="16" name="図 15" descr="画面の領域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1626" y="2837412"/>
              <a:ext cx="3697794" cy="1173502"/>
            </a:xfrm>
            <a:prstGeom prst="rect">
              <a:avLst/>
            </a:prstGeom>
          </p:spPr>
        </p:pic>
      </p:grpSp>
      <p:sp>
        <p:nvSpPr>
          <p:cNvPr id="18" name="正方形/長方形 17"/>
          <p:cNvSpPr/>
          <p:nvPr/>
        </p:nvSpPr>
        <p:spPr>
          <a:xfrm>
            <a:off x="7724503" y="3714822"/>
            <a:ext cx="3524543" cy="2960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44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乱数性評価</a:t>
            </a:r>
            <a:r>
              <a:rPr lang="en-US" altLang="ja-JP" dirty="0"/>
              <a:t>(</a:t>
            </a:r>
            <a:r>
              <a:rPr lang="ja-JP" altLang="en-US" dirty="0"/>
              <a:t>カイ</a:t>
            </a:r>
            <a:r>
              <a:rPr lang="en-US" altLang="ja-JP" dirty="0"/>
              <a:t>2</a:t>
            </a:r>
            <a:r>
              <a:rPr lang="ja-JP" altLang="en-US" dirty="0"/>
              <a:t>乗適合度検定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6D1A-B685-41CF-ACBB-94DE31075F64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35732" y="1578708"/>
            <a:ext cx="582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自由度</a:t>
            </a:r>
            <a:r>
              <a:rPr lang="en-US" altLang="ja-JP" dirty="0" smtClean="0"/>
              <a:t>3</a:t>
            </a:r>
            <a:r>
              <a:rPr lang="en-US" altLang="ja-JP" dirty="0"/>
              <a:t>;</a:t>
            </a:r>
            <a:r>
              <a:rPr lang="ja-JP" altLang="en-US" dirty="0" smtClean="0"/>
              <a:t>優位</a:t>
            </a:r>
            <a:r>
              <a:rPr lang="ja-JP" altLang="en-US" dirty="0"/>
              <a:t>水準</a:t>
            </a:r>
            <a:r>
              <a:rPr lang="en-US" altLang="ja-JP" dirty="0" smtClean="0"/>
              <a:t>0.05    </a:t>
            </a:r>
            <a:r>
              <a:rPr lang="ja-JP" altLang="en-US" dirty="0" smtClean="0"/>
              <a:t>→</a:t>
            </a:r>
            <a:r>
              <a:rPr lang="en-US" altLang="ja-JP" dirty="0" smtClean="0"/>
              <a:t> </a:t>
            </a:r>
            <a:r>
              <a:rPr lang="ja-JP" altLang="en-US" dirty="0" smtClean="0"/>
              <a:t>カイ</a:t>
            </a:r>
            <a:r>
              <a:rPr lang="en-US" altLang="ja-JP" dirty="0" smtClean="0"/>
              <a:t>2</a:t>
            </a:r>
            <a:r>
              <a:rPr lang="ja-JP" altLang="en-US" dirty="0" smtClean="0"/>
              <a:t>乗分布</a:t>
            </a:r>
            <a:r>
              <a:rPr lang="en-US" altLang="ja-JP" b="1" dirty="0" smtClean="0"/>
              <a:t>7.81</a:t>
            </a:r>
            <a:endParaRPr kumimoji="1" lang="ja-JP" altLang="en-US" b="1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492716"/>
              </p:ext>
            </p:extLst>
          </p:nvPr>
        </p:nvGraphicFramePr>
        <p:xfrm>
          <a:off x="935732" y="2018934"/>
          <a:ext cx="8136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000">
                  <a:extLst>
                    <a:ext uri="{9D8B030D-6E8A-4147-A177-3AD203B41FA5}">
                      <a16:colId xmlns:a16="http://schemas.microsoft.com/office/drawing/2014/main" val="3098914226"/>
                    </a:ext>
                  </a:extLst>
                </a:gridCol>
                <a:gridCol w="1356000">
                  <a:extLst>
                    <a:ext uri="{9D8B030D-6E8A-4147-A177-3AD203B41FA5}">
                      <a16:colId xmlns:a16="http://schemas.microsoft.com/office/drawing/2014/main" val="3807171100"/>
                    </a:ext>
                  </a:extLst>
                </a:gridCol>
                <a:gridCol w="1356000">
                  <a:extLst>
                    <a:ext uri="{9D8B030D-6E8A-4147-A177-3AD203B41FA5}">
                      <a16:colId xmlns:a16="http://schemas.microsoft.com/office/drawing/2014/main" val="1860686811"/>
                    </a:ext>
                  </a:extLst>
                </a:gridCol>
                <a:gridCol w="1356000">
                  <a:extLst>
                    <a:ext uri="{9D8B030D-6E8A-4147-A177-3AD203B41FA5}">
                      <a16:colId xmlns:a16="http://schemas.microsoft.com/office/drawing/2014/main" val="3872987831"/>
                    </a:ext>
                  </a:extLst>
                </a:gridCol>
                <a:gridCol w="1356000">
                  <a:extLst>
                    <a:ext uri="{9D8B030D-6E8A-4147-A177-3AD203B41FA5}">
                      <a16:colId xmlns:a16="http://schemas.microsoft.com/office/drawing/2014/main" val="3784991048"/>
                    </a:ext>
                  </a:extLst>
                </a:gridCol>
                <a:gridCol w="1356000">
                  <a:extLst>
                    <a:ext uri="{9D8B030D-6E8A-4147-A177-3AD203B41FA5}">
                      <a16:colId xmlns:a16="http://schemas.microsoft.com/office/drawing/2014/main" val="205197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パターン数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LFSR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LFSR(</a:t>
                      </a:r>
                      <a:r>
                        <a:rPr kumimoji="1" lang="ja-JP" altLang="en-US" dirty="0" smtClean="0"/>
                        <a:t>フェイズシフタあり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LFSR(</a:t>
                      </a:r>
                      <a:r>
                        <a:rPr kumimoji="1" lang="ja-JP" altLang="en-US" dirty="0" smtClean="0"/>
                        <a:t>縦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MT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MT(</a:t>
                      </a:r>
                      <a:r>
                        <a:rPr kumimoji="1" lang="ja-JP" altLang="en-US" dirty="0" smtClean="0"/>
                        <a:t>縦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72620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2.43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3.98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0.97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1.73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6.79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2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0.68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5.62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4.98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6.98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1605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0.97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2.58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5.51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12.69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817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5.91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1.49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2.56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13.38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297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2.68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0.57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3.28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4.04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10.72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45519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4.70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2.90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3.30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3.98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7.65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7085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3.20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3.58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4.74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5.24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72508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4.67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3.14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2.12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4.01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5.15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88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6.47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3.33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0.77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3.23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4.01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3033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9.00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4.06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3.75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1.80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4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142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233</Words>
  <Application>Microsoft Office PowerPoint</Application>
  <PresentationFormat>ワイド画面</PresentationFormat>
  <Paragraphs>115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Cambria Math</vt:lpstr>
      <vt:lpstr>Office テーマ</vt:lpstr>
      <vt:lpstr>卒論研究進捗報告</vt:lpstr>
      <vt:lpstr>乱数性評価(カイ2乗適合度検定)</vt:lpstr>
      <vt:lpstr>乱数性評価(カイ2乗適合度検定)</vt:lpstr>
      <vt:lpstr>乱数性評価(カイ2乗適合度検定)</vt:lpstr>
      <vt:lpstr>乱数性評価(カイ2乗適合度検定)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卒論研究進捗報告</dc:title>
  <dc:creator>B4-2020</dc:creator>
  <cp:lastModifiedBy>B4-2020</cp:lastModifiedBy>
  <cp:revision>23</cp:revision>
  <dcterms:created xsi:type="dcterms:W3CDTF">2020-11-16T06:29:23Z</dcterms:created>
  <dcterms:modified xsi:type="dcterms:W3CDTF">2020-11-24T02:56:17Z</dcterms:modified>
</cp:coreProperties>
</file>