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22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752F-F1B2-4CD7-9870-1A1727F6A533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BAB88-4674-4AD1-9415-49A5980C36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57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752F-F1B2-4CD7-9870-1A1727F6A533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BAB88-4674-4AD1-9415-49A5980C36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667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752F-F1B2-4CD7-9870-1A1727F6A533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BAB88-4674-4AD1-9415-49A5980C36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752F-F1B2-4CD7-9870-1A1727F6A533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BAB88-4674-4AD1-9415-49A5980C36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783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752F-F1B2-4CD7-9870-1A1727F6A533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BAB88-4674-4AD1-9415-49A5980C36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471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752F-F1B2-4CD7-9870-1A1727F6A533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BAB88-4674-4AD1-9415-49A5980C36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96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752F-F1B2-4CD7-9870-1A1727F6A533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BAB88-4674-4AD1-9415-49A5980C36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720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752F-F1B2-4CD7-9870-1A1727F6A533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BAB88-4674-4AD1-9415-49A5980C36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89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752F-F1B2-4CD7-9870-1A1727F6A533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BAB88-4674-4AD1-9415-49A5980C36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20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752F-F1B2-4CD7-9870-1A1727F6A533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BAB88-4674-4AD1-9415-49A5980C36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2311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752F-F1B2-4CD7-9870-1A1727F6A533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BAB88-4674-4AD1-9415-49A5980C36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535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D752F-F1B2-4CD7-9870-1A1727F6A533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BAB88-4674-4AD1-9415-49A5980C36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38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卒論</a:t>
            </a:r>
            <a:r>
              <a:rPr lang="ja-JP" altLang="en-US" dirty="0" smtClean="0"/>
              <a:t>研究進捗報告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906252"/>
            <a:ext cx="9144000" cy="1351547"/>
          </a:xfrm>
        </p:spPr>
        <p:txBody>
          <a:bodyPr>
            <a:normAutofit/>
          </a:bodyPr>
          <a:lstStyle/>
          <a:p>
            <a:pPr algn="r"/>
            <a:r>
              <a:rPr lang="ja-JP" altLang="en-US" sz="2000" dirty="0" smtClean="0"/>
              <a:t>学籍番号：</a:t>
            </a:r>
            <a:r>
              <a:rPr lang="en-US" altLang="ja-JP" sz="2000" dirty="0" smtClean="0"/>
              <a:t>7535015B</a:t>
            </a:r>
          </a:p>
          <a:p>
            <a:pPr algn="r"/>
            <a:r>
              <a:rPr lang="ja-JP" altLang="en-US" sz="2000" dirty="0" smtClean="0"/>
              <a:t>名前：神崎  壽泊</a:t>
            </a:r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592314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乱数列の検定法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2400" dirty="0" smtClean="0"/>
              <a:t>検定方法の例</a:t>
            </a:r>
            <a:endParaRPr lang="en-US" altLang="ja-JP" sz="2400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sz="2000" dirty="0" smtClean="0"/>
              <a:t>等出現性</a:t>
            </a:r>
            <a:endParaRPr kumimoji="1" lang="en-US" altLang="ja-JP" sz="2000" dirty="0" smtClean="0"/>
          </a:p>
          <a:p>
            <a:pPr>
              <a:buFont typeface="Wingdings" panose="05000000000000000000" pitchFamily="2" charset="2"/>
              <a:buChar char="n"/>
            </a:pPr>
            <a:endParaRPr kumimoji="1" lang="en-US" altLang="ja-JP" sz="2000" dirty="0" smtClean="0"/>
          </a:p>
          <a:p>
            <a:pPr>
              <a:buFont typeface="Wingdings" panose="05000000000000000000" pitchFamily="2" charset="2"/>
              <a:buChar char="n"/>
            </a:pPr>
            <a:endParaRPr kumimoji="1" lang="en-US" altLang="ja-JP" sz="2000" dirty="0" smtClean="0"/>
          </a:p>
          <a:p>
            <a:pPr>
              <a:buFont typeface="Wingdings" panose="05000000000000000000" pitchFamily="2" charset="2"/>
              <a:buChar char="n"/>
            </a:pPr>
            <a:endParaRPr lang="en-US" altLang="ja-JP" sz="2000" dirty="0"/>
          </a:p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sz="2000" dirty="0" smtClean="0"/>
              <a:t>無規則性</a:t>
            </a:r>
            <a:endParaRPr kumimoji="1" lang="en-US" altLang="ja-JP" sz="2000" dirty="0" smtClean="0"/>
          </a:p>
          <a:p>
            <a:pPr>
              <a:buFont typeface="Wingdings" panose="05000000000000000000" pitchFamily="2" charset="2"/>
              <a:buChar char="n"/>
            </a:pPr>
            <a:endParaRPr kumimoji="1" lang="en-US" altLang="ja-JP" sz="2000" dirty="0" smtClean="0"/>
          </a:p>
          <a:p>
            <a:pPr marL="0" indent="0">
              <a:buNone/>
            </a:pPr>
            <a:endParaRPr kumimoji="1" lang="en-US" altLang="ja-JP" sz="2400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47750" y="2647950"/>
            <a:ext cx="8315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游ゴシック" panose="020B0400000000000000" pitchFamily="50" charset="-128"/>
              <a:buChar char="￭"/>
            </a:pPr>
            <a:r>
              <a:rPr kumimoji="1" lang="ja-JP" altLang="en-US" dirty="0" smtClean="0"/>
              <a:t>カイ二乗適合度検定</a:t>
            </a:r>
            <a:endParaRPr kumimoji="1" lang="en-US" altLang="ja-JP" dirty="0" smtClean="0"/>
          </a:p>
          <a:p>
            <a:pPr marL="285750" indent="-285750">
              <a:buFont typeface="游ゴシック" panose="020B0400000000000000" pitchFamily="50" charset="-128"/>
              <a:buChar char="￭"/>
            </a:pPr>
            <a:r>
              <a:rPr lang="ja-JP" altLang="en-US" dirty="0" smtClean="0"/>
              <a:t>コルモゴロフ・スミルノフ検定</a:t>
            </a:r>
            <a:endParaRPr lang="en-US" altLang="ja-JP" dirty="0" smtClean="0"/>
          </a:p>
          <a:p>
            <a:pPr marL="285750" indent="-285750">
              <a:buFont typeface="游ゴシック" panose="020B0400000000000000" pitchFamily="50" charset="-128"/>
              <a:buChar char="￭"/>
            </a:pPr>
            <a:r>
              <a:rPr lang="ja-JP" altLang="en-US" dirty="0" smtClean="0"/>
              <a:t>クラーメル・フォン ミーゼス検定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47750" y="4238625"/>
            <a:ext cx="8315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游ゴシック" panose="020B0400000000000000" pitchFamily="50" charset="-128"/>
              <a:buChar char="￭"/>
            </a:pPr>
            <a:r>
              <a:rPr kumimoji="1" lang="ja-JP" altLang="en-US" dirty="0" smtClean="0"/>
              <a:t>系列相関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無相関性</a:t>
            </a:r>
            <a:r>
              <a:rPr kumimoji="1" lang="en-US" altLang="ja-JP" dirty="0" smtClean="0"/>
              <a:t>)</a:t>
            </a:r>
          </a:p>
          <a:p>
            <a:pPr marL="285750" indent="-285750">
              <a:buFont typeface="游ゴシック" panose="020B0400000000000000" pitchFamily="50" charset="-128"/>
              <a:buChar char="￭"/>
            </a:pPr>
            <a:r>
              <a:rPr lang="ja-JP" altLang="en-US" dirty="0"/>
              <a:t>連</a:t>
            </a:r>
            <a:r>
              <a:rPr lang="ja-JP" altLang="en-US" dirty="0" smtClean="0"/>
              <a:t>の検定</a:t>
            </a:r>
            <a:endParaRPr lang="en-US" altLang="ja-JP" dirty="0" smtClean="0"/>
          </a:p>
          <a:p>
            <a:pPr marL="285750" indent="-285750">
              <a:buFont typeface="游ゴシック" panose="020B0400000000000000" pitchFamily="50" charset="-128"/>
              <a:buChar char="￭"/>
            </a:pPr>
            <a:r>
              <a:rPr lang="ja-JP" altLang="en-US" dirty="0"/>
              <a:t>ギャップ</a:t>
            </a:r>
            <a:r>
              <a:rPr lang="ja-JP" altLang="en-US" dirty="0" smtClean="0"/>
              <a:t>検定</a:t>
            </a:r>
            <a:endParaRPr lang="en-US" altLang="ja-JP" dirty="0" smtClean="0"/>
          </a:p>
          <a:p>
            <a:pPr marL="285750" indent="-285750">
              <a:buFont typeface="游ゴシック" panose="020B0400000000000000" pitchFamily="50" charset="-128"/>
              <a:buChar char="￭"/>
            </a:pPr>
            <a:r>
              <a:rPr kumimoji="1" lang="ja-JP" altLang="en-US" dirty="0" smtClean="0"/>
              <a:t>ポーカー検定</a:t>
            </a:r>
            <a:endParaRPr kumimoji="1" lang="en-US" altLang="ja-JP" dirty="0" smtClean="0"/>
          </a:p>
          <a:p>
            <a:pPr marL="285750" indent="-285750">
              <a:buFont typeface="游ゴシック" panose="020B0400000000000000" pitchFamily="50" charset="-128"/>
              <a:buChar char="￭"/>
            </a:pPr>
            <a:r>
              <a:rPr lang="ja-JP" altLang="en-US" dirty="0" smtClean="0"/>
              <a:t>スペクトル検定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711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連検定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b="1" dirty="0" smtClean="0"/>
              <a:t>無規則性</a:t>
            </a:r>
            <a:r>
              <a:rPr kumimoji="1" lang="ja-JP" altLang="en-US" sz="1800" dirty="0" smtClean="0"/>
              <a:t>：連の検定</a:t>
            </a:r>
            <a:endParaRPr kumimoji="1" lang="en-US" altLang="ja-JP" sz="1800" dirty="0" smtClean="0"/>
          </a:p>
          <a:p>
            <a:pPr marL="0" indent="0">
              <a:buNone/>
            </a:pPr>
            <a:r>
              <a:rPr kumimoji="1" lang="en-US" altLang="ja-JP" sz="1800" dirty="0" smtClean="0"/>
              <a:t>0, 5, 1, 9, 2, 2, 4, 7, 5, 1, 3, 6, 8, 8, 1, 3, 5, 3, 5, 6, 9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pPr>
              <a:buFont typeface="游ゴシック" panose="020B0400000000000000" pitchFamily="50" charset="-128"/>
              <a:buChar char="￭"/>
            </a:pPr>
            <a:r>
              <a:rPr lang="ja-JP" altLang="en-US" sz="1800" dirty="0" smtClean="0"/>
              <a:t>上昇連</a:t>
            </a:r>
            <a:r>
              <a:rPr lang="en-US" altLang="ja-JP" sz="1800" dirty="0" smtClean="0"/>
              <a:t>(</a:t>
            </a:r>
            <a:r>
              <a:rPr lang="ja-JP" altLang="en-US" sz="1800" dirty="0" smtClean="0"/>
              <a:t>連続上昇</a:t>
            </a:r>
            <a:r>
              <a:rPr lang="en-US" altLang="ja-JP" sz="1800" dirty="0" smtClean="0"/>
              <a:t>)</a:t>
            </a:r>
          </a:p>
          <a:p>
            <a:pPr marL="0" indent="0">
              <a:buNone/>
            </a:pPr>
            <a:r>
              <a:rPr lang="en-US" altLang="ja-JP" sz="1800" dirty="0" smtClean="0">
                <a:solidFill>
                  <a:srgbClr val="FF0000"/>
                </a:solidFill>
              </a:rPr>
              <a:t>|</a:t>
            </a:r>
            <a:r>
              <a:rPr lang="en-US" altLang="ja-JP" sz="1800" dirty="0" smtClean="0"/>
              <a:t>0</a:t>
            </a:r>
            <a:r>
              <a:rPr lang="en-US" altLang="ja-JP" sz="1800" dirty="0"/>
              <a:t>, </a:t>
            </a:r>
            <a:r>
              <a:rPr lang="en-US" altLang="ja-JP" sz="1800" dirty="0" smtClean="0"/>
              <a:t>5,</a:t>
            </a:r>
            <a:r>
              <a:rPr lang="en-US" altLang="ja-JP" sz="1800" dirty="0" smtClean="0">
                <a:solidFill>
                  <a:srgbClr val="FF0000"/>
                </a:solidFill>
              </a:rPr>
              <a:t>|</a:t>
            </a:r>
            <a:r>
              <a:rPr lang="en-US" altLang="ja-JP" sz="1800" dirty="0" smtClean="0"/>
              <a:t>1</a:t>
            </a:r>
            <a:r>
              <a:rPr lang="en-US" altLang="ja-JP" sz="1800" dirty="0"/>
              <a:t>, 9</a:t>
            </a:r>
            <a:r>
              <a:rPr lang="en-US" altLang="ja-JP" sz="1800" dirty="0" smtClean="0"/>
              <a:t>,</a:t>
            </a:r>
            <a:r>
              <a:rPr lang="en-US" altLang="ja-JP" sz="1800" dirty="0" smtClean="0">
                <a:solidFill>
                  <a:srgbClr val="FF0000"/>
                </a:solidFill>
              </a:rPr>
              <a:t>|</a:t>
            </a:r>
            <a:r>
              <a:rPr lang="en-US" altLang="ja-JP" sz="1800" dirty="0" smtClean="0"/>
              <a:t>2</a:t>
            </a:r>
            <a:r>
              <a:rPr lang="en-US" altLang="ja-JP" sz="1800" dirty="0"/>
              <a:t>, 2, 4, </a:t>
            </a:r>
            <a:r>
              <a:rPr lang="en-US" altLang="ja-JP" sz="1800" dirty="0" smtClean="0"/>
              <a:t>7,</a:t>
            </a:r>
            <a:r>
              <a:rPr lang="en-US" altLang="ja-JP" sz="1800" dirty="0" smtClean="0">
                <a:solidFill>
                  <a:srgbClr val="FF0000"/>
                </a:solidFill>
              </a:rPr>
              <a:t>|</a:t>
            </a:r>
            <a:r>
              <a:rPr lang="en-US" altLang="ja-JP" sz="1800" dirty="0" smtClean="0"/>
              <a:t>5,</a:t>
            </a:r>
            <a:r>
              <a:rPr lang="en-US" altLang="ja-JP" sz="1800" dirty="0" smtClean="0">
                <a:solidFill>
                  <a:srgbClr val="FF0000"/>
                </a:solidFill>
              </a:rPr>
              <a:t>|</a:t>
            </a:r>
            <a:r>
              <a:rPr lang="en-US" altLang="ja-JP" sz="1800" dirty="0" smtClean="0"/>
              <a:t>1</a:t>
            </a:r>
            <a:r>
              <a:rPr lang="en-US" altLang="ja-JP" sz="1800" dirty="0"/>
              <a:t>, 3, 6, 8, 8</a:t>
            </a:r>
            <a:r>
              <a:rPr lang="en-US" altLang="ja-JP" sz="1800" dirty="0" smtClean="0"/>
              <a:t>,</a:t>
            </a:r>
            <a:r>
              <a:rPr lang="en-US" altLang="ja-JP" sz="1800" dirty="0" smtClean="0">
                <a:solidFill>
                  <a:srgbClr val="FF0000"/>
                </a:solidFill>
              </a:rPr>
              <a:t>|</a:t>
            </a:r>
            <a:r>
              <a:rPr lang="en-US" altLang="ja-JP" sz="1800" dirty="0" smtClean="0"/>
              <a:t>1</a:t>
            </a:r>
            <a:r>
              <a:rPr lang="en-US" altLang="ja-JP" sz="1800" dirty="0"/>
              <a:t>, 3, </a:t>
            </a:r>
            <a:r>
              <a:rPr lang="en-US" altLang="ja-JP" sz="1800" dirty="0" smtClean="0"/>
              <a:t>5,</a:t>
            </a:r>
            <a:r>
              <a:rPr lang="en-US" altLang="ja-JP" sz="1800" dirty="0" smtClean="0">
                <a:solidFill>
                  <a:srgbClr val="FF0000"/>
                </a:solidFill>
              </a:rPr>
              <a:t>|</a:t>
            </a:r>
            <a:r>
              <a:rPr lang="en-US" altLang="ja-JP" sz="1800" dirty="0" smtClean="0"/>
              <a:t>3</a:t>
            </a:r>
            <a:r>
              <a:rPr lang="en-US" altLang="ja-JP" sz="1800" dirty="0"/>
              <a:t>, 5, 6, </a:t>
            </a:r>
            <a:r>
              <a:rPr lang="en-US" altLang="ja-JP" sz="1800" dirty="0" smtClean="0"/>
              <a:t>9</a:t>
            </a:r>
            <a:r>
              <a:rPr lang="en-US" altLang="ja-JP" sz="1800" dirty="0" smtClean="0">
                <a:solidFill>
                  <a:srgbClr val="FF0000"/>
                </a:solidFill>
              </a:rPr>
              <a:t>|</a:t>
            </a:r>
            <a:endParaRPr lang="en-US" altLang="ja-JP" sz="1800" dirty="0"/>
          </a:p>
          <a:p>
            <a:pPr marL="0" indent="0">
              <a:lnSpc>
                <a:spcPct val="50000"/>
              </a:lnSpc>
              <a:buNone/>
            </a:pPr>
            <a:r>
              <a:rPr lang="en-US" altLang="ja-JP" sz="1800" dirty="0" smtClean="0"/>
              <a:t>    </a:t>
            </a:r>
            <a:r>
              <a:rPr lang="en-US" altLang="ja-JP" sz="1800" dirty="0" smtClean="0">
                <a:solidFill>
                  <a:srgbClr val="FF0000"/>
                </a:solidFill>
              </a:rPr>
              <a:t>2      2          4       1          5              3            4</a:t>
            </a:r>
            <a:endParaRPr kumimoji="1" lang="en-US" altLang="ja-JP" sz="1800" dirty="0" smtClean="0"/>
          </a:p>
          <a:p>
            <a:pPr>
              <a:buFont typeface="游ゴシック" panose="020B0400000000000000" pitchFamily="50" charset="-128"/>
              <a:buChar char="￭"/>
            </a:pPr>
            <a:endParaRPr lang="en-US" altLang="ja-JP" sz="1800" dirty="0"/>
          </a:p>
          <a:p>
            <a:pPr>
              <a:buFont typeface="游ゴシック" panose="020B0400000000000000" pitchFamily="50" charset="-128"/>
              <a:buChar char="￭"/>
            </a:pPr>
            <a:r>
              <a:rPr lang="ja-JP" altLang="en-US" sz="1800" dirty="0" smtClean="0"/>
              <a:t>下降連</a:t>
            </a:r>
            <a:r>
              <a:rPr lang="en-US" altLang="ja-JP" sz="1800" dirty="0" smtClean="0"/>
              <a:t>(</a:t>
            </a:r>
            <a:r>
              <a:rPr lang="ja-JP" altLang="en-US" sz="1800" dirty="0" smtClean="0"/>
              <a:t>連続下降</a:t>
            </a:r>
            <a:r>
              <a:rPr lang="en-US" altLang="ja-JP" sz="1800" dirty="0" smtClean="0"/>
              <a:t>)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rgbClr val="0070C0"/>
                </a:solidFill>
              </a:rPr>
              <a:t>|</a:t>
            </a:r>
            <a:r>
              <a:rPr lang="en-US" altLang="ja-JP" sz="1800" dirty="0" smtClean="0"/>
              <a:t>0,</a:t>
            </a:r>
            <a:r>
              <a:rPr lang="en-US" altLang="ja-JP" sz="1800" dirty="0" smtClean="0">
                <a:solidFill>
                  <a:srgbClr val="0070C0"/>
                </a:solidFill>
              </a:rPr>
              <a:t>|</a:t>
            </a:r>
            <a:r>
              <a:rPr lang="en-US" altLang="ja-JP" sz="1800" dirty="0" smtClean="0"/>
              <a:t>5</a:t>
            </a:r>
            <a:r>
              <a:rPr lang="en-US" altLang="ja-JP" sz="1800" dirty="0"/>
              <a:t>, </a:t>
            </a:r>
            <a:r>
              <a:rPr lang="en-US" altLang="ja-JP" sz="1800" dirty="0" smtClean="0"/>
              <a:t>1,</a:t>
            </a:r>
            <a:r>
              <a:rPr lang="en-US" altLang="ja-JP" sz="1800" dirty="0" smtClean="0">
                <a:solidFill>
                  <a:srgbClr val="0070C0"/>
                </a:solidFill>
              </a:rPr>
              <a:t>|</a:t>
            </a:r>
            <a:r>
              <a:rPr lang="en-US" altLang="ja-JP" sz="1800" dirty="0" smtClean="0"/>
              <a:t>9</a:t>
            </a:r>
            <a:r>
              <a:rPr lang="en-US" altLang="ja-JP" sz="1800" dirty="0"/>
              <a:t>, 2, 2</a:t>
            </a:r>
            <a:r>
              <a:rPr lang="en-US" altLang="ja-JP" sz="1800" dirty="0" smtClean="0"/>
              <a:t>,</a:t>
            </a:r>
            <a:r>
              <a:rPr lang="en-US" altLang="ja-JP" sz="1800" dirty="0" smtClean="0">
                <a:solidFill>
                  <a:srgbClr val="0070C0"/>
                </a:solidFill>
              </a:rPr>
              <a:t>|</a:t>
            </a:r>
            <a:r>
              <a:rPr lang="en-US" altLang="ja-JP" sz="1800" dirty="0" smtClean="0"/>
              <a:t>4,</a:t>
            </a:r>
            <a:r>
              <a:rPr lang="en-US" altLang="ja-JP" sz="1800" dirty="0" smtClean="0">
                <a:solidFill>
                  <a:srgbClr val="0070C0"/>
                </a:solidFill>
              </a:rPr>
              <a:t>|</a:t>
            </a:r>
            <a:r>
              <a:rPr lang="en-US" altLang="ja-JP" sz="1800" dirty="0" smtClean="0"/>
              <a:t>7</a:t>
            </a:r>
            <a:r>
              <a:rPr lang="en-US" altLang="ja-JP" sz="1800" dirty="0"/>
              <a:t>, 5, 1</a:t>
            </a:r>
            <a:r>
              <a:rPr lang="en-US" altLang="ja-JP" sz="1800" dirty="0" smtClean="0"/>
              <a:t>,</a:t>
            </a:r>
            <a:r>
              <a:rPr lang="en-US" altLang="ja-JP" sz="1800" dirty="0" smtClean="0">
                <a:solidFill>
                  <a:srgbClr val="0070C0"/>
                </a:solidFill>
              </a:rPr>
              <a:t>|</a:t>
            </a:r>
            <a:r>
              <a:rPr lang="en-US" altLang="ja-JP" sz="1800" dirty="0" smtClean="0"/>
              <a:t>3,</a:t>
            </a:r>
            <a:r>
              <a:rPr lang="en-US" altLang="ja-JP" sz="1800" dirty="0" smtClean="0">
                <a:solidFill>
                  <a:srgbClr val="0070C0"/>
                </a:solidFill>
              </a:rPr>
              <a:t>|</a:t>
            </a:r>
            <a:r>
              <a:rPr lang="en-US" altLang="ja-JP" sz="1800" dirty="0" smtClean="0"/>
              <a:t>6,</a:t>
            </a:r>
            <a:r>
              <a:rPr lang="en-US" altLang="ja-JP" sz="1800" dirty="0" smtClean="0">
                <a:solidFill>
                  <a:srgbClr val="0070C0"/>
                </a:solidFill>
              </a:rPr>
              <a:t>|</a:t>
            </a:r>
            <a:r>
              <a:rPr lang="en-US" altLang="ja-JP" sz="1800" dirty="0" smtClean="0"/>
              <a:t>8</a:t>
            </a:r>
            <a:r>
              <a:rPr lang="en-US" altLang="ja-JP" sz="1800" dirty="0"/>
              <a:t>, 8, 1</a:t>
            </a:r>
            <a:r>
              <a:rPr lang="en-US" altLang="ja-JP" sz="1800" dirty="0" smtClean="0"/>
              <a:t>,</a:t>
            </a:r>
            <a:r>
              <a:rPr lang="en-US" altLang="ja-JP" sz="1800" dirty="0" smtClean="0">
                <a:solidFill>
                  <a:srgbClr val="0070C0"/>
                </a:solidFill>
              </a:rPr>
              <a:t>|</a:t>
            </a:r>
            <a:r>
              <a:rPr lang="en-US" altLang="ja-JP" sz="1800" dirty="0" smtClean="0"/>
              <a:t>3,</a:t>
            </a:r>
            <a:r>
              <a:rPr lang="en-US" altLang="ja-JP" sz="1800" dirty="0" smtClean="0">
                <a:solidFill>
                  <a:srgbClr val="0070C0"/>
                </a:solidFill>
              </a:rPr>
              <a:t>|</a:t>
            </a:r>
            <a:r>
              <a:rPr lang="en-US" altLang="ja-JP" sz="1800" dirty="0" smtClean="0"/>
              <a:t>5,</a:t>
            </a:r>
            <a:r>
              <a:rPr lang="ja-JP" altLang="en-US" sz="1800" dirty="0" smtClean="0">
                <a:solidFill>
                  <a:srgbClr val="0070C0"/>
                </a:solidFill>
              </a:rPr>
              <a:t> </a:t>
            </a:r>
            <a:r>
              <a:rPr lang="en-US" altLang="ja-JP" sz="1800" dirty="0" smtClean="0"/>
              <a:t>3,</a:t>
            </a:r>
            <a:r>
              <a:rPr lang="en-US" altLang="ja-JP" sz="1800" dirty="0" smtClean="0">
                <a:solidFill>
                  <a:srgbClr val="0070C0"/>
                </a:solidFill>
              </a:rPr>
              <a:t>|</a:t>
            </a:r>
            <a:r>
              <a:rPr lang="en-US" altLang="ja-JP" sz="1800" dirty="0" smtClean="0"/>
              <a:t>5,</a:t>
            </a:r>
            <a:r>
              <a:rPr lang="en-US" altLang="ja-JP" sz="1800" dirty="0" smtClean="0">
                <a:solidFill>
                  <a:srgbClr val="0070C0"/>
                </a:solidFill>
              </a:rPr>
              <a:t>|</a:t>
            </a:r>
            <a:r>
              <a:rPr lang="en-US" altLang="ja-JP" sz="1800" dirty="0" smtClean="0"/>
              <a:t>6,</a:t>
            </a:r>
            <a:r>
              <a:rPr lang="en-US" altLang="ja-JP" sz="1800" dirty="0" smtClean="0">
                <a:solidFill>
                  <a:srgbClr val="0070C0"/>
                </a:solidFill>
              </a:rPr>
              <a:t>|</a:t>
            </a:r>
            <a:r>
              <a:rPr lang="en-US" altLang="ja-JP" sz="1800" dirty="0" smtClean="0"/>
              <a:t>9</a:t>
            </a:r>
            <a:r>
              <a:rPr lang="en-US" altLang="ja-JP" sz="1800" dirty="0" smtClean="0">
                <a:solidFill>
                  <a:srgbClr val="0070C0"/>
                </a:solidFill>
              </a:rPr>
              <a:t>|</a:t>
            </a:r>
            <a:endParaRPr lang="en-US" altLang="ja-JP" sz="1800" dirty="0"/>
          </a:p>
          <a:p>
            <a:pPr marL="0" indent="0">
              <a:lnSpc>
                <a:spcPct val="50000"/>
              </a:lnSpc>
              <a:buNone/>
            </a:pPr>
            <a:r>
              <a:rPr lang="en-US" altLang="ja-JP" sz="1800" dirty="0" smtClean="0">
                <a:solidFill>
                  <a:schemeClr val="bg1"/>
                </a:solidFill>
              </a:rPr>
              <a:t> </a:t>
            </a:r>
            <a:r>
              <a:rPr lang="en-US" altLang="ja-JP" sz="1800" dirty="0" smtClean="0">
                <a:solidFill>
                  <a:srgbClr val="0070C0"/>
                </a:solidFill>
              </a:rPr>
              <a:t>1     2       3       1      3      1  1      3      1     2    1  1  1</a:t>
            </a:r>
            <a:endParaRPr kumimoji="1" lang="ja-JP" altLang="en-US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543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連</a:t>
            </a:r>
            <a:r>
              <a:rPr lang="ja-JP" altLang="en-US" dirty="0"/>
              <a:t>検定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2000" dirty="0" smtClean="0"/>
                  <a:t>長さ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000" dirty="0" smtClean="0"/>
                  <a:t>乱数列から長さ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1,…,5</m:t>
                    </m:r>
                  </m:oMath>
                </a14:m>
                <a:r>
                  <a:rPr kumimoji="1" lang="ja-JP" altLang="en-US" sz="2000" dirty="0" smtClean="0"/>
                  <a:t>の連の度数分布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kumimoji="1" lang="ja-JP" altLang="en-US" sz="2000" dirty="0" smtClean="0"/>
                  <a:t>と、長さ</a:t>
                </a:r>
                <a:r>
                  <a:rPr kumimoji="1" lang="en-US" altLang="ja-JP" sz="2000" dirty="0" smtClean="0"/>
                  <a:t>6</a:t>
                </a:r>
                <a:r>
                  <a:rPr kumimoji="1" lang="ja-JP" altLang="en-US" sz="2000" dirty="0" smtClean="0"/>
                  <a:t>以上の連の度数分布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kumimoji="1" lang="ja-JP" altLang="en-US" sz="2000" dirty="0" smtClean="0"/>
                  <a:t>を求め、統計量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sz="2000" dirty="0" smtClean="0"/>
                  <a:t>計算する。</a:t>
                </a:r>
                <a:endParaRPr lang="en-US" altLang="ja-JP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≤6</m:t>
                        </m:r>
                      </m:sub>
                      <m:sup/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kumimoji="1" lang="en-US" altLang="ja-JP" sz="2400" dirty="0" smtClean="0"/>
                  <a:t> </a:t>
                </a:r>
              </a:p>
              <a:p>
                <a:pPr marL="0" indent="0">
                  <a:buNone/>
                </a:pPr>
                <a:r>
                  <a:rPr lang="ja-JP" altLang="en-US" sz="2000" dirty="0" smtClean="0"/>
                  <a:t>ただし、</a:t>
                </a:r>
                <a:endParaRPr lang="en-US" altLang="ja-JP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4529.35</m:t>
                                      </m:r>
                                    </m:e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9044.9</m:t>
                                      </m:r>
                                    </m:e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13568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9044.9</m:t>
                                      </m:r>
                                    </m:e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18097</m:t>
                                      </m:r>
                                    </m:e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27139.5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13568</m:t>
                                      </m:r>
                                    </m:e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27139.5</m:t>
                                      </m:r>
                                    </m:e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40721.3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18091.3</m:t>
                                      </m:r>
                                    </m:e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22614.7</m:t>
                                      </m:r>
                                    </m:e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27892.2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36186.7</m:t>
                                      </m:r>
                                    </m:e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45233.8</m:t>
                                      </m:r>
                                    </m:e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55788.8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54281.3</m:t>
                                      </m:r>
                                    </m:e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67842</m:t>
                                      </m:r>
                                    </m:e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83864.6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18091.3</m:t>
                                      </m:r>
                                    </m:e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36186.7</m:t>
                                      </m:r>
                                    </m:e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54281.3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22614.7</m:t>
                                      </m:r>
                                    </m:e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45233.8</m:t>
                                      </m:r>
                                    </m:e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67852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27892.2</m:t>
                                      </m:r>
                                    </m:e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55788.8</m:t>
                                      </m:r>
                                    </m:e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83684.6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72413.6</m:t>
                                      </m:r>
                                    </m:e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90470.1</m:t>
                                      </m:r>
                                    </m:e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111580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90470.1</m:t>
                                      </m:r>
                                    </m:e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113262</m:t>
                                      </m:r>
                                    </m:e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139476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111580</m:t>
                                      </m:r>
                                    </m:e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139476</m:t>
                                      </m:r>
                                    </m:e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172860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2000" dirty="0" smtClean="0"/>
              </a:p>
              <a:p>
                <a:pPr marL="0" indent="0">
                  <a:buNone/>
                </a:pPr>
                <a:endParaRPr lang="en-US" altLang="ja-JP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24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120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19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720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29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5040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840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83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連</a:t>
            </a:r>
            <a:r>
              <a:rPr lang="ja-JP" altLang="en-US" dirty="0"/>
              <a:t>検定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2000" dirty="0" smtClean="0"/>
                  <a:t>また、近似式は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ja-JP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程度</m:t>
                    </m:r>
                  </m:oMath>
                </a14:m>
                <a:r>
                  <a:rPr kumimoji="1" lang="ja-JP" altLang="en-US" sz="2000" dirty="0" smtClean="0"/>
                  <a:t>である場合に成り立ち、疑似乱数列が一様でランダムであるとき、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は</m:t>
                    </m:r>
                  </m:oMath>
                </a14:m>
                <a:r>
                  <a:rPr kumimoji="1" lang="ja-JP" altLang="en-US" sz="2000" dirty="0" smtClean="0"/>
                  <a:t>漸近的に自由度</a:t>
                </a:r>
                <a:r>
                  <a:rPr kumimoji="1" lang="en-US" altLang="ja-JP" sz="2000" dirty="0" smtClean="0"/>
                  <a:t>6</a:t>
                </a:r>
                <a:r>
                  <a:rPr kumimoji="1" lang="ja-JP" altLang="en-US" sz="2000" dirty="0" smtClean="0"/>
                  <a:t>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ja-JP" altLang="en-US" sz="2000" i="1">
                        <a:latin typeface="Cambria Math" panose="02040503050406030204" pitchFamily="18" charset="0"/>
                      </a:rPr>
                      <m:t>分布に</m:t>
                    </m:r>
                  </m:oMath>
                </a14:m>
                <a:r>
                  <a:rPr kumimoji="1" lang="ja-JP" altLang="en-US" sz="2000" dirty="0" smtClean="0"/>
                  <a:t>従う。</a:t>
                </a:r>
                <a:endParaRPr kumimoji="1" lang="en-US" altLang="ja-JP" sz="2000" dirty="0" smtClean="0"/>
              </a:p>
              <a:p>
                <a:pPr marL="0" indent="0">
                  <a:buNone/>
                </a:pPr>
                <a:endParaRPr lang="en-US" altLang="ja-JP" sz="2000" dirty="0"/>
              </a:p>
              <a:p>
                <a:pPr marL="0" indent="0">
                  <a:buNone/>
                </a:pPr>
                <a:endParaRPr kumimoji="1" lang="en-US" altLang="ja-JP" sz="2000" dirty="0" smtClean="0"/>
              </a:p>
              <a:p>
                <a:pPr marL="0" indent="0">
                  <a:buNone/>
                </a:pPr>
                <a:endParaRPr kumimoji="1" lang="ja-JP" altLang="en-US" sz="2000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261" r="-5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グループ化 12"/>
          <p:cNvGrpSpPr/>
          <p:nvPr/>
        </p:nvGrpSpPr>
        <p:grpSpPr>
          <a:xfrm>
            <a:off x="727913" y="3319447"/>
            <a:ext cx="10736173" cy="509603"/>
            <a:chOff x="727913" y="3319447"/>
            <a:chExt cx="10736173" cy="509603"/>
          </a:xfrm>
        </p:grpSpPr>
        <p:pic>
          <p:nvPicPr>
            <p:cNvPr id="9" name="図 8" descr="画面の領域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913" y="3319447"/>
              <a:ext cx="10736173" cy="219106"/>
            </a:xfrm>
            <a:prstGeom prst="rect">
              <a:avLst/>
            </a:prstGeom>
          </p:spPr>
        </p:pic>
        <p:pic>
          <p:nvPicPr>
            <p:cNvPr id="11" name="図 10" descr="画面の領域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80" b="-10480"/>
            <a:stretch/>
          </p:blipFill>
          <p:spPr>
            <a:xfrm>
              <a:off x="727913" y="3544884"/>
              <a:ext cx="10721137" cy="284166"/>
            </a:xfrm>
            <a:prstGeom prst="rect">
              <a:avLst/>
            </a:prstGeom>
          </p:spPr>
        </p:pic>
      </p:grpSp>
      <p:sp>
        <p:nvSpPr>
          <p:cNvPr id="14" name="正方形/長方形 13"/>
          <p:cNvSpPr/>
          <p:nvPr/>
        </p:nvSpPr>
        <p:spPr>
          <a:xfrm>
            <a:off x="8077200" y="3228990"/>
            <a:ext cx="2505075" cy="6191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2564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連検定</a:t>
            </a:r>
            <a:r>
              <a:rPr lang="en-US" altLang="ja-JP" dirty="0" smtClean="0"/>
              <a:t>(</a:t>
            </a:r>
            <a:r>
              <a:rPr lang="ja-JP" altLang="en-US" dirty="0" smtClean="0"/>
              <a:t>上昇連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011523"/>
              </p:ext>
            </p:extLst>
          </p:nvPr>
        </p:nvGraphicFramePr>
        <p:xfrm>
          <a:off x="1657352" y="1809749"/>
          <a:ext cx="8515350" cy="473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225">
                  <a:extLst>
                    <a:ext uri="{9D8B030D-6E8A-4147-A177-3AD203B41FA5}">
                      <a16:colId xmlns:a16="http://schemas.microsoft.com/office/drawing/2014/main" val="3098914226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3807171100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1860686811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3872987831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3784991048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05197438"/>
                    </a:ext>
                  </a:extLst>
                </a:gridCol>
              </a:tblGrid>
              <a:tr h="94678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パターン数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LFSR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LFSR(</a:t>
                      </a:r>
                      <a:r>
                        <a:rPr kumimoji="1" lang="ja-JP" altLang="en-US" dirty="0" smtClean="0"/>
                        <a:t>フェイズシフタあり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LFSR(</a:t>
                      </a:r>
                      <a:r>
                        <a:rPr kumimoji="1" lang="ja-JP" altLang="en-US" dirty="0" smtClean="0"/>
                        <a:t>縦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MT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MT(</a:t>
                      </a:r>
                      <a:r>
                        <a:rPr kumimoji="1" lang="ja-JP" altLang="en-US" dirty="0" smtClean="0"/>
                        <a:t>縦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7262098"/>
                  </a:ext>
                </a:extLst>
              </a:tr>
              <a:tr h="3787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10927.45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14.70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208.54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2.13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1.99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2601"/>
                  </a:ext>
                </a:extLst>
              </a:tr>
              <a:tr h="3787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20000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23987.60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38.97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463.04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6.36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2.92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16059"/>
                  </a:ext>
                </a:extLst>
              </a:tr>
              <a:tr h="3787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30000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39918.82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43.32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638.67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6.74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3.55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681728"/>
                  </a:ext>
                </a:extLst>
              </a:tr>
              <a:tr h="3787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40000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54429.80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49.51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908.64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7.99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4.72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29725"/>
                  </a:ext>
                </a:extLst>
              </a:tr>
              <a:tr h="3787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50000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61881.47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58.03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1062.37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4.51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3.84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455196"/>
                  </a:ext>
                </a:extLst>
              </a:tr>
              <a:tr h="3787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60000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78340.89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93.01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1393.61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3.11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4.76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708544"/>
                  </a:ext>
                </a:extLst>
              </a:tr>
              <a:tr h="3787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70000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88738.93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100.38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1584.21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2.59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5.55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725088"/>
                  </a:ext>
                </a:extLst>
              </a:tr>
              <a:tr h="3787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80000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97723.37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106.53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1778.93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1.76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6.13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8829"/>
                  </a:ext>
                </a:extLst>
              </a:tr>
              <a:tr h="3787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90000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109665.67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117.63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2060.14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1.81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8.93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830334"/>
                  </a:ext>
                </a:extLst>
              </a:tr>
              <a:tr h="3787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100000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119714.05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119.84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2239.89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2.04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11.33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44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864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連検定</a:t>
            </a:r>
            <a:r>
              <a:rPr lang="en-US" altLang="ja-JP" dirty="0" smtClean="0"/>
              <a:t>(</a:t>
            </a:r>
            <a:r>
              <a:rPr lang="ja-JP" altLang="en-US" dirty="0" smtClean="0"/>
              <a:t>下降連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325011"/>
              </p:ext>
            </p:extLst>
          </p:nvPr>
        </p:nvGraphicFramePr>
        <p:xfrm>
          <a:off x="1638302" y="1790334"/>
          <a:ext cx="8557380" cy="4734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230">
                  <a:extLst>
                    <a:ext uri="{9D8B030D-6E8A-4147-A177-3AD203B41FA5}">
                      <a16:colId xmlns:a16="http://schemas.microsoft.com/office/drawing/2014/main" val="3098914226"/>
                    </a:ext>
                  </a:extLst>
                </a:gridCol>
                <a:gridCol w="1426230">
                  <a:extLst>
                    <a:ext uri="{9D8B030D-6E8A-4147-A177-3AD203B41FA5}">
                      <a16:colId xmlns:a16="http://schemas.microsoft.com/office/drawing/2014/main" val="3807171100"/>
                    </a:ext>
                  </a:extLst>
                </a:gridCol>
                <a:gridCol w="1426230">
                  <a:extLst>
                    <a:ext uri="{9D8B030D-6E8A-4147-A177-3AD203B41FA5}">
                      <a16:colId xmlns:a16="http://schemas.microsoft.com/office/drawing/2014/main" val="1860686811"/>
                    </a:ext>
                  </a:extLst>
                </a:gridCol>
                <a:gridCol w="1426230">
                  <a:extLst>
                    <a:ext uri="{9D8B030D-6E8A-4147-A177-3AD203B41FA5}">
                      <a16:colId xmlns:a16="http://schemas.microsoft.com/office/drawing/2014/main" val="3872987831"/>
                    </a:ext>
                  </a:extLst>
                </a:gridCol>
                <a:gridCol w="1426230">
                  <a:extLst>
                    <a:ext uri="{9D8B030D-6E8A-4147-A177-3AD203B41FA5}">
                      <a16:colId xmlns:a16="http://schemas.microsoft.com/office/drawing/2014/main" val="3784991048"/>
                    </a:ext>
                  </a:extLst>
                </a:gridCol>
                <a:gridCol w="1426230">
                  <a:extLst>
                    <a:ext uri="{9D8B030D-6E8A-4147-A177-3AD203B41FA5}">
                      <a16:colId xmlns:a16="http://schemas.microsoft.com/office/drawing/2014/main" val="205197438"/>
                    </a:ext>
                  </a:extLst>
                </a:gridCol>
              </a:tblGrid>
              <a:tr h="94685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パターン数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LFSR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LFSR(</a:t>
                      </a:r>
                      <a:r>
                        <a:rPr kumimoji="1" lang="ja-JP" altLang="en-US" dirty="0" smtClean="0"/>
                        <a:t>フェイズシフタあり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LFSR(</a:t>
                      </a:r>
                      <a:r>
                        <a:rPr kumimoji="1" lang="ja-JP" altLang="en-US" dirty="0" smtClean="0"/>
                        <a:t>縦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MT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MT(</a:t>
                      </a:r>
                      <a:r>
                        <a:rPr kumimoji="1" lang="ja-JP" altLang="en-US" dirty="0" smtClean="0"/>
                        <a:t>縦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7262098"/>
                  </a:ext>
                </a:extLst>
              </a:tr>
              <a:tr h="3787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11694.19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6.71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1533.00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14.17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4.81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2601"/>
                  </a:ext>
                </a:extLst>
              </a:tr>
              <a:tr h="3787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20000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24440.08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23.57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2832.43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9.53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2.97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16059"/>
                  </a:ext>
                </a:extLst>
              </a:tr>
              <a:tr h="3787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30000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30319.29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36.06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3973.88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8.81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3.07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681728"/>
                  </a:ext>
                </a:extLst>
              </a:tr>
              <a:tr h="3787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40000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39972.25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52.34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5952.36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8.11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1.39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29725"/>
                  </a:ext>
                </a:extLst>
              </a:tr>
              <a:tr h="3787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50000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50511.41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70.21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5823.46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6.86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2.83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455196"/>
                  </a:ext>
                </a:extLst>
              </a:tr>
              <a:tr h="3787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60000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59354.07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94.13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6740.23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6.27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4.73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708544"/>
                  </a:ext>
                </a:extLst>
              </a:tr>
              <a:tr h="3787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70000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69389.65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99.10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8094.61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5.72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4.85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725088"/>
                  </a:ext>
                </a:extLst>
              </a:tr>
              <a:tr h="3787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80000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80157.61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110.23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9191.88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5.53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5.87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8829"/>
                  </a:ext>
                </a:extLst>
              </a:tr>
              <a:tr h="3787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90000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93849.55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130.57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10721.02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2.98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5.79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830334"/>
                  </a:ext>
                </a:extLst>
              </a:tr>
              <a:tr h="3787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100000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102621.71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131.28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11762.64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3.19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6.52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44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753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連検定</a:t>
            </a:r>
            <a:r>
              <a:rPr lang="en-US" altLang="ja-JP" dirty="0" smtClean="0"/>
              <a:t>(</a:t>
            </a:r>
            <a:r>
              <a:rPr lang="ja-JP" altLang="en-US" dirty="0" smtClean="0"/>
              <a:t>上昇連；ハミング距離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119432"/>
              </p:ext>
            </p:extLst>
          </p:nvPr>
        </p:nvGraphicFramePr>
        <p:xfrm>
          <a:off x="1345307" y="2104659"/>
          <a:ext cx="90720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000">
                  <a:extLst>
                    <a:ext uri="{9D8B030D-6E8A-4147-A177-3AD203B41FA5}">
                      <a16:colId xmlns:a16="http://schemas.microsoft.com/office/drawing/2014/main" val="3098914226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807171100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860686811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872987831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784991048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05197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パターン数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LFSR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LFSR(</a:t>
                      </a:r>
                      <a:r>
                        <a:rPr kumimoji="1" lang="ja-JP" altLang="en-US" dirty="0" smtClean="0"/>
                        <a:t>フェイズシフタあり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LFSR(</a:t>
                      </a:r>
                      <a:r>
                        <a:rPr kumimoji="1" lang="ja-JP" altLang="en-US" dirty="0" smtClean="0"/>
                        <a:t>縦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MT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MT(</a:t>
                      </a:r>
                      <a:r>
                        <a:rPr kumimoji="1" lang="ja-JP" altLang="en-US" dirty="0" smtClean="0"/>
                        <a:t>縦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72620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1438480.99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188364.33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977770.84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328.05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352.83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26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20000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2792072.56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371024.06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1796552.62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786.84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686.63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1605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50000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6772686.06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869590.67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4331237.41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1740.91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1878.71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45519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100000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13379951.86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1579757.29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8990301.23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3622.63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3591.09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44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007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454</Words>
  <Application>Microsoft Office PowerPoint</Application>
  <PresentationFormat>ワイド画面</PresentationFormat>
  <Paragraphs>206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游ゴシック</vt:lpstr>
      <vt:lpstr>游ゴシック Light</vt:lpstr>
      <vt:lpstr>Arial</vt:lpstr>
      <vt:lpstr>Cambria Math</vt:lpstr>
      <vt:lpstr>Wingdings</vt:lpstr>
      <vt:lpstr>Office テーマ</vt:lpstr>
      <vt:lpstr>卒論研究進捗報告</vt:lpstr>
      <vt:lpstr>乱数列の検定法</vt:lpstr>
      <vt:lpstr>連検定</vt:lpstr>
      <vt:lpstr>連検定</vt:lpstr>
      <vt:lpstr>連検定</vt:lpstr>
      <vt:lpstr>連検定(上昇連)</vt:lpstr>
      <vt:lpstr>連検定(下降連)</vt:lpstr>
      <vt:lpstr>連検定(上昇連；ハミング距離)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卒論研究進捗報告</dc:title>
  <dc:creator>B4-2020</dc:creator>
  <cp:lastModifiedBy>B4-2020</cp:lastModifiedBy>
  <cp:revision>15</cp:revision>
  <dcterms:created xsi:type="dcterms:W3CDTF">2020-11-29T05:51:43Z</dcterms:created>
  <dcterms:modified xsi:type="dcterms:W3CDTF">2020-11-29T09:45:14Z</dcterms:modified>
</cp:coreProperties>
</file>